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ppt/notesSlides/notesSlide326.xml" ContentType="application/vnd.openxmlformats-officedocument.presentationml.notesSlide+xml"/>
  <Override PartName="/ppt/notesSlides/notesSlide327.xml" ContentType="application/vnd.openxmlformats-officedocument.presentationml.notesSlide+xml"/>
  <Override PartName="/ppt/notesSlides/notesSlide328.xml" ContentType="application/vnd.openxmlformats-officedocument.presentationml.notesSlide+xml"/>
  <Override PartName="/ppt/notesSlides/notesSlide329.xml" ContentType="application/vnd.openxmlformats-officedocument.presentationml.notesSlide+xml"/>
  <Override PartName="/ppt/notesSlides/notesSlide330.xml" ContentType="application/vnd.openxmlformats-officedocument.presentationml.notesSlide+xml"/>
  <Override PartName="/ppt/notesSlides/notesSlide331.xml" ContentType="application/vnd.openxmlformats-officedocument.presentationml.notesSlide+xml"/>
  <Override PartName="/ppt/notesSlides/notesSlide332.xml" ContentType="application/vnd.openxmlformats-officedocument.presentationml.notesSlide+xml"/>
  <Override PartName="/ppt/notesSlides/notesSlide333.xml" ContentType="application/vnd.openxmlformats-officedocument.presentationml.notesSlide+xml"/>
  <Override PartName="/ppt/notesSlides/notesSlide334.xml" ContentType="application/vnd.openxmlformats-officedocument.presentationml.notesSlide+xml"/>
  <Override PartName="/ppt/notesSlides/notesSlide335.xml" ContentType="application/vnd.openxmlformats-officedocument.presentationml.notesSlide+xml"/>
  <Override PartName="/ppt/notesSlides/notesSlide336.xml" ContentType="application/vnd.openxmlformats-officedocument.presentationml.notesSlide+xml"/>
  <Override PartName="/ppt/notesSlides/notesSlide337.xml" ContentType="application/vnd.openxmlformats-officedocument.presentationml.notesSlide+xml"/>
  <Override PartName="/ppt/notesSlides/notesSlide338.xml" ContentType="application/vnd.openxmlformats-officedocument.presentationml.notesSlide+xml"/>
  <Override PartName="/ppt/notesSlides/notesSlide339.xml" ContentType="application/vnd.openxmlformats-officedocument.presentationml.notesSlide+xml"/>
  <Override PartName="/ppt/notesSlides/notesSlide340.xml" ContentType="application/vnd.openxmlformats-officedocument.presentationml.notesSlide+xml"/>
  <Override PartName="/ppt/notesSlides/notesSlide341.xml" ContentType="application/vnd.openxmlformats-officedocument.presentationml.notesSlide+xml"/>
  <Override PartName="/ppt/notesSlides/notesSlide342.xml" ContentType="application/vnd.openxmlformats-officedocument.presentationml.notesSlide+xml"/>
  <Override PartName="/ppt/notesSlides/notesSlide343.xml" ContentType="application/vnd.openxmlformats-officedocument.presentationml.notesSlide+xml"/>
  <Override PartName="/ppt/notesSlides/notesSlide344.xml" ContentType="application/vnd.openxmlformats-officedocument.presentationml.notesSlide+xml"/>
  <Override PartName="/ppt/notesSlides/notesSlide345.xml" ContentType="application/vnd.openxmlformats-officedocument.presentationml.notesSlide+xml"/>
  <Override PartName="/ppt/notesSlides/notesSlide346.xml" ContentType="application/vnd.openxmlformats-officedocument.presentationml.notesSlide+xml"/>
  <Override PartName="/ppt/notesSlides/notesSlide347.xml" ContentType="application/vnd.openxmlformats-officedocument.presentationml.notesSlide+xml"/>
  <Override PartName="/ppt/notesSlides/notesSlide348.xml" ContentType="application/vnd.openxmlformats-officedocument.presentationml.notesSlide+xml"/>
  <Override PartName="/ppt/notesSlides/notesSlide349.xml" ContentType="application/vnd.openxmlformats-officedocument.presentationml.notesSlide+xml"/>
  <Override PartName="/ppt/notesSlides/notesSlide350.xml" ContentType="application/vnd.openxmlformats-officedocument.presentationml.notesSlide+xml"/>
  <Override PartName="/ppt/notesSlides/notesSlide351.xml" ContentType="application/vnd.openxmlformats-officedocument.presentationml.notesSlide+xml"/>
  <Override PartName="/ppt/notesSlides/notesSlide352.xml" ContentType="application/vnd.openxmlformats-officedocument.presentationml.notesSlide+xml"/>
  <Override PartName="/ppt/notesSlides/notesSlide353.xml" ContentType="application/vnd.openxmlformats-officedocument.presentationml.notesSlide+xml"/>
  <Override PartName="/ppt/notesSlides/notesSlide354.xml" ContentType="application/vnd.openxmlformats-officedocument.presentationml.notesSlide+xml"/>
  <Override PartName="/ppt/notesSlides/notesSlide355.xml" ContentType="application/vnd.openxmlformats-officedocument.presentationml.notesSlide+xml"/>
  <Override PartName="/ppt/notesSlides/notesSlide356.xml" ContentType="application/vnd.openxmlformats-officedocument.presentationml.notesSlide+xml"/>
  <Override PartName="/ppt/notesSlides/notesSlide357.xml" ContentType="application/vnd.openxmlformats-officedocument.presentationml.notesSlide+xml"/>
  <Override PartName="/ppt/notesSlides/notesSlide358.xml" ContentType="application/vnd.openxmlformats-officedocument.presentationml.notesSlide+xml"/>
  <Override PartName="/ppt/notesSlides/notesSlide359.xml" ContentType="application/vnd.openxmlformats-officedocument.presentationml.notesSlide+xml"/>
  <Override PartName="/ppt/notesSlides/notesSlide360.xml" ContentType="application/vnd.openxmlformats-officedocument.presentationml.notesSlide+xml"/>
  <Override PartName="/ppt/notesSlides/notesSlide361.xml" ContentType="application/vnd.openxmlformats-officedocument.presentationml.notesSlide+xml"/>
  <Override PartName="/ppt/notesSlides/notesSlide362.xml" ContentType="application/vnd.openxmlformats-officedocument.presentationml.notesSlide+xml"/>
  <Override PartName="/ppt/notesSlides/notesSlide363.xml" ContentType="application/vnd.openxmlformats-officedocument.presentationml.notesSlide+xml"/>
  <Override PartName="/ppt/notesSlides/notesSlide364.xml" ContentType="application/vnd.openxmlformats-officedocument.presentationml.notesSlide+xml"/>
  <Override PartName="/ppt/notesSlides/notesSlide365.xml" ContentType="application/vnd.openxmlformats-officedocument.presentationml.notesSlide+xml"/>
  <Override PartName="/ppt/notesSlides/notesSlide366.xml" ContentType="application/vnd.openxmlformats-officedocument.presentationml.notesSlide+xml"/>
  <Override PartName="/ppt/notesSlides/notesSlide367.xml" ContentType="application/vnd.openxmlformats-officedocument.presentationml.notesSlide+xml"/>
  <Override PartName="/ppt/notesSlides/notesSlide368.xml" ContentType="application/vnd.openxmlformats-officedocument.presentationml.notesSlide+xml"/>
  <Override PartName="/ppt/notesSlides/notesSlide369.xml" ContentType="application/vnd.openxmlformats-officedocument.presentationml.notesSlide+xml"/>
  <Override PartName="/ppt/notesSlides/notesSlide370.xml" ContentType="application/vnd.openxmlformats-officedocument.presentationml.notesSlide+xml"/>
  <Override PartName="/ppt/notesSlides/notesSlide371.xml" ContentType="application/vnd.openxmlformats-officedocument.presentationml.notesSlide+xml"/>
  <Override PartName="/ppt/notesSlides/notesSlide372.xml" ContentType="application/vnd.openxmlformats-officedocument.presentationml.notesSlide+xml"/>
  <Override PartName="/ppt/notesSlides/notesSlide373.xml" ContentType="application/vnd.openxmlformats-officedocument.presentationml.notesSlide+xml"/>
  <Override PartName="/ppt/notesSlides/notesSlide374.xml" ContentType="application/vnd.openxmlformats-officedocument.presentationml.notesSlide+xml"/>
  <Override PartName="/ppt/notesSlides/notesSlide375.xml" ContentType="application/vnd.openxmlformats-officedocument.presentationml.notesSlide+xml"/>
  <Override PartName="/ppt/notesSlides/notesSlide376.xml" ContentType="application/vnd.openxmlformats-officedocument.presentationml.notesSlide+xml"/>
  <Override PartName="/ppt/notesSlides/notesSlide377.xml" ContentType="application/vnd.openxmlformats-officedocument.presentationml.notesSlide+xml"/>
  <Override PartName="/ppt/notesSlides/notesSlide378.xml" ContentType="application/vnd.openxmlformats-officedocument.presentationml.notesSlide+xml"/>
  <Override PartName="/ppt/notesSlides/notesSlide379.xml" ContentType="application/vnd.openxmlformats-officedocument.presentationml.notesSlide+xml"/>
  <Override PartName="/ppt/notesSlides/notesSlide380.xml" ContentType="application/vnd.openxmlformats-officedocument.presentationml.notesSlide+xml"/>
  <Override PartName="/ppt/notesSlides/notesSlide381.xml" ContentType="application/vnd.openxmlformats-officedocument.presentationml.notesSlide+xml"/>
  <Override PartName="/ppt/notesSlides/notesSlide382.xml" ContentType="application/vnd.openxmlformats-officedocument.presentationml.notesSlide+xml"/>
  <Override PartName="/ppt/notesSlides/notesSlide383.xml" ContentType="application/vnd.openxmlformats-officedocument.presentationml.notesSlide+xml"/>
  <Override PartName="/ppt/notesSlides/notesSlide384.xml" ContentType="application/vnd.openxmlformats-officedocument.presentationml.notesSlide+xml"/>
  <Override PartName="/ppt/notesSlides/notesSlide385.xml" ContentType="application/vnd.openxmlformats-officedocument.presentationml.notesSlide+xml"/>
  <Override PartName="/ppt/notesSlides/notesSlide386.xml" ContentType="application/vnd.openxmlformats-officedocument.presentationml.notesSlide+xml"/>
  <Override PartName="/ppt/notesSlides/notesSlide387.xml" ContentType="application/vnd.openxmlformats-officedocument.presentationml.notesSlide+xml"/>
  <Override PartName="/ppt/notesSlides/notesSlide388.xml" ContentType="application/vnd.openxmlformats-officedocument.presentationml.notesSlide+xml"/>
  <Override PartName="/ppt/notesSlides/notesSlide389.xml" ContentType="application/vnd.openxmlformats-officedocument.presentationml.notesSlide+xml"/>
  <Override PartName="/ppt/notesSlides/notesSlide390.xml" ContentType="application/vnd.openxmlformats-officedocument.presentationml.notesSlide+xml"/>
  <Override PartName="/ppt/notesSlides/notesSlide391.xml" ContentType="application/vnd.openxmlformats-officedocument.presentationml.notesSlide+xml"/>
  <Override PartName="/ppt/notesSlides/notesSlide392.xml" ContentType="application/vnd.openxmlformats-officedocument.presentationml.notesSlide+xml"/>
  <Override PartName="/ppt/notesSlides/notesSlide393.xml" ContentType="application/vnd.openxmlformats-officedocument.presentationml.notesSlide+xml"/>
  <Override PartName="/ppt/notesSlides/notesSlide394.xml" ContentType="application/vnd.openxmlformats-officedocument.presentationml.notesSlide+xml"/>
  <Override PartName="/ppt/notesSlides/notesSlide395.xml" ContentType="application/vnd.openxmlformats-officedocument.presentationml.notesSlide+xml"/>
  <Override PartName="/ppt/notesSlides/notesSlide396.xml" ContentType="application/vnd.openxmlformats-officedocument.presentationml.notesSlide+xml"/>
  <Override PartName="/ppt/notesSlides/notesSlide397.xml" ContentType="application/vnd.openxmlformats-officedocument.presentationml.notesSlide+xml"/>
  <Override PartName="/ppt/notesSlides/notesSlide398.xml" ContentType="application/vnd.openxmlformats-officedocument.presentationml.notesSlide+xml"/>
  <Override PartName="/ppt/notesSlides/notesSlide399.xml" ContentType="application/vnd.openxmlformats-officedocument.presentationml.notesSlide+xml"/>
  <Override PartName="/ppt/notesSlides/notesSlide400.xml" ContentType="application/vnd.openxmlformats-officedocument.presentationml.notesSlide+xml"/>
  <Override PartName="/ppt/notesSlides/notesSlide401.xml" ContentType="application/vnd.openxmlformats-officedocument.presentationml.notesSlide+xml"/>
  <Override PartName="/ppt/notesSlides/notesSlide402.xml" ContentType="application/vnd.openxmlformats-officedocument.presentationml.notesSlide+xml"/>
  <Override PartName="/ppt/notesSlides/notesSlide403.xml" ContentType="application/vnd.openxmlformats-officedocument.presentationml.notesSlide+xml"/>
  <Override PartName="/ppt/notesSlides/notesSlide404.xml" ContentType="application/vnd.openxmlformats-officedocument.presentationml.notesSlide+xml"/>
  <Override PartName="/ppt/notesSlides/notesSlide405.xml" ContentType="application/vnd.openxmlformats-officedocument.presentationml.notesSlide+xml"/>
  <Override PartName="/ppt/notesSlides/notesSlide406.xml" ContentType="application/vnd.openxmlformats-officedocument.presentationml.notesSlide+xml"/>
  <Override PartName="/ppt/notesSlides/notesSlide407.xml" ContentType="application/vnd.openxmlformats-officedocument.presentationml.notesSlide+xml"/>
  <Override PartName="/ppt/notesSlides/notesSlide408.xml" ContentType="application/vnd.openxmlformats-officedocument.presentationml.notesSlide+xml"/>
  <Override PartName="/ppt/notesSlides/notesSlide409.xml" ContentType="application/vnd.openxmlformats-officedocument.presentationml.notesSlide+xml"/>
  <Override PartName="/ppt/notesSlides/notesSlide410.xml" ContentType="application/vnd.openxmlformats-officedocument.presentationml.notesSlide+xml"/>
  <Override PartName="/ppt/notesSlides/notesSlide411.xml" ContentType="application/vnd.openxmlformats-officedocument.presentationml.notesSlide+xml"/>
  <Override PartName="/ppt/notesSlides/notesSlide412.xml" ContentType="application/vnd.openxmlformats-officedocument.presentationml.notesSlide+xml"/>
  <Override PartName="/ppt/notesSlides/notesSlide413.xml" ContentType="application/vnd.openxmlformats-officedocument.presentationml.notesSlide+xml"/>
  <Override PartName="/ppt/notesSlides/notesSlide414.xml" ContentType="application/vnd.openxmlformats-officedocument.presentationml.notesSlide+xml"/>
  <Override PartName="/ppt/notesSlides/notesSlide415.xml" ContentType="application/vnd.openxmlformats-officedocument.presentationml.notesSlide+xml"/>
  <Override PartName="/ppt/notesSlides/notesSlide416.xml" ContentType="application/vnd.openxmlformats-officedocument.presentationml.notesSlide+xml"/>
  <Override PartName="/ppt/notesSlides/notesSlide417.xml" ContentType="application/vnd.openxmlformats-officedocument.presentationml.notesSlide+xml"/>
  <Override PartName="/ppt/notesSlides/notesSlide418.xml" ContentType="application/vnd.openxmlformats-officedocument.presentationml.notesSlide+xml"/>
  <Override PartName="/ppt/notesSlides/notesSlide419.xml" ContentType="application/vnd.openxmlformats-officedocument.presentationml.notesSlide+xml"/>
  <Override PartName="/ppt/notesSlides/notesSlide420.xml" ContentType="application/vnd.openxmlformats-officedocument.presentationml.notesSlide+xml"/>
  <Override PartName="/ppt/notesSlides/notesSlide421.xml" ContentType="application/vnd.openxmlformats-officedocument.presentationml.notesSlide+xml"/>
  <Override PartName="/ppt/notesSlides/notesSlide422.xml" ContentType="application/vnd.openxmlformats-officedocument.presentationml.notesSlide+xml"/>
  <Override PartName="/ppt/notesSlides/notesSlide423.xml" ContentType="application/vnd.openxmlformats-officedocument.presentationml.notesSlide+xml"/>
  <Override PartName="/ppt/notesSlides/notesSlide424.xml" ContentType="application/vnd.openxmlformats-officedocument.presentationml.notesSlide+xml"/>
  <Override PartName="/ppt/notesSlides/notesSlide425.xml" ContentType="application/vnd.openxmlformats-officedocument.presentationml.notesSlide+xml"/>
  <Override PartName="/ppt/notesSlides/notesSlide426.xml" ContentType="application/vnd.openxmlformats-officedocument.presentationml.notesSlide+xml"/>
  <Override PartName="/ppt/notesSlides/notesSlide427.xml" ContentType="application/vnd.openxmlformats-officedocument.presentationml.notesSlide+xml"/>
  <Override PartName="/ppt/notesSlides/notesSlide428.xml" ContentType="application/vnd.openxmlformats-officedocument.presentationml.notesSlide+xml"/>
  <Override PartName="/ppt/notesSlides/notesSlide429.xml" ContentType="application/vnd.openxmlformats-officedocument.presentationml.notesSlide+xml"/>
  <Override PartName="/ppt/notesSlides/notesSlide430.xml" ContentType="application/vnd.openxmlformats-officedocument.presentationml.notesSlide+xml"/>
  <Override PartName="/ppt/notesSlides/notesSlide431.xml" ContentType="application/vnd.openxmlformats-officedocument.presentationml.notesSlide+xml"/>
  <Override PartName="/ppt/notesSlides/notesSlide432.xml" ContentType="application/vnd.openxmlformats-officedocument.presentationml.notesSlide+xml"/>
  <Override PartName="/ppt/notesSlides/notesSlide433.xml" ContentType="application/vnd.openxmlformats-officedocument.presentationml.notesSlide+xml"/>
  <Override PartName="/ppt/notesSlides/notesSlide434.xml" ContentType="application/vnd.openxmlformats-officedocument.presentationml.notesSlide+xml"/>
  <Override PartName="/ppt/notesSlides/notesSlide435.xml" ContentType="application/vnd.openxmlformats-officedocument.presentationml.notesSlide+xml"/>
  <Override PartName="/ppt/notesSlides/notesSlide436.xml" ContentType="application/vnd.openxmlformats-officedocument.presentationml.notesSlide+xml"/>
  <Override PartName="/ppt/notesSlides/notesSlide437.xml" ContentType="application/vnd.openxmlformats-officedocument.presentationml.notesSlide+xml"/>
  <Override PartName="/ppt/notesSlides/notesSlide438.xml" ContentType="application/vnd.openxmlformats-officedocument.presentationml.notesSlide+xml"/>
  <Override PartName="/ppt/notesSlides/notesSlide439.xml" ContentType="application/vnd.openxmlformats-officedocument.presentationml.notesSlide+xml"/>
  <Override PartName="/ppt/notesSlides/notesSlide440.xml" ContentType="application/vnd.openxmlformats-officedocument.presentationml.notesSlide+xml"/>
  <Override PartName="/ppt/notesSlides/notesSlide441.xml" ContentType="application/vnd.openxmlformats-officedocument.presentationml.notesSlide+xml"/>
  <Override PartName="/ppt/notesSlides/notesSlide442.xml" ContentType="application/vnd.openxmlformats-officedocument.presentationml.notesSlide+xml"/>
  <Override PartName="/ppt/notesSlides/notesSlide443.xml" ContentType="application/vnd.openxmlformats-officedocument.presentationml.notesSlide+xml"/>
  <Override PartName="/ppt/notesSlides/notesSlide444.xml" ContentType="application/vnd.openxmlformats-officedocument.presentationml.notesSlide+xml"/>
  <Override PartName="/ppt/notesSlides/notesSlide445.xml" ContentType="application/vnd.openxmlformats-officedocument.presentationml.notesSlide+xml"/>
  <Override PartName="/ppt/notesSlides/notesSlide446.xml" ContentType="application/vnd.openxmlformats-officedocument.presentationml.notesSlide+xml"/>
  <Override PartName="/ppt/notesSlides/notesSlide447.xml" ContentType="application/vnd.openxmlformats-officedocument.presentationml.notesSlide+xml"/>
  <Override PartName="/ppt/notesSlides/notesSlide448.xml" ContentType="application/vnd.openxmlformats-officedocument.presentationml.notesSlide+xml"/>
  <Override PartName="/ppt/notesSlides/notesSlide449.xml" ContentType="application/vnd.openxmlformats-officedocument.presentationml.notesSlide+xml"/>
  <Override PartName="/ppt/notesSlides/notesSlide450.xml" ContentType="application/vnd.openxmlformats-officedocument.presentationml.notesSlide+xml"/>
  <Override PartName="/ppt/notesSlides/notesSlide451.xml" ContentType="application/vnd.openxmlformats-officedocument.presentationml.notesSlide+xml"/>
  <Override PartName="/ppt/notesSlides/notesSlide452.xml" ContentType="application/vnd.openxmlformats-officedocument.presentationml.notesSlide+xml"/>
  <Override PartName="/ppt/notesSlides/notesSlide453.xml" ContentType="application/vnd.openxmlformats-officedocument.presentationml.notesSlide+xml"/>
  <Override PartName="/ppt/notesSlides/notesSlide454.xml" ContentType="application/vnd.openxmlformats-officedocument.presentationml.notesSlide+xml"/>
  <Override PartName="/ppt/notesSlides/notesSlide455.xml" ContentType="application/vnd.openxmlformats-officedocument.presentationml.notesSlide+xml"/>
  <Override PartName="/ppt/notesSlides/notesSlide456.xml" ContentType="application/vnd.openxmlformats-officedocument.presentationml.notesSlide+xml"/>
  <Override PartName="/ppt/notesSlides/notesSlide457.xml" ContentType="application/vnd.openxmlformats-officedocument.presentationml.notesSlide+xml"/>
  <Override PartName="/ppt/notesSlides/notesSlide458.xml" ContentType="application/vnd.openxmlformats-officedocument.presentationml.notesSlide+xml"/>
  <Override PartName="/ppt/notesSlides/notesSlide459.xml" ContentType="application/vnd.openxmlformats-officedocument.presentationml.notesSlide+xml"/>
  <Override PartName="/ppt/notesSlides/notesSlide460.xml" ContentType="application/vnd.openxmlformats-officedocument.presentationml.notesSlide+xml"/>
  <Override PartName="/ppt/notesSlides/notesSlide461.xml" ContentType="application/vnd.openxmlformats-officedocument.presentationml.notesSlide+xml"/>
  <Override PartName="/ppt/notesSlides/notesSlide462.xml" ContentType="application/vnd.openxmlformats-officedocument.presentationml.notesSlide+xml"/>
  <Override PartName="/ppt/notesSlides/notesSlide463.xml" ContentType="application/vnd.openxmlformats-officedocument.presentationml.notesSlide+xml"/>
  <Override PartName="/ppt/notesSlides/notesSlide464.xml" ContentType="application/vnd.openxmlformats-officedocument.presentationml.notesSlide+xml"/>
  <Override PartName="/ppt/notesSlides/notesSlide465.xml" ContentType="application/vnd.openxmlformats-officedocument.presentationml.notesSlide+xml"/>
  <Override PartName="/ppt/notesSlides/notesSlide466.xml" ContentType="application/vnd.openxmlformats-officedocument.presentationml.notesSlide+xml"/>
  <Override PartName="/ppt/notesSlides/notesSlide467.xml" ContentType="application/vnd.openxmlformats-officedocument.presentationml.notesSlide+xml"/>
  <Override PartName="/ppt/notesSlides/notesSlide468.xml" ContentType="application/vnd.openxmlformats-officedocument.presentationml.notesSlide+xml"/>
  <Override PartName="/ppt/notesSlides/notesSlide469.xml" ContentType="application/vnd.openxmlformats-officedocument.presentationml.notesSlide+xml"/>
  <Override PartName="/ppt/notesSlides/notesSlide470.xml" ContentType="application/vnd.openxmlformats-officedocument.presentationml.notesSlide+xml"/>
  <Override PartName="/ppt/notesSlides/notesSlide471.xml" ContentType="application/vnd.openxmlformats-officedocument.presentationml.notesSlide+xml"/>
  <Override PartName="/ppt/notesSlides/notesSlide472.xml" ContentType="application/vnd.openxmlformats-officedocument.presentationml.notesSlide+xml"/>
  <Override PartName="/ppt/notesSlides/notesSlide473.xml" ContentType="application/vnd.openxmlformats-officedocument.presentationml.notesSlide+xml"/>
  <Override PartName="/ppt/notesSlides/notesSlide474.xml" ContentType="application/vnd.openxmlformats-officedocument.presentationml.notesSlide+xml"/>
  <Override PartName="/ppt/notesSlides/notesSlide475.xml" ContentType="application/vnd.openxmlformats-officedocument.presentationml.notesSlide+xml"/>
  <Override PartName="/ppt/notesSlides/notesSlide476.xml" ContentType="application/vnd.openxmlformats-officedocument.presentationml.notesSlide+xml"/>
  <Override PartName="/ppt/notesSlides/notesSlide477.xml" ContentType="application/vnd.openxmlformats-officedocument.presentationml.notesSlide+xml"/>
  <Override PartName="/ppt/notesSlides/notesSlide478.xml" ContentType="application/vnd.openxmlformats-officedocument.presentationml.notesSlide+xml"/>
  <Override PartName="/ppt/notesSlides/notesSlide479.xml" ContentType="application/vnd.openxmlformats-officedocument.presentationml.notesSlide+xml"/>
  <Override PartName="/ppt/notesSlides/notesSlide480.xml" ContentType="application/vnd.openxmlformats-officedocument.presentationml.notesSlide+xml"/>
  <Override PartName="/ppt/notesSlides/notesSlide481.xml" ContentType="application/vnd.openxmlformats-officedocument.presentationml.notesSlide+xml"/>
  <Override PartName="/ppt/notesSlides/notesSlide482.xml" ContentType="application/vnd.openxmlformats-officedocument.presentationml.notesSlide+xml"/>
  <Override PartName="/ppt/notesSlides/notesSlide483.xml" ContentType="application/vnd.openxmlformats-officedocument.presentationml.notesSlide+xml"/>
  <Override PartName="/ppt/notesSlides/notesSlide484.xml" ContentType="application/vnd.openxmlformats-officedocument.presentationml.notesSlide+xml"/>
  <Override PartName="/ppt/notesSlides/notesSlide485.xml" ContentType="application/vnd.openxmlformats-officedocument.presentationml.notesSlide+xml"/>
  <Override PartName="/ppt/notesSlides/notesSlide486.xml" ContentType="application/vnd.openxmlformats-officedocument.presentationml.notesSlide+xml"/>
  <Override PartName="/ppt/notesSlides/notesSlide487.xml" ContentType="application/vnd.openxmlformats-officedocument.presentationml.notesSlide+xml"/>
  <Override PartName="/ppt/notesSlides/notesSlide488.xml" ContentType="application/vnd.openxmlformats-officedocument.presentationml.notesSlide+xml"/>
  <Override PartName="/ppt/notesSlides/notesSlide489.xml" ContentType="application/vnd.openxmlformats-officedocument.presentationml.notesSlide+xml"/>
  <Override PartName="/ppt/notesSlides/notesSlide490.xml" ContentType="application/vnd.openxmlformats-officedocument.presentationml.notesSlide+xml"/>
  <Override PartName="/ppt/notesSlides/notesSlide491.xml" ContentType="application/vnd.openxmlformats-officedocument.presentationml.notesSlide+xml"/>
  <Override PartName="/ppt/notesSlides/notesSlide492.xml" ContentType="application/vnd.openxmlformats-officedocument.presentationml.notesSlide+xml"/>
  <Override PartName="/ppt/notesSlides/notesSlide493.xml" ContentType="application/vnd.openxmlformats-officedocument.presentationml.notesSlide+xml"/>
  <Override PartName="/ppt/notesSlides/notesSlide494.xml" ContentType="application/vnd.openxmlformats-officedocument.presentationml.notesSlide+xml"/>
  <Override PartName="/ppt/notesSlides/notesSlide495.xml" ContentType="application/vnd.openxmlformats-officedocument.presentationml.notesSlide+xml"/>
  <Override PartName="/ppt/notesSlides/notesSlide496.xml" ContentType="application/vnd.openxmlformats-officedocument.presentationml.notesSlide+xml"/>
  <Override PartName="/ppt/notesSlides/notesSlide497.xml" ContentType="application/vnd.openxmlformats-officedocument.presentationml.notesSlide+xml"/>
  <Override PartName="/ppt/notesSlides/notesSlide498.xml" ContentType="application/vnd.openxmlformats-officedocument.presentationml.notesSlide+xml"/>
  <Override PartName="/ppt/notesSlides/notesSlide499.xml" ContentType="application/vnd.openxmlformats-officedocument.presentationml.notesSlide+xml"/>
  <Override PartName="/ppt/notesSlides/notesSlide500.xml" ContentType="application/vnd.openxmlformats-officedocument.presentationml.notesSlide+xml"/>
  <Override PartName="/ppt/notesSlides/notesSlide501.xml" ContentType="application/vnd.openxmlformats-officedocument.presentationml.notesSlide+xml"/>
  <Override PartName="/ppt/notesSlides/notesSlide502.xml" ContentType="application/vnd.openxmlformats-officedocument.presentationml.notesSlide+xml"/>
  <Override PartName="/ppt/notesSlides/notesSlide503.xml" ContentType="application/vnd.openxmlformats-officedocument.presentationml.notesSlide+xml"/>
  <Override PartName="/ppt/notesSlides/notesSlide504.xml" ContentType="application/vnd.openxmlformats-officedocument.presentationml.notesSlide+xml"/>
  <Override PartName="/ppt/notesSlides/notesSlide505.xml" ContentType="application/vnd.openxmlformats-officedocument.presentationml.notesSlide+xml"/>
  <Override PartName="/ppt/notesSlides/notesSlide506.xml" ContentType="application/vnd.openxmlformats-officedocument.presentationml.notesSlide+xml"/>
  <Override PartName="/ppt/notesSlides/notesSlide507.xml" ContentType="application/vnd.openxmlformats-officedocument.presentationml.notesSlide+xml"/>
  <Override PartName="/ppt/notesSlides/notesSlide508.xml" ContentType="application/vnd.openxmlformats-officedocument.presentationml.notesSlide+xml"/>
  <Override PartName="/ppt/notesSlides/notesSlide509.xml" ContentType="application/vnd.openxmlformats-officedocument.presentationml.notesSlide+xml"/>
  <Override PartName="/ppt/notesSlides/notesSlide510.xml" ContentType="application/vnd.openxmlformats-officedocument.presentationml.notesSlide+xml"/>
  <Override PartName="/ppt/notesSlides/notesSlide511.xml" ContentType="application/vnd.openxmlformats-officedocument.presentationml.notesSlide+xml"/>
  <Override PartName="/ppt/notesSlides/notesSlide512.xml" ContentType="application/vnd.openxmlformats-officedocument.presentationml.notesSlide+xml"/>
  <Override PartName="/ppt/notesSlides/notesSlide513.xml" ContentType="application/vnd.openxmlformats-officedocument.presentationml.notesSlide+xml"/>
  <Override PartName="/ppt/notesSlides/notesSlide514.xml" ContentType="application/vnd.openxmlformats-officedocument.presentationml.notesSlide+xml"/>
  <Override PartName="/ppt/notesSlides/notesSlide515.xml" ContentType="application/vnd.openxmlformats-officedocument.presentationml.notesSlide+xml"/>
  <Override PartName="/ppt/notesSlides/notesSlide516.xml" ContentType="application/vnd.openxmlformats-officedocument.presentationml.notesSlide+xml"/>
  <Override PartName="/ppt/notesSlides/notesSlide517.xml" ContentType="application/vnd.openxmlformats-officedocument.presentationml.notesSlide+xml"/>
  <Override PartName="/ppt/notesSlides/notesSlide518.xml" ContentType="application/vnd.openxmlformats-officedocument.presentationml.notesSlide+xml"/>
  <Override PartName="/ppt/notesSlides/notesSlide519.xml" ContentType="application/vnd.openxmlformats-officedocument.presentationml.notesSlide+xml"/>
  <Override PartName="/ppt/notesSlides/notesSlide520.xml" ContentType="application/vnd.openxmlformats-officedocument.presentationml.notesSlide+xml"/>
  <Override PartName="/ppt/notesSlides/notesSlide521.xml" ContentType="application/vnd.openxmlformats-officedocument.presentationml.notesSlide+xml"/>
  <Override PartName="/ppt/notesSlides/notesSlide522.xml" ContentType="application/vnd.openxmlformats-officedocument.presentationml.notesSlide+xml"/>
  <Override PartName="/ppt/notesSlides/notesSlide5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1"/>
  </p:notesMasterIdLst>
  <p:sldIdLst>
    <p:sldId id="258" r:id="rId2"/>
    <p:sldId id="267" r:id="rId3"/>
    <p:sldId id="257" r:id="rId4"/>
    <p:sldId id="263" r:id="rId5"/>
    <p:sldId id="351" r:id="rId6"/>
    <p:sldId id="349" r:id="rId7"/>
    <p:sldId id="275" r:id="rId8"/>
    <p:sldId id="274" r:id="rId9"/>
    <p:sldId id="272" r:id="rId10"/>
    <p:sldId id="276" r:id="rId11"/>
    <p:sldId id="277" r:id="rId12"/>
    <p:sldId id="278" r:id="rId13"/>
    <p:sldId id="279" r:id="rId14"/>
    <p:sldId id="280" r:id="rId15"/>
    <p:sldId id="281" r:id="rId16"/>
    <p:sldId id="282" r:id="rId17"/>
    <p:sldId id="273" r:id="rId18"/>
    <p:sldId id="283" r:id="rId19"/>
    <p:sldId id="284" r:id="rId20"/>
    <p:sldId id="285" r:id="rId21"/>
    <p:sldId id="286" r:id="rId22"/>
    <p:sldId id="287" r:id="rId23"/>
    <p:sldId id="288" r:id="rId24"/>
    <p:sldId id="289" r:id="rId25"/>
    <p:sldId id="293" r:id="rId26"/>
    <p:sldId id="291" r:id="rId27"/>
    <p:sldId id="292" r:id="rId28"/>
    <p:sldId id="316" r:id="rId29"/>
    <p:sldId id="294" r:id="rId30"/>
    <p:sldId id="295" r:id="rId31"/>
    <p:sldId id="296" r:id="rId32"/>
    <p:sldId id="297" r:id="rId33"/>
    <p:sldId id="298" r:id="rId34"/>
    <p:sldId id="299" r:id="rId35"/>
    <p:sldId id="300" r:id="rId36"/>
    <p:sldId id="301" r:id="rId37"/>
    <p:sldId id="302" r:id="rId38"/>
    <p:sldId id="319" r:id="rId39"/>
    <p:sldId id="303" r:id="rId40"/>
    <p:sldId id="304" r:id="rId41"/>
    <p:sldId id="307" r:id="rId42"/>
    <p:sldId id="305" r:id="rId43"/>
    <p:sldId id="306" r:id="rId44"/>
    <p:sldId id="309" r:id="rId45"/>
    <p:sldId id="310" r:id="rId46"/>
    <p:sldId id="308" r:id="rId47"/>
    <p:sldId id="320" r:id="rId48"/>
    <p:sldId id="322" r:id="rId49"/>
    <p:sldId id="323" r:id="rId50"/>
    <p:sldId id="324" r:id="rId51"/>
    <p:sldId id="325" r:id="rId52"/>
    <p:sldId id="326" r:id="rId53"/>
    <p:sldId id="327" r:id="rId54"/>
    <p:sldId id="318" r:id="rId55"/>
    <p:sldId id="328" r:id="rId56"/>
    <p:sldId id="329" r:id="rId57"/>
    <p:sldId id="330" r:id="rId58"/>
    <p:sldId id="331" r:id="rId59"/>
    <p:sldId id="332" r:id="rId60"/>
    <p:sldId id="333" r:id="rId61"/>
    <p:sldId id="334" r:id="rId62"/>
    <p:sldId id="335" r:id="rId63"/>
    <p:sldId id="321" r:id="rId64"/>
    <p:sldId id="336" r:id="rId65"/>
    <p:sldId id="338" r:id="rId66"/>
    <p:sldId id="339" r:id="rId67"/>
    <p:sldId id="344" r:id="rId68"/>
    <p:sldId id="345" r:id="rId69"/>
    <p:sldId id="346" r:id="rId70"/>
    <p:sldId id="347" r:id="rId71"/>
    <p:sldId id="348" r:id="rId72"/>
    <p:sldId id="268" r:id="rId73"/>
    <p:sldId id="352" r:id="rId74"/>
    <p:sldId id="354" r:id="rId75"/>
    <p:sldId id="355" r:id="rId76"/>
    <p:sldId id="356" r:id="rId77"/>
    <p:sldId id="357" r:id="rId78"/>
    <p:sldId id="358" r:id="rId79"/>
    <p:sldId id="359" r:id="rId80"/>
    <p:sldId id="360" r:id="rId81"/>
    <p:sldId id="368" r:id="rId82"/>
    <p:sldId id="363" r:id="rId83"/>
    <p:sldId id="361" r:id="rId84"/>
    <p:sldId id="362" r:id="rId85"/>
    <p:sldId id="367" r:id="rId86"/>
    <p:sldId id="365" r:id="rId87"/>
    <p:sldId id="366" r:id="rId88"/>
    <p:sldId id="369" r:id="rId89"/>
    <p:sldId id="370" r:id="rId90"/>
    <p:sldId id="371" r:id="rId91"/>
    <p:sldId id="372" r:id="rId92"/>
    <p:sldId id="375" r:id="rId93"/>
    <p:sldId id="373" r:id="rId94"/>
    <p:sldId id="374" r:id="rId95"/>
    <p:sldId id="376" r:id="rId96"/>
    <p:sldId id="377" r:id="rId97"/>
    <p:sldId id="378" r:id="rId98"/>
    <p:sldId id="379" r:id="rId99"/>
    <p:sldId id="380" r:id="rId100"/>
    <p:sldId id="381" r:id="rId101"/>
    <p:sldId id="382" r:id="rId102"/>
    <p:sldId id="392" r:id="rId103"/>
    <p:sldId id="391" r:id="rId104"/>
    <p:sldId id="383" r:id="rId105"/>
    <p:sldId id="384" r:id="rId106"/>
    <p:sldId id="385" r:id="rId107"/>
    <p:sldId id="386" r:id="rId108"/>
    <p:sldId id="387" r:id="rId109"/>
    <p:sldId id="395" r:id="rId110"/>
    <p:sldId id="388" r:id="rId111"/>
    <p:sldId id="389" r:id="rId112"/>
    <p:sldId id="390" r:id="rId113"/>
    <p:sldId id="393" r:id="rId114"/>
    <p:sldId id="394" r:id="rId115"/>
    <p:sldId id="396" r:id="rId116"/>
    <p:sldId id="397" r:id="rId117"/>
    <p:sldId id="403" r:id="rId118"/>
    <p:sldId id="399" r:id="rId119"/>
    <p:sldId id="398" r:id="rId120"/>
    <p:sldId id="400" r:id="rId121"/>
    <p:sldId id="401" r:id="rId122"/>
    <p:sldId id="402" r:id="rId123"/>
    <p:sldId id="404" r:id="rId124"/>
    <p:sldId id="446" r:id="rId125"/>
    <p:sldId id="405" r:id="rId126"/>
    <p:sldId id="406" r:id="rId127"/>
    <p:sldId id="407" r:id="rId128"/>
    <p:sldId id="409" r:id="rId129"/>
    <p:sldId id="408" r:id="rId130"/>
    <p:sldId id="410" r:id="rId131"/>
    <p:sldId id="447" r:id="rId132"/>
    <p:sldId id="411" r:id="rId133"/>
    <p:sldId id="430" r:id="rId134"/>
    <p:sldId id="415" r:id="rId135"/>
    <p:sldId id="416" r:id="rId136"/>
    <p:sldId id="417" r:id="rId137"/>
    <p:sldId id="412" r:id="rId138"/>
    <p:sldId id="428" r:id="rId139"/>
    <p:sldId id="445" r:id="rId140"/>
    <p:sldId id="429" r:id="rId141"/>
    <p:sldId id="418" r:id="rId142"/>
    <p:sldId id="419" r:id="rId143"/>
    <p:sldId id="413" r:id="rId144"/>
    <p:sldId id="427" r:id="rId145"/>
    <p:sldId id="420" r:id="rId146"/>
    <p:sldId id="421" r:id="rId147"/>
    <p:sldId id="423" r:id="rId148"/>
    <p:sldId id="414" r:id="rId149"/>
    <p:sldId id="422" r:id="rId150"/>
    <p:sldId id="424" r:id="rId151"/>
    <p:sldId id="425" r:id="rId152"/>
    <p:sldId id="426" r:id="rId153"/>
    <p:sldId id="350" r:id="rId154"/>
    <p:sldId id="431" r:id="rId155"/>
    <p:sldId id="482" r:id="rId156"/>
    <p:sldId id="434" r:id="rId157"/>
    <p:sldId id="433" r:id="rId158"/>
    <p:sldId id="432" r:id="rId159"/>
    <p:sldId id="435" r:id="rId160"/>
    <p:sldId id="436" r:id="rId161"/>
    <p:sldId id="437" r:id="rId162"/>
    <p:sldId id="438" r:id="rId163"/>
    <p:sldId id="439" r:id="rId164"/>
    <p:sldId id="440" r:id="rId165"/>
    <p:sldId id="481" r:id="rId166"/>
    <p:sldId id="444" r:id="rId167"/>
    <p:sldId id="442" r:id="rId168"/>
    <p:sldId id="441" r:id="rId169"/>
    <p:sldId id="459" r:id="rId170"/>
    <p:sldId id="448" r:id="rId171"/>
    <p:sldId id="451" r:id="rId172"/>
    <p:sldId id="449" r:id="rId173"/>
    <p:sldId id="450" r:id="rId174"/>
    <p:sldId id="452" r:id="rId175"/>
    <p:sldId id="453" r:id="rId176"/>
    <p:sldId id="454" r:id="rId177"/>
    <p:sldId id="456" r:id="rId178"/>
    <p:sldId id="455" r:id="rId179"/>
    <p:sldId id="457" r:id="rId180"/>
    <p:sldId id="480" r:id="rId181"/>
    <p:sldId id="458" r:id="rId182"/>
    <p:sldId id="460" r:id="rId183"/>
    <p:sldId id="461" r:id="rId184"/>
    <p:sldId id="462" r:id="rId185"/>
    <p:sldId id="463" r:id="rId186"/>
    <p:sldId id="464" r:id="rId187"/>
    <p:sldId id="466" r:id="rId188"/>
    <p:sldId id="465" r:id="rId189"/>
    <p:sldId id="467" r:id="rId190"/>
    <p:sldId id="468" r:id="rId191"/>
    <p:sldId id="469" r:id="rId192"/>
    <p:sldId id="470" r:id="rId193"/>
    <p:sldId id="471" r:id="rId194"/>
    <p:sldId id="472" r:id="rId195"/>
    <p:sldId id="473" r:id="rId196"/>
    <p:sldId id="474" r:id="rId197"/>
    <p:sldId id="475" r:id="rId198"/>
    <p:sldId id="476" r:id="rId199"/>
    <p:sldId id="479" r:id="rId200"/>
    <p:sldId id="477" r:id="rId201"/>
    <p:sldId id="478" r:id="rId202"/>
    <p:sldId id="483" r:id="rId203"/>
    <p:sldId id="484" r:id="rId204"/>
    <p:sldId id="485" r:id="rId205"/>
    <p:sldId id="486" r:id="rId206"/>
    <p:sldId id="487" r:id="rId207"/>
    <p:sldId id="488" r:id="rId208"/>
    <p:sldId id="489" r:id="rId209"/>
    <p:sldId id="490" r:id="rId210"/>
    <p:sldId id="491" r:id="rId211"/>
    <p:sldId id="492" r:id="rId212"/>
    <p:sldId id="493" r:id="rId213"/>
    <p:sldId id="494" r:id="rId214"/>
    <p:sldId id="495" r:id="rId215"/>
    <p:sldId id="496" r:id="rId216"/>
    <p:sldId id="497" r:id="rId217"/>
    <p:sldId id="498" r:id="rId218"/>
    <p:sldId id="501" r:id="rId219"/>
    <p:sldId id="499" r:id="rId220"/>
    <p:sldId id="502" r:id="rId221"/>
    <p:sldId id="261" r:id="rId222"/>
    <p:sldId id="265" r:id="rId223"/>
    <p:sldId id="503" r:id="rId224"/>
    <p:sldId id="520" r:id="rId225"/>
    <p:sldId id="504" r:id="rId226"/>
    <p:sldId id="505" r:id="rId227"/>
    <p:sldId id="506" r:id="rId228"/>
    <p:sldId id="507" r:id="rId229"/>
    <p:sldId id="508" r:id="rId230"/>
    <p:sldId id="509" r:id="rId231"/>
    <p:sldId id="510" r:id="rId232"/>
    <p:sldId id="511" r:id="rId233"/>
    <p:sldId id="512" r:id="rId234"/>
    <p:sldId id="513" r:id="rId235"/>
    <p:sldId id="514" r:id="rId236"/>
    <p:sldId id="515" r:id="rId237"/>
    <p:sldId id="516" r:id="rId238"/>
    <p:sldId id="517" r:id="rId239"/>
    <p:sldId id="518" r:id="rId240"/>
    <p:sldId id="519" r:id="rId241"/>
    <p:sldId id="523" r:id="rId242"/>
    <p:sldId id="521" r:id="rId243"/>
    <p:sldId id="524" r:id="rId244"/>
    <p:sldId id="525" r:id="rId245"/>
    <p:sldId id="527" r:id="rId246"/>
    <p:sldId id="528" r:id="rId247"/>
    <p:sldId id="529" r:id="rId248"/>
    <p:sldId id="530" r:id="rId249"/>
    <p:sldId id="531" r:id="rId250"/>
    <p:sldId id="532" r:id="rId251"/>
    <p:sldId id="533" r:id="rId252"/>
    <p:sldId id="534" r:id="rId253"/>
    <p:sldId id="535" r:id="rId254"/>
    <p:sldId id="536" r:id="rId255"/>
    <p:sldId id="537" r:id="rId256"/>
    <p:sldId id="538" r:id="rId257"/>
    <p:sldId id="539" r:id="rId258"/>
    <p:sldId id="540" r:id="rId259"/>
    <p:sldId id="541" r:id="rId260"/>
    <p:sldId id="542" r:id="rId261"/>
    <p:sldId id="543" r:id="rId262"/>
    <p:sldId id="544" r:id="rId263"/>
    <p:sldId id="545" r:id="rId264"/>
    <p:sldId id="546" r:id="rId265"/>
    <p:sldId id="547" r:id="rId266"/>
    <p:sldId id="548" r:id="rId267"/>
    <p:sldId id="549" r:id="rId268"/>
    <p:sldId id="550" r:id="rId269"/>
    <p:sldId id="551" r:id="rId270"/>
    <p:sldId id="552" r:id="rId271"/>
    <p:sldId id="553" r:id="rId272"/>
    <p:sldId id="554" r:id="rId273"/>
    <p:sldId id="555" r:id="rId274"/>
    <p:sldId id="556" r:id="rId275"/>
    <p:sldId id="557" r:id="rId276"/>
    <p:sldId id="558" r:id="rId277"/>
    <p:sldId id="559" r:id="rId278"/>
    <p:sldId id="560" r:id="rId279"/>
    <p:sldId id="561" r:id="rId280"/>
    <p:sldId id="562" r:id="rId281"/>
    <p:sldId id="563" r:id="rId282"/>
    <p:sldId id="564" r:id="rId283"/>
    <p:sldId id="565" r:id="rId284"/>
    <p:sldId id="566" r:id="rId285"/>
    <p:sldId id="567" r:id="rId286"/>
    <p:sldId id="568" r:id="rId287"/>
    <p:sldId id="569" r:id="rId288"/>
    <p:sldId id="570" r:id="rId289"/>
    <p:sldId id="571" r:id="rId290"/>
    <p:sldId id="572" r:id="rId291"/>
    <p:sldId id="573" r:id="rId292"/>
    <p:sldId id="574" r:id="rId293"/>
    <p:sldId id="575" r:id="rId294"/>
    <p:sldId id="576" r:id="rId295"/>
    <p:sldId id="577" r:id="rId296"/>
    <p:sldId id="578" r:id="rId297"/>
    <p:sldId id="579" r:id="rId298"/>
    <p:sldId id="580" r:id="rId299"/>
    <p:sldId id="581" r:id="rId300"/>
    <p:sldId id="582" r:id="rId301"/>
    <p:sldId id="583" r:id="rId302"/>
    <p:sldId id="584" r:id="rId303"/>
    <p:sldId id="585" r:id="rId304"/>
    <p:sldId id="626" r:id="rId305"/>
    <p:sldId id="627" r:id="rId306"/>
    <p:sldId id="628" r:id="rId307"/>
    <p:sldId id="630" r:id="rId308"/>
    <p:sldId id="631" r:id="rId309"/>
    <p:sldId id="632" r:id="rId310"/>
    <p:sldId id="633" r:id="rId311"/>
    <p:sldId id="634" r:id="rId312"/>
    <p:sldId id="635" r:id="rId313"/>
    <p:sldId id="636" r:id="rId314"/>
    <p:sldId id="637" r:id="rId315"/>
    <p:sldId id="638" r:id="rId316"/>
    <p:sldId id="639" r:id="rId317"/>
    <p:sldId id="643" r:id="rId318"/>
    <p:sldId id="644" r:id="rId319"/>
    <p:sldId id="645" r:id="rId320"/>
    <p:sldId id="640" r:id="rId321"/>
    <p:sldId id="641" r:id="rId322"/>
    <p:sldId id="642" r:id="rId323"/>
    <p:sldId id="646" r:id="rId324"/>
    <p:sldId id="647" r:id="rId325"/>
    <p:sldId id="648" r:id="rId326"/>
    <p:sldId id="649" r:id="rId327"/>
    <p:sldId id="650" r:id="rId328"/>
    <p:sldId id="651" r:id="rId329"/>
    <p:sldId id="652" r:id="rId330"/>
    <p:sldId id="653" r:id="rId331"/>
    <p:sldId id="654" r:id="rId332"/>
    <p:sldId id="655" r:id="rId333"/>
    <p:sldId id="656" r:id="rId334"/>
    <p:sldId id="657" r:id="rId335"/>
    <p:sldId id="658" r:id="rId336"/>
    <p:sldId id="659" r:id="rId337"/>
    <p:sldId id="660" r:id="rId338"/>
    <p:sldId id="661" r:id="rId339"/>
    <p:sldId id="662" r:id="rId340"/>
    <p:sldId id="663" r:id="rId341"/>
    <p:sldId id="664" r:id="rId342"/>
    <p:sldId id="665" r:id="rId343"/>
    <p:sldId id="666" r:id="rId344"/>
    <p:sldId id="667" r:id="rId345"/>
    <p:sldId id="668" r:id="rId346"/>
    <p:sldId id="669" r:id="rId347"/>
    <p:sldId id="670" r:id="rId348"/>
    <p:sldId id="671" r:id="rId349"/>
    <p:sldId id="672" r:id="rId350"/>
    <p:sldId id="673" r:id="rId351"/>
    <p:sldId id="674" r:id="rId352"/>
    <p:sldId id="675" r:id="rId353"/>
    <p:sldId id="676" r:id="rId354"/>
    <p:sldId id="677" r:id="rId355"/>
    <p:sldId id="678" r:id="rId356"/>
    <p:sldId id="679" r:id="rId357"/>
    <p:sldId id="680" r:id="rId358"/>
    <p:sldId id="681" r:id="rId359"/>
    <p:sldId id="682" r:id="rId360"/>
    <p:sldId id="683" r:id="rId361"/>
    <p:sldId id="684" r:id="rId362"/>
    <p:sldId id="685" r:id="rId363"/>
    <p:sldId id="686" r:id="rId364"/>
    <p:sldId id="687" r:id="rId365"/>
    <p:sldId id="688" r:id="rId366"/>
    <p:sldId id="689" r:id="rId367"/>
    <p:sldId id="690" r:id="rId368"/>
    <p:sldId id="691" r:id="rId369"/>
    <p:sldId id="692" r:id="rId370"/>
    <p:sldId id="693" r:id="rId371"/>
    <p:sldId id="694" r:id="rId372"/>
    <p:sldId id="695" r:id="rId373"/>
    <p:sldId id="696" r:id="rId374"/>
    <p:sldId id="697" r:id="rId375"/>
    <p:sldId id="698" r:id="rId376"/>
    <p:sldId id="699" r:id="rId377"/>
    <p:sldId id="700" r:id="rId378"/>
    <p:sldId id="701" r:id="rId379"/>
    <p:sldId id="702" r:id="rId380"/>
    <p:sldId id="703" r:id="rId381"/>
    <p:sldId id="704" r:id="rId382"/>
    <p:sldId id="705" r:id="rId383"/>
    <p:sldId id="629" r:id="rId384"/>
    <p:sldId id="262" r:id="rId385"/>
    <p:sldId id="266" r:id="rId386"/>
    <p:sldId id="586" r:id="rId387"/>
    <p:sldId id="587" r:id="rId388"/>
    <p:sldId id="588" r:id="rId389"/>
    <p:sldId id="589" r:id="rId390"/>
    <p:sldId id="590" r:id="rId391"/>
    <p:sldId id="591" r:id="rId392"/>
    <p:sldId id="592" r:id="rId393"/>
    <p:sldId id="594" r:id="rId394"/>
    <p:sldId id="595" r:id="rId395"/>
    <p:sldId id="596" r:id="rId396"/>
    <p:sldId id="597" r:id="rId397"/>
    <p:sldId id="598" r:id="rId398"/>
    <p:sldId id="599" r:id="rId399"/>
    <p:sldId id="600" r:id="rId400"/>
    <p:sldId id="601" r:id="rId401"/>
    <p:sldId id="602" r:id="rId402"/>
    <p:sldId id="603" r:id="rId403"/>
    <p:sldId id="604" r:id="rId404"/>
    <p:sldId id="605" r:id="rId405"/>
    <p:sldId id="606" r:id="rId406"/>
    <p:sldId id="607" r:id="rId407"/>
    <p:sldId id="608" r:id="rId408"/>
    <p:sldId id="609" r:id="rId409"/>
    <p:sldId id="610" r:id="rId410"/>
    <p:sldId id="611" r:id="rId411"/>
    <p:sldId id="612" r:id="rId412"/>
    <p:sldId id="613" r:id="rId413"/>
    <p:sldId id="614" r:id="rId414"/>
    <p:sldId id="615" r:id="rId415"/>
    <p:sldId id="616" r:id="rId416"/>
    <p:sldId id="617" r:id="rId417"/>
    <p:sldId id="618" r:id="rId418"/>
    <p:sldId id="619" r:id="rId419"/>
    <p:sldId id="620" r:id="rId420"/>
    <p:sldId id="621" r:id="rId421"/>
    <p:sldId id="622" r:id="rId422"/>
    <p:sldId id="623" r:id="rId423"/>
    <p:sldId id="624" r:id="rId424"/>
    <p:sldId id="625" r:id="rId425"/>
    <p:sldId id="706" r:id="rId426"/>
    <p:sldId id="707" r:id="rId427"/>
    <p:sldId id="708" r:id="rId428"/>
    <p:sldId id="709" r:id="rId429"/>
    <p:sldId id="710" r:id="rId430"/>
    <p:sldId id="711" r:id="rId431"/>
    <p:sldId id="712" r:id="rId432"/>
    <p:sldId id="713" r:id="rId433"/>
    <p:sldId id="714" r:id="rId434"/>
    <p:sldId id="715" r:id="rId435"/>
    <p:sldId id="716" r:id="rId436"/>
    <p:sldId id="717" r:id="rId437"/>
    <p:sldId id="718" r:id="rId438"/>
    <p:sldId id="719" r:id="rId439"/>
    <p:sldId id="720" r:id="rId440"/>
    <p:sldId id="721" r:id="rId441"/>
    <p:sldId id="722" r:id="rId442"/>
    <p:sldId id="723" r:id="rId443"/>
    <p:sldId id="724" r:id="rId444"/>
    <p:sldId id="725" r:id="rId445"/>
    <p:sldId id="726" r:id="rId446"/>
    <p:sldId id="727" r:id="rId447"/>
    <p:sldId id="728" r:id="rId448"/>
    <p:sldId id="729" r:id="rId449"/>
    <p:sldId id="730" r:id="rId450"/>
    <p:sldId id="731" r:id="rId451"/>
    <p:sldId id="732" r:id="rId452"/>
    <p:sldId id="733" r:id="rId453"/>
    <p:sldId id="734" r:id="rId454"/>
    <p:sldId id="735" r:id="rId455"/>
    <p:sldId id="736" r:id="rId456"/>
    <p:sldId id="737" r:id="rId457"/>
    <p:sldId id="738" r:id="rId458"/>
    <p:sldId id="739" r:id="rId459"/>
    <p:sldId id="740" r:id="rId460"/>
    <p:sldId id="741" r:id="rId461"/>
    <p:sldId id="742" r:id="rId462"/>
    <p:sldId id="744" r:id="rId463"/>
    <p:sldId id="743" r:id="rId464"/>
    <p:sldId id="745" r:id="rId465"/>
    <p:sldId id="746" r:id="rId466"/>
    <p:sldId id="747" r:id="rId467"/>
    <p:sldId id="748" r:id="rId468"/>
    <p:sldId id="749" r:id="rId469"/>
    <p:sldId id="750" r:id="rId470"/>
    <p:sldId id="751" r:id="rId471"/>
    <p:sldId id="752" r:id="rId472"/>
    <p:sldId id="593" r:id="rId473"/>
    <p:sldId id="260" r:id="rId474"/>
    <p:sldId id="754" r:id="rId475"/>
    <p:sldId id="753" r:id="rId476"/>
    <p:sldId id="755" r:id="rId477"/>
    <p:sldId id="756" r:id="rId478"/>
    <p:sldId id="757" r:id="rId479"/>
    <p:sldId id="758" r:id="rId480"/>
    <p:sldId id="759" r:id="rId481"/>
    <p:sldId id="760" r:id="rId482"/>
    <p:sldId id="761" r:id="rId483"/>
    <p:sldId id="762" r:id="rId484"/>
    <p:sldId id="763" r:id="rId485"/>
    <p:sldId id="764" r:id="rId486"/>
    <p:sldId id="765" r:id="rId487"/>
    <p:sldId id="766" r:id="rId488"/>
    <p:sldId id="767" r:id="rId489"/>
    <p:sldId id="768" r:id="rId490"/>
    <p:sldId id="769" r:id="rId491"/>
    <p:sldId id="770" r:id="rId492"/>
    <p:sldId id="771" r:id="rId493"/>
    <p:sldId id="772" r:id="rId494"/>
    <p:sldId id="773" r:id="rId495"/>
    <p:sldId id="774" r:id="rId496"/>
    <p:sldId id="775" r:id="rId497"/>
    <p:sldId id="776" r:id="rId498"/>
    <p:sldId id="777" r:id="rId499"/>
    <p:sldId id="778" r:id="rId500"/>
    <p:sldId id="779" r:id="rId501"/>
    <p:sldId id="780" r:id="rId502"/>
    <p:sldId id="781" r:id="rId503"/>
    <p:sldId id="782" r:id="rId504"/>
    <p:sldId id="783" r:id="rId505"/>
    <p:sldId id="784" r:id="rId506"/>
    <p:sldId id="785" r:id="rId507"/>
    <p:sldId id="786" r:id="rId508"/>
    <p:sldId id="787" r:id="rId509"/>
    <p:sldId id="788" r:id="rId510"/>
    <p:sldId id="789" r:id="rId511"/>
    <p:sldId id="790" r:id="rId512"/>
    <p:sldId id="791" r:id="rId513"/>
    <p:sldId id="792" r:id="rId514"/>
    <p:sldId id="793" r:id="rId515"/>
    <p:sldId id="794" r:id="rId516"/>
    <p:sldId id="795" r:id="rId517"/>
    <p:sldId id="796" r:id="rId518"/>
    <p:sldId id="797" r:id="rId519"/>
    <p:sldId id="798" r:id="rId520"/>
    <p:sldId id="799" r:id="rId521"/>
    <p:sldId id="800" r:id="rId522"/>
    <p:sldId id="801" r:id="rId523"/>
    <p:sldId id="802" r:id="rId524"/>
    <p:sldId id="803" r:id="rId525"/>
    <p:sldId id="804" r:id="rId526"/>
    <p:sldId id="805" r:id="rId527"/>
    <p:sldId id="806" r:id="rId528"/>
    <p:sldId id="807" r:id="rId529"/>
    <p:sldId id="264" r:id="rId530"/>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24" autoAdjust="0"/>
    <p:restoredTop sz="94660"/>
  </p:normalViewPr>
  <p:slideViewPr>
    <p:cSldViewPr>
      <p:cViewPr varScale="1">
        <p:scale>
          <a:sx n="111" d="100"/>
          <a:sy n="111" d="100"/>
        </p:scale>
        <p:origin x="1860" y="78"/>
      </p:cViewPr>
      <p:guideLst>
        <p:guide orient="horz" pos="2160"/>
        <p:guide pos="2880"/>
      </p:guideLst>
    </p:cSldViewPr>
  </p:slideViewPr>
  <p:notesTextViewPr>
    <p:cViewPr>
      <p:scale>
        <a:sx n="100" d="100"/>
        <a:sy n="100" d="100"/>
      </p:scale>
      <p:origin x="0" y="0"/>
    </p:cViewPr>
  </p:notesTextViewPr>
  <p:sorterViewPr>
    <p:cViewPr>
      <p:scale>
        <a:sx n="33" d="100"/>
        <a:sy n="33" d="100"/>
      </p:scale>
      <p:origin x="0" y="979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324" Type="http://schemas.openxmlformats.org/officeDocument/2006/relationships/slide" Target="slides/slide323.xml"/><Relationship Id="rId531" Type="http://schemas.openxmlformats.org/officeDocument/2006/relationships/notesMaster" Target="notesMasters/notesMaster1.xml"/><Relationship Id="rId170" Type="http://schemas.openxmlformats.org/officeDocument/2006/relationships/slide" Target="slides/slide169.xml"/><Relationship Id="rId268" Type="http://schemas.openxmlformats.org/officeDocument/2006/relationships/slide" Target="slides/slide267.xml"/><Relationship Id="rId475" Type="http://schemas.openxmlformats.org/officeDocument/2006/relationships/slide" Target="slides/slide474.xml"/><Relationship Id="rId32" Type="http://schemas.openxmlformats.org/officeDocument/2006/relationships/slide" Target="slides/slide31.xml"/><Relationship Id="rId128" Type="http://schemas.openxmlformats.org/officeDocument/2006/relationships/slide" Target="slides/slide127.xml"/><Relationship Id="rId335" Type="http://schemas.openxmlformats.org/officeDocument/2006/relationships/slide" Target="slides/slide334.xml"/><Relationship Id="rId181" Type="http://schemas.openxmlformats.org/officeDocument/2006/relationships/slide" Target="slides/slide180.xml"/><Relationship Id="rId402" Type="http://schemas.openxmlformats.org/officeDocument/2006/relationships/slide" Target="slides/slide401.xml"/><Relationship Id="rId279" Type="http://schemas.openxmlformats.org/officeDocument/2006/relationships/slide" Target="slides/slide278.xml"/><Relationship Id="rId444" Type="http://schemas.openxmlformats.org/officeDocument/2006/relationships/slide" Target="slides/slide443.xml"/><Relationship Id="rId486" Type="http://schemas.openxmlformats.org/officeDocument/2006/relationships/slide" Target="slides/slide485.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511" Type="http://schemas.openxmlformats.org/officeDocument/2006/relationships/slide" Target="slides/slide510.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248" Type="http://schemas.openxmlformats.org/officeDocument/2006/relationships/slide" Target="slides/slide247.xml"/><Relationship Id="rId455" Type="http://schemas.openxmlformats.org/officeDocument/2006/relationships/slide" Target="slides/slide454.xml"/><Relationship Id="rId497" Type="http://schemas.openxmlformats.org/officeDocument/2006/relationships/slide" Target="slides/slide496.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22" Type="http://schemas.openxmlformats.org/officeDocument/2006/relationships/slide" Target="slides/slide521.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259" Type="http://schemas.openxmlformats.org/officeDocument/2006/relationships/slide" Target="slides/slide258.xml"/><Relationship Id="rId424" Type="http://schemas.openxmlformats.org/officeDocument/2006/relationships/slide" Target="slides/slide423.xml"/><Relationship Id="rId466" Type="http://schemas.openxmlformats.org/officeDocument/2006/relationships/slide" Target="slides/slide465.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533" Type="http://schemas.openxmlformats.org/officeDocument/2006/relationships/viewProps" Target="viewProps.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435" Type="http://schemas.openxmlformats.org/officeDocument/2006/relationships/slide" Target="slides/slide434.xml"/><Relationship Id="rId477" Type="http://schemas.openxmlformats.org/officeDocument/2006/relationships/slide" Target="slides/slide476.xml"/><Relationship Id="rId281" Type="http://schemas.openxmlformats.org/officeDocument/2006/relationships/slide" Target="slides/slide280.xml"/><Relationship Id="rId337" Type="http://schemas.openxmlformats.org/officeDocument/2006/relationships/slide" Target="slides/slide336.xml"/><Relationship Id="rId502" Type="http://schemas.openxmlformats.org/officeDocument/2006/relationships/slide" Target="slides/slide501.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446" Type="http://schemas.openxmlformats.org/officeDocument/2006/relationships/slide" Target="slides/slide445.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88" Type="http://schemas.openxmlformats.org/officeDocument/2006/relationships/slide" Target="slides/slide487.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513" Type="http://schemas.openxmlformats.org/officeDocument/2006/relationships/slide" Target="slides/slide512.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457" Type="http://schemas.openxmlformats.org/officeDocument/2006/relationships/slide" Target="slides/slide456.xml"/><Relationship Id="rId261" Type="http://schemas.openxmlformats.org/officeDocument/2006/relationships/slide" Target="slides/slide260.xml"/><Relationship Id="rId499" Type="http://schemas.openxmlformats.org/officeDocument/2006/relationships/slide" Target="slides/slide498.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524" Type="http://schemas.openxmlformats.org/officeDocument/2006/relationships/slide" Target="slides/slide523.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426" Type="http://schemas.openxmlformats.org/officeDocument/2006/relationships/slide" Target="slides/slide425.xml"/><Relationship Id="rId230" Type="http://schemas.openxmlformats.org/officeDocument/2006/relationships/slide" Target="slides/slide229.xml"/><Relationship Id="rId468" Type="http://schemas.openxmlformats.org/officeDocument/2006/relationships/slide" Target="slides/slide467.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535" Type="http://schemas.openxmlformats.org/officeDocument/2006/relationships/tableStyles" Target="tableStyles.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241" Type="http://schemas.openxmlformats.org/officeDocument/2006/relationships/slide" Target="slides/slide240.xml"/><Relationship Id="rId437" Type="http://schemas.openxmlformats.org/officeDocument/2006/relationships/slide" Target="slides/slide436.xml"/><Relationship Id="rId479" Type="http://schemas.openxmlformats.org/officeDocument/2006/relationships/slide" Target="slides/slide478.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490" Type="http://schemas.openxmlformats.org/officeDocument/2006/relationships/slide" Target="slides/slide489.xml"/><Relationship Id="rId504" Type="http://schemas.openxmlformats.org/officeDocument/2006/relationships/slide" Target="slides/slide503.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448" Type="http://schemas.openxmlformats.org/officeDocument/2006/relationships/slide" Target="slides/slide447.xml"/><Relationship Id="rId252" Type="http://schemas.openxmlformats.org/officeDocument/2006/relationships/slide" Target="slides/slide251.xml"/><Relationship Id="rId294" Type="http://schemas.openxmlformats.org/officeDocument/2006/relationships/slide" Target="slides/slide293.xml"/><Relationship Id="rId308" Type="http://schemas.openxmlformats.org/officeDocument/2006/relationships/slide" Target="slides/slide307.xml"/><Relationship Id="rId515" Type="http://schemas.openxmlformats.org/officeDocument/2006/relationships/slide" Target="slides/slide514.xml"/><Relationship Id="rId47" Type="http://schemas.openxmlformats.org/officeDocument/2006/relationships/slide" Target="slides/slide46.xml"/><Relationship Id="rId89" Type="http://schemas.openxmlformats.org/officeDocument/2006/relationships/slide" Target="slides/slide88.xml"/><Relationship Id="rId112" Type="http://schemas.openxmlformats.org/officeDocument/2006/relationships/slide" Target="slides/slide111.xml"/><Relationship Id="rId154" Type="http://schemas.openxmlformats.org/officeDocument/2006/relationships/slide" Target="slides/slide153.xml"/><Relationship Id="rId361" Type="http://schemas.openxmlformats.org/officeDocument/2006/relationships/slide" Target="slides/slide360.xml"/><Relationship Id="rId196" Type="http://schemas.openxmlformats.org/officeDocument/2006/relationships/slide" Target="slides/slide195.xml"/><Relationship Id="rId417" Type="http://schemas.openxmlformats.org/officeDocument/2006/relationships/slide" Target="slides/slide416.xml"/><Relationship Id="rId459" Type="http://schemas.openxmlformats.org/officeDocument/2006/relationships/slide" Target="slides/slide458.xml"/><Relationship Id="rId16" Type="http://schemas.openxmlformats.org/officeDocument/2006/relationships/slide" Target="slides/slide15.xml"/><Relationship Id="rId221" Type="http://schemas.openxmlformats.org/officeDocument/2006/relationships/slide" Target="slides/slide220.xml"/><Relationship Id="rId263" Type="http://schemas.openxmlformats.org/officeDocument/2006/relationships/slide" Target="slides/slide262.xml"/><Relationship Id="rId319" Type="http://schemas.openxmlformats.org/officeDocument/2006/relationships/slide" Target="slides/slide318.xml"/><Relationship Id="rId470" Type="http://schemas.openxmlformats.org/officeDocument/2006/relationships/slide" Target="slides/slide469.xml"/><Relationship Id="rId526" Type="http://schemas.openxmlformats.org/officeDocument/2006/relationships/slide" Target="slides/slide525.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165" Type="http://schemas.openxmlformats.org/officeDocument/2006/relationships/slide" Target="slides/slide164.xml"/><Relationship Id="rId372" Type="http://schemas.openxmlformats.org/officeDocument/2006/relationships/slide" Target="slides/slide371.xml"/><Relationship Id="rId428" Type="http://schemas.openxmlformats.org/officeDocument/2006/relationships/slide" Target="slides/slide427.xml"/><Relationship Id="rId232" Type="http://schemas.openxmlformats.org/officeDocument/2006/relationships/slide" Target="slides/slide231.xml"/><Relationship Id="rId274" Type="http://schemas.openxmlformats.org/officeDocument/2006/relationships/slide" Target="slides/slide273.xml"/><Relationship Id="rId481" Type="http://schemas.openxmlformats.org/officeDocument/2006/relationships/slide" Target="slides/slide480.xml"/><Relationship Id="rId27" Type="http://schemas.openxmlformats.org/officeDocument/2006/relationships/slide" Target="slides/slide26.xml"/><Relationship Id="rId69" Type="http://schemas.openxmlformats.org/officeDocument/2006/relationships/slide" Target="slides/slide68.xml"/><Relationship Id="rId134" Type="http://schemas.openxmlformats.org/officeDocument/2006/relationships/slide" Target="slides/slide133.xml"/><Relationship Id="rId80" Type="http://schemas.openxmlformats.org/officeDocument/2006/relationships/slide" Target="slides/slide79.xml"/><Relationship Id="rId176" Type="http://schemas.openxmlformats.org/officeDocument/2006/relationships/slide" Target="slides/slide175.xml"/><Relationship Id="rId341" Type="http://schemas.openxmlformats.org/officeDocument/2006/relationships/slide" Target="slides/slide340.xml"/><Relationship Id="rId383" Type="http://schemas.openxmlformats.org/officeDocument/2006/relationships/slide" Target="slides/slide382.xml"/><Relationship Id="rId439" Type="http://schemas.openxmlformats.org/officeDocument/2006/relationships/slide" Target="slides/slide438.xml"/><Relationship Id="rId201" Type="http://schemas.openxmlformats.org/officeDocument/2006/relationships/slide" Target="slides/slide200.xml"/><Relationship Id="rId243" Type="http://schemas.openxmlformats.org/officeDocument/2006/relationships/slide" Target="slides/slide242.xml"/><Relationship Id="rId285" Type="http://schemas.openxmlformats.org/officeDocument/2006/relationships/slide" Target="slides/slide284.xml"/><Relationship Id="rId450" Type="http://schemas.openxmlformats.org/officeDocument/2006/relationships/slide" Target="slides/slide449.xml"/><Relationship Id="rId506" Type="http://schemas.openxmlformats.org/officeDocument/2006/relationships/slide" Target="slides/slide505.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492" Type="http://schemas.openxmlformats.org/officeDocument/2006/relationships/slide" Target="slides/slide491.xml"/><Relationship Id="rId91" Type="http://schemas.openxmlformats.org/officeDocument/2006/relationships/slide" Target="slides/slide90.xml"/><Relationship Id="rId145" Type="http://schemas.openxmlformats.org/officeDocument/2006/relationships/slide" Target="slides/slide144.xml"/><Relationship Id="rId187" Type="http://schemas.openxmlformats.org/officeDocument/2006/relationships/slide" Target="slides/slide186.xml"/><Relationship Id="rId352" Type="http://schemas.openxmlformats.org/officeDocument/2006/relationships/slide" Target="slides/slide351.xml"/><Relationship Id="rId394" Type="http://schemas.openxmlformats.org/officeDocument/2006/relationships/slide" Target="slides/slide393.xml"/><Relationship Id="rId408" Type="http://schemas.openxmlformats.org/officeDocument/2006/relationships/slide" Target="slides/slide407.xml"/><Relationship Id="rId212" Type="http://schemas.openxmlformats.org/officeDocument/2006/relationships/slide" Target="slides/slide211.xml"/><Relationship Id="rId254" Type="http://schemas.openxmlformats.org/officeDocument/2006/relationships/slide" Target="slides/slide253.xml"/><Relationship Id="rId49" Type="http://schemas.openxmlformats.org/officeDocument/2006/relationships/slide" Target="slides/slide48.xml"/><Relationship Id="rId114" Type="http://schemas.openxmlformats.org/officeDocument/2006/relationships/slide" Target="slides/slide113.xml"/><Relationship Id="rId296" Type="http://schemas.openxmlformats.org/officeDocument/2006/relationships/slide" Target="slides/slide295.xml"/><Relationship Id="rId461" Type="http://schemas.openxmlformats.org/officeDocument/2006/relationships/slide" Target="slides/slide460.xml"/><Relationship Id="rId517" Type="http://schemas.openxmlformats.org/officeDocument/2006/relationships/slide" Target="slides/slide516.xml"/><Relationship Id="rId60" Type="http://schemas.openxmlformats.org/officeDocument/2006/relationships/slide" Target="slides/slide59.xml"/><Relationship Id="rId156" Type="http://schemas.openxmlformats.org/officeDocument/2006/relationships/slide" Target="slides/slide155.xml"/><Relationship Id="rId198" Type="http://schemas.openxmlformats.org/officeDocument/2006/relationships/slide" Target="slides/slide197.xml"/><Relationship Id="rId321" Type="http://schemas.openxmlformats.org/officeDocument/2006/relationships/slide" Target="slides/slide320.xml"/><Relationship Id="rId363" Type="http://schemas.openxmlformats.org/officeDocument/2006/relationships/slide" Target="slides/slide362.xml"/><Relationship Id="rId419" Type="http://schemas.openxmlformats.org/officeDocument/2006/relationships/slide" Target="slides/slide418.xml"/><Relationship Id="rId223" Type="http://schemas.openxmlformats.org/officeDocument/2006/relationships/slide" Target="slides/slide222.xml"/><Relationship Id="rId430" Type="http://schemas.openxmlformats.org/officeDocument/2006/relationships/slide" Target="slides/slide429.xml"/><Relationship Id="rId18" Type="http://schemas.openxmlformats.org/officeDocument/2006/relationships/slide" Target="slides/slide17.xml"/><Relationship Id="rId265" Type="http://schemas.openxmlformats.org/officeDocument/2006/relationships/slide" Target="slides/slide264.xml"/><Relationship Id="rId472" Type="http://schemas.openxmlformats.org/officeDocument/2006/relationships/slide" Target="slides/slide471.xml"/><Relationship Id="rId528" Type="http://schemas.openxmlformats.org/officeDocument/2006/relationships/slide" Target="slides/slide527.xml"/><Relationship Id="rId125" Type="http://schemas.openxmlformats.org/officeDocument/2006/relationships/slide" Target="slides/slide124.xml"/><Relationship Id="rId167" Type="http://schemas.openxmlformats.org/officeDocument/2006/relationships/slide" Target="slides/slide166.xml"/><Relationship Id="rId332" Type="http://schemas.openxmlformats.org/officeDocument/2006/relationships/slide" Target="slides/slide331.xml"/><Relationship Id="rId374" Type="http://schemas.openxmlformats.org/officeDocument/2006/relationships/slide" Target="slides/slide373.xml"/><Relationship Id="rId71" Type="http://schemas.openxmlformats.org/officeDocument/2006/relationships/slide" Target="slides/slide70.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76" Type="http://schemas.openxmlformats.org/officeDocument/2006/relationships/slide" Target="slides/slide275.xml"/><Relationship Id="rId441" Type="http://schemas.openxmlformats.org/officeDocument/2006/relationships/slide" Target="slides/slide440.xml"/><Relationship Id="rId483" Type="http://schemas.openxmlformats.org/officeDocument/2006/relationships/slide" Target="slides/slide482.xml"/><Relationship Id="rId40" Type="http://schemas.openxmlformats.org/officeDocument/2006/relationships/slide" Target="slides/slide39.xml"/><Relationship Id="rId136" Type="http://schemas.openxmlformats.org/officeDocument/2006/relationships/slide" Target="slides/slide135.xml"/><Relationship Id="rId178" Type="http://schemas.openxmlformats.org/officeDocument/2006/relationships/slide" Target="slides/slide177.xml"/><Relationship Id="rId301" Type="http://schemas.openxmlformats.org/officeDocument/2006/relationships/slide" Target="slides/slide300.xml"/><Relationship Id="rId343" Type="http://schemas.openxmlformats.org/officeDocument/2006/relationships/slide" Target="slides/slide342.xml"/><Relationship Id="rId82" Type="http://schemas.openxmlformats.org/officeDocument/2006/relationships/slide" Target="slides/slide81.xml"/><Relationship Id="rId203" Type="http://schemas.openxmlformats.org/officeDocument/2006/relationships/slide" Target="slides/slide202.xml"/><Relationship Id="rId385" Type="http://schemas.openxmlformats.org/officeDocument/2006/relationships/slide" Target="slides/slide384.xml"/><Relationship Id="rId245" Type="http://schemas.openxmlformats.org/officeDocument/2006/relationships/slide" Target="slides/slide244.xml"/><Relationship Id="rId287" Type="http://schemas.openxmlformats.org/officeDocument/2006/relationships/slide" Target="slides/slide286.xml"/><Relationship Id="rId410" Type="http://schemas.openxmlformats.org/officeDocument/2006/relationships/slide" Target="slides/slide409.xml"/><Relationship Id="rId452" Type="http://schemas.openxmlformats.org/officeDocument/2006/relationships/slide" Target="slides/slide451.xml"/><Relationship Id="rId494" Type="http://schemas.openxmlformats.org/officeDocument/2006/relationships/slide" Target="slides/slide493.xml"/><Relationship Id="rId508" Type="http://schemas.openxmlformats.org/officeDocument/2006/relationships/slide" Target="slides/slide507.xml"/><Relationship Id="rId105" Type="http://schemas.openxmlformats.org/officeDocument/2006/relationships/slide" Target="slides/slide104.xml"/><Relationship Id="rId147" Type="http://schemas.openxmlformats.org/officeDocument/2006/relationships/slide" Target="slides/slide146.xml"/><Relationship Id="rId312" Type="http://schemas.openxmlformats.org/officeDocument/2006/relationships/slide" Target="slides/slide311.xml"/><Relationship Id="rId354" Type="http://schemas.openxmlformats.org/officeDocument/2006/relationships/slide" Target="slides/slide353.xml"/><Relationship Id="rId51" Type="http://schemas.openxmlformats.org/officeDocument/2006/relationships/slide" Target="slides/slide50.xml"/><Relationship Id="rId93" Type="http://schemas.openxmlformats.org/officeDocument/2006/relationships/slide" Target="slides/slide92.xml"/><Relationship Id="rId189" Type="http://schemas.openxmlformats.org/officeDocument/2006/relationships/slide" Target="slides/slide188.xml"/><Relationship Id="rId396" Type="http://schemas.openxmlformats.org/officeDocument/2006/relationships/slide" Target="slides/slide395.xml"/><Relationship Id="rId214" Type="http://schemas.openxmlformats.org/officeDocument/2006/relationships/slide" Target="slides/slide213.xml"/><Relationship Id="rId256" Type="http://schemas.openxmlformats.org/officeDocument/2006/relationships/slide" Target="slides/slide255.xml"/><Relationship Id="rId298" Type="http://schemas.openxmlformats.org/officeDocument/2006/relationships/slide" Target="slides/slide297.xml"/><Relationship Id="rId421" Type="http://schemas.openxmlformats.org/officeDocument/2006/relationships/slide" Target="slides/slide420.xml"/><Relationship Id="rId463" Type="http://schemas.openxmlformats.org/officeDocument/2006/relationships/slide" Target="slides/slide462.xml"/><Relationship Id="rId519" Type="http://schemas.openxmlformats.org/officeDocument/2006/relationships/slide" Target="slides/slide518.xml"/><Relationship Id="rId116" Type="http://schemas.openxmlformats.org/officeDocument/2006/relationships/slide" Target="slides/slide115.xml"/><Relationship Id="rId158" Type="http://schemas.openxmlformats.org/officeDocument/2006/relationships/slide" Target="slides/slide157.xml"/><Relationship Id="rId323" Type="http://schemas.openxmlformats.org/officeDocument/2006/relationships/slide" Target="slides/slide322.xml"/><Relationship Id="rId530" Type="http://schemas.openxmlformats.org/officeDocument/2006/relationships/slide" Target="slides/slide529.xml"/><Relationship Id="rId20" Type="http://schemas.openxmlformats.org/officeDocument/2006/relationships/slide" Target="slides/slide19.xml"/><Relationship Id="rId62" Type="http://schemas.openxmlformats.org/officeDocument/2006/relationships/slide" Target="slides/slide61.xml"/><Relationship Id="rId365" Type="http://schemas.openxmlformats.org/officeDocument/2006/relationships/slide" Target="slides/slide364.xml"/><Relationship Id="rId225" Type="http://schemas.openxmlformats.org/officeDocument/2006/relationships/slide" Target="slides/slide224.xml"/><Relationship Id="rId267" Type="http://schemas.openxmlformats.org/officeDocument/2006/relationships/slide" Target="slides/slide266.xml"/><Relationship Id="rId432" Type="http://schemas.openxmlformats.org/officeDocument/2006/relationships/slide" Target="slides/slide431.xml"/><Relationship Id="rId474" Type="http://schemas.openxmlformats.org/officeDocument/2006/relationships/slide" Target="slides/slide473.xml"/><Relationship Id="rId127" Type="http://schemas.openxmlformats.org/officeDocument/2006/relationships/slide" Target="slides/slide126.xml"/><Relationship Id="rId31" Type="http://schemas.openxmlformats.org/officeDocument/2006/relationships/slide" Target="slides/slide30.xml"/><Relationship Id="rId73" Type="http://schemas.openxmlformats.org/officeDocument/2006/relationships/slide" Target="slides/slide72.xml"/><Relationship Id="rId169" Type="http://schemas.openxmlformats.org/officeDocument/2006/relationships/slide" Target="slides/slide168.xml"/><Relationship Id="rId334" Type="http://schemas.openxmlformats.org/officeDocument/2006/relationships/slide" Target="slides/slide333.xml"/><Relationship Id="rId376" Type="http://schemas.openxmlformats.org/officeDocument/2006/relationships/slide" Target="slides/slide375.xml"/><Relationship Id="rId4" Type="http://schemas.openxmlformats.org/officeDocument/2006/relationships/slide" Target="slides/slide3.xml"/><Relationship Id="rId180" Type="http://schemas.openxmlformats.org/officeDocument/2006/relationships/slide" Target="slides/slide179.xml"/><Relationship Id="rId236" Type="http://schemas.openxmlformats.org/officeDocument/2006/relationships/slide" Target="slides/slide235.xml"/><Relationship Id="rId278" Type="http://schemas.openxmlformats.org/officeDocument/2006/relationships/slide" Target="slides/slide277.xml"/><Relationship Id="rId401" Type="http://schemas.openxmlformats.org/officeDocument/2006/relationships/slide" Target="slides/slide400.xml"/><Relationship Id="rId443" Type="http://schemas.openxmlformats.org/officeDocument/2006/relationships/slide" Target="slides/slide442.xml"/><Relationship Id="rId303" Type="http://schemas.openxmlformats.org/officeDocument/2006/relationships/slide" Target="slides/slide302.xml"/><Relationship Id="rId485" Type="http://schemas.openxmlformats.org/officeDocument/2006/relationships/slide" Target="slides/slide484.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510" Type="http://schemas.openxmlformats.org/officeDocument/2006/relationships/slide" Target="slides/slide509.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slide" Target="slides/slide453.xml"/><Relationship Id="rId496" Type="http://schemas.openxmlformats.org/officeDocument/2006/relationships/slide" Target="slides/slide495.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521" Type="http://schemas.openxmlformats.org/officeDocument/2006/relationships/slide" Target="slides/slide520.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465" Type="http://schemas.openxmlformats.org/officeDocument/2006/relationships/slide" Target="slides/slide464.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532" Type="http://schemas.openxmlformats.org/officeDocument/2006/relationships/presProps" Target="presProps.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476" Type="http://schemas.openxmlformats.org/officeDocument/2006/relationships/slide" Target="slides/slide475.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501" Type="http://schemas.openxmlformats.org/officeDocument/2006/relationships/slide" Target="slides/slide500.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487" Type="http://schemas.openxmlformats.org/officeDocument/2006/relationships/slide" Target="slides/slide486.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512" Type="http://schemas.openxmlformats.org/officeDocument/2006/relationships/slide" Target="slides/slide511.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456" Type="http://schemas.openxmlformats.org/officeDocument/2006/relationships/slide" Target="slides/slide455.xml"/><Relationship Id="rId498" Type="http://schemas.openxmlformats.org/officeDocument/2006/relationships/slide" Target="slides/slide497.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23" Type="http://schemas.openxmlformats.org/officeDocument/2006/relationships/slide" Target="slides/slide522.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467" Type="http://schemas.openxmlformats.org/officeDocument/2006/relationships/slide" Target="slides/slide466.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534" Type="http://schemas.openxmlformats.org/officeDocument/2006/relationships/theme" Target="theme/theme1.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240" Type="http://schemas.openxmlformats.org/officeDocument/2006/relationships/slide" Target="slides/slide239.xml"/><Relationship Id="rId478" Type="http://schemas.openxmlformats.org/officeDocument/2006/relationships/slide" Target="slides/slide477.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503" Type="http://schemas.openxmlformats.org/officeDocument/2006/relationships/slide" Target="slides/slide502.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447" Type="http://schemas.openxmlformats.org/officeDocument/2006/relationships/slide" Target="slides/slide446.xml"/><Relationship Id="rId251" Type="http://schemas.openxmlformats.org/officeDocument/2006/relationships/slide" Target="slides/slide250.xml"/><Relationship Id="rId489" Type="http://schemas.openxmlformats.org/officeDocument/2006/relationships/slide" Target="slides/slide488.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514" Type="http://schemas.openxmlformats.org/officeDocument/2006/relationships/slide" Target="slides/slide513.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416" Type="http://schemas.openxmlformats.org/officeDocument/2006/relationships/slide" Target="slides/slide415.xml"/><Relationship Id="rId220" Type="http://schemas.openxmlformats.org/officeDocument/2006/relationships/slide" Target="slides/slide219.xml"/><Relationship Id="rId458" Type="http://schemas.openxmlformats.org/officeDocument/2006/relationships/slide" Target="slides/slide457.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525" Type="http://schemas.openxmlformats.org/officeDocument/2006/relationships/slide" Target="slides/slide524.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427" Type="http://schemas.openxmlformats.org/officeDocument/2006/relationships/slide" Target="slides/slide426.xml"/><Relationship Id="rId469" Type="http://schemas.openxmlformats.org/officeDocument/2006/relationships/slide" Target="slides/slide468.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480" Type="http://schemas.openxmlformats.org/officeDocument/2006/relationships/slide" Target="slides/slide479.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200" Type="http://schemas.openxmlformats.org/officeDocument/2006/relationships/slide" Target="slides/slide199.xml"/><Relationship Id="rId382" Type="http://schemas.openxmlformats.org/officeDocument/2006/relationships/slide" Target="slides/slide381.xml"/><Relationship Id="rId438" Type="http://schemas.openxmlformats.org/officeDocument/2006/relationships/slide" Target="slides/slide437.xml"/><Relationship Id="rId242" Type="http://schemas.openxmlformats.org/officeDocument/2006/relationships/slide" Target="slides/slide241.xml"/><Relationship Id="rId284" Type="http://schemas.openxmlformats.org/officeDocument/2006/relationships/slide" Target="slides/slide283.xml"/><Relationship Id="rId491" Type="http://schemas.openxmlformats.org/officeDocument/2006/relationships/slide" Target="slides/slide490.xml"/><Relationship Id="rId505" Type="http://schemas.openxmlformats.org/officeDocument/2006/relationships/slide" Target="slides/slide504.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 Id="rId407" Type="http://schemas.openxmlformats.org/officeDocument/2006/relationships/slide" Target="slides/slide406.xml"/><Relationship Id="rId449" Type="http://schemas.openxmlformats.org/officeDocument/2006/relationships/slide" Target="slides/slide448.xml"/><Relationship Id="rId211" Type="http://schemas.openxmlformats.org/officeDocument/2006/relationships/slide" Target="slides/slide210.xml"/><Relationship Id="rId253" Type="http://schemas.openxmlformats.org/officeDocument/2006/relationships/slide" Target="slides/slide252.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slide" Target="slides/slide459.xml"/><Relationship Id="rId516" Type="http://schemas.openxmlformats.org/officeDocument/2006/relationships/slide" Target="slides/slide515.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155" Type="http://schemas.openxmlformats.org/officeDocument/2006/relationships/slide" Target="slides/slide154.xml"/><Relationship Id="rId197" Type="http://schemas.openxmlformats.org/officeDocument/2006/relationships/slide" Target="slides/slide196.xml"/><Relationship Id="rId362" Type="http://schemas.openxmlformats.org/officeDocument/2006/relationships/slide" Target="slides/slide361.xml"/><Relationship Id="rId418" Type="http://schemas.openxmlformats.org/officeDocument/2006/relationships/slide" Target="slides/slide417.xml"/><Relationship Id="rId222" Type="http://schemas.openxmlformats.org/officeDocument/2006/relationships/slide" Target="slides/slide221.xml"/><Relationship Id="rId264" Type="http://schemas.openxmlformats.org/officeDocument/2006/relationships/slide" Target="slides/slide263.xml"/><Relationship Id="rId471" Type="http://schemas.openxmlformats.org/officeDocument/2006/relationships/slide" Target="slides/slide470.xml"/><Relationship Id="rId17" Type="http://schemas.openxmlformats.org/officeDocument/2006/relationships/slide" Target="slides/slide16.xml"/><Relationship Id="rId59" Type="http://schemas.openxmlformats.org/officeDocument/2006/relationships/slide" Target="slides/slide58.xml"/><Relationship Id="rId124" Type="http://schemas.openxmlformats.org/officeDocument/2006/relationships/slide" Target="slides/slide123.xml"/><Relationship Id="rId527" Type="http://schemas.openxmlformats.org/officeDocument/2006/relationships/slide" Target="slides/slide526.xml"/><Relationship Id="rId70" Type="http://schemas.openxmlformats.org/officeDocument/2006/relationships/slide" Target="slides/slide69.xml"/><Relationship Id="rId166" Type="http://schemas.openxmlformats.org/officeDocument/2006/relationships/slide" Target="slides/slide165.xml"/><Relationship Id="rId331" Type="http://schemas.openxmlformats.org/officeDocument/2006/relationships/slide" Target="slides/slide330.xml"/><Relationship Id="rId373" Type="http://schemas.openxmlformats.org/officeDocument/2006/relationships/slide" Target="slides/slide372.xml"/><Relationship Id="rId429" Type="http://schemas.openxmlformats.org/officeDocument/2006/relationships/slide" Target="slides/slide428.xml"/><Relationship Id="rId1" Type="http://schemas.openxmlformats.org/officeDocument/2006/relationships/slideMaster" Target="slideMasters/slideMaster1.xml"/><Relationship Id="rId233" Type="http://schemas.openxmlformats.org/officeDocument/2006/relationships/slide" Target="slides/slide232.xml"/><Relationship Id="rId440" Type="http://schemas.openxmlformats.org/officeDocument/2006/relationships/slide" Target="slides/slide439.xml"/><Relationship Id="rId28" Type="http://schemas.openxmlformats.org/officeDocument/2006/relationships/slide" Target="slides/slide27.xml"/><Relationship Id="rId275" Type="http://schemas.openxmlformats.org/officeDocument/2006/relationships/slide" Target="slides/slide274.xml"/><Relationship Id="rId300" Type="http://schemas.openxmlformats.org/officeDocument/2006/relationships/slide" Target="slides/slide299.xml"/><Relationship Id="rId482" Type="http://schemas.openxmlformats.org/officeDocument/2006/relationships/slide" Target="slides/slide481.xml"/><Relationship Id="rId81" Type="http://schemas.openxmlformats.org/officeDocument/2006/relationships/slide" Target="slides/slide80.xml"/><Relationship Id="rId135" Type="http://schemas.openxmlformats.org/officeDocument/2006/relationships/slide" Target="slides/slide134.xml"/><Relationship Id="rId177" Type="http://schemas.openxmlformats.org/officeDocument/2006/relationships/slide" Target="slides/slide176.xml"/><Relationship Id="rId342" Type="http://schemas.openxmlformats.org/officeDocument/2006/relationships/slide" Target="slides/slide341.xml"/><Relationship Id="rId384" Type="http://schemas.openxmlformats.org/officeDocument/2006/relationships/slide" Target="slides/slide383.xml"/><Relationship Id="rId202" Type="http://schemas.openxmlformats.org/officeDocument/2006/relationships/slide" Target="slides/slide201.xml"/><Relationship Id="rId244" Type="http://schemas.openxmlformats.org/officeDocument/2006/relationships/slide" Target="slides/slide243.xml"/><Relationship Id="rId39" Type="http://schemas.openxmlformats.org/officeDocument/2006/relationships/slide" Target="slides/slide38.xml"/><Relationship Id="rId286" Type="http://schemas.openxmlformats.org/officeDocument/2006/relationships/slide" Target="slides/slide285.xml"/><Relationship Id="rId451" Type="http://schemas.openxmlformats.org/officeDocument/2006/relationships/slide" Target="slides/slide450.xml"/><Relationship Id="rId493" Type="http://schemas.openxmlformats.org/officeDocument/2006/relationships/slide" Target="slides/slide492.xml"/><Relationship Id="rId507" Type="http://schemas.openxmlformats.org/officeDocument/2006/relationships/slide" Target="slides/slide506.xml"/><Relationship Id="rId50" Type="http://schemas.openxmlformats.org/officeDocument/2006/relationships/slide" Target="slides/slide49.xml"/><Relationship Id="rId104" Type="http://schemas.openxmlformats.org/officeDocument/2006/relationships/slide" Target="slides/slide103.xml"/><Relationship Id="rId146" Type="http://schemas.openxmlformats.org/officeDocument/2006/relationships/slide" Target="slides/slide145.xml"/><Relationship Id="rId188" Type="http://schemas.openxmlformats.org/officeDocument/2006/relationships/slide" Target="slides/slide187.xml"/><Relationship Id="rId311" Type="http://schemas.openxmlformats.org/officeDocument/2006/relationships/slide" Target="slides/slide310.xml"/><Relationship Id="rId353" Type="http://schemas.openxmlformats.org/officeDocument/2006/relationships/slide" Target="slides/slide352.xml"/><Relationship Id="rId395" Type="http://schemas.openxmlformats.org/officeDocument/2006/relationships/slide" Target="slides/slide394.xml"/><Relationship Id="rId409" Type="http://schemas.openxmlformats.org/officeDocument/2006/relationships/slide" Target="slides/slide408.xml"/><Relationship Id="rId92" Type="http://schemas.openxmlformats.org/officeDocument/2006/relationships/slide" Target="slides/slide91.xml"/><Relationship Id="rId213" Type="http://schemas.openxmlformats.org/officeDocument/2006/relationships/slide" Target="slides/slide212.xml"/><Relationship Id="rId420" Type="http://schemas.openxmlformats.org/officeDocument/2006/relationships/slide" Target="slides/slide419.xml"/><Relationship Id="rId255" Type="http://schemas.openxmlformats.org/officeDocument/2006/relationships/slide" Target="slides/slide254.xml"/><Relationship Id="rId297" Type="http://schemas.openxmlformats.org/officeDocument/2006/relationships/slide" Target="slides/slide296.xml"/><Relationship Id="rId462" Type="http://schemas.openxmlformats.org/officeDocument/2006/relationships/slide" Target="slides/slide461.xml"/><Relationship Id="rId518" Type="http://schemas.openxmlformats.org/officeDocument/2006/relationships/slide" Target="slides/slide517.xml"/><Relationship Id="rId115" Type="http://schemas.openxmlformats.org/officeDocument/2006/relationships/slide" Target="slides/slide114.xml"/><Relationship Id="rId157" Type="http://schemas.openxmlformats.org/officeDocument/2006/relationships/slide" Target="slides/slide156.xml"/><Relationship Id="rId322" Type="http://schemas.openxmlformats.org/officeDocument/2006/relationships/slide" Target="slides/slide321.xml"/><Relationship Id="rId364" Type="http://schemas.openxmlformats.org/officeDocument/2006/relationships/slide" Target="slides/slide363.xml"/><Relationship Id="rId61" Type="http://schemas.openxmlformats.org/officeDocument/2006/relationships/slide" Target="slides/slide60.xml"/><Relationship Id="rId199" Type="http://schemas.openxmlformats.org/officeDocument/2006/relationships/slide" Target="slides/slide198.xml"/><Relationship Id="rId19" Type="http://schemas.openxmlformats.org/officeDocument/2006/relationships/slide" Target="slides/slide18.xml"/><Relationship Id="rId224" Type="http://schemas.openxmlformats.org/officeDocument/2006/relationships/slide" Target="slides/slide223.xml"/><Relationship Id="rId266" Type="http://schemas.openxmlformats.org/officeDocument/2006/relationships/slide" Target="slides/slide265.xml"/><Relationship Id="rId431" Type="http://schemas.openxmlformats.org/officeDocument/2006/relationships/slide" Target="slides/slide430.xml"/><Relationship Id="rId473" Type="http://schemas.openxmlformats.org/officeDocument/2006/relationships/slide" Target="slides/slide472.xml"/><Relationship Id="rId529" Type="http://schemas.openxmlformats.org/officeDocument/2006/relationships/slide" Target="slides/slide528.xml"/><Relationship Id="rId30" Type="http://schemas.openxmlformats.org/officeDocument/2006/relationships/slide" Target="slides/slide29.xml"/><Relationship Id="rId126" Type="http://schemas.openxmlformats.org/officeDocument/2006/relationships/slide" Target="slides/slide125.xml"/><Relationship Id="rId168" Type="http://schemas.openxmlformats.org/officeDocument/2006/relationships/slide" Target="slides/slide167.xml"/><Relationship Id="rId333" Type="http://schemas.openxmlformats.org/officeDocument/2006/relationships/slide" Target="slides/slide332.xml"/><Relationship Id="rId72" Type="http://schemas.openxmlformats.org/officeDocument/2006/relationships/slide" Target="slides/slide71.xml"/><Relationship Id="rId375" Type="http://schemas.openxmlformats.org/officeDocument/2006/relationships/slide" Target="slides/slide374.xml"/><Relationship Id="rId3" Type="http://schemas.openxmlformats.org/officeDocument/2006/relationships/slide" Target="slides/slide2.xml"/><Relationship Id="rId235" Type="http://schemas.openxmlformats.org/officeDocument/2006/relationships/slide" Target="slides/slide234.xml"/><Relationship Id="rId277" Type="http://schemas.openxmlformats.org/officeDocument/2006/relationships/slide" Target="slides/slide276.xml"/><Relationship Id="rId400" Type="http://schemas.openxmlformats.org/officeDocument/2006/relationships/slide" Target="slides/slide399.xml"/><Relationship Id="rId442" Type="http://schemas.openxmlformats.org/officeDocument/2006/relationships/slide" Target="slides/slide441.xml"/><Relationship Id="rId484" Type="http://schemas.openxmlformats.org/officeDocument/2006/relationships/slide" Target="slides/slide483.xml"/><Relationship Id="rId137" Type="http://schemas.openxmlformats.org/officeDocument/2006/relationships/slide" Target="slides/slide136.xml"/><Relationship Id="rId302" Type="http://schemas.openxmlformats.org/officeDocument/2006/relationships/slide" Target="slides/slide301.xml"/><Relationship Id="rId344" Type="http://schemas.openxmlformats.org/officeDocument/2006/relationships/slide" Target="slides/slide343.xml"/><Relationship Id="rId41" Type="http://schemas.openxmlformats.org/officeDocument/2006/relationships/slide" Target="slides/slide40.xml"/><Relationship Id="rId83" Type="http://schemas.openxmlformats.org/officeDocument/2006/relationships/slide" Target="slides/slide82.xml"/><Relationship Id="rId179" Type="http://schemas.openxmlformats.org/officeDocument/2006/relationships/slide" Target="slides/slide178.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46" Type="http://schemas.openxmlformats.org/officeDocument/2006/relationships/slide" Target="slides/slide245.xml"/><Relationship Id="rId288" Type="http://schemas.openxmlformats.org/officeDocument/2006/relationships/slide" Target="slides/slide287.xml"/><Relationship Id="rId411" Type="http://schemas.openxmlformats.org/officeDocument/2006/relationships/slide" Target="slides/slide410.xml"/><Relationship Id="rId453" Type="http://schemas.openxmlformats.org/officeDocument/2006/relationships/slide" Target="slides/slide452.xml"/><Relationship Id="rId509" Type="http://schemas.openxmlformats.org/officeDocument/2006/relationships/slide" Target="slides/slide508.xml"/><Relationship Id="rId106" Type="http://schemas.openxmlformats.org/officeDocument/2006/relationships/slide" Target="slides/slide105.xml"/><Relationship Id="rId313" Type="http://schemas.openxmlformats.org/officeDocument/2006/relationships/slide" Target="slides/slide312.xml"/><Relationship Id="rId495" Type="http://schemas.openxmlformats.org/officeDocument/2006/relationships/slide" Target="slides/slide494.xml"/><Relationship Id="rId10" Type="http://schemas.openxmlformats.org/officeDocument/2006/relationships/slide" Target="slides/slide9.xml"/><Relationship Id="rId52" Type="http://schemas.openxmlformats.org/officeDocument/2006/relationships/slide" Target="slides/slide51.xml"/><Relationship Id="rId94" Type="http://schemas.openxmlformats.org/officeDocument/2006/relationships/slide" Target="slides/slide93.xml"/><Relationship Id="rId148" Type="http://schemas.openxmlformats.org/officeDocument/2006/relationships/slide" Target="slides/slide147.xml"/><Relationship Id="rId355" Type="http://schemas.openxmlformats.org/officeDocument/2006/relationships/slide" Target="slides/slide354.xml"/><Relationship Id="rId397" Type="http://schemas.openxmlformats.org/officeDocument/2006/relationships/slide" Target="slides/slide396.xml"/><Relationship Id="rId520" Type="http://schemas.openxmlformats.org/officeDocument/2006/relationships/slide" Target="slides/slide519.xml"/><Relationship Id="rId215" Type="http://schemas.openxmlformats.org/officeDocument/2006/relationships/slide" Target="slides/slide214.xml"/><Relationship Id="rId257" Type="http://schemas.openxmlformats.org/officeDocument/2006/relationships/slide" Target="slides/slide256.xml"/><Relationship Id="rId422" Type="http://schemas.openxmlformats.org/officeDocument/2006/relationships/slide" Target="slides/slide421.xml"/><Relationship Id="rId464" Type="http://schemas.openxmlformats.org/officeDocument/2006/relationships/slide" Target="slides/slide463.xml"/><Relationship Id="rId299" Type="http://schemas.openxmlformats.org/officeDocument/2006/relationships/slide" Target="slides/slide298.xml"/><Relationship Id="rId63" Type="http://schemas.openxmlformats.org/officeDocument/2006/relationships/slide" Target="slides/slide62.xml"/><Relationship Id="rId159" Type="http://schemas.openxmlformats.org/officeDocument/2006/relationships/slide" Target="slides/slide158.xml"/><Relationship Id="rId366" Type="http://schemas.openxmlformats.org/officeDocument/2006/relationships/slide" Target="slides/slide365.xml"/><Relationship Id="rId226" Type="http://schemas.openxmlformats.org/officeDocument/2006/relationships/slide" Target="slides/slide225.xml"/><Relationship Id="rId433" Type="http://schemas.openxmlformats.org/officeDocument/2006/relationships/slide" Target="slides/slide432.xml"/><Relationship Id="rId74" Type="http://schemas.openxmlformats.org/officeDocument/2006/relationships/slide" Target="slides/slide73.xml"/><Relationship Id="rId377" Type="http://schemas.openxmlformats.org/officeDocument/2006/relationships/slide" Target="slides/slide376.xml"/><Relationship Id="rId500" Type="http://schemas.openxmlformats.org/officeDocument/2006/relationships/slide" Target="slides/slide499.xml"/><Relationship Id="rId5" Type="http://schemas.openxmlformats.org/officeDocument/2006/relationships/slide" Target="slides/slide4.xml"/><Relationship Id="rId237" Type="http://schemas.openxmlformats.org/officeDocument/2006/relationships/slide" Target="slides/slide2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F705D5-7007-47FB-82C5-63EBA3BF2A74}" type="datetimeFigureOut">
              <a:rPr lang="el-GR" smtClean="0"/>
              <a:pPr/>
              <a:t>23/10/2020</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0E1E46-6F33-4B32-853A-9E229EDC3A8E}" type="slidenum">
              <a:rPr lang="el-GR" smtClean="0"/>
              <a:pPr/>
              <a:t>‹#›</a:t>
            </a:fld>
            <a:endParaRPr lang="el-GR"/>
          </a:p>
        </p:txBody>
      </p:sp>
    </p:spTree>
    <p:extLst>
      <p:ext uri="{BB962C8B-B14F-4D97-AF65-F5344CB8AC3E}">
        <p14:creationId xmlns:p14="http://schemas.microsoft.com/office/powerpoint/2010/main" val="1767897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382.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383.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384.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385.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386.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387.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388.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389.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0.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391.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392.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393.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394.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395.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396.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397.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398.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399.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00.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401.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402.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403.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404.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405.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406.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407.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408.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409.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0.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411.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412.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413.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414.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415.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416.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417.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418.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419.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0.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421.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422.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423.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424.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425.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426.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427.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428.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429.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0.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431.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432.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433.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434.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435.xml.rels><?xml version="1.0" encoding="UTF-8" standalone="yes"?>
<Relationships xmlns="http://schemas.openxmlformats.org/package/2006/relationships"><Relationship Id="rId2" Type="http://schemas.openxmlformats.org/officeDocument/2006/relationships/slide" Target="../slides/slide439.xml"/><Relationship Id="rId1" Type="http://schemas.openxmlformats.org/officeDocument/2006/relationships/notesMaster" Target="../notesMasters/notesMaster1.xml"/></Relationships>
</file>

<file path=ppt/notesSlides/_rels/notesSlide436.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437.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438.xml.rels><?xml version="1.0" encoding="UTF-8" standalone="yes"?>
<Relationships xmlns="http://schemas.openxmlformats.org/package/2006/relationships"><Relationship Id="rId2" Type="http://schemas.openxmlformats.org/officeDocument/2006/relationships/slide" Target="../slides/slide442.xml"/><Relationship Id="rId1" Type="http://schemas.openxmlformats.org/officeDocument/2006/relationships/notesMaster" Target="../notesMasters/notesMaster1.xml"/></Relationships>
</file>

<file path=ppt/notesSlides/_rels/notesSlide439.xml.rels><?xml version="1.0" encoding="UTF-8" standalone="yes"?>
<Relationships xmlns="http://schemas.openxmlformats.org/package/2006/relationships"><Relationship Id="rId2" Type="http://schemas.openxmlformats.org/officeDocument/2006/relationships/slide" Target="../slides/slide4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0.xml.rels><?xml version="1.0" encoding="UTF-8" standalone="yes"?>
<Relationships xmlns="http://schemas.openxmlformats.org/package/2006/relationships"><Relationship Id="rId2" Type="http://schemas.openxmlformats.org/officeDocument/2006/relationships/slide" Target="../slides/slide444.xml"/><Relationship Id="rId1" Type="http://schemas.openxmlformats.org/officeDocument/2006/relationships/notesMaster" Target="../notesMasters/notesMaster1.xml"/></Relationships>
</file>

<file path=ppt/notesSlides/_rels/notesSlide441.xml.rels><?xml version="1.0" encoding="UTF-8" standalone="yes"?>
<Relationships xmlns="http://schemas.openxmlformats.org/package/2006/relationships"><Relationship Id="rId2" Type="http://schemas.openxmlformats.org/officeDocument/2006/relationships/slide" Target="../slides/slide445.xml"/><Relationship Id="rId1" Type="http://schemas.openxmlformats.org/officeDocument/2006/relationships/notesMaster" Target="../notesMasters/notesMaster1.xml"/></Relationships>
</file>

<file path=ppt/notesSlides/_rels/notesSlide442.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443.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444.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445.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446.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447.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448.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449.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0.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_rels/notesSlide451.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452.xml.rels><?xml version="1.0" encoding="UTF-8" standalone="yes"?>
<Relationships xmlns="http://schemas.openxmlformats.org/package/2006/relationships"><Relationship Id="rId2" Type="http://schemas.openxmlformats.org/officeDocument/2006/relationships/slide" Target="../slides/slide456.xml"/><Relationship Id="rId1" Type="http://schemas.openxmlformats.org/officeDocument/2006/relationships/notesMaster" Target="../notesMasters/notesMaster1.xml"/></Relationships>
</file>

<file path=ppt/notesSlides/_rels/notesSlide453.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454.xml.rels><?xml version="1.0" encoding="UTF-8" standalone="yes"?>
<Relationships xmlns="http://schemas.openxmlformats.org/package/2006/relationships"><Relationship Id="rId2" Type="http://schemas.openxmlformats.org/officeDocument/2006/relationships/slide" Target="../slides/slide458.xml"/><Relationship Id="rId1" Type="http://schemas.openxmlformats.org/officeDocument/2006/relationships/notesMaster" Target="../notesMasters/notesMaster1.xml"/></Relationships>
</file>

<file path=ppt/notesSlides/_rels/notesSlide455.xml.rels><?xml version="1.0" encoding="UTF-8" standalone="yes"?>
<Relationships xmlns="http://schemas.openxmlformats.org/package/2006/relationships"><Relationship Id="rId2" Type="http://schemas.openxmlformats.org/officeDocument/2006/relationships/slide" Target="../slides/slide459.xml"/><Relationship Id="rId1" Type="http://schemas.openxmlformats.org/officeDocument/2006/relationships/notesMaster" Target="../notesMasters/notesMaster1.xml"/></Relationships>
</file>

<file path=ppt/notesSlides/_rels/notesSlide456.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xml"/></Relationships>
</file>

<file path=ppt/notesSlides/_rels/notesSlide457.xml.rels><?xml version="1.0" encoding="UTF-8" standalone="yes"?>
<Relationships xmlns="http://schemas.openxmlformats.org/package/2006/relationships"><Relationship Id="rId2" Type="http://schemas.openxmlformats.org/officeDocument/2006/relationships/slide" Target="../slides/slide461.xml"/><Relationship Id="rId1" Type="http://schemas.openxmlformats.org/officeDocument/2006/relationships/notesMaster" Target="../notesMasters/notesMaster1.xml"/></Relationships>
</file>

<file path=ppt/notesSlides/_rels/notesSlide458.xml.rels><?xml version="1.0" encoding="UTF-8" standalone="yes"?>
<Relationships xmlns="http://schemas.openxmlformats.org/package/2006/relationships"><Relationship Id="rId2" Type="http://schemas.openxmlformats.org/officeDocument/2006/relationships/slide" Target="../slides/slide462.xml"/><Relationship Id="rId1" Type="http://schemas.openxmlformats.org/officeDocument/2006/relationships/notesMaster" Target="../notesMasters/notesMaster1.xml"/></Relationships>
</file>

<file path=ppt/notesSlides/_rels/notesSlide459.xml.rels><?xml version="1.0" encoding="UTF-8" standalone="yes"?>
<Relationships xmlns="http://schemas.openxmlformats.org/package/2006/relationships"><Relationship Id="rId2" Type="http://schemas.openxmlformats.org/officeDocument/2006/relationships/slide" Target="../slides/slide4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0.xml.rels><?xml version="1.0" encoding="UTF-8" standalone="yes"?>
<Relationships xmlns="http://schemas.openxmlformats.org/package/2006/relationships"><Relationship Id="rId2" Type="http://schemas.openxmlformats.org/officeDocument/2006/relationships/slide" Target="../slides/slide464.xml"/><Relationship Id="rId1" Type="http://schemas.openxmlformats.org/officeDocument/2006/relationships/notesMaster" Target="../notesMasters/notesMaster1.xml"/></Relationships>
</file>

<file path=ppt/notesSlides/_rels/notesSlide461.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462.xml.rels><?xml version="1.0" encoding="UTF-8" standalone="yes"?>
<Relationships xmlns="http://schemas.openxmlformats.org/package/2006/relationships"><Relationship Id="rId2" Type="http://schemas.openxmlformats.org/officeDocument/2006/relationships/slide" Target="../slides/slide466.xml"/><Relationship Id="rId1" Type="http://schemas.openxmlformats.org/officeDocument/2006/relationships/notesMaster" Target="../notesMasters/notesMaster1.xml"/></Relationships>
</file>

<file path=ppt/notesSlides/_rels/notesSlide463.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464.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465.xml.rels><?xml version="1.0" encoding="UTF-8" standalone="yes"?>
<Relationships xmlns="http://schemas.openxmlformats.org/package/2006/relationships"><Relationship Id="rId2" Type="http://schemas.openxmlformats.org/officeDocument/2006/relationships/slide" Target="../slides/slide469.xml"/><Relationship Id="rId1" Type="http://schemas.openxmlformats.org/officeDocument/2006/relationships/notesMaster" Target="../notesMasters/notesMaster1.xml"/></Relationships>
</file>

<file path=ppt/notesSlides/_rels/notesSlide466.xml.rels><?xml version="1.0" encoding="UTF-8" standalone="yes"?>
<Relationships xmlns="http://schemas.openxmlformats.org/package/2006/relationships"><Relationship Id="rId2" Type="http://schemas.openxmlformats.org/officeDocument/2006/relationships/slide" Target="../slides/slide470.xml"/><Relationship Id="rId1" Type="http://schemas.openxmlformats.org/officeDocument/2006/relationships/notesMaster" Target="../notesMasters/notesMaster1.xml"/></Relationships>
</file>

<file path=ppt/notesSlides/_rels/notesSlide467.xml.rels><?xml version="1.0" encoding="UTF-8" standalone="yes"?>
<Relationships xmlns="http://schemas.openxmlformats.org/package/2006/relationships"><Relationship Id="rId2" Type="http://schemas.openxmlformats.org/officeDocument/2006/relationships/slide" Target="../slides/slide471.xml"/><Relationship Id="rId1" Type="http://schemas.openxmlformats.org/officeDocument/2006/relationships/notesMaster" Target="../notesMasters/notesMaster1.xml"/></Relationships>
</file>

<file path=ppt/notesSlides/_rels/notesSlide468.xml.rels><?xml version="1.0" encoding="UTF-8" standalone="yes"?>
<Relationships xmlns="http://schemas.openxmlformats.org/package/2006/relationships"><Relationship Id="rId2" Type="http://schemas.openxmlformats.org/officeDocument/2006/relationships/slide" Target="../slides/slide473.xml"/><Relationship Id="rId1" Type="http://schemas.openxmlformats.org/officeDocument/2006/relationships/notesMaster" Target="../notesMasters/notesMaster1.xml"/></Relationships>
</file>

<file path=ppt/notesSlides/_rels/notesSlide469.xml.rels><?xml version="1.0" encoding="UTF-8" standalone="yes"?>
<Relationships xmlns="http://schemas.openxmlformats.org/package/2006/relationships"><Relationship Id="rId2" Type="http://schemas.openxmlformats.org/officeDocument/2006/relationships/slide" Target="../slides/slide4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0.xml.rels><?xml version="1.0" encoding="UTF-8" standalone="yes"?>
<Relationships xmlns="http://schemas.openxmlformats.org/package/2006/relationships"><Relationship Id="rId2" Type="http://schemas.openxmlformats.org/officeDocument/2006/relationships/slide" Target="../slides/slide475.xml"/><Relationship Id="rId1" Type="http://schemas.openxmlformats.org/officeDocument/2006/relationships/notesMaster" Target="../notesMasters/notesMaster1.xml"/></Relationships>
</file>

<file path=ppt/notesSlides/_rels/notesSlide471.xml.rels><?xml version="1.0" encoding="UTF-8" standalone="yes"?>
<Relationships xmlns="http://schemas.openxmlformats.org/package/2006/relationships"><Relationship Id="rId2" Type="http://schemas.openxmlformats.org/officeDocument/2006/relationships/slide" Target="../slides/slide476.xml"/><Relationship Id="rId1" Type="http://schemas.openxmlformats.org/officeDocument/2006/relationships/notesMaster" Target="../notesMasters/notesMaster1.xml"/></Relationships>
</file>

<file path=ppt/notesSlides/_rels/notesSlide472.xml.rels><?xml version="1.0" encoding="UTF-8" standalone="yes"?>
<Relationships xmlns="http://schemas.openxmlformats.org/package/2006/relationships"><Relationship Id="rId2" Type="http://schemas.openxmlformats.org/officeDocument/2006/relationships/slide" Target="../slides/slide477.xml"/><Relationship Id="rId1" Type="http://schemas.openxmlformats.org/officeDocument/2006/relationships/notesMaster" Target="../notesMasters/notesMaster1.xml"/></Relationships>
</file>

<file path=ppt/notesSlides/_rels/notesSlide473.xml.rels><?xml version="1.0" encoding="UTF-8" standalone="yes"?>
<Relationships xmlns="http://schemas.openxmlformats.org/package/2006/relationships"><Relationship Id="rId2" Type="http://schemas.openxmlformats.org/officeDocument/2006/relationships/slide" Target="../slides/slide478.xml"/><Relationship Id="rId1" Type="http://schemas.openxmlformats.org/officeDocument/2006/relationships/notesMaster" Target="../notesMasters/notesMaster1.xml"/></Relationships>
</file>

<file path=ppt/notesSlides/_rels/notesSlide474.xml.rels><?xml version="1.0" encoding="UTF-8" standalone="yes"?>
<Relationships xmlns="http://schemas.openxmlformats.org/package/2006/relationships"><Relationship Id="rId2" Type="http://schemas.openxmlformats.org/officeDocument/2006/relationships/slide" Target="../slides/slide479.xml"/><Relationship Id="rId1" Type="http://schemas.openxmlformats.org/officeDocument/2006/relationships/notesMaster" Target="../notesMasters/notesMaster1.xml"/></Relationships>
</file>

<file path=ppt/notesSlides/_rels/notesSlide475.xml.rels><?xml version="1.0" encoding="UTF-8" standalone="yes"?>
<Relationships xmlns="http://schemas.openxmlformats.org/package/2006/relationships"><Relationship Id="rId2" Type="http://schemas.openxmlformats.org/officeDocument/2006/relationships/slide" Target="../slides/slide480.xml"/><Relationship Id="rId1" Type="http://schemas.openxmlformats.org/officeDocument/2006/relationships/notesMaster" Target="../notesMasters/notesMaster1.xml"/></Relationships>
</file>

<file path=ppt/notesSlides/_rels/notesSlide476.xml.rels><?xml version="1.0" encoding="UTF-8" standalone="yes"?>
<Relationships xmlns="http://schemas.openxmlformats.org/package/2006/relationships"><Relationship Id="rId2" Type="http://schemas.openxmlformats.org/officeDocument/2006/relationships/slide" Target="../slides/slide481.xml"/><Relationship Id="rId1" Type="http://schemas.openxmlformats.org/officeDocument/2006/relationships/notesMaster" Target="../notesMasters/notesMaster1.xml"/></Relationships>
</file>

<file path=ppt/notesSlides/_rels/notesSlide477.xml.rels><?xml version="1.0" encoding="UTF-8" standalone="yes"?>
<Relationships xmlns="http://schemas.openxmlformats.org/package/2006/relationships"><Relationship Id="rId2" Type="http://schemas.openxmlformats.org/officeDocument/2006/relationships/slide" Target="../slides/slide482.xml"/><Relationship Id="rId1" Type="http://schemas.openxmlformats.org/officeDocument/2006/relationships/notesMaster" Target="../notesMasters/notesMaster1.xml"/></Relationships>
</file>

<file path=ppt/notesSlides/_rels/notesSlide478.xml.rels><?xml version="1.0" encoding="UTF-8" standalone="yes"?>
<Relationships xmlns="http://schemas.openxmlformats.org/package/2006/relationships"><Relationship Id="rId2" Type="http://schemas.openxmlformats.org/officeDocument/2006/relationships/slide" Target="../slides/slide483.xml"/><Relationship Id="rId1" Type="http://schemas.openxmlformats.org/officeDocument/2006/relationships/notesMaster" Target="../notesMasters/notesMaster1.xml"/></Relationships>
</file>

<file path=ppt/notesSlides/_rels/notesSlide479.xml.rels><?xml version="1.0" encoding="UTF-8" standalone="yes"?>
<Relationships xmlns="http://schemas.openxmlformats.org/package/2006/relationships"><Relationship Id="rId2" Type="http://schemas.openxmlformats.org/officeDocument/2006/relationships/slide" Target="../slides/slide4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0.xml.rels><?xml version="1.0" encoding="UTF-8" standalone="yes"?>
<Relationships xmlns="http://schemas.openxmlformats.org/package/2006/relationships"><Relationship Id="rId2" Type="http://schemas.openxmlformats.org/officeDocument/2006/relationships/slide" Target="../slides/slide485.xml"/><Relationship Id="rId1" Type="http://schemas.openxmlformats.org/officeDocument/2006/relationships/notesMaster" Target="../notesMasters/notesMaster1.xml"/></Relationships>
</file>

<file path=ppt/notesSlides/_rels/notesSlide481.xml.rels><?xml version="1.0" encoding="UTF-8" standalone="yes"?>
<Relationships xmlns="http://schemas.openxmlformats.org/package/2006/relationships"><Relationship Id="rId2" Type="http://schemas.openxmlformats.org/officeDocument/2006/relationships/slide" Target="../slides/slide486.xml"/><Relationship Id="rId1" Type="http://schemas.openxmlformats.org/officeDocument/2006/relationships/notesMaster" Target="../notesMasters/notesMaster1.xml"/></Relationships>
</file>

<file path=ppt/notesSlides/_rels/notesSlide482.xml.rels><?xml version="1.0" encoding="UTF-8" standalone="yes"?>
<Relationships xmlns="http://schemas.openxmlformats.org/package/2006/relationships"><Relationship Id="rId2" Type="http://schemas.openxmlformats.org/officeDocument/2006/relationships/slide" Target="../slides/slide487.xml"/><Relationship Id="rId1" Type="http://schemas.openxmlformats.org/officeDocument/2006/relationships/notesMaster" Target="../notesMasters/notesMaster1.xml"/></Relationships>
</file>

<file path=ppt/notesSlides/_rels/notesSlide483.xml.rels><?xml version="1.0" encoding="UTF-8" standalone="yes"?>
<Relationships xmlns="http://schemas.openxmlformats.org/package/2006/relationships"><Relationship Id="rId2" Type="http://schemas.openxmlformats.org/officeDocument/2006/relationships/slide" Target="../slides/slide488.xml"/><Relationship Id="rId1" Type="http://schemas.openxmlformats.org/officeDocument/2006/relationships/notesMaster" Target="../notesMasters/notesMaster1.xml"/></Relationships>
</file>

<file path=ppt/notesSlides/_rels/notesSlide484.xml.rels><?xml version="1.0" encoding="UTF-8" standalone="yes"?>
<Relationships xmlns="http://schemas.openxmlformats.org/package/2006/relationships"><Relationship Id="rId2" Type="http://schemas.openxmlformats.org/officeDocument/2006/relationships/slide" Target="../slides/slide489.xml"/><Relationship Id="rId1" Type="http://schemas.openxmlformats.org/officeDocument/2006/relationships/notesMaster" Target="../notesMasters/notesMaster1.xml"/></Relationships>
</file>

<file path=ppt/notesSlides/_rels/notesSlide485.xml.rels><?xml version="1.0" encoding="UTF-8" standalone="yes"?>
<Relationships xmlns="http://schemas.openxmlformats.org/package/2006/relationships"><Relationship Id="rId2" Type="http://schemas.openxmlformats.org/officeDocument/2006/relationships/slide" Target="../slides/slide490.xml"/><Relationship Id="rId1" Type="http://schemas.openxmlformats.org/officeDocument/2006/relationships/notesMaster" Target="../notesMasters/notesMaster1.xml"/></Relationships>
</file>

<file path=ppt/notesSlides/_rels/notesSlide486.xml.rels><?xml version="1.0" encoding="UTF-8" standalone="yes"?>
<Relationships xmlns="http://schemas.openxmlformats.org/package/2006/relationships"><Relationship Id="rId2" Type="http://schemas.openxmlformats.org/officeDocument/2006/relationships/slide" Target="../slides/slide491.xml"/><Relationship Id="rId1" Type="http://schemas.openxmlformats.org/officeDocument/2006/relationships/notesMaster" Target="../notesMasters/notesMaster1.xml"/></Relationships>
</file>

<file path=ppt/notesSlides/_rels/notesSlide487.xml.rels><?xml version="1.0" encoding="UTF-8" standalone="yes"?>
<Relationships xmlns="http://schemas.openxmlformats.org/package/2006/relationships"><Relationship Id="rId2" Type="http://schemas.openxmlformats.org/officeDocument/2006/relationships/slide" Target="../slides/slide492.xml"/><Relationship Id="rId1" Type="http://schemas.openxmlformats.org/officeDocument/2006/relationships/notesMaster" Target="../notesMasters/notesMaster1.xml"/></Relationships>
</file>

<file path=ppt/notesSlides/_rels/notesSlide488.xml.rels><?xml version="1.0" encoding="UTF-8" standalone="yes"?>
<Relationships xmlns="http://schemas.openxmlformats.org/package/2006/relationships"><Relationship Id="rId2" Type="http://schemas.openxmlformats.org/officeDocument/2006/relationships/slide" Target="../slides/slide493.xml"/><Relationship Id="rId1" Type="http://schemas.openxmlformats.org/officeDocument/2006/relationships/notesMaster" Target="../notesMasters/notesMaster1.xml"/></Relationships>
</file>

<file path=ppt/notesSlides/_rels/notesSlide489.xml.rels><?xml version="1.0" encoding="UTF-8" standalone="yes"?>
<Relationships xmlns="http://schemas.openxmlformats.org/package/2006/relationships"><Relationship Id="rId2" Type="http://schemas.openxmlformats.org/officeDocument/2006/relationships/slide" Target="../slides/slide49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0.xml.rels><?xml version="1.0" encoding="UTF-8" standalone="yes"?>
<Relationships xmlns="http://schemas.openxmlformats.org/package/2006/relationships"><Relationship Id="rId2" Type="http://schemas.openxmlformats.org/officeDocument/2006/relationships/slide" Target="../slides/slide495.xml"/><Relationship Id="rId1" Type="http://schemas.openxmlformats.org/officeDocument/2006/relationships/notesMaster" Target="../notesMasters/notesMaster1.xml"/></Relationships>
</file>

<file path=ppt/notesSlides/_rels/notesSlide491.xml.rels><?xml version="1.0" encoding="UTF-8" standalone="yes"?>
<Relationships xmlns="http://schemas.openxmlformats.org/package/2006/relationships"><Relationship Id="rId2" Type="http://schemas.openxmlformats.org/officeDocument/2006/relationships/slide" Target="../slides/slide496.xml"/><Relationship Id="rId1" Type="http://schemas.openxmlformats.org/officeDocument/2006/relationships/notesMaster" Target="../notesMasters/notesMaster1.xml"/></Relationships>
</file>

<file path=ppt/notesSlides/_rels/notesSlide492.xml.rels><?xml version="1.0" encoding="UTF-8" standalone="yes"?>
<Relationships xmlns="http://schemas.openxmlformats.org/package/2006/relationships"><Relationship Id="rId2" Type="http://schemas.openxmlformats.org/officeDocument/2006/relationships/slide" Target="../slides/slide497.xml"/><Relationship Id="rId1" Type="http://schemas.openxmlformats.org/officeDocument/2006/relationships/notesMaster" Target="../notesMasters/notesMaster1.xml"/></Relationships>
</file>

<file path=ppt/notesSlides/_rels/notesSlide493.xml.rels><?xml version="1.0" encoding="UTF-8" standalone="yes"?>
<Relationships xmlns="http://schemas.openxmlformats.org/package/2006/relationships"><Relationship Id="rId2" Type="http://schemas.openxmlformats.org/officeDocument/2006/relationships/slide" Target="../slides/slide498.xml"/><Relationship Id="rId1" Type="http://schemas.openxmlformats.org/officeDocument/2006/relationships/notesMaster" Target="../notesMasters/notesMaster1.xml"/></Relationships>
</file>

<file path=ppt/notesSlides/_rels/notesSlide494.xml.rels><?xml version="1.0" encoding="UTF-8" standalone="yes"?>
<Relationships xmlns="http://schemas.openxmlformats.org/package/2006/relationships"><Relationship Id="rId2" Type="http://schemas.openxmlformats.org/officeDocument/2006/relationships/slide" Target="../slides/slide499.xml"/><Relationship Id="rId1" Type="http://schemas.openxmlformats.org/officeDocument/2006/relationships/notesMaster" Target="../notesMasters/notesMaster1.xml"/></Relationships>
</file>

<file path=ppt/notesSlides/_rels/notesSlide495.xml.rels><?xml version="1.0" encoding="UTF-8" standalone="yes"?>
<Relationships xmlns="http://schemas.openxmlformats.org/package/2006/relationships"><Relationship Id="rId2" Type="http://schemas.openxmlformats.org/officeDocument/2006/relationships/slide" Target="../slides/slide500.xml"/><Relationship Id="rId1" Type="http://schemas.openxmlformats.org/officeDocument/2006/relationships/notesMaster" Target="../notesMasters/notesMaster1.xml"/></Relationships>
</file>

<file path=ppt/notesSlides/_rels/notesSlide496.xml.rels><?xml version="1.0" encoding="UTF-8" standalone="yes"?>
<Relationships xmlns="http://schemas.openxmlformats.org/package/2006/relationships"><Relationship Id="rId2" Type="http://schemas.openxmlformats.org/officeDocument/2006/relationships/slide" Target="../slides/slide501.xml"/><Relationship Id="rId1" Type="http://schemas.openxmlformats.org/officeDocument/2006/relationships/notesMaster" Target="../notesMasters/notesMaster1.xml"/></Relationships>
</file>

<file path=ppt/notesSlides/_rels/notesSlide497.xml.rels><?xml version="1.0" encoding="UTF-8" standalone="yes"?>
<Relationships xmlns="http://schemas.openxmlformats.org/package/2006/relationships"><Relationship Id="rId2" Type="http://schemas.openxmlformats.org/officeDocument/2006/relationships/slide" Target="../slides/slide502.xml"/><Relationship Id="rId1" Type="http://schemas.openxmlformats.org/officeDocument/2006/relationships/notesMaster" Target="../notesMasters/notesMaster1.xml"/></Relationships>
</file>

<file path=ppt/notesSlides/_rels/notesSlide498.xml.rels><?xml version="1.0" encoding="UTF-8" standalone="yes"?>
<Relationships xmlns="http://schemas.openxmlformats.org/package/2006/relationships"><Relationship Id="rId2" Type="http://schemas.openxmlformats.org/officeDocument/2006/relationships/slide" Target="../slides/slide503.xml"/><Relationship Id="rId1" Type="http://schemas.openxmlformats.org/officeDocument/2006/relationships/notesMaster" Target="../notesMasters/notesMaster1.xml"/></Relationships>
</file>

<file path=ppt/notesSlides/_rels/notesSlide499.xml.rels><?xml version="1.0" encoding="UTF-8" standalone="yes"?>
<Relationships xmlns="http://schemas.openxmlformats.org/package/2006/relationships"><Relationship Id="rId2" Type="http://schemas.openxmlformats.org/officeDocument/2006/relationships/slide" Target="../slides/slide50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00.xml.rels><?xml version="1.0" encoding="UTF-8" standalone="yes"?>
<Relationships xmlns="http://schemas.openxmlformats.org/package/2006/relationships"><Relationship Id="rId2" Type="http://schemas.openxmlformats.org/officeDocument/2006/relationships/slide" Target="../slides/slide505.xml"/><Relationship Id="rId1" Type="http://schemas.openxmlformats.org/officeDocument/2006/relationships/notesMaster" Target="../notesMasters/notesMaster1.xml"/></Relationships>
</file>

<file path=ppt/notesSlides/_rels/notesSlide501.xml.rels><?xml version="1.0" encoding="UTF-8" standalone="yes"?>
<Relationships xmlns="http://schemas.openxmlformats.org/package/2006/relationships"><Relationship Id="rId2" Type="http://schemas.openxmlformats.org/officeDocument/2006/relationships/slide" Target="../slides/slide506.xml"/><Relationship Id="rId1" Type="http://schemas.openxmlformats.org/officeDocument/2006/relationships/notesMaster" Target="../notesMasters/notesMaster1.xml"/></Relationships>
</file>

<file path=ppt/notesSlides/_rels/notesSlide502.xml.rels><?xml version="1.0" encoding="UTF-8" standalone="yes"?>
<Relationships xmlns="http://schemas.openxmlformats.org/package/2006/relationships"><Relationship Id="rId2" Type="http://schemas.openxmlformats.org/officeDocument/2006/relationships/slide" Target="../slides/slide507.xml"/><Relationship Id="rId1" Type="http://schemas.openxmlformats.org/officeDocument/2006/relationships/notesMaster" Target="../notesMasters/notesMaster1.xml"/></Relationships>
</file>

<file path=ppt/notesSlides/_rels/notesSlide503.xml.rels><?xml version="1.0" encoding="UTF-8" standalone="yes"?>
<Relationships xmlns="http://schemas.openxmlformats.org/package/2006/relationships"><Relationship Id="rId2" Type="http://schemas.openxmlformats.org/officeDocument/2006/relationships/slide" Target="../slides/slide508.xml"/><Relationship Id="rId1" Type="http://schemas.openxmlformats.org/officeDocument/2006/relationships/notesMaster" Target="../notesMasters/notesMaster1.xml"/></Relationships>
</file>

<file path=ppt/notesSlides/_rels/notesSlide504.xml.rels><?xml version="1.0" encoding="UTF-8" standalone="yes"?>
<Relationships xmlns="http://schemas.openxmlformats.org/package/2006/relationships"><Relationship Id="rId2" Type="http://schemas.openxmlformats.org/officeDocument/2006/relationships/slide" Target="../slides/slide509.xml"/><Relationship Id="rId1" Type="http://schemas.openxmlformats.org/officeDocument/2006/relationships/notesMaster" Target="../notesMasters/notesMaster1.xml"/></Relationships>
</file>

<file path=ppt/notesSlides/_rels/notesSlide505.xml.rels><?xml version="1.0" encoding="UTF-8" standalone="yes"?>
<Relationships xmlns="http://schemas.openxmlformats.org/package/2006/relationships"><Relationship Id="rId2" Type="http://schemas.openxmlformats.org/officeDocument/2006/relationships/slide" Target="../slides/slide510.xml"/><Relationship Id="rId1" Type="http://schemas.openxmlformats.org/officeDocument/2006/relationships/notesMaster" Target="../notesMasters/notesMaster1.xml"/></Relationships>
</file>

<file path=ppt/notesSlides/_rels/notesSlide506.xml.rels><?xml version="1.0" encoding="UTF-8" standalone="yes"?>
<Relationships xmlns="http://schemas.openxmlformats.org/package/2006/relationships"><Relationship Id="rId2" Type="http://schemas.openxmlformats.org/officeDocument/2006/relationships/slide" Target="../slides/slide511.xml"/><Relationship Id="rId1" Type="http://schemas.openxmlformats.org/officeDocument/2006/relationships/notesMaster" Target="../notesMasters/notesMaster1.xml"/></Relationships>
</file>

<file path=ppt/notesSlides/_rels/notesSlide507.xml.rels><?xml version="1.0" encoding="UTF-8" standalone="yes"?>
<Relationships xmlns="http://schemas.openxmlformats.org/package/2006/relationships"><Relationship Id="rId2" Type="http://schemas.openxmlformats.org/officeDocument/2006/relationships/slide" Target="../slides/slide512.xml"/><Relationship Id="rId1" Type="http://schemas.openxmlformats.org/officeDocument/2006/relationships/notesMaster" Target="../notesMasters/notesMaster1.xml"/></Relationships>
</file>

<file path=ppt/notesSlides/_rels/notesSlide508.xml.rels><?xml version="1.0" encoding="UTF-8" standalone="yes"?>
<Relationships xmlns="http://schemas.openxmlformats.org/package/2006/relationships"><Relationship Id="rId2" Type="http://schemas.openxmlformats.org/officeDocument/2006/relationships/slide" Target="../slides/slide513.xml"/><Relationship Id="rId1" Type="http://schemas.openxmlformats.org/officeDocument/2006/relationships/notesMaster" Target="../notesMasters/notesMaster1.xml"/></Relationships>
</file>

<file path=ppt/notesSlides/_rels/notesSlide509.xml.rels><?xml version="1.0" encoding="UTF-8" standalone="yes"?>
<Relationships xmlns="http://schemas.openxmlformats.org/package/2006/relationships"><Relationship Id="rId2" Type="http://schemas.openxmlformats.org/officeDocument/2006/relationships/slide" Target="../slides/slide51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0.xml.rels><?xml version="1.0" encoding="UTF-8" standalone="yes"?>
<Relationships xmlns="http://schemas.openxmlformats.org/package/2006/relationships"><Relationship Id="rId2" Type="http://schemas.openxmlformats.org/officeDocument/2006/relationships/slide" Target="../slides/slide515.xml"/><Relationship Id="rId1" Type="http://schemas.openxmlformats.org/officeDocument/2006/relationships/notesMaster" Target="../notesMasters/notesMaster1.xml"/></Relationships>
</file>

<file path=ppt/notesSlides/_rels/notesSlide511.xml.rels><?xml version="1.0" encoding="UTF-8" standalone="yes"?>
<Relationships xmlns="http://schemas.openxmlformats.org/package/2006/relationships"><Relationship Id="rId2" Type="http://schemas.openxmlformats.org/officeDocument/2006/relationships/slide" Target="../slides/slide516.xml"/><Relationship Id="rId1" Type="http://schemas.openxmlformats.org/officeDocument/2006/relationships/notesMaster" Target="../notesMasters/notesMaster1.xml"/></Relationships>
</file>

<file path=ppt/notesSlides/_rels/notesSlide512.xml.rels><?xml version="1.0" encoding="UTF-8" standalone="yes"?>
<Relationships xmlns="http://schemas.openxmlformats.org/package/2006/relationships"><Relationship Id="rId2" Type="http://schemas.openxmlformats.org/officeDocument/2006/relationships/slide" Target="../slides/slide517.xml"/><Relationship Id="rId1" Type="http://schemas.openxmlformats.org/officeDocument/2006/relationships/notesMaster" Target="../notesMasters/notesMaster1.xml"/></Relationships>
</file>

<file path=ppt/notesSlides/_rels/notesSlide513.xml.rels><?xml version="1.0" encoding="UTF-8" standalone="yes"?>
<Relationships xmlns="http://schemas.openxmlformats.org/package/2006/relationships"><Relationship Id="rId2" Type="http://schemas.openxmlformats.org/officeDocument/2006/relationships/slide" Target="../slides/slide518.xml"/><Relationship Id="rId1" Type="http://schemas.openxmlformats.org/officeDocument/2006/relationships/notesMaster" Target="../notesMasters/notesMaster1.xml"/></Relationships>
</file>

<file path=ppt/notesSlides/_rels/notesSlide514.xml.rels><?xml version="1.0" encoding="UTF-8" standalone="yes"?>
<Relationships xmlns="http://schemas.openxmlformats.org/package/2006/relationships"><Relationship Id="rId2" Type="http://schemas.openxmlformats.org/officeDocument/2006/relationships/slide" Target="../slides/slide519.xml"/><Relationship Id="rId1" Type="http://schemas.openxmlformats.org/officeDocument/2006/relationships/notesMaster" Target="../notesMasters/notesMaster1.xml"/></Relationships>
</file>

<file path=ppt/notesSlides/_rels/notesSlide515.xml.rels><?xml version="1.0" encoding="UTF-8" standalone="yes"?>
<Relationships xmlns="http://schemas.openxmlformats.org/package/2006/relationships"><Relationship Id="rId2" Type="http://schemas.openxmlformats.org/officeDocument/2006/relationships/slide" Target="../slides/slide520.xml"/><Relationship Id="rId1" Type="http://schemas.openxmlformats.org/officeDocument/2006/relationships/notesMaster" Target="../notesMasters/notesMaster1.xml"/></Relationships>
</file>

<file path=ppt/notesSlides/_rels/notesSlide516.xml.rels><?xml version="1.0" encoding="UTF-8" standalone="yes"?>
<Relationships xmlns="http://schemas.openxmlformats.org/package/2006/relationships"><Relationship Id="rId2" Type="http://schemas.openxmlformats.org/officeDocument/2006/relationships/slide" Target="../slides/slide521.xml"/><Relationship Id="rId1" Type="http://schemas.openxmlformats.org/officeDocument/2006/relationships/notesMaster" Target="../notesMasters/notesMaster1.xml"/></Relationships>
</file>

<file path=ppt/notesSlides/_rels/notesSlide517.xml.rels><?xml version="1.0" encoding="UTF-8" standalone="yes"?>
<Relationships xmlns="http://schemas.openxmlformats.org/package/2006/relationships"><Relationship Id="rId2" Type="http://schemas.openxmlformats.org/officeDocument/2006/relationships/slide" Target="../slides/slide522.xml"/><Relationship Id="rId1" Type="http://schemas.openxmlformats.org/officeDocument/2006/relationships/notesMaster" Target="../notesMasters/notesMaster1.xml"/></Relationships>
</file>

<file path=ppt/notesSlides/_rels/notesSlide518.xml.rels><?xml version="1.0" encoding="UTF-8" standalone="yes"?>
<Relationships xmlns="http://schemas.openxmlformats.org/package/2006/relationships"><Relationship Id="rId2" Type="http://schemas.openxmlformats.org/officeDocument/2006/relationships/slide" Target="../slides/slide523.xml"/><Relationship Id="rId1" Type="http://schemas.openxmlformats.org/officeDocument/2006/relationships/notesMaster" Target="../notesMasters/notesMaster1.xml"/></Relationships>
</file>

<file path=ppt/notesSlides/_rels/notesSlide519.xml.rels><?xml version="1.0" encoding="UTF-8" standalone="yes"?>
<Relationships xmlns="http://schemas.openxmlformats.org/package/2006/relationships"><Relationship Id="rId2" Type="http://schemas.openxmlformats.org/officeDocument/2006/relationships/slide" Target="../slides/slide52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0.xml.rels><?xml version="1.0" encoding="UTF-8" standalone="yes"?>
<Relationships xmlns="http://schemas.openxmlformats.org/package/2006/relationships"><Relationship Id="rId2" Type="http://schemas.openxmlformats.org/officeDocument/2006/relationships/slide" Target="../slides/slide525.xml"/><Relationship Id="rId1" Type="http://schemas.openxmlformats.org/officeDocument/2006/relationships/notesMaster" Target="../notesMasters/notesMaster1.xml"/></Relationships>
</file>

<file path=ppt/notesSlides/_rels/notesSlide521.xml.rels><?xml version="1.0" encoding="UTF-8" standalone="yes"?>
<Relationships xmlns="http://schemas.openxmlformats.org/package/2006/relationships"><Relationship Id="rId2" Type="http://schemas.openxmlformats.org/officeDocument/2006/relationships/slide" Target="../slides/slide526.xml"/><Relationship Id="rId1" Type="http://schemas.openxmlformats.org/officeDocument/2006/relationships/notesMaster" Target="../notesMasters/notesMaster1.xml"/></Relationships>
</file>

<file path=ppt/notesSlides/_rels/notesSlide522.xml.rels><?xml version="1.0" encoding="UTF-8" standalone="yes"?>
<Relationships xmlns="http://schemas.openxmlformats.org/package/2006/relationships"><Relationship Id="rId2" Type="http://schemas.openxmlformats.org/officeDocument/2006/relationships/slide" Target="../slides/slide527.xml"/><Relationship Id="rId1" Type="http://schemas.openxmlformats.org/officeDocument/2006/relationships/notesMaster" Target="../notesMasters/notesMaster1.xml"/></Relationships>
</file>

<file path=ppt/notesSlides/_rels/notesSlide523.xml.rels><?xml version="1.0" encoding="UTF-8" standalone="yes"?>
<Relationships xmlns="http://schemas.openxmlformats.org/package/2006/relationships"><Relationship Id="rId2" Type="http://schemas.openxmlformats.org/officeDocument/2006/relationships/slide" Target="../slides/slide52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1</a:t>
            </a:fld>
            <a:endParaRPr lang="en-US" dirty="0"/>
          </a:p>
        </p:txBody>
      </p:sp>
    </p:spTree>
    <p:extLst>
      <p:ext uri="{BB962C8B-B14F-4D97-AF65-F5344CB8AC3E}">
        <p14:creationId xmlns:p14="http://schemas.microsoft.com/office/powerpoint/2010/main" val="926205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a:t>
            </a:fld>
            <a:endParaRPr lang="en-US" dirty="0"/>
          </a:p>
        </p:txBody>
      </p:sp>
    </p:spTree>
    <p:extLst>
      <p:ext uri="{BB962C8B-B14F-4D97-AF65-F5344CB8AC3E}">
        <p14:creationId xmlns:p14="http://schemas.microsoft.com/office/powerpoint/2010/main" val="238093035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101</a:t>
            </a:fld>
            <a:endParaRPr lang="en-US" dirty="0"/>
          </a:p>
        </p:txBody>
      </p:sp>
    </p:spTree>
    <p:extLst>
      <p:ext uri="{BB962C8B-B14F-4D97-AF65-F5344CB8AC3E}">
        <p14:creationId xmlns:p14="http://schemas.microsoft.com/office/powerpoint/2010/main" val="237679740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102</a:t>
            </a:fld>
            <a:endParaRPr lang="en-US" dirty="0"/>
          </a:p>
        </p:txBody>
      </p:sp>
    </p:spTree>
    <p:extLst>
      <p:ext uri="{BB962C8B-B14F-4D97-AF65-F5344CB8AC3E}">
        <p14:creationId xmlns:p14="http://schemas.microsoft.com/office/powerpoint/2010/main" val="2345136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103</a:t>
            </a:fld>
            <a:endParaRPr lang="en-US" dirty="0"/>
          </a:p>
        </p:txBody>
      </p:sp>
    </p:spTree>
    <p:extLst>
      <p:ext uri="{BB962C8B-B14F-4D97-AF65-F5344CB8AC3E}">
        <p14:creationId xmlns:p14="http://schemas.microsoft.com/office/powerpoint/2010/main" val="164281670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104</a:t>
            </a:fld>
            <a:endParaRPr lang="en-US" dirty="0"/>
          </a:p>
        </p:txBody>
      </p:sp>
    </p:spTree>
    <p:extLst>
      <p:ext uri="{BB962C8B-B14F-4D97-AF65-F5344CB8AC3E}">
        <p14:creationId xmlns:p14="http://schemas.microsoft.com/office/powerpoint/2010/main" val="127152292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105</a:t>
            </a:fld>
            <a:endParaRPr lang="en-US" dirty="0"/>
          </a:p>
        </p:txBody>
      </p:sp>
    </p:spTree>
    <p:extLst>
      <p:ext uri="{BB962C8B-B14F-4D97-AF65-F5344CB8AC3E}">
        <p14:creationId xmlns:p14="http://schemas.microsoft.com/office/powerpoint/2010/main" val="128659783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106</a:t>
            </a:fld>
            <a:endParaRPr lang="en-US" dirty="0"/>
          </a:p>
        </p:txBody>
      </p:sp>
    </p:spTree>
    <p:extLst>
      <p:ext uri="{BB962C8B-B14F-4D97-AF65-F5344CB8AC3E}">
        <p14:creationId xmlns:p14="http://schemas.microsoft.com/office/powerpoint/2010/main" val="86014044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107</a:t>
            </a:fld>
            <a:endParaRPr lang="en-US" dirty="0"/>
          </a:p>
        </p:txBody>
      </p:sp>
    </p:spTree>
    <p:extLst>
      <p:ext uri="{BB962C8B-B14F-4D97-AF65-F5344CB8AC3E}">
        <p14:creationId xmlns:p14="http://schemas.microsoft.com/office/powerpoint/2010/main" val="377165110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108</a:t>
            </a:fld>
            <a:endParaRPr lang="en-US" dirty="0"/>
          </a:p>
        </p:txBody>
      </p:sp>
    </p:spTree>
    <p:extLst>
      <p:ext uri="{BB962C8B-B14F-4D97-AF65-F5344CB8AC3E}">
        <p14:creationId xmlns:p14="http://schemas.microsoft.com/office/powerpoint/2010/main" val="124411175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109</a:t>
            </a:fld>
            <a:endParaRPr lang="en-US" dirty="0"/>
          </a:p>
        </p:txBody>
      </p:sp>
    </p:spTree>
    <p:extLst>
      <p:ext uri="{BB962C8B-B14F-4D97-AF65-F5344CB8AC3E}">
        <p14:creationId xmlns:p14="http://schemas.microsoft.com/office/powerpoint/2010/main" val="311544457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110</a:t>
            </a:fld>
            <a:endParaRPr lang="en-US" dirty="0"/>
          </a:p>
        </p:txBody>
      </p:sp>
    </p:spTree>
    <p:extLst>
      <p:ext uri="{BB962C8B-B14F-4D97-AF65-F5344CB8AC3E}">
        <p14:creationId xmlns:p14="http://schemas.microsoft.com/office/powerpoint/2010/main" val="213027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a:t>
            </a:fld>
            <a:endParaRPr lang="en-US" dirty="0"/>
          </a:p>
        </p:txBody>
      </p:sp>
    </p:spTree>
    <p:extLst>
      <p:ext uri="{BB962C8B-B14F-4D97-AF65-F5344CB8AC3E}">
        <p14:creationId xmlns:p14="http://schemas.microsoft.com/office/powerpoint/2010/main" val="253633711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111</a:t>
            </a:fld>
            <a:endParaRPr lang="en-US" dirty="0"/>
          </a:p>
        </p:txBody>
      </p:sp>
    </p:spTree>
    <p:extLst>
      <p:ext uri="{BB962C8B-B14F-4D97-AF65-F5344CB8AC3E}">
        <p14:creationId xmlns:p14="http://schemas.microsoft.com/office/powerpoint/2010/main" val="203979962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112</a:t>
            </a:fld>
            <a:endParaRPr lang="en-US" dirty="0"/>
          </a:p>
        </p:txBody>
      </p:sp>
    </p:spTree>
    <p:extLst>
      <p:ext uri="{BB962C8B-B14F-4D97-AF65-F5344CB8AC3E}">
        <p14:creationId xmlns:p14="http://schemas.microsoft.com/office/powerpoint/2010/main" val="73481580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113</a:t>
            </a:fld>
            <a:endParaRPr lang="en-US" dirty="0"/>
          </a:p>
        </p:txBody>
      </p:sp>
    </p:spTree>
    <p:extLst>
      <p:ext uri="{BB962C8B-B14F-4D97-AF65-F5344CB8AC3E}">
        <p14:creationId xmlns:p14="http://schemas.microsoft.com/office/powerpoint/2010/main" val="341286827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114</a:t>
            </a:fld>
            <a:endParaRPr lang="en-US" dirty="0"/>
          </a:p>
        </p:txBody>
      </p:sp>
    </p:spTree>
    <p:extLst>
      <p:ext uri="{BB962C8B-B14F-4D97-AF65-F5344CB8AC3E}">
        <p14:creationId xmlns:p14="http://schemas.microsoft.com/office/powerpoint/2010/main" val="165591711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115</a:t>
            </a:fld>
            <a:endParaRPr lang="en-US" dirty="0"/>
          </a:p>
        </p:txBody>
      </p:sp>
    </p:spTree>
    <p:extLst>
      <p:ext uri="{BB962C8B-B14F-4D97-AF65-F5344CB8AC3E}">
        <p14:creationId xmlns:p14="http://schemas.microsoft.com/office/powerpoint/2010/main" val="279507995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116</a:t>
            </a:fld>
            <a:endParaRPr lang="en-US" dirty="0"/>
          </a:p>
        </p:txBody>
      </p:sp>
    </p:spTree>
    <p:extLst>
      <p:ext uri="{BB962C8B-B14F-4D97-AF65-F5344CB8AC3E}">
        <p14:creationId xmlns:p14="http://schemas.microsoft.com/office/powerpoint/2010/main" val="300267661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117</a:t>
            </a:fld>
            <a:endParaRPr lang="en-US" dirty="0"/>
          </a:p>
        </p:txBody>
      </p:sp>
    </p:spTree>
    <p:extLst>
      <p:ext uri="{BB962C8B-B14F-4D97-AF65-F5344CB8AC3E}">
        <p14:creationId xmlns:p14="http://schemas.microsoft.com/office/powerpoint/2010/main" val="171366586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118</a:t>
            </a:fld>
            <a:endParaRPr lang="en-US" dirty="0"/>
          </a:p>
        </p:txBody>
      </p:sp>
    </p:spTree>
    <p:extLst>
      <p:ext uri="{BB962C8B-B14F-4D97-AF65-F5344CB8AC3E}">
        <p14:creationId xmlns:p14="http://schemas.microsoft.com/office/powerpoint/2010/main" val="180193230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119</a:t>
            </a:fld>
            <a:endParaRPr lang="en-US" dirty="0"/>
          </a:p>
        </p:txBody>
      </p:sp>
    </p:spTree>
    <p:extLst>
      <p:ext uri="{BB962C8B-B14F-4D97-AF65-F5344CB8AC3E}">
        <p14:creationId xmlns:p14="http://schemas.microsoft.com/office/powerpoint/2010/main" val="136528161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120</a:t>
            </a:fld>
            <a:endParaRPr lang="en-US" dirty="0"/>
          </a:p>
        </p:txBody>
      </p:sp>
    </p:spTree>
    <p:extLst>
      <p:ext uri="{BB962C8B-B14F-4D97-AF65-F5344CB8AC3E}">
        <p14:creationId xmlns:p14="http://schemas.microsoft.com/office/powerpoint/2010/main" val="3613016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a:t>
            </a:fld>
            <a:endParaRPr lang="en-US" dirty="0"/>
          </a:p>
        </p:txBody>
      </p:sp>
    </p:spTree>
    <p:extLst>
      <p:ext uri="{BB962C8B-B14F-4D97-AF65-F5344CB8AC3E}">
        <p14:creationId xmlns:p14="http://schemas.microsoft.com/office/powerpoint/2010/main" val="155077504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121</a:t>
            </a:fld>
            <a:endParaRPr lang="en-US" dirty="0"/>
          </a:p>
        </p:txBody>
      </p:sp>
    </p:spTree>
    <p:extLst>
      <p:ext uri="{BB962C8B-B14F-4D97-AF65-F5344CB8AC3E}">
        <p14:creationId xmlns:p14="http://schemas.microsoft.com/office/powerpoint/2010/main" val="135086682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122</a:t>
            </a:fld>
            <a:endParaRPr lang="en-US" dirty="0"/>
          </a:p>
        </p:txBody>
      </p:sp>
    </p:spTree>
    <p:extLst>
      <p:ext uri="{BB962C8B-B14F-4D97-AF65-F5344CB8AC3E}">
        <p14:creationId xmlns:p14="http://schemas.microsoft.com/office/powerpoint/2010/main" val="18828657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123</a:t>
            </a:fld>
            <a:endParaRPr lang="en-US" dirty="0"/>
          </a:p>
        </p:txBody>
      </p:sp>
    </p:spTree>
    <p:extLst>
      <p:ext uri="{BB962C8B-B14F-4D97-AF65-F5344CB8AC3E}">
        <p14:creationId xmlns:p14="http://schemas.microsoft.com/office/powerpoint/2010/main" val="329482767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124</a:t>
            </a:fld>
            <a:endParaRPr lang="en-US" dirty="0"/>
          </a:p>
        </p:txBody>
      </p:sp>
    </p:spTree>
    <p:extLst>
      <p:ext uri="{BB962C8B-B14F-4D97-AF65-F5344CB8AC3E}">
        <p14:creationId xmlns:p14="http://schemas.microsoft.com/office/powerpoint/2010/main" val="234684348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125</a:t>
            </a:fld>
            <a:endParaRPr lang="en-US" dirty="0"/>
          </a:p>
        </p:txBody>
      </p:sp>
    </p:spTree>
    <p:extLst>
      <p:ext uri="{BB962C8B-B14F-4D97-AF65-F5344CB8AC3E}">
        <p14:creationId xmlns:p14="http://schemas.microsoft.com/office/powerpoint/2010/main" val="343396299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126</a:t>
            </a:fld>
            <a:endParaRPr lang="en-US" dirty="0"/>
          </a:p>
        </p:txBody>
      </p:sp>
    </p:spTree>
    <p:extLst>
      <p:ext uri="{BB962C8B-B14F-4D97-AF65-F5344CB8AC3E}">
        <p14:creationId xmlns:p14="http://schemas.microsoft.com/office/powerpoint/2010/main" val="174676298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127</a:t>
            </a:fld>
            <a:endParaRPr lang="en-US" dirty="0"/>
          </a:p>
        </p:txBody>
      </p:sp>
    </p:spTree>
    <p:extLst>
      <p:ext uri="{BB962C8B-B14F-4D97-AF65-F5344CB8AC3E}">
        <p14:creationId xmlns:p14="http://schemas.microsoft.com/office/powerpoint/2010/main" val="358306765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128</a:t>
            </a:fld>
            <a:endParaRPr lang="en-US" dirty="0"/>
          </a:p>
        </p:txBody>
      </p:sp>
    </p:spTree>
    <p:extLst>
      <p:ext uri="{BB962C8B-B14F-4D97-AF65-F5344CB8AC3E}">
        <p14:creationId xmlns:p14="http://schemas.microsoft.com/office/powerpoint/2010/main" val="74988859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129</a:t>
            </a:fld>
            <a:endParaRPr lang="en-US" dirty="0"/>
          </a:p>
        </p:txBody>
      </p:sp>
    </p:spTree>
    <p:extLst>
      <p:ext uri="{BB962C8B-B14F-4D97-AF65-F5344CB8AC3E}">
        <p14:creationId xmlns:p14="http://schemas.microsoft.com/office/powerpoint/2010/main" val="280748187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130</a:t>
            </a:fld>
            <a:endParaRPr lang="en-US" dirty="0"/>
          </a:p>
        </p:txBody>
      </p:sp>
    </p:spTree>
    <p:extLst>
      <p:ext uri="{BB962C8B-B14F-4D97-AF65-F5344CB8AC3E}">
        <p14:creationId xmlns:p14="http://schemas.microsoft.com/office/powerpoint/2010/main" val="517047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a:t>
            </a:fld>
            <a:endParaRPr lang="en-US" dirty="0"/>
          </a:p>
        </p:txBody>
      </p:sp>
    </p:spTree>
    <p:extLst>
      <p:ext uri="{BB962C8B-B14F-4D97-AF65-F5344CB8AC3E}">
        <p14:creationId xmlns:p14="http://schemas.microsoft.com/office/powerpoint/2010/main" val="133069360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131</a:t>
            </a:fld>
            <a:endParaRPr lang="en-US" dirty="0"/>
          </a:p>
        </p:txBody>
      </p:sp>
    </p:spTree>
    <p:extLst>
      <p:ext uri="{BB962C8B-B14F-4D97-AF65-F5344CB8AC3E}">
        <p14:creationId xmlns:p14="http://schemas.microsoft.com/office/powerpoint/2010/main" val="315035045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132</a:t>
            </a:fld>
            <a:endParaRPr lang="en-US" dirty="0"/>
          </a:p>
        </p:txBody>
      </p:sp>
    </p:spTree>
    <p:extLst>
      <p:ext uri="{BB962C8B-B14F-4D97-AF65-F5344CB8AC3E}">
        <p14:creationId xmlns:p14="http://schemas.microsoft.com/office/powerpoint/2010/main" val="289650231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133</a:t>
            </a:fld>
            <a:endParaRPr lang="en-US" dirty="0"/>
          </a:p>
        </p:txBody>
      </p:sp>
    </p:spTree>
    <p:extLst>
      <p:ext uri="{BB962C8B-B14F-4D97-AF65-F5344CB8AC3E}">
        <p14:creationId xmlns:p14="http://schemas.microsoft.com/office/powerpoint/2010/main" val="387853092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134</a:t>
            </a:fld>
            <a:endParaRPr lang="en-US" dirty="0"/>
          </a:p>
        </p:txBody>
      </p:sp>
    </p:spTree>
    <p:extLst>
      <p:ext uri="{BB962C8B-B14F-4D97-AF65-F5344CB8AC3E}">
        <p14:creationId xmlns:p14="http://schemas.microsoft.com/office/powerpoint/2010/main" val="357996293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135</a:t>
            </a:fld>
            <a:endParaRPr lang="en-US" dirty="0"/>
          </a:p>
        </p:txBody>
      </p:sp>
    </p:spTree>
    <p:extLst>
      <p:ext uri="{BB962C8B-B14F-4D97-AF65-F5344CB8AC3E}">
        <p14:creationId xmlns:p14="http://schemas.microsoft.com/office/powerpoint/2010/main" val="399967208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136</a:t>
            </a:fld>
            <a:endParaRPr lang="en-US" dirty="0"/>
          </a:p>
        </p:txBody>
      </p:sp>
    </p:spTree>
    <p:extLst>
      <p:ext uri="{BB962C8B-B14F-4D97-AF65-F5344CB8AC3E}">
        <p14:creationId xmlns:p14="http://schemas.microsoft.com/office/powerpoint/2010/main" val="397149574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137</a:t>
            </a:fld>
            <a:endParaRPr lang="en-US" dirty="0"/>
          </a:p>
        </p:txBody>
      </p:sp>
    </p:spTree>
    <p:extLst>
      <p:ext uri="{BB962C8B-B14F-4D97-AF65-F5344CB8AC3E}">
        <p14:creationId xmlns:p14="http://schemas.microsoft.com/office/powerpoint/2010/main" val="201789240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138</a:t>
            </a:fld>
            <a:endParaRPr lang="en-US" dirty="0"/>
          </a:p>
        </p:txBody>
      </p:sp>
    </p:spTree>
    <p:extLst>
      <p:ext uri="{BB962C8B-B14F-4D97-AF65-F5344CB8AC3E}">
        <p14:creationId xmlns:p14="http://schemas.microsoft.com/office/powerpoint/2010/main" val="236437854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139</a:t>
            </a:fld>
            <a:endParaRPr lang="en-US" dirty="0"/>
          </a:p>
        </p:txBody>
      </p:sp>
    </p:spTree>
    <p:extLst>
      <p:ext uri="{BB962C8B-B14F-4D97-AF65-F5344CB8AC3E}">
        <p14:creationId xmlns:p14="http://schemas.microsoft.com/office/powerpoint/2010/main" val="428878473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140</a:t>
            </a:fld>
            <a:endParaRPr lang="en-US" dirty="0"/>
          </a:p>
        </p:txBody>
      </p:sp>
    </p:spTree>
    <p:extLst>
      <p:ext uri="{BB962C8B-B14F-4D97-AF65-F5344CB8AC3E}">
        <p14:creationId xmlns:p14="http://schemas.microsoft.com/office/powerpoint/2010/main" val="343128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a:t>
            </a:fld>
            <a:endParaRPr lang="en-US" dirty="0"/>
          </a:p>
        </p:txBody>
      </p:sp>
    </p:spTree>
    <p:extLst>
      <p:ext uri="{BB962C8B-B14F-4D97-AF65-F5344CB8AC3E}">
        <p14:creationId xmlns:p14="http://schemas.microsoft.com/office/powerpoint/2010/main" val="317778636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141</a:t>
            </a:fld>
            <a:endParaRPr lang="en-US" dirty="0"/>
          </a:p>
        </p:txBody>
      </p:sp>
    </p:spTree>
    <p:extLst>
      <p:ext uri="{BB962C8B-B14F-4D97-AF65-F5344CB8AC3E}">
        <p14:creationId xmlns:p14="http://schemas.microsoft.com/office/powerpoint/2010/main" val="108561009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142</a:t>
            </a:fld>
            <a:endParaRPr lang="en-US" dirty="0"/>
          </a:p>
        </p:txBody>
      </p:sp>
    </p:spTree>
    <p:extLst>
      <p:ext uri="{BB962C8B-B14F-4D97-AF65-F5344CB8AC3E}">
        <p14:creationId xmlns:p14="http://schemas.microsoft.com/office/powerpoint/2010/main" val="108523827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143</a:t>
            </a:fld>
            <a:endParaRPr lang="en-US" dirty="0"/>
          </a:p>
        </p:txBody>
      </p:sp>
    </p:spTree>
    <p:extLst>
      <p:ext uri="{BB962C8B-B14F-4D97-AF65-F5344CB8AC3E}">
        <p14:creationId xmlns:p14="http://schemas.microsoft.com/office/powerpoint/2010/main" val="209360873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144</a:t>
            </a:fld>
            <a:endParaRPr lang="en-US" dirty="0"/>
          </a:p>
        </p:txBody>
      </p:sp>
    </p:spTree>
    <p:extLst>
      <p:ext uri="{BB962C8B-B14F-4D97-AF65-F5344CB8AC3E}">
        <p14:creationId xmlns:p14="http://schemas.microsoft.com/office/powerpoint/2010/main" val="263522187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145</a:t>
            </a:fld>
            <a:endParaRPr lang="en-US" dirty="0"/>
          </a:p>
        </p:txBody>
      </p:sp>
    </p:spTree>
    <p:extLst>
      <p:ext uri="{BB962C8B-B14F-4D97-AF65-F5344CB8AC3E}">
        <p14:creationId xmlns:p14="http://schemas.microsoft.com/office/powerpoint/2010/main" val="428149627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146</a:t>
            </a:fld>
            <a:endParaRPr lang="en-US" dirty="0"/>
          </a:p>
        </p:txBody>
      </p:sp>
    </p:spTree>
    <p:extLst>
      <p:ext uri="{BB962C8B-B14F-4D97-AF65-F5344CB8AC3E}">
        <p14:creationId xmlns:p14="http://schemas.microsoft.com/office/powerpoint/2010/main" val="110814953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147</a:t>
            </a:fld>
            <a:endParaRPr lang="en-US" dirty="0"/>
          </a:p>
        </p:txBody>
      </p:sp>
    </p:spTree>
    <p:extLst>
      <p:ext uri="{BB962C8B-B14F-4D97-AF65-F5344CB8AC3E}">
        <p14:creationId xmlns:p14="http://schemas.microsoft.com/office/powerpoint/2010/main" val="103393696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148</a:t>
            </a:fld>
            <a:endParaRPr lang="en-US" dirty="0"/>
          </a:p>
        </p:txBody>
      </p:sp>
    </p:spTree>
    <p:extLst>
      <p:ext uri="{BB962C8B-B14F-4D97-AF65-F5344CB8AC3E}">
        <p14:creationId xmlns:p14="http://schemas.microsoft.com/office/powerpoint/2010/main" val="222655100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149</a:t>
            </a:fld>
            <a:endParaRPr lang="en-US" dirty="0"/>
          </a:p>
        </p:txBody>
      </p:sp>
    </p:spTree>
    <p:extLst>
      <p:ext uri="{BB962C8B-B14F-4D97-AF65-F5344CB8AC3E}">
        <p14:creationId xmlns:p14="http://schemas.microsoft.com/office/powerpoint/2010/main" val="408585925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150</a:t>
            </a:fld>
            <a:endParaRPr lang="en-US" dirty="0"/>
          </a:p>
        </p:txBody>
      </p:sp>
    </p:spTree>
    <p:extLst>
      <p:ext uri="{BB962C8B-B14F-4D97-AF65-F5344CB8AC3E}">
        <p14:creationId xmlns:p14="http://schemas.microsoft.com/office/powerpoint/2010/main" val="3522120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a:t>
            </a:fld>
            <a:endParaRPr lang="en-US" dirty="0"/>
          </a:p>
        </p:txBody>
      </p:sp>
    </p:spTree>
    <p:extLst>
      <p:ext uri="{BB962C8B-B14F-4D97-AF65-F5344CB8AC3E}">
        <p14:creationId xmlns:p14="http://schemas.microsoft.com/office/powerpoint/2010/main" val="353902467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151</a:t>
            </a:fld>
            <a:endParaRPr lang="en-US" dirty="0"/>
          </a:p>
        </p:txBody>
      </p:sp>
    </p:spTree>
    <p:extLst>
      <p:ext uri="{BB962C8B-B14F-4D97-AF65-F5344CB8AC3E}">
        <p14:creationId xmlns:p14="http://schemas.microsoft.com/office/powerpoint/2010/main" val="173043354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152</a:t>
            </a:fld>
            <a:endParaRPr lang="en-US" dirty="0"/>
          </a:p>
        </p:txBody>
      </p:sp>
    </p:spTree>
    <p:extLst>
      <p:ext uri="{BB962C8B-B14F-4D97-AF65-F5344CB8AC3E}">
        <p14:creationId xmlns:p14="http://schemas.microsoft.com/office/powerpoint/2010/main" val="368793302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153</a:t>
            </a:fld>
            <a:endParaRPr lang="en-US" dirty="0"/>
          </a:p>
        </p:txBody>
      </p:sp>
    </p:spTree>
    <p:extLst>
      <p:ext uri="{BB962C8B-B14F-4D97-AF65-F5344CB8AC3E}">
        <p14:creationId xmlns:p14="http://schemas.microsoft.com/office/powerpoint/2010/main" val="363766357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154</a:t>
            </a:fld>
            <a:endParaRPr lang="en-US" dirty="0"/>
          </a:p>
        </p:txBody>
      </p:sp>
    </p:spTree>
    <p:extLst>
      <p:ext uri="{BB962C8B-B14F-4D97-AF65-F5344CB8AC3E}">
        <p14:creationId xmlns:p14="http://schemas.microsoft.com/office/powerpoint/2010/main" val="307141124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155</a:t>
            </a:fld>
            <a:endParaRPr lang="en-US" dirty="0"/>
          </a:p>
        </p:txBody>
      </p:sp>
    </p:spTree>
    <p:extLst>
      <p:ext uri="{BB962C8B-B14F-4D97-AF65-F5344CB8AC3E}">
        <p14:creationId xmlns:p14="http://schemas.microsoft.com/office/powerpoint/2010/main" val="314121676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156</a:t>
            </a:fld>
            <a:endParaRPr lang="en-US" dirty="0"/>
          </a:p>
        </p:txBody>
      </p:sp>
    </p:spTree>
    <p:extLst>
      <p:ext uri="{BB962C8B-B14F-4D97-AF65-F5344CB8AC3E}">
        <p14:creationId xmlns:p14="http://schemas.microsoft.com/office/powerpoint/2010/main" val="320580315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157</a:t>
            </a:fld>
            <a:endParaRPr lang="en-US" dirty="0"/>
          </a:p>
        </p:txBody>
      </p:sp>
    </p:spTree>
    <p:extLst>
      <p:ext uri="{BB962C8B-B14F-4D97-AF65-F5344CB8AC3E}">
        <p14:creationId xmlns:p14="http://schemas.microsoft.com/office/powerpoint/2010/main" val="289511107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158</a:t>
            </a:fld>
            <a:endParaRPr lang="en-US" dirty="0"/>
          </a:p>
        </p:txBody>
      </p:sp>
    </p:spTree>
    <p:extLst>
      <p:ext uri="{BB962C8B-B14F-4D97-AF65-F5344CB8AC3E}">
        <p14:creationId xmlns:p14="http://schemas.microsoft.com/office/powerpoint/2010/main" val="2066563778"/>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159</a:t>
            </a:fld>
            <a:endParaRPr lang="en-US" dirty="0"/>
          </a:p>
        </p:txBody>
      </p:sp>
    </p:spTree>
    <p:extLst>
      <p:ext uri="{BB962C8B-B14F-4D97-AF65-F5344CB8AC3E}">
        <p14:creationId xmlns:p14="http://schemas.microsoft.com/office/powerpoint/2010/main" val="163977573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160</a:t>
            </a:fld>
            <a:endParaRPr lang="en-US" dirty="0"/>
          </a:p>
        </p:txBody>
      </p:sp>
    </p:spTree>
    <p:extLst>
      <p:ext uri="{BB962C8B-B14F-4D97-AF65-F5344CB8AC3E}">
        <p14:creationId xmlns:p14="http://schemas.microsoft.com/office/powerpoint/2010/main" val="1485808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a:t>
            </a:fld>
            <a:endParaRPr lang="en-US" dirty="0"/>
          </a:p>
        </p:txBody>
      </p:sp>
    </p:spTree>
    <p:extLst>
      <p:ext uri="{BB962C8B-B14F-4D97-AF65-F5344CB8AC3E}">
        <p14:creationId xmlns:p14="http://schemas.microsoft.com/office/powerpoint/2010/main" val="261642304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161</a:t>
            </a:fld>
            <a:endParaRPr lang="en-US" dirty="0"/>
          </a:p>
        </p:txBody>
      </p:sp>
    </p:spTree>
    <p:extLst>
      <p:ext uri="{BB962C8B-B14F-4D97-AF65-F5344CB8AC3E}">
        <p14:creationId xmlns:p14="http://schemas.microsoft.com/office/powerpoint/2010/main" val="248675565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162</a:t>
            </a:fld>
            <a:endParaRPr lang="en-US" dirty="0"/>
          </a:p>
        </p:txBody>
      </p:sp>
    </p:spTree>
    <p:extLst>
      <p:ext uri="{BB962C8B-B14F-4D97-AF65-F5344CB8AC3E}">
        <p14:creationId xmlns:p14="http://schemas.microsoft.com/office/powerpoint/2010/main" val="40799207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163</a:t>
            </a:fld>
            <a:endParaRPr lang="en-US" dirty="0"/>
          </a:p>
        </p:txBody>
      </p:sp>
    </p:spTree>
    <p:extLst>
      <p:ext uri="{BB962C8B-B14F-4D97-AF65-F5344CB8AC3E}">
        <p14:creationId xmlns:p14="http://schemas.microsoft.com/office/powerpoint/2010/main" val="166584771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164</a:t>
            </a:fld>
            <a:endParaRPr lang="en-US" dirty="0"/>
          </a:p>
        </p:txBody>
      </p:sp>
    </p:spTree>
    <p:extLst>
      <p:ext uri="{BB962C8B-B14F-4D97-AF65-F5344CB8AC3E}">
        <p14:creationId xmlns:p14="http://schemas.microsoft.com/office/powerpoint/2010/main" val="2965471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165</a:t>
            </a:fld>
            <a:endParaRPr lang="en-US" dirty="0"/>
          </a:p>
        </p:txBody>
      </p:sp>
    </p:spTree>
    <p:extLst>
      <p:ext uri="{BB962C8B-B14F-4D97-AF65-F5344CB8AC3E}">
        <p14:creationId xmlns:p14="http://schemas.microsoft.com/office/powerpoint/2010/main" val="179386484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166</a:t>
            </a:fld>
            <a:endParaRPr lang="en-US" dirty="0"/>
          </a:p>
        </p:txBody>
      </p:sp>
    </p:spTree>
    <p:extLst>
      <p:ext uri="{BB962C8B-B14F-4D97-AF65-F5344CB8AC3E}">
        <p14:creationId xmlns:p14="http://schemas.microsoft.com/office/powerpoint/2010/main" val="45696977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167</a:t>
            </a:fld>
            <a:endParaRPr lang="en-US" dirty="0"/>
          </a:p>
        </p:txBody>
      </p:sp>
    </p:spTree>
    <p:extLst>
      <p:ext uri="{BB962C8B-B14F-4D97-AF65-F5344CB8AC3E}">
        <p14:creationId xmlns:p14="http://schemas.microsoft.com/office/powerpoint/2010/main" val="804170254"/>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168</a:t>
            </a:fld>
            <a:endParaRPr lang="en-US" dirty="0"/>
          </a:p>
        </p:txBody>
      </p:sp>
    </p:spTree>
    <p:extLst>
      <p:ext uri="{BB962C8B-B14F-4D97-AF65-F5344CB8AC3E}">
        <p14:creationId xmlns:p14="http://schemas.microsoft.com/office/powerpoint/2010/main" val="254268238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169</a:t>
            </a:fld>
            <a:endParaRPr lang="en-US" dirty="0"/>
          </a:p>
        </p:txBody>
      </p:sp>
    </p:spTree>
    <p:extLst>
      <p:ext uri="{BB962C8B-B14F-4D97-AF65-F5344CB8AC3E}">
        <p14:creationId xmlns:p14="http://schemas.microsoft.com/office/powerpoint/2010/main" val="346906785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170</a:t>
            </a:fld>
            <a:endParaRPr lang="en-US" dirty="0"/>
          </a:p>
        </p:txBody>
      </p:sp>
    </p:spTree>
    <p:extLst>
      <p:ext uri="{BB962C8B-B14F-4D97-AF65-F5344CB8AC3E}">
        <p14:creationId xmlns:p14="http://schemas.microsoft.com/office/powerpoint/2010/main" val="2219968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a:t>
            </a:fld>
            <a:endParaRPr lang="en-US" dirty="0"/>
          </a:p>
        </p:txBody>
      </p:sp>
    </p:spTree>
    <p:extLst>
      <p:ext uri="{BB962C8B-B14F-4D97-AF65-F5344CB8AC3E}">
        <p14:creationId xmlns:p14="http://schemas.microsoft.com/office/powerpoint/2010/main" val="175352442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171</a:t>
            </a:fld>
            <a:endParaRPr lang="en-US" dirty="0"/>
          </a:p>
        </p:txBody>
      </p:sp>
    </p:spTree>
    <p:extLst>
      <p:ext uri="{BB962C8B-B14F-4D97-AF65-F5344CB8AC3E}">
        <p14:creationId xmlns:p14="http://schemas.microsoft.com/office/powerpoint/2010/main" val="3060236489"/>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172</a:t>
            </a:fld>
            <a:endParaRPr lang="en-US" dirty="0"/>
          </a:p>
        </p:txBody>
      </p:sp>
    </p:spTree>
    <p:extLst>
      <p:ext uri="{BB962C8B-B14F-4D97-AF65-F5344CB8AC3E}">
        <p14:creationId xmlns:p14="http://schemas.microsoft.com/office/powerpoint/2010/main" val="978900678"/>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173</a:t>
            </a:fld>
            <a:endParaRPr lang="en-US" dirty="0"/>
          </a:p>
        </p:txBody>
      </p:sp>
    </p:spTree>
    <p:extLst>
      <p:ext uri="{BB962C8B-B14F-4D97-AF65-F5344CB8AC3E}">
        <p14:creationId xmlns:p14="http://schemas.microsoft.com/office/powerpoint/2010/main" val="169833582"/>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174</a:t>
            </a:fld>
            <a:endParaRPr lang="en-US" dirty="0"/>
          </a:p>
        </p:txBody>
      </p:sp>
    </p:spTree>
    <p:extLst>
      <p:ext uri="{BB962C8B-B14F-4D97-AF65-F5344CB8AC3E}">
        <p14:creationId xmlns:p14="http://schemas.microsoft.com/office/powerpoint/2010/main" val="1601879788"/>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175</a:t>
            </a:fld>
            <a:endParaRPr lang="en-US" dirty="0"/>
          </a:p>
        </p:txBody>
      </p:sp>
    </p:spTree>
    <p:extLst>
      <p:ext uri="{BB962C8B-B14F-4D97-AF65-F5344CB8AC3E}">
        <p14:creationId xmlns:p14="http://schemas.microsoft.com/office/powerpoint/2010/main" val="106866546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176</a:t>
            </a:fld>
            <a:endParaRPr lang="en-US" dirty="0"/>
          </a:p>
        </p:txBody>
      </p:sp>
    </p:spTree>
    <p:extLst>
      <p:ext uri="{BB962C8B-B14F-4D97-AF65-F5344CB8AC3E}">
        <p14:creationId xmlns:p14="http://schemas.microsoft.com/office/powerpoint/2010/main" val="4040177775"/>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177</a:t>
            </a:fld>
            <a:endParaRPr lang="en-US" dirty="0"/>
          </a:p>
        </p:txBody>
      </p:sp>
    </p:spTree>
    <p:extLst>
      <p:ext uri="{BB962C8B-B14F-4D97-AF65-F5344CB8AC3E}">
        <p14:creationId xmlns:p14="http://schemas.microsoft.com/office/powerpoint/2010/main" val="322710059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178</a:t>
            </a:fld>
            <a:endParaRPr lang="en-US" dirty="0"/>
          </a:p>
        </p:txBody>
      </p:sp>
    </p:spTree>
    <p:extLst>
      <p:ext uri="{BB962C8B-B14F-4D97-AF65-F5344CB8AC3E}">
        <p14:creationId xmlns:p14="http://schemas.microsoft.com/office/powerpoint/2010/main" val="371267462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179</a:t>
            </a:fld>
            <a:endParaRPr lang="en-US" dirty="0"/>
          </a:p>
        </p:txBody>
      </p:sp>
    </p:spTree>
    <p:extLst>
      <p:ext uri="{BB962C8B-B14F-4D97-AF65-F5344CB8AC3E}">
        <p14:creationId xmlns:p14="http://schemas.microsoft.com/office/powerpoint/2010/main" val="183066084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180</a:t>
            </a:fld>
            <a:endParaRPr lang="en-US" dirty="0"/>
          </a:p>
        </p:txBody>
      </p:sp>
    </p:spTree>
    <p:extLst>
      <p:ext uri="{BB962C8B-B14F-4D97-AF65-F5344CB8AC3E}">
        <p14:creationId xmlns:p14="http://schemas.microsoft.com/office/powerpoint/2010/main" val="34274834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a:t>
            </a:fld>
            <a:endParaRPr lang="en-US" dirty="0"/>
          </a:p>
        </p:txBody>
      </p:sp>
    </p:spTree>
    <p:extLst>
      <p:ext uri="{BB962C8B-B14F-4D97-AF65-F5344CB8AC3E}">
        <p14:creationId xmlns:p14="http://schemas.microsoft.com/office/powerpoint/2010/main" val="3868184458"/>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181</a:t>
            </a:fld>
            <a:endParaRPr lang="en-US" dirty="0"/>
          </a:p>
        </p:txBody>
      </p:sp>
    </p:spTree>
    <p:extLst>
      <p:ext uri="{BB962C8B-B14F-4D97-AF65-F5344CB8AC3E}">
        <p14:creationId xmlns:p14="http://schemas.microsoft.com/office/powerpoint/2010/main" val="709208068"/>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182</a:t>
            </a:fld>
            <a:endParaRPr lang="en-US" dirty="0"/>
          </a:p>
        </p:txBody>
      </p:sp>
    </p:spTree>
    <p:extLst>
      <p:ext uri="{BB962C8B-B14F-4D97-AF65-F5344CB8AC3E}">
        <p14:creationId xmlns:p14="http://schemas.microsoft.com/office/powerpoint/2010/main" val="1858680126"/>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183</a:t>
            </a:fld>
            <a:endParaRPr lang="en-US" dirty="0"/>
          </a:p>
        </p:txBody>
      </p:sp>
    </p:spTree>
    <p:extLst>
      <p:ext uri="{BB962C8B-B14F-4D97-AF65-F5344CB8AC3E}">
        <p14:creationId xmlns:p14="http://schemas.microsoft.com/office/powerpoint/2010/main" val="4144366595"/>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184</a:t>
            </a:fld>
            <a:endParaRPr lang="en-US" dirty="0"/>
          </a:p>
        </p:txBody>
      </p:sp>
    </p:spTree>
    <p:extLst>
      <p:ext uri="{BB962C8B-B14F-4D97-AF65-F5344CB8AC3E}">
        <p14:creationId xmlns:p14="http://schemas.microsoft.com/office/powerpoint/2010/main" val="1781095825"/>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185</a:t>
            </a:fld>
            <a:endParaRPr lang="en-US" dirty="0"/>
          </a:p>
        </p:txBody>
      </p:sp>
    </p:spTree>
    <p:extLst>
      <p:ext uri="{BB962C8B-B14F-4D97-AF65-F5344CB8AC3E}">
        <p14:creationId xmlns:p14="http://schemas.microsoft.com/office/powerpoint/2010/main" val="2535688293"/>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186</a:t>
            </a:fld>
            <a:endParaRPr lang="en-US" dirty="0"/>
          </a:p>
        </p:txBody>
      </p:sp>
    </p:spTree>
    <p:extLst>
      <p:ext uri="{BB962C8B-B14F-4D97-AF65-F5344CB8AC3E}">
        <p14:creationId xmlns:p14="http://schemas.microsoft.com/office/powerpoint/2010/main" val="3429858036"/>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187</a:t>
            </a:fld>
            <a:endParaRPr lang="en-US" dirty="0"/>
          </a:p>
        </p:txBody>
      </p:sp>
    </p:spTree>
    <p:extLst>
      <p:ext uri="{BB962C8B-B14F-4D97-AF65-F5344CB8AC3E}">
        <p14:creationId xmlns:p14="http://schemas.microsoft.com/office/powerpoint/2010/main" val="2217997626"/>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188</a:t>
            </a:fld>
            <a:endParaRPr lang="en-US" dirty="0"/>
          </a:p>
        </p:txBody>
      </p:sp>
    </p:spTree>
    <p:extLst>
      <p:ext uri="{BB962C8B-B14F-4D97-AF65-F5344CB8AC3E}">
        <p14:creationId xmlns:p14="http://schemas.microsoft.com/office/powerpoint/2010/main" val="225628096"/>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189</a:t>
            </a:fld>
            <a:endParaRPr lang="en-US" dirty="0"/>
          </a:p>
        </p:txBody>
      </p:sp>
    </p:spTree>
    <p:extLst>
      <p:ext uri="{BB962C8B-B14F-4D97-AF65-F5344CB8AC3E}">
        <p14:creationId xmlns:p14="http://schemas.microsoft.com/office/powerpoint/2010/main" val="1234533061"/>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190</a:t>
            </a:fld>
            <a:endParaRPr lang="en-US" dirty="0"/>
          </a:p>
        </p:txBody>
      </p:sp>
    </p:spTree>
    <p:extLst>
      <p:ext uri="{BB962C8B-B14F-4D97-AF65-F5344CB8AC3E}">
        <p14:creationId xmlns:p14="http://schemas.microsoft.com/office/powerpoint/2010/main" val="770262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a:t>
            </a:fld>
            <a:endParaRPr lang="en-US" dirty="0"/>
          </a:p>
        </p:txBody>
      </p:sp>
    </p:spTree>
    <p:extLst>
      <p:ext uri="{BB962C8B-B14F-4D97-AF65-F5344CB8AC3E}">
        <p14:creationId xmlns:p14="http://schemas.microsoft.com/office/powerpoint/2010/main" val="2746405535"/>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191</a:t>
            </a:fld>
            <a:endParaRPr lang="en-US" dirty="0"/>
          </a:p>
        </p:txBody>
      </p:sp>
    </p:spTree>
    <p:extLst>
      <p:ext uri="{BB962C8B-B14F-4D97-AF65-F5344CB8AC3E}">
        <p14:creationId xmlns:p14="http://schemas.microsoft.com/office/powerpoint/2010/main" val="4211165277"/>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192</a:t>
            </a:fld>
            <a:endParaRPr lang="en-US" dirty="0"/>
          </a:p>
        </p:txBody>
      </p:sp>
    </p:spTree>
    <p:extLst>
      <p:ext uri="{BB962C8B-B14F-4D97-AF65-F5344CB8AC3E}">
        <p14:creationId xmlns:p14="http://schemas.microsoft.com/office/powerpoint/2010/main" val="946898527"/>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193</a:t>
            </a:fld>
            <a:endParaRPr lang="en-US" dirty="0"/>
          </a:p>
        </p:txBody>
      </p:sp>
    </p:spTree>
    <p:extLst>
      <p:ext uri="{BB962C8B-B14F-4D97-AF65-F5344CB8AC3E}">
        <p14:creationId xmlns:p14="http://schemas.microsoft.com/office/powerpoint/2010/main" val="2127014588"/>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194</a:t>
            </a:fld>
            <a:endParaRPr lang="en-US" dirty="0"/>
          </a:p>
        </p:txBody>
      </p:sp>
    </p:spTree>
    <p:extLst>
      <p:ext uri="{BB962C8B-B14F-4D97-AF65-F5344CB8AC3E}">
        <p14:creationId xmlns:p14="http://schemas.microsoft.com/office/powerpoint/2010/main" val="1171265387"/>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195</a:t>
            </a:fld>
            <a:endParaRPr lang="en-US" dirty="0"/>
          </a:p>
        </p:txBody>
      </p:sp>
    </p:spTree>
    <p:extLst>
      <p:ext uri="{BB962C8B-B14F-4D97-AF65-F5344CB8AC3E}">
        <p14:creationId xmlns:p14="http://schemas.microsoft.com/office/powerpoint/2010/main" val="4286254829"/>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196</a:t>
            </a:fld>
            <a:endParaRPr lang="en-US" dirty="0"/>
          </a:p>
        </p:txBody>
      </p:sp>
    </p:spTree>
    <p:extLst>
      <p:ext uri="{BB962C8B-B14F-4D97-AF65-F5344CB8AC3E}">
        <p14:creationId xmlns:p14="http://schemas.microsoft.com/office/powerpoint/2010/main" val="3931429069"/>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197</a:t>
            </a:fld>
            <a:endParaRPr lang="en-US" dirty="0"/>
          </a:p>
        </p:txBody>
      </p:sp>
    </p:spTree>
    <p:extLst>
      <p:ext uri="{BB962C8B-B14F-4D97-AF65-F5344CB8AC3E}">
        <p14:creationId xmlns:p14="http://schemas.microsoft.com/office/powerpoint/2010/main" val="2652782462"/>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198</a:t>
            </a:fld>
            <a:endParaRPr lang="en-US" dirty="0"/>
          </a:p>
        </p:txBody>
      </p:sp>
    </p:spTree>
    <p:extLst>
      <p:ext uri="{BB962C8B-B14F-4D97-AF65-F5344CB8AC3E}">
        <p14:creationId xmlns:p14="http://schemas.microsoft.com/office/powerpoint/2010/main" val="3518118839"/>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199</a:t>
            </a:fld>
            <a:endParaRPr lang="en-US" dirty="0"/>
          </a:p>
        </p:txBody>
      </p:sp>
    </p:spTree>
    <p:extLst>
      <p:ext uri="{BB962C8B-B14F-4D97-AF65-F5344CB8AC3E}">
        <p14:creationId xmlns:p14="http://schemas.microsoft.com/office/powerpoint/2010/main" val="3608567538"/>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200</a:t>
            </a:fld>
            <a:endParaRPr lang="en-US" dirty="0"/>
          </a:p>
        </p:txBody>
      </p:sp>
    </p:spTree>
    <p:extLst>
      <p:ext uri="{BB962C8B-B14F-4D97-AF65-F5344CB8AC3E}">
        <p14:creationId xmlns:p14="http://schemas.microsoft.com/office/powerpoint/2010/main" val="2661015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a:t>
            </a:fld>
            <a:endParaRPr lang="en-US" dirty="0"/>
          </a:p>
        </p:txBody>
      </p:sp>
    </p:spTree>
    <p:extLst>
      <p:ext uri="{BB962C8B-B14F-4D97-AF65-F5344CB8AC3E}">
        <p14:creationId xmlns:p14="http://schemas.microsoft.com/office/powerpoint/2010/main" val="462116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a:t>
            </a:fld>
            <a:endParaRPr lang="en-US" dirty="0"/>
          </a:p>
        </p:txBody>
      </p:sp>
    </p:spTree>
    <p:extLst>
      <p:ext uri="{BB962C8B-B14F-4D97-AF65-F5344CB8AC3E}">
        <p14:creationId xmlns:p14="http://schemas.microsoft.com/office/powerpoint/2010/main" val="3795041880"/>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201</a:t>
            </a:fld>
            <a:endParaRPr lang="en-US" dirty="0"/>
          </a:p>
        </p:txBody>
      </p:sp>
    </p:spTree>
    <p:extLst>
      <p:ext uri="{BB962C8B-B14F-4D97-AF65-F5344CB8AC3E}">
        <p14:creationId xmlns:p14="http://schemas.microsoft.com/office/powerpoint/2010/main" val="4259952853"/>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202</a:t>
            </a:fld>
            <a:endParaRPr lang="en-US" dirty="0"/>
          </a:p>
        </p:txBody>
      </p:sp>
    </p:spTree>
    <p:extLst>
      <p:ext uri="{BB962C8B-B14F-4D97-AF65-F5344CB8AC3E}">
        <p14:creationId xmlns:p14="http://schemas.microsoft.com/office/powerpoint/2010/main" val="1102322375"/>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203</a:t>
            </a:fld>
            <a:endParaRPr lang="en-US" dirty="0"/>
          </a:p>
        </p:txBody>
      </p:sp>
    </p:spTree>
    <p:extLst>
      <p:ext uri="{BB962C8B-B14F-4D97-AF65-F5344CB8AC3E}">
        <p14:creationId xmlns:p14="http://schemas.microsoft.com/office/powerpoint/2010/main" val="490005313"/>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204</a:t>
            </a:fld>
            <a:endParaRPr lang="en-US" dirty="0"/>
          </a:p>
        </p:txBody>
      </p:sp>
    </p:spTree>
    <p:extLst>
      <p:ext uri="{BB962C8B-B14F-4D97-AF65-F5344CB8AC3E}">
        <p14:creationId xmlns:p14="http://schemas.microsoft.com/office/powerpoint/2010/main" val="2842201233"/>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205</a:t>
            </a:fld>
            <a:endParaRPr lang="en-US" dirty="0"/>
          </a:p>
        </p:txBody>
      </p:sp>
    </p:spTree>
    <p:extLst>
      <p:ext uri="{BB962C8B-B14F-4D97-AF65-F5344CB8AC3E}">
        <p14:creationId xmlns:p14="http://schemas.microsoft.com/office/powerpoint/2010/main" val="1907036494"/>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206</a:t>
            </a:fld>
            <a:endParaRPr lang="en-US" dirty="0"/>
          </a:p>
        </p:txBody>
      </p:sp>
    </p:spTree>
    <p:extLst>
      <p:ext uri="{BB962C8B-B14F-4D97-AF65-F5344CB8AC3E}">
        <p14:creationId xmlns:p14="http://schemas.microsoft.com/office/powerpoint/2010/main" val="936954520"/>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207</a:t>
            </a:fld>
            <a:endParaRPr lang="en-US" dirty="0"/>
          </a:p>
        </p:txBody>
      </p:sp>
    </p:spTree>
    <p:extLst>
      <p:ext uri="{BB962C8B-B14F-4D97-AF65-F5344CB8AC3E}">
        <p14:creationId xmlns:p14="http://schemas.microsoft.com/office/powerpoint/2010/main" val="596705898"/>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208</a:t>
            </a:fld>
            <a:endParaRPr lang="en-US" dirty="0"/>
          </a:p>
        </p:txBody>
      </p:sp>
    </p:spTree>
    <p:extLst>
      <p:ext uri="{BB962C8B-B14F-4D97-AF65-F5344CB8AC3E}">
        <p14:creationId xmlns:p14="http://schemas.microsoft.com/office/powerpoint/2010/main" val="2912602093"/>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209</a:t>
            </a:fld>
            <a:endParaRPr lang="en-US" dirty="0"/>
          </a:p>
        </p:txBody>
      </p:sp>
    </p:spTree>
    <p:extLst>
      <p:ext uri="{BB962C8B-B14F-4D97-AF65-F5344CB8AC3E}">
        <p14:creationId xmlns:p14="http://schemas.microsoft.com/office/powerpoint/2010/main" val="1102525761"/>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210</a:t>
            </a:fld>
            <a:endParaRPr lang="en-US" dirty="0"/>
          </a:p>
        </p:txBody>
      </p:sp>
    </p:spTree>
    <p:extLst>
      <p:ext uri="{BB962C8B-B14F-4D97-AF65-F5344CB8AC3E}">
        <p14:creationId xmlns:p14="http://schemas.microsoft.com/office/powerpoint/2010/main" val="17107459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22</a:t>
            </a:fld>
            <a:endParaRPr lang="en-US" dirty="0"/>
          </a:p>
        </p:txBody>
      </p:sp>
    </p:spTree>
    <p:extLst>
      <p:ext uri="{BB962C8B-B14F-4D97-AF65-F5344CB8AC3E}">
        <p14:creationId xmlns:p14="http://schemas.microsoft.com/office/powerpoint/2010/main" val="184410811"/>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211</a:t>
            </a:fld>
            <a:endParaRPr lang="en-US" dirty="0"/>
          </a:p>
        </p:txBody>
      </p:sp>
    </p:spTree>
    <p:extLst>
      <p:ext uri="{BB962C8B-B14F-4D97-AF65-F5344CB8AC3E}">
        <p14:creationId xmlns:p14="http://schemas.microsoft.com/office/powerpoint/2010/main" val="3855261591"/>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212</a:t>
            </a:fld>
            <a:endParaRPr lang="en-US" dirty="0"/>
          </a:p>
        </p:txBody>
      </p:sp>
    </p:spTree>
    <p:extLst>
      <p:ext uri="{BB962C8B-B14F-4D97-AF65-F5344CB8AC3E}">
        <p14:creationId xmlns:p14="http://schemas.microsoft.com/office/powerpoint/2010/main" val="2990161596"/>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213</a:t>
            </a:fld>
            <a:endParaRPr lang="en-US" dirty="0"/>
          </a:p>
        </p:txBody>
      </p:sp>
    </p:spTree>
    <p:extLst>
      <p:ext uri="{BB962C8B-B14F-4D97-AF65-F5344CB8AC3E}">
        <p14:creationId xmlns:p14="http://schemas.microsoft.com/office/powerpoint/2010/main" val="1917343441"/>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214</a:t>
            </a:fld>
            <a:endParaRPr lang="en-US" dirty="0"/>
          </a:p>
        </p:txBody>
      </p:sp>
    </p:spTree>
    <p:extLst>
      <p:ext uri="{BB962C8B-B14F-4D97-AF65-F5344CB8AC3E}">
        <p14:creationId xmlns:p14="http://schemas.microsoft.com/office/powerpoint/2010/main" val="4225802883"/>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215</a:t>
            </a:fld>
            <a:endParaRPr lang="en-US" dirty="0"/>
          </a:p>
        </p:txBody>
      </p:sp>
    </p:spTree>
    <p:extLst>
      <p:ext uri="{BB962C8B-B14F-4D97-AF65-F5344CB8AC3E}">
        <p14:creationId xmlns:p14="http://schemas.microsoft.com/office/powerpoint/2010/main" val="3553010351"/>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216</a:t>
            </a:fld>
            <a:endParaRPr lang="en-US" dirty="0"/>
          </a:p>
        </p:txBody>
      </p:sp>
    </p:spTree>
    <p:extLst>
      <p:ext uri="{BB962C8B-B14F-4D97-AF65-F5344CB8AC3E}">
        <p14:creationId xmlns:p14="http://schemas.microsoft.com/office/powerpoint/2010/main" val="3510072026"/>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217</a:t>
            </a:fld>
            <a:endParaRPr lang="en-US" dirty="0"/>
          </a:p>
        </p:txBody>
      </p:sp>
    </p:spTree>
    <p:extLst>
      <p:ext uri="{BB962C8B-B14F-4D97-AF65-F5344CB8AC3E}">
        <p14:creationId xmlns:p14="http://schemas.microsoft.com/office/powerpoint/2010/main" val="1006740419"/>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218</a:t>
            </a:fld>
            <a:endParaRPr lang="en-US" dirty="0"/>
          </a:p>
        </p:txBody>
      </p:sp>
    </p:spTree>
    <p:extLst>
      <p:ext uri="{BB962C8B-B14F-4D97-AF65-F5344CB8AC3E}">
        <p14:creationId xmlns:p14="http://schemas.microsoft.com/office/powerpoint/2010/main" val="3563757349"/>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219</a:t>
            </a:fld>
            <a:endParaRPr lang="en-US" dirty="0"/>
          </a:p>
        </p:txBody>
      </p:sp>
    </p:spTree>
    <p:extLst>
      <p:ext uri="{BB962C8B-B14F-4D97-AF65-F5344CB8AC3E}">
        <p14:creationId xmlns:p14="http://schemas.microsoft.com/office/powerpoint/2010/main" val="682965040"/>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220</a:t>
            </a:fld>
            <a:endParaRPr lang="en-US" dirty="0"/>
          </a:p>
        </p:txBody>
      </p:sp>
    </p:spTree>
    <p:extLst>
      <p:ext uri="{BB962C8B-B14F-4D97-AF65-F5344CB8AC3E}">
        <p14:creationId xmlns:p14="http://schemas.microsoft.com/office/powerpoint/2010/main" val="34463304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23</a:t>
            </a:fld>
            <a:endParaRPr lang="en-US" dirty="0"/>
          </a:p>
        </p:txBody>
      </p:sp>
    </p:spTree>
    <p:extLst>
      <p:ext uri="{BB962C8B-B14F-4D97-AF65-F5344CB8AC3E}">
        <p14:creationId xmlns:p14="http://schemas.microsoft.com/office/powerpoint/2010/main" val="1173305724"/>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221</a:t>
            </a:fld>
            <a:endParaRPr lang="en-US" dirty="0"/>
          </a:p>
        </p:txBody>
      </p:sp>
    </p:spTree>
    <p:extLst>
      <p:ext uri="{BB962C8B-B14F-4D97-AF65-F5344CB8AC3E}">
        <p14:creationId xmlns:p14="http://schemas.microsoft.com/office/powerpoint/2010/main" val="3689446894"/>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223</a:t>
            </a:fld>
            <a:endParaRPr lang="en-US" dirty="0"/>
          </a:p>
        </p:txBody>
      </p:sp>
    </p:spTree>
    <p:extLst>
      <p:ext uri="{BB962C8B-B14F-4D97-AF65-F5344CB8AC3E}">
        <p14:creationId xmlns:p14="http://schemas.microsoft.com/office/powerpoint/2010/main" val="2919396562"/>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224</a:t>
            </a:fld>
            <a:endParaRPr lang="en-US" dirty="0"/>
          </a:p>
        </p:txBody>
      </p:sp>
    </p:spTree>
    <p:extLst>
      <p:ext uri="{BB962C8B-B14F-4D97-AF65-F5344CB8AC3E}">
        <p14:creationId xmlns:p14="http://schemas.microsoft.com/office/powerpoint/2010/main" val="3351220081"/>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225</a:t>
            </a:fld>
            <a:endParaRPr lang="en-US"/>
          </a:p>
        </p:txBody>
      </p:sp>
    </p:spTree>
    <p:extLst>
      <p:ext uri="{BB962C8B-B14F-4D97-AF65-F5344CB8AC3E}">
        <p14:creationId xmlns:p14="http://schemas.microsoft.com/office/powerpoint/2010/main" val="3642430609"/>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226</a:t>
            </a:fld>
            <a:endParaRPr lang="en-US"/>
          </a:p>
        </p:txBody>
      </p:sp>
    </p:spTree>
    <p:extLst>
      <p:ext uri="{BB962C8B-B14F-4D97-AF65-F5344CB8AC3E}">
        <p14:creationId xmlns:p14="http://schemas.microsoft.com/office/powerpoint/2010/main" val="1164019603"/>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227</a:t>
            </a:fld>
            <a:endParaRPr lang="en-US"/>
          </a:p>
        </p:txBody>
      </p:sp>
    </p:spTree>
    <p:extLst>
      <p:ext uri="{BB962C8B-B14F-4D97-AF65-F5344CB8AC3E}">
        <p14:creationId xmlns:p14="http://schemas.microsoft.com/office/powerpoint/2010/main" val="3067480267"/>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228</a:t>
            </a:fld>
            <a:endParaRPr lang="en-US"/>
          </a:p>
        </p:txBody>
      </p:sp>
    </p:spTree>
    <p:extLst>
      <p:ext uri="{BB962C8B-B14F-4D97-AF65-F5344CB8AC3E}">
        <p14:creationId xmlns:p14="http://schemas.microsoft.com/office/powerpoint/2010/main" val="2630052162"/>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229</a:t>
            </a:fld>
            <a:endParaRPr lang="en-US"/>
          </a:p>
        </p:txBody>
      </p:sp>
    </p:spTree>
    <p:extLst>
      <p:ext uri="{BB962C8B-B14F-4D97-AF65-F5344CB8AC3E}">
        <p14:creationId xmlns:p14="http://schemas.microsoft.com/office/powerpoint/2010/main" val="1025712179"/>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230</a:t>
            </a:fld>
            <a:endParaRPr lang="en-US"/>
          </a:p>
        </p:txBody>
      </p:sp>
    </p:spTree>
    <p:extLst>
      <p:ext uri="{BB962C8B-B14F-4D97-AF65-F5344CB8AC3E}">
        <p14:creationId xmlns:p14="http://schemas.microsoft.com/office/powerpoint/2010/main" val="1697785621"/>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231</a:t>
            </a:fld>
            <a:endParaRPr lang="en-US"/>
          </a:p>
        </p:txBody>
      </p:sp>
    </p:spTree>
    <p:extLst>
      <p:ext uri="{BB962C8B-B14F-4D97-AF65-F5344CB8AC3E}">
        <p14:creationId xmlns:p14="http://schemas.microsoft.com/office/powerpoint/2010/main" val="18934472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24</a:t>
            </a:fld>
            <a:endParaRPr lang="en-US" dirty="0"/>
          </a:p>
        </p:txBody>
      </p:sp>
    </p:spTree>
    <p:extLst>
      <p:ext uri="{BB962C8B-B14F-4D97-AF65-F5344CB8AC3E}">
        <p14:creationId xmlns:p14="http://schemas.microsoft.com/office/powerpoint/2010/main" val="2201505790"/>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232</a:t>
            </a:fld>
            <a:endParaRPr lang="en-US"/>
          </a:p>
        </p:txBody>
      </p:sp>
    </p:spTree>
    <p:extLst>
      <p:ext uri="{BB962C8B-B14F-4D97-AF65-F5344CB8AC3E}">
        <p14:creationId xmlns:p14="http://schemas.microsoft.com/office/powerpoint/2010/main" val="314701289"/>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233</a:t>
            </a:fld>
            <a:endParaRPr lang="en-US"/>
          </a:p>
        </p:txBody>
      </p:sp>
    </p:spTree>
    <p:extLst>
      <p:ext uri="{BB962C8B-B14F-4D97-AF65-F5344CB8AC3E}">
        <p14:creationId xmlns:p14="http://schemas.microsoft.com/office/powerpoint/2010/main" val="901960321"/>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234</a:t>
            </a:fld>
            <a:endParaRPr lang="en-US"/>
          </a:p>
        </p:txBody>
      </p:sp>
    </p:spTree>
    <p:extLst>
      <p:ext uri="{BB962C8B-B14F-4D97-AF65-F5344CB8AC3E}">
        <p14:creationId xmlns:p14="http://schemas.microsoft.com/office/powerpoint/2010/main" val="819590351"/>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235</a:t>
            </a:fld>
            <a:endParaRPr lang="en-US"/>
          </a:p>
        </p:txBody>
      </p:sp>
    </p:spTree>
    <p:extLst>
      <p:ext uri="{BB962C8B-B14F-4D97-AF65-F5344CB8AC3E}">
        <p14:creationId xmlns:p14="http://schemas.microsoft.com/office/powerpoint/2010/main" val="1314696911"/>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236</a:t>
            </a:fld>
            <a:endParaRPr lang="en-US"/>
          </a:p>
        </p:txBody>
      </p:sp>
    </p:spTree>
    <p:extLst>
      <p:ext uri="{BB962C8B-B14F-4D97-AF65-F5344CB8AC3E}">
        <p14:creationId xmlns:p14="http://schemas.microsoft.com/office/powerpoint/2010/main" val="1605101728"/>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237</a:t>
            </a:fld>
            <a:endParaRPr lang="en-US"/>
          </a:p>
        </p:txBody>
      </p:sp>
    </p:spTree>
    <p:extLst>
      <p:ext uri="{BB962C8B-B14F-4D97-AF65-F5344CB8AC3E}">
        <p14:creationId xmlns:p14="http://schemas.microsoft.com/office/powerpoint/2010/main" val="566918612"/>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238</a:t>
            </a:fld>
            <a:endParaRPr lang="en-US"/>
          </a:p>
        </p:txBody>
      </p:sp>
    </p:spTree>
    <p:extLst>
      <p:ext uri="{BB962C8B-B14F-4D97-AF65-F5344CB8AC3E}">
        <p14:creationId xmlns:p14="http://schemas.microsoft.com/office/powerpoint/2010/main" val="2879053169"/>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239</a:t>
            </a:fld>
            <a:endParaRPr lang="en-US"/>
          </a:p>
        </p:txBody>
      </p:sp>
    </p:spTree>
    <p:extLst>
      <p:ext uri="{BB962C8B-B14F-4D97-AF65-F5344CB8AC3E}">
        <p14:creationId xmlns:p14="http://schemas.microsoft.com/office/powerpoint/2010/main" val="1055690354"/>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240</a:t>
            </a:fld>
            <a:endParaRPr lang="en-US" dirty="0"/>
          </a:p>
        </p:txBody>
      </p:sp>
    </p:spTree>
    <p:extLst>
      <p:ext uri="{BB962C8B-B14F-4D97-AF65-F5344CB8AC3E}">
        <p14:creationId xmlns:p14="http://schemas.microsoft.com/office/powerpoint/2010/main" val="3252525705"/>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241</a:t>
            </a:fld>
            <a:endParaRPr lang="en-US" dirty="0"/>
          </a:p>
        </p:txBody>
      </p:sp>
    </p:spTree>
    <p:extLst>
      <p:ext uri="{BB962C8B-B14F-4D97-AF65-F5344CB8AC3E}">
        <p14:creationId xmlns:p14="http://schemas.microsoft.com/office/powerpoint/2010/main" val="2442673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25</a:t>
            </a:fld>
            <a:endParaRPr lang="en-US" dirty="0"/>
          </a:p>
        </p:txBody>
      </p:sp>
    </p:spTree>
    <p:extLst>
      <p:ext uri="{BB962C8B-B14F-4D97-AF65-F5344CB8AC3E}">
        <p14:creationId xmlns:p14="http://schemas.microsoft.com/office/powerpoint/2010/main" val="113166937"/>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242</a:t>
            </a:fld>
            <a:endParaRPr lang="en-US"/>
          </a:p>
        </p:txBody>
      </p:sp>
    </p:spTree>
    <p:extLst>
      <p:ext uri="{BB962C8B-B14F-4D97-AF65-F5344CB8AC3E}">
        <p14:creationId xmlns:p14="http://schemas.microsoft.com/office/powerpoint/2010/main" val="2158793203"/>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243</a:t>
            </a:fld>
            <a:endParaRPr lang="en-US"/>
          </a:p>
        </p:txBody>
      </p:sp>
    </p:spTree>
    <p:extLst>
      <p:ext uri="{BB962C8B-B14F-4D97-AF65-F5344CB8AC3E}">
        <p14:creationId xmlns:p14="http://schemas.microsoft.com/office/powerpoint/2010/main" val="2114691806"/>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244</a:t>
            </a:fld>
            <a:endParaRPr lang="en-US" dirty="0"/>
          </a:p>
        </p:txBody>
      </p:sp>
    </p:spTree>
    <p:extLst>
      <p:ext uri="{BB962C8B-B14F-4D97-AF65-F5344CB8AC3E}">
        <p14:creationId xmlns:p14="http://schemas.microsoft.com/office/powerpoint/2010/main" val="102798011"/>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245</a:t>
            </a:fld>
            <a:endParaRPr lang="en-US"/>
          </a:p>
        </p:txBody>
      </p:sp>
    </p:spTree>
    <p:extLst>
      <p:ext uri="{BB962C8B-B14F-4D97-AF65-F5344CB8AC3E}">
        <p14:creationId xmlns:p14="http://schemas.microsoft.com/office/powerpoint/2010/main" val="2425459073"/>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246</a:t>
            </a:fld>
            <a:endParaRPr lang="en-US"/>
          </a:p>
        </p:txBody>
      </p:sp>
    </p:spTree>
    <p:extLst>
      <p:ext uri="{BB962C8B-B14F-4D97-AF65-F5344CB8AC3E}">
        <p14:creationId xmlns:p14="http://schemas.microsoft.com/office/powerpoint/2010/main" val="2597814386"/>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247</a:t>
            </a:fld>
            <a:endParaRPr lang="en-US"/>
          </a:p>
        </p:txBody>
      </p:sp>
    </p:spTree>
    <p:extLst>
      <p:ext uri="{BB962C8B-B14F-4D97-AF65-F5344CB8AC3E}">
        <p14:creationId xmlns:p14="http://schemas.microsoft.com/office/powerpoint/2010/main" val="1399498086"/>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248</a:t>
            </a:fld>
            <a:endParaRPr lang="en-US"/>
          </a:p>
        </p:txBody>
      </p:sp>
    </p:spTree>
    <p:extLst>
      <p:ext uri="{BB962C8B-B14F-4D97-AF65-F5344CB8AC3E}">
        <p14:creationId xmlns:p14="http://schemas.microsoft.com/office/powerpoint/2010/main" val="3389605920"/>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249</a:t>
            </a:fld>
            <a:endParaRPr lang="en-US"/>
          </a:p>
        </p:txBody>
      </p:sp>
    </p:spTree>
    <p:extLst>
      <p:ext uri="{BB962C8B-B14F-4D97-AF65-F5344CB8AC3E}">
        <p14:creationId xmlns:p14="http://schemas.microsoft.com/office/powerpoint/2010/main" val="38899889"/>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250</a:t>
            </a:fld>
            <a:endParaRPr lang="en-US"/>
          </a:p>
        </p:txBody>
      </p:sp>
    </p:spTree>
    <p:extLst>
      <p:ext uri="{BB962C8B-B14F-4D97-AF65-F5344CB8AC3E}">
        <p14:creationId xmlns:p14="http://schemas.microsoft.com/office/powerpoint/2010/main" val="2247146028"/>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251</a:t>
            </a:fld>
            <a:endParaRPr lang="en-US"/>
          </a:p>
        </p:txBody>
      </p:sp>
    </p:spTree>
    <p:extLst>
      <p:ext uri="{BB962C8B-B14F-4D97-AF65-F5344CB8AC3E}">
        <p14:creationId xmlns:p14="http://schemas.microsoft.com/office/powerpoint/2010/main" val="23440543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26</a:t>
            </a:fld>
            <a:endParaRPr lang="en-US" dirty="0"/>
          </a:p>
        </p:txBody>
      </p:sp>
    </p:spTree>
    <p:extLst>
      <p:ext uri="{BB962C8B-B14F-4D97-AF65-F5344CB8AC3E}">
        <p14:creationId xmlns:p14="http://schemas.microsoft.com/office/powerpoint/2010/main" val="2975073866"/>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252</a:t>
            </a:fld>
            <a:endParaRPr lang="en-US"/>
          </a:p>
        </p:txBody>
      </p:sp>
    </p:spTree>
    <p:extLst>
      <p:ext uri="{BB962C8B-B14F-4D97-AF65-F5344CB8AC3E}">
        <p14:creationId xmlns:p14="http://schemas.microsoft.com/office/powerpoint/2010/main" val="3445503420"/>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253</a:t>
            </a:fld>
            <a:endParaRPr lang="en-US"/>
          </a:p>
        </p:txBody>
      </p:sp>
    </p:spTree>
    <p:extLst>
      <p:ext uri="{BB962C8B-B14F-4D97-AF65-F5344CB8AC3E}">
        <p14:creationId xmlns:p14="http://schemas.microsoft.com/office/powerpoint/2010/main" val="2329058359"/>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254</a:t>
            </a:fld>
            <a:endParaRPr lang="en-US"/>
          </a:p>
        </p:txBody>
      </p:sp>
    </p:spTree>
    <p:extLst>
      <p:ext uri="{BB962C8B-B14F-4D97-AF65-F5344CB8AC3E}">
        <p14:creationId xmlns:p14="http://schemas.microsoft.com/office/powerpoint/2010/main" val="1584881364"/>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255</a:t>
            </a:fld>
            <a:endParaRPr lang="en-US"/>
          </a:p>
        </p:txBody>
      </p:sp>
    </p:spTree>
    <p:extLst>
      <p:ext uri="{BB962C8B-B14F-4D97-AF65-F5344CB8AC3E}">
        <p14:creationId xmlns:p14="http://schemas.microsoft.com/office/powerpoint/2010/main" val="3191484144"/>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256</a:t>
            </a:fld>
            <a:endParaRPr lang="en-US"/>
          </a:p>
        </p:txBody>
      </p:sp>
    </p:spTree>
    <p:extLst>
      <p:ext uri="{BB962C8B-B14F-4D97-AF65-F5344CB8AC3E}">
        <p14:creationId xmlns:p14="http://schemas.microsoft.com/office/powerpoint/2010/main" val="3969581170"/>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257</a:t>
            </a:fld>
            <a:endParaRPr lang="en-US"/>
          </a:p>
        </p:txBody>
      </p:sp>
    </p:spTree>
    <p:extLst>
      <p:ext uri="{BB962C8B-B14F-4D97-AF65-F5344CB8AC3E}">
        <p14:creationId xmlns:p14="http://schemas.microsoft.com/office/powerpoint/2010/main" val="1573886046"/>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258</a:t>
            </a:fld>
            <a:endParaRPr lang="en-US"/>
          </a:p>
        </p:txBody>
      </p:sp>
    </p:spTree>
    <p:extLst>
      <p:ext uri="{BB962C8B-B14F-4D97-AF65-F5344CB8AC3E}">
        <p14:creationId xmlns:p14="http://schemas.microsoft.com/office/powerpoint/2010/main" val="42654188"/>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259</a:t>
            </a:fld>
            <a:endParaRPr lang="en-US"/>
          </a:p>
        </p:txBody>
      </p:sp>
    </p:spTree>
    <p:extLst>
      <p:ext uri="{BB962C8B-B14F-4D97-AF65-F5344CB8AC3E}">
        <p14:creationId xmlns:p14="http://schemas.microsoft.com/office/powerpoint/2010/main" val="4250899866"/>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260</a:t>
            </a:fld>
            <a:endParaRPr lang="en-US"/>
          </a:p>
        </p:txBody>
      </p:sp>
    </p:spTree>
    <p:extLst>
      <p:ext uri="{BB962C8B-B14F-4D97-AF65-F5344CB8AC3E}">
        <p14:creationId xmlns:p14="http://schemas.microsoft.com/office/powerpoint/2010/main" val="2473204023"/>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261</a:t>
            </a:fld>
            <a:endParaRPr lang="en-US"/>
          </a:p>
        </p:txBody>
      </p:sp>
    </p:spTree>
    <p:extLst>
      <p:ext uri="{BB962C8B-B14F-4D97-AF65-F5344CB8AC3E}">
        <p14:creationId xmlns:p14="http://schemas.microsoft.com/office/powerpoint/2010/main" val="27304653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27</a:t>
            </a:fld>
            <a:endParaRPr lang="en-US" dirty="0"/>
          </a:p>
        </p:txBody>
      </p:sp>
    </p:spTree>
    <p:extLst>
      <p:ext uri="{BB962C8B-B14F-4D97-AF65-F5344CB8AC3E}">
        <p14:creationId xmlns:p14="http://schemas.microsoft.com/office/powerpoint/2010/main" val="366234567"/>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262</a:t>
            </a:fld>
            <a:endParaRPr lang="en-US"/>
          </a:p>
        </p:txBody>
      </p:sp>
    </p:spTree>
    <p:extLst>
      <p:ext uri="{BB962C8B-B14F-4D97-AF65-F5344CB8AC3E}">
        <p14:creationId xmlns:p14="http://schemas.microsoft.com/office/powerpoint/2010/main" val="19233306"/>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263</a:t>
            </a:fld>
            <a:endParaRPr lang="en-US"/>
          </a:p>
        </p:txBody>
      </p:sp>
    </p:spTree>
    <p:extLst>
      <p:ext uri="{BB962C8B-B14F-4D97-AF65-F5344CB8AC3E}">
        <p14:creationId xmlns:p14="http://schemas.microsoft.com/office/powerpoint/2010/main" val="1346178572"/>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264</a:t>
            </a:fld>
            <a:endParaRPr lang="en-US"/>
          </a:p>
        </p:txBody>
      </p:sp>
    </p:spTree>
    <p:extLst>
      <p:ext uri="{BB962C8B-B14F-4D97-AF65-F5344CB8AC3E}">
        <p14:creationId xmlns:p14="http://schemas.microsoft.com/office/powerpoint/2010/main" val="3904649357"/>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265</a:t>
            </a:fld>
            <a:endParaRPr lang="en-US"/>
          </a:p>
        </p:txBody>
      </p:sp>
    </p:spTree>
    <p:extLst>
      <p:ext uri="{BB962C8B-B14F-4D97-AF65-F5344CB8AC3E}">
        <p14:creationId xmlns:p14="http://schemas.microsoft.com/office/powerpoint/2010/main" val="1866677354"/>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266</a:t>
            </a:fld>
            <a:endParaRPr lang="en-US"/>
          </a:p>
        </p:txBody>
      </p:sp>
    </p:spTree>
    <p:extLst>
      <p:ext uri="{BB962C8B-B14F-4D97-AF65-F5344CB8AC3E}">
        <p14:creationId xmlns:p14="http://schemas.microsoft.com/office/powerpoint/2010/main" val="1973689191"/>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267</a:t>
            </a:fld>
            <a:endParaRPr lang="en-US"/>
          </a:p>
        </p:txBody>
      </p:sp>
    </p:spTree>
    <p:extLst>
      <p:ext uri="{BB962C8B-B14F-4D97-AF65-F5344CB8AC3E}">
        <p14:creationId xmlns:p14="http://schemas.microsoft.com/office/powerpoint/2010/main" val="2082312492"/>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268</a:t>
            </a:fld>
            <a:endParaRPr lang="en-US"/>
          </a:p>
        </p:txBody>
      </p:sp>
    </p:spTree>
    <p:extLst>
      <p:ext uri="{BB962C8B-B14F-4D97-AF65-F5344CB8AC3E}">
        <p14:creationId xmlns:p14="http://schemas.microsoft.com/office/powerpoint/2010/main" val="3005135841"/>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269</a:t>
            </a:fld>
            <a:endParaRPr lang="en-US"/>
          </a:p>
        </p:txBody>
      </p:sp>
    </p:spTree>
    <p:extLst>
      <p:ext uri="{BB962C8B-B14F-4D97-AF65-F5344CB8AC3E}">
        <p14:creationId xmlns:p14="http://schemas.microsoft.com/office/powerpoint/2010/main" val="4204103114"/>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270</a:t>
            </a:fld>
            <a:endParaRPr lang="en-US"/>
          </a:p>
        </p:txBody>
      </p:sp>
    </p:spTree>
    <p:extLst>
      <p:ext uri="{BB962C8B-B14F-4D97-AF65-F5344CB8AC3E}">
        <p14:creationId xmlns:p14="http://schemas.microsoft.com/office/powerpoint/2010/main" val="676882529"/>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271</a:t>
            </a:fld>
            <a:endParaRPr lang="en-US"/>
          </a:p>
        </p:txBody>
      </p:sp>
    </p:spTree>
    <p:extLst>
      <p:ext uri="{BB962C8B-B14F-4D97-AF65-F5344CB8AC3E}">
        <p14:creationId xmlns:p14="http://schemas.microsoft.com/office/powerpoint/2010/main" val="13099960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28</a:t>
            </a:fld>
            <a:endParaRPr lang="en-US" dirty="0"/>
          </a:p>
        </p:txBody>
      </p:sp>
    </p:spTree>
    <p:extLst>
      <p:ext uri="{BB962C8B-B14F-4D97-AF65-F5344CB8AC3E}">
        <p14:creationId xmlns:p14="http://schemas.microsoft.com/office/powerpoint/2010/main" val="4174450874"/>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272</a:t>
            </a:fld>
            <a:endParaRPr lang="en-US"/>
          </a:p>
        </p:txBody>
      </p:sp>
    </p:spTree>
    <p:extLst>
      <p:ext uri="{BB962C8B-B14F-4D97-AF65-F5344CB8AC3E}">
        <p14:creationId xmlns:p14="http://schemas.microsoft.com/office/powerpoint/2010/main" val="264678601"/>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273</a:t>
            </a:fld>
            <a:endParaRPr lang="en-US"/>
          </a:p>
        </p:txBody>
      </p:sp>
    </p:spTree>
    <p:extLst>
      <p:ext uri="{BB962C8B-B14F-4D97-AF65-F5344CB8AC3E}">
        <p14:creationId xmlns:p14="http://schemas.microsoft.com/office/powerpoint/2010/main" val="2870738816"/>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274</a:t>
            </a:fld>
            <a:endParaRPr lang="en-US"/>
          </a:p>
        </p:txBody>
      </p:sp>
    </p:spTree>
    <p:extLst>
      <p:ext uri="{BB962C8B-B14F-4D97-AF65-F5344CB8AC3E}">
        <p14:creationId xmlns:p14="http://schemas.microsoft.com/office/powerpoint/2010/main" val="1696805038"/>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275</a:t>
            </a:fld>
            <a:endParaRPr lang="en-US"/>
          </a:p>
        </p:txBody>
      </p:sp>
    </p:spTree>
    <p:extLst>
      <p:ext uri="{BB962C8B-B14F-4D97-AF65-F5344CB8AC3E}">
        <p14:creationId xmlns:p14="http://schemas.microsoft.com/office/powerpoint/2010/main" val="1917379265"/>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276</a:t>
            </a:fld>
            <a:endParaRPr lang="en-US"/>
          </a:p>
        </p:txBody>
      </p:sp>
    </p:spTree>
    <p:extLst>
      <p:ext uri="{BB962C8B-B14F-4D97-AF65-F5344CB8AC3E}">
        <p14:creationId xmlns:p14="http://schemas.microsoft.com/office/powerpoint/2010/main" val="3426429539"/>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277</a:t>
            </a:fld>
            <a:endParaRPr lang="en-US"/>
          </a:p>
        </p:txBody>
      </p:sp>
    </p:spTree>
    <p:extLst>
      <p:ext uri="{BB962C8B-B14F-4D97-AF65-F5344CB8AC3E}">
        <p14:creationId xmlns:p14="http://schemas.microsoft.com/office/powerpoint/2010/main" val="3558101213"/>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278</a:t>
            </a:fld>
            <a:endParaRPr lang="en-US"/>
          </a:p>
        </p:txBody>
      </p:sp>
    </p:spTree>
    <p:extLst>
      <p:ext uri="{BB962C8B-B14F-4D97-AF65-F5344CB8AC3E}">
        <p14:creationId xmlns:p14="http://schemas.microsoft.com/office/powerpoint/2010/main" val="360155892"/>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279</a:t>
            </a:fld>
            <a:endParaRPr lang="en-US"/>
          </a:p>
        </p:txBody>
      </p:sp>
    </p:spTree>
    <p:extLst>
      <p:ext uri="{BB962C8B-B14F-4D97-AF65-F5344CB8AC3E}">
        <p14:creationId xmlns:p14="http://schemas.microsoft.com/office/powerpoint/2010/main" val="3663420014"/>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280</a:t>
            </a:fld>
            <a:endParaRPr lang="en-US"/>
          </a:p>
        </p:txBody>
      </p:sp>
    </p:spTree>
    <p:extLst>
      <p:ext uri="{BB962C8B-B14F-4D97-AF65-F5344CB8AC3E}">
        <p14:creationId xmlns:p14="http://schemas.microsoft.com/office/powerpoint/2010/main" val="327704999"/>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281</a:t>
            </a:fld>
            <a:endParaRPr lang="en-US"/>
          </a:p>
        </p:txBody>
      </p:sp>
    </p:spTree>
    <p:extLst>
      <p:ext uri="{BB962C8B-B14F-4D97-AF65-F5344CB8AC3E}">
        <p14:creationId xmlns:p14="http://schemas.microsoft.com/office/powerpoint/2010/main" val="36061896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29</a:t>
            </a:fld>
            <a:endParaRPr lang="en-US" dirty="0"/>
          </a:p>
        </p:txBody>
      </p:sp>
    </p:spTree>
    <p:extLst>
      <p:ext uri="{BB962C8B-B14F-4D97-AF65-F5344CB8AC3E}">
        <p14:creationId xmlns:p14="http://schemas.microsoft.com/office/powerpoint/2010/main" val="1887226071"/>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282</a:t>
            </a:fld>
            <a:endParaRPr lang="en-US"/>
          </a:p>
        </p:txBody>
      </p:sp>
    </p:spTree>
    <p:extLst>
      <p:ext uri="{BB962C8B-B14F-4D97-AF65-F5344CB8AC3E}">
        <p14:creationId xmlns:p14="http://schemas.microsoft.com/office/powerpoint/2010/main" val="2474951183"/>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283</a:t>
            </a:fld>
            <a:endParaRPr lang="en-US"/>
          </a:p>
        </p:txBody>
      </p:sp>
    </p:spTree>
    <p:extLst>
      <p:ext uri="{BB962C8B-B14F-4D97-AF65-F5344CB8AC3E}">
        <p14:creationId xmlns:p14="http://schemas.microsoft.com/office/powerpoint/2010/main" val="2920922319"/>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284</a:t>
            </a:fld>
            <a:endParaRPr lang="en-US"/>
          </a:p>
        </p:txBody>
      </p:sp>
    </p:spTree>
    <p:extLst>
      <p:ext uri="{BB962C8B-B14F-4D97-AF65-F5344CB8AC3E}">
        <p14:creationId xmlns:p14="http://schemas.microsoft.com/office/powerpoint/2010/main" val="624252246"/>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285</a:t>
            </a:fld>
            <a:endParaRPr lang="en-US"/>
          </a:p>
        </p:txBody>
      </p:sp>
    </p:spTree>
    <p:extLst>
      <p:ext uri="{BB962C8B-B14F-4D97-AF65-F5344CB8AC3E}">
        <p14:creationId xmlns:p14="http://schemas.microsoft.com/office/powerpoint/2010/main" val="3242394136"/>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286</a:t>
            </a:fld>
            <a:endParaRPr lang="en-US"/>
          </a:p>
        </p:txBody>
      </p:sp>
    </p:spTree>
    <p:extLst>
      <p:ext uri="{BB962C8B-B14F-4D97-AF65-F5344CB8AC3E}">
        <p14:creationId xmlns:p14="http://schemas.microsoft.com/office/powerpoint/2010/main" val="230007988"/>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287</a:t>
            </a:fld>
            <a:endParaRPr lang="en-US"/>
          </a:p>
        </p:txBody>
      </p:sp>
    </p:spTree>
    <p:extLst>
      <p:ext uri="{BB962C8B-B14F-4D97-AF65-F5344CB8AC3E}">
        <p14:creationId xmlns:p14="http://schemas.microsoft.com/office/powerpoint/2010/main" val="175405074"/>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288</a:t>
            </a:fld>
            <a:endParaRPr lang="en-US"/>
          </a:p>
        </p:txBody>
      </p:sp>
    </p:spTree>
    <p:extLst>
      <p:ext uri="{BB962C8B-B14F-4D97-AF65-F5344CB8AC3E}">
        <p14:creationId xmlns:p14="http://schemas.microsoft.com/office/powerpoint/2010/main" val="2178680331"/>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289</a:t>
            </a:fld>
            <a:endParaRPr lang="en-US" dirty="0"/>
          </a:p>
        </p:txBody>
      </p:sp>
    </p:spTree>
    <p:extLst>
      <p:ext uri="{BB962C8B-B14F-4D97-AF65-F5344CB8AC3E}">
        <p14:creationId xmlns:p14="http://schemas.microsoft.com/office/powerpoint/2010/main" val="3999633618"/>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290</a:t>
            </a:fld>
            <a:endParaRPr lang="en-US" dirty="0"/>
          </a:p>
        </p:txBody>
      </p:sp>
    </p:spTree>
    <p:extLst>
      <p:ext uri="{BB962C8B-B14F-4D97-AF65-F5344CB8AC3E}">
        <p14:creationId xmlns:p14="http://schemas.microsoft.com/office/powerpoint/2010/main" val="1272946701"/>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291</a:t>
            </a:fld>
            <a:endParaRPr lang="en-US"/>
          </a:p>
        </p:txBody>
      </p:sp>
    </p:spTree>
    <p:extLst>
      <p:ext uri="{BB962C8B-B14F-4D97-AF65-F5344CB8AC3E}">
        <p14:creationId xmlns:p14="http://schemas.microsoft.com/office/powerpoint/2010/main" val="24164776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30</a:t>
            </a:fld>
            <a:endParaRPr lang="en-US" dirty="0"/>
          </a:p>
        </p:txBody>
      </p:sp>
    </p:spTree>
    <p:extLst>
      <p:ext uri="{BB962C8B-B14F-4D97-AF65-F5344CB8AC3E}">
        <p14:creationId xmlns:p14="http://schemas.microsoft.com/office/powerpoint/2010/main" val="1848133557"/>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292</a:t>
            </a:fld>
            <a:endParaRPr lang="en-US"/>
          </a:p>
        </p:txBody>
      </p:sp>
    </p:spTree>
    <p:extLst>
      <p:ext uri="{BB962C8B-B14F-4D97-AF65-F5344CB8AC3E}">
        <p14:creationId xmlns:p14="http://schemas.microsoft.com/office/powerpoint/2010/main" val="3855301773"/>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293</a:t>
            </a:fld>
            <a:endParaRPr lang="en-US"/>
          </a:p>
        </p:txBody>
      </p:sp>
    </p:spTree>
    <p:extLst>
      <p:ext uri="{BB962C8B-B14F-4D97-AF65-F5344CB8AC3E}">
        <p14:creationId xmlns:p14="http://schemas.microsoft.com/office/powerpoint/2010/main" val="4283350554"/>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294</a:t>
            </a:fld>
            <a:endParaRPr lang="en-US"/>
          </a:p>
        </p:txBody>
      </p:sp>
    </p:spTree>
    <p:extLst>
      <p:ext uri="{BB962C8B-B14F-4D97-AF65-F5344CB8AC3E}">
        <p14:creationId xmlns:p14="http://schemas.microsoft.com/office/powerpoint/2010/main" val="2120131194"/>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295</a:t>
            </a:fld>
            <a:endParaRPr lang="en-US"/>
          </a:p>
        </p:txBody>
      </p:sp>
    </p:spTree>
    <p:extLst>
      <p:ext uri="{BB962C8B-B14F-4D97-AF65-F5344CB8AC3E}">
        <p14:creationId xmlns:p14="http://schemas.microsoft.com/office/powerpoint/2010/main" val="1559078662"/>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296</a:t>
            </a:fld>
            <a:endParaRPr lang="en-US"/>
          </a:p>
        </p:txBody>
      </p:sp>
    </p:spTree>
    <p:extLst>
      <p:ext uri="{BB962C8B-B14F-4D97-AF65-F5344CB8AC3E}">
        <p14:creationId xmlns:p14="http://schemas.microsoft.com/office/powerpoint/2010/main" val="849470036"/>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297</a:t>
            </a:fld>
            <a:endParaRPr lang="en-US"/>
          </a:p>
        </p:txBody>
      </p:sp>
    </p:spTree>
    <p:extLst>
      <p:ext uri="{BB962C8B-B14F-4D97-AF65-F5344CB8AC3E}">
        <p14:creationId xmlns:p14="http://schemas.microsoft.com/office/powerpoint/2010/main" val="669637215"/>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298</a:t>
            </a:fld>
            <a:endParaRPr lang="en-US"/>
          </a:p>
        </p:txBody>
      </p:sp>
    </p:spTree>
    <p:extLst>
      <p:ext uri="{BB962C8B-B14F-4D97-AF65-F5344CB8AC3E}">
        <p14:creationId xmlns:p14="http://schemas.microsoft.com/office/powerpoint/2010/main" val="1076517422"/>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299</a:t>
            </a:fld>
            <a:endParaRPr lang="en-US"/>
          </a:p>
        </p:txBody>
      </p:sp>
    </p:spTree>
    <p:extLst>
      <p:ext uri="{BB962C8B-B14F-4D97-AF65-F5344CB8AC3E}">
        <p14:creationId xmlns:p14="http://schemas.microsoft.com/office/powerpoint/2010/main" val="13419859"/>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300</a:t>
            </a:fld>
            <a:endParaRPr lang="en-US"/>
          </a:p>
        </p:txBody>
      </p:sp>
    </p:spTree>
    <p:extLst>
      <p:ext uri="{BB962C8B-B14F-4D97-AF65-F5344CB8AC3E}">
        <p14:creationId xmlns:p14="http://schemas.microsoft.com/office/powerpoint/2010/main" val="2862281308"/>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301</a:t>
            </a:fld>
            <a:endParaRPr lang="en-US"/>
          </a:p>
        </p:txBody>
      </p:sp>
    </p:spTree>
    <p:extLst>
      <p:ext uri="{BB962C8B-B14F-4D97-AF65-F5344CB8AC3E}">
        <p14:creationId xmlns:p14="http://schemas.microsoft.com/office/powerpoint/2010/main" val="3538602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a:t>
            </a:fld>
            <a:endParaRPr lang="en-US" dirty="0"/>
          </a:p>
        </p:txBody>
      </p:sp>
    </p:spTree>
    <p:extLst>
      <p:ext uri="{BB962C8B-B14F-4D97-AF65-F5344CB8AC3E}">
        <p14:creationId xmlns:p14="http://schemas.microsoft.com/office/powerpoint/2010/main" val="41360789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31</a:t>
            </a:fld>
            <a:endParaRPr lang="en-US" dirty="0"/>
          </a:p>
        </p:txBody>
      </p:sp>
    </p:spTree>
    <p:extLst>
      <p:ext uri="{BB962C8B-B14F-4D97-AF65-F5344CB8AC3E}">
        <p14:creationId xmlns:p14="http://schemas.microsoft.com/office/powerpoint/2010/main" val="3112314247"/>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302</a:t>
            </a:fld>
            <a:endParaRPr lang="en-US"/>
          </a:p>
        </p:txBody>
      </p:sp>
    </p:spTree>
    <p:extLst>
      <p:ext uri="{BB962C8B-B14F-4D97-AF65-F5344CB8AC3E}">
        <p14:creationId xmlns:p14="http://schemas.microsoft.com/office/powerpoint/2010/main" val="1855915053"/>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303</a:t>
            </a:fld>
            <a:endParaRPr lang="en-US"/>
          </a:p>
        </p:txBody>
      </p:sp>
    </p:spTree>
    <p:extLst>
      <p:ext uri="{BB962C8B-B14F-4D97-AF65-F5344CB8AC3E}">
        <p14:creationId xmlns:p14="http://schemas.microsoft.com/office/powerpoint/2010/main" val="2904059296"/>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304</a:t>
            </a:fld>
            <a:endParaRPr lang="en-US"/>
          </a:p>
        </p:txBody>
      </p:sp>
    </p:spTree>
    <p:extLst>
      <p:ext uri="{BB962C8B-B14F-4D97-AF65-F5344CB8AC3E}">
        <p14:creationId xmlns:p14="http://schemas.microsoft.com/office/powerpoint/2010/main" val="3400018371"/>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305</a:t>
            </a:fld>
            <a:endParaRPr lang="en-US"/>
          </a:p>
        </p:txBody>
      </p:sp>
    </p:spTree>
    <p:extLst>
      <p:ext uri="{BB962C8B-B14F-4D97-AF65-F5344CB8AC3E}">
        <p14:creationId xmlns:p14="http://schemas.microsoft.com/office/powerpoint/2010/main" val="2402987011"/>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306</a:t>
            </a:fld>
            <a:endParaRPr lang="en-US"/>
          </a:p>
        </p:txBody>
      </p:sp>
    </p:spTree>
    <p:extLst>
      <p:ext uri="{BB962C8B-B14F-4D97-AF65-F5344CB8AC3E}">
        <p14:creationId xmlns:p14="http://schemas.microsoft.com/office/powerpoint/2010/main" val="324379409"/>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307</a:t>
            </a:fld>
            <a:endParaRPr lang="en-US"/>
          </a:p>
        </p:txBody>
      </p:sp>
    </p:spTree>
    <p:extLst>
      <p:ext uri="{BB962C8B-B14F-4D97-AF65-F5344CB8AC3E}">
        <p14:creationId xmlns:p14="http://schemas.microsoft.com/office/powerpoint/2010/main" val="136998523"/>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308</a:t>
            </a:fld>
            <a:endParaRPr lang="en-US"/>
          </a:p>
        </p:txBody>
      </p:sp>
    </p:spTree>
    <p:extLst>
      <p:ext uri="{BB962C8B-B14F-4D97-AF65-F5344CB8AC3E}">
        <p14:creationId xmlns:p14="http://schemas.microsoft.com/office/powerpoint/2010/main" val="1246555512"/>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309</a:t>
            </a:fld>
            <a:endParaRPr lang="en-US"/>
          </a:p>
        </p:txBody>
      </p:sp>
    </p:spTree>
    <p:extLst>
      <p:ext uri="{BB962C8B-B14F-4D97-AF65-F5344CB8AC3E}">
        <p14:creationId xmlns:p14="http://schemas.microsoft.com/office/powerpoint/2010/main" val="615913587"/>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310</a:t>
            </a:fld>
            <a:endParaRPr lang="en-US"/>
          </a:p>
        </p:txBody>
      </p:sp>
    </p:spTree>
    <p:extLst>
      <p:ext uri="{BB962C8B-B14F-4D97-AF65-F5344CB8AC3E}">
        <p14:creationId xmlns:p14="http://schemas.microsoft.com/office/powerpoint/2010/main" val="2622346114"/>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311</a:t>
            </a:fld>
            <a:endParaRPr lang="en-US"/>
          </a:p>
        </p:txBody>
      </p:sp>
    </p:spTree>
    <p:extLst>
      <p:ext uri="{BB962C8B-B14F-4D97-AF65-F5344CB8AC3E}">
        <p14:creationId xmlns:p14="http://schemas.microsoft.com/office/powerpoint/2010/main" val="15799868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32</a:t>
            </a:fld>
            <a:endParaRPr lang="en-US" dirty="0"/>
          </a:p>
        </p:txBody>
      </p:sp>
    </p:spTree>
    <p:extLst>
      <p:ext uri="{BB962C8B-B14F-4D97-AF65-F5344CB8AC3E}">
        <p14:creationId xmlns:p14="http://schemas.microsoft.com/office/powerpoint/2010/main" val="937754981"/>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312</a:t>
            </a:fld>
            <a:endParaRPr lang="en-US"/>
          </a:p>
        </p:txBody>
      </p:sp>
    </p:spTree>
    <p:extLst>
      <p:ext uri="{BB962C8B-B14F-4D97-AF65-F5344CB8AC3E}">
        <p14:creationId xmlns:p14="http://schemas.microsoft.com/office/powerpoint/2010/main" val="3435167156"/>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313</a:t>
            </a:fld>
            <a:endParaRPr lang="en-US"/>
          </a:p>
        </p:txBody>
      </p:sp>
    </p:spTree>
    <p:extLst>
      <p:ext uri="{BB962C8B-B14F-4D97-AF65-F5344CB8AC3E}">
        <p14:creationId xmlns:p14="http://schemas.microsoft.com/office/powerpoint/2010/main" val="2950591711"/>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314</a:t>
            </a:fld>
            <a:endParaRPr lang="en-US"/>
          </a:p>
        </p:txBody>
      </p:sp>
    </p:spTree>
    <p:extLst>
      <p:ext uri="{BB962C8B-B14F-4D97-AF65-F5344CB8AC3E}">
        <p14:creationId xmlns:p14="http://schemas.microsoft.com/office/powerpoint/2010/main" val="656276778"/>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315</a:t>
            </a:fld>
            <a:endParaRPr lang="en-US"/>
          </a:p>
        </p:txBody>
      </p:sp>
    </p:spTree>
    <p:extLst>
      <p:ext uri="{BB962C8B-B14F-4D97-AF65-F5344CB8AC3E}">
        <p14:creationId xmlns:p14="http://schemas.microsoft.com/office/powerpoint/2010/main" val="2641371234"/>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316</a:t>
            </a:fld>
            <a:endParaRPr lang="en-US"/>
          </a:p>
        </p:txBody>
      </p:sp>
    </p:spTree>
    <p:extLst>
      <p:ext uri="{BB962C8B-B14F-4D97-AF65-F5344CB8AC3E}">
        <p14:creationId xmlns:p14="http://schemas.microsoft.com/office/powerpoint/2010/main" val="912353211"/>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317</a:t>
            </a:fld>
            <a:endParaRPr lang="en-US"/>
          </a:p>
        </p:txBody>
      </p:sp>
    </p:spTree>
    <p:extLst>
      <p:ext uri="{BB962C8B-B14F-4D97-AF65-F5344CB8AC3E}">
        <p14:creationId xmlns:p14="http://schemas.microsoft.com/office/powerpoint/2010/main" val="932773918"/>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318</a:t>
            </a:fld>
            <a:endParaRPr lang="en-US"/>
          </a:p>
        </p:txBody>
      </p:sp>
    </p:spTree>
    <p:extLst>
      <p:ext uri="{BB962C8B-B14F-4D97-AF65-F5344CB8AC3E}">
        <p14:creationId xmlns:p14="http://schemas.microsoft.com/office/powerpoint/2010/main" val="322489890"/>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319</a:t>
            </a:fld>
            <a:endParaRPr lang="en-US"/>
          </a:p>
        </p:txBody>
      </p:sp>
    </p:spTree>
    <p:extLst>
      <p:ext uri="{BB962C8B-B14F-4D97-AF65-F5344CB8AC3E}">
        <p14:creationId xmlns:p14="http://schemas.microsoft.com/office/powerpoint/2010/main" val="873946185"/>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320</a:t>
            </a:fld>
            <a:endParaRPr lang="en-US"/>
          </a:p>
        </p:txBody>
      </p:sp>
    </p:spTree>
    <p:extLst>
      <p:ext uri="{BB962C8B-B14F-4D97-AF65-F5344CB8AC3E}">
        <p14:creationId xmlns:p14="http://schemas.microsoft.com/office/powerpoint/2010/main" val="2828319385"/>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321</a:t>
            </a:fld>
            <a:endParaRPr lang="en-US"/>
          </a:p>
        </p:txBody>
      </p:sp>
    </p:spTree>
    <p:extLst>
      <p:ext uri="{BB962C8B-B14F-4D97-AF65-F5344CB8AC3E}">
        <p14:creationId xmlns:p14="http://schemas.microsoft.com/office/powerpoint/2010/main" val="9898397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33</a:t>
            </a:fld>
            <a:endParaRPr lang="en-US" dirty="0"/>
          </a:p>
        </p:txBody>
      </p:sp>
    </p:spTree>
    <p:extLst>
      <p:ext uri="{BB962C8B-B14F-4D97-AF65-F5344CB8AC3E}">
        <p14:creationId xmlns:p14="http://schemas.microsoft.com/office/powerpoint/2010/main" val="3025429727"/>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322</a:t>
            </a:fld>
            <a:endParaRPr lang="en-US"/>
          </a:p>
        </p:txBody>
      </p:sp>
    </p:spTree>
    <p:extLst>
      <p:ext uri="{BB962C8B-B14F-4D97-AF65-F5344CB8AC3E}">
        <p14:creationId xmlns:p14="http://schemas.microsoft.com/office/powerpoint/2010/main" val="1962084323"/>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323</a:t>
            </a:fld>
            <a:endParaRPr lang="en-US"/>
          </a:p>
        </p:txBody>
      </p:sp>
    </p:spTree>
    <p:extLst>
      <p:ext uri="{BB962C8B-B14F-4D97-AF65-F5344CB8AC3E}">
        <p14:creationId xmlns:p14="http://schemas.microsoft.com/office/powerpoint/2010/main" val="1415030392"/>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324</a:t>
            </a:fld>
            <a:endParaRPr lang="en-US"/>
          </a:p>
        </p:txBody>
      </p:sp>
    </p:spTree>
    <p:extLst>
      <p:ext uri="{BB962C8B-B14F-4D97-AF65-F5344CB8AC3E}">
        <p14:creationId xmlns:p14="http://schemas.microsoft.com/office/powerpoint/2010/main" val="2916646007"/>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325</a:t>
            </a:fld>
            <a:endParaRPr lang="en-US"/>
          </a:p>
        </p:txBody>
      </p:sp>
    </p:spTree>
    <p:extLst>
      <p:ext uri="{BB962C8B-B14F-4D97-AF65-F5344CB8AC3E}">
        <p14:creationId xmlns:p14="http://schemas.microsoft.com/office/powerpoint/2010/main" val="204530735"/>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326</a:t>
            </a:fld>
            <a:endParaRPr lang="en-US"/>
          </a:p>
        </p:txBody>
      </p:sp>
    </p:spTree>
    <p:extLst>
      <p:ext uri="{BB962C8B-B14F-4D97-AF65-F5344CB8AC3E}">
        <p14:creationId xmlns:p14="http://schemas.microsoft.com/office/powerpoint/2010/main" val="4282995915"/>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327</a:t>
            </a:fld>
            <a:endParaRPr lang="en-US"/>
          </a:p>
        </p:txBody>
      </p:sp>
    </p:spTree>
    <p:extLst>
      <p:ext uri="{BB962C8B-B14F-4D97-AF65-F5344CB8AC3E}">
        <p14:creationId xmlns:p14="http://schemas.microsoft.com/office/powerpoint/2010/main" val="1802967357"/>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328</a:t>
            </a:fld>
            <a:endParaRPr lang="en-US"/>
          </a:p>
        </p:txBody>
      </p:sp>
    </p:spTree>
    <p:extLst>
      <p:ext uri="{BB962C8B-B14F-4D97-AF65-F5344CB8AC3E}">
        <p14:creationId xmlns:p14="http://schemas.microsoft.com/office/powerpoint/2010/main" val="3015366407"/>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329</a:t>
            </a:fld>
            <a:endParaRPr lang="en-US"/>
          </a:p>
        </p:txBody>
      </p:sp>
    </p:spTree>
    <p:extLst>
      <p:ext uri="{BB962C8B-B14F-4D97-AF65-F5344CB8AC3E}">
        <p14:creationId xmlns:p14="http://schemas.microsoft.com/office/powerpoint/2010/main" val="1798381469"/>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330</a:t>
            </a:fld>
            <a:endParaRPr lang="en-US"/>
          </a:p>
        </p:txBody>
      </p:sp>
    </p:spTree>
    <p:extLst>
      <p:ext uri="{BB962C8B-B14F-4D97-AF65-F5344CB8AC3E}">
        <p14:creationId xmlns:p14="http://schemas.microsoft.com/office/powerpoint/2010/main" val="245391443"/>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331</a:t>
            </a:fld>
            <a:endParaRPr lang="en-US"/>
          </a:p>
        </p:txBody>
      </p:sp>
    </p:spTree>
    <p:extLst>
      <p:ext uri="{BB962C8B-B14F-4D97-AF65-F5344CB8AC3E}">
        <p14:creationId xmlns:p14="http://schemas.microsoft.com/office/powerpoint/2010/main" val="6593219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34</a:t>
            </a:fld>
            <a:endParaRPr lang="en-US" dirty="0"/>
          </a:p>
        </p:txBody>
      </p:sp>
    </p:spTree>
    <p:extLst>
      <p:ext uri="{BB962C8B-B14F-4D97-AF65-F5344CB8AC3E}">
        <p14:creationId xmlns:p14="http://schemas.microsoft.com/office/powerpoint/2010/main" val="1431235178"/>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332</a:t>
            </a:fld>
            <a:endParaRPr lang="en-US"/>
          </a:p>
        </p:txBody>
      </p:sp>
    </p:spTree>
    <p:extLst>
      <p:ext uri="{BB962C8B-B14F-4D97-AF65-F5344CB8AC3E}">
        <p14:creationId xmlns:p14="http://schemas.microsoft.com/office/powerpoint/2010/main" val="3900354755"/>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333</a:t>
            </a:fld>
            <a:endParaRPr lang="en-US"/>
          </a:p>
        </p:txBody>
      </p:sp>
    </p:spTree>
    <p:extLst>
      <p:ext uri="{BB962C8B-B14F-4D97-AF65-F5344CB8AC3E}">
        <p14:creationId xmlns:p14="http://schemas.microsoft.com/office/powerpoint/2010/main" val="3182556655"/>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334</a:t>
            </a:fld>
            <a:endParaRPr lang="en-US"/>
          </a:p>
        </p:txBody>
      </p:sp>
    </p:spTree>
    <p:extLst>
      <p:ext uri="{BB962C8B-B14F-4D97-AF65-F5344CB8AC3E}">
        <p14:creationId xmlns:p14="http://schemas.microsoft.com/office/powerpoint/2010/main" val="104694787"/>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335</a:t>
            </a:fld>
            <a:endParaRPr lang="en-US"/>
          </a:p>
        </p:txBody>
      </p:sp>
    </p:spTree>
    <p:extLst>
      <p:ext uri="{BB962C8B-B14F-4D97-AF65-F5344CB8AC3E}">
        <p14:creationId xmlns:p14="http://schemas.microsoft.com/office/powerpoint/2010/main" val="70233510"/>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336</a:t>
            </a:fld>
            <a:endParaRPr lang="en-US"/>
          </a:p>
        </p:txBody>
      </p:sp>
    </p:spTree>
    <p:extLst>
      <p:ext uri="{BB962C8B-B14F-4D97-AF65-F5344CB8AC3E}">
        <p14:creationId xmlns:p14="http://schemas.microsoft.com/office/powerpoint/2010/main" val="1870999291"/>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337</a:t>
            </a:fld>
            <a:endParaRPr lang="en-US"/>
          </a:p>
        </p:txBody>
      </p:sp>
    </p:spTree>
    <p:extLst>
      <p:ext uri="{BB962C8B-B14F-4D97-AF65-F5344CB8AC3E}">
        <p14:creationId xmlns:p14="http://schemas.microsoft.com/office/powerpoint/2010/main" val="3177118329"/>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338</a:t>
            </a:fld>
            <a:endParaRPr lang="en-US"/>
          </a:p>
        </p:txBody>
      </p:sp>
    </p:spTree>
    <p:extLst>
      <p:ext uri="{BB962C8B-B14F-4D97-AF65-F5344CB8AC3E}">
        <p14:creationId xmlns:p14="http://schemas.microsoft.com/office/powerpoint/2010/main" val="1399852556"/>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339</a:t>
            </a:fld>
            <a:endParaRPr lang="en-US"/>
          </a:p>
        </p:txBody>
      </p:sp>
    </p:spTree>
    <p:extLst>
      <p:ext uri="{BB962C8B-B14F-4D97-AF65-F5344CB8AC3E}">
        <p14:creationId xmlns:p14="http://schemas.microsoft.com/office/powerpoint/2010/main" val="896253827"/>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340</a:t>
            </a:fld>
            <a:endParaRPr lang="en-US"/>
          </a:p>
        </p:txBody>
      </p:sp>
    </p:spTree>
    <p:extLst>
      <p:ext uri="{BB962C8B-B14F-4D97-AF65-F5344CB8AC3E}">
        <p14:creationId xmlns:p14="http://schemas.microsoft.com/office/powerpoint/2010/main" val="4088788526"/>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341</a:t>
            </a:fld>
            <a:endParaRPr lang="en-US"/>
          </a:p>
        </p:txBody>
      </p:sp>
    </p:spTree>
    <p:extLst>
      <p:ext uri="{BB962C8B-B14F-4D97-AF65-F5344CB8AC3E}">
        <p14:creationId xmlns:p14="http://schemas.microsoft.com/office/powerpoint/2010/main" val="25315100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35</a:t>
            </a:fld>
            <a:endParaRPr lang="en-US" dirty="0"/>
          </a:p>
        </p:txBody>
      </p:sp>
    </p:spTree>
    <p:extLst>
      <p:ext uri="{BB962C8B-B14F-4D97-AF65-F5344CB8AC3E}">
        <p14:creationId xmlns:p14="http://schemas.microsoft.com/office/powerpoint/2010/main" val="3039846435"/>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342</a:t>
            </a:fld>
            <a:endParaRPr lang="en-US"/>
          </a:p>
        </p:txBody>
      </p:sp>
    </p:spTree>
    <p:extLst>
      <p:ext uri="{BB962C8B-B14F-4D97-AF65-F5344CB8AC3E}">
        <p14:creationId xmlns:p14="http://schemas.microsoft.com/office/powerpoint/2010/main" val="1413038707"/>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343</a:t>
            </a:fld>
            <a:endParaRPr lang="en-US"/>
          </a:p>
        </p:txBody>
      </p:sp>
    </p:spTree>
    <p:extLst>
      <p:ext uri="{BB962C8B-B14F-4D97-AF65-F5344CB8AC3E}">
        <p14:creationId xmlns:p14="http://schemas.microsoft.com/office/powerpoint/2010/main" val="2554651053"/>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344</a:t>
            </a:fld>
            <a:endParaRPr lang="en-US"/>
          </a:p>
        </p:txBody>
      </p:sp>
    </p:spTree>
    <p:extLst>
      <p:ext uri="{BB962C8B-B14F-4D97-AF65-F5344CB8AC3E}">
        <p14:creationId xmlns:p14="http://schemas.microsoft.com/office/powerpoint/2010/main" val="3777982094"/>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345</a:t>
            </a:fld>
            <a:endParaRPr lang="en-US"/>
          </a:p>
        </p:txBody>
      </p:sp>
    </p:spTree>
    <p:extLst>
      <p:ext uri="{BB962C8B-B14F-4D97-AF65-F5344CB8AC3E}">
        <p14:creationId xmlns:p14="http://schemas.microsoft.com/office/powerpoint/2010/main" val="3766295315"/>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346</a:t>
            </a:fld>
            <a:endParaRPr lang="en-US"/>
          </a:p>
        </p:txBody>
      </p:sp>
    </p:spTree>
    <p:extLst>
      <p:ext uri="{BB962C8B-B14F-4D97-AF65-F5344CB8AC3E}">
        <p14:creationId xmlns:p14="http://schemas.microsoft.com/office/powerpoint/2010/main" val="845559819"/>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347</a:t>
            </a:fld>
            <a:endParaRPr lang="en-US"/>
          </a:p>
        </p:txBody>
      </p:sp>
    </p:spTree>
    <p:extLst>
      <p:ext uri="{BB962C8B-B14F-4D97-AF65-F5344CB8AC3E}">
        <p14:creationId xmlns:p14="http://schemas.microsoft.com/office/powerpoint/2010/main" val="2161643947"/>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348</a:t>
            </a:fld>
            <a:endParaRPr lang="en-US"/>
          </a:p>
        </p:txBody>
      </p:sp>
    </p:spTree>
    <p:extLst>
      <p:ext uri="{BB962C8B-B14F-4D97-AF65-F5344CB8AC3E}">
        <p14:creationId xmlns:p14="http://schemas.microsoft.com/office/powerpoint/2010/main" val="4158395126"/>
      </p:ext>
    </p:extLst>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349</a:t>
            </a:fld>
            <a:endParaRPr lang="en-US"/>
          </a:p>
        </p:txBody>
      </p:sp>
    </p:spTree>
    <p:extLst>
      <p:ext uri="{BB962C8B-B14F-4D97-AF65-F5344CB8AC3E}">
        <p14:creationId xmlns:p14="http://schemas.microsoft.com/office/powerpoint/2010/main" val="3731192792"/>
      </p:ext>
    </p:extLst>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350</a:t>
            </a:fld>
            <a:endParaRPr lang="en-US"/>
          </a:p>
        </p:txBody>
      </p:sp>
    </p:spTree>
    <p:extLst>
      <p:ext uri="{BB962C8B-B14F-4D97-AF65-F5344CB8AC3E}">
        <p14:creationId xmlns:p14="http://schemas.microsoft.com/office/powerpoint/2010/main" val="1847472123"/>
      </p:ext>
    </p:extLst>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351</a:t>
            </a:fld>
            <a:endParaRPr lang="en-US"/>
          </a:p>
        </p:txBody>
      </p:sp>
    </p:spTree>
    <p:extLst>
      <p:ext uri="{BB962C8B-B14F-4D97-AF65-F5344CB8AC3E}">
        <p14:creationId xmlns:p14="http://schemas.microsoft.com/office/powerpoint/2010/main" val="11045968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36</a:t>
            </a:fld>
            <a:endParaRPr lang="en-US" dirty="0"/>
          </a:p>
        </p:txBody>
      </p:sp>
    </p:spTree>
    <p:extLst>
      <p:ext uri="{BB962C8B-B14F-4D97-AF65-F5344CB8AC3E}">
        <p14:creationId xmlns:p14="http://schemas.microsoft.com/office/powerpoint/2010/main" val="3571613927"/>
      </p:ext>
    </p:extLst>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352</a:t>
            </a:fld>
            <a:endParaRPr lang="en-US"/>
          </a:p>
        </p:txBody>
      </p:sp>
    </p:spTree>
    <p:extLst>
      <p:ext uri="{BB962C8B-B14F-4D97-AF65-F5344CB8AC3E}">
        <p14:creationId xmlns:p14="http://schemas.microsoft.com/office/powerpoint/2010/main" val="2720116478"/>
      </p:ext>
    </p:extLst>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353</a:t>
            </a:fld>
            <a:endParaRPr lang="en-US"/>
          </a:p>
        </p:txBody>
      </p:sp>
    </p:spTree>
    <p:extLst>
      <p:ext uri="{BB962C8B-B14F-4D97-AF65-F5344CB8AC3E}">
        <p14:creationId xmlns:p14="http://schemas.microsoft.com/office/powerpoint/2010/main" val="1133493961"/>
      </p:ext>
    </p:extLst>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354</a:t>
            </a:fld>
            <a:endParaRPr lang="en-US"/>
          </a:p>
        </p:txBody>
      </p:sp>
    </p:spTree>
    <p:extLst>
      <p:ext uri="{BB962C8B-B14F-4D97-AF65-F5344CB8AC3E}">
        <p14:creationId xmlns:p14="http://schemas.microsoft.com/office/powerpoint/2010/main" val="4242854328"/>
      </p:ext>
    </p:extLst>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355</a:t>
            </a:fld>
            <a:endParaRPr lang="en-US"/>
          </a:p>
        </p:txBody>
      </p:sp>
    </p:spTree>
    <p:extLst>
      <p:ext uri="{BB962C8B-B14F-4D97-AF65-F5344CB8AC3E}">
        <p14:creationId xmlns:p14="http://schemas.microsoft.com/office/powerpoint/2010/main" val="629738754"/>
      </p:ext>
    </p:extLst>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356</a:t>
            </a:fld>
            <a:endParaRPr lang="en-US"/>
          </a:p>
        </p:txBody>
      </p:sp>
    </p:spTree>
    <p:extLst>
      <p:ext uri="{BB962C8B-B14F-4D97-AF65-F5344CB8AC3E}">
        <p14:creationId xmlns:p14="http://schemas.microsoft.com/office/powerpoint/2010/main" val="1752313303"/>
      </p:ext>
    </p:extLst>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357</a:t>
            </a:fld>
            <a:endParaRPr lang="en-US"/>
          </a:p>
        </p:txBody>
      </p:sp>
    </p:spTree>
    <p:extLst>
      <p:ext uri="{BB962C8B-B14F-4D97-AF65-F5344CB8AC3E}">
        <p14:creationId xmlns:p14="http://schemas.microsoft.com/office/powerpoint/2010/main" val="3868124136"/>
      </p:ext>
    </p:extLst>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358</a:t>
            </a:fld>
            <a:endParaRPr lang="en-US"/>
          </a:p>
        </p:txBody>
      </p:sp>
    </p:spTree>
    <p:extLst>
      <p:ext uri="{BB962C8B-B14F-4D97-AF65-F5344CB8AC3E}">
        <p14:creationId xmlns:p14="http://schemas.microsoft.com/office/powerpoint/2010/main" val="3508413918"/>
      </p:ext>
    </p:extLst>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359</a:t>
            </a:fld>
            <a:endParaRPr lang="en-US"/>
          </a:p>
        </p:txBody>
      </p:sp>
    </p:spTree>
    <p:extLst>
      <p:ext uri="{BB962C8B-B14F-4D97-AF65-F5344CB8AC3E}">
        <p14:creationId xmlns:p14="http://schemas.microsoft.com/office/powerpoint/2010/main" val="3973487321"/>
      </p:ext>
    </p:extLst>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360</a:t>
            </a:fld>
            <a:endParaRPr lang="en-US"/>
          </a:p>
        </p:txBody>
      </p:sp>
    </p:spTree>
    <p:extLst>
      <p:ext uri="{BB962C8B-B14F-4D97-AF65-F5344CB8AC3E}">
        <p14:creationId xmlns:p14="http://schemas.microsoft.com/office/powerpoint/2010/main" val="1375652545"/>
      </p:ext>
    </p:extLst>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361</a:t>
            </a:fld>
            <a:endParaRPr lang="en-US"/>
          </a:p>
        </p:txBody>
      </p:sp>
    </p:spTree>
    <p:extLst>
      <p:ext uri="{BB962C8B-B14F-4D97-AF65-F5344CB8AC3E}">
        <p14:creationId xmlns:p14="http://schemas.microsoft.com/office/powerpoint/2010/main" val="26083377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37</a:t>
            </a:fld>
            <a:endParaRPr lang="en-US" dirty="0"/>
          </a:p>
        </p:txBody>
      </p:sp>
    </p:spTree>
    <p:extLst>
      <p:ext uri="{BB962C8B-B14F-4D97-AF65-F5344CB8AC3E}">
        <p14:creationId xmlns:p14="http://schemas.microsoft.com/office/powerpoint/2010/main" val="1003658982"/>
      </p:ext>
    </p:extLst>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362</a:t>
            </a:fld>
            <a:endParaRPr lang="en-US"/>
          </a:p>
        </p:txBody>
      </p:sp>
    </p:spTree>
    <p:extLst>
      <p:ext uri="{BB962C8B-B14F-4D97-AF65-F5344CB8AC3E}">
        <p14:creationId xmlns:p14="http://schemas.microsoft.com/office/powerpoint/2010/main" val="3675324591"/>
      </p:ext>
    </p:extLst>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363</a:t>
            </a:fld>
            <a:endParaRPr lang="en-US"/>
          </a:p>
        </p:txBody>
      </p:sp>
    </p:spTree>
    <p:extLst>
      <p:ext uri="{BB962C8B-B14F-4D97-AF65-F5344CB8AC3E}">
        <p14:creationId xmlns:p14="http://schemas.microsoft.com/office/powerpoint/2010/main" val="3212952423"/>
      </p:ext>
    </p:extLst>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364</a:t>
            </a:fld>
            <a:endParaRPr lang="en-US"/>
          </a:p>
        </p:txBody>
      </p:sp>
    </p:spTree>
    <p:extLst>
      <p:ext uri="{BB962C8B-B14F-4D97-AF65-F5344CB8AC3E}">
        <p14:creationId xmlns:p14="http://schemas.microsoft.com/office/powerpoint/2010/main" val="1542065015"/>
      </p:ext>
    </p:extLst>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365</a:t>
            </a:fld>
            <a:endParaRPr lang="en-US"/>
          </a:p>
        </p:txBody>
      </p:sp>
    </p:spTree>
    <p:extLst>
      <p:ext uri="{BB962C8B-B14F-4D97-AF65-F5344CB8AC3E}">
        <p14:creationId xmlns:p14="http://schemas.microsoft.com/office/powerpoint/2010/main" val="3014751160"/>
      </p:ext>
    </p:extLst>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366</a:t>
            </a:fld>
            <a:endParaRPr lang="en-US"/>
          </a:p>
        </p:txBody>
      </p:sp>
    </p:spTree>
    <p:extLst>
      <p:ext uri="{BB962C8B-B14F-4D97-AF65-F5344CB8AC3E}">
        <p14:creationId xmlns:p14="http://schemas.microsoft.com/office/powerpoint/2010/main" val="2673263727"/>
      </p:ext>
    </p:extLst>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367</a:t>
            </a:fld>
            <a:endParaRPr lang="en-US"/>
          </a:p>
        </p:txBody>
      </p:sp>
    </p:spTree>
    <p:extLst>
      <p:ext uri="{BB962C8B-B14F-4D97-AF65-F5344CB8AC3E}">
        <p14:creationId xmlns:p14="http://schemas.microsoft.com/office/powerpoint/2010/main" val="846999061"/>
      </p:ext>
    </p:extLst>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368</a:t>
            </a:fld>
            <a:endParaRPr lang="en-US"/>
          </a:p>
        </p:txBody>
      </p:sp>
    </p:spTree>
    <p:extLst>
      <p:ext uri="{BB962C8B-B14F-4D97-AF65-F5344CB8AC3E}">
        <p14:creationId xmlns:p14="http://schemas.microsoft.com/office/powerpoint/2010/main" val="2553004708"/>
      </p:ext>
    </p:extLst>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369</a:t>
            </a:fld>
            <a:endParaRPr lang="en-US"/>
          </a:p>
        </p:txBody>
      </p:sp>
    </p:spTree>
    <p:extLst>
      <p:ext uri="{BB962C8B-B14F-4D97-AF65-F5344CB8AC3E}">
        <p14:creationId xmlns:p14="http://schemas.microsoft.com/office/powerpoint/2010/main" val="3283767809"/>
      </p:ext>
    </p:extLst>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370</a:t>
            </a:fld>
            <a:endParaRPr lang="en-US"/>
          </a:p>
        </p:txBody>
      </p:sp>
    </p:spTree>
    <p:extLst>
      <p:ext uri="{BB962C8B-B14F-4D97-AF65-F5344CB8AC3E}">
        <p14:creationId xmlns:p14="http://schemas.microsoft.com/office/powerpoint/2010/main" val="2912326842"/>
      </p:ext>
    </p:extLst>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371</a:t>
            </a:fld>
            <a:endParaRPr lang="en-US"/>
          </a:p>
        </p:txBody>
      </p:sp>
    </p:spTree>
    <p:extLst>
      <p:ext uri="{BB962C8B-B14F-4D97-AF65-F5344CB8AC3E}">
        <p14:creationId xmlns:p14="http://schemas.microsoft.com/office/powerpoint/2010/main" val="27766511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175EB1-814C-4348-9F20-85AADBAF36B9}" type="slidenum">
              <a:rPr lang="en-US" smtClean="0"/>
              <a:pPr/>
              <a:t>38</a:t>
            </a:fld>
            <a:endParaRPr lang="en-US"/>
          </a:p>
        </p:txBody>
      </p:sp>
    </p:spTree>
    <p:extLst>
      <p:ext uri="{BB962C8B-B14F-4D97-AF65-F5344CB8AC3E}">
        <p14:creationId xmlns:p14="http://schemas.microsoft.com/office/powerpoint/2010/main" val="2346243843"/>
      </p:ext>
    </p:extLst>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372</a:t>
            </a:fld>
            <a:endParaRPr lang="en-US"/>
          </a:p>
        </p:txBody>
      </p:sp>
    </p:spTree>
    <p:extLst>
      <p:ext uri="{BB962C8B-B14F-4D97-AF65-F5344CB8AC3E}">
        <p14:creationId xmlns:p14="http://schemas.microsoft.com/office/powerpoint/2010/main" val="3451959784"/>
      </p:ext>
    </p:extLst>
  </p:cSld>
  <p:clrMapOvr>
    <a:masterClrMapping/>
  </p:clrMapOvr>
</p:notes>
</file>

<file path=ppt/notesSlides/notesSlide3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373</a:t>
            </a:fld>
            <a:endParaRPr lang="en-US"/>
          </a:p>
        </p:txBody>
      </p:sp>
    </p:spTree>
    <p:extLst>
      <p:ext uri="{BB962C8B-B14F-4D97-AF65-F5344CB8AC3E}">
        <p14:creationId xmlns:p14="http://schemas.microsoft.com/office/powerpoint/2010/main" val="3351011822"/>
      </p:ext>
    </p:extLst>
  </p:cSld>
  <p:clrMapOvr>
    <a:masterClrMapping/>
  </p:clrMapOvr>
</p:notes>
</file>

<file path=ppt/notesSlides/notesSlide3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374</a:t>
            </a:fld>
            <a:endParaRPr lang="en-US"/>
          </a:p>
        </p:txBody>
      </p:sp>
    </p:spTree>
    <p:extLst>
      <p:ext uri="{BB962C8B-B14F-4D97-AF65-F5344CB8AC3E}">
        <p14:creationId xmlns:p14="http://schemas.microsoft.com/office/powerpoint/2010/main" val="3571897106"/>
      </p:ext>
    </p:extLst>
  </p:cSld>
  <p:clrMapOvr>
    <a:masterClrMapping/>
  </p:clrMapOvr>
</p:notes>
</file>

<file path=ppt/notesSlides/notesSlide3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375</a:t>
            </a:fld>
            <a:endParaRPr lang="en-US"/>
          </a:p>
        </p:txBody>
      </p:sp>
    </p:spTree>
    <p:extLst>
      <p:ext uri="{BB962C8B-B14F-4D97-AF65-F5344CB8AC3E}">
        <p14:creationId xmlns:p14="http://schemas.microsoft.com/office/powerpoint/2010/main" val="334554721"/>
      </p:ext>
    </p:extLst>
  </p:cSld>
  <p:clrMapOvr>
    <a:masterClrMapping/>
  </p:clrMapOvr>
</p:notes>
</file>

<file path=ppt/notesSlides/notesSlide3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376</a:t>
            </a:fld>
            <a:endParaRPr lang="en-US"/>
          </a:p>
        </p:txBody>
      </p:sp>
    </p:spTree>
    <p:extLst>
      <p:ext uri="{BB962C8B-B14F-4D97-AF65-F5344CB8AC3E}">
        <p14:creationId xmlns:p14="http://schemas.microsoft.com/office/powerpoint/2010/main" val="3152502171"/>
      </p:ext>
    </p:extLst>
  </p:cSld>
  <p:clrMapOvr>
    <a:masterClrMapping/>
  </p:clrMapOvr>
</p:notes>
</file>

<file path=ppt/notesSlides/notesSlide3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377</a:t>
            </a:fld>
            <a:endParaRPr lang="en-US"/>
          </a:p>
        </p:txBody>
      </p:sp>
    </p:spTree>
    <p:extLst>
      <p:ext uri="{BB962C8B-B14F-4D97-AF65-F5344CB8AC3E}">
        <p14:creationId xmlns:p14="http://schemas.microsoft.com/office/powerpoint/2010/main" val="3493650066"/>
      </p:ext>
    </p:extLst>
  </p:cSld>
  <p:clrMapOvr>
    <a:masterClrMapping/>
  </p:clrMapOvr>
</p:notes>
</file>

<file path=ppt/notesSlides/notesSlide3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378</a:t>
            </a:fld>
            <a:endParaRPr lang="en-US"/>
          </a:p>
        </p:txBody>
      </p:sp>
    </p:spTree>
    <p:extLst>
      <p:ext uri="{BB962C8B-B14F-4D97-AF65-F5344CB8AC3E}">
        <p14:creationId xmlns:p14="http://schemas.microsoft.com/office/powerpoint/2010/main" val="998058894"/>
      </p:ext>
    </p:extLst>
  </p:cSld>
  <p:clrMapOvr>
    <a:masterClrMapping/>
  </p:clrMapOvr>
</p:notes>
</file>

<file path=ppt/notesSlides/notesSlide3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379</a:t>
            </a:fld>
            <a:endParaRPr lang="en-US"/>
          </a:p>
        </p:txBody>
      </p:sp>
    </p:spTree>
    <p:extLst>
      <p:ext uri="{BB962C8B-B14F-4D97-AF65-F5344CB8AC3E}">
        <p14:creationId xmlns:p14="http://schemas.microsoft.com/office/powerpoint/2010/main" val="1852353325"/>
      </p:ext>
    </p:extLst>
  </p:cSld>
  <p:clrMapOvr>
    <a:masterClrMapping/>
  </p:clrMapOvr>
</p:notes>
</file>

<file path=ppt/notesSlides/notesSlide3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380</a:t>
            </a:fld>
            <a:endParaRPr lang="en-US"/>
          </a:p>
        </p:txBody>
      </p:sp>
    </p:spTree>
    <p:extLst>
      <p:ext uri="{BB962C8B-B14F-4D97-AF65-F5344CB8AC3E}">
        <p14:creationId xmlns:p14="http://schemas.microsoft.com/office/powerpoint/2010/main" val="867168901"/>
      </p:ext>
    </p:extLst>
  </p:cSld>
  <p:clrMapOvr>
    <a:masterClrMapping/>
  </p:clrMapOvr>
</p:notes>
</file>

<file path=ppt/notesSlides/notesSlide3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381</a:t>
            </a:fld>
            <a:endParaRPr lang="en-US"/>
          </a:p>
        </p:txBody>
      </p:sp>
    </p:spTree>
    <p:extLst>
      <p:ext uri="{BB962C8B-B14F-4D97-AF65-F5344CB8AC3E}">
        <p14:creationId xmlns:p14="http://schemas.microsoft.com/office/powerpoint/2010/main" val="3597921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39</a:t>
            </a:fld>
            <a:endParaRPr lang="en-US" dirty="0"/>
          </a:p>
        </p:txBody>
      </p:sp>
    </p:spTree>
    <p:extLst>
      <p:ext uri="{BB962C8B-B14F-4D97-AF65-F5344CB8AC3E}">
        <p14:creationId xmlns:p14="http://schemas.microsoft.com/office/powerpoint/2010/main" val="522938507"/>
      </p:ext>
    </p:extLst>
  </p:cSld>
  <p:clrMapOvr>
    <a:masterClrMapping/>
  </p:clrMapOvr>
</p:notes>
</file>

<file path=ppt/notesSlides/notesSlide3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382</a:t>
            </a:fld>
            <a:endParaRPr lang="en-US"/>
          </a:p>
        </p:txBody>
      </p:sp>
    </p:spTree>
    <p:extLst>
      <p:ext uri="{BB962C8B-B14F-4D97-AF65-F5344CB8AC3E}">
        <p14:creationId xmlns:p14="http://schemas.microsoft.com/office/powerpoint/2010/main" val="518734043"/>
      </p:ext>
    </p:extLst>
  </p:cSld>
  <p:clrMapOvr>
    <a:masterClrMapping/>
  </p:clrMapOvr>
</p:notes>
</file>

<file path=ppt/notesSlides/notesSlide3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384</a:t>
            </a:fld>
            <a:endParaRPr lang="en-US" dirty="0"/>
          </a:p>
        </p:txBody>
      </p:sp>
    </p:spTree>
    <p:extLst>
      <p:ext uri="{BB962C8B-B14F-4D97-AF65-F5344CB8AC3E}">
        <p14:creationId xmlns:p14="http://schemas.microsoft.com/office/powerpoint/2010/main" val="1937093799"/>
      </p:ext>
    </p:extLst>
  </p:cSld>
  <p:clrMapOvr>
    <a:masterClrMapping/>
  </p:clrMapOvr>
</p:notes>
</file>

<file path=ppt/notesSlides/notesSlide3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386</a:t>
            </a:fld>
            <a:endParaRPr lang="en-US" dirty="0"/>
          </a:p>
        </p:txBody>
      </p:sp>
    </p:spTree>
    <p:extLst>
      <p:ext uri="{BB962C8B-B14F-4D97-AF65-F5344CB8AC3E}">
        <p14:creationId xmlns:p14="http://schemas.microsoft.com/office/powerpoint/2010/main" val="1030179653"/>
      </p:ext>
    </p:extLst>
  </p:cSld>
  <p:clrMapOvr>
    <a:masterClrMapping/>
  </p:clrMapOvr>
</p:notes>
</file>

<file path=ppt/notesSlides/notesSlide3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387</a:t>
            </a:fld>
            <a:endParaRPr lang="en-US" dirty="0"/>
          </a:p>
        </p:txBody>
      </p:sp>
    </p:spTree>
    <p:extLst>
      <p:ext uri="{BB962C8B-B14F-4D97-AF65-F5344CB8AC3E}">
        <p14:creationId xmlns:p14="http://schemas.microsoft.com/office/powerpoint/2010/main" val="3626147211"/>
      </p:ext>
    </p:extLst>
  </p:cSld>
  <p:clrMapOvr>
    <a:masterClrMapping/>
  </p:clrMapOvr>
</p:notes>
</file>

<file path=ppt/notesSlides/notesSlide3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388</a:t>
            </a:fld>
            <a:endParaRPr lang="en-US" dirty="0"/>
          </a:p>
        </p:txBody>
      </p:sp>
    </p:spTree>
    <p:extLst>
      <p:ext uri="{BB962C8B-B14F-4D97-AF65-F5344CB8AC3E}">
        <p14:creationId xmlns:p14="http://schemas.microsoft.com/office/powerpoint/2010/main" val="1281710010"/>
      </p:ext>
    </p:extLst>
  </p:cSld>
  <p:clrMapOvr>
    <a:masterClrMapping/>
  </p:clrMapOvr>
</p:notes>
</file>

<file path=ppt/notesSlides/notesSlide3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389</a:t>
            </a:fld>
            <a:endParaRPr lang="en-US" dirty="0"/>
          </a:p>
        </p:txBody>
      </p:sp>
    </p:spTree>
    <p:extLst>
      <p:ext uri="{BB962C8B-B14F-4D97-AF65-F5344CB8AC3E}">
        <p14:creationId xmlns:p14="http://schemas.microsoft.com/office/powerpoint/2010/main" val="1764861237"/>
      </p:ext>
    </p:extLst>
  </p:cSld>
  <p:clrMapOvr>
    <a:masterClrMapping/>
  </p:clrMapOvr>
</p:notes>
</file>

<file path=ppt/notesSlides/notesSlide3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390</a:t>
            </a:fld>
            <a:endParaRPr lang="en-US" dirty="0"/>
          </a:p>
        </p:txBody>
      </p:sp>
    </p:spTree>
    <p:extLst>
      <p:ext uri="{BB962C8B-B14F-4D97-AF65-F5344CB8AC3E}">
        <p14:creationId xmlns:p14="http://schemas.microsoft.com/office/powerpoint/2010/main" val="2583155790"/>
      </p:ext>
    </p:extLst>
  </p:cSld>
  <p:clrMapOvr>
    <a:masterClrMapping/>
  </p:clrMapOvr>
</p:notes>
</file>

<file path=ppt/notesSlides/notesSlide3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391</a:t>
            </a:fld>
            <a:endParaRPr lang="en-US" dirty="0"/>
          </a:p>
        </p:txBody>
      </p:sp>
    </p:spTree>
    <p:extLst>
      <p:ext uri="{BB962C8B-B14F-4D97-AF65-F5344CB8AC3E}">
        <p14:creationId xmlns:p14="http://schemas.microsoft.com/office/powerpoint/2010/main" val="1678904509"/>
      </p:ext>
    </p:extLst>
  </p:cSld>
  <p:clrMapOvr>
    <a:masterClrMapping/>
  </p:clrMapOvr>
</p:notes>
</file>

<file path=ppt/notesSlides/notesSlide3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392</a:t>
            </a:fld>
            <a:endParaRPr lang="en-US" dirty="0"/>
          </a:p>
        </p:txBody>
      </p:sp>
    </p:spTree>
    <p:extLst>
      <p:ext uri="{BB962C8B-B14F-4D97-AF65-F5344CB8AC3E}">
        <p14:creationId xmlns:p14="http://schemas.microsoft.com/office/powerpoint/2010/main" val="193280"/>
      </p:ext>
    </p:extLst>
  </p:cSld>
  <p:clrMapOvr>
    <a:masterClrMapping/>
  </p:clrMapOvr>
</p:notes>
</file>

<file path=ppt/notesSlides/notesSlide3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393</a:t>
            </a:fld>
            <a:endParaRPr lang="en-US" dirty="0"/>
          </a:p>
        </p:txBody>
      </p:sp>
    </p:spTree>
    <p:extLst>
      <p:ext uri="{BB962C8B-B14F-4D97-AF65-F5344CB8AC3E}">
        <p14:creationId xmlns:p14="http://schemas.microsoft.com/office/powerpoint/2010/main" val="18381313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40</a:t>
            </a:fld>
            <a:endParaRPr lang="en-US" dirty="0"/>
          </a:p>
        </p:txBody>
      </p:sp>
    </p:spTree>
    <p:extLst>
      <p:ext uri="{BB962C8B-B14F-4D97-AF65-F5344CB8AC3E}">
        <p14:creationId xmlns:p14="http://schemas.microsoft.com/office/powerpoint/2010/main" val="1531646104"/>
      </p:ext>
    </p:extLst>
  </p:cSld>
  <p:clrMapOvr>
    <a:masterClrMapping/>
  </p:clrMapOvr>
</p:notes>
</file>

<file path=ppt/notesSlides/notesSlide3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394</a:t>
            </a:fld>
            <a:endParaRPr lang="en-US" dirty="0"/>
          </a:p>
        </p:txBody>
      </p:sp>
    </p:spTree>
    <p:extLst>
      <p:ext uri="{BB962C8B-B14F-4D97-AF65-F5344CB8AC3E}">
        <p14:creationId xmlns:p14="http://schemas.microsoft.com/office/powerpoint/2010/main" val="1556503849"/>
      </p:ext>
    </p:extLst>
  </p:cSld>
  <p:clrMapOvr>
    <a:masterClrMapping/>
  </p:clrMapOvr>
</p:notes>
</file>

<file path=ppt/notesSlides/notesSlide3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395</a:t>
            </a:fld>
            <a:endParaRPr lang="en-US" dirty="0"/>
          </a:p>
        </p:txBody>
      </p:sp>
    </p:spTree>
    <p:extLst>
      <p:ext uri="{BB962C8B-B14F-4D97-AF65-F5344CB8AC3E}">
        <p14:creationId xmlns:p14="http://schemas.microsoft.com/office/powerpoint/2010/main" val="4277517342"/>
      </p:ext>
    </p:extLst>
  </p:cSld>
  <p:clrMapOvr>
    <a:masterClrMapping/>
  </p:clrMapOvr>
</p:notes>
</file>

<file path=ppt/notesSlides/notesSlide3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396</a:t>
            </a:fld>
            <a:endParaRPr lang="en-US" dirty="0"/>
          </a:p>
        </p:txBody>
      </p:sp>
    </p:spTree>
    <p:extLst>
      <p:ext uri="{BB962C8B-B14F-4D97-AF65-F5344CB8AC3E}">
        <p14:creationId xmlns:p14="http://schemas.microsoft.com/office/powerpoint/2010/main" val="2508624193"/>
      </p:ext>
    </p:extLst>
  </p:cSld>
  <p:clrMapOvr>
    <a:masterClrMapping/>
  </p:clrMapOvr>
</p:notes>
</file>

<file path=ppt/notesSlides/notesSlide3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397</a:t>
            </a:fld>
            <a:endParaRPr lang="en-US" dirty="0"/>
          </a:p>
        </p:txBody>
      </p:sp>
    </p:spTree>
    <p:extLst>
      <p:ext uri="{BB962C8B-B14F-4D97-AF65-F5344CB8AC3E}">
        <p14:creationId xmlns:p14="http://schemas.microsoft.com/office/powerpoint/2010/main" val="1229743897"/>
      </p:ext>
    </p:extLst>
  </p:cSld>
  <p:clrMapOvr>
    <a:masterClrMapping/>
  </p:clrMapOvr>
</p:notes>
</file>

<file path=ppt/notesSlides/notesSlide3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398</a:t>
            </a:fld>
            <a:endParaRPr lang="en-US" dirty="0"/>
          </a:p>
        </p:txBody>
      </p:sp>
    </p:spTree>
    <p:extLst>
      <p:ext uri="{BB962C8B-B14F-4D97-AF65-F5344CB8AC3E}">
        <p14:creationId xmlns:p14="http://schemas.microsoft.com/office/powerpoint/2010/main" val="1658084357"/>
      </p:ext>
    </p:extLst>
  </p:cSld>
  <p:clrMapOvr>
    <a:masterClrMapping/>
  </p:clrMapOvr>
</p:notes>
</file>

<file path=ppt/notesSlides/notesSlide3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399</a:t>
            </a:fld>
            <a:endParaRPr lang="en-US" dirty="0"/>
          </a:p>
        </p:txBody>
      </p:sp>
    </p:spTree>
    <p:extLst>
      <p:ext uri="{BB962C8B-B14F-4D97-AF65-F5344CB8AC3E}">
        <p14:creationId xmlns:p14="http://schemas.microsoft.com/office/powerpoint/2010/main" val="1246558000"/>
      </p:ext>
    </p:extLst>
  </p:cSld>
  <p:clrMapOvr>
    <a:masterClrMapping/>
  </p:clrMapOvr>
</p:notes>
</file>

<file path=ppt/notesSlides/notesSlide3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400</a:t>
            </a:fld>
            <a:endParaRPr lang="en-US" dirty="0"/>
          </a:p>
        </p:txBody>
      </p:sp>
    </p:spTree>
    <p:extLst>
      <p:ext uri="{BB962C8B-B14F-4D97-AF65-F5344CB8AC3E}">
        <p14:creationId xmlns:p14="http://schemas.microsoft.com/office/powerpoint/2010/main" val="354566921"/>
      </p:ext>
    </p:extLst>
  </p:cSld>
  <p:clrMapOvr>
    <a:masterClrMapping/>
  </p:clrMapOvr>
</p:notes>
</file>

<file path=ppt/notesSlides/notesSlide3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401</a:t>
            </a:fld>
            <a:endParaRPr lang="en-US" dirty="0"/>
          </a:p>
        </p:txBody>
      </p:sp>
    </p:spTree>
    <p:extLst>
      <p:ext uri="{BB962C8B-B14F-4D97-AF65-F5344CB8AC3E}">
        <p14:creationId xmlns:p14="http://schemas.microsoft.com/office/powerpoint/2010/main" val="3995066671"/>
      </p:ext>
    </p:extLst>
  </p:cSld>
  <p:clrMapOvr>
    <a:masterClrMapping/>
  </p:clrMapOvr>
</p:notes>
</file>

<file path=ppt/notesSlides/notesSlide3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402</a:t>
            </a:fld>
            <a:endParaRPr lang="en-US" dirty="0"/>
          </a:p>
        </p:txBody>
      </p:sp>
    </p:spTree>
    <p:extLst>
      <p:ext uri="{BB962C8B-B14F-4D97-AF65-F5344CB8AC3E}">
        <p14:creationId xmlns:p14="http://schemas.microsoft.com/office/powerpoint/2010/main" val="3073502150"/>
      </p:ext>
    </p:extLst>
  </p:cSld>
  <p:clrMapOvr>
    <a:masterClrMapping/>
  </p:clrMapOvr>
</p:notes>
</file>

<file path=ppt/notesSlides/notesSlide3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403</a:t>
            </a:fld>
            <a:endParaRPr lang="en-US" dirty="0"/>
          </a:p>
        </p:txBody>
      </p:sp>
    </p:spTree>
    <p:extLst>
      <p:ext uri="{BB962C8B-B14F-4D97-AF65-F5344CB8AC3E}">
        <p14:creationId xmlns:p14="http://schemas.microsoft.com/office/powerpoint/2010/main" val="1756514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a:t>
            </a:fld>
            <a:endParaRPr lang="en-US" dirty="0"/>
          </a:p>
        </p:txBody>
      </p:sp>
    </p:spTree>
    <p:extLst>
      <p:ext uri="{BB962C8B-B14F-4D97-AF65-F5344CB8AC3E}">
        <p14:creationId xmlns:p14="http://schemas.microsoft.com/office/powerpoint/2010/main" val="18091236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41</a:t>
            </a:fld>
            <a:endParaRPr lang="en-US" dirty="0"/>
          </a:p>
        </p:txBody>
      </p:sp>
    </p:spTree>
    <p:extLst>
      <p:ext uri="{BB962C8B-B14F-4D97-AF65-F5344CB8AC3E}">
        <p14:creationId xmlns:p14="http://schemas.microsoft.com/office/powerpoint/2010/main" val="3846347772"/>
      </p:ext>
    </p:extLst>
  </p:cSld>
  <p:clrMapOvr>
    <a:masterClrMapping/>
  </p:clrMapOvr>
</p:notes>
</file>

<file path=ppt/notesSlides/notesSlide4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404</a:t>
            </a:fld>
            <a:endParaRPr lang="en-US" dirty="0"/>
          </a:p>
        </p:txBody>
      </p:sp>
    </p:spTree>
    <p:extLst>
      <p:ext uri="{BB962C8B-B14F-4D97-AF65-F5344CB8AC3E}">
        <p14:creationId xmlns:p14="http://schemas.microsoft.com/office/powerpoint/2010/main" val="841193670"/>
      </p:ext>
    </p:extLst>
  </p:cSld>
  <p:clrMapOvr>
    <a:masterClrMapping/>
  </p:clrMapOvr>
</p:notes>
</file>

<file path=ppt/notesSlides/notesSlide4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405</a:t>
            </a:fld>
            <a:endParaRPr lang="en-US" dirty="0"/>
          </a:p>
        </p:txBody>
      </p:sp>
    </p:spTree>
    <p:extLst>
      <p:ext uri="{BB962C8B-B14F-4D97-AF65-F5344CB8AC3E}">
        <p14:creationId xmlns:p14="http://schemas.microsoft.com/office/powerpoint/2010/main" val="322206960"/>
      </p:ext>
    </p:extLst>
  </p:cSld>
  <p:clrMapOvr>
    <a:masterClrMapping/>
  </p:clrMapOvr>
</p:notes>
</file>

<file path=ppt/notesSlides/notesSlide4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406</a:t>
            </a:fld>
            <a:endParaRPr lang="en-US" dirty="0"/>
          </a:p>
        </p:txBody>
      </p:sp>
    </p:spTree>
    <p:extLst>
      <p:ext uri="{BB962C8B-B14F-4D97-AF65-F5344CB8AC3E}">
        <p14:creationId xmlns:p14="http://schemas.microsoft.com/office/powerpoint/2010/main" val="304166825"/>
      </p:ext>
    </p:extLst>
  </p:cSld>
  <p:clrMapOvr>
    <a:masterClrMapping/>
  </p:clrMapOvr>
</p:notes>
</file>

<file path=ppt/notesSlides/notesSlide4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407</a:t>
            </a:fld>
            <a:endParaRPr lang="en-US" dirty="0"/>
          </a:p>
        </p:txBody>
      </p:sp>
    </p:spTree>
    <p:extLst>
      <p:ext uri="{BB962C8B-B14F-4D97-AF65-F5344CB8AC3E}">
        <p14:creationId xmlns:p14="http://schemas.microsoft.com/office/powerpoint/2010/main" val="3315117756"/>
      </p:ext>
    </p:extLst>
  </p:cSld>
  <p:clrMapOvr>
    <a:masterClrMapping/>
  </p:clrMapOvr>
</p:notes>
</file>

<file path=ppt/notesSlides/notesSlide4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408</a:t>
            </a:fld>
            <a:endParaRPr lang="en-US" dirty="0"/>
          </a:p>
        </p:txBody>
      </p:sp>
    </p:spTree>
    <p:extLst>
      <p:ext uri="{BB962C8B-B14F-4D97-AF65-F5344CB8AC3E}">
        <p14:creationId xmlns:p14="http://schemas.microsoft.com/office/powerpoint/2010/main" val="305108032"/>
      </p:ext>
    </p:extLst>
  </p:cSld>
  <p:clrMapOvr>
    <a:masterClrMapping/>
  </p:clrMapOvr>
</p:notes>
</file>

<file path=ppt/notesSlides/notesSlide4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409</a:t>
            </a:fld>
            <a:endParaRPr lang="en-US" dirty="0"/>
          </a:p>
        </p:txBody>
      </p:sp>
    </p:spTree>
    <p:extLst>
      <p:ext uri="{BB962C8B-B14F-4D97-AF65-F5344CB8AC3E}">
        <p14:creationId xmlns:p14="http://schemas.microsoft.com/office/powerpoint/2010/main" val="489341957"/>
      </p:ext>
    </p:extLst>
  </p:cSld>
  <p:clrMapOvr>
    <a:masterClrMapping/>
  </p:clrMapOvr>
</p:notes>
</file>

<file path=ppt/notesSlides/notesSlide4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410</a:t>
            </a:fld>
            <a:endParaRPr lang="en-US" dirty="0"/>
          </a:p>
        </p:txBody>
      </p:sp>
    </p:spTree>
    <p:extLst>
      <p:ext uri="{BB962C8B-B14F-4D97-AF65-F5344CB8AC3E}">
        <p14:creationId xmlns:p14="http://schemas.microsoft.com/office/powerpoint/2010/main" val="3347463225"/>
      </p:ext>
    </p:extLst>
  </p:cSld>
  <p:clrMapOvr>
    <a:masterClrMapping/>
  </p:clrMapOvr>
</p:notes>
</file>

<file path=ppt/notesSlides/notesSlide4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411</a:t>
            </a:fld>
            <a:endParaRPr lang="en-US" dirty="0"/>
          </a:p>
        </p:txBody>
      </p:sp>
    </p:spTree>
    <p:extLst>
      <p:ext uri="{BB962C8B-B14F-4D97-AF65-F5344CB8AC3E}">
        <p14:creationId xmlns:p14="http://schemas.microsoft.com/office/powerpoint/2010/main" val="1025220402"/>
      </p:ext>
    </p:extLst>
  </p:cSld>
  <p:clrMapOvr>
    <a:masterClrMapping/>
  </p:clrMapOvr>
</p:notes>
</file>

<file path=ppt/notesSlides/notesSlide4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412</a:t>
            </a:fld>
            <a:endParaRPr lang="en-US" dirty="0"/>
          </a:p>
        </p:txBody>
      </p:sp>
    </p:spTree>
    <p:extLst>
      <p:ext uri="{BB962C8B-B14F-4D97-AF65-F5344CB8AC3E}">
        <p14:creationId xmlns:p14="http://schemas.microsoft.com/office/powerpoint/2010/main" val="802674092"/>
      </p:ext>
    </p:extLst>
  </p:cSld>
  <p:clrMapOvr>
    <a:masterClrMapping/>
  </p:clrMapOvr>
</p:notes>
</file>

<file path=ppt/notesSlides/notesSlide4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413</a:t>
            </a:fld>
            <a:endParaRPr lang="en-US" dirty="0"/>
          </a:p>
        </p:txBody>
      </p:sp>
    </p:spTree>
    <p:extLst>
      <p:ext uri="{BB962C8B-B14F-4D97-AF65-F5344CB8AC3E}">
        <p14:creationId xmlns:p14="http://schemas.microsoft.com/office/powerpoint/2010/main" val="22151157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42</a:t>
            </a:fld>
            <a:endParaRPr lang="en-US" dirty="0"/>
          </a:p>
        </p:txBody>
      </p:sp>
    </p:spTree>
    <p:extLst>
      <p:ext uri="{BB962C8B-B14F-4D97-AF65-F5344CB8AC3E}">
        <p14:creationId xmlns:p14="http://schemas.microsoft.com/office/powerpoint/2010/main" val="2377104002"/>
      </p:ext>
    </p:extLst>
  </p:cSld>
  <p:clrMapOvr>
    <a:masterClrMapping/>
  </p:clrMapOvr>
</p:notes>
</file>

<file path=ppt/notesSlides/notesSlide4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414</a:t>
            </a:fld>
            <a:endParaRPr lang="en-US" dirty="0"/>
          </a:p>
        </p:txBody>
      </p:sp>
    </p:spTree>
    <p:extLst>
      <p:ext uri="{BB962C8B-B14F-4D97-AF65-F5344CB8AC3E}">
        <p14:creationId xmlns:p14="http://schemas.microsoft.com/office/powerpoint/2010/main" val="349370346"/>
      </p:ext>
    </p:extLst>
  </p:cSld>
  <p:clrMapOvr>
    <a:masterClrMapping/>
  </p:clrMapOvr>
</p:notes>
</file>

<file path=ppt/notesSlides/notesSlide4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415</a:t>
            </a:fld>
            <a:endParaRPr lang="en-US" dirty="0"/>
          </a:p>
        </p:txBody>
      </p:sp>
    </p:spTree>
    <p:extLst>
      <p:ext uri="{BB962C8B-B14F-4D97-AF65-F5344CB8AC3E}">
        <p14:creationId xmlns:p14="http://schemas.microsoft.com/office/powerpoint/2010/main" val="2591261874"/>
      </p:ext>
    </p:extLst>
  </p:cSld>
  <p:clrMapOvr>
    <a:masterClrMapping/>
  </p:clrMapOvr>
</p:notes>
</file>

<file path=ppt/notesSlides/notesSlide4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416</a:t>
            </a:fld>
            <a:endParaRPr lang="en-US" dirty="0"/>
          </a:p>
        </p:txBody>
      </p:sp>
    </p:spTree>
    <p:extLst>
      <p:ext uri="{BB962C8B-B14F-4D97-AF65-F5344CB8AC3E}">
        <p14:creationId xmlns:p14="http://schemas.microsoft.com/office/powerpoint/2010/main" val="3917947089"/>
      </p:ext>
    </p:extLst>
  </p:cSld>
  <p:clrMapOvr>
    <a:masterClrMapping/>
  </p:clrMapOvr>
</p:notes>
</file>

<file path=ppt/notesSlides/notesSlide4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417</a:t>
            </a:fld>
            <a:endParaRPr lang="en-US" dirty="0"/>
          </a:p>
        </p:txBody>
      </p:sp>
    </p:spTree>
    <p:extLst>
      <p:ext uri="{BB962C8B-B14F-4D97-AF65-F5344CB8AC3E}">
        <p14:creationId xmlns:p14="http://schemas.microsoft.com/office/powerpoint/2010/main" val="961129142"/>
      </p:ext>
    </p:extLst>
  </p:cSld>
  <p:clrMapOvr>
    <a:masterClrMapping/>
  </p:clrMapOvr>
</p:notes>
</file>

<file path=ppt/notesSlides/notesSlide4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418</a:t>
            </a:fld>
            <a:endParaRPr lang="en-US" dirty="0"/>
          </a:p>
        </p:txBody>
      </p:sp>
    </p:spTree>
    <p:extLst>
      <p:ext uri="{BB962C8B-B14F-4D97-AF65-F5344CB8AC3E}">
        <p14:creationId xmlns:p14="http://schemas.microsoft.com/office/powerpoint/2010/main" val="1239744212"/>
      </p:ext>
    </p:extLst>
  </p:cSld>
  <p:clrMapOvr>
    <a:masterClrMapping/>
  </p:clrMapOvr>
</p:notes>
</file>

<file path=ppt/notesSlides/notesSlide4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419</a:t>
            </a:fld>
            <a:endParaRPr lang="en-US" dirty="0"/>
          </a:p>
        </p:txBody>
      </p:sp>
    </p:spTree>
    <p:extLst>
      <p:ext uri="{BB962C8B-B14F-4D97-AF65-F5344CB8AC3E}">
        <p14:creationId xmlns:p14="http://schemas.microsoft.com/office/powerpoint/2010/main" val="3776251087"/>
      </p:ext>
    </p:extLst>
  </p:cSld>
  <p:clrMapOvr>
    <a:masterClrMapping/>
  </p:clrMapOvr>
</p:notes>
</file>

<file path=ppt/notesSlides/notesSlide4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420</a:t>
            </a:fld>
            <a:endParaRPr lang="en-US" dirty="0"/>
          </a:p>
        </p:txBody>
      </p:sp>
    </p:spTree>
    <p:extLst>
      <p:ext uri="{BB962C8B-B14F-4D97-AF65-F5344CB8AC3E}">
        <p14:creationId xmlns:p14="http://schemas.microsoft.com/office/powerpoint/2010/main" val="3758273839"/>
      </p:ext>
    </p:extLst>
  </p:cSld>
  <p:clrMapOvr>
    <a:masterClrMapping/>
  </p:clrMapOvr>
</p:notes>
</file>

<file path=ppt/notesSlides/notesSlide4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421</a:t>
            </a:fld>
            <a:endParaRPr lang="en-US" dirty="0"/>
          </a:p>
        </p:txBody>
      </p:sp>
    </p:spTree>
    <p:extLst>
      <p:ext uri="{BB962C8B-B14F-4D97-AF65-F5344CB8AC3E}">
        <p14:creationId xmlns:p14="http://schemas.microsoft.com/office/powerpoint/2010/main" val="1456003774"/>
      </p:ext>
    </p:extLst>
  </p:cSld>
  <p:clrMapOvr>
    <a:masterClrMapping/>
  </p:clrMapOvr>
</p:notes>
</file>

<file path=ppt/notesSlides/notesSlide4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422</a:t>
            </a:fld>
            <a:endParaRPr lang="en-US" dirty="0"/>
          </a:p>
        </p:txBody>
      </p:sp>
    </p:spTree>
    <p:extLst>
      <p:ext uri="{BB962C8B-B14F-4D97-AF65-F5344CB8AC3E}">
        <p14:creationId xmlns:p14="http://schemas.microsoft.com/office/powerpoint/2010/main" val="1304631536"/>
      </p:ext>
    </p:extLst>
  </p:cSld>
  <p:clrMapOvr>
    <a:masterClrMapping/>
  </p:clrMapOvr>
</p:notes>
</file>

<file path=ppt/notesSlides/notesSlide4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423</a:t>
            </a:fld>
            <a:endParaRPr lang="en-US" dirty="0"/>
          </a:p>
        </p:txBody>
      </p:sp>
    </p:spTree>
    <p:extLst>
      <p:ext uri="{BB962C8B-B14F-4D97-AF65-F5344CB8AC3E}">
        <p14:creationId xmlns:p14="http://schemas.microsoft.com/office/powerpoint/2010/main" val="35893332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43</a:t>
            </a:fld>
            <a:endParaRPr lang="en-US" dirty="0"/>
          </a:p>
        </p:txBody>
      </p:sp>
    </p:spTree>
    <p:extLst>
      <p:ext uri="{BB962C8B-B14F-4D97-AF65-F5344CB8AC3E}">
        <p14:creationId xmlns:p14="http://schemas.microsoft.com/office/powerpoint/2010/main" val="2161349139"/>
      </p:ext>
    </p:extLst>
  </p:cSld>
  <p:clrMapOvr>
    <a:masterClrMapping/>
  </p:clrMapOvr>
</p:notes>
</file>

<file path=ppt/notesSlides/notesSlide4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424</a:t>
            </a:fld>
            <a:endParaRPr lang="en-US" dirty="0"/>
          </a:p>
        </p:txBody>
      </p:sp>
    </p:spTree>
    <p:extLst>
      <p:ext uri="{BB962C8B-B14F-4D97-AF65-F5344CB8AC3E}">
        <p14:creationId xmlns:p14="http://schemas.microsoft.com/office/powerpoint/2010/main" val="1452374655"/>
      </p:ext>
    </p:extLst>
  </p:cSld>
  <p:clrMapOvr>
    <a:masterClrMapping/>
  </p:clrMapOvr>
</p:notes>
</file>

<file path=ppt/notesSlides/notesSlide4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425</a:t>
            </a:fld>
            <a:endParaRPr lang="en-US" dirty="0"/>
          </a:p>
        </p:txBody>
      </p:sp>
    </p:spTree>
    <p:extLst>
      <p:ext uri="{BB962C8B-B14F-4D97-AF65-F5344CB8AC3E}">
        <p14:creationId xmlns:p14="http://schemas.microsoft.com/office/powerpoint/2010/main" val="944616511"/>
      </p:ext>
    </p:extLst>
  </p:cSld>
  <p:clrMapOvr>
    <a:masterClrMapping/>
  </p:clrMapOvr>
</p:notes>
</file>

<file path=ppt/notesSlides/notesSlide4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426</a:t>
            </a:fld>
            <a:endParaRPr lang="en-US" dirty="0"/>
          </a:p>
        </p:txBody>
      </p:sp>
    </p:spTree>
    <p:extLst>
      <p:ext uri="{BB962C8B-B14F-4D97-AF65-F5344CB8AC3E}">
        <p14:creationId xmlns:p14="http://schemas.microsoft.com/office/powerpoint/2010/main" val="60803931"/>
      </p:ext>
    </p:extLst>
  </p:cSld>
  <p:clrMapOvr>
    <a:masterClrMapping/>
  </p:clrMapOvr>
</p:notes>
</file>

<file path=ppt/notesSlides/notesSlide4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427</a:t>
            </a:fld>
            <a:endParaRPr lang="en-US" dirty="0"/>
          </a:p>
        </p:txBody>
      </p:sp>
    </p:spTree>
    <p:extLst>
      <p:ext uri="{BB962C8B-B14F-4D97-AF65-F5344CB8AC3E}">
        <p14:creationId xmlns:p14="http://schemas.microsoft.com/office/powerpoint/2010/main" val="2346382896"/>
      </p:ext>
    </p:extLst>
  </p:cSld>
  <p:clrMapOvr>
    <a:masterClrMapping/>
  </p:clrMapOvr>
</p:notes>
</file>

<file path=ppt/notesSlides/notesSlide4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428</a:t>
            </a:fld>
            <a:endParaRPr lang="en-US" dirty="0"/>
          </a:p>
        </p:txBody>
      </p:sp>
    </p:spTree>
    <p:extLst>
      <p:ext uri="{BB962C8B-B14F-4D97-AF65-F5344CB8AC3E}">
        <p14:creationId xmlns:p14="http://schemas.microsoft.com/office/powerpoint/2010/main" val="3943146970"/>
      </p:ext>
    </p:extLst>
  </p:cSld>
  <p:clrMapOvr>
    <a:masterClrMapping/>
  </p:clrMapOvr>
</p:notes>
</file>

<file path=ppt/notesSlides/notesSlide4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429</a:t>
            </a:fld>
            <a:endParaRPr lang="en-US" dirty="0"/>
          </a:p>
        </p:txBody>
      </p:sp>
    </p:spTree>
    <p:extLst>
      <p:ext uri="{BB962C8B-B14F-4D97-AF65-F5344CB8AC3E}">
        <p14:creationId xmlns:p14="http://schemas.microsoft.com/office/powerpoint/2010/main" val="4269077880"/>
      </p:ext>
    </p:extLst>
  </p:cSld>
  <p:clrMapOvr>
    <a:masterClrMapping/>
  </p:clrMapOvr>
</p:notes>
</file>

<file path=ppt/notesSlides/notesSlide4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430</a:t>
            </a:fld>
            <a:endParaRPr lang="en-US" dirty="0"/>
          </a:p>
        </p:txBody>
      </p:sp>
    </p:spTree>
    <p:extLst>
      <p:ext uri="{BB962C8B-B14F-4D97-AF65-F5344CB8AC3E}">
        <p14:creationId xmlns:p14="http://schemas.microsoft.com/office/powerpoint/2010/main" val="844836618"/>
      </p:ext>
    </p:extLst>
  </p:cSld>
  <p:clrMapOvr>
    <a:masterClrMapping/>
  </p:clrMapOvr>
</p:notes>
</file>

<file path=ppt/notesSlides/notesSlide4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431</a:t>
            </a:fld>
            <a:endParaRPr lang="en-US" dirty="0"/>
          </a:p>
        </p:txBody>
      </p:sp>
    </p:spTree>
    <p:extLst>
      <p:ext uri="{BB962C8B-B14F-4D97-AF65-F5344CB8AC3E}">
        <p14:creationId xmlns:p14="http://schemas.microsoft.com/office/powerpoint/2010/main" val="84952586"/>
      </p:ext>
    </p:extLst>
  </p:cSld>
  <p:clrMapOvr>
    <a:masterClrMapping/>
  </p:clrMapOvr>
</p:notes>
</file>

<file path=ppt/notesSlides/notesSlide4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432</a:t>
            </a:fld>
            <a:endParaRPr lang="en-US" dirty="0"/>
          </a:p>
        </p:txBody>
      </p:sp>
    </p:spTree>
    <p:extLst>
      <p:ext uri="{BB962C8B-B14F-4D97-AF65-F5344CB8AC3E}">
        <p14:creationId xmlns:p14="http://schemas.microsoft.com/office/powerpoint/2010/main" val="1336699546"/>
      </p:ext>
    </p:extLst>
  </p:cSld>
  <p:clrMapOvr>
    <a:masterClrMapping/>
  </p:clrMapOvr>
</p:notes>
</file>

<file path=ppt/notesSlides/notesSlide4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433</a:t>
            </a:fld>
            <a:endParaRPr lang="en-US" dirty="0"/>
          </a:p>
        </p:txBody>
      </p:sp>
    </p:spTree>
    <p:extLst>
      <p:ext uri="{BB962C8B-B14F-4D97-AF65-F5344CB8AC3E}">
        <p14:creationId xmlns:p14="http://schemas.microsoft.com/office/powerpoint/2010/main" val="21381867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44</a:t>
            </a:fld>
            <a:endParaRPr lang="en-US" dirty="0"/>
          </a:p>
        </p:txBody>
      </p:sp>
    </p:spTree>
    <p:extLst>
      <p:ext uri="{BB962C8B-B14F-4D97-AF65-F5344CB8AC3E}">
        <p14:creationId xmlns:p14="http://schemas.microsoft.com/office/powerpoint/2010/main" val="1760605738"/>
      </p:ext>
    </p:extLst>
  </p:cSld>
  <p:clrMapOvr>
    <a:masterClrMapping/>
  </p:clrMapOvr>
</p:notes>
</file>

<file path=ppt/notesSlides/notesSlide4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434</a:t>
            </a:fld>
            <a:endParaRPr lang="en-US" dirty="0"/>
          </a:p>
        </p:txBody>
      </p:sp>
    </p:spTree>
    <p:extLst>
      <p:ext uri="{BB962C8B-B14F-4D97-AF65-F5344CB8AC3E}">
        <p14:creationId xmlns:p14="http://schemas.microsoft.com/office/powerpoint/2010/main" val="2338482385"/>
      </p:ext>
    </p:extLst>
  </p:cSld>
  <p:clrMapOvr>
    <a:masterClrMapping/>
  </p:clrMapOvr>
</p:notes>
</file>

<file path=ppt/notesSlides/notesSlide4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435</a:t>
            </a:fld>
            <a:endParaRPr lang="en-US" dirty="0"/>
          </a:p>
        </p:txBody>
      </p:sp>
    </p:spTree>
    <p:extLst>
      <p:ext uri="{BB962C8B-B14F-4D97-AF65-F5344CB8AC3E}">
        <p14:creationId xmlns:p14="http://schemas.microsoft.com/office/powerpoint/2010/main" val="3106446535"/>
      </p:ext>
    </p:extLst>
  </p:cSld>
  <p:clrMapOvr>
    <a:masterClrMapping/>
  </p:clrMapOvr>
</p:notes>
</file>

<file path=ppt/notesSlides/notesSlide4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436</a:t>
            </a:fld>
            <a:endParaRPr lang="en-US" dirty="0"/>
          </a:p>
        </p:txBody>
      </p:sp>
    </p:spTree>
    <p:extLst>
      <p:ext uri="{BB962C8B-B14F-4D97-AF65-F5344CB8AC3E}">
        <p14:creationId xmlns:p14="http://schemas.microsoft.com/office/powerpoint/2010/main" val="2177038442"/>
      </p:ext>
    </p:extLst>
  </p:cSld>
  <p:clrMapOvr>
    <a:masterClrMapping/>
  </p:clrMapOvr>
</p:notes>
</file>

<file path=ppt/notesSlides/notesSlide4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437</a:t>
            </a:fld>
            <a:endParaRPr lang="en-US" dirty="0"/>
          </a:p>
        </p:txBody>
      </p:sp>
    </p:spTree>
    <p:extLst>
      <p:ext uri="{BB962C8B-B14F-4D97-AF65-F5344CB8AC3E}">
        <p14:creationId xmlns:p14="http://schemas.microsoft.com/office/powerpoint/2010/main" val="2583809054"/>
      </p:ext>
    </p:extLst>
  </p:cSld>
  <p:clrMapOvr>
    <a:masterClrMapping/>
  </p:clrMapOvr>
</p:notes>
</file>

<file path=ppt/notesSlides/notesSlide4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438</a:t>
            </a:fld>
            <a:endParaRPr lang="en-US" dirty="0"/>
          </a:p>
        </p:txBody>
      </p:sp>
    </p:spTree>
    <p:extLst>
      <p:ext uri="{BB962C8B-B14F-4D97-AF65-F5344CB8AC3E}">
        <p14:creationId xmlns:p14="http://schemas.microsoft.com/office/powerpoint/2010/main" val="2411345785"/>
      </p:ext>
    </p:extLst>
  </p:cSld>
  <p:clrMapOvr>
    <a:masterClrMapping/>
  </p:clrMapOvr>
</p:notes>
</file>

<file path=ppt/notesSlides/notesSlide4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439</a:t>
            </a:fld>
            <a:endParaRPr lang="en-US" dirty="0"/>
          </a:p>
        </p:txBody>
      </p:sp>
    </p:spTree>
    <p:extLst>
      <p:ext uri="{BB962C8B-B14F-4D97-AF65-F5344CB8AC3E}">
        <p14:creationId xmlns:p14="http://schemas.microsoft.com/office/powerpoint/2010/main" val="1807148542"/>
      </p:ext>
    </p:extLst>
  </p:cSld>
  <p:clrMapOvr>
    <a:masterClrMapping/>
  </p:clrMapOvr>
</p:notes>
</file>

<file path=ppt/notesSlides/notesSlide4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440</a:t>
            </a:fld>
            <a:endParaRPr lang="en-US" dirty="0"/>
          </a:p>
        </p:txBody>
      </p:sp>
    </p:spTree>
    <p:extLst>
      <p:ext uri="{BB962C8B-B14F-4D97-AF65-F5344CB8AC3E}">
        <p14:creationId xmlns:p14="http://schemas.microsoft.com/office/powerpoint/2010/main" val="388765832"/>
      </p:ext>
    </p:extLst>
  </p:cSld>
  <p:clrMapOvr>
    <a:masterClrMapping/>
  </p:clrMapOvr>
</p:notes>
</file>

<file path=ppt/notesSlides/notesSlide4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441</a:t>
            </a:fld>
            <a:endParaRPr lang="en-US" dirty="0"/>
          </a:p>
        </p:txBody>
      </p:sp>
    </p:spTree>
    <p:extLst>
      <p:ext uri="{BB962C8B-B14F-4D97-AF65-F5344CB8AC3E}">
        <p14:creationId xmlns:p14="http://schemas.microsoft.com/office/powerpoint/2010/main" val="2223208419"/>
      </p:ext>
    </p:extLst>
  </p:cSld>
  <p:clrMapOvr>
    <a:masterClrMapping/>
  </p:clrMapOvr>
</p:notes>
</file>

<file path=ppt/notesSlides/notesSlide4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442</a:t>
            </a:fld>
            <a:endParaRPr lang="en-US" dirty="0"/>
          </a:p>
        </p:txBody>
      </p:sp>
    </p:spTree>
    <p:extLst>
      <p:ext uri="{BB962C8B-B14F-4D97-AF65-F5344CB8AC3E}">
        <p14:creationId xmlns:p14="http://schemas.microsoft.com/office/powerpoint/2010/main" val="1839300665"/>
      </p:ext>
    </p:extLst>
  </p:cSld>
  <p:clrMapOvr>
    <a:masterClrMapping/>
  </p:clrMapOvr>
</p:notes>
</file>

<file path=ppt/notesSlides/notesSlide4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443</a:t>
            </a:fld>
            <a:endParaRPr lang="en-US" dirty="0"/>
          </a:p>
        </p:txBody>
      </p:sp>
    </p:spTree>
    <p:extLst>
      <p:ext uri="{BB962C8B-B14F-4D97-AF65-F5344CB8AC3E}">
        <p14:creationId xmlns:p14="http://schemas.microsoft.com/office/powerpoint/2010/main" val="5956717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45</a:t>
            </a:fld>
            <a:endParaRPr lang="en-US" dirty="0"/>
          </a:p>
        </p:txBody>
      </p:sp>
    </p:spTree>
    <p:extLst>
      <p:ext uri="{BB962C8B-B14F-4D97-AF65-F5344CB8AC3E}">
        <p14:creationId xmlns:p14="http://schemas.microsoft.com/office/powerpoint/2010/main" val="1888121261"/>
      </p:ext>
    </p:extLst>
  </p:cSld>
  <p:clrMapOvr>
    <a:masterClrMapping/>
  </p:clrMapOvr>
</p:notes>
</file>

<file path=ppt/notesSlides/notesSlide4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444</a:t>
            </a:fld>
            <a:endParaRPr lang="en-US" dirty="0"/>
          </a:p>
        </p:txBody>
      </p:sp>
    </p:spTree>
    <p:extLst>
      <p:ext uri="{BB962C8B-B14F-4D97-AF65-F5344CB8AC3E}">
        <p14:creationId xmlns:p14="http://schemas.microsoft.com/office/powerpoint/2010/main" val="425921933"/>
      </p:ext>
    </p:extLst>
  </p:cSld>
  <p:clrMapOvr>
    <a:masterClrMapping/>
  </p:clrMapOvr>
</p:notes>
</file>

<file path=ppt/notesSlides/notesSlide4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445</a:t>
            </a:fld>
            <a:endParaRPr lang="en-US" dirty="0"/>
          </a:p>
        </p:txBody>
      </p:sp>
    </p:spTree>
    <p:extLst>
      <p:ext uri="{BB962C8B-B14F-4D97-AF65-F5344CB8AC3E}">
        <p14:creationId xmlns:p14="http://schemas.microsoft.com/office/powerpoint/2010/main" val="1671013891"/>
      </p:ext>
    </p:extLst>
  </p:cSld>
  <p:clrMapOvr>
    <a:masterClrMapping/>
  </p:clrMapOvr>
</p:notes>
</file>

<file path=ppt/notesSlides/notesSlide4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446</a:t>
            </a:fld>
            <a:endParaRPr lang="en-US" dirty="0"/>
          </a:p>
        </p:txBody>
      </p:sp>
    </p:spTree>
    <p:extLst>
      <p:ext uri="{BB962C8B-B14F-4D97-AF65-F5344CB8AC3E}">
        <p14:creationId xmlns:p14="http://schemas.microsoft.com/office/powerpoint/2010/main" val="973923167"/>
      </p:ext>
    </p:extLst>
  </p:cSld>
  <p:clrMapOvr>
    <a:masterClrMapping/>
  </p:clrMapOvr>
</p:notes>
</file>

<file path=ppt/notesSlides/notesSlide4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447</a:t>
            </a:fld>
            <a:endParaRPr lang="en-US" dirty="0"/>
          </a:p>
        </p:txBody>
      </p:sp>
    </p:spTree>
    <p:extLst>
      <p:ext uri="{BB962C8B-B14F-4D97-AF65-F5344CB8AC3E}">
        <p14:creationId xmlns:p14="http://schemas.microsoft.com/office/powerpoint/2010/main" val="74260926"/>
      </p:ext>
    </p:extLst>
  </p:cSld>
  <p:clrMapOvr>
    <a:masterClrMapping/>
  </p:clrMapOvr>
</p:notes>
</file>

<file path=ppt/notesSlides/notesSlide4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448</a:t>
            </a:fld>
            <a:endParaRPr lang="en-US" dirty="0"/>
          </a:p>
        </p:txBody>
      </p:sp>
    </p:spTree>
    <p:extLst>
      <p:ext uri="{BB962C8B-B14F-4D97-AF65-F5344CB8AC3E}">
        <p14:creationId xmlns:p14="http://schemas.microsoft.com/office/powerpoint/2010/main" val="1449921775"/>
      </p:ext>
    </p:extLst>
  </p:cSld>
  <p:clrMapOvr>
    <a:masterClrMapping/>
  </p:clrMapOvr>
</p:notes>
</file>

<file path=ppt/notesSlides/notesSlide4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449</a:t>
            </a:fld>
            <a:endParaRPr lang="en-US" dirty="0"/>
          </a:p>
        </p:txBody>
      </p:sp>
    </p:spTree>
    <p:extLst>
      <p:ext uri="{BB962C8B-B14F-4D97-AF65-F5344CB8AC3E}">
        <p14:creationId xmlns:p14="http://schemas.microsoft.com/office/powerpoint/2010/main" val="3176729995"/>
      </p:ext>
    </p:extLst>
  </p:cSld>
  <p:clrMapOvr>
    <a:masterClrMapping/>
  </p:clrMapOvr>
</p:notes>
</file>

<file path=ppt/notesSlides/notesSlide4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450</a:t>
            </a:fld>
            <a:endParaRPr lang="en-US" dirty="0"/>
          </a:p>
        </p:txBody>
      </p:sp>
    </p:spTree>
    <p:extLst>
      <p:ext uri="{BB962C8B-B14F-4D97-AF65-F5344CB8AC3E}">
        <p14:creationId xmlns:p14="http://schemas.microsoft.com/office/powerpoint/2010/main" val="402659985"/>
      </p:ext>
    </p:extLst>
  </p:cSld>
  <p:clrMapOvr>
    <a:masterClrMapping/>
  </p:clrMapOvr>
</p:notes>
</file>

<file path=ppt/notesSlides/notesSlide4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451</a:t>
            </a:fld>
            <a:endParaRPr lang="en-US" dirty="0"/>
          </a:p>
        </p:txBody>
      </p:sp>
    </p:spTree>
    <p:extLst>
      <p:ext uri="{BB962C8B-B14F-4D97-AF65-F5344CB8AC3E}">
        <p14:creationId xmlns:p14="http://schemas.microsoft.com/office/powerpoint/2010/main" val="2467344975"/>
      </p:ext>
    </p:extLst>
  </p:cSld>
  <p:clrMapOvr>
    <a:masterClrMapping/>
  </p:clrMapOvr>
</p:notes>
</file>

<file path=ppt/notesSlides/notesSlide4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452</a:t>
            </a:fld>
            <a:endParaRPr lang="en-US" dirty="0"/>
          </a:p>
        </p:txBody>
      </p:sp>
    </p:spTree>
    <p:extLst>
      <p:ext uri="{BB962C8B-B14F-4D97-AF65-F5344CB8AC3E}">
        <p14:creationId xmlns:p14="http://schemas.microsoft.com/office/powerpoint/2010/main" val="255306010"/>
      </p:ext>
    </p:extLst>
  </p:cSld>
  <p:clrMapOvr>
    <a:masterClrMapping/>
  </p:clrMapOvr>
</p:notes>
</file>

<file path=ppt/notesSlides/notesSlide4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453</a:t>
            </a:fld>
            <a:endParaRPr lang="en-US" dirty="0"/>
          </a:p>
        </p:txBody>
      </p:sp>
    </p:spTree>
    <p:extLst>
      <p:ext uri="{BB962C8B-B14F-4D97-AF65-F5344CB8AC3E}">
        <p14:creationId xmlns:p14="http://schemas.microsoft.com/office/powerpoint/2010/main" val="6815630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46</a:t>
            </a:fld>
            <a:endParaRPr lang="en-US" dirty="0"/>
          </a:p>
        </p:txBody>
      </p:sp>
    </p:spTree>
    <p:extLst>
      <p:ext uri="{BB962C8B-B14F-4D97-AF65-F5344CB8AC3E}">
        <p14:creationId xmlns:p14="http://schemas.microsoft.com/office/powerpoint/2010/main" val="1289228408"/>
      </p:ext>
    </p:extLst>
  </p:cSld>
  <p:clrMapOvr>
    <a:masterClrMapping/>
  </p:clrMapOvr>
</p:notes>
</file>

<file path=ppt/notesSlides/notesSlide4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454</a:t>
            </a:fld>
            <a:endParaRPr lang="en-US" dirty="0"/>
          </a:p>
        </p:txBody>
      </p:sp>
    </p:spTree>
    <p:extLst>
      <p:ext uri="{BB962C8B-B14F-4D97-AF65-F5344CB8AC3E}">
        <p14:creationId xmlns:p14="http://schemas.microsoft.com/office/powerpoint/2010/main" val="1063447725"/>
      </p:ext>
    </p:extLst>
  </p:cSld>
  <p:clrMapOvr>
    <a:masterClrMapping/>
  </p:clrMapOvr>
</p:notes>
</file>

<file path=ppt/notesSlides/notesSlide4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455</a:t>
            </a:fld>
            <a:endParaRPr lang="en-US" dirty="0"/>
          </a:p>
        </p:txBody>
      </p:sp>
    </p:spTree>
    <p:extLst>
      <p:ext uri="{BB962C8B-B14F-4D97-AF65-F5344CB8AC3E}">
        <p14:creationId xmlns:p14="http://schemas.microsoft.com/office/powerpoint/2010/main" val="1508105284"/>
      </p:ext>
    </p:extLst>
  </p:cSld>
  <p:clrMapOvr>
    <a:masterClrMapping/>
  </p:clrMapOvr>
</p:notes>
</file>

<file path=ppt/notesSlides/notesSlide4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456</a:t>
            </a:fld>
            <a:endParaRPr lang="en-US" dirty="0"/>
          </a:p>
        </p:txBody>
      </p:sp>
    </p:spTree>
    <p:extLst>
      <p:ext uri="{BB962C8B-B14F-4D97-AF65-F5344CB8AC3E}">
        <p14:creationId xmlns:p14="http://schemas.microsoft.com/office/powerpoint/2010/main" val="963480933"/>
      </p:ext>
    </p:extLst>
  </p:cSld>
  <p:clrMapOvr>
    <a:masterClrMapping/>
  </p:clrMapOvr>
</p:notes>
</file>

<file path=ppt/notesSlides/notesSlide4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457</a:t>
            </a:fld>
            <a:endParaRPr lang="en-US" dirty="0"/>
          </a:p>
        </p:txBody>
      </p:sp>
    </p:spTree>
    <p:extLst>
      <p:ext uri="{BB962C8B-B14F-4D97-AF65-F5344CB8AC3E}">
        <p14:creationId xmlns:p14="http://schemas.microsoft.com/office/powerpoint/2010/main" val="640711749"/>
      </p:ext>
    </p:extLst>
  </p:cSld>
  <p:clrMapOvr>
    <a:masterClrMapping/>
  </p:clrMapOvr>
</p:notes>
</file>

<file path=ppt/notesSlides/notesSlide4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458</a:t>
            </a:fld>
            <a:endParaRPr lang="en-US" dirty="0"/>
          </a:p>
        </p:txBody>
      </p:sp>
    </p:spTree>
    <p:extLst>
      <p:ext uri="{BB962C8B-B14F-4D97-AF65-F5344CB8AC3E}">
        <p14:creationId xmlns:p14="http://schemas.microsoft.com/office/powerpoint/2010/main" val="3183270149"/>
      </p:ext>
    </p:extLst>
  </p:cSld>
  <p:clrMapOvr>
    <a:masterClrMapping/>
  </p:clrMapOvr>
</p:notes>
</file>

<file path=ppt/notesSlides/notesSlide4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459</a:t>
            </a:fld>
            <a:endParaRPr lang="en-US" dirty="0"/>
          </a:p>
        </p:txBody>
      </p:sp>
    </p:spTree>
    <p:extLst>
      <p:ext uri="{BB962C8B-B14F-4D97-AF65-F5344CB8AC3E}">
        <p14:creationId xmlns:p14="http://schemas.microsoft.com/office/powerpoint/2010/main" val="4182871864"/>
      </p:ext>
    </p:extLst>
  </p:cSld>
  <p:clrMapOvr>
    <a:masterClrMapping/>
  </p:clrMapOvr>
</p:notes>
</file>

<file path=ppt/notesSlides/notesSlide4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460</a:t>
            </a:fld>
            <a:endParaRPr lang="en-US" dirty="0"/>
          </a:p>
        </p:txBody>
      </p:sp>
    </p:spTree>
    <p:extLst>
      <p:ext uri="{BB962C8B-B14F-4D97-AF65-F5344CB8AC3E}">
        <p14:creationId xmlns:p14="http://schemas.microsoft.com/office/powerpoint/2010/main" val="4157607857"/>
      </p:ext>
    </p:extLst>
  </p:cSld>
  <p:clrMapOvr>
    <a:masterClrMapping/>
  </p:clrMapOvr>
</p:notes>
</file>

<file path=ppt/notesSlides/notesSlide4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461</a:t>
            </a:fld>
            <a:endParaRPr lang="en-US" dirty="0"/>
          </a:p>
        </p:txBody>
      </p:sp>
    </p:spTree>
    <p:extLst>
      <p:ext uri="{BB962C8B-B14F-4D97-AF65-F5344CB8AC3E}">
        <p14:creationId xmlns:p14="http://schemas.microsoft.com/office/powerpoint/2010/main" val="3429655478"/>
      </p:ext>
    </p:extLst>
  </p:cSld>
  <p:clrMapOvr>
    <a:masterClrMapping/>
  </p:clrMapOvr>
</p:notes>
</file>

<file path=ppt/notesSlides/notesSlide4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462</a:t>
            </a:fld>
            <a:endParaRPr lang="en-US" dirty="0"/>
          </a:p>
        </p:txBody>
      </p:sp>
    </p:spTree>
    <p:extLst>
      <p:ext uri="{BB962C8B-B14F-4D97-AF65-F5344CB8AC3E}">
        <p14:creationId xmlns:p14="http://schemas.microsoft.com/office/powerpoint/2010/main" val="1882214576"/>
      </p:ext>
    </p:extLst>
  </p:cSld>
  <p:clrMapOvr>
    <a:masterClrMapping/>
  </p:clrMapOvr>
</p:notes>
</file>

<file path=ppt/notesSlides/notesSlide4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463</a:t>
            </a:fld>
            <a:endParaRPr lang="en-US" dirty="0"/>
          </a:p>
        </p:txBody>
      </p:sp>
    </p:spTree>
    <p:extLst>
      <p:ext uri="{BB962C8B-B14F-4D97-AF65-F5344CB8AC3E}">
        <p14:creationId xmlns:p14="http://schemas.microsoft.com/office/powerpoint/2010/main" val="23647845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175EB1-814C-4348-9F20-85AADBAF36B9}" type="slidenum">
              <a:rPr lang="en-US" smtClean="0"/>
              <a:pPr/>
              <a:t>47</a:t>
            </a:fld>
            <a:endParaRPr lang="en-US"/>
          </a:p>
        </p:txBody>
      </p:sp>
    </p:spTree>
    <p:extLst>
      <p:ext uri="{BB962C8B-B14F-4D97-AF65-F5344CB8AC3E}">
        <p14:creationId xmlns:p14="http://schemas.microsoft.com/office/powerpoint/2010/main" val="3159386035"/>
      </p:ext>
    </p:extLst>
  </p:cSld>
  <p:clrMapOvr>
    <a:masterClrMapping/>
  </p:clrMapOvr>
</p:notes>
</file>

<file path=ppt/notesSlides/notesSlide4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464</a:t>
            </a:fld>
            <a:endParaRPr lang="en-US" dirty="0"/>
          </a:p>
        </p:txBody>
      </p:sp>
    </p:spTree>
    <p:extLst>
      <p:ext uri="{BB962C8B-B14F-4D97-AF65-F5344CB8AC3E}">
        <p14:creationId xmlns:p14="http://schemas.microsoft.com/office/powerpoint/2010/main" val="2408463092"/>
      </p:ext>
    </p:extLst>
  </p:cSld>
  <p:clrMapOvr>
    <a:masterClrMapping/>
  </p:clrMapOvr>
</p:notes>
</file>

<file path=ppt/notesSlides/notesSlide4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465</a:t>
            </a:fld>
            <a:endParaRPr lang="en-US" dirty="0"/>
          </a:p>
        </p:txBody>
      </p:sp>
    </p:spTree>
    <p:extLst>
      <p:ext uri="{BB962C8B-B14F-4D97-AF65-F5344CB8AC3E}">
        <p14:creationId xmlns:p14="http://schemas.microsoft.com/office/powerpoint/2010/main" val="710282922"/>
      </p:ext>
    </p:extLst>
  </p:cSld>
  <p:clrMapOvr>
    <a:masterClrMapping/>
  </p:clrMapOvr>
</p:notes>
</file>

<file path=ppt/notesSlides/notesSlide4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466</a:t>
            </a:fld>
            <a:endParaRPr lang="en-US" dirty="0"/>
          </a:p>
        </p:txBody>
      </p:sp>
    </p:spTree>
    <p:extLst>
      <p:ext uri="{BB962C8B-B14F-4D97-AF65-F5344CB8AC3E}">
        <p14:creationId xmlns:p14="http://schemas.microsoft.com/office/powerpoint/2010/main" val="4203824383"/>
      </p:ext>
    </p:extLst>
  </p:cSld>
  <p:clrMapOvr>
    <a:masterClrMapping/>
  </p:clrMapOvr>
</p:notes>
</file>

<file path=ppt/notesSlides/notesSlide4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467</a:t>
            </a:fld>
            <a:endParaRPr lang="en-US" dirty="0"/>
          </a:p>
        </p:txBody>
      </p:sp>
    </p:spTree>
    <p:extLst>
      <p:ext uri="{BB962C8B-B14F-4D97-AF65-F5344CB8AC3E}">
        <p14:creationId xmlns:p14="http://schemas.microsoft.com/office/powerpoint/2010/main" val="1882505545"/>
      </p:ext>
    </p:extLst>
  </p:cSld>
  <p:clrMapOvr>
    <a:masterClrMapping/>
  </p:clrMapOvr>
</p:notes>
</file>

<file path=ppt/notesSlides/notesSlide4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468</a:t>
            </a:fld>
            <a:endParaRPr lang="en-US" dirty="0"/>
          </a:p>
        </p:txBody>
      </p:sp>
    </p:spTree>
    <p:extLst>
      <p:ext uri="{BB962C8B-B14F-4D97-AF65-F5344CB8AC3E}">
        <p14:creationId xmlns:p14="http://schemas.microsoft.com/office/powerpoint/2010/main" val="278018385"/>
      </p:ext>
    </p:extLst>
  </p:cSld>
  <p:clrMapOvr>
    <a:masterClrMapping/>
  </p:clrMapOvr>
</p:notes>
</file>

<file path=ppt/notesSlides/notesSlide4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469</a:t>
            </a:fld>
            <a:endParaRPr lang="en-US" dirty="0"/>
          </a:p>
        </p:txBody>
      </p:sp>
    </p:spTree>
    <p:extLst>
      <p:ext uri="{BB962C8B-B14F-4D97-AF65-F5344CB8AC3E}">
        <p14:creationId xmlns:p14="http://schemas.microsoft.com/office/powerpoint/2010/main" val="3485176308"/>
      </p:ext>
    </p:extLst>
  </p:cSld>
  <p:clrMapOvr>
    <a:masterClrMapping/>
  </p:clrMapOvr>
</p:notes>
</file>

<file path=ppt/notesSlides/notesSlide4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470</a:t>
            </a:fld>
            <a:endParaRPr lang="en-US" dirty="0"/>
          </a:p>
        </p:txBody>
      </p:sp>
    </p:spTree>
    <p:extLst>
      <p:ext uri="{BB962C8B-B14F-4D97-AF65-F5344CB8AC3E}">
        <p14:creationId xmlns:p14="http://schemas.microsoft.com/office/powerpoint/2010/main" val="728452262"/>
      </p:ext>
    </p:extLst>
  </p:cSld>
  <p:clrMapOvr>
    <a:masterClrMapping/>
  </p:clrMapOvr>
</p:notes>
</file>

<file path=ppt/notesSlides/notesSlide4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471</a:t>
            </a:fld>
            <a:endParaRPr lang="en-US" dirty="0"/>
          </a:p>
        </p:txBody>
      </p:sp>
    </p:spTree>
    <p:extLst>
      <p:ext uri="{BB962C8B-B14F-4D97-AF65-F5344CB8AC3E}">
        <p14:creationId xmlns:p14="http://schemas.microsoft.com/office/powerpoint/2010/main" val="3316552930"/>
      </p:ext>
    </p:extLst>
  </p:cSld>
  <p:clrMapOvr>
    <a:masterClrMapping/>
  </p:clrMapOvr>
</p:notes>
</file>

<file path=ppt/notesSlides/notesSlide4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473</a:t>
            </a:fld>
            <a:endParaRPr lang="en-US" dirty="0"/>
          </a:p>
        </p:txBody>
      </p:sp>
    </p:spTree>
    <p:extLst>
      <p:ext uri="{BB962C8B-B14F-4D97-AF65-F5344CB8AC3E}">
        <p14:creationId xmlns:p14="http://schemas.microsoft.com/office/powerpoint/2010/main" val="2982303757"/>
      </p:ext>
    </p:extLst>
  </p:cSld>
  <p:clrMapOvr>
    <a:masterClrMapping/>
  </p:clrMapOvr>
</p:notes>
</file>

<file path=ppt/notesSlides/notesSlide4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474</a:t>
            </a:fld>
            <a:endParaRPr lang="en-US" dirty="0"/>
          </a:p>
        </p:txBody>
      </p:sp>
    </p:spTree>
    <p:extLst>
      <p:ext uri="{BB962C8B-B14F-4D97-AF65-F5344CB8AC3E}">
        <p14:creationId xmlns:p14="http://schemas.microsoft.com/office/powerpoint/2010/main" val="10535447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48</a:t>
            </a:fld>
            <a:endParaRPr lang="en-US" dirty="0"/>
          </a:p>
        </p:txBody>
      </p:sp>
    </p:spTree>
    <p:extLst>
      <p:ext uri="{BB962C8B-B14F-4D97-AF65-F5344CB8AC3E}">
        <p14:creationId xmlns:p14="http://schemas.microsoft.com/office/powerpoint/2010/main" val="2658569958"/>
      </p:ext>
    </p:extLst>
  </p:cSld>
  <p:clrMapOvr>
    <a:masterClrMapping/>
  </p:clrMapOvr>
</p:notes>
</file>

<file path=ppt/notesSlides/notesSlide4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475</a:t>
            </a:fld>
            <a:endParaRPr lang="en-US" dirty="0"/>
          </a:p>
        </p:txBody>
      </p:sp>
    </p:spTree>
    <p:extLst>
      <p:ext uri="{BB962C8B-B14F-4D97-AF65-F5344CB8AC3E}">
        <p14:creationId xmlns:p14="http://schemas.microsoft.com/office/powerpoint/2010/main" val="640940096"/>
      </p:ext>
    </p:extLst>
  </p:cSld>
  <p:clrMapOvr>
    <a:masterClrMapping/>
  </p:clrMapOvr>
</p:notes>
</file>

<file path=ppt/notesSlides/notesSlide4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476</a:t>
            </a:fld>
            <a:endParaRPr lang="en-US" dirty="0"/>
          </a:p>
        </p:txBody>
      </p:sp>
    </p:spTree>
    <p:extLst>
      <p:ext uri="{BB962C8B-B14F-4D97-AF65-F5344CB8AC3E}">
        <p14:creationId xmlns:p14="http://schemas.microsoft.com/office/powerpoint/2010/main" val="3759072615"/>
      </p:ext>
    </p:extLst>
  </p:cSld>
  <p:clrMapOvr>
    <a:masterClrMapping/>
  </p:clrMapOvr>
</p:notes>
</file>

<file path=ppt/notesSlides/notesSlide4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477</a:t>
            </a:fld>
            <a:endParaRPr lang="en-US" dirty="0"/>
          </a:p>
        </p:txBody>
      </p:sp>
    </p:spTree>
    <p:extLst>
      <p:ext uri="{BB962C8B-B14F-4D97-AF65-F5344CB8AC3E}">
        <p14:creationId xmlns:p14="http://schemas.microsoft.com/office/powerpoint/2010/main" val="2879856982"/>
      </p:ext>
    </p:extLst>
  </p:cSld>
  <p:clrMapOvr>
    <a:masterClrMapping/>
  </p:clrMapOvr>
</p:notes>
</file>

<file path=ppt/notesSlides/notesSlide4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478</a:t>
            </a:fld>
            <a:endParaRPr lang="en-US" dirty="0"/>
          </a:p>
        </p:txBody>
      </p:sp>
    </p:spTree>
    <p:extLst>
      <p:ext uri="{BB962C8B-B14F-4D97-AF65-F5344CB8AC3E}">
        <p14:creationId xmlns:p14="http://schemas.microsoft.com/office/powerpoint/2010/main" val="974507758"/>
      </p:ext>
    </p:extLst>
  </p:cSld>
  <p:clrMapOvr>
    <a:masterClrMapping/>
  </p:clrMapOvr>
</p:notes>
</file>

<file path=ppt/notesSlides/notesSlide4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479</a:t>
            </a:fld>
            <a:endParaRPr lang="en-US" dirty="0"/>
          </a:p>
        </p:txBody>
      </p:sp>
    </p:spTree>
    <p:extLst>
      <p:ext uri="{BB962C8B-B14F-4D97-AF65-F5344CB8AC3E}">
        <p14:creationId xmlns:p14="http://schemas.microsoft.com/office/powerpoint/2010/main" val="2392714974"/>
      </p:ext>
    </p:extLst>
  </p:cSld>
  <p:clrMapOvr>
    <a:masterClrMapping/>
  </p:clrMapOvr>
</p:notes>
</file>

<file path=ppt/notesSlides/notesSlide4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480</a:t>
            </a:fld>
            <a:endParaRPr lang="en-US" dirty="0"/>
          </a:p>
        </p:txBody>
      </p:sp>
    </p:spTree>
    <p:extLst>
      <p:ext uri="{BB962C8B-B14F-4D97-AF65-F5344CB8AC3E}">
        <p14:creationId xmlns:p14="http://schemas.microsoft.com/office/powerpoint/2010/main" val="4102028993"/>
      </p:ext>
    </p:extLst>
  </p:cSld>
  <p:clrMapOvr>
    <a:masterClrMapping/>
  </p:clrMapOvr>
</p:notes>
</file>

<file path=ppt/notesSlides/notesSlide4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481</a:t>
            </a:fld>
            <a:endParaRPr lang="en-US" dirty="0"/>
          </a:p>
        </p:txBody>
      </p:sp>
    </p:spTree>
    <p:extLst>
      <p:ext uri="{BB962C8B-B14F-4D97-AF65-F5344CB8AC3E}">
        <p14:creationId xmlns:p14="http://schemas.microsoft.com/office/powerpoint/2010/main" val="3140312743"/>
      </p:ext>
    </p:extLst>
  </p:cSld>
  <p:clrMapOvr>
    <a:masterClrMapping/>
  </p:clrMapOvr>
</p:notes>
</file>

<file path=ppt/notesSlides/notesSlide4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482</a:t>
            </a:fld>
            <a:endParaRPr lang="en-US" dirty="0"/>
          </a:p>
        </p:txBody>
      </p:sp>
    </p:spTree>
    <p:extLst>
      <p:ext uri="{BB962C8B-B14F-4D97-AF65-F5344CB8AC3E}">
        <p14:creationId xmlns:p14="http://schemas.microsoft.com/office/powerpoint/2010/main" val="3645531000"/>
      </p:ext>
    </p:extLst>
  </p:cSld>
  <p:clrMapOvr>
    <a:masterClrMapping/>
  </p:clrMapOvr>
</p:notes>
</file>

<file path=ppt/notesSlides/notesSlide4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483</a:t>
            </a:fld>
            <a:endParaRPr lang="en-US" dirty="0"/>
          </a:p>
        </p:txBody>
      </p:sp>
    </p:spTree>
    <p:extLst>
      <p:ext uri="{BB962C8B-B14F-4D97-AF65-F5344CB8AC3E}">
        <p14:creationId xmlns:p14="http://schemas.microsoft.com/office/powerpoint/2010/main" val="4105681486"/>
      </p:ext>
    </p:extLst>
  </p:cSld>
  <p:clrMapOvr>
    <a:masterClrMapping/>
  </p:clrMapOvr>
</p:notes>
</file>

<file path=ppt/notesSlides/notesSlide4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484</a:t>
            </a:fld>
            <a:endParaRPr lang="en-US" dirty="0"/>
          </a:p>
        </p:txBody>
      </p:sp>
    </p:spTree>
    <p:extLst>
      <p:ext uri="{BB962C8B-B14F-4D97-AF65-F5344CB8AC3E}">
        <p14:creationId xmlns:p14="http://schemas.microsoft.com/office/powerpoint/2010/main" val="40617182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49</a:t>
            </a:fld>
            <a:endParaRPr lang="en-US" dirty="0"/>
          </a:p>
        </p:txBody>
      </p:sp>
    </p:spTree>
    <p:extLst>
      <p:ext uri="{BB962C8B-B14F-4D97-AF65-F5344CB8AC3E}">
        <p14:creationId xmlns:p14="http://schemas.microsoft.com/office/powerpoint/2010/main" val="3423509961"/>
      </p:ext>
    </p:extLst>
  </p:cSld>
  <p:clrMapOvr>
    <a:masterClrMapping/>
  </p:clrMapOvr>
</p:notes>
</file>

<file path=ppt/notesSlides/notesSlide4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485</a:t>
            </a:fld>
            <a:endParaRPr lang="en-US" dirty="0"/>
          </a:p>
        </p:txBody>
      </p:sp>
    </p:spTree>
    <p:extLst>
      <p:ext uri="{BB962C8B-B14F-4D97-AF65-F5344CB8AC3E}">
        <p14:creationId xmlns:p14="http://schemas.microsoft.com/office/powerpoint/2010/main" val="10559525"/>
      </p:ext>
    </p:extLst>
  </p:cSld>
  <p:clrMapOvr>
    <a:masterClrMapping/>
  </p:clrMapOvr>
</p:notes>
</file>

<file path=ppt/notesSlides/notesSlide4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486</a:t>
            </a:fld>
            <a:endParaRPr lang="en-US" dirty="0"/>
          </a:p>
        </p:txBody>
      </p:sp>
    </p:spTree>
    <p:extLst>
      <p:ext uri="{BB962C8B-B14F-4D97-AF65-F5344CB8AC3E}">
        <p14:creationId xmlns:p14="http://schemas.microsoft.com/office/powerpoint/2010/main" val="3638307634"/>
      </p:ext>
    </p:extLst>
  </p:cSld>
  <p:clrMapOvr>
    <a:masterClrMapping/>
  </p:clrMapOvr>
</p:notes>
</file>

<file path=ppt/notesSlides/notesSlide4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487</a:t>
            </a:fld>
            <a:endParaRPr lang="en-US" dirty="0"/>
          </a:p>
        </p:txBody>
      </p:sp>
    </p:spTree>
    <p:extLst>
      <p:ext uri="{BB962C8B-B14F-4D97-AF65-F5344CB8AC3E}">
        <p14:creationId xmlns:p14="http://schemas.microsoft.com/office/powerpoint/2010/main" val="1909192726"/>
      </p:ext>
    </p:extLst>
  </p:cSld>
  <p:clrMapOvr>
    <a:masterClrMapping/>
  </p:clrMapOvr>
</p:notes>
</file>

<file path=ppt/notesSlides/notesSlide4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488</a:t>
            </a:fld>
            <a:endParaRPr lang="en-US" dirty="0"/>
          </a:p>
        </p:txBody>
      </p:sp>
    </p:spTree>
    <p:extLst>
      <p:ext uri="{BB962C8B-B14F-4D97-AF65-F5344CB8AC3E}">
        <p14:creationId xmlns:p14="http://schemas.microsoft.com/office/powerpoint/2010/main" val="3312525673"/>
      </p:ext>
    </p:extLst>
  </p:cSld>
  <p:clrMapOvr>
    <a:masterClrMapping/>
  </p:clrMapOvr>
</p:notes>
</file>

<file path=ppt/notesSlides/notesSlide4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489</a:t>
            </a:fld>
            <a:endParaRPr lang="en-US" dirty="0"/>
          </a:p>
        </p:txBody>
      </p:sp>
    </p:spTree>
    <p:extLst>
      <p:ext uri="{BB962C8B-B14F-4D97-AF65-F5344CB8AC3E}">
        <p14:creationId xmlns:p14="http://schemas.microsoft.com/office/powerpoint/2010/main" val="3021004976"/>
      </p:ext>
    </p:extLst>
  </p:cSld>
  <p:clrMapOvr>
    <a:masterClrMapping/>
  </p:clrMapOvr>
</p:notes>
</file>

<file path=ppt/notesSlides/notesSlide4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490</a:t>
            </a:fld>
            <a:endParaRPr lang="en-US" dirty="0"/>
          </a:p>
        </p:txBody>
      </p:sp>
    </p:spTree>
    <p:extLst>
      <p:ext uri="{BB962C8B-B14F-4D97-AF65-F5344CB8AC3E}">
        <p14:creationId xmlns:p14="http://schemas.microsoft.com/office/powerpoint/2010/main" val="3132944097"/>
      </p:ext>
    </p:extLst>
  </p:cSld>
  <p:clrMapOvr>
    <a:masterClrMapping/>
  </p:clrMapOvr>
</p:notes>
</file>

<file path=ppt/notesSlides/notesSlide4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491</a:t>
            </a:fld>
            <a:endParaRPr lang="en-US" dirty="0"/>
          </a:p>
        </p:txBody>
      </p:sp>
    </p:spTree>
    <p:extLst>
      <p:ext uri="{BB962C8B-B14F-4D97-AF65-F5344CB8AC3E}">
        <p14:creationId xmlns:p14="http://schemas.microsoft.com/office/powerpoint/2010/main" val="576560973"/>
      </p:ext>
    </p:extLst>
  </p:cSld>
  <p:clrMapOvr>
    <a:masterClrMapping/>
  </p:clrMapOvr>
</p:notes>
</file>

<file path=ppt/notesSlides/notesSlide4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492</a:t>
            </a:fld>
            <a:endParaRPr lang="en-US" dirty="0"/>
          </a:p>
        </p:txBody>
      </p:sp>
    </p:spTree>
    <p:extLst>
      <p:ext uri="{BB962C8B-B14F-4D97-AF65-F5344CB8AC3E}">
        <p14:creationId xmlns:p14="http://schemas.microsoft.com/office/powerpoint/2010/main" val="241268175"/>
      </p:ext>
    </p:extLst>
  </p:cSld>
  <p:clrMapOvr>
    <a:masterClrMapping/>
  </p:clrMapOvr>
</p:notes>
</file>

<file path=ppt/notesSlides/notesSlide4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493</a:t>
            </a:fld>
            <a:endParaRPr lang="en-US" dirty="0"/>
          </a:p>
        </p:txBody>
      </p:sp>
    </p:spTree>
    <p:extLst>
      <p:ext uri="{BB962C8B-B14F-4D97-AF65-F5344CB8AC3E}">
        <p14:creationId xmlns:p14="http://schemas.microsoft.com/office/powerpoint/2010/main" val="3285364049"/>
      </p:ext>
    </p:extLst>
  </p:cSld>
  <p:clrMapOvr>
    <a:masterClrMapping/>
  </p:clrMapOvr>
</p:notes>
</file>

<file path=ppt/notesSlides/notesSlide4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494</a:t>
            </a:fld>
            <a:endParaRPr lang="en-US" dirty="0"/>
          </a:p>
        </p:txBody>
      </p:sp>
    </p:spTree>
    <p:extLst>
      <p:ext uri="{BB962C8B-B14F-4D97-AF65-F5344CB8AC3E}">
        <p14:creationId xmlns:p14="http://schemas.microsoft.com/office/powerpoint/2010/main" val="13651183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50</a:t>
            </a:fld>
            <a:endParaRPr lang="en-US" dirty="0"/>
          </a:p>
        </p:txBody>
      </p:sp>
    </p:spTree>
    <p:extLst>
      <p:ext uri="{BB962C8B-B14F-4D97-AF65-F5344CB8AC3E}">
        <p14:creationId xmlns:p14="http://schemas.microsoft.com/office/powerpoint/2010/main" val="590060717"/>
      </p:ext>
    </p:extLst>
  </p:cSld>
  <p:clrMapOvr>
    <a:masterClrMapping/>
  </p:clrMapOvr>
</p:notes>
</file>

<file path=ppt/notesSlides/notesSlide4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495</a:t>
            </a:fld>
            <a:endParaRPr lang="en-US" dirty="0"/>
          </a:p>
        </p:txBody>
      </p:sp>
    </p:spTree>
    <p:extLst>
      <p:ext uri="{BB962C8B-B14F-4D97-AF65-F5344CB8AC3E}">
        <p14:creationId xmlns:p14="http://schemas.microsoft.com/office/powerpoint/2010/main" val="113326010"/>
      </p:ext>
    </p:extLst>
  </p:cSld>
  <p:clrMapOvr>
    <a:masterClrMapping/>
  </p:clrMapOvr>
</p:notes>
</file>

<file path=ppt/notesSlides/notesSlide4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496</a:t>
            </a:fld>
            <a:endParaRPr lang="en-US" dirty="0"/>
          </a:p>
        </p:txBody>
      </p:sp>
    </p:spTree>
    <p:extLst>
      <p:ext uri="{BB962C8B-B14F-4D97-AF65-F5344CB8AC3E}">
        <p14:creationId xmlns:p14="http://schemas.microsoft.com/office/powerpoint/2010/main" val="2616513816"/>
      </p:ext>
    </p:extLst>
  </p:cSld>
  <p:clrMapOvr>
    <a:masterClrMapping/>
  </p:clrMapOvr>
</p:notes>
</file>

<file path=ppt/notesSlides/notesSlide4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497</a:t>
            </a:fld>
            <a:endParaRPr lang="en-US" dirty="0"/>
          </a:p>
        </p:txBody>
      </p:sp>
    </p:spTree>
    <p:extLst>
      <p:ext uri="{BB962C8B-B14F-4D97-AF65-F5344CB8AC3E}">
        <p14:creationId xmlns:p14="http://schemas.microsoft.com/office/powerpoint/2010/main" val="361931006"/>
      </p:ext>
    </p:extLst>
  </p:cSld>
  <p:clrMapOvr>
    <a:masterClrMapping/>
  </p:clrMapOvr>
</p:notes>
</file>

<file path=ppt/notesSlides/notesSlide4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498</a:t>
            </a:fld>
            <a:endParaRPr lang="en-US" dirty="0"/>
          </a:p>
        </p:txBody>
      </p:sp>
    </p:spTree>
    <p:extLst>
      <p:ext uri="{BB962C8B-B14F-4D97-AF65-F5344CB8AC3E}">
        <p14:creationId xmlns:p14="http://schemas.microsoft.com/office/powerpoint/2010/main" val="1634155725"/>
      </p:ext>
    </p:extLst>
  </p:cSld>
  <p:clrMapOvr>
    <a:masterClrMapping/>
  </p:clrMapOvr>
</p:notes>
</file>

<file path=ppt/notesSlides/notesSlide4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499</a:t>
            </a:fld>
            <a:endParaRPr lang="en-US" dirty="0"/>
          </a:p>
        </p:txBody>
      </p:sp>
    </p:spTree>
    <p:extLst>
      <p:ext uri="{BB962C8B-B14F-4D97-AF65-F5344CB8AC3E}">
        <p14:creationId xmlns:p14="http://schemas.microsoft.com/office/powerpoint/2010/main" val="2956899705"/>
      </p:ext>
    </p:extLst>
  </p:cSld>
  <p:clrMapOvr>
    <a:masterClrMapping/>
  </p:clrMapOvr>
</p:notes>
</file>

<file path=ppt/notesSlides/notesSlide4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500</a:t>
            </a:fld>
            <a:endParaRPr lang="en-US" dirty="0"/>
          </a:p>
        </p:txBody>
      </p:sp>
    </p:spTree>
    <p:extLst>
      <p:ext uri="{BB962C8B-B14F-4D97-AF65-F5344CB8AC3E}">
        <p14:creationId xmlns:p14="http://schemas.microsoft.com/office/powerpoint/2010/main" val="1354153702"/>
      </p:ext>
    </p:extLst>
  </p:cSld>
  <p:clrMapOvr>
    <a:masterClrMapping/>
  </p:clrMapOvr>
</p:notes>
</file>

<file path=ppt/notesSlides/notesSlide4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501</a:t>
            </a:fld>
            <a:endParaRPr lang="en-US" dirty="0"/>
          </a:p>
        </p:txBody>
      </p:sp>
    </p:spTree>
    <p:extLst>
      <p:ext uri="{BB962C8B-B14F-4D97-AF65-F5344CB8AC3E}">
        <p14:creationId xmlns:p14="http://schemas.microsoft.com/office/powerpoint/2010/main" val="2198429512"/>
      </p:ext>
    </p:extLst>
  </p:cSld>
  <p:clrMapOvr>
    <a:masterClrMapping/>
  </p:clrMapOvr>
</p:notes>
</file>

<file path=ppt/notesSlides/notesSlide4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502</a:t>
            </a:fld>
            <a:endParaRPr lang="en-US" dirty="0"/>
          </a:p>
        </p:txBody>
      </p:sp>
    </p:spTree>
    <p:extLst>
      <p:ext uri="{BB962C8B-B14F-4D97-AF65-F5344CB8AC3E}">
        <p14:creationId xmlns:p14="http://schemas.microsoft.com/office/powerpoint/2010/main" val="1033625932"/>
      </p:ext>
    </p:extLst>
  </p:cSld>
  <p:clrMapOvr>
    <a:masterClrMapping/>
  </p:clrMapOvr>
</p:notes>
</file>

<file path=ppt/notesSlides/notesSlide4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503</a:t>
            </a:fld>
            <a:endParaRPr lang="en-US" dirty="0"/>
          </a:p>
        </p:txBody>
      </p:sp>
    </p:spTree>
    <p:extLst>
      <p:ext uri="{BB962C8B-B14F-4D97-AF65-F5344CB8AC3E}">
        <p14:creationId xmlns:p14="http://schemas.microsoft.com/office/powerpoint/2010/main" val="516360642"/>
      </p:ext>
    </p:extLst>
  </p:cSld>
  <p:clrMapOvr>
    <a:masterClrMapping/>
  </p:clrMapOvr>
</p:notes>
</file>

<file path=ppt/notesSlides/notesSlide4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504</a:t>
            </a:fld>
            <a:endParaRPr lang="en-US" dirty="0"/>
          </a:p>
        </p:txBody>
      </p:sp>
    </p:spTree>
    <p:extLst>
      <p:ext uri="{BB962C8B-B14F-4D97-AF65-F5344CB8AC3E}">
        <p14:creationId xmlns:p14="http://schemas.microsoft.com/office/powerpoint/2010/main" val="1515571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6</a:t>
            </a:fld>
            <a:endParaRPr lang="en-US" dirty="0"/>
          </a:p>
        </p:txBody>
      </p:sp>
    </p:spTree>
    <p:extLst>
      <p:ext uri="{BB962C8B-B14F-4D97-AF65-F5344CB8AC3E}">
        <p14:creationId xmlns:p14="http://schemas.microsoft.com/office/powerpoint/2010/main" val="17134997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51</a:t>
            </a:fld>
            <a:endParaRPr lang="en-US" dirty="0"/>
          </a:p>
        </p:txBody>
      </p:sp>
    </p:spTree>
    <p:extLst>
      <p:ext uri="{BB962C8B-B14F-4D97-AF65-F5344CB8AC3E}">
        <p14:creationId xmlns:p14="http://schemas.microsoft.com/office/powerpoint/2010/main" val="701940028"/>
      </p:ext>
    </p:extLst>
  </p:cSld>
  <p:clrMapOvr>
    <a:masterClrMapping/>
  </p:clrMapOvr>
</p:notes>
</file>

<file path=ppt/notesSlides/notesSlide5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505</a:t>
            </a:fld>
            <a:endParaRPr lang="en-US" dirty="0"/>
          </a:p>
        </p:txBody>
      </p:sp>
    </p:spTree>
    <p:extLst>
      <p:ext uri="{BB962C8B-B14F-4D97-AF65-F5344CB8AC3E}">
        <p14:creationId xmlns:p14="http://schemas.microsoft.com/office/powerpoint/2010/main" val="1164780257"/>
      </p:ext>
    </p:extLst>
  </p:cSld>
  <p:clrMapOvr>
    <a:masterClrMapping/>
  </p:clrMapOvr>
</p:notes>
</file>

<file path=ppt/notesSlides/notesSlide5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506</a:t>
            </a:fld>
            <a:endParaRPr lang="en-US"/>
          </a:p>
        </p:txBody>
      </p:sp>
    </p:spTree>
    <p:extLst>
      <p:ext uri="{BB962C8B-B14F-4D97-AF65-F5344CB8AC3E}">
        <p14:creationId xmlns:p14="http://schemas.microsoft.com/office/powerpoint/2010/main" val="643758363"/>
      </p:ext>
    </p:extLst>
  </p:cSld>
  <p:clrMapOvr>
    <a:masterClrMapping/>
  </p:clrMapOvr>
</p:notes>
</file>

<file path=ppt/notesSlides/notesSlide5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507</a:t>
            </a:fld>
            <a:endParaRPr lang="en-US" dirty="0"/>
          </a:p>
        </p:txBody>
      </p:sp>
    </p:spTree>
    <p:extLst>
      <p:ext uri="{BB962C8B-B14F-4D97-AF65-F5344CB8AC3E}">
        <p14:creationId xmlns:p14="http://schemas.microsoft.com/office/powerpoint/2010/main" val="2650371826"/>
      </p:ext>
    </p:extLst>
  </p:cSld>
  <p:clrMapOvr>
    <a:masterClrMapping/>
  </p:clrMapOvr>
</p:notes>
</file>

<file path=ppt/notesSlides/notesSlide5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508</a:t>
            </a:fld>
            <a:endParaRPr lang="en-US" dirty="0"/>
          </a:p>
        </p:txBody>
      </p:sp>
    </p:spTree>
    <p:extLst>
      <p:ext uri="{BB962C8B-B14F-4D97-AF65-F5344CB8AC3E}">
        <p14:creationId xmlns:p14="http://schemas.microsoft.com/office/powerpoint/2010/main" val="2357680421"/>
      </p:ext>
    </p:extLst>
  </p:cSld>
  <p:clrMapOvr>
    <a:masterClrMapping/>
  </p:clrMapOvr>
</p:notes>
</file>

<file path=ppt/notesSlides/notesSlide5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509</a:t>
            </a:fld>
            <a:endParaRPr lang="en-US" dirty="0"/>
          </a:p>
        </p:txBody>
      </p:sp>
    </p:spTree>
    <p:extLst>
      <p:ext uri="{BB962C8B-B14F-4D97-AF65-F5344CB8AC3E}">
        <p14:creationId xmlns:p14="http://schemas.microsoft.com/office/powerpoint/2010/main" val="65876129"/>
      </p:ext>
    </p:extLst>
  </p:cSld>
  <p:clrMapOvr>
    <a:masterClrMapping/>
  </p:clrMapOvr>
</p:notes>
</file>

<file path=ppt/notesSlides/notesSlide5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510</a:t>
            </a:fld>
            <a:endParaRPr lang="en-US" dirty="0"/>
          </a:p>
        </p:txBody>
      </p:sp>
    </p:spTree>
    <p:extLst>
      <p:ext uri="{BB962C8B-B14F-4D97-AF65-F5344CB8AC3E}">
        <p14:creationId xmlns:p14="http://schemas.microsoft.com/office/powerpoint/2010/main" val="669940220"/>
      </p:ext>
    </p:extLst>
  </p:cSld>
  <p:clrMapOvr>
    <a:masterClrMapping/>
  </p:clrMapOvr>
</p:notes>
</file>

<file path=ppt/notesSlides/notesSlide5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511</a:t>
            </a:fld>
            <a:endParaRPr lang="en-US" dirty="0"/>
          </a:p>
        </p:txBody>
      </p:sp>
    </p:spTree>
    <p:extLst>
      <p:ext uri="{BB962C8B-B14F-4D97-AF65-F5344CB8AC3E}">
        <p14:creationId xmlns:p14="http://schemas.microsoft.com/office/powerpoint/2010/main" val="1215061942"/>
      </p:ext>
    </p:extLst>
  </p:cSld>
  <p:clrMapOvr>
    <a:masterClrMapping/>
  </p:clrMapOvr>
</p:notes>
</file>

<file path=ppt/notesSlides/notesSlide5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512</a:t>
            </a:fld>
            <a:endParaRPr lang="en-US" dirty="0"/>
          </a:p>
        </p:txBody>
      </p:sp>
    </p:spTree>
    <p:extLst>
      <p:ext uri="{BB962C8B-B14F-4D97-AF65-F5344CB8AC3E}">
        <p14:creationId xmlns:p14="http://schemas.microsoft.com/office/powerpoint/2010/main" val="2610168238"/>
      </p:ext>
    </p:extLst>
  </p:cSld>
  <p:clrMapOvr>
    <a:masterClrMapping/>
  </p:clrMapOvr>
</p:notes>
</file>

<file path=ppt/notesSlides/notesSlide5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513</a:t>
            </a:fld>
            <a:endParaRPr lang="en-US" dirty="0"/>
          </a:p>
        </p:txBody>
      </p:sp>
    </p:spTree>
    <p:extLst>
      <p:ext uri="{BB962C8B-B14F-4D97-AF65-F5344CB8AC3E}">
        <p14:creationId xmlns:p14="http://schemas.microsoft.com/office/powerpoint/2010/main" val="2979796733"/>
      </p:ext>
    </p:extLst>
  </p:cSld>
  <p:clrMapOvr>
    <a:masterClrMapping/>
  </p:clrMapOvr>
</p:notes>
</file>

<file path=ppt/notesSlides/notesSlide5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514</a:t>
            </a:fld>
            <a:endParaRPr lang="en-US" dirty="0"/>
          </a:p>
        </p:txBody>
      </p:sp>
    </p:spTree>
    <p:extLst>
      <p:ext uri="{BB962C8B-B14F-4D97-AF65-F5344CB8AC3E}">
        <p14:creationId xmlns:p14="http://schemas.microsoft.com/office/powerpoint/2010/main" val="5471094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52</a:t>
            </a:fld>
            <a:endParaRPr lang="en-US" dirty="0"/>
          </a:p>
        </p:txBody>
      </p:sp>
    </p:spTree>
    <p:extLst>
      <p:ext uri="{BB962C8B-B14F-4D97-AF65-F5344CB8AC3E}">
        <p14:creationId xmlns:p14="http://schemas.microsoft.com/office/powerpoint/2010/main" val="4129949781"/>
      </p:ext>
    </p:extLst>
  </p:cSld>
  <p:clrMapOvr>
    <a:masterClrMapping/>
  </p:clrMapOvr>
</p:notes>
</file>

<file path=ppt/notesSlides/notesSlide5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515</a:t>
            </a:fld>
            <a:endParaRPr lang="en-US" dirty="0"/>
          </a:p>
        </p:txBody>
      </p:sp>
    </p:spTree>
    <p:extLst>
      <p:ext uri="{BB962C8B-B14F-4D97-AF65-F5344CB8AC3E}">
        <p14:creationId xmlns:p14="http://schemas.microsoft.com/office/powerpoint/2010/main" val="3390835017"/>
      </p:ext>
    </p:extLst>
  </p:cSld>
  <p:clrMapOvr>
    <a:masterClrMapping/>
  </p:clrMapOvr>
</p:notes>
</file>

<file path=ppt/notesSlides/notesSlide5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516</a:t>
            </a:fld>
            <a:endParaRPr lang="en-US" dirty="0"/>
          </a:p>
        </p:txBody>
      </p:sp>
    </p:spTree>
    <p:extLst>
      <p:ext uri="{BB962C8B-B14F-4D97-AF65-F5344CB8AC3E}">
        <p14:creationId xmlns:p14="http://schemas.microsoft.com/office/powerpoint/2010/main" val="4171877992"/>
      </p:ext>
    </p:extLst>
  </p:cSld>
  <p:clrMapOvr>
    <a:masterClrMapping/>
  </p:clrMapOvr>
</p:notes>
</file>

<file path=ppt/notesSlides/notesSlide5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517</a:t>
            </a:fld>
            <a:endParaRPr lang="en-US" dirty="0"/>
          </a:p>
        </p:txBody>
      </p:sp>
    </p:spTree>
    <p:extLst>
      <p:ext uri="{BB962C8B-B14F-4D97-AF65-F5344CB8AC3E}">
        <p14:creationId xmlns:p14="http://schemas.microsoft.com/office/powerpoint/2010/main" val="2119059353"/>
      </p:ext>
    </p:extLst>
  </p:cSld>
  <p:clrMapOvr>
    <a:masterClrMapping/>
  </p:clrMapOvr>
</p:notes>
</file>

<file path=ppt/notesSlides/notesSlide5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518</a:t>
            </a:fld>
            <a:endParaRPr lang="en-US" dirty="0"/>
          </a:p>
        </p:txBody>
      </p:sp>
    </p:spTree>
    <p:extLst>
      <p:ext uri="{BB962C8B-B14F-4D97-AF65-F5344CB8AC3E}">
        <p14:creationId xmlns:p14="http://schemas.microsoft.com/office/powerpoint/2010/main" val="2443698459"/>
      </p:ext>
    </p:extLst>
  </p:cSld>
  <p:clrMapOvr>
    <a:masterClrMapping/>
  </p:clrMapOvr>
</p:notes>
</file>

<file path=ppt/notesSlides/notesSlide5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519</a:t>
            </a:fld>
            <a:endParaRPr lang="en-US" dirty="0"/>
          </a:p>
        </p:txBody>
      </p:sp>
    </p:spTree>
    <p:extLst>
      <p:ext uri="{BB962C8B-B14F-4D97-AF65-F5344CB8AC3E}">
        <p14:creationId xmlns:p14="http://schemas.microsoft.com/office/powerpoint/2010/main" val="1678863536"/>
      </p:ext>
    </p:extLst>
  </p:cSld>
  <p:clrMapOvr>
    <a:masterClrMapping/>
  </p:clrMapOvr>
</p:notes>
</file>

<file path=ppt/notesSlides/notesSlide5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520</a:t>
            </a:fld>
            <a:endParaRPr lang="en-US" dirty="0"/>
          </a:p>
        </p:txBody>
      </p:sp>
    </p:spTree>
    <p:extLst>
      <p:ext uri="{BB962C8B-B14F-4D97-AF65-F5344CB8AC3E}">
        <p14:creationId xmlns:p14="http://schemas.microsoft.com/office/powerpoint/2010/main" val="3200267665"/>
      </p:ext>
    </p:extLst>
  </p:cSld>
  <p:clrMapOvr>
    <a:masterClrMapping/>
  </p:clrMapOvr>
</p:notes>
</file>

<file path=ppt/notesSlides/notesSlide5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521</a:t>
            </a:fld>
            <a:endParaRPr lang="en-US" dirty="0"/>
          </a:p>
        </p:txBody>
      </p:sp>
    </p:spTree>
    <p:extLst>
      <p:ext uri="{BB962C8B-B14F-4D97-AF65-F5344CB8AC3E}">
        <p14:creationId xmlns:p14="http://schemas.microsoft.com/office/powerpoint/2010/main" val="2067582259"/>
      </p:ext>
    </p:extLst>
  </p:cSld>
  <p:clrMapOvr>
    <a:masterClrMapping/>
  </p:clrMapOvr>
</p:notes>
</file>

<file path=ppt/notesSlides/notesSlide5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522</a:t>
            </a:fld>
            <a:endParaRPr lang="en-US" dirty="0"/>
          </a:p>
        </p:txBody>
      </p:sp>
    </p:spTree>
    <p:extLst>
      <p:ext uri="{BB962C8B-B14F-4D97-AF65-F5344CB8AC3E}">
        <p14:creationId xmlns:p14="http://schemas.microsoft.com/office/powerpoint/2010/main" val="3500004486"/>
      </p:ext>
    </p:extLst>
  </p:cSld>
  <p:clrMapOvr>
    <a:masterClrMapping/>
  </p:clrMapOvr>
</p:notes>
</file>

<file path=ppt/notesSlides/notesSlide5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523</a:t>
            </a:fld>
            <a:endParaRPr lang="en-US" dirty="0"/>
          </a:p>
        </p:txBody>
      </p:sp>
    </p:spTree>
    <p:extLst>
      <p:ext uri="{BB962C8B-B14F-4D97-AF65-F5344CB8AC3E}">
        <p14:creationId xmlns:p14="http://schemas.microsoft.com/office/powerpoint/2010/main" val="911943654"/>
      </p:ext>
    </p:extLst>
  </p:cSld>
  <p:clrMapOvr>
    <a:masterClrMapping/>
  </p:clrMapOvr>
</p:notes>
</file>

<file path=ppt/notesSlides/notesSlide5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524</a:t>
            </a:fld>
            <a:endParaRPr lang="en-US" dirty="0"/>
          </a:p>
        </p:txBody>
      </p:sp>
    </p:spTree>
    <p:extLst>
      <p:ext uri="{BB962C8B-B14F-4D97-AF65-F5344CB8AC3E}">
        <p14:creationId xmlns:p14="http://schemas.microsoft.com/office/powerpoint/2010/main" val="24724458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53</a:t>
            </a:fld>
            <a:endParaRPr lang="en-US" dirty="0"/>
          </a:p>
        </p:txBody>
      </p:sp>
    </p:spTree>
    <p:extLst>
      <p:ext uri="{BB962C8B-B14F-4D97-AF65-F5344CB8AC3E}">
        <p14:creationId xmlns:p14="http://schemas.microsoft.com/office/powerpoint/2010/main" val="374326548"/>
      </p:ext>
    </p:extLst>
  </p:cSld>
  <p:clrMapOvr>
    <a:masterClrMapping/>
  </p:clrMapOvr>
</p:notes>
</file>

<file path=ppt/notesSlides/notesSlide5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525</a:t>
            </a:fld>
            <a:endParaRPr lang="en-US" dirty="0"/>
          </a:p>
        </p:txBody>
      </p:sp>
    </p:spTree>
    <p:extLst>
      <p:ext uri="{BB962C8B-B14F-4D97-AF65-F5344CB8AC3E}">
        <p14:creationId xmlns:p14="http://schemas.microsoft.com/office/powerpoint/2010/main" val="4247485677"/>
      </p:ext>
    </p:extLst>
  </p:cSld>
  <p:clrMapOvr>
    <a:masterClrMapping/>
  </p:clrMapOvr>
</p:notes>
</file>

<file path=ppt/notesSlides/notesSlide5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526</a:t>
            </a:fld>
            <a:endParaRPr lang="en-US" dirty="0"/>
          </a:p>
        </p:txBody>
      </p:sp>
    </p:spTree>
    <p:extLst>
      <p:ext uri="{BB962C8B-B14F-4D97-AF65-F5344CB8AC3E}">
        <p14:creationId xmlns:p14="http://schemas.microsoft.com/office/powerpoint/2010/main" val="1202268270"/>
      </p:ext>
    </p:extLst>
  </p:cSld>
  <p:clrMapOvr>
    <a:masterClrMapping/>
  </p:clrMapOvr>
</p:notes>
</file>

<file path=ppt/notesSlides/notesSlide5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527</a:t>
            </a:fld>
            <a:endParaRPr lang="en-US" dirty="0"/>
          </a:p>
        </p:txBody>
      </p:sp>
    </p:spTree>
    <p:extLst>
      <p:ext uri="{BB962C8B-B14F-4D97-AF65-F5344CB8AC3E}">
        <p14:creationId xmlns:p14="http://schemas.microsoft.com/office/powerpoint/2010/main" val="1740511958"/>
      </p:ext>
    </p:extLst>
  </p:cSld>
  <p:clrMapOvr>
    <a:masterClrMapping/>
  </p:clrMapOvr>
</p:notes>
</file>

<file path=ppt/notesSlides/notesSlide5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528</a:t>
            </a:fld>
            <a:endParaRPr lang="en-US" dirty="0"/>
          </a:p>
        </p:txBody>
      </p:sp>
    </p:spTree>
    <p:extLst>
      <p:ext uri="{BB962C8B-B14F-4D97-AF65-F5344CB8AC3E}">
        <p14:creationId xmlns:p14="http://schemas.microsoft.com/office/powerpoint/2010/main" val="14786943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175EB1-814C-4348-9F20-85AADBAF36B9}" type="slidenum">
              <a:rPr lang="en-US" smtClean="0"/>
              <a:pPr/>
              <a:t>54</a:t>
            </a:fld>
            <a:endParaRPr lang="en-US"/>
          </a:p>
        </p:txBody>
      </p:sp>
    </p:spTree>
    <p:extLst>
      <p:ext uri="{BB962C8B-B14F-4D97-AF65-F5344CB8AC3E}">
        <p14:creationId xmlns:p14="http://schemas.microsoft.com/office/powerpoint/2010/main" val="9884819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55</a:t>
            </a:fld>
            <a:endParaRPr lang="en-US" dirty="0"/>
          </a:p>
        </p:txBody>
      </p:sp>
    </p:spTree>
    <p:extLst>
      <p:ext uri="{BB962C8B-B14F-4D97-AF65-F5344CB8AC3E}">
        <p14:creationId xmlns:p14="http://schemas.microsoft.com/office/powerpoint/2010/main" val="27761751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56</a:t>
            </a:fld>
            <a:endParaRPr lang="en-US" dirty="0"/>
          </a:p>
        </p:txBody>
      </p:sp>
    </p:spTree>
    <p:extLst>
      <p:ext uri="{BB962C8B-B14F-4D97-AF65-F5344CB8AC3E}">
        <p14:creationId xmlns:p14="http://schemas.microsoft.com/office/powerpoint/2010/main" val="2588161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57</a:t>
            </a:fld>
            <a:endParaRPr lang="en-US" dirty="0"/>
          </a:p>
        </p:txBody>
      </p:sp>
    </p:spTree>
    <p:extLst>
      <p:ext uri="{BB962C8B-B14F-4D97-AF65-F5344CB8AC3E}">
        <p14:creationId xmlns:p14="http://schemas.microsoft.com/office/powerpoint/2010/main" val="30719805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58</a:t>
            </a:fld>
            <a:endParaRPr lang="en-US" dirty="0"/>
          </a:p>
        </p:txBody>
      </p:sp>
    </p:spTree>
    <p:extLst>
      <p:ext uri="{BB962C8B-B14F-4D97-AF65-F5344CB8AC3E}">
        <p14:creationId xmlns:p14="http://schemas.microsoft.com/office/powerpoint/2010/main" val="11818538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59</a:t>
            </a:fld>
            <a:endParaRPr lang="en-US" dirty="0"/>
          </a:p>
        </p:txBody>
      </p:sp>
    </p:spTree>
    <p:extLst>
      <p:ext uri="{BB962C8B-B14F-4D97-AF65-F5344CB8AC3E}">
        <p14:creationId xmlns:p14="http://schemas.microsoft.com/office/powerpoint/2010/main" val="15634355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60</a:t>
            </a:fld>
            <a:endParaRPr lang="en-US" dirty="0"/>
          </a:p>
        </p:txBody>
      </p:sp>
    </p:spTree>
    <p:extLst>
      <p:ext uri="{BB962C8B-B14F-4D97-AF65-F5344CB8AC3E}">
        <p14:creationId xmlns:p14="http://schemas.microsoft.com/office/powerpoint/2010/main" val="278670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7</a:t>
            </a:fld>
            <a:endParaRPr lang="en-US" dirty="0"/>
          </a:p>
        </p:txBody>
      </p:sp>
    </p:spTree>
    <p:extLst>
      <p:ext uri="{BB962C8B-B14F-4D97-AF65-F5344CB8AC3E}">
        <p14:creationId xmlns:p14="http://schemas.microsoft.com/office/powerpoint/2010/main" val="30985016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61</a:t>
            </a:fld>
            <a:endParaRPr lang="en-US" dirty="0"/>
          </a:p>
        </p:txBody>
      </p:sp>
    </p:spTree>
    <p:extLst>
      <p:ext uri="{BB962C8B-B14F-4D97-AF65-F5344CB8AC3E}">
        <p14:creationId xmlns:p14="http://schemas.microsoft.com/office/powerpoint/2010/main" val="17161255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62</a:t>
            </a:fld>
            <a:endParaRPr lang="en-US" dirty="0"/>
          </a:p>
        </p:txBody>
      </p:sp>
    </p:spTree>
    <p:extLst>
      <p:ext uri="{BB962C8B-B14F-4D97-AF65-F5344CB8AC3E}">
        <p14:creationId xmlns:p14="http://schemas.microsoft.com/office/powerpoint/2010/main" val="14238468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175EB1-814C-4348-9F20-85AADBAF36B9}" type="slidenum">
              <a:rPr lang="en-US" smtClean="0"/>
              <a:pPr/>
              <a:t>63</a:t>
            </a:fld>
            <a:endParaRPr lang="en-US"/>
          </a:p>
        </p:txBody>
      </p:sp>
    </p:spTree>
    <p:extLst>
      <p:ext uri="{BB962C8B-B14F-4D97-AF65-F5344CB8AC3E}">
        <p14:creationId xmlns:p14="http://schemas.microsoft.com/office/powerpoint/2010/main" val="34735212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64</a:t>
            </a:fld>
            <a:endParaRPr lang="en-US" dirty="0"/>
          </a:p>
        </p:txBody>
      </p:sp>
    </p:spTree>
    <p:extLst>
      <p:ext uri="{BB962C8B-B14F-4D97-AF65-F5344CB8AC3E}">
        <p14:creationId xmlns:p14="http://schemas.microsoft.com/office/powerpoint/2010/main" val="10544422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65</a:t>
            </a:fld>
            <a:endParaRPr lang="en-US" dirty="0"/>
          </a:p>
        </p:txBody>
      </p:sp>
    </p:spTree>
    <p:extLst>
      <p:ext uri="{BB962C8B-B14F-4D97-AF65-F5344CB8AC3E}">
        <p14:creationId xmlns:p14="http://schemas.microsoft.com/office/powerpoint/2010/main" val="29733644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66</a:t>
            </a:fld>
            <a:endParaRPr lang="en-US" dirty="0"/>
          </a:p>
        </p:txBody>
      </p:sp>
    </p:spTree>
    <p:extLst>
      <p:ext uri="{BB962C8B-B14F-4D97-AF65-F5344CB8AC3E}">
        <p14:creationId xmlns:p14="http://schemas.microsoft.com/office/powerpoint/2010/main" val="31907139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67</a:t>
            </a:fld>
            <a:endParaRPr lang="en-US" dirty="0"/>
          </a:p>
        </p:txBody>
      </p:sp>
    </p:spTree>
    <p:extLst>
      <p:ext uri="{BB962C8B-B14F-4D97-AF65-F5344CB8AC3E}">
        <p14:creationId xmlns:p14="http://schemas.microsoft.com/office/powerpoint/2010/main" val="11118851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68</a:t>
            </a:fld>
            <a:endParaRPr lang="en-US" dirty="0"/>
          </a:p>
        </p:txBody>
      </p:sp>
    </p:spTree>
    <p:extLst>
      <p:ext uri="{BB962C8B-B14F-4D97-AF65-F5344CB8AC3E}">
        <p14:creationId xmlns:p14="http://schemas.microsoft.com/office/powerpoint/2010/main" val="22653723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69</a:t>
            </a:fld>
            <a:endParaRPr lang="en-US" dirty="0"/>
          </a:p>
        </p:txBody>
      </p:sp>
    </p:spTree>
    <p:extLst>
      <p:ext uri="{BB962C8B-B14F-4D97-AF65-F5344CB8AC3E}">
        <p14:creationId xmlns:p14="http://schemas.microsoft.com/office/powerpoint/2010/main" val="14610650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70</a:t>
            </a:fld>
            <a:endParaRPr lang="en-US" dirty="0"/>
          </a:p>
        </p:txBody>
      </p:sp>
    </p:spTree>
    <p:extLst>
      <p:ext uri="{BB962C8B-B14F-4D97-AF65-F5344CB8AC3E}">
        <p14:creationId xmlns:p14="http://schemas.microsoft.com/office/powerpoint/2010/main" val="57325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a:t>
            </a:fld>
            <a:endParaRPr lang="en-US" dirty="0"/>
          </a:p>
        </p:txBody>
      </p:sp>
    </p:spTree>
    <p:extLst>
      <p:ext uri="{BB962C8B-B14F-4D97-AF65-F5344CB8AC3E}">
        <p14:creationId xmlns:p14="http://schemas.microsoft.com/office/powerpoint/2010/main" val="16224861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71</a:t>
            </a:fld>
            <a:endParaRPr lang="en-US" dirty="0"/>
          </a:p>
        </p:txBody>
      </p:sp>
    </p:spTree>
    <p:extLst>
      <p:ext uri="{BB962C8B-B14F-4D97-AF65-F5344CB8AC3E}">
        <p14:creationId xmlns:p14="http://schemas.microsoft.com/office/powerpoint/2010/main" val="161645194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72</a:t>
            </a:fld>
            <a:endParaRPr lang="en-US" dirty="0"/>
          </a:p>
        </p:txBody>
      </p:sp>
    </p:spTree>
    <p:extLst>
      <p:ext uri="{BB962C8B-B14F-4D97-AF65-F5344CB8AC3E}">
        <p14:creationId xmlns:p14="http://schemas.microsoft.com/office/powerpoint/2010/main" val="139081491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73</a:t>
            </a:fld>
            <a:endParaRPr lang="en-US" dirty="0"/>
          </a:p>
        </p:txBody>
      </p:sp>
    </p:spTree>
    <p:extLst>
      <p:ext uri="{BB962C8B-B14F-4D97-AF65-F5344CB8AC3E}">
        <p14:creationId xmlns:p14="http://schemas.microsoft.com/office/powerpoint/2010/main" val="13874667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74</a:t>
            </a:fld>
            <a:endParaRPr lang="en-US" dirty="0"/>
          </a:p>
        </p:txBody>
      </p:sp>
    </p:spTree>
    <p:extLst>
      <p:ext uri="{BB962C8B-B14F-4D97-AF65-F5344CB8AC3E}">
        <p14:creationId xmlns:p14="http://schemas.microsoft.com/office/powerpoint/2010/main" val="34847699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75</a:t>
            </a:fld>
            <a:endParaRPr lang="en-US" dirty="0"/>
          </a:p>
        </p:txBody>
      </p:sp>
    </p:spTree>
    <p:extLst>
      <p:ext uri="{BB962C8B-B14F-4D97-AF65-F5344CB8AC3E}">
        <p14:creationId xmlns:p14="http://schemas.microsoft.com/office/powerpoint/2010/main" val="183689268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76</a:t>
            </a:fld>
            <a:endParaRPr lang="en-US" dirty="0"/>
          </a:p>
        </p:txBody>
      </p:sp>
    </p:spTree>
    <p:extLst>
      <p:ext uri="{BB962C8B-B14F-4D97-AF65-F5344CB8AC3E}">
        <p14:creationId xmlns:p14="http://schemas.microsoft.com/office/powerpoint/2010/main" val="58499845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77</a:t>
            </a:fld>
            <a:endParaRPr lang="en-US" dirty="0"/>
          </a:p>
        </p:txBody>
      </p:sp>
    </p:spTree>
    <p:extLst>
      <p:ext uri="{BB962C8B-B14F-4D97-AF65-F5344CB8AC3E}">
        <p14:creationId xmlns:p14="http://schemas.microsoft.com/office/powerpoint/2010/main" val="15409491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78</a:t>
            </a:fld>
            <a:endParaRPr lang="en-US" dirty="0"/>
          </a:p>
        </p:txBody>
      </p:sp>
    </p:spTree>
    <p:extLst>
      <p:ext uri="{BB962C8B-B14F-4D97-AF65-F5344CB8AC3E}">
        <p14:creationId xmlns:p14="http://schemas.microsoft.com/office/powerpoint/2010/main" val="342290635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79</a:t>
            </a:fld>
            <a:endParaRPr lang="en-US" dirty="0"/>
          </a:p>
        </p:txBody>
      </p:sp>
    </p:spTree>
    <p:extLst>
      <p:ext uri="{BB962C8B-B14F-4D97-AF65-F5344CB8AC3E}">
        <p14:creationId xmlns:p14="http://schemas.microsoft.com/office/powerpoint/2010/main" val="277919046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80</a:t>
            </a:fld>
            <a:endParaRPr lang="en-US" dirty="0"/>
          </a:p>
        </p:txBody>
      </p:sp>
    </p:spTree>
    <p:extLst>
      <p:ext uri="{BB962C8B-B14F-4D97-AF65-F5344CB8AC3E}">
        <p14:creationId xmlns:p14="http://schemas.microsoft.com/office/powerpoint/2010/main" val="1831242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a:t>
            </a:fld>
            <a:endParaRPr lang="en-US" dirty="0"/>
          </a:p>
        </p:txBody>
      </p:sp>
    </p:spTree>
    <p:extLst>
      <p:ext uri="{BB962C8B-B14F-4D97-AF65-F5344CB8AC3E}">
        <p14:creationId xmlns:p14="http://schemas.microsoft.com/office/powerpoint/2010/main" val="304555428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81</a:t>
            </a:fld>
            <a:endParaRPr lang="en-US" dirty="0"/>
          </a:p>
        </p:txBody>
      </p:sp>
    </p:spTree>
    <p:extLst>
      <p:ext uri="{BB962C8B-B14F-4D97-AF65-F5344CB8AC3E}">
        <p14:creationId xmlns:p14="http://schemas.microsoft.com/office/powerpoint/2010/main" val="113498709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pPr/>
              <a:t>82</a:t>
            </a:fld>
            <a:endParaRPr lang="en-US" dirty="0"/>
          </a:p>
        </p:txBody>
      </p:sp>
    </p:spTree>
    <p:extLst>
      <p:ext uri="{BB962C8B-B14F-4D97-AF65-F5344CB8AC3E}">
        <p14:creationId xmlns:p14="http://schemas.microsoft.com/office/powerpoint/2010/main" val="151246818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83</a:t>
            </a:fld>
            <a:endParaRPr lang="en-US" dirty="0"/>
          </a:p>
        </p:txBody>
      </p:sp>
    </p:spTree>
    <p:extLst>
      <p:ext uri="{BB962C8B-B14F-4D97-AF65-F5344CB8AC3E}">
        <p14:creationId xmlns:p14="http://schemas.microsoft.com/office/powerpoint/2010/main" val="109268847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84</a:t>
            </a:fld>
            <a:endParaRPr lang="en-US" dirty="0"/>
          </a:p>
        </p:txBody>
      </p:sp>
    </p:spTree>
    <p:extLst>
      <p:ext uri="{BB962C8B-B14F-4D97-AF65-F5344CB8AC3E}">
        <p14:creationId xmlns:p14="http://schemas.microsoft.com/office/powerpoint/2010/main" val="358229184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85</a:t>
            </a:fld>
            <a:endParaRPr lang="en-US" dirty="0"/>
          </a:p>
        </p:txBody>
      </p:sp>
    </p:spTree>
    <p:extLst>
      <p:ext uri="{BB962C8B-B14F-4D97-AF65-F5344CB8AC3E}">
        <p14:creationId xmlns:p14="http://schemas.microsoft.com/office/powerpoint/2010/main" val="345039174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86</a:t>
            </a:fld>
            <a:endParaRPr lang="en-US" dirty="0"/>
          </a:p>
        </p:txBody>
      </p:sp>
    </p:spTree>
    <p:extLst>
      <p:ext uri="{BB962C8B-B14F-4D97-AF65-F5344CB8AC3E}">
        <p14:creationId xmlns:p14="http://schemas.microsoft.com/office/powerpoint/2010/main" val="329190657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75EB1-814C-4348-9F20-85AADBAF36B9}" type="slidenum">
              <a:rPr lang="en-US" smtClean="0"/>
              <a:pPr/>
              <a:t>87</a:t>
            </a:fld>
            <a:endParaRPr lang="en-US" dirty="0"/>
          </a:p>
        </p:txBody>
      </p:sp>
    </p:spTree>
    <p:extLst>
      <p:ext uri="{BB962C8B-B14F-4D97-AF65-F5344CB8AC3E}">
        <p14:creationId xmlns:p14="http://schemas.microsoft.com/office/powerpoint/2010/main" val="42609505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88</a:t>
            </a:fld>
            <a:endParaRPr lang="en-US" dirty="0"/>
          </a:p>
        </p:txBody>
      </p:sp>
    </p:spTree>
    <p:extLst>
      <p:ext uri="{BB962C8B-B14F-4D97-AF65-F5344CB8AC3E}">
        <p14:creationId xmlns:p14="http://schemas.microsoft.com/office/powerpoint/2010/main" val="230614912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89</a:t>
            </a:fld>
            <a:endParaRPr lang="en-US" dirty="0"/>
          </a:p>
        </p:txBody>
      </p:sp>
    </p:spTree>
    <p:extLst>
      <p:ext uri="{BB962C8B-B14F-4D97-AF65-F5344CB8AC3E}">
        <p14:creationId xmlns:p14="http://schemas.microsoft.com/office/powerpoint/2010/main" val="172756521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90</a:t>
            </a:fld>
            <a:endParaRPr lang="en-US" dirty="0"/>
          </a:p>
        </p:txBody>
      </p:sp>
    </p:spTree>
    <p:extLst>
      <p:ext uri="{BB962C8B-B14F-4D97-AF65-F5344CB8AC3E}">
        <p14:creationId xmlns:p14="http://schemas.microsoft.com/office/powerpoint/2010/main" val="3381724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a:t>
            </a:fld>
            <a:endParaRPr lang="en-US" dirty="0"/>
          </a:p>
        </p:txBody>
      </p:sp>
    </p:spTree>
    <p:extLst>
      <p:ext uri="{BB962C8B-B14F-4D97-AF65-F5344CB8AC3E}">
        <p14:creationId xmlns:p14="http://schemas.microsoft.com/office/powerpoint/2010/main" val="386819007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91</a:t>
            </a:fld>
            <a:endParaRPr lang="en-US" dirty="0"/>
          </a:p>
        </p:txBody>
      </p:sp>
    </p:spTree>
    <p:extLst>
      <p:ext uri="{BB962C8B-B14F-4D97-AF65-F5344CB8AC3E}">
        <p14:creationId xmlns:p14="http://schemas.microsoft.com/office/powerpoint/2010/main" val="102721643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92</a:t>
            </a:fld>
            <a:endParaRPr lang="en-US" dirty="0"/>
          </a:p>
        </p:txBody>
      </p:sp>
    </p:spTree>
    <p:extLst>
      <p:ext uri="{BB962C8B-B14F-4D97-AF65-F5344CB8AC3E}">
        <p14:creationId xmlns:p14="http://schemas.microsoft.com/office/powerpoint/2010/main" val="386792603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93</a:t>
            </a:fld>
            <a:endParaRPr lang="en-US" dirty="0"/>
          </a:p>
        </p:txBody>
      </p:sp>
    </p:spTree>
    <p:extLst>
      <p:ext uri="{BB962C8B-B14F-4D97-AF65-F5344CB8AC3E}">
        <p14:creationId xmlns:p14="http://schemas.microsoft.com/office/powerpoint/2010/main" val="351010259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94</a:t>
            </a:fld>
            <a:endParaRPr lang="en-US" dirty="0"/>
          </a:p>
        </p:txBody>
      </p:sp>
    </p:spTree>
    <p:extLst>
      <p:ext uri="{BB962C8B-B14F-4D97-AF65-F5344CB8AC3E}">
        <p14:creationId xmlns:p14="http://schemas.microsoft.com/office/powerpoint/2010/main" val="213832726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95</a:t>
            </a:fld>
            <a:endParaRPr lang="en-US" dirty="0"/>
          </a:p>
        </p:txBody>
      </p:sp>
    </p:spTree>
    <p:extLst>
      <p:ext uri="{BB962C8B-B14F-4D97-AF65-F5344CB8AC3E}">
        <p14:creationId xmlns:p14="http://schemas.microsoft.com/office/powerpoint/2010/main" val="197627926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96</a:t>
            </a:fld>
            <a:endParaRPr lang="en-US" dirty="0"/>
          </a:p>
        </p:txBody>
      </p:sp>
    </p:spTree>
    <p:extLst>
      <p:ext uri="{BB962C8B-B14F-4D97-AF65-F5344CB8AC3E}">
        <p14:creationId xmlns:p14="http://schemas.microsoft.com/office/powerpoint/2010/main" val="364233726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97</a:t>
            </a:fld>
            <a:endParaRPr lang="en-US" dirty="0"/>
          </a:p>
        </p:txBody>
      </p:sp>
    </p:spTree>
    <p:extLst>
      <p:ext uri="{BB962C8B-B14F-4D97-AF65-F5344CB8AC3E}">
        <p14:creationId xmlns:p14="http://schemas.microsoft.com/office/powerpoint/2010/main" val="256217164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98</a:t>
            </a:fld>
            <a:endParaRPr lang="en-US" dirty="0"/>
          </a:p>
        </p:txBody>
      </p:sp>
    </p:spTree>
    <p:extLst>
      <p:ext uri="{BB962C8B-B14F-4D97-AF65-F5344CB8AC3E}">
        <p14:creationId xmlns:p14="http://schemas.microsoft.com/office/powerpoint/2010/main" val="332185914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99</a:t>
            </a:fld>
            <a:endParaRPr lang="en-US" dirty="0"/>
          </a:p>
        </p:txBody>
      </p:sp>
    </p:spTree>
    <p:extLst>
      <p:ext uri="{BB962C8B-B14F-4D97-AF65-F5344CB8AC3E}">
        <p14:creationId xmlns:p14="http://schemas.microsoft.com/office/powerpoint/2010/main" val="57853532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100</a:t>
            </a:fld>
            <a:endParaRPr lang="en-US" dirty="0"/>
          </a:p>
        </p:txBody>
      </p:sp>
    </p:spTree>
    <p:extLst>
      <p:ext uri="{BB962C8B-B14F-4D97-AF65-F5344CB8AC3E}">
        <p14:creationId xmlns:p14="http://schemas.microsoft.com/office/powerpoint/2010/main" val="3138216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B09E81DF-60DE-481F-9A39-0E32E39D14DA}" type="datetimeFigureOut">
              <a:rPr lang="el-GR" smtClean="0"/>
              <a:pPr/>
              <a:t>23/10/2020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7DD662F2-CB63-4A74-A410-AB1F64020C8E}"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B09E81DF-60DE-481F-9A39-0E32E39D14DA}" type="datetimeFigureOut">
              <a:rPr lang="el-GR" smtClean="0"/>
              <a:pPr/>
              <a:t>23/10/2020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7DD662F2-CB63-4A74-A410-AB1F64020C8E}"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B09E81DF-60DE-481F-9A39-0E32E39D14DA}" type="datetimeFigureOut">
              <a:rPr lang="el-GR" smtClean="0"/>
              <a:pPr/>
              <a:t>23/10/2020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7DD662F2-CB63-4A74-A410-AB1F64020C8E}"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B09E81DF-60DE-481F-9A39-0E32E39D14DA}" type="datetimeFigureOut">
              <a:rPr lang="el-GR" smtClean="0"/>
              <a:pPr/>
              <a:t>23/10/2020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7DD662F2-CB63-4A74-A410-AB1F64020C8E}"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9E81DF-60DE-481F-9A39-0E32E39D14DA}" type="datetimeFigureOut">
              <a:rPr lang="el-GR" smtClean="0"/>
              <a:pPr/>
              <a:t>23/10/2020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7DD662F2-CB63-4A74-A410-AB1F64020C8E}"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B09E81DF-60DE-481F-9A39-0E32E39D14DA}" type="datetimeFigureOut">
              <a:rPr lang="el-GR" smtClean="0"/>
              <a:pPr/>
              <a:t>23/10/2020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7DD662F2-CB63-4A74-A410-AB1F64020C8E}"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B09E81DF-60DE-481F-9A39-0E32E39D14DA}" type="datetimeFigureOut">
              <a:rPr lang="el-GR" smtClean="0"/>
              <a:pPr/>
              <a:t>23/10/2020</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7DD662F2-CB63-4A74-A410-AB1F64020C8E}"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B09E81DF-60DE-481F-9A39-0E32E39D14DA}" type="datetimeFigureOut">
              <a:rPr lang="el-GR" smtClean="0"/>
              <a:pPr/>
              <a:t>23/10/2020</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7DD662F2-CB63-4A74-A410-AB1F64020C8E}"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9E81DF-60DE-481F-9A39-0E32E39D14DA}" type="datetimeFigureOut">
              <a:rPr lang="el-GR" smtClean="0"/>
              <a:pPr/>
              <a:t>23/10/2020</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7DD662F2-CB63-4A74-A410-AB1F64020C8E}"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9E81DF-60DE-481F-9A39-0E32E39D14DA}" type="datetimeFigureOut">
              <a:rPr lang="el-GR" smtClean="0"/>
              <a:pPr/>
              <a:t>23/10/2020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7DD662F2-CB63-4A74-A410-AB1F64020C8E}"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9E81DF-60DE-481F-9A39-0E32E39D14DA}" type="datetimeFigureOut">
              <a:rPr lang="el-GR" smtClean="0"/>
              <a:pPr/>
              <a:t>23/10/2020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7DD662F2-CB63-4A74-A410-AB1F64020C8E}"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9E81DF-60DE-481F-9A39-0E32E39D14DA}" type="datetimeFigureOut">
              <a:rPr lang="el-GR" smtClean="0"/>
              <a:pPr/>
              <a:t>23/10/2020</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D662F2-CB63-4A74-A410-AB1F64020C8E}"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3.xml"/><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5.xml"/><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7.xml"/><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6.xml"/><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0.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19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1.xml"/><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2.xml"/><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5.xml"/><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6.xml"/><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4.xml"/><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6.xml"/><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6.xml"/><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6.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6.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1.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2.xm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44.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5.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8.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9.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0.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1.xml"/><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2.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55.xml"/><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56.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57.xml"/><Relationship Id="rId1" Type="http://schemas.openxmlformats.org/officeDocument/2006/relationships/slideLayout" Target="../slideLayouts/slideLayout2.xml"/><Relationship Id="rId4" Type="http://schemas.openxmlformats.org/officeDocument/2006/relationships/image" Target="../media/image68.gi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59.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260.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61.xm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62.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63.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65.xml"/><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66.xm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6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68.xm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269.xml"/><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270.xml"/><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271.xml"/><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272.xml"/><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273.xml"/><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74.xml"/><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275.xml"/><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276.xml"/><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27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278.xml"/><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279.xml"/><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280.xml"/><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281.xml"/><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282.xml"/><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283.xml"/><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284.xml"/><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285.xml"/><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286.xml"/><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28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288.xml"/><Relationship Id="rId1" Type="http://schemas.openxmlformats.org/officeDocument/2006/relationships/slideLayout" Target="../slideLayouts/slideLayout6.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289.xml"/><Relationship Id="rId1" Type="http://schemas.openxmlformats.org/officeDocument/2006/relationships/slideLayout" Target="../slideLayouts/slideLayout1.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290.xml"/><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291.xml"/><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292.xml"/><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293.xml"/><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294.xml"/><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295.xml"/><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296.xml"/><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29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298.xml"/><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299.xml"/><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300.xml"/><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301.xml"/><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302.xml"/><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303.xml"/><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304.xml"/><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305.xml"/><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notesSlide" Target="../notesSlides/notesSlide306.xml"/><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notesSlide" Target="../notesSlides/notesSlide30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0.xml.rels><?xml version="1.0" encoding="UTF-8" standalone="yes"?>
<Relationships xmlns="http://schemas.openxmlformats.org/package/2006/relationships"><Relationship Id="rId2" Type="http://schemas.openxmlformats.org/officeDocument/2006/relationships/notesSlide" Target="../notesSlides/notesSlide308.xml"/><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2" Type="http://schemas.openxmlformats.org/officeDocument/2006/relationships/notesSlide" Target="../notesSlides/notesSlide309.xml"/><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2" Type="http://schemas.openxmlformats.org/officeDocument/2006/relationships/notesSlide" Target="../notesSlides/notesSlide310.xml"/><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311.xml"/><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notesSlide" Target="../notesSlides/notesSlide312.xml"/><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2" Type="http://schemas.openxmlformats.org/officeDocument/2006/relationships/notesSlide" Target="../notesSlides/notesSlide313.xml"/><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2" Type="http://schemas.openxmlformats.org/officeDocument/2006/relationships/notesSlide" Target="../notesSlides/notesSlide314.xml"/><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15.xml"/><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16.xml"/><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2" Type="http://schemas.openxmlformats.org/officeDocument/2006/relationships/notesSlide" Target="../notesSlides/notesSlide3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18.xml"/><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19.xml"/><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0.xml"/><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2" Type="http://schemas.openxmlformats.org/officeDocument/2006/relationships/notesSlide" Target="../notesSlides/notesSlide321.xml"/><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2" Type="http://schemas.openxmlformats.org/officeDocument/2006/relationships/notesSlide" Target="../notesSlides/notesSlide322.xml"/><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23.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3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24.xml"/><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25.xml"/><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26.xml"/><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28.xml"/><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29.xml"/><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30.xml"/><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2" Type="http://schemas.openxmlformats.org/officeDocument/2006/relationships/notesSlide" Target="../notesSlides/notesSlide331.xml"/><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32.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33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33.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336.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jpeg"/><Relationship Id="rId2" Type="http://schemas.openxmlformats.org/officeDocument/2006/relationships/notesSlide" Target="../notesSlides/notesSlide334.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png"/></Relationships>
</file>

<file path=ppt/slides/_rels/slide33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35.xml"/><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36.xml"/><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3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38.xml"/><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3" Type="http://schemas.openxmlformats.org/officeDocument/2006/relationships/hyperlink" Target="http://en.wikipedia.org/wiki/File:Common_Lobe_Pump.png" TargetMode="External"/><Relationship Id="rId2" Type="http://schemas.openxmlformats.org/officeDocument/2006/relationships/notesSlide" Target="../notesSlides/notesSlide339.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34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40.xml"/><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41.xml"/><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42.xml"/><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43.xml"/><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346.xml.rels><?xml version="1.0" encoding="UTF-8" standalone="yes"?>
<Relationships xmlns="http://schemas.openxmlformats.org/package/2006/relationships"><Relationship Id="rId2" Type="http://schemas.openxmlformats.org/officeDocument/2006/relationships/notesSlide" Target="../notesSlides/notesSlide344.xml"/><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45.xml"/><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46.xml"/><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2" Type="http://schemas.openxmlformats.org/officeDocument/2006/relationships/notesSlide" Target="../notesSlides/notesSlide34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0.xml.rels><?xml version="1.0" encoding="UTF-8" standalone="yes"?>
<Relationships xmlns="http://schemas.openxmlformats.org/package/2006/relationships"><Relationship Id="rId2" Type="http://schemas.openxmlformats.org/officeDocument/2006/relationships/notesSlide" Target="../notesSlides/notesSlide348.xml"/><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2" Type="http://schemas.openxmlformats.org/officeDocument/2006/relationships/notesSlide" Target="../notesSlides/notesSlide349.xml"/><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2" Type="http://schemas.openxmlformats.org/officeDocument/2006/relationships/notesSlide" Target="../notesSlides/notesSlide350.xml"/><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2" Type="http://schemas.openxmlformats.org/officeDocument/2006/relationships/notesSlide" Target="../notesSlides/notesSlide351.xml"/><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2" Type="http://schemas.openxmlformats.org/officeDocument/2006/relationships/notesSlide" Target="../notesSlides/notesSlide352.xml"/><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2" Type="http://schemas.openxmlformats.org/officeDocument/2006/relationships/notesSlide" Target="../notesSlides/notesSlide353.xml"/><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54.xml"/><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2" Type="http://schemas.openxmlformats.org/officeDocument/2006/relationships/notesSlide" Target="../notesSlides/notesSlide355.xml"/><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2" Type="http://schemas.openxmlformats.org/officeDocument/2006/relationships/notesSlide" Target="../notesSlides/notesSlide356.xml"/><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2" Type="http://schemas.openxmlformats.org/officeDocument/2006/relationships/notesSlide" Target="../notesSlides/notesSlide35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0.xml.rels><?xml version="1.0" encoding="UTF-8" standalone="yes"?>
<Relationships xmlns="http://schemas.openxmlformats.org/package/2006/relationships"><Relationship Id="rId2" Type="http://schemas.openxmlformats.org/officeDocument/2006/relationships/notesSlide" Target="../notesSlides/notesSlide358.xml"/><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2" Type="http://schemas.openxmlformats.org/officeDocument/2006/relationships/notesSlide" Target="../notesSlides/notesSlide359.xml"/><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2" Type="http://schemas.openxmlformats.org/officeDocument/2006/relationships/notesSlide" Target="../notesSlides/notesSlide360.xml"/><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61.xml"/><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62.xml"/><Relationship Id="rId1" Type="http://schemas.openxmlformats.org/officeDocument/2006/relationships/slideLayout" Target="../slideLayouts/slideLayout2.xml"/><Relationship Id="rId5" Type="http://schemas.openxmlformats.org/officeDocument/2006/relationships/image" Target="../media/image107.jpeg"/><Relationship Id="rId4" Type="http://schemas.openxmlformats.org/officeDocument/2006/relationships/image" Target="../media/image106.jpeg"/></Relationships>
</file>

<file path=ppt/slides/_rels/slide365.xml.rels><?xml version="1.0" encoding="UTF-8" standalone="yes"?>
<Relationships xmlns="http://schemas.openxmlformats.org/package/2006/relationships"><Relationship Id="rId2" Type="http://schemas.openxmlformats.org/officeDocument/2006/relationships/notesSlide" Target="../notesSlides/notesSlide363.xml"/><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2" Type="http://schemas.openxmlformats.org/officeDocument/2006/relationships/notesSlide" Target="../notesSlides/notesSlide364.xml"/><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2" Type="http://schemas.openxmlformats.org/officeDocument/2006/relationships/notesSlide" Target="../notesSlides/notesSlide365.xml"/><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66.xml"/><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6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68.xml"/><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69.xml"/><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2" Type="http://schemas.openxmlformats.org/officeDocument/2006/relationships/notesSlide" Target="../notesSlides/notesSlide370.xml"/><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2" Type="http://schemas.openxmlformats.org/officeDocument/2006/relationships/notesSlide" Target="../notesSlides/notesSlide371.xml"/><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2" Type="http://schemas.openxmlformats.org/officeDocument/2006/relationships/notesSlide" Target="../notesSlides/notesSlide372.xml"/><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2" Type="http://schemas.openxmlformats.org/officeDocument/2006/relationships/notesSlide" Target="../notesSlides/notesSlide373.xml"/><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2" Type="http://schemas.openxmlformats.org/officeDocument/2006/relationships/notesSlide" Target="../notesSlides/notesSlide374.xml"/><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75.xml"/><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76.xml"/><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2" Type="http://schemas.openxmlformats.org/officeDocument/2006/relationships/notesSlide" Target="../notesSlides/notesSlide37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5.gif"/><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gif"/></Relationships>
</file>

<file path=ppt/slides/_rels/slide380.xml.rels><?xml version="1.0" encoding="UTF-8" standalone="yes"?>
<Relationships xmlns="http://schemas.openxmlformats.org/package/2006/relationships"><Relationship Id="rId2" Type="http://schemas.openxmlformats.org/officeDocument/2006/relationships/notesSlide" Target="../notesSlides/notesSlide378.xml"/><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2" Type="http://schemas.openxmlformats.org/officeDocument/2006/relationships/notesSlide" Target="../notesSlides/notesSlide379.xml"/><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2" Type="http://schemas.openxmlformats.org/officeDocument/2006/relationships/notesSlide" Target="../notesSlides/notesSlide380.xml"/><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4.xml.rels><?xml version="1.0" encoding="UTF-8" standalone="yes"?>
<Relationships xmlns="http://schemas.openxmlformats.org/package/2006/relationships"><Relationship Id="rId2" Type="http://schemas.openxmlformats.org/officeDocument/2006/relationships/notesSlide" Target="../notesSlides/notesSlide381.xml"/><Relationship Id="rId1" Type="http://schemas.openxmlformats.org/officeDocument/2006/relationships/slideLayout" Target="../slideLayouts/slideLayout1.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6.xml.rels><?xml version="1.0" encoding="UTF-8" standalone="yes"?>
<Relationships xmlns="http://schemas.openxmlformats.org/package/2006/relationships"><Relationship Id="rId2" Type="http://schemas.openxmlformats.org/officeDocument/2006/relationships/notesSlide" Target="../notesSlides/notesSlide382.xml"/><Relationship Id="rId1" Type="http://schemas.openxmlformats.org/officeDocument/2006/relationships/slideLayout" Target="../slideLayouts/slideLayout6.xml"/></Relationships>
</file>

<file path=ppt/slides/_rels/slide387.xml.rels><?xml version="1.0" encoding="UTF-8" standalone="yes"?>
<Relationships xmlns="http://schemas.openxmlformats.org/package/2006/relationships"><Relationship Id="rId2" Type="http://schemas.openxmlformats.org/officeDocument/2006/relationships/notesSlide" Target="../notesSlides/notesSlide383.xml"/><Relationship Id="rId1" Type="http://schemas.openxmlformats.org/officeDocument/2006/relationships/slideLayout" Target="../slideLayouts/slideLayout7.xml"/></Relationships>
</file>

<file path=ppt/slides/_rels/slide388.xml.rels><?xml version="1.0" encoding="UTF-8" standalone="yes"?>
<Relationships xmlns="http://schemas.openxmlformats.org/package/2006/relationships"><Relationship Id="rId2" Type="http://schemas.openxmlformats.org/officeDocument/2006/relationships/notesSlide" Target="../notesSlides/notesSlide384.xml"/><Relationship Id="rId1" Type="http://schemas.openxmlformats.org/officeDocument/2006/relationships/slideLayout" Target="../slideLayouts/slideLayout6.xml"/></Relationships>
</file>

<file path=ppt/slides/_rels/slide389.xml.rels><?xml version="1.0" encoding="UTF-8" standalone="yes"?>
<Relationships xmlns="http://schemas.openxmlformats.org/package/2006/relationships"><Relationship Id="rId2" Type="http://schemas.openxmlformats.org/officeDocument/2006/relationships/notesSlide" Target="../notesSlides/notesSlide385.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0.xml.rels><?xml version="1.0" encoding="UTF-8" standalone="yes"?>
<Relationships xmlns="http://schemas.openxmlformats.org/package/2006/relationships"><Relationship Id="rId2" Type="http://schemas.openxmlformats.org/officeDocument/2006/relationships/notesSlide" Target="../notesSlides/notesSlide386.xml"/><Relationship Id="rId1" Type="http://schemas.openxmlformats.org/officeDocument/2006/relationships/slideLayout" Target="../slideLayouts/slideLayout1.xml"/></Relationships>
</file>

<file path=ppt/slides/_rels/slide391.xml.rels><?xml version="1.0" encoding="UTF-8" standalone="yes"?>
<Relationships xmlns="http://schemas.openxmlformats.org/package/2006/relationships"><Relationship Id="rId2" Type="http://schemas.openxmlformats.org/officeDocument/2006/relationships/notesSlide" Target="../notesSlides/notesSlide387.xml"/><Relationship Id="rId1" Type="http://schemas.openxmlformats.org/officeDocument/2006/relationships/slideLayout" Target="../slideLayouts/slideLayout1.xml"/></Relationships>
</file>

<file path=ppt/slides/_rels/slide392.xml.rels><?xml version="1.0" encoding="UTF-8" standalone="yes"?>
<Relationships xmlns="http://schemas.openxmlformats.org/package/2006/relationships"><Relationship Id="rId2" Type="http://schemas.openxmlformats.org/officeDocument/2006/relationships/notesSlide" Target="../notesSlides/notesSlide388.xml"/><Relationship Id="rId1" Type="http://schemas.openxmlformats.org/officeDocument/2006/relationships/slideLayout" Target="../slideLayouts/slideLayout1.xml"/></Relationships>
</file>

<file path=ppt/slides/_rels/slide393.xml.rels><?xml version="1.0" encoding="UTF-8" standalone="yes"?>
<Relationships xmlns="http://schemas.openxmlformats.org/package/2006/relationships"><Relationship Id="rId2" Type="http://schemas.openxmlformats.org/officeDocument/2006/relationships/notesSlide" Target="../notesSlides/notesSlide389.xml"/><Relationship Id="rId1" Type="http://schemas.openxmlformats.org/officeDocument/2006/relationships/slideLayout" Target="../slideLayouts/slideLayout1.xml"/></Relationships>
</file>

<file path=ppt/slides/_rels/slide394.xml.rels><?xml version="1.0" encoding="UTF-8" standalone="yes"?>
<Relationships xmlns="http://schemas.openxmlformats.org/package/2006/relationships"><Relationship Id="rId2" Type="http://schemas.openxmlformats.org/officeDocument/2006/relationships/notesSlide" Target="../notesSlides/notesSlide390.xml"/><Relationship Id="rId1" Type="http://schemas.openxmlformats.org/officeDocument/2006/relationships/slideLayout" Target="../slideLayouts/slideLayout1.xml"/></Relationships>
</file>

<file path=ppt/slides/_rels/slide395.xml.rels><?xml version="1.0" encoding="UTF-8" standalone="yes"?>
<Relationships xmlns="http://schemas.openxmlformats.org/package/2006/relationships"><Relationship Id="rId2" Type="http://schemas.openxmlformats.org/officeDocument/2006/relationships/notesSlide" Target="../notesSlides/notesSlide391.xml"/><Relationship Id="rId1" Type="http://schemas.openxmlformats.org/officeDocument/2006/relationships/slideLayout" Target="../slideLayouts/slideLayout1.xml"/></Relationships>
</file>

<file path=ppt/slides/_rels/slide396.xml.rels><?xml version="1.0" encoding="UTF-8" standalone="yes"?>
<Relationships xmlns="http://schemas.openxmlformats.org/package/2006/relationships"><Relationship Id="rId2" Type="http://schemas.openxmlformats.org/officeDocument/2006/relationships/notesSlide" Target="../notesSlides/notesSlide392.xml"/><Relationship Id="rId1" Type="http://schemas.openxmlformats.org/officeDocument/2006/relationships/slideLayout" Target="../slideLayouts/slideLayout1.xml"/></Relationships>
</file>

<file path=ppt/slides/_rels/slide397.xml.rels><?xml version="1.0" encoding="UTF-8" standalone="yes"?>
<Relationships xmlns="http://schemas.openxmlformats.org/package/2006/relationships"><Relationship Id="rId2" Type="http://schemas.openxmlformats.org/officeDocument/2006/relationships/notesSlide" Target="../notesSlides/notesSlide393.xml"/><Relationship Id="rId1" Type="http://schemas.openxmlformats.org/officeDocument/2006/relationships/slideLayout" Target="../slideLayouts/slideLayout1.xml"/></Relationships>
</file>

<file path=ppt/slides/_rels/slide398.xml.rels><?xml version="1.0" encoding="UTF-8" standalone="yes"?>
<Relationships xmlns="http://schemas.openxmlformats.org/package/2006/relationships"><Relationship Id="rId2" Type="http://schemas.openxmlformats.org/officeDocument/2006/relationships/notesSlide" Target="../notesSlides/notesSlide394.xml"/><Relationship Id="rId1" Type="http://schemas.openxmlformats.org/officeDocument/2006/relationships/slideLayout" Target="../slideLayouts/slideLayout1.xml"/></Relationships>
</file>

<file path=ppt/slides/_rels/slide399.xml.rels><?xml version="1.0" encoding="UTF-8" standalone="yes"?>
<Relationships xmlns="http://schemas.openxmlformats.org/package/2006/relationships"><Relationship Id="rId2" Type="http://schemas.openxmlformats.org/officeDocument/2006/relationships/notesSlide" Target="../notesSlides/notesSlide39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00.xml.rels><?xml version="1.0" encoding="UTF-8" standalone="yes"?>
<Relationships xmlns="http://schemas.openxmlformats.org/package/2006/relationships"><Relationship Id="rId2" Type="http://schemas.openxmlformats.org/officeDocument/2006/relationships/notesSlide" Target="../notesSlides/notesSlide396.xml"/><Relationship Id="rId1" Type="http://schemas.openxmlformats.org/officeDocument/2006/relationships/slideLayout" Target="../slideLayouts/slideLayout1.xml"/></Relationships>
</file>

<file path=ppt/slides/_rels/slide401.xml.rels><?xml version="1.0" encoding="UTF-8" standalone="yes"?>
<Relationships xmlns="http://schemas.openxmlformats.org/package/2006/relationships"><Relationship Id="rId2" Type="http://schemas.openxmlformats.org/officeDocument/2006/relationships/notesSlide" Target="../notesSlides/notesSlide397.xml"/><Relationship Id="rId1" Type="http://schemas.openxmlformats.org/officeDocument/2006/relationships/slideLayout" Target="../slideLayouts/slideLayout1.xml"/></Relationships>
</file>

<file path=ppt/slides/_rels/slide402.xml.rels><?xml version="1.0" encoding="UTF-8" standalone="yes"?>
<Relationships xmlns="http://schemas.openxmlformats.org/package/2006/relationships"><Relationship Id="rId2" Type="http://schemas.openxmlformats.org/officeDocument/2006/relationships/notesSlide" Target="../notesSlides/notesSlide398.xml"/><Relationship Id="rId1" Type="http://schemas.openxmlformats.org/officeDocument/2006/relationships/slideLayout" Target="../slideLayouts/slideLayout1.xml"/></Relationships>
</file>

<file path=ppt/slides/_rels/slide403.xml.rels><?xml version="1.0" encoding="UTF-8" standalone="yes"?>
<Relationships xmlns="http://schemas.openxmlformats.org/package/2006/relationships"><Relationship Id="rId2" Type="http://schemas.openxmlformats.org/officeDocument/2006/relationships/notesSlide" Target="../notesSlides/notesSlide399.xml"/><Relationship Id="rId1" Type="http://schemas.openxmlformats.org/officeDocument/2006/relationships/slideLayout" Target="../slideLayouts/slideLayout1.xml"/></Relationships>
</file>

<file path=ppt/slides/_rels/slide40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00.xml"/><Relationship Id="rId1" Type="http://schemas.openxmlformats.org/officeDocument/2006/relationships/slideLayout" Target="../slideLayouts/slideLayout2.xml"/></Relationships>
</file>

<file path=ppt/slides/_rels/slide40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01.xml"/><Relationship Id="rId1" Type="http://schemas.openxmlformats.org/officeDocument/2006/relationships/slideLayout" Target="../slideLayouts/slideLayout2.xml"/></Relationships>
</file>

<file path=ppt/slides/_rels/slide406.xml.rels><?xml version="1.0" encoding="UTF-8" standalone="yes"?>
<Relationships xmlns="http://schemas.openxmlformats.org/package/2006/relationships"><Relationship Id="rId2" Type="http://schemas.openxmlformats.org/officeDocument/2006/relationships/notesSlide" Target="../notesSlides/notesSlide402.xml"/><Relationship Id="rId1" Type="http://schemas.openxmlformats.org/officeDocument/2006/relationships/slideLayout" Target="../slideLayouts/slideLayout1.xml"/></Relationships>
</file>

<file path=ppt/slides/_rels/slide407.xml.rels><?xml version="1.0" encoding="UTF-8" standalone="yes"?>
<Relationships xmlns="http://schemas.openxmlformats.org/package/2006/relationships"><Relationship Id="rId2" Type="http://schemas.openxmlformats.org/officeDocument/2006/relationships/notesSlide" Target="../notesSlides/notesSlide403.xml"/><Relationship Id="rId1" Type="http://schemas.openxmlformats.org/officeDocument/2006/relationships/slideLayout" Target="../slideLayouts/slideLayout1.xml"/></Relationships>
</file>

<file path=ppt/slides/_rels/slide408.xml.rels><?xml version="1.0" encoding="UTF-8" standalone="yes"?>
<Relationships xmlns="http://schemas.openxmlformats.org/package/2006/relationships"><Relationship Id="rId2" Type="http://schemas.openxmlformats.org/officeDocument/2006/relationships/notesSlide" Target="../notesSlides/notesSlide404.xml"/><Relationship Id="rId1" Type="http://schemas.openxmlformats.org/officeDocument/2006/relationships/slideLayout" Target="../slideLayouts/slideLayout1.xml"/></Relationships>
</file>

<file path=ppt/slides/_rels/slide409.xml.rels><?xml version="1.0" encoding="UTF-8" standalone="yes"?>
<Relationships xmlns="http://schemas.openxmlformats.org/package/2006/relationships"><Relationship Id="rId2" Type="http://schemas.openxmlformats.org/officeDocument/2006/relationships/notesSlide" Target="../notesSlides/notesSlide405.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0.xml.rels><?xml version="1.0" encoding="UTF-8" standalone="yes"?>
<Relationships xmlns="http://schemas.openxmlformats.org/package/2006/relationships"><Relationship Id="rId2" Type="http://schemas.openxmlformats.org/officeDocument/2006/relationships/notesSlide" Target="../notesSlides/notesSlide406.xml"/><Relationship Id="rId1" Type="http://schemas.openxmlformats.org/officeDocument/2006/relationships/slideLayout" Target="../slideLayouts/slideLayout1.xml"/></Relationships>
</file>

<file path=ppt/slides/_rels/slide411.xml.rels><?xml version="1.0" encoding="UTF-8" standalone="yes"?>
<Relationships xmlns="http://schemas.openxmlformats.org/package/2006/relationships"><Relationship Id="rId2" Type="http://schemas.openxmlformats.org/officeDocument/2006/relationships/notesSlide" Target="../notesSlides/notesSlide407.xml"/><Relationship Id="rId1" Type="http://schemas.openxmlformats.org/officeDocument/2006/relationships/slideLayout" Target="../slideLayouts/slideLayout1.xml"/></Relationships>
</file>

<file path=ppt/slides/_rels/slide412.xml.rels><?xml version="1.0" encoding="UTF-8" standalone="yes"?>
<Relationships xmlns="http://schemas.openxmlformats.org/package/2006/relationships"><Relationship Id="rId2" Type="http://schemas.openxmlformats.org/officeDocument/2006/relationships/notesSlide" Target="../notesSlides/notesSlide408.xml"/><Relationship Id="rId1" Type="http://schemas.openxmlformats.org/officeDocument/2006/relationships/slideLayout" Target="../slideLayouts/slideLayout1.xml"/></Relationships>
</file>

<file path=ppt/slides/_rels/slide413.xml.rels><?xml version="1.0" encoding="UTF-8" standalone="yes"?>
<Relationships xmlns="http://schemas.openxmlformats.org/package/2006/relationships"><Relationship Id="rId2" Type="http://schemas.openxmlformats.org/officeDocument/2006/relationships/notesSlide" Target="../notesSlides/notesSlide409.xml"/><Relationship Id="rId1" Type="http://schemas.openxmlformats.org/officeDocument/2006/relationships/slideLayout" Target="../slideLayouts/slideLayout1.xml"/></Relationships>
</file>

<file path=ppt/slides/_rels/slide414.xml.rels><?xml version="1.0" encoding="UTF-8" standalone="yes"?>
<Relationships xmlns="http://schemas.openxmlformats.org/package/2006/relationships"><Relationship Id="rId2" Type="http://schemas.openxmlformats.org/officeDocument/2006/relationships/notesSlide" Target="../notesSlides/notesSlide410.xml"/><Relationship Id="rId1" Type="http://schemas.openxmlformats.org/officeDocument/2006/relationships/slideLayout" Target="../slideLayouts/slideLayout1.xml"/></Relationships>
</file>

<file path=ppt/slides/_rels/slide415.xml.rels><?xml version="1.0" encoding="UTF-8" standalone="yes"?>
<Relationships xmlns="http://schemas.openxmlformats.org/package/2006/relationships"><Relationship Id="rId2" Type="http://schemas.openxmlformats.org/officeDocument/2006/relationships/notesSlide" Target="../notesSlides/notesSlide411.xml"/><Relationship Id="rId1" Type="http://schemas.openxmlformats.org/officeDocument/2006/relationships/slideLayout" Target="../slideLayouts/slideLayout1.xml"/></Relationships>
</file>

<file path=ppt/slides/_rels/slide416.xml.rels><?xml version="1.0" encoding="UTF-8" standalone="yes"?>
<Relationships xmlns="http://schemas.openxmlformats.org/package/2006/relationships"><Relationship Id="rId2" Type="http://schemas.openxmlformats.org/officeDocument/2006/relationships/notesSlide" Target="../notesSlides/notesSlide412.xml"/><Relationship Id="rId1" Type="http://schemas.openxmlformats.org/officeDocument/2006/relationships/slideLayout" Target="../slideLayouts/slideLayout1.xml"/></Relationships>
</file>

<file path=ppt/slides/_rels/slide417.xml.rels><?xml version="1.0" encoding="UTF-8" standalone="yes"?>
<Relationships xmlns="http://schemas.openxmlformats.org/package/2006/relationships"><Relationship Id="rId2" Type="http://schemas.openxmlformats.org/officeDocument/2006/relationships/notesSlide" Target="../notesSlides/notesSlide413.xml"/><Relationship Id="rId1" Type="http://schemas.openxmlformats.org/officeDocument/2006/relationships/slideLayout" Target="../slideLayouts/slideLayout1.xml"/></Relationships>
</file>

<file path=ppt/slides/_rels/slide418.xml.rels><?xml version="1.0" encoding="UTF-8" standalone="yes"?>
<Relationships xmlns="http://schemas.openxmlformats.org/package/2006/relationships"><Relationship Id="rId2" Type="http://schemas.openxmlformats.org/officeDocument/2006/relationships/notesSlide" Target="../notesSlides/notesSlide414.xml"/><Relationship Id="rId1" Type="http://schemas.openxmlformats.org/officeDocument/2006/relationships/slideLayout" Target="../slideLayouts/slideLayout1.xml"/></Relationships>
</file>

<file path=ppt/slides/_rels/slide419.xml.rels><?xml version="1.0" encoding="UTF-8" standalone="yes"?>
<Relationships xmlns="http://schemas.openxmlformats.org/package/2006/relationships"><Relationship Id="rId2" Type="http://schemas.openxmlformats.org/officeDocument/2006/relationships/notesSlide" Target="../notesSlides/notesSlide415.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0.xml.rels><?xml version="1.0" encoding="UTF-8" standalone="yes"?>
<Relationships xmlns="http://schemas.openxmlformats.org/package/2006/relationships"><Relationship Id="rId2" Type="http://schemas.openxmlformats.org/officeDocument/2006/relationships/notesSlide" Target="../notesSlides/notesSlide416.xml"/><Relationship Id="rId1" Type="http://schemas.openxmlformats.org/officeDocument/2006/relationships/slideLayout" Target="../slideLayouts/slideLayout1.xml"/></Relationships>
</file>

<file path=ppt/slides/_rels/slide421.xml.rels><?xml version="1.0" encoding="UTF-8" standalone="yes"?>
<Relationships xmlns="http://schemas.openxmlformats.org/package/2006/relationships"><Relationship Id="rId2" Type="http://schemas.openxmlformats.org/officeDocument/2006/relationships/notesSlide" Target="../notesSlides/notesSlide417.xml"/><Relationship Id="rId1" Type="http://schemas.openxmlformats.org/officeDocument/2006/relationships/slideLayout" Target="../slideLayouts/slideLayout1.xml"/></Relationships>
</file>

<file path=ppt/slides/_rels/slide422.xml.rels><?xml version="1.0" encoding="UTF-8" standalone="yes"?>
<Relationships xmlns="http://schemas.openxmlformats.org/package/2006/relationships"><Relationship Id="rId2" Type="http://schemas.openxmlformats.org/officeDocument/2006/relationships/notesSlide" Target="../notesSlides/notesSlide418.xml"/><Relationship Id="rId1" Type="http://schemas.openxmlformats.org/officeDocument/2006/relationships/slideLayout" Target="../slideLayouts/slideLayout1.xml"/></Relationships>
</file>

<file path=ppt/slides/_rels/slide423.xml.rels><?xml version="1.0" encoding="UTF-8" standalone="yes"?>
<Relationships xmlns="http://schemas.openxmlformats.org/package/2006/relationships"><Relationship Id="rId2" Type="http://schemas.openxmlformats.org/officeDocument/2006/relationships/notesSlide" Target="../notesSlides/notesSlide419.xml"/><Relationship Id="rId1" Type="http://schemas.openxmlformats.org/officeDocument/2006/relationships/slideLayout" Target="../slideLayouts/slideLayout1.xml"/></Relationships>
</file>

<file path=ppt/slides/_rels/slide424.xml.rels><?xml version="1.0" encoding="UTF-8" standalone="yes"?>
<Relationships xmlns="http://schemas.openxmlformats.org/package/2006/relationships"><Relationship Id="rId2" Type="http://schemas.openxmlformats.org/officeDocument/2006/relationships/notesSlide" Target="../notesSlides/notesSlide420.xml"/><Relationship Id="rId1" Type="http://schemas.openxmlformats.org/officeDocument/2006/relationships/slideLayout" Target="../slideLayouts/slideLayout1.xml"/></Relationships>
</file>

<file path=ppt/slides/_rels/slide425.xml.rels><?xml version="1.0" encoding="UTF-8" standalone="yes"?>
<Relationships xmlns="http://schemas.openxmlformats.org/package/2006/relationships"><Relationship Id="rId2" Type="http://schemas.openxmlformats.org/officeDocument/2006/relationships/notesSlide" Target="../notesSlides/notesSlide421.xml"/><Relationship Id="rId1" Type="http://schemas.openxmlformats.org/officeDocument/2006/relationships/slideLayout" Target="../slideLayouts/slideLayout6.xml"/></Relationships>
</file>

<file path=ppt/slides/_rels/slide426.xml.rels><?xml version="1.0" encoding="UTF-8" standalone="yes"?>
<Relationships xmlns="http://schemas.openxmlformats.org/package/2006/relationships"><Relationship Id="rId2" Type="http://schemas.openxmlformats.org/officeDocument/2006/relationships/notesSlide" Target="../notesSlides/notesSlide422.xml"/><Relationship Id="rId1" Type="http://schemas.openxmlformats.org/officeDocument/2006/relationships/slideLayout" Target="../slideLayouts/slideLayout7.xml"/></Relationships>
</file>

<file path=ppt/slides/_rels/slide427.xml.rels><?xml version="1.0" encoding="UTF-8" standalone="yes"?>
<Relationships xmlns="http://schemas.openxmlformats.org/package/2006/relationships"><Relationship Id="rId2" Type="http://schemas.openxmlformats.org/officeDocument/2006/relationships/notesSlide" Target="../notesSlides/notesSlide423.xml"/><Relationship Id="rId1" Type="http://schemas.openxmlformats.org/officeDocument/2006/relationships/slideLayout" Target="../slideLayouts/slideLayout6.xml"/></Relationships>
</file>

<file path=ppt/slides/_rels/slide428.xml.rels><?xml version="1.0" encoding="UTF-8" standalone="yes"?>
<Relationships xmlns="http://schemas.openxmlformats.org/package/2006/relationships"><Relationship Id="rId2" Type="http://schemas.openxmlformats.org/officeDocument/2006/relationships/notesSlide" Target="../notesSlides/notesSlide424.xml"/><Relationship Id="rId1" Type="http://schemas.openxmlformats.org/officeDocument/2006/relationships/slideLayout" Target="../slideLayouts/slideLayout1.xml"/></Relationships>
</file>

<file path=ppt/slides/_rels/slide429.xml.rels><?xml version="1.0" encoding="UTF-8" standalone="yes"?>
<Relationships xmlns="http://schemas.openxmlformats.org/package/2006/relationships"><Relationship Id="rId2" Type="http://schemas.openxmlformats.org/officeDocument/2006/relationships/notesSlide" Target="../notesSlides/notesSlide425.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0.xml.rels><?xml version="1.0" encoding="UTF-8" standalone="yes"?>
<Relationships xmlns="http://schemas.openxmlformats.org/package/2006/relationships"><Relationship Id="rId2" Type="http://schemas.openxmlformats.org/officeDocument/2006/relationships/notesSlide" Target="../notesSlides/notesSlide426.xml"/><Relationship Id="rId1" Type="http://schemas.openxmlformats.org/officeDocument/2006/relationships/slideLayout" Target="../slideLayouts/slideLayout1.xml"/></Relationships>
</file>

<file path=ppt/slides/_rels/slide431.xml.rels><?xml version="1.0" encoding="UTF-8" standalone="yes"?>
<Relationships xmlns="http://schemas.openxmlformats.org/package/2006/relationships"><Relationship Id="rId2" Type="http://schemas.openxmlformats.org/officeDocument/2006/relationships/notesSlide" Target="../notesSlides/notesSlide427.xml"/><Relationship Id="rId1" Type="http://schemas.openxmlformats.org/officeDocument/2006/relationships/slideLayout" Target="../slideLayouts/slideLayout1.xml"/></Relationships>
</file>

<file path=ppt/slides/_rels/slide432.xml.rels><?xml version="1.0" encoding="UTF-8" standalone="yes"?>
<Relationships xmlns="http://schemas.openxmlformats.org/package/2006/relationships"><Relationship Id="rId2" Type="http://schemas.openxmlformats.org/officeDocument/2006/relationships/notesSlide" Target="../notesSlides/notesSlide428.xml"/><Relationship Id="rId1" Type="http://schemas.openxmlformats.org/officeDocument/2006/relationships/slideLayout" Target="../slideLayouts/slideLayout6.xml"/></Relationships>
</file>

<file path=ppt/slides/_rels/slide433.xml.rels><?xml version="1.0" encoding="UTF-8" standalone="yes"?>
<Relationships xmlns="http://schemas.openxmlformats.org/package/2006/relationships"><Relationship Id="rId2" Type="http://schemas.openxmlformats.org/officeDocument/2006/relationships/notesSlide" Target="../notesSlides/notesSlide429.xml"/><Relationship Id="rId1" Type="http://schemas.openxmlformats.org/officeDocument/2006/relationships/slideLayout" Target="../slideLayouts/slideLayout7.xml"/></Relationships>
</file>

<file path=ppt/slides/_rels/slide434.xml.rels><?xml version="1.0" encoding="UTF-8" standalone="yes"?>
<Relationships xmlns="http://schemas.openxmlformats.org/package/2006/relationships"><Relationship Id="rId2" Type="http://schemas.openxmlformats.org/officeDocument/2006/relationships/notesSlide" Target="../notesSlides/notesSlide430.xml"/><Relationship Id="rId1" Type="http://schemas.openxmlformats.org/officeDocument/2006/relationships/slideLayout" Target="../slideLayouts/slideLayout6.xml"/></Relationships>
</file>

<file path=ppt/slides/_rels/slide435.xml.rels><?xml version="1.0" encoding="UTF-8" standalone="yes"?>
<Relationships xmlns="http://schemas.openxmlformats.org/package/2006/relationships"><Relationship Id="rId2" Type="http://schemas.openxmlformats.org/officeDocument/2006/relationships/notesSlide" Target="../notesSlides/notesSlide431.xml"/><Relationship Id="rId1" Type="http://schemas.openxmlformats.org/officeDocument/2006/relationships/slideLayout" Target="../slideLayouts/slideLayout1.xml"/></Relationships>
</file>

<file path=ppt/slides/_rels/slide436.xml.rels><?xml version="1.0" encoding="UTF-8" standalone="yes"?>
<Relationships xmlns="http://schemas.openxmlformats.org/package/2006/relationships"><Relationship Id="rId2" Type="http://schemas.openxmlformats.org/officeDocument/2006/relationships/notesSlide" Target="../notesSlides/notesSlide432.xml"/><Relationship Id="rId1" Type="http://schemas.openxmlformats.org/officeDocument/2006/relationships/slideLayout" Target="../slideLayouts/slideLayout1.xml"/></Relationships>
</file>

<file path=ppt/slides/_rels/slide43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33.xml"/><Relationship Id="rId1" Type="http://schemas.openxmlformats.org/officeDocument/2006/relationships/slideLayout" Target="../slideLayouts/slideLayout4.xml"/></Relationships>
</file>

<file path=ppt/slides/_rels/slide43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34.xml"/><Relationship Id="rId1" Type="http://schemas.openxmlformats.org/officeDocument/2006/relationships/slideLayout" Target="../slideLayouts/slideLayout4.xml"/></Relationships>
</file>

<file path=ppt/slides/_rels/slide43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435.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0.xml.rels><?xml version="1.0" encoding="UTF-8" standalone="yes"?>
<Relationships xmlns="http://schemas.openxmlformats.org/package/2006/relationships"><Relationship Id="rId2" Type="http://schemas.openxmlformats.org/officeDocument/2006/relationships/notesSlide" Target="../notesSlides/notesSlide436.xml"/><Relationship Id="rId1" Type="http://schemas.openxmlformats.org/officeDocument/2006/relationships/slideLayout" Target="../slideLayouts/slideLayout1.xml"/></Relationships>
</file>

<file path=ppt/slides/_rels/slide441.xml.rels><?xml version="1.0" encoding="UTF-8" standalone="yes"?>
<Relationships xmlns="http://schemas.openxmlformats.org/package/2006/relationships"><Relationship Id="rId2" Type="http://schemas.openxmlformats.org/officeDocument/2006/relationships/notesSlide" Target="../notesSlides/notesSlide437.xml"/><Relationship Id="rId1" Type="http://schemas.openxmlformats.org/officeDocument/2006/relationships/slideLayout" Target="../slideLayouts/slideLayout6.xml"/></Relationships>
</file>

<file path=ppt/slides/_rels/slide442.xml.rels><?xml version="1.0" encoding="UTF-8" standalone="yes"?>
<Relationships xmlns="http://schemas.openxmlformats.org/package/2006/relationships"><Relationship Id="rId2" Type="http://schemas.openxmlformats.org/officeDocument/2006/relationships/notesSlide" Target="../notesSlides/notesSlide438.xml"/><Relationship Id="rId1" Type="http://schemas.openxmlformats.org/officeDocument/2006/relationships/slideLayout" Target="../slideLayouts/slideLayout7.xml"/></Relationships>
</file>

<file path=ppt/slides/_rels/slide443.xml.rels><?xml version="1.0" encoding="UTF-8" standalone="yes"?>
<Relationships xmlns="http://schemas.openxmlformats.org/package/2006/relationships"><Relationship Id="rId2" Type="http://schemas.openxmlformats.org/officeDocument/2006/relationships/notesSlide" Target="../notesSlides/notesSlide439.xml"/><Relationship Id="rId1" Type="http://schemas.openxmlformats.org/officeDocument/2006/relationships/slideLayout" Target="../slideLayouts/slideLayout6.xml"/></Relationships>
</file>

<file path=ppt/slides/_rels/slide444.xml.rels><?xml version="1.0" encoding="UTF-8" standalone="yes"?>
<Relationships xmlns="http://schemas.openxmlformats.org/package/2006/relationships"><Relationship Id="rId2" Type="http://schemas.openxmlformats.org/officeDocument/2006/relationships/notesSlide" Target="../notesSlides/notesSlide440.xml"/><Relationship Id="rId1" Type="http://schemas.openxmlformats.org/officeDocument/2006/relationships/slideLayout" Target="../slideLayouts/slideLayout1.xml"/></Relationships>
</file>

<file path=ppt/slides/_rels/slide445.xml.rels><?xml version="1.0" encoding="UTF-8" standalone="yes"?>
<Relationships xmlns="http://schemas.openxmlformats.org/package/2006/relationships"><Relationship Id="rId2" Type="http://schemas.openxmlformats.org/officeDocument/2006/relationships/notesSlide" Target="../notesSlides/notesSlide441.xml"/><Relationship Id="rId1" Type="http://schemas.openxmlformats.org/officeDocument/2006/relationships/slideLayout" Target="../slideLayouts/slideLayout1.xml"/></Relationships>
</file>

<file path=ppt/slides/_rels/slide446.xml.rels><?xml version="1.0" encoding="UTF-8" standalone="yes"?>
<Relationships xmlns="http://schemas.openxmlformats.org/package/2006/relationships"><Relationship Id="rId2" Type="http://schemas.openxmlformats.org/officeDocument/2006/relationships/notesSlide" Target="../notesSlides/notesSlide442.xml"/><Relationship Id="rId1" Type="http://schemas.openxmlformats.org/officeDocument/2006/relationships/slideLayout" Target="../slideLayouts/slideLayout1.xml"/></Relationships>
</file>

<file path=ppt/slides/_rels/slide44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43.xml"/><Relationship Id="rId1" Type="http://schemas.openxmlformats.org/officeDocument/2006/relationships/slideLayout" Target="../slideLayouts/slideLayout4.xml"/></Relationships>
</file>

<file path=ppt/slides/_rels/slide448.xml.rels><?xml version="1.0" encoding="UTF-8" standalone="yes"?>
<Relationships xmlns="http://schemas.openxmlformats.org/package/2006/relationships"><Relationship Id="rId2" Type="http://schemas.openxmlformats.org/officeDocument/2006/relationships/notesSlide" Target="../notesSlides/notesSlide444.xml"/><Relationship Id="rId1" Type="http://schemas.openxmlformats.org/officeDocument/2006/relationships/slideLayout" Target="../slideLayouts/slideLayout1.xml"/></Relationships>
</file>

<file path=ppt/slides/_rels/slide449.xml.rels><?xml version="1.0" encoding="UTF-8" standalone="yes"?>
<Relationships xmlns="http://schemas.openxmlformats.org/package/2006/relationships"><Relationship Id="rId2" Type="http://schemas.openxmlformats.org/officeDocument/2006/relationships/notesSlide" Target="../notesSlides/notesSlide445.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0.xml.rels><?xml version="1.0" encoding="UTF-8" standalone="yes"?>
<Relationships xmlns="http://schemas.openxmlformats.org/package/2006/relationships"><Relationship Id="rId2" Type="http://schemas.openxmlformats.org/officeDocument/2006/relationships/notesSlide" Target="../notesSlides/notesSlide446.xml"/><Relationship Id="rId1" Type="http://schemas.openxmlformats.org/officeDocument/2006/relationships/slideLayout" Target="../slideLayouts/slideLayout1.xml"/></Relationships>
</file>

<file path=ppt/slides/_rels/slide45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47.xml"/><Relationship Id="rId1" Type="http://schemas.openxmlformats.org/officeDocument/2006/relationships/slideLayout" Target="../slideLayouts/slideLayout4.xml"/></Relationships>
</file>

<file path=ppt/slides/_rels/slide452.xml.rels><?xml version="1.0" encoding="UTF-8" standalone="yes"?>
<Relationships xmlns="http://schemas.openxmlformats.org/package/2006/relationships"><Relationship Id="rId2" Type="http://schemas.openxmlformats.org/officeDocument/2006/relationships/notesSlide" Target="../notesSlides/notesSlide448.xml"/><Relationship Id="rId1" Type="http://schemas.openxmlformats.org/officeDocument/2006/relationships/slideLayout" Target="../slideLayouts/slideLayout1.xml"/></Relationships>
</file>

<file path=ppt/slides/_rels/slide453.xml.rels><?xml version="1.0" encoding="UTF-8" standalone="yes"?>
<Relationships xmlns="http://schemas.openxmlformats.org/package/2006/relationships"><Relationship Id="rId2" Type="http://schemas.openxmlformats.org/officeDocument/2006/relationships/notesSlide" Target="../notesSlides/notesSlide449.xml"/><Relationship Id="rId1" Type="http://schemas.openxmlformats.org/officeDocument/2006/relationships/slideLayout" Target="../slideLayouts/slideLayout1.xml"/></Relationships>
</file>

<file path=ppt/slides/_rels/slide454.xml.rels><?xml version="1.0" encoding="UTF-8" standalone="yes"?>
<Relationships xmlns="http://schemas.openxmlformats.org/package/2006/relationships"><Relationship Id="rId2" Type="http://schemas.openxmlformats.org/officeDocument/2006/relationships/notesSlide" Target="../notesSlides/notesSlide450.xml"/><Relationship Id="rId1" Type="http://schemas.openxmlformats.org/officeDocument/2006/relationships/slideLayout" Target="../slideLayouts/slideLayout1.xml"/></Relationships>
</file>

<file path=ppt/slides/_rels/slide45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51.xml"/><Relationship Id="rId1" Type="http://schemas.openxmlformats.org/officeDocument/2006/relationships/slideLayout" Target="../slideLayouts/slideLayout4.xml"/></Relationships>
</file>

<file path=ppt/slides/_rels/slide456.xml.rels><?xml version="1.0" encoding="UTF-8" standalone="yes"?>
<Relationships xmlns="http://schemas.openxmlformats.org/package/2006/relationships"><Relationship Id="rId2" Type="http://schemas.openxmlformats.org/officeDocument/2006/relationships/notesSlide" Target="../notesSlides/notesSlide452.xml"/><Relationship Id="rId1" Type="http://schemas.openxmlformats.org/officeDocument/2006/relationships/slideLayout" Target="../slideLayouts/slideLayout1.xml"/></Relationships>
</file>

<file path=ppt/slides/_rels/slide45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53.xml"/><Relationship Id="rId1" Type="http://schemas.openxmlformats.org/officeDocument/2006/relationships/slideLayout" Target="../slideLayouts/slideLayout4.xml"/></Relationships>
</file>

<file path=ppt/slides/_rels/slide458.xml.rels><?xml version="1.0" encoding="UTF-8" standalone="yes"?>
<Relationships xmlns="http://schemas.openxmlformats.org/package/2006/relationships"><Relationship Id="rId2" Type="http://schemas.openxmlformats.org/officeDocument/2006/relationships/notesSlide" Target="../notesSlides/notesSlide454.xml"/><Relationship Id="rId1" Type="http://schemas.openxmlformats.org/officeDocument/2006/relationships/slideLayout" Target="../slideLayouts/slideLayout1.xml"/></Relationships>
</file>

<file path=ppt/slides/_rels/slide459.xml.rels><?xml version="1.0" encoding="UTF-8" standalone="yes"?>
<Relationships xmlns="http://schemas.openxmlformats.org/package/2006/relationships"><Relationship Id="rId2" Type="http://schemas.openxmlformats.org/officeDocument/2006/relationships/notesSlide" Target="../notesSlides/notesSlide45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56.xml"/><Relationship Id="rId1" Type="http://schemas.openxmlformats.org/officeDocument/2006/relationships/slideLayout" Target="../slideLayouts/slideLayout4.xml"/></Relationships>
</file>

<file path=ppt/slides/_rels/slide461.xml.rels><?xml version="1.0" encoding="UTF-8" standalone="yes"?>
<Relationships xmlns="http://schemas.openxmlformats.org/package/2006/relationships"><Relationship Id="rId2" Type="http://schemas.openxmlformats.org/officeDocument/2006/relationships/notesSlide" Target="../notesSlides/notesSlide457.xml"/><Relationship Id="rId1" Type="http://schemas.openxmlformats.org/officeDocument/2006/relationships/slideLayout" Target="../slideLayouts/slideLayout1.xml"/></Relationships>
</file>

<file path=ppt/slides/_rels/slide462.xml.rels><?xml version="1.0" encoding="UTF-8" standalone="yes"?>
<Relationships xmlns="http://schemas.openxmlformats.org/package/2006/relationships"><Relationship Id="rId2" Type="http://schemas.openxmlformats.org/officeDocument/2006/relationships/notesSlide" Target="../notesSlides/notesSlide458.xml"/><Relationship Id="rId1" Type="http://schemas.openxmlformats.org/officeDocument/2006/relationships/slideLayout" Target="../slideLayouts/slideLayout1.xml"/></Relationships>
</file>

<file path=ppt/slides/_rels/slide463.xml.rels><?xml version="1.0" encoding="UTF-8" standalone="yes"?>
<Relationships xmlns="http://schemas.openxmlformats.org/package/2006/relationships"><Relationship Id="rId2" Type="http://schemas.openxmlformats.org/officeDocument/2006/relationships/notesSlide" Target="../notesSlides/notesSlide459.xml"/><Relationship Id="rId1" Type="http://schemas.openxmlformats.org/officeDocument/2006/relationships/slideLayout" Target="../slideLayouts/slideLayout1.xml"/></Relationships>
</file>

<file path=ppt/slides/_rels/slide464.xml.rels><?xml version="1.0" encoding="UTF-8" standalone="yes"?>
<Relationships xmlns="http://schemas.openxmlformats.org/package/2006/relationships"><Relationship Id="rId2" Type="http://schemas.openxmlformats.org/officeDocument/2006/relationships/notesSlide" Target="../notesSlides/notesSlide460.xml"/><Relationship Id="rId1" Type="http://schemas.openxmlformats.org/officeDocument/2006/relationships/slideLayout" Target="../slideLayouts/slideLayout1.xml"/></Relationships>
</file>

<file path=ppt/slides/_rels/slide465.xml.rels><?xml version="1.0" encoding="UTF-8" standalone="yes"?>
<Relationships xmlns="http://schemas.openxmlformats.org/package/2006/relationships"><Relationship Id="rId2" Type="http://schemas.openxmlformats.org/officeDocument/2006/relationships/notesSlide" Target="../notesSlides/notesSlide461.xml"/><Relationship Id="rId1" Type="http://schemas.openxmlformats.org/officeDocument/2006/relationships/slideLayout" Target="../slideLayouts/slideLayout1.xml"/></Relationships>
</file>

<file path=ppt/slides/_rels/slide466.xml.rels><?xml version="1.0" encoding="UTF-8" standalone="yes"?>
<Relationships xmlns="http://schemas.openxmlformats.org/package/2006/relationships"><Relationship Id="rId2" Type="http://schemas.openxmlformats.org/officeDocument/2006/relationships/notesSlide" Target="../notesSlides/notesSlide462.xml"/><Relationship Id="rId1" Type="http://schemas.openxmlformats.org/officeDocument/2006/relationships/slideLayout" Target="../slideLayouts/slideLayout1.xml"/></Relationships>
</file>

<file path=ppt/slides/_rels/slide467.xml.rels><?xml version="1.0" encoding="UTF-8" standalone="yes"?>
<Relationships xmlns="http://schemas.openxmlformats.org/package/2006/relationships"><Relationship Id="rId2" Type="http://schemas.openxmlformats.org/officeDocument/2006/relationships/notesSlide" Target="../notesSlides/notesSlide463.xml"/><Relationship Id="rId1" Type="http://schemas.openxmlformats.org/officeDocument/2006/relationships/slideLayout" Target="../slideLayouts/slideLayout1.xml"/></Relationships>
</file>

<file path=ppt/slides/_rels/slide468.xml.rels><?xml version="1.0" encoding="UTF-8" standalone="yes"?>
<Relationships xmlns="http://schemas.openxmlformats.org/package/2006/relationships"><Relationship Id="rId2" Type="http://schemas.openxmlformats.org/officeDocument/2006/relationships/notesSlide" Target="../notesSlides/notesSlide464.xml"/><Relationship Id="rId1" Type="http://schemas.openxmlformats.org/officeDocument/2006/relationships/slideLayout" Target="../slideLayouts/slideLayout1.xml"/></Relationships>
</file>

<file path=ppt/slides/_rels/slide469.xml.rels><?xml version="1.0" encoding="UTF-8" standalone="yes"?>
<Relationships xmlns="http://schemas.openxmlformats.org/package/2006/relationships"><Relationship Id="rId2" Type="http://schemas.openxmlformats.org/officeDocument/2006/relationships/notesSlide" Target="../notesSlides/notesSlide46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0.xml.rels><?xml version="1.0" encoding="UTF-8" standalone="yes"?>
<Relationships xmlns="http://schemas.openxmlformats.org/package/2006/relationships"><Relationship Id="rId2" Type="http://schemas.openxmlformats.org/officeDocument/2006/relationships/notesSlide" Target="../notesSlides/notesSlide466.xml"/><Relationship Id="rId1" Type="http://schemas.openxmlformats.org/officeDocument/2006/relationships/slideLayout" Target="../slideLayouts/slideLayout1.xml"/></Relationships>
</file>

<file path=ppt/slides/_rels/slide471.xml.rels><?xml version="1.0" encoding="UTF-8" standalone="yes"?>
<Relationships xmlns="http://schemas.openxmlformats.org/package/2006/relationships"><Relationship Id="rId2" Type="http://schemas.openxmlformats.org/officeDocument/2006/relationships/notesSlide" Target="../notesSlides/notesSlide467.xml"/><Relationship Id="rId1" Type="http://schemas.openxmlformats.org/officeDocument/2006/relationships/slideLayout" Target="../slideLayouts/slideLayout1.xml"/></Relationships>
</file>

<file path=ppt/slides/_rels/slide4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3.xml.rels><?xml version="1.0" encoding="UTF-8" standalone="yes"?>
<Relationships xmlns="http://schemas.openxmlformats.org/package/2006/relationships"><Relationship Id="rId2" Type="http://schemas.openxmlformats.org/officeDocument/2006/relationships/notesSlide" Target="../notesSlides/notesSlide468.xml"/><Relationship Id="rId1" Type="http://schemas.openxmlformats.org/officeDocument/2006/relationships/slideLayout" Target="../slideLayouts/slideLayout1.xml"/></Relationships>
</file>

<file path=ppt/slides/_rels/slide474.xml.rels><?xml version="1.0" encoding="UTF-8" standalone="yes"?>
<Relationships xmlns="http://schemas.openxmlformats.org/package/2006/relationships"><Relationship Id="rId2" Type="http://schemas.openxmlformats.org/officeDocument/2006/relationships/notesSlide" Target="../notesSlides/notesSlide469.xml"/><Relationship Id="rId1" Type="http://schemas.openxmlformats.org/officeDocument/2006/relationships/slideLayout" Target="../slideLayouts/slideLayout6.xml"/></Relationships>
</file>

<file path=ppt/slides/_rels/slide475.xml.rels><?xml version="1.0" encoding="UTF-8" standalone="yes"?>
<Relationships xmlns="http://schemas.openxmlformats.org/package/2006/relationships"><Relationship Id="rId2" Type="http://schemas.openxmlformats.org/officeDocument/2006/relationships/notesSlide" Target="../notesSlides/notesSlide470.xml"/><Relationship Id="rId1" Type="http://schemas.openxmlformats.org/officeDocument/2006/relationships/slideLayout" Target="../slideLayouts/slideLayout7.xml"/></Relationships>
</file>

<file path=ppt/slides/_rels/slide476.xml.rels><?xml version="1.0" encoding="UTF-8" standalone="yes"?>
<Relationships xmlns="http://schemas.openxmlformats.org/package/2006/relationships"><Relationship Id="rId2" Type="http://schemas.openxmlformats.org/officeDocument/2006/relationships/notesSlide" Target="../notesSlides/notesSlide471.xml"/><Relationship Id="rId1" Type="http://schemas.openxmlformats.org/officeDocument/2006/relationships/slideLayout" Target="../slideLayouts/slideLayout6.xml"/></Relationships>
</file>

<file path=ppt/slides/_rels/slide477.xml.rels><?xml version="1.0" encoding="UTF-8" standalone="yes"?>
<Relationships xmlns="http://schemas.openxmlformats.org/package/2006/relationships"><Relationship Id="rId2" Type="http://schemas.openxmlformats.org/officeDocument/2006/relationships/notesSlide" Target="../notesSlides/notesSlide472.xml"/><Relationship Id="rId1" Type="http://schemas.openxmlformats.org/officeDocument/2006/relationships/slideLayout" Target="../slideLayouts/slideLayout1.xml"/></Relationships>
</file>

<file path=ppt/slides/_rels/slide478.xml.rels><?xml version="1.0" encoding="UTF-8" standalone="yes"?>
<Relationships xmlns="http://schemas.openxmlformats.org/package/2006/relationships"><Relationship Id="rId2" Type="http://schemas.openxmlformats.org/officeDocument/2006/relationships/notesSlide" Target="../notesSlides/notesSlide473.xml"/><Relationship Id="rId1" Type="http://schemas.openxmlformats.org/officeDocument/2006/relationships/slideLayout" Target="../slideLayouts/slideLayout1.xml"/></Relationships>
</file>

<file path=ppt/slides/_rels/slide479.xml.rels><?xml version="1.0" encoding="UTF-8" standalone="yes"?>
<Relationships xmlns="http://schemas.openxmlformats.org/package/2006/relationships"><Relationship Id="rId2" Type="http://schemas.openxmlformats.org/officeDocument/2006/relationships/notesSlide" Target="../notesSlides/notesSlide474.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0.xml.rels><?xml version="1.0" encoding="UTF-8" standalone="yes"?>
<Relationships xmlns="http://schemas.openxmlformats.org/package/2006/relationships"><Relationship Id="rId2" Type="http://schemas.openxmlformats.org/officeDocument/2006/relationships/notesSlide" Target="../notesSlides/notesSlide475.xml"/><Relationship Id="rId1" Type="http://schemas.openxmlformats.org/officeDocument/2006/relationships/slideLayout" Target="../slideLayouts/slideLayout1.xml"/></Relationships>
</file>

<file path=ppt/slides/_rels/slide481.xml.rels><?xml version="1.0" encoding="UTF-8" standalone="yes"?>
<Relationships xmlns="http://schemas.openxmlformats.org/package/2006/relationships"><Relationship Id="rId2" Type="http://schemas.openxmlformats.org/officeDocument/2006/relationships/notesSlide" Target="../notesSlides/notesSlide476.xml"/><Relationship Id="rId1" Type="http://schemas.openxmlformats.org/officeDocument/2006/relationships/slideLayout" Target="../slideLayouts/slideLayout1.xml"/></Relationships>
</file>

<file path=ppt/slides/_rels/slide482.xml.rels><?xml version="1.0" encoding="UTF-8" standalone="yes"?>
<Relationships xmlns="http://schemas.openxmlformats.org/package/2006/relationships"><Relationship Id="rId2" Type="http://schemas.openxmlformats.org/officeDocument/2006/relationships/notesSlide" Target="../notesSlides/notesSlide477.xml"/><Relationship Id="rId1" Type="http://schemas.openxmlformats.org/officeDocument/2006/relationships/slideLayout" Target="../slideLayouts/slideLayout1.xml"/></Relationships>
</file>

<file path=ppt/slides/_rels/slide48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78.xml"/><Relationship Id="rId1" Type="http://schemas.openxmlformats.org/officeDocument/2006/relationships/slideLayout" Target="../slideLayouts/slideLayout4.xml"/></Relationships>
</file>

<file path=ppt/slides/_rels/slide484.xml.rels><?xml version="1.0" encoding="UTF-8" standalone="yes"?>
<Relationships xmlns="http://schemas.openxmlformats.org/package/2006/relationships"><Relationship Id="rId2" Type="http://schemas.openxmlformats.org/officeDocument/2006/relationships/notesSlide" Target="../notesSlides/notesSlide479.xml"/><Relationship Id="rId1" Type="http://schemas.openxmlformats.org/officeDocument/2006/relationships/slideLayout" Target="../slideLayouts/slideLayout1.xml"/></Relationships>
</file>

<file path=ppt/slides/_rels/slide485.xml.rels><?xml version="1.0" encoding="UTF-8" standalone="yes"?>
<Relationships xmlns="http://schemas.openxmlformats.org/package/2006/relationships"><Relationship Id="rId2" Type="http://schemas.openxmlformats.org/officeDocument/2006/relationships/notesSlide" Target="../notesSlides/notesSlide480.xml"/><Relationship Id="rId1" Type="http://schemas.openxmlformats.org/officeDocument/2006/relationships/slideLayout" Target="../slideLayouts/slideLayout1.xml"/></Relationships>
</file>

<file path=ppt/slides/_rels/slide486.xml.rels><?xml version="1.0" encoding="UTF-8" standalone="yes"?>
<Relationships xmlns="http://schemas.openxmlformats.org/package/2006/relationships"><Relationship Id="rId3" Type="http://schemas.openxmlformats.org/officeDocument/2006/relationships/hyperlink" Target="http://upload.wikimedia.org/wikipedia/commons/b/b5/Turbines_impulse_v_reaction.png" TargetMode="External"/><Relationship Id="rId2" Type="http://schemas.openxmlformats.org/officeDocument/2006/relationships/notesSlide" Target="../notesSlides/notesSlide481.xml"/><Relationship Id="rId1" Type="http://schemas.openxmlformats.org/officeDocument/2006/relationships/slideLayout" Target="../slideLayouts/slideLayout4.xml"/><Relationship Id="rId4" Type="http://schemas.openxmlformats.org/officeDocument/2006/relationships/image" Target="../media/image120.png"/></Relationships>
</file>

<file path=ppt/slides/_rels/slide487.xml.rels><?xml version="1.0" encoding="UTF-8" standalone="yes"?>
<Relationships xmlns="http://schemas.openxmlformats.org/package/2006/relationships"><Relationship Id="rId2" Type="http://schemas.openxmlformats.org/officeDocument/2006/relationships/notesSlide" Target="../notesSlides/notesSlide482.xml"/><Relationship Id="rId1" Type="http://schemas.openxmlformats.org/officeDocument/2006/relationships/slideLayout" Target="../slideLayouts/slideLayout1.xml"/></Relationships>
</file>

<file path=ppt/slides/_rels/slide488.xml.rels><?xml version="1.0" encoding="UTF-8" standalone="yes"?>
<Relationships xmlns="http://schemas.openxmlformats.org/package/2006/relationships"><Relationship Id="rId2" Type="http://schemas.openxmlformats.org/officeDocument/2006/relationships/notesSlide" Target="../notesSlides/notesSlide483.xml"/><Relationship Id="rId1" Type="http://schemas.openxmlformats.org/officeDocument/2006/relationships/slideLayout" Target="../slideLayouts/slideLayout1.xml"/></Relationships>
</file>

<file path=ppt/slides/_rels/slide489.xml.rels><?xml version="1.0" encoding="UTF-8" standalone="yes"?>
<Relationships xmlns="http://schemas.openxmlformats.org/package/2006/relationships"><Relationship Id="rId2" Type="http://schemas.openxmlformats.org/officeDocument/2006/relationships/notesSlide" Target="../notesSlides/notesSlide484.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0.xml.rels><?xml version="1.0" encoding="UTF-8" standalone="yes"?>
<Relationships xmlns="http://schemas.openxmlformats.org/package/2006/relationships"><Relationship Id="rId2" Type="http://schemas.openxmlformats.org/officeDocument/2006/relationships/notesSlide" Target="../notesSlides/notesSlide485.xml"/><Relationship Id="rId1" Type="http://schemas.openxmlformats.org/officeDocument/2006/relationships/slideLayout" Target="../slideLayouts/slideLayout1.xml"/></Relationships>
</file>

<file path=ppt/slides/_rels/slide491.xml.rels><?xml version="1.0" encoding="UTF-8" standalone="yes"?>
<Relationships xmlns="http://schemas.openxmlformats.org/package/2006/relationships"><Relationship Id="rId2" Type="http://schemas.openxmlformats.org/officeDocument/2006/relationships/notesSlide" Target="../notesSlides/notesSlide486.xml"/><Relationship Id="rId1" Type="http://schemas.openxmlformats.org/officeDocument/2006/relationships/slideLayout" Target="../slideLayouts/slideLayout1.xml"/></Relationships>
</file>

<file path=ppt/slides/_rels/slide492.xml.rels><?xml version="1.0" encoding="UTF-8" standalone="yes"?>
<Relationships xmlns="http://schemas.openxmlformats.org/package/2006/relationships"><Relationship Id="rId2" Type="http://schemas.openxmlformats.org/officeDocument/2006/relationships/notesSlide" Target="../notesSlides/notesSlide487.xml"/><Relationship Id="rId1" Type="http://schemas.openxmlformats.org/officeDocument/2006/relationships/slideLayout" Target="../slideLayouts/slideLayout1.xml"/></Relationships>
</file>

<file path=ppt/slides/_rels/slide493.xml.rels><?xml version="1.0" encoding="UTF-8" standalone="yes"?>
<Relationships xmlns="http://schemas.openxmlformats.org/package/2006/relationships"><Relationship Id="rId2" Type="http://schemas.openxmlformats.org/officeDocument/2006/relationships/notesSlide" Target="../notesSlides/notesSlide488.xml"/><Relationship Id="rId1" Type="http://schemas.openxmlformats.org/officeDocument/2006/relationships/slideLayout" Target="../slideLayouts/slideLayout1.xml"/></Relationships>
</file>

<file path=ppt/slides/_rels/slide494.xml.rels><?xml version="1.0" encoding="UTF-8" standalone="yes"?>
<Relationships xmlns="http://schemas.openxmlformats.org/package/2006/relationships"><Relationship Id="rId3" Type="http://schemas.openxmlformats.org/officeDocument/2006/relationships/hyperlink" Target="http://upload.wikimedia.org/wikipedia/commons/b/b5/Turbines_impulse_v_reaction.png" TargetMode="External"/><Relationship Id="rId2" Type="http://schemas.openxmlformats.org/officeDocument/2006/relationships/notesSlide" Target="../notesSlides/notesSlide489.xml"/><Relationship Id="rId1" Type="http://schemas.openxmlformats.org/officeDocument/2006/relationships/slideLayout" Target="../slideLayouts/slideLayout4.xml"/><Relationship Id="rId4" Type="http://schemas.openxmlformats.org/officeDocument/2006/relationships/image" Target="../media/image121.jpeg"/></Relationships>
</file>

<file path=ppt/slides/_rels/slide495.xml.rels><?xml version="1.0" encoding="UTF-8" standalone="yes"?>
<Relationships xmlns="http://schemas.openxmlformats.org/package/2006/relationships"><Relationship Id="rId2" Type="http://schemas.openxmlformats.org/officeDocument/2006/relationships/notesSlide" Target="../notesSlides/notesSlide490.xml"/><Relationship Id="rId1" Type="http://schemas.openxmlformats.org/officeDocument/2006/relationships/slideLayout" Target="../slideLayouts/slideLayout1.xml"/></Relationships>
</file>

<file path=ppt/slides/_rels/slide496.xml.rels><?xml version="1.0" encoding="UTF-8" standalone="yes"?>
<Relationships xmlns="http://schemas.openxmlformats.org/package/2006/relationships"><Relationship Id="rId3" Type="http://schemas.openxmlformats.org/officeDocument/2006/relationships/hyperlink" Target="http://upload.wikimedia.org/wikipedia/commons/b/b5/Turbines_impulse_v_reaction.png" TargetMode="External"/><Relationship Id="rId2" Type="http://schemas.openxmlformats.org/officeDocument/2006/relationships/notesSlide" Target="../notesSlides/notesSlide491.xml"/><Relationship Id="rId1" Type="http://schemas.openxmlformats.org/officeDocument/2006/relationships/slideLayout" Target="../slideLayouts/slideLayout4.xml"/><Relationship Id="rId4" Type="http://schemas.openxmlformats.org/officeDocument/2006/relationships/image" Target="../media/image122.jpeg"/></Relationships>
</file>

<file path=ppt/slides/_rels/slide497.xml.rels><?xml version="1.0" encoding="UTF-8" standalone="yes"?>
<Relationships xmlns="http://schemas.openxmlformats.org/package/2006/relationships"><Relationship Id="rId2" Type="http://schemas.openxmlformats.org/officeDocument/2006/relationships/notesSlide" Target="../notesSlides/notesSlide492.xml"/><Relationship Id="rId1" Type="http://schemas.openxmlformats.org/officeDocument/2006/relationships/slideLayout" Target="../slideLayouts/slideLayout1.xml"/></Relationships>
</file>

<file path=ppt/slides/_rels/slide498.xml.rels><?xml version="1.0" encoding="UTF-8" standalone="yes"?>
<Relationships xmlns="http://schemas.openxmlformats.org/package/2006/relationships"><Relationship Id="rId3" Type="http://schemas.openxmlformats.org/officeDocument/2006/relationships/hyperlink" Target="http://upload.wikimedia.org/wikipedia/commons/b/b5/Turbines_impulse_v_reaction.png" TargetMode="External"/><Relationship Id="rId2" Type="http://schemas.openxmlformats.org/officeDocument/2006/relationships/notesSlide" Target="../notesSlides/notesSlide493.xml"/><Relationship Id="rId1" Type="http://schemas.openxmlformats.org/officeDocument/2006/relationships/slideLayout" Target="../slideLayouts/slideLayout4.xml"/><Relationship Id="rId4" Type="http://schemas.openxmlformats.org/officeDocument/2006/relationships/image" Target="../media/image123.jpeg"/></Relationships>
</file>

<file path=ppt/slides/_rels/slide499.xml.rels><?xml version="1.0" encoding="UTF-8" standalone="yes"?>
<Relationships xmlns="http://schemas.openxmlformats.org/package/2006/relationships"><Relationship Id="rId2" Type="http://schemas.openxmlformats.org/officeDocument/2006/relationships/notesSlide" Target="../notesSlides/notesSlide49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00.xml.rels><?xml version="1.0" encoding="UTF-8" standalone="yes"?>
<Relationships xmlns="http://schemas.openxmlformats.org/package/2006/relationships"><Relationship Id="rId3" Type="http://schemas.openxmlformats.org/officeDocument/2006/relationships/hyperlink" Target="http://upload.wikimedia.org/wikipedia/commons/b/b5/Turbines_impulse_v_reaction.png" TargetMode="External"/><Relationship Id="rId2" Type="http://schemas.openxmlformats.org/officeDocument/2006/relationships/notesSlide" Target="../notesSlides/notesSlide495.xml"/><Relationship Id="rId1" Type="http://schemas.openxmlformats.org/officeDocument/2006/relationships/slideLayout" Target="../slideLayouts/slideLayout4.xml"/><Relationship Id="rId4" Type="http://schemas.openxmlformats.org/officeDocument/2006/relationships/image" Target="../media/image124.jpeg"/></Relationships>
</file>

<file path=ppt/slides/_rels/slide501.xml.rels><?xml version="1.0" encoding="UTF-8" standalone="yes"?>
<Relationships xmlns="http://schemas.openxmlformats.org/package/2006/relationships"><Relationship Id="rId2" Type="http://schemas.openxmlformats.org/officeDocument/2006/relationships/notesSlide" Target="../notesSlides/notesSlide496.xml"/><Relationship Id="rId1" Type="http://schemas.openxmlformats.org/officeDocument/2006/relationships/slideLayout" Target="../slideLayouts/slideLayout1.xml"/></Relationships>
</file>

<file path=ppt/slides/_rels/slide502.xml.rels><?xml version="1.0" encoding="UTF-8" standalone="yes"?>
<Relationships xmlns="http://schemas.openxmlformats.org/package/2006/relationships"><Relationship Id="rId3" Type="http://schemas.openxmlformats.org/officeDocument/2006/relationships/hyperlink" Target="http://upload.wikimedia.org/wikipedia/commons/b/b5/Turbines_impulse_v_reaction.png" TargetMode="External"/><Relationship Id="rId2" Type="http://schemas.openxmlformats.org/officeDocument/2006/relationships/notesSlide" Target="../notesSlides/notesSlide497.xml"/><Relationship Id="rId1" Type="http://schemas.openxmlformats.org/officeDocument/2006/relationships/slideLayout" Target="../slideLayouts/slideLayout4.xml"/><Relationship Id="rId4" Type="http://schemas.openxmlformats.org/officeDocument/2006/relationships/image" Target="../media/image125.jpeg"/></Relationships>
</file>

<file path=ppt/slides/_rels/slide503.xml.rels><?xml version="1.0" encoding="UTF-8" standalone="yes"?>
<Relationships xmlns="http://schemas.openxmlformats.org/package/2006/relationships"><Relationship Id="rId2" Type="http://schemas.openxmlformats.org/officeDocument/2006/relationships/notesSlide" Target="../notesSlides/notesSlide498.xml"/><Relationship Id="rId1" Type="http://schemas.openxmlformats.org/officeDocument/2006/relationships/slideLayout" Target="../slideLayouts/slideLayout1.xml"/></Relationships>
</file>

<file path=ppt/slides/_rels/slide504.xml.rels><?xml version="1.0" encoding="UTF-8" standalone="yes"?>
<Relationships xmlns="http://schemas.openxmlformats.org/package/2006/relationships"><Relationship Id="rId2" Type="http://schemas.openxmlformats.org/officeDocument/2006/relationships/notesSlide" Target="../notesSlides/notesSlide499.xml"/><Relationship Id="rId1" Type="http://schemas.openxmlformats.org/officeDocument/2006/relationships/slideLayout" Target="../slideLayouts/slideLayout7.xml"/></Relationships>
</file>

<file path=ppt/slides/_rels/slide505.xml.rels><?xml version="1.0" encoding="UTF-8" standalone="yes"?>
<Relationships xmlns="http://schemas.openxmlformats.org/package/2006/relationships"><Relationship Id="rId2" Type="http://schemas.openxmlformats.org/officeDocument/2006/relationships/notesSlide" Target="../notesSlides/notesSlide500.xml"/><Relationship Id="rId1" Type="http://schemas.openxmlformats.org/officeDocument/2006/relationships/slideLayout" Target="../slideLayouts/slideLayout6.xml"/></Relationships>
</file>

<file path=ppt/slides/_rels/slide506.xml.rels><?xml version="1.0" encoding="UTF-8" standalone="yes"?>
<Relationships xmlns="http://schemas.openxmlformats.org/package/2006/relationships"><Relationship Id="rId2" Type="http://schemas.openxmlformats.org/officeDocument/2006/relationships/notesSlide" Target="../notesSlides/notesSlide501.xml"/><Relationship Id="rId1" Type="http://schemas.openxmlformats.org/officeDocument/2006/relationships/slideLayout" Target="../slideLayouts/slideLayout1.xml"/></Relationships>
</file>

<file path=ppt/slides/_rels/slide507.xml.rels><?xml version="1.0" encoding="UTF-8" standalone="yes"?>
<Relationships xmlns="http://schemas.openxmlformats.org/package/2006/relationships"><Relationship Id="rId2" Type="http://schemas.openxmlformats.org/officeDocument/2006/relationships/notesSlide" Target="../notesSlides/notesSlide502.xml"/><Relationship Id="rId1" Type="http://schemas.openxmlformats.org/officeDocument/2006/relationships/slideLayout" Target="../slideLayouts/slideLayout1.xml"/></Relationships>
</file>

<file path=ppt/slides/_rels/slide508.xml.rels><?xml version="1.0" encoding="UTF-8" standalone="yes"?>
<Relationships xmlns="http://schemas.openxmlformats.org/package/2006/relationships"><Relationship Id="rId2" Type="http://schemas.openxmlformats.org/officeDocument/2006/relationships/notesSlide" Target="../notesSlides/notesSlide503.xml"/><Relationship Id="rId1" Type="http://schemas.openxmlformats.org/officeDocument/2006/relationships/slideLayout" Target="../slideLayouts/slideLayout1.xml"/></Relationships>
</file>

<file path=ppt/slides/_rels/slide509.xml.rels><?xml version="1.0" encoding="UTF-8" standalone="yes"?>
<Relationships xmlns="http://schemas.openxmlformats.org/package/2006/relationships"><Relationship Id="rId2" Type="http://schemas.openxmlformats.org/officeDocument/2006/relationships/notesSlide" Target="../notesSlides/notesSlide504.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0.xml.rels><?xml version="1.0" encoding="UTF-8" standalone="yes"?>
<Relationships xmlns="http://schemas.openxmlformats.org/package/2006/relationships"><Relationship Id="rId2" Type="http://schemas.openxmlformats.org/officeDocument/2006/relationships/notesSlide" Target="../notesSlides/notesSlide505.xml"/><Relationship Id="rId1" Type="http://schemas.openxmlformats.org/officeDocument/2006/relationships/slideLayout" Target="../slideLayouts/slideLayout1.xml"/></Relationships>
</file>

<file path=ppt/slides/_rels/slide511.xml.rels><?xml version="1.0" encoding="UTF-8" standalone="yes"?>
<Relationships xmlns="http://schemas.openxmlformats.org/package/2006/relationships"><Relationship Id="rId2" Type="http://schemas.openxmlformats.org/officeDocument/2006/relationships/notesSlide" Target="../notesSlides/notesSlide506.xml"/><Relationship Id="rId1" Type="http://schemas.openxmlformats.org/officeDocument/2006/relationships/slideLayout" Target="../slideLayouts/slideLayout1.xml"/></Relationships>
</file>

<file path=ppt/slides/_rels/slide51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07.xml"/><Relationship Id="rId1" Type="http://schemas.openxmlformats.org/officeDocument/2006/relationships/slideLayout" Target="../slideLayouts/slideLayout1.xml"/><Relationship Id="rId4" Type="http://schemas.openxmlformats.org/officeDocument/2006/relationships/image" Target="../media/image127.png"/></Relationships>
</file>

<file path=ppt/slides/_rels/slide51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08.xml"/><Relationship Id="rId1" Type="http://schemas.openxmlformats.org/officeDocument/2006/relationships/slideLayout" Target="../slideLayouts/slideLayout1.xml"/></Relationships>
</file>

<file path=ppt/slides/_rels/slide514.xml.rels><?xml version="1.0" encoding="UTF-8" standalone="yes"?>
<Relationships xmlns="http://schemas.openxmlformats.org/package/2006/relationships"><Relationship Id="rId2" Type="http://schemas.openxmlformats.org/officeDocument/2006/relationships/notesSlide" Target="../notesSlides/notesSlide509.xml"/><Relationship Id="rId1" Type="http://schemas.openxmlformats.org/officeDocument/2006/relationships/slideLayout" Target="../slideLayouts/slideLayout1.xml"/></Relationships>
</file>

<file path=ppt/slides/_rels/slide515.xml.rels><?xml version="1.0" encoding="UTF-8" standalone="yes"?>
<Relationships xmlns="http://schemas.openxmlformats.org/package/2006/relationships"><Relationship Id="rId2" Type="http://schemas.openxmlformats.org/officeDocument/2006/relationships/notesSlide" Target="../notesSlides/notesSlide510.xml"/><Relationship Id="rId1" Type="http://schemas.openxmlformats.org/officeDocument/2006/relationships/slideLayout" Target="../slideLayouts/slideLayout1.xml"/></Relationships>
</file>

<file path=ppt/slides/_rels/slide516.xml.rels><?xml version="1.0" encoding="UTF-8" standalone="yes"?>
<Relationships xmlns="http://schemas.openxmlformats.org/package/2006/relationships"><Relationship Id="rId2" Type="http://schemas.openxmlformats.org/officeDocument/2006/relationships/notesSlide" Target="../notesSlides/notesSlide511.xml"/><Relationship Id="rId1" Type="http://schemas.openxmlformats.org/officeDocument/2006/relationships/slideLayout" Target="../slideLayouts/slideLayout1.xml"/></Relationships>
</file>

<file path=ppt/slides/_rels/slide51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12.xml"/><Relationship Id="rId1" Type="http://schemas.openxmlformats.org/officeDocument/2006/relationships/slideLayout" Target="../slideLayouts/slideLayout1.xml"/></Relationships>
</file>

<file path=ppt/slides/_rels/slide518.xml.rels><?xml version="1.0" encoding="UTF-8" standalone="yes"?>
<Relationships xmlns="http://schemas.openxmlformats.org/package/2006/relationships"><Relationship Id="rId2" Type="http://schemas.openxmlformats.org/officeDocument/2006/relationships/notesSlide" Target="../notesSlides/notesSlide513.xml"/><Relationship Id="rId1" Type="http://schemas.openxmlformats.org/officeDocument/2006/relationships/slideLayout" Target="../slideLayouts/slideLayout1.xml"/></Relationships>
</file>

<file path=ppt/slides/_rels/slide519.xml.rels><?xml version="1.0" encoding="UTF-8" standalone="yes"?>
<Relationships xmlns="http://schemas.openxmlformats.org/package/2006/relationships"><Relationship Id="rId2" Type="http://schemas.openxmlformats.org/officeDocument/2006/relationships/notesSlide" Target="../notesSlides/notesSlide514.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0.xml.rels><?xml version="1.0" encoding="UTF-8" standalone="yes"?>
<Relationships xmlns="http://schemas.openxmlformats.org/package/2006/relationships"><Relationship Id="rId2" Type="http://schemas.openxmlformats.org/officeDocument/2006/relationships/notesSlide" Target="../notesSlides/notesSlide515.xml"/><Relationship Id="rId1" Type="http://schemas.openxmlformats.org/officeDocument/2006/relationships/slideLayout" Target="../slideLayouts/slideLayout1.xml"/></Relationships>
</file>

<file path=ppt/slides/_rels/slide521.xml.rels><?xml version="1.0" encoding="UTF-8" standalone="yes"?>
<Relationships xmlns="http://schemas.openxmlformats.org/package/2006/relationships"><Relationship Id="rId2" Type="http://schemas.openxmlformats.org/officeDocument/2006/relationships/notesSlide" Target="../notesSlides/notesSlide516.xml"/><Relationship Id="rId1" Type="http://schemas.openxmlformats.org/officeDocument/2006/relationships/slideLayout" Target="../slideLayouts/slideLayout1.xml"/></Relationships>
</file>

<file path=ppt/slides/_rels/slide522.xml.rels><?xml version="1.0" encoding="UTF-8" standalone="yes"?>
<Relationships xmlns="http://schemas.openxmlformats.org/package/2006/relationships"><Relationship Id="rId2" Type="http://schemas.openxmlformats.org/officeDocument/2006/relationships/notesSlide" Target="../notesSlides/notesSlide517.xml"/><Relationship Id="rId1" Type="http://schemas.openxmlformats.org/officeDocument/2006/relationships/slideLayout" Target="../slideLayouts/slideLayout1.xml"/></Relationships>
</file>

<file path=ppt/slides/_rels/slide523.xml.rels><?xml version="1.0" encoding="UTF-8" standalone="yes"?>
<Relationships xmlns="http://schemas.openxmlformats.org/package/2006/relationships"><Relationship Id="rId2" Type="http://schemas.openxmlformats.org/officeDocument/2006/relationships/notesSlide" Target="../notesSlides/notesSlide518.xml"/><Relationship Id="rId1" Type="http://schemas.openxmlformats.org/officeDocument/2006/relationships/slideLayout" Target="../slideLayouts/slideLayout1.xml"/></Relationships>
</file>

<file path=ppt/slides/_rels/slide52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19.xml"/><Relationship Id="rId1" Type="http://schemas.openxmlformats.org/officeDocument/2006/relationships/slideLayout" Target="../slideLayouts/slideLayout1.xml"/></Relationships>
</file>

<file path=ppt/slides/_rels/slide525.xml.rels><?xml version="1.0" encoding="UTF-8" standalone="yes"?>
<Relationships xmlns="http://schemas.openxmlformats.org/package/2006/relationships"><Relationship Id="rId2" Type="http://schemas.openxmlformats.org/officeDocument/2006/relationships/notesSlide" Target="../notesSlides/notesSlide520.xml"/><Relationship Id="rId1" Type="http://schemas.openxmlformats.org/officeDocument/2006/relationships/slideLayout" Target="../slideLayouts/slideLayout1.xml"/></Relationships>
</file>

<file path=ppt/slides/_rels/slide526.xml.rels><?xml version="1.0" encoding="UTF-8" standalone="yes"?>
<Relationships xmlns="http://schemas.openxmlformats.org/package/2006/relationships"><Relationship Id="rId2" Type="http://schemas.openxmlformats.org/officeDocument/2006/relationships/notesSlide" Target="../notesSlides/notesSlide521.xml"/><Relationship Id="rId1" Type="http://schemas.openxmlformats.org/officeDocument/2006/relationships/slideLayout" Target="../slideLayouts/slideLayout1.xml"/></Relationships>
</file>

<file path=ppt/slides/_rels/slide527.xml.rels><?xml version="1.0" encoding="UTF-8" standalone="yes"?>
<Relationships xmlns="http://schemas.openxmlformats.org/package/2006/relationships"><Relationship Id="rId2" Type="http://schemas.openxmlformats.org/officeDocument/2006/relationships/notesSlide" Target="../notesSlides/notesSlide522.xml"/><Relationship Id="rId1" Type="http://schemas.openxmlformats.org/officeDocument/2006/relationships/slideLayout" Target="../slideLayouts/slideLayout1.xml"/></Relationships>
</file>

<file path=ppt/slides/_rels/slide52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23.xml"/><Relationship Id="rId1" Type="http://schemas.openxmlformats.org/officeDocument/2006/relationships/slideLayout" Target="../slideLayouts/slideLayout1.xml"/></Relationships>
</file>

<file path=ppt/slides/_rels/slide5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7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6.xml"/><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5.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357170"/>
            <a:ext cx="8208912" cy="2351750"/>
          </a:xfrm>
          <a:solidFill>
            <a:schemeClr val="bg2">
              <a:lumMod val="25000"/>
            </a:schemeClr>
          </a:solidFill>
        </p:spPr>
        <p:txBody>
          <a:bodyPr>
            <a:normAutofit/>
          </a:bodyPr>
          <a:lstStyle/>
          <a:p>
            <a:r>
              <a:rPr lang="el-GR" sz="6000" b="1" u="sng" dirty="0" smtClean="0">
                <a:solidFill>
                  <a:schemeClr val="bg1"/>
                </a:solidFill>
                <a:latin typeface="Arial" pitchFamily="34" charset="0"/>
                <a:cs typeface="Arial" pitchFamily="34" charset="0"/>
              </a:rPr>
              <a:t>ΝΑΥΤΙΚΗ ΜΗΧΑΝΟΛΟΓΙΑ</a:t>
            </a:r>
            <a:endParaRPr lang="en-US" sz="6000" b="1" u="sng" dirty="0">
              <a:solidFill>
                <a:schemeClr val="bg1"/>
              </a:solidFill>
              <a:latin typeface="Arial" pitchFamily="34" charset="0"/>
              <a:cs typeface="Arial" pitchFamily="34" charset="0"/>
            </a:endParaRPr>
          </a:p>
        </p:txBody>
      </p:sp>
      <p:sp>
        <p:nvSpPr>
          <p:cNvPr id="3" name="Subtitle 2"/>
          <p:cNvSpPr>
            <a:spLocks noGrp="1"/>
          </p:cNvSpPr>
          <p:nvPr>
            <p:ph type="subTitle" idx="1"/>
          </p:nvPr>
        </p:nvSpPr>
        <p:spPr>
          <a:xfrm>
            <a:off x="467544" y="5373216"/>
            <a:ext cx="8208912" cy="1199058"/>
          </a:xfrm>
          <a:solidFill>
            <a:srgbClr val="7030A0"/>
          </a:solidFill>
        </p:spPr>
        <p:txBody>
          <a:bodyPr anchor="ctr">
            <a:noAutofit/>
          </a:bodyPr>
          <a:lstStyle/>
          <a:p>
            <a:pPr>
              <a:spcBef>
                <a:spcPts val="0"/>
              </a:spcBef>
            </a:pPr>
            <a:r>
              <a:rPr lang="el-GR" sz="6600" b="1" u="sng" dirty="0" smtClean="0">
                <a:solidFill>
                  <a:schemeClr val="bg1"/>
                </a:solidFill>
                <a:latin typeface="Arial" pitchFamily="34" charset="0"/>
                <a:cs typeface="Arial" pitchFamily="34" charset="0"/>
              </a:rPr>
              <a:t>ΕΞΑΜΗΝΟ</a:t>
            </a:r>
            <a:r>
              <a:rPr lang="en-US" sz="6600" b="1" u="sng" dirty="0" smtClean="0">
                <a:solidFill>
                  <a:schemeClr val="bg1"/>
                </a:solidFill>
                <a:latin typeface="Arial" pitchFamily="34" charset="0"/>
                <a:cs typeface="Arial" pitchFamily="34" charset="0"/>
              </a:rPr>
              <a:t> -</a:t>
            </a:r>
            <a:r>
              <a:rPr lang="el-GR" sz="6600" b="1" u="sng" dirty="0" smtClean="0">
                <a:solidFill>
                  <a:schemeClr val="bg1"/>
                </a:solidFill>
                <a:latin typeface="Arial" pitchFamily="34" charset="0"/>
                <a:cs typeface="Arial" pitchFamily="34" charset="0"/>
              </a:rPr>
              <a:t> Α</a:t>
            </a:r>
            <a:endParaRPr lang="en-US" sz="6600" b="1" u="sng" dirty="0">
              <a:solidFill>
                <a:schemeClr val="bg1"/>
              </a:solidFill>
              <a:latin typeface="Arial" pitchFamily="34" charset="0"/>
              <a:cs typeface="Arial" pitchFamily="34" charset="0"/>
            </a:endParaRPr>
          </a:p>
        </p:txBody>
      </p:sp>
      <p:sp>
        <p:nvSpPr>
          <p:cNvPr id="4" name="Subtitle 2"/>
          <p:cNvSpPr txBox="1">
            <a:spLocks/>
          </p:cNvSpPr>
          <p:nvPr/>
        </p:nvSpPr>
        <p:spPr>
          <a:xfrm>
            <a:off x="467544" y="2852936"/>
            <a:ext cx="8208912" cy="2304256"/>
          </a:xfrm>
          <a:prstGeom prst="rect">
            <a:avLst/>
          </a:prstGeom>
          <a:solidFill>
            <a:srgbClr val="00B050"/>
          </a:solidFill>
        </p:spPr>
        <p:txBody>
          <a:bodyPr vert="horz" lIns="91440" tIns="45720" rIns="91440" bIns="45720" rtlCol="0" anchor="ctr">
            <a:noAutofit/>
          </a:bodyPr>
          <a:lstStyle/>
          <a:p>
            <a:pPr lvl="0" algn="ctr"/>
            <a:r>
              <a:rPr lang="en-US" sz="6600" b="1" u="sng" smtClean="0">
                <a:solidFill>
                  <a:schemeClr val="bg1"/>
                </a:solidFill>
                <a:latin typeface="Arial" pitchFamily="34" charset="0"/>
                <a:cs typeface="Arial" pitchFamily="34" charset="0"/>
              </a:rPr>
              <a:t>MARINE </a:t>
            </a:r>
            <a:r>
              <a:rPr lang="en-US" sz="6600" b="1" u="sng" smtClean="0">
                <a:solidFill>
                  <a:schemeClr val="bg1"/>
                </a:solidFill>
                <a:latin typeface="Arial" pitchFamily="34" charset="0"/>
                <a:cs typeface="Arial" pitchFamily="34" charset="0"/>
              </a:rPr>
              <a:t>ENGINE</a:t>
            </a:r>
            <a:endParaRPr kumimoji="0" lang="en-US" sz="6600" b="1" i="0" u="sng" strike="noStrike" kern="1200" cap="none" spc="0" normalizeH="0" baseline="0" noProof="0" dirty="0">
              <a:ln>
                <a:noFill/>
              </a:ln>
              <a:solidFill>
                <a:schemeClr val="bg1"/>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285860"/>
            <a:ext cx="8572560" cy="5286412"/>
          </a:xfrm>
        </p:spPr>
        <p:txBody>
          <a:bodyPr>
            <a:normAutofit/>
          </a:bodyPr>
          <a:lstStyle/>
          <a:p>
            <a:pPr marL="360000" lvl="1" indent="-360000" algn="l">
              <a:buFont typeface="+mj-lt"/>
              <a:buAutoNum type="arabicPeriod" startAt="3"/>
            </a:pPr>
            <a:r>
              <a:rPr lang="el-GR" b="1" u="sng" dirty="0" smtClean="0">
                <a:solidFill>
                  <a:schemeClr val="tx1"/>
                </a:solidFill>
                <a:latin typeface="Arial" pitchFamily="34" charset="0"/>
                <a:cs typeface="Arial" pitchFamily="34" charset="0"/>
              </a:rPr>
              <a:t>ΑΝΑΛΟΓΑ ΜΕ ΤΟ ΕΙΔΟΣ ΤΟΥ ΚΑΥΣΙΜΟΥ</a:t>
            </a:r>
            <a:r>
              <a:rPr lang="en-US" b="1" u="sng" dirty="0" smtClean="0">
                <a:solidFill>
                  <a:schemeClr val="tx1"/>
                </a:solidFill>
                <a:latin typeface="Arial" pitchFamily="34" charset="0"/>
                <a:cs typeface="Arial" pitchFamily="34" charset="0"/>
              </a:rPr>
              <a:t> </a:t>
            </a:r>
            <a:r>
              <a:rPr lang="el-GR" b="1" u="sng" dirty="0" smtClean="0">
                <a:solidFill>
                  <a:schemeClr val="tx1"/>
                </a:solidFill>
                <a:latin typeface="Arial" pitchFamily="34" charset="0"/>
                <a:cs typeface="Arial" pitchFamily="34" charset="0"/>
              </a:rPr>
              <a:t>ΚΑΤΑΤΑΣΣΟΝΤΑΙ ΣΕ:</a:t>
            </a:r>
            <a:endParaRPr lang="en-US" b="1" u="sng" dirty="0" smtClean="0">
              <a:solidFill>
                <a:schemeClr val="tx1"/>
              </a:solidFill>
              <a:latin typeface="Arial" pitchFamily="34" charset="0"/>
              <a:cs typeface="Arial" pitchFamily="34" charset="0"/>
            </a:endParaRPr>
          </a:p>
          <a:p>
            <a:pPr marL="514350" lvl="1" indent="-514350" algn="l"/>
            <a:endParaRPr lang="el-GR" b="1" u="sng" dirty="0" smtClean="0">
              <a:solidFill>
                <a:schemeClr val="tx1"/>
              </a:solidFill>
              <a:latin typeface="Arial" pitchFamily="34" charset="0"/>
              <a:cs typeface="Arial" pitchFamily="34" charset="0"/>
            </a:endParaRPr>
          </a:p>
          <a:p>
            <a:pPr marL="360000" indent="-360000" algn="l">
              <a:buClr>
                <a:srgbClr val="FF0000"/>
              </a:buClr>
              <a:buFont typeface="Wingdings" pitchFamily="2" charset="2"/>
              <a:buChar char="Ø"/>
            </a:pPr>
            <a:r>
              <a:rPr lang="el-GR" sz="2800" b="1" dirty="0" smtClean="0">
                <a:solidFill>
                  <a:schemeClr val="tx1"/>
                </a:solidFill>
                <a:latin typeface="Arial" pitchFamily="34" charset="0"/>
                <a:cs typeface="Arial" pitchFamily="34" charset="0"/>
              </a:rPr>
              <a:t>ΜΗΧΑΝΕΣ ΒΑΡΕΟΣ ΠΕΤΡΕΛΑΙΟΥ (ΜΑΖΟΥΤ)</a:t>
            </a:r>
            <a:r>
              <a:rPr lang="en-US" sz="2800" b="1" dirty="0" smtClean="0">
                <a:solidFill>
                  <a:schemeClr val="tx1"/>
                </a:solidFill>
                <a:latin typeface="Arial" pitchFamily="34" charset="0"/>
                <a:cs typeface="Arial" pitchFamily="34" charset="0"/>
              </a:rPr>
              <a:t>.</a:t>
            </a:r>
          </a:p>
          <a:p>
            <a:pPr marL="360000" indent="-360000" algn="l">
              <a:buClr>
                <a:srgbClr val="FF0000"/>
              </a:buClr>
              <a:buFont typeface="Wingdings" pitchFamily="2" charset="2"/>
              <a:buChar char="Ø"/>
            </a:pPr>
            <a:r>
              <a:rPr lang="el-GR" sz="2800" b="1" dirty="0" smtClean="0">
                <a:solidFill>
                  <a:schemeClr val="tx1"/>
                </a:solidFill>
                <a:latin typeface="Arial" pitchFamily="34" charset="0"/>
                <a:cs typeface="Arial" pitchFamily="34" charset="0"/>
              </a:rPr>
              <a:t> ΜΗΧΑΝΕΣ ΕΛΑΦΡΩΝ ΚΑΥΣΙΜΩΝ (ΠΕΤΡΕΛΑΙΟ ΝΤΗΖΕΛ - ΒΕΝΖΙΝΗ).</a:t>
            </a:r>
          </a:p>
          <a:p>
            <a:pPr marL="360000" indent="-360000" algn="l">
              <a:buClr>
                <a:srgbClr val="FF0000"/>
              </a:buClr>
              <a:buFont typeface="Wingdings" pitchFamily="2" charset="2"/>
              <a:buChar char="Ø"/>
            </a:pPr>
            <a:r>
              <a:rPr lang="el-GR" sz="2800" b="1" dirty="0" smtClean="0">
                <a:solidFill>
                  <a:schemeClr val="tx1"/>
                </a:solidFill>
                <a:latin typeface="Arial" pitchFamily="34" charset="0"/>
                <a:cs typeface="Arial" pitchFamily="34" charset="0"/>
              </a:rPr>
              <a:t>ΜΗΧΑΝΕΣ ΑΕΡΙΩΝ ΚΑΥΣΙΜΩΝ.</a:t>
            </a:r>
          </a:p>
          <a:p>
            <a:pPr algn="l"/>
            <a:endParaRPr lang="en-US" dirty="0">
              <a:solidFill>
                <a:schemeClr val="tx1"/>
              </a:solidFill>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3600" b="1" u="sng" dirty="0" smtClean="0">
                <a:solidFill>
                  <a:schemeClr val="bg1"/>
                </a:solidFill>
                <a:latin typeface="Arial" pitchFamily="34" charset="0"/>
                <a:cs typeface="Arial" pitchFamily="34" charset="0"/>
              </a:rPr>
              <a:t>ΓΕΝΙΚΑ</a:t>
            </a:r>
            <a:endParaRPr lang="en-US" sz="3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688632"/>
          </a:xfrm>
          <a:solidFill>
            <a:schemeClr val="bg1"/>
          </a:solidFill>
        </p:spPr>
        <p:txBody>
          <a:bodyPr>
            <a:noAutofit/>
          </a:bodyPr>
          <a:lstStyle/>
          <a:p>
            <a:pPr algn="l"/>
            <a:r>
              <a:rPr lang="el-GR" sz="2600" b="1" dirty="0" smtClean="0">
                <a:solidFill>
                  <a:schemeClr val="tx1"/>
                </a:solidFill>
                <a:latin typeface="Arial" pitchFamily="34" charset="0"/>
                <a:cs typeface="Arial" pitchFamily="34" charset="0"/>
              </a:rPr>
              <a:t>ΣΤΗΝ ΚΕΦΑΛΗ ΤΩΝ </a:t>
            </a:r>
            <a:r>
              <a:rPr lang="el-GR" sz="2600" b="1" dirty="0" smtClean="0">
                <a:solidFill>
                  <a:srgbClr val="FF0000"/>
                </a:solidFill>
                <a:latin typeface="Arial" pitchFamily="34" charset="0"/>
                <a:cs typeface="Arial" pitchFamily="34" charset="0"/>
              </a:rPr>
              <a:t>ΤΕΤΡΑΧΡΟΝΩΝ ΠΕΤΡΕΛΑΙΟΜΗΧΑΝΩΝ</a:t>
            </a:r>
            <a:r>
              <a:rPr lang="el-GR" sz="2600" b="1" dirty="0" smtClean="0">
                <a:solidFill>
                  <a:schemeClr val="tx1"/>
                </a:solidFill>
                <a:latin typeface="Arial" pitchFamily="34" charset="0"/>
                <a:cs typeface="Arial" pitchFamily="34" charset="0"/>
              </a:rPr>
              <a:t> ΒΡΙΣΚΟΝΤΑΙ ΟΙ ΒΑΛΒΙΔΕΣ ΕΙΣΑΓΩΓΗΣ ΚΑΙ ΕΞΑΓΩΓΗΣ, Ο ΕΓΧΥΤΗΡΑΣ (ΜΠΕΚ) ΤΟΥ ΠΕΤΡΕΛΑΙΟΥ, Η ΒΑΛΒΙΔΑ ΤΟΥ ΑΕΡΑ ΕΚΚΙΝΗΣΕΩΣ, Η ΑΣΦΑΛΙΣΤΙΚΗ ΒΑΛΒΙΔΑ ΠΡΟΣ ΑΠΟΦΥΓΗ ΥΠΕΡΠΙΕΣΕΩΣ ΚΑΘΩΣ ΚΑΙ Ο ΔΥΝΑΜΟΔΕΙΚΤΙΚΟΣ ΚΡΟΥΝΟΣ ΓΙΑ ΤΗ ΛΗΨΗ ΔΙΑΓΡΑΜΜΑΤΩΝ ΚΑΙ ΤΟΝ ΕΛΕΓΧΟ ΤΗΣ ΚΑΥΣΕΩΣ. Η ΨΥΞΗ ΤΗΣ ΚΕΦΑΛΗΣ ΠΡΑΓΜΑΤΟΠΟΙΕΙΤΑΙ, ΟΠΩΣ ΚΑΙ ΣΤΙΣ ΥΔΡΟΨΥΚΤΕΣ ΒΕΝΖΙΝΟΜΗΧΑΝΕΣ, ΜΕ ΚΑΤΑΛΛΗΛΟΥΣ ΕΣΩΤΕΡΙΚΟΥΣ ΑΓΩΓΟΥΣ, ΠΟΥ ΕΠΙΚΟΙΝΩΝΟΥΝ ΜΕ ΤΟΥΣ ΑΝΤΙΣΤΟΙΧΟΥΣ ΑΓΩΓΟΥΣ ΤΟΥ ΣΩΜΑΤΟΣ ΤΩΝ ΚΥΛΙΝΔΡΩΝ.</a:t>
            </a: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fontScale="90000"/>
          </a:bodyPr>
          <a:lstStyle/>
          <a:p>
            <a:pPr lvl="0" fontAlgn="base">
              <a:spcAft>
                <a:spcPct val="0"/>
              </a:spcAft>
            </a:pPr>
            <a:r>
              <a:rPr lang="el-GR" sz="2800" b="1" u="sng" dirty="0" smtClean="0">
                <a:solidFill>
                  <a:schemeClr val="bg1"/>
                </a:solidFill>
                <a:latin typeface="Arial" pitchFamily="34" charset="0"/>
                <a:cs typeface="Arial" pitchFamily="34" charset="0"/>
              </a:rPr>
              <a:t>ΚΕΦΑΛΗ (ΠΩΜΑ) ΚΥΛΙΝΔΡΩΝ (</a:t>
            </a:r>
            <a:r>
              <a:rPr lang="en-US" sz="2800" b="1" u="sng" dirty="0" smtClean="0">
                <a:solidFill>
                  <a:schemeClr val="bg1"/>
                </a:solidFill>
                <a:latin typeface="Arial" pitchFamily="34" charset="0"/>
                <a:cs typeface="Arial" pitchFamily="34" charset="0"/>
              </a:rPr>
              <a:t>CYLINDER HEAD</a:t>
            </a:r>
            <a:r>
              <a:rPr lang="el-GR" sz="2800" b="1" u="sng" dirty="0" smtClean="0">
                <a:solidFill>
                  <a:schemeClr val="bg1"/>
                </a:solidFill>
                <a:latin typeface="Arial" pitchFamily="34" charset="0"/>
                <a:cs typeface="Arial" pitchFamily="34" charset="0"/>
              </a:rPr>
              <a:t>)</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688632"/>
          </a:xfrm>
          <a:solidFill>
            <a:schemeClr val="bg1"/>
          </a:solidFill>
        </p:spPr>
        <p:txBody>
          <a:bodyPr>
            <a:noAutofit/>
          </a:bodyPr>
          <a:lstStyle/>
          <a:p>
            <a:pPr algn="l"/>
            <a:r>
              <a:rPr lang="el-GR" sz="2800" b="1" dirty="0" smtClean="0">
                <a:solidFill>
                  <a:schemeClr val="tx1"/>
                </a:solidFill>
                <a:latin typeface="Arial" pitchFamily="34" charset="0"/>
                <a:cs typeface="Arial" pitchFamily="34" charset="0"/>
              </a:rPr>
              <a:t>ΣΤΙΣ ΔΙΧΡΟΝΕΣ ΠΕΤΡΕΛΑΙΟΜΗΧΑΝΕΣ, ΑΠΟΥΣΙΑΖΟΥΝ ΟΙ ΒΑΛΒΙΔΕΣ ΕΙΣΑΓΩΓΗΣ, ΕΝΩ ΟΙ ΒΑΛΒΙΔΕΣ ΕΞΑΓΩΓΗΣ ΣΥΝΑΝΤΩΝΤΑΙ ΣΥΝΗΘΩΣ ΣΕ ΟΛΕΣ ΤΙΣ ΑΡΓΟΣΤΡΟΦΕΣ ΠΕΤΡΕΛΑΙΟΜΗΧΑΝΕΣ ΜΕΓΑΛΗΣ ΙΣΧΥΟΣ.</a:t>
            </a:r>
          </a:p>
          <a:p>
            <a:pPr algn="l"/>
            <a:r>
              <a:rPr lang="el-GR" sz="2800" b="1" dirty="0" smtClean="0">
                <a:solidFill>
                  <a:schemeClr val="tx1"/>
                </a:solidFill>
                <a:latin typeface="Arial" pitchFamily="34" charset="0"/>
                <a:cs typeface="Arial" pitchFamily="34" charset="0"/>
              </a:rPr>
              <a:t>Η ΚΕΦΑΛΗ ΤΩΝ ΚΥΛΙΝΔΡΟΟΝ ΣΤΙΣ ΠΕΤΡΕΛΑΙΟΜΗΧΑΝΕΣ ΚΑΤΑΣΚΕΥΑΖΕΤΑΙ ΑΠΟ ΧΥΤΟΣΙΔΗΡΟ, ΕΝΩ ΣΤΙΣ ΒΕΝΖΙΝΟΜΗΧΑΝΕΣ ΧΡΗΣΙΜΟΠΟΙΟΥΝΤΑΙ ΚΡΑΜΑΤΑ ΑΛΟΥΜΙΝΙΟΥ ΓΙΑ ΤΗ ΜΕΙΩΣΗ ΤΟΥ ΒΑΡΟΥΣ ΚΑΙ ΤΗΝ ΚΑΛΥΤΕΡΗ ΑΠΟΣΒΕΣΗ ΤΩΝ ΤΑΛΑΝΤΩΣΕΩΝ.</a:t>
            </a: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fontScale="90000"/>
          </a:bodyPr>
          <a:lstStyle/>
          <a:p>
            <a:pPr lvl="0" fontAlgn="base">
              <a:spcAft>
                <a:spcPct val="0"/>
              </a:spcAft>
            </a:pPr>
            <a:r>
              <a:rPr lang="el-GR" sz="2800" b="1" u="sng" dirty="0" smtClean="0">
                <a:solidFill>
                  <a:schemeClr val="bg1"/>
                </a:solidFill>
                <a:latin typeface="Arial" pitchFamily="34" charset="0"/>
                <a:cs typeface="Arial" pitchFamily="34" charset="0"/>
              </a:rPr>
              <a:t>ΚΕΦΑΛΗ (ΠΩΜΑ) ΚΥΛΙΝΔΡΩΝ (</a:t>
            </a:r>
            <a:r>
              <a:rPr lang="en-US" sz="2800" b="1" u="sng" dirty="0" smtClean="0">
                <a:solidFill>
                  <a:schemeClr val="bg1"/>
                </a:solidFill>
                <a:latin typeface="Arial" pitchFamily="34" charset="0"/>
                <a:cs typeface="Arial" pitchFamily="34" charset="0"/>
              </a:rPr>
              <a:t>CYLINDER HEAD</a:t>
            </a:r>
            <a:r>
              <a:rPr lang="el-GR" sz="2800" b="1" u="sng" dirty="0" smtClean="0">
                <a:solidFill>
                  <a:schemeClr val="bg1"/>
                </a:solidFill>
                <a:latin typeface="Arial" pitchFamily="34" charset="0"/>
                <a:cs typeface="Arial" pitchFamily="34" charset="0"/>
              </a:rPr>
              <a:t>)</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fontScale="90000"/>
          </a:bodyPr>
          <a:lstStyle/>
          <a:p>
            <a:pPr lvl="0" fontAlgn="base">
              <a:spcAft>
                <a:spcPct val="0"/>
              </a:spcAft>
            </a:pPr>
            <a:r>
              <a:rPr lang="el-GR" sz="2800" b="1" u="sng" dirty="0" smtClean="0">
                <a:solidFill>
                  <a:schemeClr val="bg1"/>
                </a:solidFill>
                <a:latin typeface="Arial" pitchFamily="34" charset="0"/>
                <a:cs typeface="Arial" pitchFamily="34" charset="0"/>
              </a:rPr>
              <a:t>ΚΕΦΑΛΗ (ΠΩΜΑ) ΚΥΛΙΝΔΡΩΝ (</a:t>
            </a:r>
            <a:r>
              <a:rPr lang="en-US" sz="2800" b="1" u="sng" dirty="0" smtClean="0">
                <a:solidFill>
                  <a:schemeClr val="bg1"/>
                </a:solidFill>
                <a:latin typeface="Arial" pitchFamily="34" charset="0"/>
                <a:cs typeface="Arial" pitchFamily="34" charset="0"/>
              </a:rPr>
              <a:t>CYLINDER HEAD</a:t>
            </a:r>
            <a:r>
              <a:rPr lang="el-GR" sz="2800" b="1" u="sng" dirty="0" smtClean="0">
                <a:solidFill>
                  <a:schemeClr val="bg1"/>
                </a:solidFill>
                <a:latin typeface="Arial" pitchFamily="34" charset="0"/>
                <a:cs typeface="Arial" pitchFamily="34" charset="0"/>
              </a:rPr>
              <a:t>)</a:t>
            </a:r>
          </a:p>
        </p:txBody>
      </p:sp>
      <p:pic>
        <p:nvPicPr>
          <p:cNvPr id="2050" name="Picture 2" descr="C:\Users\Fadi\Desktop\3.png"/>
          <p:cNvPicPr>
            <a:picLocks noChangeAspect="1" noChangeArrowheads="1"/>
          </p:cNvPicPr>
          <p:nvPr/>
        </p:nvPicPr>
        <p:blipFill>
          <a:blip r:embed="rId3" cstate="print">
            <a:lum bright="-29000" contrast="9000"/>
          </a:blip>
          <a:srcRect/>
          <a:stretch>
            <a:fillRect/>
          </a:stretch>
        </p:blipFill>
        <p:spPr bwMode="auto">
          <a:xfrm>
            <a:off x="467544" y="1484784"/>
            <a:ext cx="8280920" cy="4680520"/>
          </a:xfrm>
          <a:prstGeom prst="rect">
            <a:avLst/>
          </a:prstGeom>
          <a:noFill/>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fontScale="90000"/>
          </a:bodyPr>
          <a:lstStyle/>
          <a:p>
            <a:pPr lvl="0" fontAlgn="base">
              <a:spcAft>
                <a:spcPct val="0"/>
              </a:spcAft>
            </a:pPr>
            <a:r>
              <a:rPr lang="el-GR" sz="2800" b="1" u="sng" dirty="0" smtClean="0">
                <a:solidFill>
                  <a:schemeClr val="bg1"/>
                </a:solidFill>
                <a:latin typeface="Arial" pitchFamily="34" charset="0"/>
                <a:cs typeface="Arial" pitchFamily="34" charset="0"/>
              </a:rPr>
              <a:t>ΚΕΦΑΛΗ (ΠΩΜΑ) ΚΥΛΙΝΔΡΩΝ (</a:t>
            </a:r>
            <a:r>
              <a:rPr lang="en-US" sz="2800" b="1" u="sng" dirty="0" smtClean="0">
                <a:solidFill>
                  <a:schemeClr val="bg1"/>
                </a:solidFill>
                <a:latin typeface="Arial" pitchFamily="34" charset="0"/>
                <a:cs typeface="Arial" pitchFamily="34" charset="0"/>
              </a:rPr>
              <a:t>CYLINDER HEAD</a:t>
            </a:r>
            <a:r>
              <a:rPr lang="el-GR" sz="2800" b="1" u="sng" dirty="0" smtClean="0">
                <a:solidFill>
                  <a:schemeClr val="bg1"/>
                </a:solidFill>
                <a:latin typeface="Arial" pitchFamily="34" charset="0"/>
                <a:cs typeface="Arial" pitchFamily="34" charset="0"/>
              </a:rPr>
              <a:t>)</a:t>
            </a:r>
          </a:p>
        </p:txBody>
      </p:sp>
      <p:pic>
        <p:nvPicPr>
          <p:cNvPr id="1026" name="Picture 2" descr="C:\Users\Fadi\Desktop\2.png"/>
          <p:cNvPicPr>
            <a:picLocks noChangeAspect="1" noChangeArrowheads="1"/>
          </p:cNvPicPr>
          <p:nvPr/>
        </p:nvPicPr>
        <p:blipFill>
          <a:blip r:embed="rId3" cstate="print">
            <a:lum bright="-14000" contrast="31000"/>
          </a:blip>
          <a:srcRect/>
          <a:stretch>
            <a:fillRect/>
          </a:stretch>
        </p:blipFill>
        <p:spPr bwMode="auto">
          <a:xfrm>
            <a:off x="1115616" y="1196752"/>
            <a:ext cx="6984776" cy="5256584"/>
          </a:xfrm>
          <a:prstGeom prst="rect">
            <a:avLst/>
          </a:prstGeom>
          <a:noFill/>
        </p:spPr>
      </p:pic>
      <p:sp>
        <p:nvSpPr>
          <p:cNvPr id="6" name="TextBox 5"/>
          <p:cNvSpPr txBox="1"/>
          <p:nvPr/>
        </p:nvSpPr>
        <p:spPr>
          <a:xfrm>
            <a:off x="1115616" y="1268760"/>
            <a:ext cx="2699200" cy="400110"/>
          </a:xfrm>
          <a:prstGeom prst="rect">
            <a:avLst/>
          </a:prstGeom>
          <a:noFill/>
        </p:spPr>
        <p:txBody>
          <a:bodyPr wrap="none" rtlCol="0">
            <a:spAutoFit/>
          </a:bodyPr>
          <a:lstStyle/>
          <a:p>
            <a:r>
              <a:rPr lang="el-GR" sz="2000" b="1" dirty="0" smtClean="0">
                <a:solidFill>
                  <a:srgbClr val="FF0000"/>
                </a:solidFill>
              </a:rPr>
              <a:t>ΑΓΩΓΟΙ ΝΕΡΟΥ ΨΥΞΕΩΣ</a:t>
            </a:r>
            <a:endParaRPr lang="el-GR" sz="2000" b="1" dirty="0">
              <a:solidFill>
                <a:srgbClr val="FF0000"/>
              </a:solidFill>
            </a:endParaRPr>
          </a:p>
        </p:txBody>
      </p:sp>
      <p:sp>
        <p:nvSpPr>
          <p:cNvPr id="7" name="TextBox 6"/>
          <p:cNvSpPr txBox="1"/>
          <p:nvPr/>
        </p:nvSpPr>
        <p:spPr>
          <a:xfrm>
            <a:off x="7380312" y="2924944"/>
            <a:ext cx="1202573" cy="707886"/>
          </a:xfrm>
          <a:prstGeom prst="rect">
            <a:avLst/>
          </a:prstGeom>
          <a:noFill/>
        </p:spPr>
        <p:txBody>
          <a:bodyPr wrap="none" rtlCol="0">
            <a:spAutoFit/>
          </a:bodyPr>
          <a:lstStyle/>
          <a:p>
            <a:r>
              <a:rPr lang="el-GR" sz="2000" b="1" dirty="0" smtClean="0">
                <a:solidFill>
                  <a:srgbClr val="FF0000"/>
                </a:solidFill>
              </a:rPr>
              <a:t>ΕΙΣΑΓΩΓΗ</a:t>
            </a:r>
          </a:p>
          <a:p>
            <a:r>
              <a:rPr lang="el-GR" sz="2000" b="1" dirty="0" smtClean="0">
                <a:solidFill>
                  <a:srgbClr val="FF0000"/>
                </a:solidFill>
              </a:rPr>
              <a:t> ΑΕΡΑΣ</a:t>
            </a:r>
            <a:endParaRPr lang="el-GR" sz="2000" b="1" dirty="0">
              <a:solidFill>
                <a:srgbClr val="FF0000"/>
              </a:solidFill>
            </a:endParaRPr>
          </a:p>
        </p:txBody>
      </p:sp>
      <p:sp>
        <p:nvSpPr>
          <p:cNvPr id="8" name="TextBox 7"/>
          <p:cNvSpPr txBox="1"/>
          <p:nvPr/>
        </p:nvSpPr>
        <p:spPr>
          <a:xfrm>
            <a:off x="179512" y="3212976"/>
            <a:ext cx="1584176" cy="707886"/>
          </a:xfrm>
          <a:prstGeom prst="rect">
            <a:avLst/>
          </a:prstGeom>
          <a:noFill/>
        </p:spPr>
        <p:txBody>
          <a:bodyPr wrap="square" rtlCol="0">
            <a:spAutoFit/>
          </a:bodyPr>
          <a:lstStyle/>
          <a:p>
            <a:r>
              <a:rPr lang="el-GR" sz="2000" b="1" dirty="0" smtClean="0">
                <a:solidFill>
                  <a:srgbClr val="FF0000"/>
                </a:solidFill>
              </a:rPr>
              <a:t>ΕΞΑΓΩΓΗ</a:t>
            </a:r>
          </a:p>
          <a:p>
            <a:r>
              <a:rPr lang="el-GR" sz="2000" b="1" dirty="0" smtClean="0">
                <a:solidFill>
                  <a:srgbClr val="FF0000"/>
                </a:solidFill>
              </a:rPr>
              <a:t>ΚΑΥΣΑΕΡΙΩΝ</a:t>
            </a:r>
            <a:endParaRPr lang="el-GR" sz="2000" b="1" dirty="0">
              <a:solidFill>
                <a:srgbClr val="FF0000"/>
              </a:solidFill>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688632"/>
          </a:xfrm>
          <a:solidFill>
            <a:schemeClr val="bg1"/>
          </a:solidFill>
        </p:spPr>
        <p:txBody>
          <a:bodyPr>
            <a:noAutofit/>
          </a:bodyPr>
          <a:lstStyle/>
          <a:p>
            <a:r>
              <a:rPr lang="el-GR" sz="2800" b="1" u="sng" dirty="0" smtClean="0">
                <a:solidFill>
                  <a:srgbClr val="FF0000"/>
                </a:solidFill>
                <a:latin typeface="Arial" pitchFamily="34" charset="0"/>
                <a:cs typeface="Arial" pitchFamily="34" charset="0"/>
              </a:rPr>
              <a:t>ΒΑΛΒΙΔΕΣ (</a:t>
            </a:r>
            <a:r>
              <a:rPr lang="en-US" sz="2800" b="1" u="sng" dirty="0" smtClean="0">
                <a:solidFill>
                  <a:srgbClr val="FF0000"/>
                </a:solidFill>
                <a:latin typeface="Arial" pitchFamily="34" charset="0"/>
                <a:cs typeface="Arial" pitchFamily="34" charset="0"/>
              </a:rPr>
              <a:t>VALVES</a:t>
            </a:r>
            <a:r>
              <a:rPr lang="el-GR" sz="2800" b="1" u="sng" dirty="0" smtClean="0">
                <a:solidFill>
                  <a:srgbClr val="FF0000"/>
                </a:solidFill>
                <a:latin typeface="Arial" pitchFamily="34" charset="0"/>
                <a:cs typeface="Arial" pitchFamily="34" charset="0"/>
              </a:rPr>
              <a:t>)</a:t>
            </a:r>
          </a:p>
          <a:p>
            <a:pPr algn="l"/>
            <a:r>
              <a:rPr lang="el-GR" sz="2200" b="1" dirty="0" smtClean="0">
                <a:solidFill>
                  <a:srgbClr val="FF0000"/>
                </a:solidFill>
                <a:latin typeface="Arial" pitchFamily="34" charset="0"/>
                <a:cs typeface="Arial" pitchFamily="34" charset="0"/>
              </a:rPr>
              <a:t>ΟΙ ΒΑΛΒΙΔΕΣ</a:t>
            </a:r>
            <a:r>
              <a:rPr lang="el-GR" sz="2200" b="1" dirty="0" smtClean="0">
                <a:solidFill>
                  <a:schemeClr val="tx1"/>
                </a:solidFill>
                <a:latin typeface="Arial" pitchFamily="34" charset="0"/>
                <a:cs typeface="Arial" pitchFamily="34" charset="0"/>
              </a:rPr>
              <a:t>, ΜΕ ΤΟ ΑΝΟΙΓΜΑ ΚΑΙ ΤΟ ΚΛΕΙΣΙΜΟ ΤΟΥΣ ΣΤΙΣ ΚΑΤΑΛΛΗΛΕΣ ΧΡΟΝΙΚΕΣ ΣΤΙΓΜΕΣ ΤΟΥ ΚΥΚΛΟΥ ΛΕΙΤΟΥΡΓΙΑΣ ΤΗΣ ΜΗΧΑΝΗΣ, ΡΥΘΜΙΖΟΥΝ ΤΗΝ ΕΙΣΑΓΩΓΗ ΤΟΥ ΑΕΡΑ η ΤΟΥ ΚΑΥΣΙΜΟΥ ΜΕΙΓΜΑΤΟΣ ΚΑΙ ΤΗΝ ΕΞΑΓΩΓΗ ΤΩΝ ΚΑΥΣΑΕΡΙΩΝ. ΣΕ ΚΑΘΕ ΚΥΛΙΝΔΡΟ ΤΕΤΡΑΧΡΟΝΗΣ ΜΗΧΑΝΗΣ ΥΠΑΡΧΟΥΝ ΤΟΥΛΑΧΙΣΤΟΝ </a:t>
            </a:r>
            <a:r>
              <a:rPr lang="el-GR" sz="2200" b="1" dirty="0" smtClean="0">
                <a:solidFill>
                  <a:srgbClr val="FF0000"/>
                </a:solidFill>
                <a:latin typeface="Arial" pitchFamily="34" charset="0"/>
                <a:cs typeface="Arial" pitchFamily="34" charset="0"/>
              </a:rPr>
              <a:t>ΔΥΟ ΒΑΛΒΙΔΕΣ</a:t>
            </a:r>
            <a:r>
              <a:rPr lang="el-GR" sz="2200" b="1" dirty="0" smtClean="0">
                <a:solidFill>
                  <a:schemeClr val="tx1"/>
                </a:solidFill>
                <a:latin typeface="Arial" pitchFamily="34" charset="0"/>
                <a:cs typeface="Arial" pitchFamily="34" charset="0"/>
              </a:rPr>
              <a:t>, ΜΙΑ ΤΗΣ ΕΙΣΑΓΩΓΗΣ ΤΟΥ ΑΕΡΑ η ΤΟΥ ΚΑΥΣΙΜΟΥ ΜΕΙΓΜΑΤΟΣ ΚΑΙ ΜΙΑ ΤΗΣ ΕΞΑΓΩΓΗΣ ΤΩΝ ΚΑΥΣΑΕΡΙΩΝ. ΜΠΟΡΕΙ ΟΜΩΣ ΝΑ ΥΠΑΡΧΟΥΝ ΚΑΙ ΠΕΡΙΣΣΟΤΕΡΕΣ ΑΠΟ ΔΥΟ ΒΑΛΒΙΔΕΣ ΣΕ ΚΑΘΕ ΚΥΛΙΝΔΡΟ, </a:t>
            </a:r>
            <a:r>
              <a:rPr lang="el-GR" sz="2200" b="1" dirty="0" smtClean="0">
                <a:solidFill>
                  <a:srgbClr val="FF0000"/>
                </a:solidFill>
                <a:latin typeface="Arial" pitchFamily="34" charset="0"/>
                <a:cs typeface="Arial" pitchFamily="34" charset="0"/>
              </a:rPr>
              <a:t>ΤΡΕΙΣ ΒΑΛΒΙΔΕΣ</a:t>
            </a:r>
            <a:r>
              <a:rPr lang="el-GR" sz="2200" b="1" dirty="0" smtClean="0">
                <a:solidFill>
                  <a:schemeClr val="tx1"/>
                </a:solidFill>
                <a:latin typeface="Arial" pitchFamily="34" charset="0"/>
                <a:cs typeface="Arial" pitchFamily="34" charset="0"/>
              </a:rPr>
              <a:t>, ΑΠΟ ΤΙΣ ΟΠΟΙΕΣ ΟΙ ΔΥΟ ΕΙΝΑΙ ΤΗΣ ΕΙΣΑΓΩΓΗΣ ΚΑΙ Η ΜΙΑ ΤΗΣ ΕΞΑΓΩΓΗΣ, </a:t>
            </a:r>
            <a:r>
              <a:rPr lang="el-GR" sz="2200" b="1" dirty="0" smtClean="0">
                <a:solidFill>
                  <a:srgbClr val="FF0000"/>
                </a:solidFill>
                <a:latin typeface="Arial" pitchFamily="34" charset="0"/>
                <a:cs typeface="Arial" pitchFamily="34" charset="0"/>
              </a:rPr>
              <a:t>ΤΕΣΣΕΡΕΙΣ ΒΑΛΒΙΔΕΣ</a:t>
            </a:r>
            <a:r>
              <a:rPr lang="el-GR" sz="2200" b="1" dirty="0" smtClean="0">
                <a:solidFill>
                  <a:schemeClr val="tx1"/>
                </a:solidFill>
                <a:latin typeface="Arial" pitchFamily="34" charset="0"/>
                <a:cs typeface="Arial" pitchFamily="34" charset="0"/>
              </a:rPr>
              <a:t>, ΑΠΟ ΤΙΣ ΟΠΟΙΕΣ ΟΙ ΔΥΟ ΕΙΝΑΙ ΤΗΣ ΕΙΣΑΓΩΓΗΣ ΚΑΙ ΟΙ ΔΥΟ ΤΗΣ ΕΞΑΓΩΓΗΣ η ΠΕΝΤΕ ΒΑΛΒΙΔΕΣ, ΑΠΟ ΤΙΣ ΟΠΟΙΕΣ ΟΙ ΤΡΕΙΣ ΕΙΝΑΙ ΤΗΣ ΕΙΣΑΓΩΓΗΣ ΚΑΙ ΟΙ ΔΥΟ ΤΗΣ ΕΞΑΓΩΓΗΣ.</a:t>
            </a:r>
          </a:p>
          <a:p>
            <a:pPr algn="l"/>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cs typeface="Arial" pitchFamily="34" charset="0"/>
              </a:rPr>
              <a:t>ΒΑΛΒΙΔΕΣ - ΜΗΧΑΝΙΣΜΟΙ ΚΙΝΗΣΕΩΣ</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688632"/>
          </a:xfrm>
          <a:solidFill>
            <a:schemeClr val="bg1"/>
          </a:solidFill>
        </p:spPr>
        <p:txBody>
          <a:bodyPr>
            <a:noAutofit/>
          </a:bodyPr>
          <a:lstStyle/>
          <a:p>
            <a:pPr algn="l"/>
            <a:r>
              <a:rPr lang="el-GR" sz="3000" b="1" dirty="0" smtClean="0">
                <a:solidFill>
                  <a:schemeClr val="tx1"/>
                </a:solidFill>
                <a:latin typeface="Arial" pitchFamily="34" charset="0"/>
                <a:cs typeface="Arial" pitchFamily="34" charset="0"/>
              </a:rPr>
              <a:t>ΟΙ ΒΑΛΒΙΔΕΣ ΕΙΣΑΓΩΓΗΣ (ΣΕ ΜΟΝΟ ΑΡΙΘΜΟ ΒΑΛΒΙΔΩΝ) ΕΙΝΑΙ ΠΕΡΙΣΣΟΤΕΡΕΣ ΑΠΟ ΑΥΤΕΣ ΤΗΣ ΕΞΑΓΩΓΗΣ ΓΙΑ ΤΟΝ ΚΑΛΥΤΕΡΟ ΚΑΘΑΡΙΣΜΟ ΤΩΝ ΚΥΛΙΝΔΡΟΥ ΑΠΟ ΤΑ ΚΑΥΣΑΕΡΙΑ ΚΑΙ ΤΗΝ ΚΑΛΥΤΕΡΗ ΠΛΗΡΩΣΗ ΜΕ ΑΕΡΑ Η ΜΕ ΚΑΥΣΙΜΟ ΜΕΙΓΜΑ. ΣΕ ΟΛΟΥΣ ΤΟΥΣ ΣΥΓΧΡΟΝΟΥΣ ΤΥΠΟΥΣ ΜΕΓΑΛΩΝ ΔΙΧΡΟΝΩΝ ΠΕΤΡΕΛΑΙΟΜΗΧΑΝΩΝ ΚΑΙ ΣΕ ΟΡΙΣΜΕΝΟΥΣ ΤΥΠΟΥΣ ΔΙΧΡΟΝΩΝ ΜΗΧΑΝΩΝ ΜΙΚΡΗΣ ΙΣΧΥΟΣ ΥΠΑΡΧΟΥΝ ΜΟΝΟ ΒΑΛΒΙΔΕΣ (Η ΒΑΛΒΙΔΑ) ΕΞΑΓΩΓΗΣ.</a:t>
            </a:r>
          </a:p>
          <a:p>
            <a:r>
              <a:rPr lang="el-GR" sz="2800" dirty="0" smtClean="0"/>
              <a:t/>
            </a:r>
            <a:br>
              <a:rPr lang="el-GR" sz="2800" dirty="0" smtClean="0"/>
            </a:br>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cs typeface="Arial" pitchFamily="34" charset="0"/>
              </a:rPr>
              <a:t>ΒΑΛΒΙΔΕΣ - ΜΗΧΑΝΙΣΜΟΙ ΚΙΝΗΣΕΩΣ</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688632"/>
          </a:xfrm>
          <a:solidFill>
            <a:schemeClr val="bg1"/>
          </a:solidFill>
        </p:spPr>
        <p:txBody>
          <a:bodyPr>
            <a:noAutofit/>
          </a:bodyPr>
          <a:lstStyle/>
          <a:p>
            <a:pPr algn="l"/>
            <a:r>
              <a:rPr lang="el-GR" sz="2400" b="1" dirty="0" smtClean="0">
                <a:solidFill>
                  <a:schemeClr val="tx1"/>
                </a:solidFill>
                <a:latin typeface="Arial" pitchFamily="34" charset="0"/>
                <a:cs typeface="Arial" pitchFamily="34" charset="0"/>
              </a:rPr>
              <a:t>ΚΑΘΕ ΒΑΛΒΙΔΑ ΑΠΟΤΕΛΕΙΤΑΙ ΑΠΟ ΤΗΝ ΚΕΦΑΛΗ, ΤΟ ΣΤΕΛΕΧΟΣ ΚΑΙ ΤΗΝ ΟΥΡΑ. Η ΚΕΦΑΛΗ ΕΙΝΑΙ ΤΟ ΚΑΤΩ ΤΜΗΜΑ ΤΗΣ ΒΑΛΒΙΔΑΣ ΜΕ ΤΟ ΧΑΡΑΚΤΗΡΙΣΤΙΚΟ ΣΧΗΜΑ ΜΑΝΙΤΑΡΙΟΥ. ΟΤΑΝ Η ΒΑΛΒΙΔΑ ΕΙΝΑΙ ΚΛΕΙΣΤΗ, Η ΚΕΦΑΛΗ ΤΗΣ ΕΦΑΠΤΕΤΑΙ ΣΤΕΓΑΝΑ ΣΤΗΝ ΑΝΤΙΣΤΟΙΧΗ ΕΔΡΑ ΤΗΣ, ΣΤΗΝ ΚΕΦΑΛΗ ΤΩΝ ΚΥΛΙΝΔΡΩΝ. ΤΟ ΣΤΕΛΕΧΟΣ ΕΙΝΑΙ ΚΥΛΙΝΔΡΙΚΟΣ ΕΠΙΜΗΚΗΣ ΑΞΟΝΑΣ ΠΟΥ ΣΤΗΡΙΖΕΙ ΚΑΙ ΜΕΤΑΦΕΡΕΙ ΤΗΝ ΚΙΝΗΣΗ ΣΤΗΝ ΚΕΦΑΛΗ. ΤΟ ΣΤΕΛΕΧΟΣ ΟΛΙΣΘΑΙΝΕΙ ΣΤΟ ΕΣΩΤΕΡΙΚΟ ΤΟΥ ΟΔΗΓΟΥ ΤΗΣ ΒΑΛΒΙΔΑΣ. Η ΟΥΡΑ ΑΠΟΤΕΛΕΙ ΤΟ ΑΝΩΤΕΡΟ ΤΜΗΜΑ ΤΗΣ ΒΑΛΒΙΔΑΣ, ΚΑΙ ΦΕΡΕΙ ΜΙΑ Η ΠΕΡΙΣΣΟΤΕΡΕΣ ΕΓΚΟΠΕΣ. ΕΚΕΙ ΤΟΠΟΘΕΤΟΥΝΤΑΙ ΟΙ ΚΩΝΙΚΕΣ ΔΙΑΙΡΟΥΜΕΝΕΣ ΑΣΦΑΛΕΙΕΣ, ΠΟΥ ΣΥΓΚΡΑΤΟΥΝ ΤΟ ΔΑΚΤΥΛΙΟ ΣΤΗΡΙΞΕΩΣ ΤΟΥ ΕΛΑΤΗΡΙΟΥ ΕΠΑΝΑΦΟΡΑΣ.</a:t>
            </a:r>
          </a:p>
          <a:p>
            <a:pPr algn="l"/>
            <a:endParaRPr lang="el-GR" sz="1800" b="1" dirty="0" smtClean="0">
              <a:solidFill>
                <a:schemeClr val="tx1"/>
              </a:solidFill>
              <a:latin typeface="Arial" pitchFamily="34" charset="0"/>
              <a:cs typeface="Arial" pitchFamily="34" charset="0"/>
            </a:endParaRPr>
          </a:p>
          <a:p>
            <a:r>
              <a:rPr lang="el-GR" sz="2800" dirty="0" smtClean="0"/>
              <a:t/>
            </a:r>
            <a:br>
              <a:rPr lang="el-GR" sz="2800" dirty="0" smtClean="0"/>
            </a:br>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cs typeface="Arial" pitchFamily="34" charset="0"/>
              </a:rPr>
              <a:t>ΒΑΛΒΙΔΕΣ - ΜΗΧΑΝΙΣΜΟΙ ΚΙΝΗΣΕΩΣ</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688632"/>
          </a:xfrm>
          <a:solidFill>
            <a:schemeClr val="bg1"/>
          </a:solidFill>
        </p:spPr>
        <p:txBody>
          <a:bodyPr>
            <a:noAutofit/>
          </a:bodyPr>
          <a:lstStyle/>
          <a:p>
            <a:pPr algn="l"/>
            <a:r>
              <a:rPr lang="el-GR" sz="2800" b="1" dirty="0" smtClean="0">
                <a:solidFill>
                  <a:schemeClr val="tx1"/>
                </a:solidFill>
                <a:latin typeface="Arial" pitchFamily="34" charset="0"/>
                <a:cs typeface="Arial" pitchFamily="34" charset="0"/>
              </a:rPr>
              <a:t>ΟΙ ΒΑΛΒΙΔΕΣ ΒΡΙΣΚΟΝΤΑΙ ΤΟΠΟΘΕΤΗΜΕΝΕΣ ΣΤΗΝ ΚΕΦΑΛΗ ΤΩΝ ΚΥΛΙΝΔΡΩΝ ΚΑΙ ΔΕΧΟΝΤΑΙ ΤΗΝ ΚΙΝΗΣΗ ΑΠΟ ΤΟΝ ΕΚΚΕΝΤΡΟΦΟΡΟ ΑΞΟΝΑ. ΟΤΑΝ Ο ΕΚΚΕΝΤΡΟΦΟΡΟΣ ΑΞΟΝΑΣ ΒΡΙΣΚΕΤΑΙ ΣΤΟ ΣΩΜΑ ΤΩΝ ΚΥΛΙΝΔΡΩΝ, ΤΟΤΕ Η ΚΙΝΗΣΗ ΣΤΙΣ ΒΑΛΒΙΔΕΣ ΜΕΤΑΔΙΔΕΤΑΙ ΜΕ ΤΗ ΒΟΗΘΕΙΑ ΩΣΤΗΡΙΟΥ, ΩΣΤΙΚΗΣ ΡΑΒΔΟΥ ΚΑΙ ΖΥΓΩΘΡΟΥ. ΟΤΑΝ Ο ΕΚΚΕΝΤΡΟΦΟΡΟΣ ΑΞΟΝΑΣ ΒΡΙΣΚΕΤΑΙ ΣΤΗΝ ΚΕΦΑΛΗ ΤΩΝ ΚΥΛΙΝΔΡΩΝ («ΕΚΚΕΝΤΡΟΦΟΡΟΣ ΕΠΙ ΚΕΦΑΛΗΣ»), ΜΕΤΑΔΙΔΕΙ ΤΗΝ ΚΙΝΗΣΗ ΑΠΕΥΘΕΙΑΣ ΣΤΑ ΖΥΓΩΘΡΑ Η ΣΤΑ ΚΑΠΕΛΟΤΑ (ΚΕΦΑΛΗ ΧΩΡΙΣ ΖΥΓΩΘΡΑ).</a:t>
            </a:r>
          </a:p>
          <a:p>
            <a:pPr algn="l"/>
            <a:endParaRPr lang="el-GR" sz="1800" b="1" dirty="0" smtClean="0">
              <a:solidFill>
                <a:schemeClr val="tx1"/>
              </a:solidFill>
              <a:latin typeface="Arial" pitchFamily="34" charset="0"/>
              <a:cs typeface="Arial" pitchFamily="34" charset="0"/>
            </a:endParaRPr>
          </a:p>
          <a:p>
            <a:r>
              <a:rPr lang="el-GR" sz="2800" dirty="0" smtClean="0"/>
              <a:t/>
            </a:r>
            <a:br>
              <a:rPr lang="el-GR" sz="2800" dirty="0" smtClean="0"/>
            </a:br>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cs typeface="Arial" pitchFamily="34" charset="0"/>
              </a:rPr>
              <a:t>ΒΑΛΒΙΔΕΣ - ΜΗΧΑΝΙΣΜΟΙ ΚΙΝΗΣΕΩΣ</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688632"/>
          </a:xfrm>
          <a:solidFill>
            <a:schemeClr val="bg1"/>
          </a:solidFill>
        </p:spPr>
        <p:txBody>
          <a:bodyPr>
            <a:noAutofit/>
          </a:bodyPr>
          <a:lstStyle/>
          <a:p>
            <a:pPr algn="l"/>
            <a:r>
              <a:rPr lang="el-GR" sz="2600" b="1" dirty="0" smtClean="0">
                <a:solidFill>
                  <a:schemeClr val="tx1"/>
                </a:solidFill>
                <a:latin typeface="Arial" pitchFamily="34" charset="0"/>
                <a:cs typeface="Arial" pitchFamily="34" charset="0"/>
              </a:rPr>
              <a:t>ΟΙ ΒΑΛΒΙΔΕΣ ΚΑΤΑΣΚΕΥΑΖΟΝΤΑΙ ΑΠΟ ΧΡΩΜΟΝΙΚΕΛΙΟΥΧΟ ΧΑΛΥΒΑ, ΚΡΑΜΑΤΑ ΝΙΚΕΛΙΟΥ Η ΚΡΑΜΑΤΑ ΚΟΒΑΛΤΙΟΥ, ΛΟΓΩ ΤΗΣ ΑΥΞΗΜΕΝΗΣ ΑΝΤΟΧΗΣ ΤΟΥΣ ΣΤΙΣ ΥΨΗΛΕΣ ΘΕΡΜΟΚΡΑΣΙΕΣ. </a:t>
            </a:r>
          </a:p>
          <a:p>
            <a:pPr algn="l"/>
            <a:r>
              <a:rPr lang="el-GR" sz="2600" b="1" dirty="0" smtClean="0">
                <a:solidFill>
                  <a:schemeClr val="tx1"/>
                </a:solidFill>
                <a:latin typeface="Arial" pitchFamily="34" charset="0"/>
                <a:cs typeface="Arial" pitchFamily="34" charset="0"/>
              </a:rPr>
              <a:t>ΣΕ ΟΡΙΣΜΕΝΕΣ ΜΗΧΑΝΕΣ ΟΧΗΜΑΤΩΝ ΟΙ ΒΑΛΒΙΔΕΣ ΠΕΡΙΕΧΟΥΝ ΣΤΟ ΕΣΩΤΕΡΙΚΟ ΤΟΥΣ ΑΛΑΤΑ ΝΑΤΡΙΟΥ ΓΙΑ ΤΗΝ ΚΑΛΥΤΕΡΗ ΨΥΞΗ ΤΟΥΣ. ΤΟ ΚΩΝΙΚΟ ΤΜΗΜΑ ΤΗΣ ΚΕΦΑΛΗΣ ΤΗΣ ΒΑΛΒΙΔΑΣ ΚΑΙ ΤΟ ΑΝΤΙΣΤΟΙΧΟ ΤΜΗΜΑ ΣΤΗΝ ΕΔΡΑ ΤΗΣ ΠΑΝΩ ΣΤΗΝ ΚΕΦΑΛΗ ΤΩΝ ΚΥΛΙΝΔΡΩΝ ΕΧΟΥΝ ΥΠΟΣΤΕΙ ΕΙΔΙΚΗ ΚΑΤΕΡΓΑΣΙΑ, ΕΤΣΙ ΩΣΤΕ ΚΑΤΑ ΤΟ ΚΛΕΙΣΙΜΟ ΤΗΣ ΒΑΛΒΙΔΑΣ ΝΑ ΕΠΙΤΥΓΧΑΝΕΤΑΙ ΑΠΟΛΥΤΗ ΣΤΕΓΑΝΟΠΟΙΗΣΗ.</a:t>
            </a:r>
          </a:p>
          <a:p>
            <a:pPr algn="l"/>
            <a:endParaRPr lang="el-GR" sz="1800" b="1" dirty="0" smtClean="0">
              <a:solidFill>
                <a:schemeClr val="tx1"/>
              </a:solidFill>
              <a:latin typeface="Arial" pitchFamily="34" charset="0"/>
              <a:cs typeface="Arial" pitchFamily="34" charset="0"/>
            </a:endParaRPr>
          </a:p>
          <a:p>
            <a:r>
              <a:rPr lang="el-GR" sz="2800" dirty="0" smtClean="0"/>
              <a:t/>
            </a:r>
            <a:br>
              <a:rPr lang="el-GR" sz="2800" dirty="0" smtClean="0"/>
            </a:br>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cs typeface="Arial" pitchFamily="34" charset="0"/>
              </a:rPr>
              <a:t>ΒΑΛΒΙΔΕΣ - ΜΗΧΑΝΙΣΜΟΙ ΚΙΝΗΣΕΩΣ</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cs typeface="Arial" pitchFamily="34" charset="0"/>
              </a:rPr>
              <a:t>ΒΑΛΒΙΔΕΣ - ΜΗΧΑΝΙΣΜΟΙ ΚΙΝΗΣΕΩΣ</a:t>
            </a:r>
          </a:p>
        </p:txBody>
      </p:sp>
      <p:pic>
        <p:nvPicPr>
          <p:cNvPr id="1026" name="Picture 2" descr="C:\Users\Fadi\Desktop\1.png"/>
          <p:cNvPicPr>
            <a:picLocks noChangeAspect="1" noChangeArrowheads="1"/>
          </p:cNvPicPr>
          <p:nvPr/>
        </p:nvPicPr>
        <p:blipFill>
          <a:blip r:embed="rId3" cstate="print">
            <a:lum bright="-14000" contrast="23000"/>
          </a:blip>
          <a:srcRect/>
          <a:stretch>
            <a:fillRect/>
          </a:stretch>
        </p:blipFill>
        <p:spPr bwMode="auto">
          <a:xfrm>
            <a:off x="1763688" y="1412776"/>
            <a:ext cx="5328592" cy="5112568"/>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285860"/>
            <a:ext cx="8572560" cy="5286412"/>
          </a:xfrm>
        </p:spPr>
        <p:txBody>
          <a:bodyPr>
            <a:normAutofit fontScale="25000" lnSpcReduction="20000"/>
          </a:bodyPr>
          <a:lstStyle/>
          <a:p>
            <a:pPr marL="360000" lvl="1" indent="-360000" algn="l">
              <a:buFont typeface="+mj-lt"/>
              <a:buAutoNum type="arabicPeriod" startAt="4"/>
            </a:pPr>
            <a:r>
              <a:rPr lang="el-GR" sz="9600" b="1" u="sng" dirty="0" smtClean="0">
                <a:solidFill>
                  <a:schemeClr val="tx1"/>
                </a:solidFill>
                <a:latin typeface="Arial" pitchFamily="34" charset="0"/>
                <a:cs typeface="Arial" pitchFamily="34" charset="0"/>
              </a:rPr>
              <a:t>ΑΝΑΛΟΓΑ ΜΕ ΤΗ ΓΩΝΙΑΚΗ ΤΑΧΥΤΗΤΑ ΠΕΡΙΣΤΡΟΦΗΣ ΤΟΥ ΣΤΡΟΦΑΛΟΦΟΡΟΥ ΑΞΟΝΑ ΔΙΑΙΚΡΙΝΟΝΤΑΙ ΣΕ</a:t>
            </a:r>
            <a:r>
              <a:rPr lang="en-US" sz="9600" b="1" u="sng" dirty="0" smtClean="0">
                <a:solidFill>
                  <a:schemeClr val="tx1"/>
                </a:solidFill>
                <a:latin typeface="Arial" pitchFamily="34" charset="0"/>
                <a:cs typeface="Arial" pitchFamily="34" charset="0"/>
              </a:rPr>
              <a:t>:</a:t>
            </a:r>
          </a:p>
          <a:p>
            <a:pPr marL="360000" lvl="1" indent="-360000" algn="l"/>
            <a:endParaRPr lang="en-US" sz="9600" b="1" u="sng" dirty="0" smtClean="0">
              <a:solidFill>
                <a:schemeClr val="tx1"/>
              </a:solidFill>
              <a:latin typeface="Arial" pitchFamily="34" charset="0"/>
              <a:cs typeface="Arial" pitchFamily="34" charset="0"/>
            </a:endParaRPr>
          </a:p>
          <a:p>
            <a:pPr marL="360000" lvl="1" indent="-360000" algn="l">
              <a:buClr>
                <a:srgbClr val="FF0000"/>
              </a:buClr>
              <a:buFont typeface="Wingdings" pitchFamily="2" charset="2"/>
              <a:buChar char="Ø"/>
            </a:pPr>
            <a:r>
              <a:rPr lang="el-GR" sz="9600" b="1" dirty="0" smtClean="0">
                <a:solidFill>
                  <a:schemeClr val="tx1"/>
                </a:solidFill>
                <a:latin typeface="Arial" pitchFamily="34" charset="0"/>
                <a:cs typeface="Arial" pitchFamily="34" charset="0"/>
              </a:rPr>
              <a:t>ΜΗΧΑΝΕΣ ΑΡΓΟΣΤΡΟΦΕΣ ΜΕ ΤΑΧΥΤΗΤΑ ΠΕΡΙΣΤΡΟΦΗΣ ΕΩΣ 350 </a:t>
            </a:r>
            <a:r>
              <a:rPr lang="en-US" sz="9600" b="1" dirty="0" smtClean="0">
                <a:solidFill>
                  <a:schemeClr val="tx1"/>
                </a:solidFill>
                <a:latin typeface="Arial" pitchFamily="34" charset="0"/>
                <a:cs typeface="Arial" pitchFamily="34" charset="0"/>
              </a:rPr>
              <a:t>rpm</a:t>
            </a:r>
            <a:r>
              <a:rPr lang="el-GR" sz="9600" b="1" dirty="0" smtClean="0">
                <a:solidFill>
                  <a:schemeClr val="tx1"/>
                </a:solidFill>
                <a:latin typeface="Arial" pitchFamily="34" charset="0"/>
                <a:cs typeface="Arial" pitchFamily="34" charset="0"/>
              </a:rPr>
              <a:t> ΠΕΡΙΠΟΥ (ΚΥΡΙΕΣ ΜΗΧΑΝΕΣ ΠΛΟΙΩΝ)</a:t>
            </a:r>
            <a:r>
              <a:rPr lang="en-US" sz="9600" b="1" dirty="0" smtClean="0">
                <a:solidFill>
                  <a:schemeClr val="tx1"/>
                </a:solidFill>
                <a:latin typeface="Arial" pitchFamily="34" charset="0"/>
                <a:cs typeface="Arial" pitchFamily="34" charset="0"/>
              </a:rPr>
              <a:t>.</a:t>
            </a:r>
          </a:p>
          <a:p>
            <a:pPr marL="360000" lvl="1" indent="-360000" algn="l">
              <a:buClr>
                <a:srgbClr val="FF0000"/>
              </a:buClr>
              <a:buFont typeface="Wingdings" pitchFamily="2" charset="2"/>
              <a:buChar char="Ø"/>
            </a:pPr>
            <a:r>
              <a:rPr lang="el-GR" sz="9600" b="1" dirty="0" smtClean="0">
                <a:solidFill>
                  <a:schemeClr val="tx1"/>
                </a:solidFill>
                <a:latin typeface="Arial" pitchFamily="34" charset="0"/>
                <a:cs typeface="Arial" pitchFamily="34" charset="0"/>
              </a:rPr>
              <a:t>ΜΕΣΟΣΤΡΟΦΕΣ ΜΕ ΤΑΧΥΤΗΤΑ ΠΕΡΙΣΤΡΟΦΗΣ ΕΩΣ 1500 </a:t>
            </a:r>
            <a:r>
              <a:rPr lang="en-US" sz="9600" b="1" dirty="0" smtClean="0">
                <a:solidFill>
                  <a:schemeClr val="tx1"/>
                </a:solidFill>
                <a:latin typeface="Arial" pitchFamily="34" charset="0"/>
                <a:cs typeface="Arial" pitchFamily="34" charset="0"/>
              </a:rPr>
              <a:t>rpm</a:t>
            </a:r>
            <a:r>
              <a:rPr lang="el-GR" sz="9600" b="1" dirty="0" smtClean="0">
                <a:solidFill>
                  <a:schemeClr val="tx1"/>
                </a:solidFill>
                <a:latin typeface="Arial" pitchFamily="34" charset="0"/>
                <a:cs typeface="Arial" pitchFamily="34" charset="0"/>
              </a:rPr>
              <a:t> ΠΕΡΙΠΟΥ (ΜΗΧΑΝΕΣ ΠΛΟΙΩΝ, ΤΡΕΝΩΝ ΚΑΙ ΗΛΕΚΤΡΟΠΑΡΑΓΩΓΟ ΖΕΥΓΗ)</a:t>
            </a:r>
            <a:r>
              <a:rPr lang="en-US" sz="9600" b="1" dirty="0" smtClean="0">
                <a:solidFill>
                  <a:schemeClr val="tx1"/>
                </a:solidFill>
                <a:latin typeface="Arial" pitchFamily="34" charset="0"/>
                <a:cs typeface="Arial" pitchFamily="34" charset="0"/>
              </a:rPr>
              <a:t>.</a:t>
            </a:r>
            <a:r>
              <a:rPr lang="el-GR" sz="9600" b="1" dirty="0" smtClean="0">
                <a:solidFill>
                  <a:schemeClr val="tx1"/>
                </a:solidFill>
                <a:latin typeface="Arial" pitchFamily="34" charset="0"/>
                <a:cs typeface="Arial" pitchFamily="34" charset="0"/>
              </a:rPr>
              <a:t> </a:t>
            </a:r>
            <a:endParaRPr lang="en-US" sz="9600" b="1" dirty="0" smtClean="0">
              <a:solidFill>
                <a:schemeClr val="tx1"/>
              </a:solidFill>
              <a:latin typeface="Arial" pitchFamily="34" charset="0"/>
              <a:cs typeface="Arial" pitchFamily="34" charset="0"/>
            </a:endParaRPr>
          </a:p>
          <a:p>
            <a:pPr marL="360000" lvl="1" indent="-360000" algn="l">
              <a:buClr>
                <a:srgbClr val="FF0000"/>
              </a:buClr>
              <a:buFont typeface="Wingdings" pitchFamily="2" charset="2"/>
              <a:buChar char="Ø"/>
            </a:pPr>
            <a:r>
              <a:rPr lang="el-GR" sz="9600" b="1" dirty="0" smtClean="0">
                <a:solidFill>
                  <a:schemeClr val="tx1"/>
                </a:solidFill>
                <a:latin typeface="Arial" pitchFamily="34" charset="0"/>
                <a:cs typeface="Arial" pitchFamily="34" charset="0"/>
              </a:rPr>
              <a:t>ΠΟΛΥΣΤΡΟΦΕΣ ΜΕ ΤΑΧΥΤΗΤΑ ΠΕΡΙΣΤΡΟΦΗΣ ΜΕΧΡΙ 5000</a:t>
            </a:r>
            <a:r>
              <a:rPr lang="en-US" sz="9600" b="1" dirty="0" smtClean="0">
                <a:solidFill>
                  <a:schemeClr val="tx1"/>
                </a:solidFill>
                <a:latin typeface="Arial" pitchFamily="34" charset="0"/>
                <a:cs typeface="Arial" pitchFamily="34" charset="0"/>
              </a:rPr>
              <a:t> rpm</a:t>
            </a:r>
            <a:r>
              <a:rPr lang="el-GR" sz="9600" b="1" dirty="0" smtClean="0">
                <a:solidFill>
                  <a:schemeClr val="tx1"/>
                </a:solidFill>
                <a:latin typeface="Arial" pitchFamily="34" charset="0"/>
                <a:cs typeface="Arial" pitchFamily="34" charset="0"/>
              </a:rPr>
              <a:t> ΠΕΡΙΠΟΥ (ΜΗΧΑΝΕΣ ΤΡΟΧΟΦΟΡΩΝ)</a:t>
            </a:r>
            <a:r>
              <a:rPr lang="en-US" sz="9600" b="1" dirty="0" smtClean="0">
                <a:solidFill>
                  <a:schemeClr val="tx1"/>
                </a:solidFill>
                <a:latin typeface="Arial" pitchFamily="34" charset="0"/>
                <a:cs typeface="Arial" pitchFamily="34" charset="0"/>
              </a:rPr>
              <a:t>.</a:t>
            </a:r>
            <a:r>
              <a:rPr lang="el-GR" sz="9600" b="1" dirty="0" smtClean="0">
                <a:solidFill>
                  <a:schemeClr val="tx1"/>
                </a:solidFill>
                <a:latin typeface="Arial" pitchFamily="34" charset="0"/>
                <a:cs typeface="Arial" pitchFamily="34" charset="0"/>
              </a:rPr>
              <a:t> </a:t>
            </a:r>
            <a:endParaRPr lang="en-US" sz="9600" b="1" dirty="0" smtClean="0">
              <a:solidFill>
                <a:schemeClr val="tx1"/>
              </a:solidFill>
              <a:latin typeface="Arial" pitchFamily="34" charset="0"/>
              <a:cs typeface="Arial" pitchFamily="34" charset="0"/>
            </a:endParaRPr>
          </a:p>
          <a:p>
            <a:pPr marL="360000" lvl="1" indent="-360000" algn="l">
              <a:buClr>
                <a:srgbClr val="FF0000"/>
              </a:buClr>
              <a:buFont typeface="Wingdings" pitchFamily="2" charset="2"/>
              <a:buChar char="Ø"/>
            </a:pPr>
            <a:r>
              <a:rPr lang="el-GR" sz="9600" b="1" dirty="0" smtClean="0">
                <a:solidFill>
                  <a:schemeClr val="tx1"/>
                </a:solidFill>
                <a:latin typeface="Arial" pitchFamily="34" charset="0"/>
                <a:cs typeface="Arial" pitchFamily="34" charset="0"/>
              </a:rPr>
              <a:t>ΚΑΙ ΤΑΧΥΣΤΡΟΦΕΣ ΜΕ ΤΑΧΥΤΗΤΑ ΠΕΡΙΣΤΡΟΦΗΣ ΑΝΩ ΤΩΝ 5000 </a:t>
            </a:r>
            <a:r>
              <a:rPr lang="en-US" sz="9600" b="1" dirty="0" smtClean="0">
                <a:solidFill>
                  <a:schemeClr val="tx1"/>
                </a:solidFill>
                <a:latin typeface="Arial" pitchFamily="34" charset="0"/>
                <a:cs typeface="Arial" pitchFamily="34" charset="0"/>
              </a:rPr>
              <a:t>rpm</a:t>
            </a:r>
            <a:r>
              <a:rPr lang="el-GR" sz="9600" b="1" dirty="0" smtClean="0">
                <a:solidFill>
                  <a:schemeClr val="tx1"/>
                </a:solidFill>
                <a:latin typeface="Arial" pitchFamily="34" charset="0"/>
                <a:cs typeface="Arial" pitchFamily="34" charset="0"/>
              </a:rPr>
              <a:t> (ΑΥΤΟΚΙΝΗΤΑ ΝΕΑΣ ΤΕΧΝΟΛΟΓΙΑΣ, ΑΓΩΝΙΣΤΙΚΑ ΑΥΤΟΚΙΝΗΤΑ, ΔΙΤΡΟΧΑ ΜΕΓΑΛΟΥ ΚΥΒΙΣΜΟΥ).</a:t>
            </a:r>
          </a:p>
          <a:p>
            <a:pPr algn="l"/>
            <a:endParaRPr lang="en-US" dirty="0">
              <a:solidFill>
                <a:schemeClr val="tx1"/>
              </a:solidFill>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3600" b="1" u="sng" dirty="0" smtClean="0">
                <a:solidFill>
                  <a:schemeClr val="bg1"/>
                </a:solidFill>
                <a:latin typeface="Arial" pitchFamily="34" charset="0"/>
                <a:cs typeface="Arial" pitchFamily="34" charset="0"/>
              </a:rPr>
              <a:t>ΓΕΝΙΚΑ</a:t>
            </a:r>
            <a:endParaRPr lang="en-US" sz="3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688632"/>
          </a:xfrm>
          <a:solidFill>
            <a:schemeClr val="bg1"/>
          </a:solidFill>
        </p:spPr>
        <p:txBody>
          <a:bodyPr>
            <a:noAutofit/>
          </a:bodyPr>
          <a:lstStyle/>
          <a:p>
            <a:pPr algn="l"/>
            <a:r>
              <a:rPr lang="el-GR" sz="2000" b="1" dirty="0" smtClean="0">
                <a:solidFill>
                  <a:schemeClr val="tx1"/>
                </a:solidFill>
                <a:latin typeface="Arial" pitchFamily="34" charset="0"/>
                <a:cs typeface="Arial" pitchFamily="34" charset="0"/>
              </a:rPr>
              <a:t>ΤΑ </a:t>
            </a:r>
            <a:r>
              <a:rPr lang="el-GR" sz="2000" b="1" u="sng" dirty="0" smtClean="0">
                <a:solidFill>
                  <a:srgbClr val="FF0000"/>
                </a:solidFill>
                <a:latin typeface="Arial" pitchFamily="34" charset="0"/>
                <a:cs typeface="Arial" pitchFamily="34" charset="0"/>
              </a:rPr>
              <a:t>ΕΛΑΤΗΡΙΑ</a:t>
            </a:r>
            <a:r>
              <a:rPr lang="el-GR" sz="2000" b="1" dirty="0" smtClean="0">
                <a:solidFill>
                  <a:schemeClr val="tx1"/>
                </a:solidFill>
                <a:latin typeface="Arial" pitchFamily="34" charset="0"/>
                <a:cs typeface="Arial" pitchFamily="34" charset="0"/>
              </a:rPr>
              <a:t> ΕΠΑΝΑΦΕΡΟΥΝ ΤΙΣ ΒΑΛΒΙΔΕΣ ΣΤΗΝ ΚΛΕΙΣΤΗ ΘΕΣΗ, ΟΤΑΝ ΠΑΥΕΙ Η ΕΠΙΔΡΑΣΗ ΤΩΝ ΕΚΚΕΝΤΡΩΝ ΤΟΥ ΕΚΚΕΝΤΡΟΦΟΡΟΥ ΑΞΟΝΑ. ΤΟΠΟΘΕΤΟΥΝΤΑΙ ΣΤΗΝ ΚΕΦΑΛΗ ΤΩΝ ΚΥΛΙΝΔΡΩΝ ΚΑΙ ΣΤΕΡΕΩΝΟΝΤΑΙ ΜΕ ΤΗ ΒΑΛΒΙΔΑ ΣΤΗΝ ΟΥΡΑ ΤΗΣ, ΜΕ ΤΗ ΧΡΗΣΗ ΚΑΤΑΛΛΗΛΩΝ ΔΑΚΤΥΛΙΩΝ ΚΑΙ ΚΩΝΙΚΩΝ ΑΣΦΑΛΕΙΩΝ. ΚΑΘΕ ΒΑΛΒΙΔΑ ΣΥΝΕΡΓΑΖΕΤΑΙ ΜΕ ΕΝΑ Η ΔΥΟ ΕΛΑΤΗΡΙΑ (ΜΕ ΤΟ ΔΕΥΤΕΡΟ ΕΛΑΤΗΡΙΟ ΣΤΟ ΕΣΩΤΕΡΙΚΟ ΤΟΥ ΠΡΩΤΟΥ).</a:t>
            </a:r>
          </a:p>
          <a:p>
            <a:pPr algn="l"/>
            <a:r>
              <a:rPr lang="el-GR" sz="2000" b="1" dirty="0" smtClean="0">
                <a:solidFill>
                  <a:schemeClr val="tx1"/>
                </a:solidFill>
                <a:latin typeface="Arial" pitchFamily="34" charset="0"/>
                <a:cs typeface="Arial" pitchFamily="34" charset="0"/>
              </a:rPr>
              <a:t>ΤΑ ΕΛΑΤΗΡΙΑ ΤΩΝ ΒΑΛΒΙΔΩΝ ΚΑΤΑΣΚΕΥΑΖΟΝΤΑΙ ΑΠΟ ΕΙΔΙΚΟ ΧΑΛΥΒΑ ΕΛΑΤΗΡΙΩΝ. ΕΧΟΥΝ ΣΠΕΙΡΟΕΙΔΗ ΜΟΡΦΗ, ΕΝΩ Ο ΑΡΙΘΜΟΣ ΤΩΝ ΣΠΕΙΡΩΝ, Η ΔΙΑΤΟΜΗ ΤΟΥΣ ΚΑΙ Η ΔΙΑΜΕΤΡΟΣ ΤΟΥ ΕΛΑΤΗΡΙΟΥ ΕΞΑΡΤΩΝΤΑΙ ΑΠΟ ΤΗ ΔΥΝΑΜΗ (ΤΑΣΗ) ΕΠΑΝΑΦΟΡΑΣ ΤΟΥΣ. </a:t>
            </a:r>
          </a:p>
          <a:p>
            <a:pPr algn="l"/>
            <a:r>
              <a:rPr lang="el-GR" sz="2000" b="1" dirty="0" smtClean="0">
                <a:solidFill>
                  <a:schemeClr val="tx1"/>
                </a:solidFill>
                <a:latin typeface="Arial" pitchFamily="34" charset="0"/>
                <a:cs typeface="Arial" pitchFamily="34" charset="0"/>
              </a:rPr>
              <a:t>ΑΥΤΗ ΠΡΕΠΕΙ ΝΑ ΕΧΕΙ ΚΑΤΑΛΛΗΛΗ ΤΙΜΗ ΩΣΤΕ ΝΑ ΣΤΕΓΑΝΟΠΟΙΕΙΤΑΙ ΠΛΗΡΩΣ Ο ΘΑΛΑΜΟΣ ΚΑΥΣΕΩΣ ΤΟΥ ΚΥΛΙΝΔΡΟΥ ΚΑΙ ΝΑ ΑΠΟΦΕΥΓΟΝΤΑΙ ΑΝΕΠΙΘΥΜΗΤΕΣ ΤΑΛΑΝΤΩΣΕΙΣ ΛΟΓΩ ΣΥΝΤΟΝΙΣΜΟΥ, ΚΑΤΑ ΤΟ ΑΝΟΙΓΜΑ ΚΑΙ ΤΟ ΚΛΕΙΣΙΜΟ ΤΗΣ ΒΑΛΒΙΔΑΣ.</a:t>
            </a:r>
          </a:p>
          <a:p>
            <a:r>
              <a:rPr lang="el-GR" sz="2800" dirty="0" smtClean="0"/>
              <a:t/>
            </a:r>
            <a:br>
              <a:rPr lang="el-GR" sz="2800" dirty="0" smtClean="0"/>
            </a:br>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a:r>
              <a:rPr lang="el-GR" sz="2800" b="1" u="sng" dirty="0" smtClean="0">
                <a:solidFill>
                  <a:schemeClr val="bg1"/>
                </a:solidFill>
                <a:latin typeface="Arial" pitchFamily="34" charset="0"/>
                <a:cs typeface="Arial" pitchFamily="34" charset="0"/>
              </a:rPr>
              <a:t>ΕΛΑΤΗΡΙΑ ΒΑΛΒΙΔΩΝ</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688632"/>
          </a:xfrm>
          <a:solidFill>
            <a:schemeClr val="bg1"/>
          </a:solidFill>
        </p:spPr>
        <p:txBody>
          <a:bodyPr>
            <a:noAutofit/>
          </a:bodyPr>
          <a:lstStyle/>
          <a:p>
            <a:pPr algn="l"/>
            <a:r>
              <a:rPr lang="el-GR" sz="2500" b="1" dirty="0" smtClean="0">
                <a:solidFill>
                  <a:schemeClr val="tx1"/>
                </a:solidFill>
                <a:latin typeface="Arial" pitchFamily="34" charset="0"/>
                <a:cs typeface="Arial" pitchFamily="34" charset="0"/>
              </a:rPr>
              <a:t>ΣΤΗΝ ΠΕΡΙΠΤΩΣΗ ΠΟΥ Ο ΕΚΚΕΝΤΡΟΦΟΡΟΣ ΑΞΟΝΑΣ ΒΡΙΣΚΕΤΑΙ ΣΤΑ ΠΛΑΓΙΑ ΤΗΣ ΜΗΧΑΝΗΣ, Ο ΜΗΧΑΝΙΣΜΟΣ ΜΕΤΑΔΟΣΕΩΣ ΤΗΣ ΚΙΝΗΣΕΩΣ ΑΠΟ ΤΟΝ ΕΚΚΕΝΤΡΟΦΟΡΟ ΑΞΟΝΑ ΣΤΙΣ ΒΑΛΒΙΔΕΣ ΑΠΟΤΕΛΕΙΤΑΙ ΑΠΟ ΤΑ ΩΣΤΗΡΙΑ, ΤΙΣ ΩΣΤΙΚΕΣ ΡΑΒΔΟΥΣ ΚΑΙ ΤΑ ΖΥΓΩΘΡΑ. ΤΟ ΩΣΤΗΡΙΟ ΕΙΝΑΙ ΤΟ ΤΜΗΜΑ ΤΟΥ ΜΗΧΑΝΙΣΜΟΥ ΠΟΥ ΕΡΧΕΤΑΙ ΣΕ ΑΜΕΣΗ ΕΠΑΦΗ ΜΕ ΤΟ ΕΚΚΕΝΤΡΟ ΚΑΙ ΜΕΣΩ ΤΗΣ ΩΣΤΙΚΗΣ ΡΑΒΔΟΥ (ΚΑΛΑΜΙ) ΜΕΤΑΔΙΔΕΙ ΤΗΝ ΚΙΝΗΣΗ ΣΤΟ ΖΥΓΩΘΡΟ (ΚΟΚΟΡΑΚΙ). ΤΟ ΖΥΓΩΘΡΟ ΕΙΝΑΙ ΜΟΧΛΟΣ, ΣΤΕΡΕΩΜΕΝΟΣ ΣΤΟΝ ΑΞΟΝΑ ΤΩΝ ΖΥΓΩΘΡΩΝ ΚΑΙ ΜΕΤΑΔΙΔΕΙ ΤΗΝ ΚΙΝΗΣΗ ΠΟΥ ΔΕΧΕΤΑΙ ΑΠΟ ΤΗΝ ΩΣΤΙΚΗ ΡΑΒΔΟ ΣΤΗΝ ΟΥΡΑ ΤΗΣ ΒΑΛΒΙΔΑΣ, ΥΠΕΡΝΙΚΩΝΤΑΣ ΤΗΝ ΤΑΣΗ ΤΟΥ ΕΛΑΤΗΡΙΟΥ.</a:t>
            </a:r>
          </a:p>
          <a:p>
            <a:r>
              <a:rPr lang="el-GR" sz="2800" dirty="0" smtClean="0"/>
              <a:t/>
            </a:r>
            <a:br>
              <a:rPr lang="el-GR" sz="2800" dirty="0" smtClean="0"/>
            </a:br>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a:r>
              <a:rPr lang="el-GR" sz="2800" b="1" u="sng" dirty="0" smtClean="0">
                <a:solidFill>
                  <a:schemeClr val="bg1"/>
                </a:solidFill>
                <a:latin typeface="Arial" pitchFamily="34" charset="0"/>
                <a:cs typeface="Arial" pitchFamily="34" charset="0"/>
              </a:rPr>
              <a:t>ΩΣΤΗΡΙΑ - ΩΣΤΙΚΕΣ ΡΑΒΔΟΙ ΚΑΙ ΖΥΓΩΘΡΑ</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688632"/>
          </a:xfrm>
          <a:solidFill>
            <a:schemeClr val="bg1"/>
          </a:solidFill>
        </p:spPr>
        <p:txBody>
          <a:bodyPr>
            <a:noAutofit/>
          </a:bodyPr>
          <a:lstStyle/>
          <a:p>
            <a:pPr algn="l"/>
            <a:endParaRPr lang="el-GR" sz="1000" b="1" dirty="0" smtClean="0">
              <a:solidFill>
                <a:schemeClr val="tx1"/>
              </a:solidFill>
              <a:latin typeface="Arial" pitchFamily="34" charset="0"/>
              <a:cs typeface="Arial" pitchFamily="34" charset="0"/>
            </a:endParaRPr>
          </a:p>
          <a:p>
            <a:pPr algn="l"/>
            <a:r>
              <a:rPr lang="el-GR" sz="2400" b="1" dirty="0" smtClean="0">
                <a:solidFill>
                  <a:schemeClr val="tx1"/>
                </a:solidFill>
                <a:latin typeface="Arial" pitchFamily="34" charset="0"/>
                <a:cs typeface="Arial" pitchFamily="34" charset="0"/>
              </a:rPr>
              <a:t>ΣΤΗΝ ΠΕΡΙΠΤΩΣΗ ΠΟΥ Ο ΕΚΚΕΝΤΡΟΦΟΡΟΣ ΑΞΟΝΑΣ ΒΡΙΣΚΕΤΑΙ ΕΠΙ ΚΕΦΑΛΗΣ, ΤΟΤΕ Η ΜΕΤΑΔΟΣΗ ΤΗΣ ΚΙΝΗΣΕΩΣ ΣΤΗ ΒΑΛΒΙΔΑ ΓΙΝΕΤΑΙ ΕΙΤΕ ΜΕΣΩ ΕΙΔΙΚΟΥ ΖΥΓΩΘΡΟΥ, ΕΙΤΕ ΜΕ ΑΠΕΥΘΕΙΑΣ ΜΕΤΑΔΟΣΗ ΣΤΗ ΒΑΛΒΙΔΑ. ΣΕ ΑΥΤΗΝ ΤΗΝ ΠΕΡΙΠΤΩΣΗ ΠΑΡΕΜΒΑΛΛΕΤΑΙ ΩΣΤΗΡΙΟ ΜΕ ΜΟΡΦΗ ΚΑΛΥΚΑ (ΚΑΠΕΛΟΤΟ).</a:t>
            </a:r>
          </a:p>
          <a:p>
            <a:pPr algn="l"/>
            <a:r>
              <a:rPr lang="el-GR" sz="2400" b="1" dirty="0" smtClean="0">
                <a:solidFill>
                  <a:schemeClr val="tx1"/>
                </a:solidFill>
                <a:latin typeface="Arial" pitchFamily="34" charset="0"/>
                <a:cs typeface="Arial" pitchFamily="34" charset="0"/>
              </a:rPr>
              <a:t>ΟΙ ΕΠΙΦΑΝΕΙΕΣ ΤΩΝ ΠΑΡΑΠΑΝΩ ΤΜΗΜΑΤΩΝ, ΠΟΥ ΕΡΧΟΝΤΑΙ ΣΕ ΕΠΑΦΗ ΜΕΤΑΞΥ ΤΟΥΣ, ΕΧΟΥΝ ΥΠΟΣΤΕΙ ΚΑΤΕΡΓΑΣΙΑ ΕΠΙΦΑΝΕΙΑΚΗΣ ΣΚΛΗΡΥΝΣΕΩΣ. ΕΙΝΑΙ, ΙΔΙΑΙΤΕΡΑ ΣΗΜΑΝΤΙΚΗ Η ΣΥΝΕΧΗΣ ΛΙΠΑΝΣΗ ΤΩΝ ΤΜΗΜΑΤΩΝ ΑΥΤΩΝ, ΛΟΓΩ ΤΩΝ ΜΕΓΑΛΩΝ ΤΡΙΒΩΝ ΚΑΙ ΥΨΗΛΩΝ ΘΕΡΜΟΚΡΑΣΙΩΝ ΠΟΥ ΑΝΑΠΤΥΣΣΟΝΤΑΙ. ΕΝΔΕΧΟΜΕΝΗ ΔΙΑΚΟΠΗ ΤΗΣ ΛΙΠΑΝΣΕΩΣ ΘΑ ΕΧΕΙ ΩΣ ΑΠΟΤΕΛΕΣΜΑ ΤΗΝ ΚΑΤΑΣΤΡΟΦΗ ΤΟΥΣ.</a:t>
            </a:r>
          </a:p>
          <a:p>
            <a:r>
              <a:rPr lang="el-GR" sz="2800" dirty="0" smtClean="0"/>
              <a:t/>
            </a:r>
            <a:br>
              <a:rPr lang="el-GR" sz="2800" dirty="0" smtClean="0"/>
            </a:br>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a:r>
              <a:rPr lang="el-GR" sz="2800" b="1" u="sng" dirty="0" smtClean="0">
                <a:solidFill>
                  <a:schemeClr val="bg1"/>
                </a:solidFill>
                <a:latin typeface="Arial" pitchFamily="34" charset="0"/>
                <a:cs typeface="Arial" pitchFamily="34" charset="0"/>
              </a:rPr>
              <a:t>ΩΣΤΗΡΙΑ - ΩΣΤΙΚΕΣ ΡΑΒΔΟΙ ΚΑΙ ΖΥΓΩΘΡΑ</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688632"/>
          </a:xfrm>
          <a:solidFill>
            <a:schemeClr val="bg1"/>
          </a:solidFill>
        </p:spPr>
        <p:txBody>
          <a:bodyPr>
            <a:noAutofit/>
          </a:bodyPr>
          <a:lstStyle/>
          <a:p>
            <a:r>
              <a:rPr lang="el-GR" sz="2800" b="1" u="sng" dirty="0" smtClean="0">
                <a:solidFill>
                  <a:srgbClr val="FF0000"/>
                </a:solidFill>
                <a:latin typeface="Arial" pitchFamily="34" charset="0"/>
                <a:cs typeface="Arial" pitchFamily="34" charset="0"/>
              </a:rPr>
              <a:t>ΕΜΒΟΛΟ (</a:t>
            </a:r>
            <a:r>
              <a:rPr lang="en-US" sz="2800" b="1" u="sng" dirty="0" smtClean="0">
                <a:solidFill>
                  <a:srgbClr val="FF0000"/>
                </a:solidFill>
                <a:latin typeface="Arial" pitchFamily="34" charset="0"/>
                <a:cs typeface="Arial" pitchFamily="34" charset="0"/>
              </a:rPr>
              <a:t>PISTON</a:t>
            </a:r>
            <a:r>
              <a:rPr lang="el-GR" sz="2800" b="1" u="sng" dirty="0" smtClean="0">
                <a:solidFill>
                  <a:srgbClr val="FF0000"/>
                </a:solidFill>
                <a:latin typeface="Arial" pitchFamily="34" charset="0"/>
                <a:cs typeface="Arial" pitchFamily="34" charset="0"/>
              </a:rPr>
              <a:t>)</a:t>
            </a:r>
            <a:endParaRPr lang="en-US" sz="2800" b="1" u="sng" dirty="0" smtClean="0">
              <a:solidFill>
                <a:srgbClr val="FF0000"/>
              </a:solidFill>
              <a:latin typeface="Arial" pitchFamily="34" charset="0"/>
              <a:cs typeface="Arial" pitchFamily="34" charset="0"/>
            </a:endParaRPr>
          </a:p>
          <a:p>
            <a:pPr algn="l"/>
            <a:r>
              <a:rPr lang="el-GR" sz="2800" dirty="0" smtClean="0"/>
              <a:t/>
            </a:r>
            <a:br>
              <a:rPr lang="el-GR" sz="2800" dirty="0" smtClean="0"/>
            </a:br>
            <a:r>
              <a:rPr lang="el-GR" sz="2800" b="1" dirty="0" smtClean="0">
                <a:solidFill>
                  <a:schemeClr val="tx1"/>
                </a:solidFill>
                <a:latin typeface="Arial" pitchFamily="34" charset="0"/>
                <a:cs typeface="Arial" pitchFamily="34" charset="0"/>
              </a:rPr>
              <a:t>ΤΟ </a:t>
            </a:r>
            <a:r>
              <a:rPr lang="el-GR" sz="2800" b="1" u="sng" dirty="0" smtClean="0">
                <a:solidFill>
                  <a:srgbClr val="FF0000"/>
                </a:solidFill>
                <a:latin typeface="Arial" pitchFamily="34" charset="0"/>
                <a:cs typeface="Arial" pitchFamily="34" charset="0"/>
              </a:rPr>
              <a:t>ΕΜΒΟΛΟ</a:t>
            </a:r>
            <a:r>
              <a:rPr lang="el-GR" sz="2800" b="1" dirty="0" smtClean="0">
                <a:solidFill>
                  <a:schemeClr val="tx1"/>
                </a:solidFill>
                <a:latin typeface="Arial" pitchFamily="34" charset="0"/>
                <a:cs typeface="Arial" pitchFamily="34" charset="0"/>
              </a:rPr>
              <a:t> ΕΙΝΑΙ ΕΝΑ ΑΠΟ ΤΑ ΠΙΟ ΣΗΜΑΝΤΙΚΑ ΜΕΡΗ ΤΗΣ ΜΗΧΑΝΗΣ, ΚΑΘΩΣ ΕΠΙΤΡΕΠΕΙ ΤΗΝ ΕΛΕΓΧΟΜΕΝΗ ΕΚΤΟΝΩΣΗ ΤΩΝ ΚΑΥΣΑΕΡΙΩΝ ΚΑΙ ΤΗΝ ΠΑΡΑΓΩΓΗ ΤΟΥ ΩΦΕΛΙΜΟΥ ΕΡΓΟΥ. ΠΑΛΙΝΔΡΟΜΕΙ ΜΕΤΑΞΥ </a:t>
            </a:r>
            <a:r>
              <a:rPr lang="el-GR" sz="2800" b="1" dirty="0" smtClean="0">
                <a:solidFill>
                  <a:srgbClr val="FF0000"/>
                </a:solidFill>
                <a:latin typeface="Arial" pitchFamily="34" charset="0"/>
                <a:cs typeface="Arial" pitchFamily="34" charset="0"/>
              </a:rPr>
              <a:t>ΑΝΣ </a:t>
            </a:r>
            <a:r>
              <a:rPr lang="el-GR" sz="2800" b="1" dirty="0" smtClean="0">
                <a:solidFill>
                  <a:schemeClr val="tx1"/>
                </a:solidFill>
                <a:latin typeface="Arial" pitchFamily="34" charset="0"/>
                <a:cs typeface="Arial" pitchFamily="34" charset="0"/>
              </a:rPr>
              <a:t>ΚΑΙ</a:t>
            </a:r>
            <a:r>
              <a:rPr lang="el-GR" sz="2800" b="1" dirty="0" smtClean="0">
                <a:solidFill>
                  <a:srgbClr val="FF0000"/>
                </a:solidFill>
                <a:latin typeface="Arial" pitchFamily="34" charset="0"/>
                <a:cs typeface="Arial" pitchFamily="34" charset="0"/>
              </a:rPr>
              <a:t> ΚΝΣ </a:t>
            </a:r>
            <a:r>
              <a:rPr lang="el-GR" sz="2800" b="1" dirty="0" smtClean="0">
                <a:solidFill>
                  <a:schemeClr val="tx1"/>
                </a:solidFill>
                <a:latin typeface="Arial" pitchFamily="34" charset="0"/>
                <a:cs typeface="Arial" pitchFamily="34" charset="0"/>
              </a:rPr>
              <a:t>ΕΝΤΟΣ ΤΟΥ ΚΥΛΙΝΔΡΟΥ. ΜΑΖΙ ΜΕ ΤΟ ΔΙΩΣΤΗΡΑ ΚΑΙ ΤΟ ΣΤΡΟΦΑΛΟΦΟΡΟ ΑΞΟΝΑ ΑΠΟΤΕΛΟΥΝ ΤΟ ΜΗΧΑΝΙΣΜΟ ΜΕΤΑΦΟΡΑΣ ΚΑΙ ΜΕΤΑΤΡΟΠΗΣ ΤΗΣ ΚΙΝΗΣΕΩΣ.</a:t>
            </a: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a:r>
              <a:rPr lang="el-GR" sz="2800" b="1" u="sng" dirty="0" smtClean="0">
                <a:solidFill>
                  <a:schemeClr val="bg1"/>
                </a:solidFill>
                <a:latin typeface="Arial" pitchFamily="34" charset="0"/>
                <a:cs typeface="Arial" pitchFamily="34" charset="0"/>
              </a:rPr>
              <a:t>ΕΜΒΟΛΑ - ΕΛΑΤΗΡΙΑ ΕΜΒΟΛΩΝ</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400" b="1" u="sng" dirty="0" smtClean="0">
                <a:solidFill>
                  <a:srgbClr val="FF0000"/>
                </a:solidFill>
                <a:latin typeface="Arial" pitchFamily="34" charset="0"/>
                <a:cs typeface="Arial" pitchFamily="34" charset="0"/>
              </a:rPr>
              <a:t>ΕΜΒΟΛΟ (</a:t>
            </a:r>
            <a:r>
              <a:rPr lang="en-US" sz="2400" b="1" u="sng" dirty="0" smtClean="0">
                <a:solidFill>
                  <a:srgbClr val="FF0000"/>
                </a:solidFill>
                <a:latin typeface="Arial" pitchFamily="34" charset="0"/>
                <a:cs typeface="Arial" pitchFamily="34" charset="0"/>
              </a:rPr>
              <a:t>PISTON</a:t>
            </a:r>
            <a:r>
              <a:rPr lang="el-GR" sz="2400" b="1" u="sng" dirty="0" smtClean="0">
                <a:solidFill>
                  <a:srgbClr val="FF0000"/>
                </a:solidFill>
                <a:latin typeface="Arial" pitchFamily="34" charset="0"/>
                <a:cs typeface="Arial" pitchFamily="34" charset="0"/>
              </a:rPr>
              <a:t>)</a:t>
            </a:r>
            <a:endParaRPr lang="en-US" sz="2400" b="1" u="sng" dirty="0" smtClean="0">
              <a:solidFill>
                <a:srgbClr val="FF0000"/>
              </a:solidFill>
              <a:latin typeface="Arial" pitchFamily="34" charset="0"/>
              <a:cs typeface="Arial" pitchFamily="34" charset="0"/>
            </a:endParaRPr>
          </a:p>
          <a:p>
            <a:pPr algn="l">
              <a:buClr>
                <a:srgbClr val="FF0000"/>
              </a:buClr>
            </a:pPr>
            <a:r>
              <a:rPr lang="el-GR" sz="1000" dirty="0" smtClean="0"/>
              <a:t/>
            </a:r>
            <a:br>
              <a:rPr lang="el-GR" sz="1000" dirty="0" smtClean="0"/>
            </a:br>
            <a:r>
              <a:rPr lang="el-GR" sz="2400" b="1" dirty="0" smtClean="0">
                <a:solidFill>
                  <a:schemeClr val="tx1"/>
                </a:solidFill>
                <a:latin typeface="Arial" pitchFamily="34" charset="0"/>
                <a:cs typeface="Arial" pitchFamily="34" charset="0"/>
              </a:rPr>
              <a:t>ΟΙ ΛΕΙΤΟΥΡΓΙΕΣ ΠΟΥ ΕΠΙΤΕΛΕΙ ΤΟ ΕΜΒΟΛΟ ΕΙΝΑΙ ΟΙ ΕΞΗΣ:</a:t>
            </a:r>
          </a:p>
          <a:p>
            <a:pPr marL="360000" lvl="0" indent="-360000" algn="l">
              <a:buClr>
                <a:srgbClr val="FF0000"/>
              </a:buClr>
              <a:buFont typeface="Wingdings" pitchFamily="2" charset="2"/>
              <a:buChar char="Ø"/>
            </a:pPr>
            <a:r>
              <a:rPr lang="el-GR" sz="2400" b="1" dirty="0" smtClean="0">
                <a:solidFill>
                  <a:schemeClr val="tx1"/>
                </a:solidFill>
                <a:latin typeface="Arial" pitchFamily="34" charset="0"/>
                <a:cs typeface="Arial" pitchFamily="34" charset="0"/>
              </a:rPr>
              <a:t>ΠΑΡΑΛΑΜΒΑΝΕΙ ΤΗΝ ΠΙΕΣΗ ΤΩΝ ΚΑΥΣΑΕΡΙΩΝ ΚΑΙ ΤΗ ΜΕΤΑΤΡΕΠΕΙ ΣΕ ΔΥΝΑΜΗ ΣΤΟ ΔΙΩΣΤΗΡΑ ΜΕΣΩ ΤΟΥ ΠΕΙΡΟΥ ΤΟΥ.</a:t>
            </a:r>
          </a:p>
          <a:p>
            <a:pPr marL="360000" lvl="0" indent="-360000" algn="l">
              <a:buClr>
                <a:srgbClr val="FF0000"/>
              </a:buClr>
              <a:buFont typeface="Wingdings" pitchFamily="2" charset="2"/>
              <a:buChar char="Ø"/>
            </a:pPr>
            <a:r>
              <a:rPr lang="el-GR" sz="2400" b="1" dirty="0" smtClean="0">
                <a:solidFill>
                  <a:schemeClr val="tx1"/>
                </a:solidFill>
                <a:latin typeface="Arial" pitchFamily="34" charset="0"/>
                <a:cs typeface="Arial" pitchFamily="34" charset="0"/>
              </a:rPr>
              <a:t>ΣΤΕΓΑΝΟΠΟΙΕΙ ΤΟ ΧΩΡΟ ΚΑΥΣΕΩΣ ΑΠΟ ΤΟ ΣΤΡΟΦΑΛΟΘΑΛΑΜΟ ΜΕ ΤΗ ΒΟΗΘΕΙΑ ΤΩΝ ΕΛΑΤΗΡΙΩΝ ΣΥΜΠΙΕΣΕΩΣ.</a:t>
            </a:r>
          </a:p>
          <a:p>
            <a:pPr marL="360000" indent="-360000" algn="l">
              <a:buClr>
                <a:srgbClr val="FF0000"/>
              </a:buClr>
              <a:buFont typeface="Wingdings" pitchFamily="2" charset="2"/>
              <a:buChar char="Ø"/>
            </a:pPr>
            <a:r>
              <a:rPr lang="el-GR" sz="2400" b="1" dirty="0" smtClean="0">
                <a:solidFill>
                  <a:schemeClr val="tx1"/>
                </a:solidFill>
                <a:latin typeface="Arial" pitchFamily="34" charset="0"/>
                <a:cs typeface="Arial" pitchFamily="34" charset="0"/>
              </a:rPr>
              <a:t>ΕΛΕΓΧΕΙ ΣΤΙΣ ΔΙΧΡΟΝΕΣ ΜΗΧΑΝΕΣ ΤΗΝ ΕΝΑΛΛΑΓΗ ΤΩΝ ΑΕΡΙΩΝ, ΑΝΟΙΓΟΝΤΑΣ ΚΑΙ ΚΛΕΙΝΟΝΤΑΣ, ΣΤΙΣ ΚΑΤΑΛΛΗΛΕΣ ΧΡΟΝΙΚΕΣ ΣΤΙΓΜΕΣ, ΤΙΣ ΘΥΡΙΔΕΣ ΕΙΣΑΓΩΓΗΣ ΚΑΙ ΕΞΑΓΩΓΗΣ.</a:t>
            </a:r>
          </a:p>
          <a:p>
            <a:pPr lvl="0" algn="l"/>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a:r>
              <a:rPr lang="el-GR" sz="2800" b="1" u="sng" dirty="0" smtClean="0">
                <a:solidFill>
                  <a:schemeClr val="bg1"/>
                </a:solidFill>
                <a:latin typeface="Arial" pitchFamily="34" charset="0"/>
                <a:cs typeface="Arial" pitchFamily="34" charset="0"/>
              </a:rPr>
              <a:t>ΕΜΒΟΛΑ - ΕΛΑΤΗΡΙΑ ΕΜΒΟΛΩΝ</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400" b="1" u="sng" dirty="0" smtClean="0">
                <a:solidFill>
                  <a:srgbClr val="FF0000"/>
                </a:solidFill>
                <a:latin typeface="Arial" pitchFamily="34" charset="0"/>
                <a:cs typeface="Arial" pitchFamily="34" charset="0"/>
              </a:rPr>
              <a:t>ΕΜΒΟΛΟ (</a:t>
            </a:r>
            <a:r>
              <a:rPr lang="en-US" sz="2400" b="1" u="sng" dirty="0" smtClean="0">
                <a:solidFill>
                  <a:srgbClr val="FF0000"/>
                </a:solidFill>
                <a:latin typeface="Arial" pitchFamily="34" charset="0"/>
                <a:cs typeface="Arial" pitchFamily="34" charset="0"/>
              </a:rPr>
              <a:t>PISTON</a:t>
            </a:r>
            <a:r>
              <a:rPr lang="el-GR" sz="2400" b="1" u="sng" dirty="0" smtClean="0">
                <a:solidFill>
                  <a:srgbClr val="FF0000"/>
                </a:solidFill>
                <a:latin typeface="Arial" pitchFamily="34" charset="0"/>
                <a:cs typeface="Arial" pitchFamily="34" charset="0"/>
              </a:rPr>
              <a:t>)</a:t>
            </a:r>
            <a:endParaRPr lang="en-US" sz="2400" b="1" u="sng" dirty="0" smtClean="0">
              <a:solidFill>
                <a:srgbClr val="FF0000"/>
              </a:solidFill>
              <a:latin typeface="Arial" pitchFamily="34" charset="0"/>
              <a:cs typeface="Arial" pitchFamily="34" charset="0"/>
            </a:endParaRPr>
          </a:p>
          <a:p>
            <a:pPr algn="l"/>
            <a:r>
              <a:rPr lang="el-GR" sz="1000" dirty="0" smtClean="0"/>
              <a:t/>
            </a:r>
            <a:br>
              <a:rPr lang="el-GR" sz="1000" dirty="0" smtClean="0"/>
            </a:br>
            <a:r>
              <a:rPr lang="el-GR" sz="2300" b="1" dirty="0" smtClean="0">
                <a:solidFill>
                  <a:schemeClr val="tx1"/>
                </a:solidFill>
                <a:latin typeface="Arial" pitchFamily="34" charset="0"/>
                <a:cs typeface="Arial" pitchFamily="34" charset="0"/>
              </a:rPr>
              <a:t>ΛΟΓΩ ΤΗΣ ΙΣΧΥΡΗΣ ΚΑΤΑΠΟΝΗΣΕΩΣ ΤΟΥ ΕΜΒΟΛΟΥ ΑΠΟ ΥΨΗΛΕΣ ΘΕΡΜΟΚΡΑΣΙΕΣ ΚΑΙ ΙΣΧΥΡΕΣ ΤΑΣΕΙΣ, ΑΠΑΙΤΟΥΝΤΑΙ ΕΙΔΙΚΕΣ ΙΔΙΟΤΗΤΕΣ ΑΠΟ ΤΑ ΥΛΙΚΑ ΚΑΤΑΣΚΕΥΗΣ, ΟΠΩΣ:</a:t>
            </a:r>
          </a:p>
          <a:p>
            <a:pPr marL="360000" lvl="0" indent="-360000" algn="l">
              <a:buClr>
                <a:srgbClr val="FF0000"/>
              </a:buClr>
              <a:buFont typeface="Wingdings" pitchFamily="2" charset="2"/>
              <a:buChar char="Ø"/>
            </a:pPr>
            <a:r>
              <a:rPr lang="el-GR" sz="2200" b="1" dirty="0" smtClean="0">
                <a:solidFill>
                  <a:schemeClr val="tx1"/>
                </a:solidFill>
                <a:latin typeface="Arial" pitchFamily="34" charset="0"/>
                <a:cs typeface="Arial" pitchFamily="34" charset="0"/>
              </a:rPr>
              <a:t>ΜΙΚΡΗ ΠΥΚΝΟΤΗΤΑ ΑΡΑ ΚΑΙ ΜΙΚΡΟΤΕΡΟ ΒΑΡΟΣ.</a:t>
            </a:r>
          </a:p>
          <a:p>
            <a:pPr marL="360000" lvl="0" indent="-360000" algn="l">
              <a:buClr>
                <a:srgbClr val="FF0000"/>
              </a:buClr>
              <a:buFont typeface="Wingdings" pitchFamily="2" charset="2"/>
              <a:buChar char="Ø"/>
            </a:pPr>
            <a:r>
              <a:rPr lang="el-GR" sz="2200" b="1" dirty="0" smtClean="0">
                <a:solidFill>
                  <a:schemeClr val="tx1"/>
                </a:solidFill>
                <a:latin typeface="Arial" pitchFamily="34" charset="0"/>
                <a:cs typeface="Arial" pitchFamily="34" charset="0"/>
              </a:rPr>
              <a:t>ΔΙΑΤΗΡΗΣΗ ΤΗΣ ΑΝΤΟΧΗΣ ΣΤΙΣ ΥΨΗΛΕΣ ΘΕΡΜΟΚΡΑΣΙΕΣ.</a:t>
            </a:r>
          </a:p>
          <a:p>
            <a:pPr marL="360000" lvl="0" indent="-360000" algn="l">
              <a:buClr>
                <a:srgbClr val="FF0000"/>
              </a:buClr>
              <a:buFont typeface="Wingdings" pitchFamily="2" charset="2"/>
              <a:buChar char="Ø"/>
            </a:pPr>
            <a:r>
              <a:rPr lang="el-GR" sz="2200" b="1" dirty="0" smtClean="0">
                <a:solidFill>
                  <a:schemeClr val="tx1"/>
                </a:solidFill>
                <a:latin typeface="Arial" pitchFamily="34" charset="0"/>
                <a:cs typeface="Arial" pitchFamily="34" charset="0"/>
              </a:rPr>
              <a:t>ΥΨΗΛΗ ΘΕΡΜΙΚΗ ΑΓΩΓΙΜΟΤΗΤΑ.</a:t>
            </a:r>
          </a:p>
          <a:p>
            <a:pPr marL="360000" lvl="0" indent="-360000" algn="l">
              <a:buClr>
                <a:srgbClr val="FF0000"/>
              </a:buClr>
              <a:buFont typeface="Wingdings" pitchFamily="2" charset="2"/>
              <a:buChar char="Ø"/>
            </a:pPr>
            <a:r>
              <a:rPr lang="el-GR" sz="2200" b="1" dirty="0" smtClean="0">
                <a:solidFill>
                  <a:schemeClr val="tx1"/>
                </a:solidFill>
                <a:latin typeface="Arial" pitchFamily="34" charset="0"/>
                <a:cs typeface="Arial" pitchFamily="34" charset="0"/>
              </a:rPr>
              <a:t>ΕΛΑΧΙΣΤΗ ΘΕΡΜΙΚΗ ΔΙΑΣΤΟΛΗ ΓΙΑ ΔΙΑΤΗΡΗΣΗ ΤΩΝ ΑΠΑΡΑΙΤΗΤΩΝ ΑΝΟΧΩΝ.</a:t>
            </a:r>
          </a:p>
          <a:p>
            <a:pPr marL="360000" lvl="0" indent="-360000" algn="l">
              <a:buClr>
                <a:srgbClr val="FF0000"/>
              </a:buClr>
              <a:buFont typeface="Wingdings" pitchFamily="2" charset="2"/>
              <a:buChar char="Ø"/>
            </a:pPr>
            <a:r>
              <a:rPr lang="el-GR" sz="2200" b="1" dirty="0" smtClean="0">
                <a:solidFill>
                  <a:schemeClr val="tx1"/>
                </a:solidFill>
                <a:latin typeface="Arial" pitchFamily="34" charset="0"/>
                <a:cs typeface="Arial" pitchFamily="34" charset="0"/>
              </a:rPr>
              <a:t>ΕΛΑΧΙΣΤΗ ΑΝΤΙΣΤΑΣΗ ΤΡΙΒΗΣ, ΣΤΙΣ ΠΕΡΙΠΤΩΣΕΙΣ ΠΟΥ ΤΟ ΕΜΒΟΛΟ ΕΡΧΕΤΑΙ ΣΕ ΕΠΑΦΗ ΜΕ ΤΟΝ ΚΥΛΙΝΔΡΟ, ΚΑΙ</a:t>
            </a:r>
          </a:p>
          <a:p>
            <a:pPr marL="360000" lvl="0" indent="-360000" algn="l">
              <a:buClr>
                <a:srgbClr val="FF0000"/>
              </a:buClr>
              <a:buFont typeface="Wingdings" pitchFamily="2" charset="2"/>
              <a:buChar char="Ø"/>
            </a:pPr>
            <a:r>
              <a:rPr lang="el-GR" sz="2200" b="1" dirty="0" smtClean="0">
                <a:solidFill>
                  <a:schemeClr val="tx1"/>
                </a:solidFill>
                <a:latin typeface="Arial" pitchFamily="34" charset="0"/>
                <a:cs typeface="Arial" pitchFamily="34" charset="0"/>
              </a:rPr>
              <a:t>ΜΕΓΑΛΗ ΑΝΤΟΧΗ ΣΤΗ ΦΘΟΡΑ ΠΟΥ ΠΡΟΚΑΛΟΥΝ ΟΙ ΔΙΑΒΡΩΣΕΙΣ.</a:t>
            </a:r>
          </a:p>
          <a:p>
            <a:pPr lvl="0" algn="l"/>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a:r>
              <a:rPr lang="el-GR" sz="2800" b="1" u="sng" dirty="0" smtClean="0">
                <a:solidFill>
                  <a:schemeClr val="bg1"/>
                </a:solidFill>
                <a:latin typeface="Arial" pitchFamily="34" charset="0"/>
                <a:cs typeface="Arial" pitchFamily="34" charset="0"/>
              </a:rPr>
              <a:t>ΕΜΒΟΛΑ - ΕΛΑΤΗΡΙΑ ΕΜΒΟΛΩΝ</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400" b="1" u="sng" dirty="0" smtClean="0">
                <a:solidFill>
                  <a:srgbClr val="FF0000"/>
                </a:solidFill>
                <a:latin typeface="Arial" pitchFamily="34" charset="0"/>
                <a:cs typeface="Arial" pitchFamily="34" charset="0"/>
              </a:rPr>
              <a:t>ΕΜΒΟΛΟ (</a:t>
            </a:r>
            <a:r>
              <a:rPr lang="en-US" sz="2400" b="1" u="sng" dirty="0" smtClean="0">
                <a:solidFill>
                  <a:srgbClr val="FF0000"/>
                </a:solidFill>
                <a:latin typeface="Arial" pitchFamily="34" charset="0"/>
                <a:cs typeface="Arial" pitchFamily="34" charset="0"/>
              </a:rPr>
              <a:t>PISTON</a:t>
            </a:r>
            <a:r>
              <a:rPr lang="el-GR" sz="2400" b="1" u="sng" dirty="0" smtClean="0">
                <a:solidFill>
                  <a:srgbClr val="FF0000"/>
                </a:solidFill>
                <a:latin typeface="Arial" pitchFamily="34" charset="0"/>
                <a:cs typeface="Arial" pitchFamily="34" charset="0"/>
              </a:rPr>
              <a:t>)</a:t>
            </a:r>
          </a:p>
          <a:p>
            <a:endParaRPr lang="en-US" sz="2400" b="1" u="sng" dirty="0" smtClean="0">
              <a:solidFill>
                <a:srgbClr val="FF0000"/>
              </a:solidFill>
              <a:latin typeface="Arial" pitchFamily="34" charset="0"/>
              <a:cs typeface="Arial" pitchFamily="34" charset="0"/>
            </a:endParaRPr>
          </a:p>
          <a:p>
            <a:pPr algn="l"/>
            <a:r>
              <a:rPr lang="el-GR" sz="1000" dirty="0" smtClean="0"/>
              <a:t/>
            </a:r>
            <a:br>
              <a:rPr lang="el-GR" sz="1000" dirty="0" smtClean="0"/>
            </a:br>
            <a:r>
              <a:rPr lang="el-GR" sz="3600" b="1" dirty="0" smtClean="0">
                <a:solidFill>
                  <a:schemeClr val="tx1"/>
                </a:solidFill>
                <a:latin typeface="Arial" pitchFamily="34" charset="0"/>
                <a:cs typeface="Arial" pitchFamily="34" charset="0"/>
              </a:rPr>
              <a:t>ΤΟ ΕΜΒΟΛΟ ΣΤΙΣ ΝΑΥΤΙΚΕΣ ΜΗΧΑΝΕΣ ΚΑΤΑΣΚΕΥΑΖΕΤΑΙ ΣΕ ΔΥΟ Η ΠΕΡΙΣΣΟΤΕΡΑ ΤΜΗΜΑΤΑ, ΤΑ ΒΑΣΙΚΟΤΕΡΑ ΑΠΟ ΤΑ ΟΠΟΙΑ ΕΙΝΑΙ Η </a:t>
            </a:r>
            <a:r>
              <a:rPr lang="el-GR" sz="3600" b="1" dirty="0" smtClean="0">
                <a:solidFill>
                  <a:srgbClr val="FF0000"/>
                </a:solidFill>
                <a:latin typeface="Arial" pitchFamily="34" charset="0"/>
                <a:cs typeface="Arial" pitchFamily="34" charset="0"/>
              </a:rPr>
              <a:t>ΚΕΦΑΛΗ</a:t>
            </a:r>
            <a:r>
              <a:rPr lang="el-GR" sz="3600" b="1" dirty="0" smtClean="0">
                <a:solidFill>
                  <a:schemeClr val="tx1"/>
                </a:solidFill>
                <a:latin typeface="Arial" pitchFamily="34" charset="0"/>
                <a:cs typeface="Arial" pitchFamily="34" charset="0"/>
              </a:rPr>
              <a:t> ΚΑΙ Η </a:t>
            </a:r>
            <a:r>
              <a:rPr lang="el-GR" sz="3600" b="1" dirty="0" smtClean="0">
                <a:solidFill>
                  <a:srgbClr val="FF0000"/>
                </a:solidFill>
                <a:latin typeface="Arial" pitchFamily="34" charset="0"/>
                <a:cs typeface="Arial" pitchFamily="34" charset="0"/>
              </a:rPr>
              <a:t>ΠΡΟΕΚΤΑΣΗ</a:t>
            </a:r>
            <a:r>
              <a:rPr lang="el-GR" sz="3600" b="1" dirty="0" smtClean="0">
                <a:solidFill>
                  <a:schemeClr val="tx1"/>
                </a:solidFill>
                <a:latin typeface="Arial" pitchFamily="34" charset="0"/>
                <a:cs typeface="Arial" pitchFamily="34" charset="0"/>
              </a:rPr>
              <a:t> (</a:t>
            </a:r>
            <a:r>
              <a:rPr lang="el-GR" sz="3600" b="1" dirty="0" smtClean="0">
                <a:solidFill>
                  <a:srgbClr val="FF0000"/>
                </a:solidFill>
                <a:latin typeface="Arial" pitchFamily="34" charset="0"/>
                <a:cs typeface="Arial" pitchFamily="34" charset="0"/>
              </a:rPr>
              <a:t>ΠΟΔΙΑ</a:t>
            </a:r>
            <a:r>
              <a:rPr lang="el-GR" sz="3600" b="1" dirty="0" smtClean="0">
                <a:solidFill>
                  <a:schemeClr val="tx1"/>
                </a:solidFill>
                <a:latin typeface="Arial" pitchFamily="34" charset="0"/>
                <a:cs typeface="Arial" pitchFamily="34" charset="0"/>
              </a:rPr>
              <a:t>).</a:t>
            </a:r>
          </a:p>
          <a:p>
            <a:pPr lvl="0" algn="l"/>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a:r>
              <a:rPr lang="el-GR" sz="2800" b="1" u="sng" dirty="0" smtClean="0">
                <a:solidFill>
                  <a:schemeClr val="bg1"/>
                </a:solidFill>
                <a:latin typeface="Arial" pitchFamily="34" charset="0"/>
                <a:cs typeface="Arial" pitchFamily="34" charset="0"/>
              </a:rPr>
              <a:t>ΕΜΒΟΛΑ - ΕΛΑΤΗΡΙΑ ΕΜΒΟΛΩΝ</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a:r>
              <a:rPr lang="el-GR" sz="2800" b="1" u="sng" dirty="0" smtClean="0">
                <a:solidFill>
                  <a:schemeClr val="bg1"/>
                </a:solidFill>
                <a:latin typeface="Arial" pitchFamily="34" charset="0"/>
                <a:cs typeface="Arial" pitchFamily="34" charset="0"/>
              </a:rPr>
              <a:t>ΕΜΒΟΛΑ - ΕΛΑΤΗΡΙΑ ΕΜΒΟΛΩΝ</a:t>
            </a:r>
            <a:endParaRPr lang="el-GR" sz="2800" b="1" u="sng" dirty="0">
              <a:solidFill>
                <a:schemeClr val="bg1"/>
              </a:solidFill>
              <a:latin typeface="Arial" pitchFamily="34" charset="0"/>
              <a:cs typeface="Arial" pitchFamily="34" charset="0"/>
            </a:endParaRPr>
          </a:p>
        </p:txBody>
      </p:sp>
      <p:pic>
        <p:nvPicPr>
          <p:cNvPr id="1026" name="Picture 2" descr="C:\Users\Fadi\Desktop\1.png"/>
          <p:cNvPicPr>
            <a:picLocks noChangeAspect="1" noChangeArrowheads="1"/>
          </p:cNvPicPr>
          <p:nvPr/>
        </p:nvPicPr>
        <p:blipFill>
          <a:blip r:embed="rId3" cstate="print">
            <a:lum bright="-19000" contrast="25000"/>
          </a:blip>
          <a:srcRect/>
          <a:stretch>
            <a:fillRect/>
          </a:stretch>
        </p:blipFill>
        <p:spPr bwMode="auto">
          <a:xfrm>
            <a:off x="251520" y="1268760"/>
            <a:ext cx="8496944" cy="5112568"/>
          </a:xfrm>
          <a:prstGeom prst="rect">
            <a:avLst/>
          </a:prstGeom>
          <a:noFill/>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400" b="1" u="sng" dirty="0" smtClean="0">
                <a:solidFill>
                  <a:srgbClr val="FF0000"/>
                </a:solidFill>
                <a:latin typeface="Arial" pitchFamily="34" charset="0"/>
                <a:cs typeface="Arial" pitchFamily="34" charset="0"/>
              </a:rPr>
              <a:t>ΕΜΒΟΛΟ (</a:t>
            </a:r>
            <a:r>
              <a:rPr lang="en-US" sz="2400" b="1" u="sng" dirty="0" smtClean="0">
                <a:solidFill>
                  <a:srgbClr val="FF0000"/>
                </a:solidFill>
                <a:latin typeface="Arial" pitchFamily="34" charset="0"/>
                <a:cs typeface="Arial" pitchFamily="34" charset="0"/>
              </a:rPr>
              <a:t>PISTON</a:t>
            </a:r>
            <a:r>
              <a:rPr lang="el-GR" sz="2400" b="1" u="sng" dirty="0" smtClean="0">
                <a:solidFill>
                  <a:srgbClr val="FF0000"/>
                </a:solidFill>
                <a:latin typeface="Arial" pitchFamily="34" charset="0"/>
                <a:cs typeface="Arial" pitchFamily="34" charset="0"/>
              </a:rPr>
              <a:t>)</a:t>
            </a:r>
            <a:endParaRPr lang="en-US" sz="2400" b="1" u="sng" dirty="0" smtClean="0">
              <a:solidFill>
                <a:srgbClr val="FF0000"/>
              </a:solidFill>
              <a:latin typeface="Arial" pitchFamily="34" charset="0"/>
              <a:cs typeface="Arial" pitchFamily="34" charset="0"/>
            </a:endParaRPr>
          </a:p>
          <a:p>
            <a:pPr algn="l"/>
            <a:endParaRPr lang="el-GR" sz="2100" b="1" dirty="0" smtClean="0">
              <a:solidFill>
                <a:schemeClr val="tx1"/>
              </a:solidFill>
              <a:latin typeface="Arial" pitchFamily="34" charset="0"/>
              <a:cs typeface="Arial" pitchFamily="34" charset="0"/>
            </a:endParaRPr>
          </a:p>
          <a:p>
            <a:pPr algn="l"/>
            <a:r>
              <a:rPr lang="el-GR" sz="2400" b="1" dirty="0" smtClean="0">
                <a:solidFill>
                  <a:schemeClr val="tx1"/>
                </a:solidFill>
                <a:latin typeface="Arial" pitchFamily="34" charset="0"/>
                <a:cs typeface="Arial" pitchFamily="34" charset="0"/>
              </a:rPr>
              <a:t>Η </a:t>
            </a:r>
            <a:r>
              <a:rPr lang="el-GR" sz="2400" b="1" u="sng" dirty="0" smtClean="0">
                <a:solidFill>
                  <a:srgbClr val="FF0000"/>
                </a:solidFill>
                <a:latin typeface="Arial" pitchFamily="34" charset="0"/>
                <a:cs typeface="Arial" pitchFamily="34" charset="0"/>
              </a:rPr>
              <a:t>ΚΕΦΑΛΗ</a:t>
            </a:r>
            <a:r>
              <a:rPr lang="el-GR" sz="2400" b="1" dirty="0" smtClean="0">
                <a:solidFill>
                  <a:schemeClr val="tx1"/>
                </a:solidFill>
                <a:latin typeface="Arial" pitchFamily="34" charset="0"/>
                <a:cs typeface="Arial" pitchFamily="34" charset="0"/>
              </a:rPr>
              <a:t> ΕΙΝΑΙ ΤΟ ΑΝΩΤΕΡΟ ΤΜΗΜΑ ΤΟΥ ΕΜΒΟΛΟΥ, ΠΟΥ ΕΙΝΑΙ ΚΑΙ ΤΟ ΠΙΟ ΕΝΤΟΝΑ ΚΑΤΑΠΟΝΟΥΜΕΝΟ. ΚΑΤΑΣΚΕΥΑΖΕΤΑΙ ΣΥΝΗΘΩΣ ΑΠΟ ΧΑΛΥΒΑ ΜΕ ΕΞΩΤΕΡΙΚΕΣ ΠΕΡΙΦΕΡΕΙΑΚΕΣ ΕΓΚΟΠΕΣ (</a:t>
            </a:r>
            <a:r>
              <a:rPr lang="el-GR" sz="2400" b="1" dirty="0" smtClean="0">
                <a:solidFill>
                  <a:srgbClr val="FF0000"/>
                </a:solidFill>
                <a:latin typeface="Arial" pitchFamily="34" charset="0"/>
                <a:cs typeface="Arial" pitchFamily="34" charset="0"/>
              </a:rPr>
              <a:t>ΑΥΛΑΚΙΑ</a:t>
            </a:r>
            <a:r>
              <a:rPr lang="el-GR" sz="2400" b="1" dirty="0" smtClean="0">
                <a:solidFill>
                  <a:schemeClr val="tx1"/>
                </a:solidFill>
                <a:latin typeface="Arial" pitchFamily="34" charset="0"/>
                <a:cs typeface="Arial" pitchFamily="34" charset="0"/>
              </a:rPr>
              <a:t>), ΟΠΟΥ ΤΟΠΟΘΕΤΟΥΝΤΑΙ ΤΑ ΕΛΑΤΗΡΙΑ ΣΥΜΠΙΕΣΕΩΣ. ΕΣΩΤΕΡΙΚΑ, Η ΚΕΦΑΛΗ ΕΙΝΑΙ ΕΙΔΙΚΑ ΔΙΑΜΟΡΦΩΜΕΝΗ, ΦΕΡΟΝΤΑΣ ΕΝΙΣΧΥΣΕΙΣ, ΠΟΥ ΣΧΗΜΑΤΙΖΟΥΝ ΔΙΟΔΟΥΣ ΓΙΑ ΤΗΝ ΚΑΤΑΛΛΗΛΗ ΚΥΚΛΟΦΟΡΙΑ ΤΟΥ ΛΑΔΙΟΥ Η ΤΟΥ ΝΕΡΟΥ ΨΥΞΕΩΣ ΚΑΙ ΑΥΞΑΝΟΥΝ ΤΗΝ ΕΠΙΦΑΝΕΙΑ ΣΥΝΑΛΛΑΓΗΣ ΘΕΡΜΟΤΗΤΑΣ. Η ΚΕΦΑΛΗ ΣΤΑ ΔΙΑΙΡΟΥΜΕΝΑ ΕΜΒΟΛΑ, ΠΡΟΣΑΡΜΟΖΕΤΑΙ ΜΕ ΤΗ ΒΟΗΘΕΙΑ ΦΥΤΕΥΤΟΥΝ ΚΟΧΛΙΩΝ ΣΤΟ ΕΠΑΝΩ ΤΜΗΜΑ ΤΟΥ ΚΟΡΜΟΥ ΤΟΥ ΕΜΒΟΛΟΥ.</a:t>
            </a:r>
          </a:p>
          <a:p>
            <a:pPr lvl="0" algn="l"/>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a:r>
              <a:rPr lang="el-GR" sz="2800" b="1" u="sng" dirty="0" smtClean="0">
                <a:solidFill>
                  <a:schemeClr val="bg1"/>
                </a:solidFill>
                <a:latin typeface="Arial" pitchFamily="34" charset="0"/>
                <a:cs typeface="Arial" pitchFamily="34" charset="0"/>
              </a:rPr>
              <a:t>ΕΜΒΟΛΑ - ΕΛΑΤΗΡΙΑ ΕΜΒΟΛΩΝ</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400" b="1" u="sng" dirty="0" smtClean="0">
                <a:solidFill>
                  <a:srgbClr val="FF0000"/>
                </a:solidFill>
                <a:latin typeface="Arial" pitchFamily="34" charset="0"/>
                <a:cs typeface="Arial" pitchFamily="34" charset="0"/>
              </a:rPr>
              <a:t>ΕΜΒΟΛΟ (</a:t>
            </a:r>
            <a:r>
              <a:rPr lang="en-US" sz="2400" b="1" u="sng" dirty="0" smtClean="0">
                <a:solidFill>
                  <a:srgbClr val="FF0000"/>
                </a:solidFill>
                <a:latin typeface="Arial" pitchFamily="34" charset="0"/>
                <a:cs typeface="Arial" pitchFamily="34" charset="0"/>
              </a:rPr>
              <a:t>PISTON</a:t>
            </a:r>
            <a:r>
              <a:rPr lang="el-GR" sz="2400" b="1" u="sng" dirty="0" smtClean="0">
                <a:solidFill>
                  <a:srgbClr val="FF0000"/>
                </a:solidFill>
                <a:latin typeface="Arial" pitchFamily="34" charset="0"/>
                <a:cs typeface="Arial" pitchFamily="34" charset="0"/>
              </a:rPr>
              <a:t>)</a:t>
            </a:r>
            <a:endParaRPr lang="en-US" sz="2400" b="1" u="sng" dirty="0" smtClean="0">
              <a:solidFill>
                <a:srgbClr val="FF0000"/>
              </a:solidFill>
              <a:latin typeface="Arial" pitchFamily="34" charset="0"/>
              <a:cs typeface="Arial" pitchFamily="34" charset="0"/>
            </a:endParaRPr>
          </a:p>
          <a:p>
            <a:pPr algn="l"/>
            <a:r>
              <a:rPr lang="el-GR" sz="1000" dirty="0" smtClean="0"/>
              <a:t/>
            </a:r>
            <a:br>
              <a:rPr lang="el-GR" sz="1000" dirty="0" smtClean="0"/>
            </a:br>
            <a:r>
              <a:rPr lang="el-GR" sz="2600" b="1" dirty="0" smtClean="0">
                <a:solidFill>
                  <a:schemeClr val="tx1"/>
                </a:solidFill>
                <a:latin typeface="Arial" pitchFamily="34" charset="0"/>
                <a:cs typeface="Arial" pitchFamily="34" charset="0"/>
              </a:rPr>
              <a:t>Η </a:t>
            </a:r>
            <a:r>
              <a:rPr lang="el-GR" sz="2600" b="1" u="sng" dirty="0" smtClean="0">
                <a:solidFill>
                  <a:srgbClr val="FF0000"/>
                </a:solidFill>
                <a:latin typeface="Arial" pitchFamily="34" charset="0"/>
                <a:cs typeface="Arial" pitchFamily="34" charset="0"/>
              </a:rPr>
              <a:t>ΠΡΟΕΚΤΑΣΗ</a:t>
            </a:r>
            <a:r>
              <a:rPr lang="el-GR" sz="2600" b="1" dirty="0" smtClean="0">
                <a:solidFill>
                  <a:schemeClr val="tx1"/>
                </a:solidFill>
                <a:latin typeface="Arial" pitchFamily="34" charset="0"/>
                <a:cs typeface="Arial" pitchFamily="34" charset="0"/>
              </a:rPr>
              <a:t> (</a:t>
            </a:r>
            <a:r>
              <a:rPr lang="el-GR" sz="2600" b="1" dirty="0" smtClean="0">
                <a:solidFill>
                  <a:srgbClr val="FF0000"/>
                </a:solidFill>
                <a:latin typeface="Arial" pitchFamily="34" charset="0"/>
                <a:cs typeface="Arial" pitchFamily="34" charset="0"/>
              </a:rPr>
              <a:t>ΠΟΔΙΑ</a:t>
            </a:r>
            <a:r>
              <a:rPr lang="el-GR" sz="2600" b="1" dirty="0" smtClean="0">
                <a:solidFill>
                  <a:schemeClr val="tx1"/>
                </a:solidFill>
                <a:latin typeface="Arial" pitchFamily="34" charset="0"/>
                <a:cs typeface="Arial" pitchFamily="34" charset="0"/>
              </a:rPr>
              <a:t>) ΤΟΥ ΕΜΒΟΛΟΥ ΥΠΑΡΧΕΙ ΣΕ ΟΛΕΣ ΤΙΣ ΜΗΧΑΝΕΣ, ΕΚΤΟΣ ΤΩΝ ΠΕΡΙΠΤΩΣΕΩΝ, ΟΠΟΥ Η ΜΕΤΑΔΟΣΗ ΤΗΣ ΚΙΝΗΣΕΩΣ ΣΤΟ ΔΙΩΣΤΗΡΑ ΓΙΝΕΤΑΙ ΜΕΣΩ ΒΑΚΤΡΟΥ ΚΑΙ ΖΥΓΩΜΑΤΟΣ ΚΑΙ ΥΠΑΡΧΕΙ ΒΑΛΒΙΔΑ ΕΞΑΓΩΓΗΣ. </a:t>
            </a:r>
          </a:p>
          <a:p>
            <a:pPr algn="l"/>
            <a:r>
              <a:rPr lang="el-GR" sz="2600" b="1" dirty="0" smtClean="0">
                <a:solidFill>
                  <a:schemeClr val="tx1"/>
                </a:solidFill>
                <a:latin typeface="Arial" pitchFamily="34" charset="0"/>
                <a:cs typeface="Arial" pitchFamily="34" charset="0"/>
              </a:rPr>
              <a:t>ΣΤΙΣ ΑΝΤΙΣΤΟΙΧΕΣ ΔΙΧΡΟΝΕΣ ΜΗΧΑΝΕΣ ΑΠΟΤΕΛΕΙ ΤΟΝ ΟΔΗΓΟ ΤΟΥ ΕΜΒΟΛΟΥ ΚΑΙ ΣΤΕΓΑΝΟΠΟΙΕΙ ΚΑΤΑ ΤΗΝ ΑΝΟΔΟ ΤΟΥ ΕΜΒΟΛΟΥ ΤΙΣ ΘΥΡΙΔΕΣ ΣΑΡΩΣΕΩΣ ΚΑΙ ΕΞΑΓΩΓΗΣ. ΦΕΡΕΙ ΚΑΤΑΛΛΗΛΕΣ ΕΓΚΟΠΕΣ ΓΙΑ ΤΗΝ ΤΟΠΟΘΕΤΗΣΗ ΕΝΟΣ Η ΔΥΟ ΕΛΑΤΗΡΙΩΝ ΛΙΠΑΝΣΕΩΣ ΚΑΙ ΑΠΟΞΕΣΕΩΣ ΤΟΥ ΛΑΔΙΟΥ.</a:t>
            </a:r>
          </a:p>
          <a:p>
            <a:pPr lvl="0" algn="l"/>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a:r>
              <a:rPr lang="el-GR" sz="2800" b="1" u="sng" dirty="0" smtClean="0">
                <a:solidFill>
                  <a:schemeClr val="bg1"/>
                </a:solidFill>
                <a:latin typeface="Arial" pitchFamily="34" charset="0"/>
                <a:cs typeface="Arial" pitchFamily="34" charset="0"/>
              </a:rPr>
              <a:t>ΕΜΒΟΛΑ - ΕΛΑΤΗΡΙΑ ΕΜΒΟΛΩΝ</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285860"/>
            <a:ext cx="8572560" cy="5286412"/>
          </a:xfrm>
        </p:spPr>
        <p:txBody>
          <a:bodyPr>
            <a:normAutofit/>
          </a:bodyPr>
          <a:lstStyle/>
          <a:p>
            <a:pPr marL="360000" lvl="1" indent="-360000" algn="l">
              <a:buFont typeface="+mj-lt"/>
              <a:buAutoNum type="arabicPeriod" startAt="5"/>
            </a:pPr>
            <a:r>
              <a:rPr lang="el-GR" b="1" u="sng" dirty="0" smtClean="0">
                <a:solidFill>
                  <a:schemeClr val="tx1"/>
                </a:solidFill>
                <a:latin typeface="Arial" pitchFamily="34" charset="0"/>
                <a:cs typeface="Arial" pitchFamily="34" charset="0"/>
              </a:rPr>
              <a:t>ΑΝΑΛΟΓΑ ΜΕ ΤΟΝ ΑΡΙΘΜΟ ΤΩΝ ΚΥΛΙΝΔΡΩΝ ΔΙΑΚΡΙΝΟΝΤΑΙ ΣΕ</a:t>
            </a:r>
            <a:r>
              <a:rPr lang="en-US" b="1" dirty="0" smtClean="0">
                <a:solidFill>
                  <a:schemeClr val="tx1"/>
                </a:solidFill>
                <a:latin typeface="Arial" pitchFamily="34" charset="0"/>
                <a:cs typeface="Arial" pitchFamily="34" charset="0"/>
              </a:rPr>
              <a:t>:</a:t>
            </a:r>
          </a:p>
          <a:p>
            <a:pPr lvl="1" algn="l"/>
            <a:endParaRPr lang="en-US" b="1" dirty="0" smtClean="0">
              <a:solidFill>
                <a:schemeClr val="tx1"/>
              </a:solidFill>
              <a:latin typeface="Arial" pitchFamily="34" charset="0"/>
              <a:cs typeface="Arial" pitchFamily="34" charset="0"/>
            </a:endParaRPr>
          </a:p>
          <a:p>
            <a:pPr marL="360000" lvl="1" indent="-360000" algn="l">
              <a:buClr>
                <a:srgbClr val="FF0000"/>
              </a:buClr>
              <a:buFont typeface="Wingdings" pitchFamily="2" charset="2"/>
              <a:buChar char="Ø"/>
            </a:pPr>
            <a:r>
              <a:rPr lang="el-GR" b="1" dirty="0" smtClean="0">
                <a:solidFill>
                  <a:schemeClr val="tx1"/>
                </a:solidFill>
                <a:latin typeface="Arial" pitchFamily="34" charset="0"/>
                <a:cs typeface="Arial" pitchFamily="34" charset="0"/>
              </a:rPr>
              <a:t>ΜΟΝΟΚΥΛΙΝΔΡΕΣ</a:t>
            </a:r>
            <a:r>
              <a:rPr lang="en-US" b="1" dirty="0" smtClean="0">
                <a:solidFill>
                  <a:schemeClr val="tx1"/>
                </a:solidFill>
                <a:latin typeface="Arial" pitchFamily="34" charset="0"/>
                <a:cs typeface="Arial" pitchFamily="34" charset="0"/>
              </a:rPr>
              <a:t>.</a:t>
            </a:r>
            <a:r>
              <a:rPr lang="el-GR" b="1" dirty="0" smtClean="0">
                <a:solidFill>
                  <a:schemeClr val="tx1"/>
                </a:solidFill>
                <a:latin typeface="Arial" pitchFamily="34" charset="0"/>
                <a:cs typeface="Arial" pitchFamily="34" charset="0"/>
              </a:rPr>
              <a:t> </a:t>
            </a:r>
            <a:endParaRPr lang="en-US" b="1" dirty="0" smtClean="0">
              <a:solidFill>
                <a:schemeClr val="tx1"/>
              </a:solidFill>
              <a:latin typeface="Arial" pitchFamily="34" charset="0"/>
              <a:cs typeface="Arial" pitchFamily="34" charset="0"/>
            </a:endParaRPr>
          </a:p>
          <a:p>
            <a:pPr marL="360000" lvl="1" indent="-360000" algn="l">
              <a:buClr>
                <a:srgbClr val="FF0000"/>
              </a:buClr>
            </a:pPr>
            <a:endParaRPr lang="en-US" b="1" dirty="0" smtClean="0">
              <a:solidFill>
                <a:schemeClr val="tx1"/>
              </a:solidFill>
              <a:latin typeface="Arial" pitchFamily="34" charset="0"/>
              <a:cs typeface="Arial" pitchFamily="34" charset="0"/>
            </a:endParaRPr>
          </a:p>
          <a:p>
            <a:pPr marL="360000" lvl="1" indent="-360000" algn="l">
              <a:buClr>
                <a:srgbClr val="FF0000"/>
              </a:buClr>
              <a:buFont typeface="Wingdings" pitchFamily="2" charset="2"/>
              <a:buChar char="Ø"/>
            </a:pPr>
            <a:r>
              <a:rPr lang="el-GR" b="1" dirty="0" smtClean="0">
                <a:solidFill>
                  <a:schemeClr val="tx1"/>
                </a:solidFill>
                <a:latin typeface="Arial" pitchFamily="34" charset="0"/>
                <a:cs typeface="Arial" pitchFamily="34" charset="0"/>
              </a:rPr>
              <a:t>ΚΑΙ ΣΕ ΠΟΛΥΚΥΛΙΝΔΡΕΣ ΜΗΧΑΝΕΣ.</a:t>
            </a:r>
          </a:p>
          <a:p>
            <a:pPr algn="l"/>
            <a:endParaRPr lang="en-US" dirty="0">
              <a:solidFill>
                <a:schemeClr val="tx1"/>
              </a:solidFill>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3600" b="1" u="sng" dirty="0" smtClean="0">
                <a:solidFill>
                  <a:schemeClr val="bg1"/>
                </a:solidFill>
                <a:latin typeface="Arial" pitchFamily="34" charset="0"/>
                <a:cs typeface="Arial" pitchFamily="34" charset="0"/>
              </a:rPr>
              <a:t>ΓΕΝΙΚΑ</a:t>
            </a:r>
            <a:endParaRPr lang="en-US" sz="3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a:r>
              <a:rPr lang="el-GR" sz="2800" b="1" u="sng" dirty="0" smtClean="0">
                <a:solidFill>
                  <a:schemeClr val="bg1"/>
                </a:solidFill>
                <a:latin typeface="Arial" pitchFamily="34" charset="0"/>
                <a:cs typeface="Arial" pitchFamily="34" charset="0"/>
              </a:rPr>
              <a:t>ΕΜΒΟΛΑ - ΕΛΑΤΗΡΙΑ ΕΜΒΟΛΩΝ</a:t>
            </a:r>
            <a:endParaRPr lang="el-GR" sz="2800" b="1" u="sng" dirty="0">
              <a:solidFill>
                <a:schemeClr val="bg1"/>
              </a:solidFill>
              <a:latin typeface="Arial" pitchFamily="34" charset="0"/>
              <a:cs typeface="Arial" pitchFamily="34" charset="0"/>
            </a:endParaRPr>
          </a:p>
        </p:txBody>
      </p:sp>
      <p:pic>
        <p:nvPicPr>
          <p:cNvPr id="2050" name="Picture 2" descr="C:\Users\Fadi\Desktop\1.png"/>
          <p:cNvPicPr>
            <a:picLocks noChangeAspect="1" noChangeArrowheads="1"/>
          </p:cNvPicPr>
          <p:nvPr/>
        </p:nvPicPr>
        <p:blipFill>
          <a:blip r:embed="rId3" cstate="print">
            <a:lum bright="-9000" contrast="21000"/>
          </a:blip>
          <a:srcRect/>
          <a:stretch>
            <a:fillRect/>
          </a:stretch>
        </p:blipFill>
        <p:spPr bwMode="auto">
          <a:xfrm>
            <a:off x="2843808" y="1052736"/>
            <a:ext cx="3158852" cy="5400600"/>
          </a:xfrm>
          <a:prstGeom prst="rect">
            <a:avLst/>
          </a:prstGeom>
          <a:noFill/>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1800" b="1" u="sng" dirty="0" smtClean="0">
                <a:solidFill>
                  <a:srgbClr val="FF0000"/>
                </a:solidFill>
                <a:latin typeface="Arial" pitchFamily="34" charset="0"/>
                <a:cs typeface="Arial" pitchFamily="34" charset="0"/>
              </a:rPr>
              <a:t>ΕΛΑΤΗΡΙΑ ΕΜΒΟΛΩΝ (</a:t>
            </a:r>
            <a:r>
              <a:rPr lang="en-US" sz="1800" b="1" u="sng" dirty="0" smtClean="0">
                <a:solidFill>
                  <a:srgbClr val="FF0000"/>
                </a:solidFill>
                <a:latin typeface="Arial" pitchFamily="34" charset="0"/>
                <a:cs typeface="Arial" pitchFamily="34" charset="0"/>
              </a:rPr>
              <a:t>PISTON RINGS</a:t>
            </a:r>
            <a:r>
              <a:rPr lang="el-GR" sz="1800" b="1" u="sng" dirty="0" smtClean="0">
                <a:solidFill>
                  <a:srgbClr val="FF0000"/>
                </a:solidFill>
                <a:latin typeface="Arial" pitchFamily="34" charset="0"/>
                <a:cs typeface="Arial" pitchFamily="34" charset="0"/>
              </a:rPr>
              <a:t>)</a:t>
            </a:r>
            <a:endParaRPr lang="en-US" sz="1800" b="1" dirty="0" smtClean="0">
              <a:solidFill>
                <a:srgbClr val="FF0000"/>
              </a:solidFill>
              <a:latin typeface="Arial" pitchFamily="34" charset="0"/>
              <a:cs typeface="Arial" pitchFamily="34" charset="0"/>
            </a:endParaRPr>
          </a:p>
          <a:p>
            <a:pPr algn="l">
              <a:spcBef>
                <a:spcPts val="300"/>
              </a:spcBef>
            </a:pPr>
            <a:r>
              <a:rPr lang="el-GR" sz="1900" b="1" dirty="0" smtClean="0">
                <a:solidFill>
                  <a:schemeClr val="tx1"/>
                </a:solidFill>
                <a:latin typeface="Arial" pitchFamily="34" charset="0"/>
                <a:cs typeface="Arial" pitchFamily="34" charset="0"/>
              </a:rPr>
              <a:t>ΤΑ </a:t>
            </a:r>
            <a:r>
              <a:rPr lang="el-GR" sz="1900" b="1" u="sng" dirty="0" smtClean="0">
                <a:solidFill>
                  <a:srgbClr val="FF0000"/>
                </a:solidFill>
                <a:latin typeface="Arial" pitchFamily="34" charset="0"/>
                <a:cs typeface="Arial" pitchFamily="34" charset="0"/>
              </a:rPr>
              <a:t>ΕΛΑΤΗΡΙΑ</a:t>
            </a:r>
            <a:r>
              <a:rPr lang="el-GR" sz="1900" b="1" dirty="0" smtClean="0">
                <a:solidFill>
                  <a:srgbClr val="FF0000"/>
                </a:solidFill>
                <a:latin typeface="Arial" pitchFamily="34" charset="0"/>
                <a:cs typeface="Arial" pitchFamily="34" charset="0"/>
              </a:rPr>
              <a:t> </a:t>
            </a:r>
            <a:r>
              <a:rPr lang="el-GR" sz="1900" b="1" dirty="0" smtClean="0">
                <a:solidFill>
                  <a:schemeClr val="tx1"/>
                </a:solidFill>
                <a:latin typeface="Arial" pitchFamily="34" charset="0"/>
                <a:cs typeface="Arial" pitchFamily="34" charset="0"/>
              </a:rPr>
              <a:t>ΤΟΥ ΕΜΒΟΛΟΥ ΕΞΑΣΦΑΛΙΖΟΥΝ ΤΗΝ ΑΠΑΡΑΙΤΗΤΗ ΣΤΕΓΑΝΟΠΟΙΗΣΗ ΤΟΥ ΧΩΡΟΥ ΚΑΥΣΕΩΣ, ΕΤΣΙ ΩΣΤΕ ΝΑ ΕΠΙΤΥΓΧΑΝΕΤΑΙ Η ΜΕΓΙΣΤΗ ΔΥΝΑΤΗ ΣΥΜΠΙΕΣΗ ΤΟΥ ΑΕΡΑ, ΝΑ ΑΠΟΦΕΥΓΕΤΑΙ Η ΔΙΑΦΥΓΗ ΚΑΥΣΑΕΡΙΩΝ ΠΡΟΣ ΤΟ ΣΤΡΟΦΑΛΟΘΑΛΑΜΟ ΚΑΙ ΝΑ ΑΠΟΤΡΕΠΕΤΑΙ Η</a:t>
            </a:r>
          </a:p>
          <a:p>
            <a:pPr algn="l">
              <a:spcBef>
                <a:spcPts val="300"/>
              </a:spcBef>
            </a:pPr>
            <a:r>
              <a:rPr lang="el-GR" sz="1900" b="1" dirty="0" smtClean="0">
                <a:solidFill>
                  <a:schemeClr val="tx1"/>
                </a:solidFill>
                <a:latin typeface="Arial" pitchFamily="34" charset="0"/>
                <a:cs typeface="Arial" pitchFamily="34" charset="0"/>
              </a:rPr>
              <a:t>ΕΙΣΡΟΗ ΛΑΔΙΟΥ ΛΙΠΑΝΣΕΩΣ ΣΤΟ ΧΩΡΟ ΚΑΥΣΕΩΣ.</a:t>
            </a:r>
          </a:p>
          <a:p>
            <a:pPr algn="l">
              <a:spcBef>
                <a:spcPts val="300"/>
              </a:spcBef>
            </a:pPr>
            <a:r>
              <a:rPr lang="el-GR" sz="1900" b="1" dirty="0" smtClean="0">
                <a:solidFill>
                  <a:schemeClr val="tx1"/>
                </a:solidFill>
                <a:latin typeface="Arial" pitchFamily="34" charset="0"/>
                <a:cs typeface="Arial" pitchFamily="34" charset="0"/>
              </a:rPr>
              <a:t>ΤΑ ΕΛΑΤΗΡΙΑ ΤΟΥ ΕΜΒΟΛΟΥ ΔΙΑΚΡΙΝΟΝΤΑΙ ΣΤΑ ΕΛΑΤΗΡΙΑ ΣΥΜΠΙΕΣΕΩΣ, ΠΟΥ ΕΧΟΥΝ ΠΡΟΟΡΙΣΜΟ ΤΗ ΣΤΕΓΑΝΟΠΟΙΗΣΗ ΤΟΥ ΘΑΛΑΜΟΥ ΚΑΥΣΕΩΣ ΚΑΙ ΣΤΑ ΕΛΑΤΗΡΙΑ ΛΑΔΙΟΥ, ΤΑ ΟΠΟΙΑ ΒΟΗΘΟΥΝ ΣΤΗΝ ΟΜΟΙΟΜΟΡΦΗ ΔΙΑΝΟΜΗ ΤΟΥ ΛΑΔΙΟΥ ΚΑΙ ΕΜΠΟΔΙΖΟΥΝ ΤΟ ΛΑΔΙ ΤΗΣ ΛΙΠΑΝΣΕΩΣ ΝΑ ΕΙΣΕΡΧΕΤΑΙ ΣΤΟ ΘΑΛΑΜΟ ΚΑΥΣΕΩΣ.</a:t>
            </a:r>
          </a:p>
          <a:p>
            <a:pPr algn="l">
              <a:spcBef>
                <a:spcPts val="300"/>
              </a:spcBef>
            </a:pPr>
            <a:r>
              <a:rPr lang="el-GR" sz="1900" b="1" dirty="0" smtClean="0">
                <a:solidFill>
                  <a:schemeClr val="tx1"/>
                </a:solidFill>
                <a:latin typeface="Arial" pitchFamily="34" charset="0"/>
                <a:cs typeface="Arial" pitchFamily="34" charset="0"/>
              </a:rPr>
              <a:t>ΤΑ ΕΛΑΤΗΡΙΑ ΕΧΟΥΝ ΔΑΚΤΥΛΙΟΕΙΔΕΣ ΣΧΗΜΑ, ΜΗ ΟΛΟΚΛΗΡΩΜΕΝΟΥ ΚΥΚΛΟΥ, ΓΙΑ ΝΑ ΕΙΝΑΙ ΔΥΝΑΤΗ Η ΤΟΠΟΘΕΤΗΣΗ ΤΟΥΣ ΣΤΙΣ ΕΓΚΟΠΕΣ ΤΟΥ ΕΜΒΟΛΟΥ ΚΑΙ ΝΑ ΠΑΡΑΛΑΜΒΑΝΟΝΤΑΙ ΟΙ ΘΕΡΜΙΚΕΣ ΔΙΑΣΤΟΛΕΣ. Η ΕΣΩΤΕΡΙΚΗ ΔΙΑΜΕΤΡΟΣ ΤΩΝ ΕΛΑΤΗΡΙΩΝ ΕΙΝΑΙ ΜΙΚΡΟΤΕΡΗ ΤΗΣ ΕΞΩΤΕΡΙΚΗΣ ΔΙΑΜΕΤΡΟΥ ΤΟΥ ΕΜΒΟΛΟΥ, ΑΛΛΑ ΜΕΓΑΛΥΤΕΡΗ ΤΗΣ ΔΙΑΜΕΤΡΟΥ ΤΩΝ ΑΥΛΑΚΩΣΕΩΝ. Η ΕΞΩΤΕΡΙΚΗ ΤΟΥΣ ΔΙΑΜΕΤΡΟΣ ΕΙΝΑΙ ΜΕΓΑΛΥΤΕΡΗ ΤΗΣ ΕΣΩΤΕΡΙΚΗΣ ΔΙΑΜΕΤΡΟΥ ΤΟΥ ΚΥΛΙΝΔΡΟΥ.</a:t>
            </a:r>
          </a:p>
          <a:p>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a:r>
              <a:rPr lang="el-GR" sz="2800" b="1" u="sng" dirty="0" smtClean="0">
                <a:solidFill>
                  <a:schemeClr val="bg1"/>
                </a:solidFill>
                <a:latin typeface="Arial" pitchFamily="34" charset="0"/>
                <a:cs typeface="Arial" pitchFamily="34" charset="0"/>
              </a:rPr>
              <a:t>ΕΜΒΟΛΑ - ΕΛΑΤΗΡΙΑ ΕΜΒΟΛΩΝ</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400" b="1" u="sng" dirty="0" smtClean="0">
                <a:solidFill>
                  <a:srgbClr val="FF0000"/>
                </a:solidFill>
                <a:latin typeface="Arial" pitchFamily="34" charset="0"/>
                <a:cs typeface="Arial" pitchFamily="34" charset="0"/>
              </a:rPr>
              <a:t>ΕΛΑΤΗΡΙΑ ΕΜΒΟΛΩΝ (</a:t>
            </a:r>
            <a:r>
              <a:rPr lang="en-US" sz="2400" b="1" u="sng" dirty="0" smtClean="0">
                <a:solidFill>
                  <a:srgbClr val="FF0000"/>
                </a:solidFill>
                <a:latin typeface="Arial" pitchFamily="34" charset="0"/>
                <a:cs typeface="Arial" pitchFamily="34" charset="0"/>
              </a:rPr>
              <a:t>PISTON RINGS</a:t>
            </a:r>
            <a:r>
              <a:rPr lang="el-GR" sz="2400" b="1" u="sng" dirty="0" smtClean="0">
                <a:solidFill>
                  <a:srgbClr val="FF0000"/>
                </a:solidFill>
                <a:latin typeface="Arial" pitchFamily="34" charset="0"/>
                <a:cs typeface="Arial" pitchFamily="34" charset="0"/>
              </a:rPr>
              <a:t>)</a:t>
            </a:r>
          </a:p>
          <a:p>
            <a:endParaRPr lang="en-US" sz="1100" b="1" dirty="0" smtClean="0">
              <a:solidFill>
                <a:srgbClr val="FF0000"/>
              </a:solidFill>
              <a:latin typeface="Arial" pitchFamily="34" charset="0"/>
              <a:cs typeface="Arial" pitchFamily="34" charset="0"/>
            </a:endParaRPr>
          </a:p>
          <a:p>
            <a:pPr algn="l"/>
            <a:r>
              <a:rPr lang="el-GR" sz="2800" b="1" dirty="0" smtClean="0">
                <a:solidFill>
                  <a:schemeClr val="tx1"/>
                </a:solidFill>
                <a:latin typeface="Arial" pitchFamily="34" charset="0"/>
                <a:cs typeface="Arial" pitchFamily="34" charset="0"/>
              </a:rPr>
              <a:t>ΣΤΙΣ ΝΑΥΤΙΚΕΣ ΜΗΧΑΝΕΣ ΥΠΑΡΧΟΥΝ 2 ΕΩΣ 5 </a:t>
            </a:r>
            <a:r>
              <a:rPr lang="el-GR" sz="2800" b="1" dirty="0" smtClean="0">
                <a:solidFill>
                  <a:srgbClr val="FF0000"/>
                </a:solidFill>
                <a:latin typeface="Arial" pitchFamily="34" charset="0"/>
                <a:cs typeface="Arial" pitchFamily="34" charset="0"/>
              </a:rPr>
              <a:t>ΕΛΑΤΗΡΙΑ ΣΥΜΠΙΕΣΕΩΣ</a:t>
            </a:r>
            <a:r>
              <a:rPr lang="el-GR" sz="2800" b="1" dirty="0" smtClean="0">
                <a:solidFill>
                  <a:schemeClr val="tx1"/>
                </a:solidFill>
                <a:latin typeface="Arial" pitchFamily="34" charset="0"/>
                <a:cs typeface="Arial" pitchFamily="34" charset="0"/>
              </a:rPr>
              <a:t>. ΤΟ ΠΡΩΤΟ Η ΚΑΙ ΤΟ ΔΕΥΤΕΡΟ ΕΙΝΑΙ ΣΥΝΗΘΩΣ ΕΠΙΧΡΩΜΙΩΜΕΝΑ ΕΞΑΙΤΙΑΣ ΤΗΣ ΥΨΗΛΗΣ ΘΕΡΜΙΚΗΣ ΤΟΥΣ ΚΑΤΑΠΟΝΗΣΕΩΣ. </a:t>
            </a:r>
          </a:p>
          <a:p>
            <a:pPr algn="l"/>
            <a:r>
              <a:rPr lang="el-GR" sz="2800" b="1" dirty="0" smtClean="0">
                <a:solidFill>
                  <a:schemeClr val="tx1"/>
                </a:solidFill>
                <a:latin typeface="Arial" pitchFamily="34" charset="0"/>
                <a:cs typeface="Arial" pitchFamily="34" charset="0"/>
              </a:rPr>
              <a:t>ΟΙ ΤΕΤΡΑΧΡΟΝΕΣ ΝΑΥΤΙΚΕΣ ΜΗΧΑΝΕΣ ΦΕΡΟΥΝ ΣΥΝΗΘΩΣ ΕΝΑ Η ΔΥΟ </a:t>
            </a:r>
            <a:r>
              <a:rPr lang="el-GR" sz="2800" b="1" dirty="0" smtClean="0">
                <a:solidFill>
                  <a:srgbClr val="FF0000"/>
                </a:solidFill>
                <a:latin typeface="Arial" pitchFamily="34" charset="0"/>
                <a:cs typeface="Arial" pitchFamily="34" charset="0"/>
              </a:rPr>
              <a:t>ΕΛΑΤΗΡΙΑ ΛΑΔΙΟΥ</a:t>
            </a:r>
            <a:r>
              <a:rPr lang="el-GR" sz="2800" b="1" dirty="0" smtClean="0">
                <a:solidFill>
                  <a:schemeClr val="tx1"/>
                </a:solidFill>
                <a:latin typeface="Arial" pitchFamily="34" charset="0"/>
                <a:cs typeface="Arial" pitchFamily="34" charset="0"/>
              </a:rPr>
              <a:t>. </a:t>
            </a:r>
          </a:p>
          <a:p>
            <a:pPr algn="l"/>
            <a:r>
              <a:rPr lang="el-GR" sz="2800" b="1" dirty="0" smtClean="0">
                <a:solidFill>
                  <a:schemeClr val="tx1"/>
                </a:solidFill>
                <a:latin typeface="Arial" pitchFamily="34" charset="0"/>
                <a:cs typeface="Arial" pitchFamily="34" charset="0"/>
              </a:rPr>
              <a:t>ΟΙ ΔΙΧΡΟΝΕΣ ΝΑΥΤΙΚΕΣ ΜΗΧΑΝΕΣ ΜΕ ΒΑΚΤΡΟ ΔΕΝ ΦΕΡΟΥΝ ΙΔΙΑΙΤΕΡΑ ΕΛΑΤΗΡΙΑ ΛΑΔΙΟΥ. ΤΗ ΛΕΙΤΟΥΡΓΙΑ ΤΟΥΣ ΑΝΤΙΚΑΘΙΣΤΟΥΝ ΤΑ ΕΛΑΤΗΡΙΑ ΣΥΜΠΙΕΣΕΩΣ.</a:t>
            </a:r>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a:r>
              <a:rPr lang="el-GR" sz="2800" b="1" u="sng" dirty="0" smtClean="0">
                <a:solidFill>
                  <a:schemeClr val="bg1"/>
                </a:solidFill>
                <a:latin typeface="Arial" pitchFamily="34" charset="0"/>
                <a:cs typeface="Arial" pitchFamily="34" charset="0"/>
              </a:rPr>
              <a:t>ΕΜΒΟΛΑ - ΕΛΑΤΗΡΙΑ ΕΜΒΟΛΩΝ</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a:r>
              <a:rPr lang="el-GR" sz="2800" b="1" u="sng" dirty="0" smtClean="0">
                <a:solidFill>
                  <a:schemeClr val="bg1"/>
                </a:solidFill>
                <a:latin typeface="Arial" pitchFamily="34" charset="0"/>
                <a:cs typeface="Arial" pitchFamily="34" charset="0"/>
              </a:rPr>
              <a:t>ΕΜΒΟΛΑ - ΕΛΑΤΗΡΙΑ ΕΜΒΟΛΩΝ</a:t>
            </a:r>
            <a:endParaRPr lang="el-GR" sz="2800" b="1" u="sng" dirty="0">
              <a:solidFill>
                <a:schemeClr val="bg1"/>
              </a:solidFill>
              <a:latin typeface="Arial" pitchFamily="34" charset="0"/>
              <a:cs typeface="Arial" pitchFamily="34" charset="0"/>
            </a:endParaRPr>
          </a:p>
        </p:txBody>
      </p:sp>
      <p:pic>
        <p:nvPicPr>
          <p:cNvPr id="2" name="Picture 2" descr="C:\Users\Fadi\Desktop\3.png"/>
          <p:cNvPicPr>
            <a:picLocks noChangeAspect="1" noChangeArrowheads="1"/>
          </p:cNvPicPr>
          <p:nvPr/>
        </p:nvPicPr>
        <p:blipFill>
          <a:blip r:embed="rId3" cstate="print"/>
          <a:srcRect/>
          <a:stretch>
            <a:fillRect/>
          </a:stretch>
        </p:blipFill>
        <p:spPr bwMode="auto">
          <a:xfrm>
            <a:off x="3059832" y="1052736"/>
            <a:ext cx="2952328" cy="5616624"/>
          </a:xfrm>
          <a:prstGeom prst="rect">
            <a:avLst/>
          </a:prstGeom>
          <a:noFill/>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a:r>
              <a:rPr lang="el-GR" sz="2800" b="1" u="sng" dirty="0" smtClean="0">
                <a:solidFill>
                  <a:schemeClr val="bg1"/>
                </a:solidFill>
                <a:latin typeface="Arial" pitchFamily="34" charset="0"/>
                <a:cs typeface="Arial" pitchFamily="34" charset="0"/>
              </a:rPr>
              <a:t>ΕΜΒΟΛΑ - ΕΛΑΤΗΡΙΑ ΕΜΒΟΛΩΝ</a:t>
            </a:r>
            <a:endParaRPr lang="el-GR" sz="2800" b="1" u="sng" dirty="0">
              <a:solidFill>
                <a:schemeClr val="bg1"/>
              </a:solidFill>
              <a:latin typeface="Arial" pitchFamily="34" charset="0"/>
              <a:cs typeface="Arial" pitchFamily="34" charset="0"/>
            </a:endParaRPr>
          </a:p>
        </p:txBody>
      </p:sp>
      <p:pic>
        <p:nvPicPr>
          <p:cNvPr id="2050" name="Picture 2" descr="C:\Users\Fadi\Desktop\2.png"/>
          <p:cNvPicPr>
            <a:picLocks noChangeAspect="1" noChangeArrowheads="1"/>
          </p:cNvPicPr>
          <p:nvPr/>
        </p:nvPicPr>
        <p:blipFill>
          <a:blip r:embed="rId3" cstate="print">
            <a:lum bright="-14000" contrast="14000"/>
          </a:blip>
          <a:srcRect/>
          <a:stretch>
            <a:fillRect/>
          </a:stretch>
        </p:blipFill>
        <p:spPr bwMode="auto">
          <a:xfrm>
            <a:off x="1763689" y="1196752"/>
            <a:ext cx="5544616" cy="5256584"/>
          </a:xfrm>
          <a:prstGeom prst="rect">
            <a:avLst/>
          </a:prstGeom>
          <a:noFill/>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endParaRPr lang="en-US" sz="1100" b="1" dirty="0" smtClean="0">
              <a:solidFill>
                <a:srgbClr val="FF0000"/>
              </a:solidFill>
              <a:latin typeface="Arial" pitchFamily="34" charset="0"/>
              <a:cs typeface="Arial" pitchFamily="34" charset="0"/>
            </a:endParaRPr>
          </a:p>
          <a:p>
            <a:pPr algn="l"/>
            <a:r>
              <a:rPr lang="el-GR" sz="2600" b="1" dirty="0" smtClean="0">
                <a:solidFill>
                  <a:schemeClr val="tx1"/>
                </a:solidFill>
                <a:latin typeface="Arial" pitchFamily="34" charset="0"/>
                <a:cs typeface="Arial" pitchFamily="34" charset="0"/>
              </a:rPr>
              <a:t>ΣΚΟΠΟΣ ΤΟΥ </a:t>
            </a:r>
            <a:r>
              <a:rPr lang="el-GR" sz="2600" b="1" u="sng" dirty="0" smtClean="0">
                <a:solidFill>
                  <a:srgbClr val="FF0000"/>
                </a:solidFill>
                <a:latin typeface="Arial" pitchFamily="34" charset="0"/>
                <a:cs typeface="Arial" pitchFamily="34" charset="0"/>
              </a:rPr>
              <a:t>ΔΙΩΣΤΗΡΑ</a:t>
            </a:r>
            <a:r>
              <a:rPr lang="el-GR" sz="2600" b="1" dirty="0" smtClean="0">
                <a:solidFill>
                  <a:schemeClr val="tx1"/>
                </a:solidFill>
                <a:latin typeface="Arial" pitchFamily="34" charset="0"/>
                <a:cs typeface="Arial" pitchFamily="34" charset="0"/>
              </a:rPr>
              <a:t> ΕΙΝΑΙ ΝΑ ΜΕΤΑΤΡΕΠΕΙ ΤΗΝ ΕΥΘΥΓΡΑΜΜΗ ΚΙΝΗΣΗ ΤΟΥ ΕΜΒΟΛΟΥ Η ΤΟΥ ΒΑΚΤΡΟΥ (ΣΕ ΜΕΓΑΛΕΣ ΜΗΧΑΝΕΣ), ΣΕ ΠΕΡΙΣΤΡΟΦΙΚΗ ΚΑΙ ΝΑ ΤΗ ΜΕΤΑΦΕΡΕΙ ΣΤΟ ΣΤΡΟΦΑΛΟΦΟΡΟ ΑΞΟΝΑ ΚΑΙ ΑΝΤΙΣΤΡΟΦΑ. ΦΕΡΕΙ ΣΤΑ ΑΚΡΑ ΤΟΥ ΔΥΟ ΟΠΕΣ ΓΙΑ ΝΑ ΣΥΝΔΕΕΤΑΙ ΜΕ ΤΟΝ ΠΕΙΡΟ ΤΟΥ ΕΜΒΟΛΟΥ (Η ΣΤΟ ΚΟΜΒΙΟ ΤΟΥ ΖΥΓΩΜΑΤΟΣ) ΚΑΙ ΤΟ ΚΟΜΒΙΟ ΤΟΝ ΣΤΡΟΦΑΛΟΥ. ΣΤΙΣ ΔΥΟ ΟΠΕΣ ΠΡΟΣΑΡΜΟΖΟΝΤΑΙ ΔΙΑΙΡΟΥΜΕΝΟΙ ΤΡΙΒΕΙΣ, ΟΙ ΟΠΟΙΟΙ ΕΙΝΑΙ ΕΠΕΝΔΥΜΕΝΟΙ ΣΥΝΗΘΩΣ ΜΕ ΛΕΥΚΟ ΜΕΤΑΛΛΟ. ΕΣΩΤΕΡΙΚΑ Ο ΔΙΩΣΤΗΡΑΣ ΦΕΡΕΙ ΑΓΩΓΟΥΣ ΠΟΥ ΜΕΤΑΦΕΡΟΥΝ ΤΟ ΛΙΠΑΝΤΙΚΟ ΥΓΡΟ ΣΤΟΥΣ ΤΡΙΒΕΙΣ.</a:t>
            </a: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a:r>
              <a:rPr lang="el-GR" sz="2800" b="1" u="sng" dirty="0" smtClean="0">
                <a:solidFill>
                  <a:schemeClr val="bg1"/>
                </a:solidFill>
                <a:latin typeface="Arial" pitchFamily="34" charset="0"/>
                <a:cs typeface="Arial" pitchFamily="34" charset="0"/>
              </a:rPr>
              <a:t>ΔΙΩΣΤΗΡΑΣ (CONNECTING ROD)</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endParaRPr lang="en-US" sz="1100" b="1" dirty="0" smtClean="0">
              <a:solidFill>
                <a:srgbClr val="FF0000"/>
              </a:solidFill>
              <a:latin typeface="Arial" pitchFamily="34" charset="0"/>
              <a:cs typeface="Arial" pitchFamily="34" charset="0"/>
            </a:endParaRPr>
          </a:p>
          <a:p>
            <a:pPr algn="l"/>
            <a:r>
              <a:rPr lang="el-GR" sz="3600" b="1" dirty="0" smtClean="0">
                <a:solidFill>
                  <a:schemeClr val="tx1"/>
                </a:solidFill>
                <a:latin typeface="Arial" pitchFamily="34" charset="0"/>
                <a:cs typeface="Arial" pitchFamily="34" charset="0"/>
              </a:rPr>
              <a:t>Ο ΔΙΩΣΤΗΡΑΣ ΔΙΑΚΡΙΝΕΤΑΙ ΣΤΑ ΠΑΡΑΚΑΤΩ ΜΕΡΗ:</a:t>
            </a:r>
          </a:p>
          <a:p>
            <a:pPr algn="l"/>
            <a:endParaRPr lang="el-GR" sz="3600" b="1" dirty="0" smtClean="0">
              <a:solidFill>
                <a:schemeClr val="tx1"/>
              </a:solidFill>
              <a:latin typeface="Arial" pitchFamily="34" charset="0"/>
              <a:cs typeface="Arial" pitchFamily="34" charset="0"/>
            </a:endParaRPr>
          </a:p>
          <a:p>
            <a:pPr algn="l"/>
            <a:r>
              <a:rPr lang="el-GR" sz="3600" b="1" dirty="0" smtClean="0">
                <a:solidFill>
                  <a:srgbClr val="FF0000"/>
                </a:solidFill>
                <a:latin typeface="Arial" pitchFamily="34" charset="0"/>
                <a:cs typeface="Arial" pitchFamily="34" charset="0"/>
              </a:rPr>
              <a:t>Α) </a:t>
            </a:r>
            <a:r>
              <a:rPr lang="el-GR" sz="3600" b="1" dirty="0" smtClean="0">
                <a:solidFill>
                  <a:schemeClr val="tx1"/>
                </a:solidFill>
                <a:latin typeface="Arial" pitchFamily="34" charset="0"/>
                <a:cs typeface="Arial" pitchFamily="34" charset="0"/>
              </a:rPr>
              <a:t>ΤΗΝ ΚΕΦΑΛΗ ΤΟΥ ΔΙΩΣΤΗΡΑ.</a:t>
            </a:r>
          </a:p>
          <a:p>
            <a:pPr algn="l"/>
            <a:r>
              <a:rPr lang="el-GR" sz="3600" b="1" dirty="0" smtClean="0">
                <a:solidFill>
                  <a:srgbClr val="FF0000"/>
                </a:solidFill>
                <a:latin typeface="Arial" pitchFamily="34" charset="0"/>
                <a:cs typeface="Arial" pitchFamily="34" charset="0"/>
              </a:rPr>
              <a:t>Β) </a:t>
            </a:r>
            <a:r>
              <a:rPr lang="el-GR" sz="3600" b="1" dirty="0" smtClean="0">
                <a:solidFill>
                  <a:schemeClr val="tx1"/>
                </a:solidFill>
                <a:latin typeface="Arial" pitchFamily="34" charset="0"/>
                <a:cs typeface="Arial" pitchFamily="34" charset="0"/>
              </a:rPr>
              <a:t>ΤΟ ΣΤΕΛΕΧΟΣ ΤΟΥ ΔΙΩΣΤΗΡΑ.</a:t>
            </a:r>
          </a:p>
          <a:p>
            <a:pPr algn="l"/>
            <a:r>
              <a:rPr lang="el-GR" sz="3600" b="1" dirty="0" smtClean="0">
                <a:solidFill>
                  <a:srgbClr val="FF0000"/>
                </a:solidFill>
                <a:latin typeface="Arial" pitchFamily="34" charset="0"/>
                <a:cs typeface="Arial" pitchFamily="34" charset="0"/>
              </a:rPr>
              <a:t>Γ) </a:t>
            </a:r>
            <a:r>
              <a:rPr lang="el-GR" sz="3600" b="1" dirty="0" smtClean="0">
                <a:solidFill>
                  <a:schemeClr val="tx1"/>
                </a:solidFill>
                <a:latin typeface="Arial" pitchFamily="34" charset="0"/>
                <a:cs typeface="Arial" pitchFamily="34" charset="0"/>
              </a:rPr>
              <a:t>ΤΟ ΠΟΔΙ ΤΟΥ ΔΙΩΣΤΗΡΑ.</a:t>
            </a: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a:r>
              <a:rPr lang="el-GR" sz="2800" b="1" u="sng" dirty="0" smtClean="0">
                <a:solidFill>
                  <a:schemeClr val="bg1"/>
                </a:solidFill>
                <a:latin typeface="Arial" pitchFamily="34" charset="0"/>
                <a:cs typeface="Arial" pitchFamily="34" charset="0"/>
              </a:rPr>
              <a:t>ΔΙΩΣΤΗΡΑΣ (CONNECTING ROD)</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endParaRPr lang="en-US" sz="1100" b="1" dirty="0" smtClean="0">
              <a:solidFill>
                <a:srgbClr val="FF0000"/>
              </a:solidFill>
              <a:latin typeface="Arial" pitchFamily="34" charset="0"/>
              <a:cs typeface="Arial" pitchFamily="34" charset="0"/>
            </a:endParaRPr>
          </a:p>
          <a:p>
            <a:pPr algn="l"/>
            <a:r>
              <a:rPr lang="el-GR" sz="3000" b="1" dirty="0" smtClean="0">
                <a:solidFill>
                  <a:srgbClr val="FF0000"/>
                </a:solidFill>
                <a:latin typeface="Arial" pitchFamily="34" charset="0"/>
                <a:cs typeface="Arial" pitchFamily="34" charset="0"/>
              </a:rPr>
              <a:t>Α) </a:t>
            </a:r>
            <a:r>
              <a:rPr lang="el-GR" sz="3000" b="1" u="sng" dirty="0" smtClean="0">
                <a:solidFill>
                  <a:srgbClr val="FF0000"/>
                </a:solidFill>
                <a:latin typeface="Arial" pitchFamily="34" charset="0"/>
                <a:cs typeface="Arial" pitchFamily="34" charset="0"/>
              </a:rPr>
              <a:t>ΤΗΝ ΚΕΦΑΛΗ ΤΟΥ ΔΙΩΣΤΗΡΑ:</a:t>
            </a:r>
            <a:r>
              <a:rPr lang="el-GR" sz="3000" b="1" dirty="0" smtClean="0">
                <a:solidFill>
                  <a:srgbClr val="FF0000"/>
                </a:solidFill>
                <a:latin typeface="Arial" pitchFamily="34" charset="0"/>
                <a:cs typeface="Arial" pitchFamily="34" charset="0"/>
              </a:rPr>
              <a:t> </a:t>
            </a:r>
          </a:p>
          <a:p>
            <a:pPr algn="l"/>
            <a:r>
              <a:rPr lang="el-GR" sz="3000" b="1" dirty="0" smtClean="0">
                <a:solidFill>
                  <a:schemeClr val="tx1"/>
                </a:solidFill>
                <a:latin typeface="Arial" pitchFamily="34" charset="0"/>
                <a:cs typeface="Arial" pitchFamily="34" charset="0"/>
              </a:rPr>
              <a:t>ΕΙΝΑΙ ΤΟ ΑΝΩΤΕΡΟ ΤΜΗΜΑ ΤΟΥ, ΤΟ ΟΠΟΙΟ ΣΥΝΔΕΕΤΑΙ ΜΕ ΤΟ ΕΜΒΟΛΟ, ΜΕΣΩ ΤΟΥ ΠΕΙΡΟΥ ΤΟΥ. </a:t>
            </a:r>
          </a:p>
          <a:p>
            <a:pPr algn="l"/>
            <a:r>
              <a:rPr lang="el-GR" sz="3000" b="1" dirty="0" smtClean="0">
                <a:solidFill>
                  <a:schemeClr val="tx1"/>
                </a:solidFill>
                <a:latin typeface="Arial" pitchFamily="34" charset="0"/>
                <a:cs typeface="Arial" pitchFamily="34" charset="0"/>
              </a:rPr>
              <a:t>Ο ΠΕΙΡΟΣ ΑΥΤΟΣ ΠΕΡΝΑ ΑΠΟ ΤΗΝ ΟΠΗ ΤΗΣ ΚΕΦΑΛΗΣ ΤΟΥ ΔΙΩΣΤΗΡΑ. </a:t>
            </a:r>
          </a:p>
          <a:p>
            <a:pPr algn="l"/>
            <a:r>
              <a:rPr lang="el-GR" sz="3000" b="1" dirty="0" smtClean="0">
                <a:solidFill>
                  <a:schemeClr val="tx1"/>
                </a:solidFill>
                <a:latin typeface="Arial" pitchFamily="34" charset="0"/>
                <a:cs typeface="Arial" pitchFamily="34" charset="0"/>
              </a:rPr>
              <a:t>ΣΤΗΝ ΠΕΡΙΠΤΩΣΗ ΠΟΥ ΣΥΝΔΕΕΤΑΙ ΜΕ ΤΟ ΚΟΜΒΙΟ ΤΟΥ ΖΥΓΩΜΑΤΟΣ, Η ΚΕΦΑΛΗ ΕΙΝΑΙ ΔΙΑΙΡΟΥΜΕΝΗ ΚΑΙ ΑΠΟΤΕΛΕΙΤΑΙ ΑΠΟ ΔΥΟ ΗΜΙΚΕΛΥΦΗ ΜΕ ΔΥΟ ΑΝΤΙΣΤΟΙΧΟΥΣ ΗΜΙΤΡΙΒΕΙΣ.</a:t>
            </a:r>
          </a:p>
          <a:p>
            <a:pPr algn="l"/>
            <a:r>
              <a:rPr lang="el-GR" sz="2400" b="1" dirty="0" smtClean="0">
                <a:solidFill>
                  <a:schemeClr val="tx1"/>
                </a:solidFill>
                <a:latin typeface="Arial" pitchFamily="34" charset="0"/>
                <a:cs typeface="Arial" pitchFamily="34" charset="0"/>
              </a:rPr>
              <a:t> </a:t>
            </a:r>
          </a:p>
          <a:p>
            <a:r>
              <a:rPr lang="el-GR" sz="1800" dirty="0" smtClean="0"/>
              <a:t/>
            </a:r>
            <a:br>
              <a:rPr lang="el-GR" sz="1800" dirty="0" smtClean="0"/>
            </a:br>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a:r>
              <a:rPr lang="el-GR" sz="2800" b="1" u="sng" dirty="0" smtClean="0">
                <a:solidFill>
                  <a:schemeClr val="bg1"/>
                </a:solidFill>
                <a:latin typeface="Arial" pitchFamily="34" charset="0"/>
                <a:cs typeface="Arial" pitchFamily="34" charset="0"/>
              </a:rPr>
              <a:t>ΔΙΩΣΤΗΡΑΣ (CONNECTING ROD)</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endParaRPr lang="en-US" sz="1100" b="1" dirty="0" smtClean="0">
              <a:solidFill>
                <a:srgbClr val="FF0000"/>
              </a:solidFill>
              <a:latin typeface="Arial" pitchFamily="34" charset="0"/>
              <a:cs typeface="Arial" pitchFamily="34" charset="0"/>
            </a:endParaRPr>
          </a:p>
          <a:p>
            <a:pPr algn="l"/>
            <a:r>
              <a:rPr lang="el-GR" b="1" dirty="0" smtClean="0">
                <a:solidFill>
                  <a:srgbClr val="FF0000"/>
                </a:solidFill>
                <a:latin typeface="Arial" pitchFamily="34" charset="0"/>
                <a:cs typeface="Arial" pitchFamily="34" charset="0"/>
              </a:rPr>
              <a:t>Β) </a:t>
            </a:r>
            <a:r>
              <a:rPr lang="el-GR" b="1" u="sng" dirty="0" smtClean="0">
                <a:solidFill>
                  <a:srgbClr val="FF0000"/>
                </a:solidFill>
                <a:latin typeface="Arial" pitchFamily="34" charset="0"/>
                <a:cs typeface="Arial" pitchFamily="34" charset="0"/>
              </a:rPr>
              <a:t>ΤΟ ΣΤΕΛΕΧΟΣ ΤΟΥ ΔΙΩΣΤΗΡΑ:</a:t>
            </a:r>
            <a:r>
              <a:rPr lang="el-GR" b="1" dirty="0" smtClean="0">
                <a:solidFill>
                  <a:srgbClr val="FF0000"/>
                </a:solidFill>
                <a:latin typeface="Arial" pitchFamily="34" charset="0"/>
                <a:cs typeface="Arial" pitchFamily="34" charset="0"/>
              </a:rPr>
              <a:t> </a:t>
            </a:r>
          </a:p>
          <a:p>
            <a:pPr algn="l"/>
            <a:r>
              <a:rPr lang="el-GR" b="1" dirty="0" smtClean="0">
                <a:solidFill>
                  <a:schemeClr val="tx1"/>
                </a:solidFill>
                <a:latin typeface="Arial" pitchFamily="34" charset="0"/>
                <a:cs typeface="Arial" pitchFamily="34" charset="0"/>
              </a:rPr>
              <a:t>ΕΙΝΑΙ Η ΔΟΚΟΣ ΠΟΥ ΣΥΝΔΕΕΙ ΤΗΝ ΚΕΦΑΛΗ ΜΕ ΤΟ ΠΟΔΙ. ΓΙΑ ΤΗΝ ΑΥΞΗΣΗ ΤΗΣ ΑΝΤΟΧΗΣ ΚΑΙ ΤΗ ΜΕΙΩΣΗ ΤΟΥ ΒΑΡΟΥΣ ΤΟΥ, Η ΔΙΑΤΟΜΗ ΤΟΥ ΕΧΕΙ ΤΗ ΜΟΡΦΗ ΔΙΠΛΟΥ ΤΑΥ (Η) ΣΤΙΣ ΜΙΚΡΕΣ ΜΗΧΑΝΕΣ, ΕΝΩ ΣΤΙΣ ΠΕΤΡΕΛΑΙΟΜΗΧΑΝΕΣ ΜΕΓΑΛΗΣ ΙΣΧΥΟΣ ΕΙΝΑΙ ΕΛΛΕΙΠΤΙΚΗ.</a:t>
            </a:r>
          </a:p>
          <a:p>
            <a:pPr algn="l"/>
            <a:r>
              <a:rPr lang="el-GR" sz="2400" b="1" dirty="0" smtClean="0">
                <a:solidFill>
                  <a:schemeClr val="tx1"/>
                </a:solidFill>
                <a:latin typeface="Arial" pitchFamily="34" charset="0"/>
                <a:cs typeface="Arial" pitchFamily="34" charset="0"/>
              </a:rPr>
              <a:t> </a:t>
            </a:r>
          </a:p>
          <a:p>
            <a:r>
              <a:rPr lang="el-GR" sz="1800" dirty="0" smtClean="0"/>
              <a:t/>
            </a:r>
            <a:br>
              <a:rPr lang="el-GR" sz="1800" dirty="0" smtClean="0"/>
            </a:br>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a:r>
              <a:rPr lang="el-GR" sz="2800" b="1" u="sng" dirty="0" smtClean="0">
                <a:solidFill>
                  <a:schemeClr val="bg1"/>
                </a:solidFill>
                <a:latin typeface="Arial" pitchFamily="34" charset="0"/>
                <a:cs typeface="Arial" pitchFamily="34" charset="0"/>
              </a:rPr>
              <a:t>ΔΙΩΣΤΗΡΑΣ (CONNECTING ROD)</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endParaRPr lang="en-US" sz="1100" b="1" dirty="0" smtClean="0">
              <a:solidFill>
                <a:srgbClr val="FF0000"/>
              </a:solidFill>
              <a:latin typeface="Arial" pitchFamily="34" charset="0"/>
              <a:cs typeface="Arial" pitchFamily="34" charset="0"/>
            </a:endParaRPr>
          </a:p>
          <a:p>
            <a:pPr algn="l"/>
            <a:r>
              <a:rPr lang="el-GR" sz="2200" b="1" dirty="0" smtClean="0">
                <a:solidFill>
                  <a:srgbClr val="FF0000"/>
                </a:solidFill>
                <a:latin typeface="Arial" pitchFamily="34" charset="0"/>
                <a:cs typeface="Arial" pitchFamily="34" charset="0"/>
              </a:rPr>
              <a:t>Γ) </a:t>
            </a:r>
            <a:r>
              <a:rPr lang="el-GR" sz="2200" b="1" u="sng" dirty="0" smtClean="0">
                <a:solidFill>
                  <a:srgbClr val="FF0000"/>
                </a:solidFill>
                <a:latin typeface="Arial" pitchFamily="34" charset="0"/>
                <a:cs typeface="Arial" pitchFamily="34" charset="0"/>
              </a:rPr>
              <a:t>ΤΟ ΠΟΔΙ ΤΟΥ ΔΙΩΣΤΗΡΑ:</a:t>
            </a:r>
            <a:r>
              <a:rPr lang="el-GR" sz="2200" b="1" dirty="0" smtClean="0">
                <a:solidFill>
                  <a:srgbClr val="FF0000"/>
                </a:solidFill>
                <a:latin typeface="Arial" pitchFamily="34" charset="0"/>
                <a:cs typeface="Arial" pitchFamily="34" charset="0"/>
              </a:rPr>
              <a:t> </a:t>
            </a:r>
          </a:p>
          <a:p>
            <a:pPr algn="l"/>
            <a:r>
              <a:rPr lang="el-GR" sz="2200" b="1" dirty="0" smtClean="0">
                <a:solidFill>
                  <a:schemeClr val="tx1"/>
                </a:solidFill>
                <a:latin typeface="Arial" pitchFamily="34" charset="0"/>
                <a:cs typeface="Arial" pitchFamily="34" charset="0"/>
              </a:rPr>
              <a:t>ΕΙΝΑΙ ΑΥΤΟ ΠΟΥ ΣΧΗΜΑΤΙΖΕΙ ΤΟ ΕΔΡΑΝΟ ΟΛΙΣΘΗΣΕΩΣ ΤΟΥ ΔΙΩΣΤΗΡΑ, ΤΟ ΟΠΟΙΟ ΠΕΡΙΒΑΛΛΕΙ ΤΟ ΚΟΜΒΙΟ ΤΟΥ ΣΤΡΟΦΑΛΟΥ. ΕΙΝΑΙ ΠΑΝΤΑ ΔΙΑΙΡΟΥΜΕΝΟ ΚΑΙ ΑΠΟΤΕΛΕΙΤΑΙ ΑΠΟ ΔΥΟ ΗΜΙΚΕΛΥΦΗ. ΤΟ ΕΝΑ ΗΜΙΚΕΛΥΦΟΣ ΕΙΝΑΙ ΣΥΝΔΕΔΕΜΕΝΟ ΜΕ ΤΟ ΚΑΤΩ ΑΚΡΟ ΤΟΥ ΣΤΕΛΕΧΟΥΣ (ΕΙΤΕ ΩΣ ΕΝΙΑΙΟ ΤΜΗΜΑ ΕΙΤΕ ΣΥΝΔΕΔΕΜΕΝΟ ΜΕ ΕΙΔΙΚΟΥΣ ΚΟΧΛΙΕΣ), ΕΝΩ ΤΟ ΔΕΥΤΕΡΟ ΑΓΚΑΛΙΑΖΕΙ ΤΟ ΚΟΜΒΙΟ ΤΟΥ ΣΤΡΟΦΑΛΟΥ. ΤΑ ΔΥΟ ΗΜΙΚΕΛΥΦΗ ΣΥΝΔΕΟΝΤΑΙ ΜΕ ΤΗ ΒΟΗΘΕΙΑ ΕΙΔΙΚΩΝ ΚΟΧΛΙΩΝ, ΕΝΩ ΣΥΣΦΙΓΓΟΝΤΑΙ ΜΕ ΣΥΓΚΕΚΡΙΜΕΝΗ ΡΟΠΗ ΠΡΟΕΝΤΑΣΕΩΣ. ΜΕΤΑΞΥ ΤΟΥ ΚΟΜΒΙΟΥ ΤΟΥ ΣΤΡΟΦΑΛΟΥ ΚΑΙ ΤΩΝ ΔΥΟ ΗΜΙΚΕΛΥΦΩΝ ΠΑΡΕΜΒΑΛΛΟΝΤΑΙ ΔΥΟ ΗΜΙΤΡΙΒΕΙΣ, ΚΑΤΑΣΚΕΥΑΣΜΕΝΟΙ ΑΠΟ ΜΑΛΑΚΑ ΜΕΤΑΛΛΑ. Η ΛΙΠΑΝΣΗ ΤΗΣ ΕΔΡΑΣΕΩΣ ΕΠΙΤΥΓΧΑΝΕΤΑΙ ΜΕ ΤΗΝ ΠΑΡΟΧΗ ΛΑΔΙΟΥ ΜΕΣΩ ΕΙΔΙΚΩΝ ΔΙΟΔΩΝ ΣΤΟ ΣΤΡΟΦΑΛΟΦΟΡΟ ΑΞΟΝΑ.</a:t>
            </a: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a:r>
              <a:rPr lang="el-GR" sz="2800" b="1" u="sng" dirty="0" smtClean="0">
                <a:solidFill>
                  <a:schemeClr val="bg1"/>
                </a:solidFill>
                <a:latin typeface="Arial" pitchFamily="34" charset="0"/>
                <a:cs typeface="Arial" pitchFamily="34" charset="0"/>
              </a:rPr>
              <a:t>ΔΙΩΣΤΗΡΑΣ (CONNECTING ROD)</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285860"/>
            <a:ext cx="8572560" cy="5286412"/>
          </a:xfrm>
        </p:spPr>
        <p:txBody>
          <a:bodyPr>
            <a:normAutofit/>
          </a:bodyPr>
          <a:lstStyle/>
          <a:p>
            <a:pPr marL="360000" lvl="1" indent="-360000" algn="l">
              <a:buFont typeface="+mj-lt"/>
              <a:buAutoNum type="arabicPeriod" startAt="6"/>
            </a:pPr>
            <a:r>
              <a:rPr lang="el-GR" b="1" u="sng" dirty="0" smtClean="0">
                <a:solidFill>
                  <a:schemeClr val="tx1"/>
                </a:solidFill>
                <a:latin typeface="Arial" pitchFamily="34" charset="0"/>
                <a:cs typeface="Arial" pitchFamily="34" charset="0"/>
              </a:rPr>
              <a:t>ΑΝΑΛΟΓΑ ΜΕ ΤΗ ΔΙΑΤΑΞΗ ΤΩΝ ΚΥΛΙΝΔΡΩΝ ΚΑΤΑΤΑΣΣΟΝΤΑΙ ΣΕ</a:t>
            </a:r>
            <a:r>
              <a:rPr lang="en-US" b="1" dirty="0" smtClean="0">
                <a:solidFill>
                  <a:schemeClr val="tx1"/>
                </a:solidFill>
                <a:latin typeface="Arial" pitchFamily="34" charset="0"/>
                <a:cs typeface="Arial" pitchFamily="34" charset="0"/>
              </a:rPr>
              <a:t>:</a:t>
            </a:r>
            <a:r>
              <a:rPr lang="el-GR" b="1" dirty="0" smtClean="0">
                <a:solidFill>
                  <a:schemeClr val="tx1"/>
                </a:solidFill>
                <a:latin typeface="Arial" pitchFamily="34" charset="0"/>
                <a:cs typeface="Arial" pitchFamily="34" charset="0"/>
              </a:rPr>
              <a:t> </a:t>
            </a:r>
            <a:endParaRPr lang="en-US" b="1" dirty="0" smtClean="0">
              <a:solidFill>
                <a:schemeClr val="tx1"/>
              </a:solidFill>
              <a:latin typeface="Arial" pitchFamily="34" charset="0"/>
              <a:cs typeface="Arial" pitchFamily="34" charset="0"/>
            </a:endParaRPr>
          </a:p>
          <a:p>
            <a:pPr lvl="1" algn="l"/>
            <a:endParaRPr lang="en-US" b="1" dirty="0" smtClean="0">
              <a:solidFill>
                <a:schemeClr val="tx1"/>
              </a:solidFill>
              <a:latin typeface="Arial" pitchFamily="34" charset="0"/>
              <a:cs typeface="Arial" pitchFamily="34" charset="0"/>
            </a:endParaRPr>
          </a:p>
          <a:p>
            <a:pPr lvl="1" algn="l"/>
            <a:r>
              <a:rPr lang="el-GR" b="1" dirty="0" smtClean="0">
                <a:solidFill>
                  <a:schemeClr val="tx1"/>
                </a:solidFill>
                <a:latin typeface="Arial" pitchFamily="34" charset="0"/>
                <a:cs typeface="Arial" pitchFamily="34" charset="0"/>
              </a:rPr>
              <a:t>ΚΑΤΑΚΟΡΥΦΕΣ Η ΕΝ ΣΕΙΡΑ, ΤΥΠΟΥ (V), (</a:t>
            </a:r>
            <a:r>
              <a:rPr lang="en-US" b="1" dirty="0" smtClean="0">
                <a:solidFill>
                  <a:schemeClr val="tx1"/>
                </a:solidFill>
                <a:latin typeface="Arial" pitchFamily="34" charset="0"/>
                <a:cs typeface="Arial" pitchFamily="34" charset="0"/>
              </a:rPr>
              <a:t>W</a:t>
            </a:r>
            <a:r>
              <a:rPr lang="el-GR" b="1" dirty="0" smtClean="0">
                <a:solidFill>
                  <a:schemeClr val="tx1"/>
                </a:solidFill>
                <a:latin typeface="Arial" pitchFamily="34" charset="0"/>
                <a:cs typeface="Arial" pitchFamily="34" charset="0"/>
              </a:rPr>
              <a:t>), (Δ), (Η), (Χ), ΑΝΤΙΤΙΘΕΜΕΝΩΝ ΚΥΛΙΝΔΡΩΝ (ΟΡΙΖΟΝΤΙΕΣ</a:t>
            </a:r>
            <a:r>
              <a:rPr lang="en-US" b="1" dirty="0" smtClean="0">
                <a:solidFill>
                  <a:schemeClr val="tx1"/>
                </a:solidFill>
                <a:latin typeface="Arial" pitchFamily="34" charset="0"/>
                <a:cs typeface="Arial" pitchFamily="34" charset="0"/>
              </a:rPr>
              <a:t> </a:t>
            </a:r>
            <a:r>
              <a:rPr lang="el-GR" b="1" dirty="0" smtClean="0">
                <a:solidFill>
                  <a:schemeClr val="tx1"/>
                </a:solidFill>
                <a:latin typeface="Arial" pitchFamily="34" charset="0"/>
                <a:cs typeface="Arial" pitchFamily="34" charset="0"/>
              </a:rPr>
              <a:t>-</a:t>
            </a:r>
            <a:r>
              <a:rPr lang="en-US" b="1" dirty="0" smtClean="0">
                <a:solidFill>
                  <a:schemeClr val="tx1"/>
                </a:solidFill>
                <a:latin typeface="Arial" pitchFamily="34" charset="0"/>
                <a:cs typeface="Arial" pitchFamily="34" charset="0"/>
              </a:rPr>
              <a:t> </a:t>
            </a:r>
            <a:r>
              <a:rPr lang="el-GR" b="1" dirty="0" smtClean="0">
                <a:solidFill>
                  <a:schemeClr val="tx1"/>
                </a:solidFill>
                <a:latin typeface="Arial" pitchFamily="34" charset="0"/>
                <a:cs typeface="Arial" pitchFamily="34" charset="0"/>
              </a:rPr>
              <a:t>ΒΟΧΕ</a:t>
            </a:r>
            <a:r>
              <a:rPr lang="en-US" b="1" dirty="0" smtClean="0">
                <a:solidFill>
                  <a:schemeClr val="tx1"/>
                </a:solidFill>
                <a:latin typeface="Arial" pitchFamily="34" charset="0"/>
                <a:cs typeface="Arial" pitchFamily="34" charset="0"/>
              </a:rPr>
              <a:t>R</a:t>
            </a:r>
            <a:r>
              <a:rPr lang="el-GR" b="1" dirty="0" smtClean="0">
                <a:solidFill>
                  <a:schemeClr val="tx1"/>
                </a:solidFill>
                <a:latin typeface="Arial" pitchFamily="34" charset="0"/>
                <a:cs typeface="Arial" pitchFamily="34" charset="0"/>
              </a:rPr>
              <a:t>), ΣΤΑΥΡΟΕΙΔΕΙΣ, ΑΣΤΕΡΟΕΙΔΕΙΣ, ΠΟΛΥΓΩΝΙΚΕΣ, ΔΙΠΛΩΝ ΕΜΒΟΛΩΝ Κ.Λ.Π.</a:t>
            </a:r>
          </a:p>
          <a:p>
            <a:pPr algn="l"/>
            <a:endParaRPr lang="en-US" dirty="0">
              <a:solidFill>
                <a:schemeClr val="tx1"/>
              </a:solidFill>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3600" b="1" u="sng" dirty="0" smtClean="0">
                <a:solidFill>
                  <a:schemeClr val="bg1"/>
                </a:solidFill>
                <a:latin typeface="Arial" pitchFamily="34" charset="0"/>
                <a:cs typeface="Arial" pitchFamily="34" charset="0"/>
              </a:rPr>
              <a:t>ΓΕΝΙΚΑ</a:t>
            </a:r>
            <a:endParaRPr lang="en-US" sz="3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a:r>
              <a:rPr lang="el-GR" sz="2800" b="1" u="sng" dirty="0" smtClean="0">
                <a:solidFill>
                  <a:schemeClr val="bg1"/>
                </a:solidFill>
                <a:latin typeface="Arial" pitchFamily="34" charset="0"/>
                <a:cs typeface="Arial" pitchFamily="34" charset="0"/>
              </a:rPr>
              <a:t>ΔΙΩΣΤΗΡΑΣ (CONNECTING ROD)</a:t>
            </a:r>
            <a:endParaRPr lang="el-GR" sz="2800" b="1" u="sng" dirty="0">
              <a:solidFill>
                <a:schemeClr val="bg1"/>
              </a:solidFill>
              <a:latin typeface="Arial" pitchFamily="34" charset="0"/>
              <a:cs typeface="Arial" pitchFamily="34" charset="0"/>
            </a:endParaRPr>
          </a:p>
        </p:txBody>
      </p:sp>
      <p:pic>
        <p:nvPicPr>
          <p:cNvPr id="3074" name="Picture 2" descr="C:\Users\Fadi\Desktop\3.png"/>
          <p:cNvPicPr>
            <a:picLocks noChangeAspect="1" noChangeArrowheads="1"/>
          </p:cNvPicPr>
          <p:nvPr/>
        </p:nvPicPr>
        <p:blipFill>
          <a:blip r:embed="rId3" cstate="print">
            <a:lum bright="-14000" contrast="24000"/>
          </a:blip>
          <a:srcRect/>
          <a:stretch>
            <a:fillRect/>
          </a:stretch>
        </p:blipFill>
        <p:spPr bwMode="auto">
          <a:xfrm>
            <a:off x="323528" y="1124744"/>
            <a:ext cx="8496944" cy="5400600"/>
          </a:xfrm>
          <a:prstGeom prst="rect">
            <a:avLst/>
          </a:prstGeom>
          <a:noFill/>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a:r>
              <a:rPr lang="el-GR" sz="2800" b="1" u="sng" dirty="0" smtClean="0">
                <a:solidFill>
                  <a:schemeClr val="bg1"/>
                </a:solidFill>
                <a:latin typeface="Arial" pitchFamily="34" charset="0"/>
                <a:cs typeface="Arial" pitchFamily="34" charset="0"/>
              </a:rPr>
              <a:t>ΔΙΩΣΤΗΡΑΣ (CONNECTING ROD)</a:t>
            </a:r>
            <a:endParaRPr lang="el-GR" sz="2800" b="1" u="sng" dirty="0">
              <a:solidFill>
                <a:schemeClr val="bg1"/>
              </a:solidFill>
              <a:latin typeface="Arial" pitchFamily="34" charset="0"/>
              <a:cs typeface="Arial" pitchFamily="34" charset="0"/>
            </a:endParaRPr>
          </a:p>
        </p:txBody>
      </p:sp>
      <p:pic>
        <p:nvPicPr>
          <p:cNvPr id="2" name="Picture 2" descr="C:\Users\Fadi\Desktop\4.png"/>
          <p:cNvPicPr>
            <a:picLocks noChangeAspect="1" noChangeArrowheads="1"/>
          </p:cNvPicPr>
          <p:nvPr/>
        </p:nvPicPr>
        <p:blipFill>
          <a:blip r:embed="rId3" cstate="print"/>
          <a:srcRect/>
          <a:stretch>
            <a:fillRect/>
          </a:stretch>
        </p:blipFill>
        <p:spPr bwMode="auto">
          <a:xfrm>
            <a:off x="2771800" y="1052736"/>
            <a:ext cx="3384376" cy="5616624"/>
          </a:xfrm>
          <a:prstGeom prst="rect">
            <a:avLst/>
          </a:prstGeom>
          <a:noFill/>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400" b="1" u="sng" dirty="0" smtClean="0">
                <a:solidFill>
                  <a:srgbClr val="FF0000"/>
                </a:solidFill>
                <a:latin typeface="Arial" pitchFamily="34" charset="0"/>
                <a:cs typeface="Arial" pitchFamily="34" charset="0"/>
              </a:rPr>
              <a:t>ΒΑΚΤΡΟ</a:t>
            </a:r>
          </a:p>
          <a:p>
            <a:pPr algn="l"/>
            <a:r>
              <a:rPr lang="el-GR" sz="2000" b="1" dirty="0" smtClean="0">
                <a:solidFill>
                  <a:schemeClr val="tx1"/>
                </a:solidFill>
                <a:latin typeface="Arial" pitchFamily="34" charset="0"/>
                <a:cs typeface="Arial" pitchFamily="34" charset="0"/>
              </a:rPr>
              <a:t>ΤΟ </a:t>
            </a:r>
            <a:r>
              <a:rPr lang="el-GR" sz="2000" b="1" u="sng" dirty="0" smtClean="0">
                <a:solidFill>
                  <a:srgbClr val="FF0000"/>
                </a:solidFill>
                <a:latin typeface="Arial" pitchFamily="34" charset="0"/>
                <a:cs typeface="Arial" pitchFamily="34" charset="0"/>
              </a:rPr>
              <a:t>ΒΑΚΤΡΟ</a:t>
            </a:r>
            <a:r>
              <a:rPr lang="el-GR" sz="2000" b="1" dirty="0" smtClean="0">
                <a:solidFill>
                  <a:schemeClr val="tx1"/>
                </a:solidFill>
                <a:latin typeface="Arial" pitchFamily="34" charset="0"/>
                <a:cs typeface="Arial" pitchFamily="34" charset="0"/>
              </a:rPr>
              <a:t> ΜΑΖΙ ΜΕ ΤΟ ΖΥΓΩΜΑ ΣΥΝΑΝΤΩΝΤΑΙ ΣΤΙΣ ΔΙΧΡΟΝΕΣ ΑΡΓΟΣΤΡΟΦΕΣ ΜΗΧΑΝΕΣ ΜΕΓΑΛΗΣ ΙΣΧΥΟΣ. ΤΟ ΒΑΚΤΡΟ ΕΙΝΑΙ ΕΝΑΣ ΧΑΛΥΒΔΙΝΟΣ ΒΡΑΧΙΟΝΑΣ, ΤΟΥ ΟΠΟΙΟΥ ΤΟ ΕΝΑ ΑΚΡΟ ΣΥΝΔΕΕΤΑΙ ΜΕ ΤΟ ΖΥΓΩΜΑ, ΕΝΩ ΤΟ ΑΛΛΟ ΣΥΝΔΕΕΤΑΙ ΣΤΑΘΕΡΑ ΣΤΟ ΚΑΤΩ ΜΕΡΟΣ ΤΟΥ ΕΜΒΟΛΟΥ. ΜΕ ΤΗ ΧΡΗΣΗ ΤΟΥ ΒΑΚΤΡΟΥ, Η ΕΥΘΥΓΡΑΜΜΗ ΚΙΝΗΣΗ ΤΟΥ ΕΜΒΟΛΟΥ ΜΕΤΑΔΙΔΕΤΑΙ ΩΣ ΕΥΘΥΓΡΑΜΜΗ ΠΑΛΙΝΔΡΟΜΙΚΗ ΕΩΣ ΤΟ ΖΥΓΩΜΑ, ΟΠΟΥ ΚΑΙ ΣΥΝΔΕΕΤΑΙ Ο ΔΙΩΣΤΗΡΑΣ. </a:t>
            </a:r>
          </a:p>
          <a:p>
            <a:pPr algn="l"/>
            <a:r>
              <a:rPr lang="el-GR" sz="2000" b="1" u="sng" dirty="0" smtClean="0">
                <a:solidFill>
                  <a:srgbClr val="C00000"/>
                </a:solidFill>
                <a:latin typeface="Arial" pitchFamily="34" charset="0"/>
                <a:cs typeface="Arial" pitchFamily="34" charset="0"/>
              </a:rPr>
              <a:t>ΜΕ ΤΟ ΜΗΧΑΝΙΣΜΟ ΑΥΤΟ ΟΙ ΠΛΑΓΙΕΣ ΔΥΝΑΜΕΙΣ, ΛΟΓΩ ΤΗΣ ΚΙΝΗΣΕΩΣ ΤΟΥ ΔΙΩΣΤΗΡΑ, ΔΕΝ ΜΕΤΑΔΙΔΟΝΤΑΙ ΣΤΟ ΕΜΒΟΛΟ, ΑΛΛΑ ΣΤΟ ΖΥΓΩΜΑ, ΜΕ ΑΠΟΤΕΛΕΣΜΑ ΤΗ ΜΕΙΩΣΗ ΤΗΣ ΦΘΟΡΑΣ ΤΟΥ ΕΜΒΟΛΟΥ ΚΑΙ ΤΟΥ ΧΙΤΩΝΙΟΥ</a:t>
            </a:r>
            <a:r>
              <a:rPr lang="el-GR" sz="2000" b="1" dirty="0" smtClean="0">
                <a:solidFill>
                  <a:schemeClr val="tx1"/>
                </a:solidFill>
                <a:latin typeface="Arial" pitchFamily="34" charset="0"/>
                <a:cs typeface="Arial" pitchFamily="34" charset="0"/>
              </a:rPr>
              <a:t>. ΠΑΡΑΛΛΗΛΑ, ΕΠΙΤΥΓΧΑΝΕΤΑΙ Η ΜΕΙΩΣΗ ΤΟΥ ΠΛΑΤΟΥΣ (ΚΑΙ ΤΟΥ ΟΓΚΟΥ) ΤΗΣ ΜΗΧΑΝΗΣ, ΕΝΩ ΕΙΝΑΙ ΔΥΝΑΤΗ Η ΣΤΕΓΑΝΟΠΟΙΗΣΗ ΤΟΥ ΧΩΡΟΥ ΚΑΤΩ ΑΠΟ ΤΟ ΕΜΒΟΛΟ (ΜΕ ΤΗ ΒΟΗΘΕΙΑ ΤΟΥ ΣΤΥΠΕΙΟΘΛΙΠΤΗ), ΓΙΑ ΤΗ </a:t>
            </a:r>
            <a:r>
              <a:rPr lang="el-GR" sz="2000" b="1" u="sng" dirty="0" smtClean="0">
                <a:solidFill>
                  <a:srgbClr val="C00000"/>
                </a:solidFill>
                <a:latin typeface="Arial" pitchFamily="34" charset="0"/>
                <a:cs typeface="Arial" pitchFamily="34" charset="0"/>
              </a:rPr>
              <a:t>ΧΡΗΣΗ ΤΟΥ ΩΣ ΑΝΤΛΙΑΣ ΣΑΡΩΣΕΩΣ</a:t>
            </a:r>
            <a:r>
              <a:rPr lang="el-GR" sz="2000" b="1" dirty="0" smtClean="0">
                <a:solidFill>
                  <a:schemeClr val="tx1"/>
                </a:solidFill>
                <a:latin typeface="Arial" pitchFamily="34" charset="0"/>
                <a:cs typeface="Arial" pitchFamily="34" charset="0"/>
              </a:rPr>
              <a:t>. Ο ΧΩΡΟΣ ΑΥΤΟΣ ΟΝΟΜΑΖΕΤΑΙ ΚΙΒΩΤΙΟ ΣΑΡΩΣΕΩΣ ΚΑΙ ΕΙΝΑΙ ΑΝΕΞΑΡΤΗΤΟΣ ΤΟΥ ΣΤΡΟΦΑΛΟΘΑΛΑΜΟΥ.</a:t>
            </a:r>
          </a:p>
          <a:p>
            <a:pPr algn="l"/>
            <a:endParaRPr lang="el-GR" sz="22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rgbClr val="FFFF00"/>
                </a:solidFill>
                <a:latin typeface="Arial" pitchFamily="34" charset="0"/>
                <a:cs typeface="Arial" pitchFamily="34" charset="0"/>
              </a:rPr>
              <a:t>ΒΑΚΤΡΟ</a:t>
            </a:r>
            <a:r>
              <a:rPr lang="el-GR" sz="2800" b="1" u="sng" dirty="0" smtClean="0">
                <a:solidFill>
                  <a:schemeClr val="bg1"/>
                </a:solidFill>
                <a:latin typeface="Arial" pitchFamily="34" charset="0"/>
                <a:cs typeface="Arial" pitchFamily="34" charset="0"/>
              </a:rPr>
              <a:t> - ΣΤΥΠΕΙΟΘΛΙΠΤΗΣ - ΖΥΓΩΜΑ</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rgbClr val="FFFF00"/>
                </a:solidFill>
                <a:latin typeface="Arial" pitchFamily="34" charset="0"/>
                <a:cs typeface="Arial" pitchFamily="34" charset="0"/>
              </a:rPr>
              <a:t>ΒΑΚΤΡΟ</a:t>
            </a:r>
            <a:r>
              <a:rPr lang="el-GR" sz="2800" b="1" u="sng" dirty="0" smtClean="0">
                <a:solidFill>
                  <a:schemeClr val="bg1"/>
                </a:solidFill>
                <a:latin typeface="Arial" pitchFamily="34" charset="0"/>
                <a:cs typeface="Arial" pitchFamily="34" charset="0"/>
              </a:rPr>
              <a:t> - ΣΤΥΠΕΙΟΘΛΙΠΤΗΣ - ΖΥΓΩΜΑ</a:t>
            </a:r>
            <a:endParaRPr lang="el-GR" sz="2800" b="1" u="sng" dirty="0">
              <a:solidFill>
                <a:schemeClr val="bg1"/>
              </a:solidFill>
              <a:latin typeface="Arial" pitchFamily="34" charset="0"/>
              <a:cs typeface="Arial" pitchFamily="34" charset="0"/>
            </a:endParaRPr>
          </a:p>
        </p:txBody>
      </p:sp>
      <p:pic>
        <p:nvPicPr>
          <p:cNvPr id="5" name="Picture 2" descr="C:\Users\Fadi\Desktop\2.png"/>
          <p:cNvPicPr>
            <a:picLocks noChangeAspect="1" noChangeArrowheads="1"/>
          </p:cNvPicPr>
          <p:nvPr/>
        </p:nvPicPr>
        <p:blipFill>
          <a:blip r:embed="rId3" cstate="print">
            <a:lum bright="-10000" contrast="14000"/>
          </a:blip>
          <a:srcRect/>
          <a:stretch>
            <a:fillRect/>
          </a:stretch>
        </p:blipFill>
        <p:spPr bwMode="auto">
          <a:xfrm>
            <a:off x="2443163" y="1124744"/>
            <a:ext cx="4145061" cy="5747544"/>
          </a:xfrm>
          <a:prstGeom prst="rect">
            <a:avLst/>
          </a:prstGeom>
          <a:noFill/>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400" b="1" u="sng" dirty="0" smtClean="0">
                <a:solidFill>
                  <a:srgbClr val="FF0000"/>
                </a:solidFill>
                <a:latin typeface="Arial" pitchFamily="34" charset="0"/>
                <a:cs typeface="Arial" pitchFamily="34" charset="0"/>
              </a:rPr>
              <a:t>ΒΑΚΤΡΟ</a:t>
            </a:r>
          </a:p>
          <a:p>
            <a:pPr algn="l"/>
            <a:r>
              <a:rPr lang="el-GR" sz="2400" b="1" dirty="0" smtClean="0">
                <a:solidFill>
                  <a:schemeClr val="tx1"/>
                </a:solidFill>
                <a:latin typeface="Arial" pitchFamily="34" charset="0"/>
                <a:cs typeface="Arial" pitchFamily="34" charset="0"/>
              </a:rPr>
              <a:t>ΤΟ </a:t>
            </a:r>
            <a:r>
              <a:rPr lang="el-GR" sz="2400" b="1" u="sng" dirty="0" smtClean="0">
                <a:solidFill>
                  <a:srgbClr val="FF0000"/>
                </a:solidFill>
                <a:latin typeface="Arial" pitchFamily="34" charset="0"/>
                <a:cs typeface="Arial" pitchFamily="34" charset="0"/>
              </a:rPr>
              <a:t>ΒΑΚΤΡΟ</a:t>
            </a:r>
            <a:r>
              <a:rPr lang="el-GR" sz="2400" b="1" dirty="0" smtClean="0">
                <a:solidFill>
                  <a:schemeClr val="tx1"/>
                </a:solidFill>
                <a:latin typeface="Arial" pitchFamily="34" charset="0"/>
                <a:cs typeface="Arial" pitchFamily="34" charset="0"/>
              </a:rPr>
              <a:t> ΣΕ ΟΡΙΣΜΕΝΟΥΣ ΤΥΠΟΥΣ ΜΗΧΑΝΩΝ ΦΕΡΕΙ ΕΣΩΤΕΡΙΚΑ, ΕΙΔΙΚΑ ΔΙΑΜΟΡΦΩΜΕΝΟΥΣ ΑΓΩΓΟΥΣ ΓΙΑ ΤΗΝ ΚΥΚΛΟΦΟΡΙΑ ΤΟΥ ΨΥΚΤΙΚΟΥ ΜΕΣΟΥ ΤΗΣ ΚΕΦΑΛΗΣ ΤΟΥ ΕΜΒΟΛΟΥ. ΣΤΟ ΚΑΤΩ ΜΕΡΟΣ ΤΟΥ ΤΟ ΒΑΚΤΡΟ ΣΥΝΔΕΕΤΑΙ ΜΕ ΤΟ ΖΥΓΩΜΑ. ΑΥΤΟ ΕΠΙΤΥΓΧΑΝΕΤΑΙ ΕΙΤΕ ΜΕ ΤΗ ΔΙΑΜΟΡΦΩΣΗ ΣΤΟ ΒΑΚΤΡΟ ΣΠΕΙΡΩΜΑΤΟΣ ΥΨΗΛΗΣ ΑΝΤΟΧΗΣ ΚΑΙ ΠΕΡΙΚΟΧΛΙΟΥ, ΕΙΤΕ ΜΕ ΤΗ ΧΡΗΣΗ ΑΝΕΞΑΡΤΗΤΩΝ ΚΟΧΛΙΩΝ. Η ΣΥΣΦΙΓΞΗ ΤΩΝ ΚΟΧΛΙΩΝ ΓΙΝΕΤΑΙ ΠΑΝΤΑ ΜΕ ΤΗΝ ΕΦΑΡΜΟΓΗ ΥΔΡΑΥΛΙΚΗΣ ΠΡΟΕΝΤΑΣΕΩΣ. ΚΑΤ' ΑΥΤΟΝ ΤΟΝ ΤΡΟΠΟ ΜΕΙΩΝΕΤΑΙ Η ΚΑΤΑΠΟΝΗΣΗ ΠΟΥ ΠΡΟΚΑΛΟΥΝ ΟΙ ΙΣΧΥΡΕΣ ΑΔΡΑΝΕΙΑΚΕΣ ΤΑΛΑΝΤΩΣΕΙΣ ΠΟΥ ΑΝΑΠΤΥΣΣΟΝΤΑΙ.</a:t>
            </a:r>
          </a:p>
          <a:p>
            <a:pPr algn="l"/>
            <a:endParaRPr lang="el-GR" sz="22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rgbClr val="FFFF00"/>
                </a:solidFill>
                <a:latin typeface="Arial" pitchFamily="34" charset="0"/>
                <a:cs typeface="Arial" pitchFamily="34" charset="0"/>
              </a:rPr>
              <a:t>ΒΑΚΤΡΟ</a:t>
            </a:r>
            <a:r>
              <a:rPr lang="el-GR" sz="2800" b="1" u="sng" dirty="0" smtClean="0">
                <a:solidFill>
                  <a:schemeClr val="bg1"/>
                </a:solidFill>
                <a:latin typeface="Arial" pitchFamily="34" charset="0"/>
                <a:cs typeface="Arial" pitchFamily="34" charset="0"/>
              </a:rPr>
              <a:t> - ΣΤΥΠΕΙΟΘΛΙΠΤΗΣ - ΖΥΓΩΜΑ</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lvl="0"/>
            <a:r>
              <a:rPr lang="el-GR" sz="2400" b="1" u="sng" dirty="0" smtClean="0">
                <a:solidFill>
                  <a:srgbClr val="FF0000"/>
                </a:solidFill>
                <a:latin typeface="Arial" pitchFamily="34" charset="0"/>
                <a:cs typeface="Arial" pitchFamily="34" charset="0"/>
              </a:rPr>
              <a:t>ΖΥΓΩΜΑ</a:t>
            </a:r>
          </a:p>
          <a:p>
            <a:pPr algn="l"/>
            <a:r>
              <a:rPr lang="el-GR" sz="2100" b="1" dirty="0" smtClean="0">
                <a:solidFill>
                  <a:schemeClr val="tx1"/>
                </a:solidFill>
                <a:latin typeface="Arial" pitchFamily="34" charset="0"/>
                <a:cs typeface="Arial" pitchFamily="34" charset="0"/>
              </a:rPr>
              <a:t>ΤΟ </a:t>
            </a:r>
            <a:r>
              <a:rPr lang="el-GR" sz="2100" b="1" u="sng" dirty="0" smtClean="0">
                <a:solidFill>
                  <a:srgbClr val="FF0000"/>
                </a:solidFill>
                <a:latin typeface="Arial" pitchFamily="34" charset="0"/>
                <a:cs typeface="Arial" pitchFamily="34" charset="0"/>
              </a:rPr>
              <a:t>ΖΥΓΩΜΑ</a:t>
            </a:r>
            <a:r>
              <a:rPr lang="el-GR" sz="2100" b="1" dirty="0" smtClean="0">
                <a:solidFill>
                  <a:schemeClr val="tx1"/>
                </a:solidFill>
                <a:latin typeface="Arial" pitchFamily="34" charset="0"/>
                <a:cs typeface="Arial" pitchFamily="34" charset="0"/>
              </a:rPr>
              <a:t> ΕΙΝΑΙ ΕΝΑΣ ΟΛΙΣΘΗΤΗΡΑΣ, ΠΟΥ ΔΙΑΘΕΤΕΙ ΑΡΘΡΩΤΗ ΣΥΝΔΕΣΗ ΓΙΑ ΤΗ ΜΕΤΑΔΟΣΗ ΤΗΣ ΚΙΝΗΣΕΩΣ ΑΠΟ ΤΟ ΒΑΚΤΡΟ ΣΤΟ ΔΙΩΣΤΗΡΑ. ΤΟ ΖΥΓΩΜΑ ΟΛΙΣΘΑΙΝΕΙ ΚΑΤΑΚΟΡΥΦΑ ΠΑΝΩ ΣΤΙΣ ΕΥΘΥΝΤΗΡΙΕΣ ΤΟΥ ΣΩΜΑΤΟΣ ΤΗΣ ΜΗΧΑΝΗΣ, ΠΑΡΑΛΑΜΒΑΝΟΝΤΑΣ ΤΙΣ ΠΛΑΓΙΕΣ ΔΥΝΑΜΕΙΣ ΠΟΥ ΑΝΑΠΤΥΣΣΟΝΤΑΙ ΛΟΓΩ ΤΗΣ ΜΕΤΑΒΑΛΛΟΜΕΝΗΣ ΚΛΙΣΕΩΣ ΤΟΥ ΔΙΩΣΤΗΡΑ.</a:t>
            </a:r>
          </a:p>
          <a:p>
            <a:pPr algn="l"/>
            <a:r>
              <a:rPr lang="el-GR" sz="2100" b="1" dirty="0" smtClean="0">
                <a:solidFill>
                  <a:schemeClr val="tx1"/>
                </a:solidFill>
                <a:latin typeface="Arial" pitchFamily="34" charset="0"/>
                <a:cs typeface="Arial" pitchFamily="34" charset="0"/>
              </a:rPr>
              <a:t>ΚΑΤΑΣΚΕΥΑΖΕΤΑΙ ΑΠΟ ΧΑΛΥΒΑ ΚΑΙ ΦΕΡΕΙ ΕΙΔΙΚΟ ΚΟΜΒΙΟ, ΠΑΝΩ ΣΤΟ ΟΠΟΙΟ ΠΡΟΣΑΡΜΟΖΟΝΤΑΙ ΟΙ ΤΡΙΒΕΙΣ ΤΗΣ ΚΕΦΑΛΗΣ ΤΟΥ ΔΙΩΣΤΗΡΑ. ΣΤΑ ΣΗΜΕΙΑ ΕΠΑΦΗΣ ΤΟΥ ΜΕ ΤΙΣ ΕΥΘΥΝΤΗΡΙΕΣ ΤΟΠΟΘΕΤΟΥΝΤΑΙ ΑΦΑΙΡΟΥΜΕΝΑ ΠΕΔΙΛΑ ΑΠΟ ΛΕΥΚΟ ΜΕΤΑΛΛΟ ΓΙΑ ΝΑ ΜΕΙΩΝΕΤΑΙ Η ΤΡΙΒΗ ΚΑΤΑ ΤΗΝ ΟΛΙΣΘΗΣΗ ΤΟΥ. ΛΟΓΩ ΤΩΝ ΜΕΓΑΛΩΝ ΠΛΑΓΙΩΝ</a:t>
            </a:r>
            <a:r>
              <a:rPr lang="en-US" sz="2100" b="1" dirty="0" smtClean="0">
                <a:solidFill>
                  <a:schemeClr val="tx1"/>
                </a:solidFill>
                <a:latin typeface="Arial" pitchFamily="34" charset="0"/>
                <a:cs typeface="Arial" pitchFamily="34" charset="0"/>
              </a:rPr>
              <a:t> </a:t>
            </a:r>
            <a:r>
              <a:rPr lang="el-GR" sz="2100" b="1" dirty="0" smtClean="0">
                <a:solidFill>
                  <a:schemeClr val="tx1"/>
                </a:solidFill>
                <a:latin typeface="Arial" pitchFamily="34" charset="0"/>
                <a:cs typeface="Arial" pitchFamily="34" charset="0"/>
              </a:rPr>
              <a:t>ΔΥΝΑΜΕΩΝ ΠΟΥ ΑΝΑΠΤΥΣΣΟΝΤΑΙ, ΕΙΝΑΙ ΑΚΡΩΣ ΑΠΑΡΑΙΤΗΤΗ Η ΠΟΛΥ ΚΑΛΗ ΛΙΠΑΝΣΗ ΤΩΝ ΕΠΙΦΑΝΕΙΩΝ ΤΡΙΒΗΣ ΜΕΤΑΞΥ ΖΥΓΩΜΑΤΟΣ ΚΑΙ ΕΥΘΥΝΤΗΡΙΩΝ.</a:t>
            </a:r>
          </a:p>
          <a:p>
            <a:pPr algn="l"/>
            <a:endParaRPr lang="el-GR" sz="22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ΒΑΚΤΡΟ - ΣΤΥΠΕΙΟΘΛΙΠΤΗΣ - </a:t>
            </a:r>
            <a:r>
              <a:rPr lang="el-GR" sz="2800" b="1" u="sng" dirty="0" smtClean="0">
                <a:solidFill>
                  <a:srgbClr val="FFFF00"/>
                </a:solidFill>
                <a:latin typeface="Arial" pitchFamily="34" charset="0"/>
                <a:cs typeface="Arial" pitchFamily="34" charset="0"/>
              </a:rPr>
              <a:t>ΖΥΓΩΜΑ</a:t>
            </a:r>
            <a:endParaRPr lang="el-GR" sz="2800" b="1" u="sng" dirty="0">
              <a:solidFill>
                <a:srgbClr val="FFFF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lvl="0"/>
            <a:r>
              <a:rPr lang="el-GR" sz="2500" b="1" u="sng" dirty="0" smtClean="0">
                <a:solidFill>
                  <a:srgbClr val="FF0000"/>
                </a:solidFill>
                <a:latin typeface="Arial" pitchFamily="34" charset="0"/>
                <a:cs typeface="Arial" pitchFamily="34" charset="0"/>
              </a:rPr>
              <a:t>ΣΤΥΠΕΙΟΘΛΙΠΤΗΣ</a:t>
            </a:r>
          </a:p>
          <a:p>
            <a:pPr lvl="0"/>
            <a:endParaRPr lang="el-GR" sz="1200" b="1" u="sng" dirty="0" smtClean="0">
              <a:solidFill>
                <a:srgbClr val="FF0000"/>
              </a:solidFill>
              <a:latin typeface="Arial" pitchFamily="34" charset="0"/>
              <a:cs typeface="Arial" pitchFamily="34" charset="0"/>
            </a:endParaRPr>
          </a:p>
          <a:p>
            <a:pPr algn="l"/>
            <a:r>
              <a:rPr lang="el-GR" sz="2500" b="1" dirty="0" smtClean="0">
                <a:solidFill>
                  <a:schemeClr val="tx1"/>
                </a:solidFill>
                <a:latin typeface="Arial" pitchFamily="34" charset="0"/>
                <a:cs typeface="Arial" pitchFamily="34" charset="0"/>
              </a:rPr>
              <a:t>Ο</a:t>
            </a:r>
            <a:r>
              <a:rPr lang="el-GR" sz="2500" b="1" i="1" dirty="0" smtClean="0">
                <a:solidFill>
                  <a:schemeClr val="tx1"/>
                </a:solidFill>
                <a:latin typeface="Arial" pitchFamily="34" charset="0"/>
                <a:cs typeface="Arial" pitchFamily="34" charset="0"/>
              </a:rPr>
              <a:t> </a:t>
            </a:r>
            <a:r>
              <a:rPr lang="el-GR" sz="2500" b="1" u="sng" dirty="0" smtClean="0">
                <a:solidFill>
                  <a:srgbClr val="FF0000"/>
                </a:solidFill>
                <a:latin typeface="Arial" pitchFamily="34" charset="0"/>
                <a:cs typeface="Arial" pitchFamily="34" charset="0"/>
              </a:rPr>
              <a:t>ΣΤΥΠΕΙΟΘΛΙΠΤΗΣ</a:t>
            </a:r>
            <a:r>
              <a:rPr lang="el-GR" sz="2500" b="1" dirty="0" smtClean="0">
                <a:solidFill>
                  <a:schemeClr val="tx1"/>
                </a:solidFill>
                <a:latin typeface="Arial" pitchFamily="34" charset="0"/>
                <a:cs typeface="Arial" pitchFamily="34" charset="0"/>
              </a:rPr>
              <a:t> ΤΟΠΟΘΕΤΕΙΤΑΙ ΣΤΟ ΜΕΤΑΛΛΙΚΟ ΔΙΑΦΡΑΓΜΑ, ΣΤΟΝ ΠΥΘΜΕΝΑ ΤΟΥ ΚΙΒΩΤΙΟΥ ΣΑΡΩΣΕΩΣ. ΤΟ ΒΑΚΤΡΟ ΠΑΛΙΝΔΡΟΜΕΙ ΜΕΣΑ ΣΤΟ ΣΤΥΠΕΙΟΘΛΙΠΤΗ, Ο ΟΠΟΙΟΣ ΔΕΝ ΕΠΙΤΡΕΠΕΙ ΝΑ ΔΙΑΦΕΥΓΕΙ Ο ΑΕΡΑΣ ΣΑΡΩΣΕΩΣ ΠΡΟΣ ΤΟ ΣΤΡΟΦΑΛΟΘΑΛΑΜΟ Η ΝΑ ΠΕΡΝΑ ΛΑΔΙ ΑΠΟ ΤΟ ΣΤΡΟΦΑΛΟΘΑΛΑΜΟ ΠΡΟΣ ΤΟ ΧΩΡΟ ΣΑΡΩΣΕΩΣ. ΓΙΑ ΤΟ ΛΟΓΟ ΑΥΤΟ, Ο ΣΤΥΠΕΙΟΘΛΙΠΤΗΣ ΦΕΡΕΙ ΣΤΕΓΑΝΩΤΙΚΟΥΣ ΔΑΚΤΥΛΙΟΥΣ ΚΑΙ ΔΑΚΤΥΛΙΟΥΣ ΑΠΟΞΕΣΕΩΣ ΛΑΔΙΟΥ. </a:t>
            </a:r>
          </a:p>
          <a:p>
            <a:pPr algn="l"/>
            <a:r>
              <a:rPr lang="el-GR" sz="2500" b="1" dirty="0" smtClean="0">
                <a:solidFill>
                  <a:schemeClr val="tx1"/>
                </a:solidFill>
                <a:latin typeface="Arial" pitchFamily="34" charset="0"/>
                <a:cs typeface="Arial" pitchFamily="34" charset="0"/>
              </a:rPr>
              <a:t>ΟΙ ΣΤΕΓΑΝΟΠΟΙΗΤΙΚΟΙ ΔΑΚΤΥΛΙΟΙ ΣΥΓΚΡΑΤΟΥΝΤΑΙ ΓΥΡΩ ΑΠΟ ΤΟ ΒΑΚΤΡΟ ΜΕ ΕΞΩΤΕΡΙΚΑ ΕΛΑΤΗΡΙΑ.</a:t>
            </a:r>
          </a:p>
          <a:p>
            <a:pPr algn="l"/>
            <a:endParaRPr lang="el-GR" sz="22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ΒΑΚΤΡΟ - </a:t>
            </a:r>
            <a:r>
              <a:rPr lang="el-GR" sz="2800" b="1" u="sng" dirty="0" smtClean="0">
                <a:solidFill>
                  <a:srgbClr val="FFFF00"/>
                </a:solidFill>
                <a:latin typeface="Arial" pitchFamily="34" charset="0"/>
                <a:cs typeface="Arial" pitchFamily="34" charset="0"/>
              </a:rPr>
              <a:t>ΣΤΥΠΕΙΟΘΛΙΠΤΗΣ</a:t>
            </a:r>
            <a:r>
              <a:rPr lang="el-GR" sz="2800" b="1" u="sng" dirty="0" smtClean="0">
                <a:solidFill>
                  <a:schemeClr val="bg1"/>
                </a:solidFill>
                <a:latin typeface="Arial" pitchFamily="34" charset="0"/>
                <a:cs typeface="Arial" pitchFamily="34" charset="0"/>
              </a:rPr>
              <a:t> - ΖΥΓΩΜΑ</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400" b="1" u="sng" dirty="0" smtClean="0">
                <a:solidFill>
                  <a:srgbClr val="FF0000"/>
                </a:solidFill>
                <a:latin typeface="Arial" pitchFamily="34" charset="0"/>
                <a:cs typeface="Arial" pitchFamily="34" charset="0"/>
              </a:rPr>
              <a:t>ΣΤΡΟΦΑΛΟΦΟΡΟΣ ΑΞΟΝΑΣ (</a:t>
            </a:r>
            <a:r>
              <a:rPr lang="en-US" sz="2400" b="1" u="sng" dirty="0" smtClean="0">
                <a:solidFill>
                  <a:srgbClr val="FF0000"/>
                </a:solidFill>
                <a:latin typeface="Arial" pitchFamily="34" charset="0"/>
                <a:cs typeface="Arial" pitchFamily="34" charset="0"/>
              </a:rPr>
              <a:t>CRANKSHAFT</a:t>
            </a:r>
            <a:r>
              <a:rPr lang="el-GR" sz="2400" b="1" u="sng" dirty="0" smtClean="0">
                <a:solidFill>
                  <a:srgbClr val="FF0000"/>
                </a:solidFill>
                <a:latin typeface="Arial" pitchFamily="34" charset="0"/>
                <a:cs typeface="Arial" pitchFamily="34" charset="0"/>
              </a:rPr>
              <a:t>)</a:t>
            </a:r>
          </a:p>
          <a:p>
            <a:pPr algn="l"/>
            <a:r>
              <a:rPr lang="el-GR" sz="2400" dirty="0" smtClean="0"/>
              <a:t/>
            </a:r>
            <a:br>
              <a:rPr lang="el-GR" sz="2400" dirty="0" smtClean="0"/>
            </a:br>
            <a:r>
              <a:rPr lang="el-GR" sz="2500" b="1" dirty="0" smtClean="0">
                <a:solidFill>
                  <a:schemeClr val="tx1"/>
                </a:solidFill>
                <a:latin typeface="Arial" pitchFamily="34" charset="0"/>
                <a:cs typeface="Arial" pitchFamily="34" charset="0"/>
              </a:rPr>
              <a:t>Ο </a:t>
            </a:r>
            <a:r>
              <a:rPr lang="el-GR" sz="2500" b="1" u="sng" dirty="0" smtClean="0">
                <a:solidFill>
                  <a:srgbClr val="FF0000"/>
                </a:solidFill>
                <a:latin typeface="Arial" pitchFamily="34" charset="0"/>
                <a:cs typeface="Arial" pitchFamily="34" charset="0"/>
              </a:rPr>
              <a:t>ΣΤΡΟΦΑΛΟΦΟΡΟΣ ΑΞΟΝΑΣ</a:t>
            </a:r>
            <a:r>
              <a:rPr lang="el-GR" sz="2500" b="1" dirty="0" smtClean="0">
                <a:solidFill>
                  <a:srgbClr val="FF0000"/>
                </a:solidFill>
                <a:latin typeface="Arial" pitchFamily="34" charset="0"/>
                <a:cs typeface="Arial" pitchFamily="34" charset="0"/>
              </a:rPr>
              <a:t> </a:t>
            </a:r>
            <a:r>
              <a:rPr lang="el-GR" sz="2500" b="1" dirty="0" smtClean="0">
                <a:solidFill>
                  <a:schemeClr val="tx1"/>
                </a:solidFill>
                <a:latin typeface="Arial" pitchFamily="34" charset="0"/>
                <a:cs typeface="Arial" pitchFamily="34" charset="0"/>
              </a:rPr>
              <a:t>ΜΕΤΑΤΡΕΠΕΙ, ΜΕ ΤΗ ΒΟΗΘΕΙΑ ΤΩΝ ΔΙΩΣΤΗΡΩΝ, ΤΗΝ ΕΥΘΥΓΡΑΜΜΗ ΚΙΝΗΣΗ ΤΩΝ ΕΜΒΟΛΩΝ ΣΕ ΠΕΡΙΣΤΡΟΦΙΚΗ. </a:t>
            </a:r>
          </a:p>
          <a:p>
            <a:pPr algn="l"/>
            <a:r>
              <a:rPr lang="el-GR" sz="2500" b="1" dirty="0" smtClean="0">
                <a:solidFill>
                  <a:schemeClr val="tx1"/>
                </a:solidFill>
                <a:latin typeface="Arial" pitchFamily="34" charset="0"/>
                <a:cs typeface="Arial" pitchFamily="34" charset="0"/>
              </a:rPr>
              <a:t>ΕΧΕΙ ΧΑΡΑΚΤΗΡΙΣΤΙΚΟ ΣΠΑΣΤΟ ΣΧΗΜΑ, ΚΑΙ ΑΠΟΤΕΛΕΙΤΑΙ ΑΠΟ ΔΙΑΔΟΧΙΚΑ ΤΜΗΜΑΤΑ ΣΧΗΜΑΤΟΣ Π. </a:t>
            </a:r>
          </a:p>
          <a:p>
            <a:pPr algn="l"/>
            <a:r>
              <a:rPr lang="el-GR" sz="2500" b="1" dirty="0" smtClean="0">
                <a:solidFill>
                  <a:schemeClr val="tx1"/>
                </a:solidFill>
                <a:latin typeface="Arial" pitchFamily="34" charset="0"/>
                <a:cs typeface="Arial" pitchFamily="34" charset="0"/>
              </a:rPr>
              <a:t>ΕΙΝΑΙ ΕΝΑ ΑΠΟ ΤΑ ΒΑΡΥΤΕΡΑ ΚΑΙ ΑΚΡΙΒΟΤΕΡΑ ΤΜΗΜΑΤΑ ΤΟΥ ΚΙΝΗΤΗΡΑ. </a:t>
            </a:r>
          </a:p>
          <a:p>
            <a:pPr algn="l"/>
            <a:r>
              <a:rPr lang="el-GR" sz="2500" b="1" dirty="0" smtClean="0">
                <a:solidFill>
                  <a:schemeClr val="tx1"/>
                </a:solidFill>
                <a:latin typeface="Arial" pitchFamily="34" charset="0"/>
                <a:cs typeface="Arial" pitchFamily="34" charset="0"/>
              </a:rPr>
              <a:t>ΚΑΤΑΣΚΕΥΑΖΕΤΑΙ ΑΠΟ ΣΦΥΡΗΛΑΤΟ ΧΑΛΥΒΑ (ΧΡΩΜΟΝΙΚΕΛΙΟΥΧΟ ΑΝΟΞΕΙΔΩΤΟ ΧΑΛΥΒΑ) ΑΡΙΣΤΗΣ ΠΟΙΟΤΗΤΑΣ ΚΑΙ ΥΨΗΛΗΣ ΑΝΤΟΧΗΣ.</a:t>
            </a:r>
          </a:p>
          <a:p>
            <a:pPr algn="l"/>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ΣΤΡΟΦΑΛΟΦΟΡΟΣ ΑΞΟΝΑΣ (</a:t>
            </a:r>
            <a:r>
              <a:rPr lang="en-US" sz="2800" b="1" u="sng" dirty="0" smtClean="0">
                <a:solidFill>
                  <a:schemeClr val="bg1"/>
                </a:solidFill>
                <a:latin typeface="Arial" pitchFamily="34" charset="0"/>
                <a:cs typeface="Arial" pitchFamily="34" charset="0"/>
              </a:rPr>
              <a:t>CRANKSHAFT</a:t>
            </a:r>
            <a:r>
              <a:rPr lang="el-GR" sz="2800" b="1" u="sng" dirty="0" smtClean="0">
                <a:solidFill>
                  <a:schemeClr val="bg1"/>
                </a:solidFill>
                <a:latin typeface="Arial" pitchFamily="34" charset="0"/>
                <a:cs typeface="Arial" pitchFamily="34" charset="0"/>
              </a:rPr>
              <a:t>)</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ΣΤΡΟΦΑΛΟΦΟΡΟΣ ΑΞΟΝΑΣ (</a:t>
            </a:r>
            <a:r>
              <a:rPr lang="en-US" sz="2800" b="1" u="sng" dirty="0" smtClean="0">
                <a:solidFill>
                  <a:schemeClr val="bg1"/>
                </a:solidFill>
                <a:latin typeface="Arial" pitchFamily="34" charset="0"/>
                <a:cs typeface="Arial" pitchFamily="34" charset="0"/>
              </a:rPr>
              <a:t>CRANKSHAFT</a:t>
            </a:r>
            <a:r>
              <a:rPr lang="el-GR" sz="2800" b="1" u="sng" dirty="0" smtClean="0">
                <a:solidFill>
                  <a:schemeClr val="bg1"/>
                </a:solidFill>
                <a:latin typeface="Arial" pitchFamily="34" charset="0"/>
                <a:cs typeface="Arial" pitchFamily="34" charset="0"/>
              </a:rPr>
              <a:t>)</a:t>
            </a:r>
            <a:endParaRPr lang="el-GR" sz="2800" b="1" u="sng" dirty="0">
              <a:solidFill>
                <a:schemeClr val="bg1"/>
              </a:solidFill>
              <a:latin typeface="Arial" pitchFamily="34" charset="0"/>
              <a:cs typeface="Arial" pitchFamily="34" charset="0"/>
            </a:endParaRPr>
          </a:p>
        </p:txBody>
      </p:sp>
      <p:pic>
        <p:nvPicPr>
          <p:cNvPr id="3074" name="Picture 2" descr="C:\Users\Fadi\Desktop\5.png"/>
          <p:cNvPicPr>
            <a:picLocks noChangeAspect="1" noChangeArrowheads="1"/>
          </p:cNvPicPr>
          <p:nvPr/>
        </p:nvPicPr>
        <p:blipFill>
          <a:blip r:embed="rId3" cstate="print">
            <a:lum bright="-23000" contrast="40000"/>
          </a:blip>
          <a:srcRect/>
          <a:stretch>
            <a:fillRect/>
          </a:stretch>
        </p:blipFill>
        <p:spPr bwMode="auto">
          <a:xfrm>
            <a:off x="971600" y="1196752"/>
            <a:ext cx="7344816" cy="5184576"/>
          </a:xfrm>
          <a:prstGeom prst="rect">
            <a:avLst/>
          </a:prstGeom>
          <a:noFill/>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ΣΤΡΟΦΑΛΟΦΟΡΟΣ ΑΞΟΝΑΣ (</a:t>
            </a:r>
            <a:r>
              <a:rPr lang="en-US" sz="2800" b="1" u="sng" dirty="0" smtClean="0">
                <a:solidFill>
                  <a:schemeClr val="bg1"/>
                </a:solidFill>
                <a:latin typeface="Arial" pitchFamily="34" charset="0"/>
                <a:cs typeface="Arial" pitchFamily="34" charset="0"/>
              </a:rPr>
              <a:t>CRANKSHAFT</a:t>
            </a:r>
            <a:r>
              <a:rPr lang="el-GR" sz="2800" b="1" u="sng" dirty="0" smtClean="0">
                <a:solidFill>
                  <a:schemeClr val="bg1"/>
                </a:solidFill>
                <a:latin typeface="Arial" pitchFamily="34" charset="0"/>
                <a:cs typeface="Arial" pitchFamily="34" charset="0"/>
              </a:rPr>
              <a:t>)</a:t>
            </a:r>
            <a:endParaRPr lang="el-GR" sz="2800" b="1" u="sng" dirty="0">
              <a:solidFill>
                <a:schemeClr val="bg1"/>
              </a:solidFill>
              <a:latin typeface="Arial" pitchFamily="34" charset="0"/>
              <a:cs typeface="Arial" pitchFamily="34" charset="0"/>
            </a:endParaRPr>
          </a:p>
        </p:txBody>
      </p:sp>
      <p:pic>
        <p:nvPicPr>
          <p:cNvPr id="1026" name="Picture 2" descr="C:\Users\Fadi\Desktop\2.png"/>
          <p:cNvPicPr>
            <a:picLocks noChangeAspect="1" noChangeArrowheads="1"/>
          </p:cNvPicPr>
          <p:nvPr/>
        </p:nvPicPr>
        <p:blipFill>
          <a:blip r:embed="rId3" cstate="print"/>
          <a:srcRect/>
          <a:stretch>
            <a:fillRect/>
          </a:stretch>
        </p:blipFill>
        <p:spPr bwMode="auto">
          <a:xfrm>
            <a:off x="2555776" y="1052736"/>
            <a:ext cx="4320480" cy="5544616"/>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285860"/>
            <a:ext cx="8572560" cy="5286412"/>
          </a:xfrm>
        </p:spPr>
        <p:txBody>
          <a:bodyPr>
            <a:normAutofit/>
          </a:bodyPr>
          <a:lstStyle/>
          <a:p>
            <a:pPr marL="360000" lvl="1" indent="-360000" algn="l">
              <a:buFont typeface="+mj-lt"/>
              <a:buAutoNum type="arabicPeriod" startAt="7"/>
            </a:pPr>
            <a:r>
              <a:rPr lang="el-GR" b="1" u="sng" dirty="0" smtClean="0">
                <a:solidFill>
                  <a:schemeClr val="tx1"/>
                </a:solidFill>
                <a:latin typeface="Arial" pitchFamily="34" charset="0"/>
                <a:cs typeface="Arial" pitchFamily="34" charset="0"/>
              </a:rPr>
              <a:t>ΑΝΑΛΟΓΑ ΜΕ ΤΟΝ ΤΡΟΠΟ ΨΥΞΕΩΣ ΤΩΝ ΚΥΛΙΝΔΡΩΝ ΚΑΤΑΤΑΣΣΟΝΤΑΙ ΣΕ</a:t>
            </a:r>
            <a:r>
              <a:rPr lang="en-US" b="1" u="sng" dirty="0" smtClean="0">
                <a:solidFill>
                  <a:schemeClr val="tx1"/>
                </a:solidFill>
                <a:latin typeface="Arial" pitchFamily="34" charset="0"/>
                <a:cs typeface="Arial" pitchFamily="34" charset="0"/>
              </a:rPr>
              <a:t>:</a:t>
            </a:r>
          </a:p>
          <a:p>
            <a:pPr lvl="1" algn="l"/>
            <a:endParaRPr lang="en-US" b="1" dirty="0" smtClean="0">
              <a:solidFill>
                <a:schemeClr val="tx1"/>
              </a:solidFill>
              <a:latin typeface="Arial" pitchFamily="34" charset="0"/>
              <a:cs typeface="Arial" pitchFamily="34" charset="0"/>
            </a:endParaRPr>
          </a:p>
          <a:p>
            <a:pPr marL="360000" lvl="1" indent="-360000" algn="l">
              <a:buClr>
                <a:srgbClr val="FF0000"/>
              </a:buClr>
              <a:buFont typeface="Wingdings" pitchFamily="2" charset="2"/>
              <a:buChar char="Ø"/>
            </a:pPr>
            <a:r>
              <a:rPr lang="el-GR" b="1" dirty="0" smtClean="0">
                <a:solidFill>
                  <a:schemeClr val="tx1"/>
                </a:solidFill>
                <a:latin typeface="Arial" pitchFamily="34" charset="0"/>
                <a:cs typeface="Arial" pitchFamily="34" charset="0"/>
              </a:rPr>
              <a:t>ΥΔΡΟΨΥΚΤΕΣ</a:t>
            </a:r>
            <a:r>
              <a:rPr lang="en-US" b="1" dirty="0" smtClean="0">
                <a:solidFill>
                  <a:schemeClr val="tx1"/>
                </a:solidFill>
                <a:latin typeface="Arial" pitchFamily="34" charset="0"/>
                <a:cs typeface="Arial" pitchFamily="34" charset="0"/>
              </a:rPr>
              <a:t>.</a:t>
            </a:r>
            <a:r>
              <a:rPr lang="el-GR" b="1" dirty="0" smtClean="0">
                <a:solidFill>
                  <a:schemeClr val="tx1"/>
                </a:solidFill>
                <a:latin typeface="Arial" pitchFamily="34" charset="0"/>
                <a:cs typeface="Arial" pitchFamily="34" charset="0"/>
              </a:rPr>
              <a:t> </a:t>
            </a:r>
            <a:endParaRPr lang="en-US" b="1" dirty="0" smtClean="0">
              <a:solidFill>
                <a:schemeClr val="tx1"/>
              </a:solidFill>
              <a:latin typeface="Arial" pitchFamily="34" charset="0"/>
              <a:cs typeface="Arial" pitchFamily="34" charset="0"/>
            </a:endParaRPr>
          </a:p>
          <a:p>
            <a:pPr marL="360000" lvl="1" indent="-360000" algn="l">
              <a:buClr>
                <a:srgbClr val="FF0000"/>
              </a:buClr>
            </a:pPr>
            <a:endParaRPr lang="en-US" b="1" dirty="0" smtClean="0">
              <a:solidFill>
                <a:schemeClr val="tx1"/>
              </a:solidFill>
              <a:latin typeface="Arial" pitchFamily="34" charset="0"/>
              <a:cs typeface="Arial" pitchFamily="34" charset="0"/>
            </a:endParaRPr>
          </a:p>
          <a:p>
            <a:pPr marL="360000" lvl="1" indent="-360000" algn="l">
              <a:buClr>
                <a:srgbClr val="FF0000"/>
              </a:buClr>
              <a:buFont typeface="Wingdings" pitchFamily="2" charset="2"/>
              <a:buChar char="Ø"/>
            </a:pPr>
            <a:r>
              <a:rPr lang="el-GR" b="1" dirty="0" smtClean="0">
                <a:solidFill>
                  <a:schemeClr val="tx1"/>
                </a:solidFill>
                <a:latin typeface="Arial" pitchFamily="34" charset="0"/>
                <a:cs typeface="Arial" pitchFamily="34" charset="0"/>
              </a:rPr>
              <a:t>ΚΑΙ ΣΕ ΑΕΡΟΨΥΚΤΕΣ ΜΗΧΑΝΕΣ.</a:t>
            </a:r>
          </a:p>
          <a:p>
            <a:pPr algn="l"/>
            <a:endParaRPr lang="en-US" dirty="0">
              <a:solidFill>
                <a:schemeClr val="tx1"/>
              </a:solidFill>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3600" b="1" u="sng" dirty="0" smtClean="0">
                <a:solidFill>
                  <a:schemeClr val="bg1"/>
                </a:solidFill>
                <a:latin typeface="Arial" pitchFamily="34" charset="0"/>
                <a:cs typeface="Arial" pitchFamily="34" charset="0"/>
              </a:rPr>
              <a:t>ΓΕΝΙΚΑ</a:t>
            </a:r>
            <a:endParaRPr lang="en-US" sz="3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ΣΤΡΟΦΑΛΟΦΟΡΟΣ ΑΞΟΝΑΣ (</a:t>
            </a:r>
            <a:r>
              <a:rPr lang="en-US" sz="2800" b="1" u="sng" dirty="0" smtClean="0">
                <a:solidFill>
                  <a:schemeClr val="bg1"/>
                </a:solidFill>
                <a:latin typeface="Arial" pitchFamily="34" charset="0"/>
                <a:cs typeface="Arial" pitchFamily="34" charset="0"/>
              </a:rPr>
              <a:t>CRANKSHAFT</a:t>
            </a:r>
            <a:r>
              <a:rPr lang="el-GR" sz="2800" b="1" u="sng" dirty="0" smtClean="0">
                <a:solidFill>
                  <a:schemeClr val="bg1"/>
                </a:solidFill>
                <a:latin typeface="Arial" pitchFamily="34" charset="0"/>
                <a:cs typeface="Arial" pitchFamily="34" charset="0"/>
              </a:rPr>
              <a:t>)</a:t>
            </a:r>
            <a:endParaRPr lang="el-GR" sz="2800" b="1" u="sng" dirty="0">
              <a:solidFill>
                <a:schemeClr val="bg1"/>
              </a:solidFill>
              <a:latin typeface="Arial" pitchFamily="34" charset="0"/>
              <a:cs typeface="Arial" pitchFamily="34" charset="0"/>
            </a:endParaRPr>
          </a:p>
        </p:txBody>
      </p:sp>
      <p:pic>
        <p:nvPicPr>
          <p:cNvPr id="4098" name="Picture 2" descr="C:\Users\Fadi\Desktop\4.png"/>
          <p:cNvPicPr>
            <a:picLocks noChangeAspect="1" noChangeArrowheads="1"/>
          </p:cNvPicPr>
          <p:nvPr/>
        </p:nvPicPr>
        <p:blipFill>
          <a:blip r:embed="rId3" cstate="print">
            <a:lum bright="-18000" contrast="21000"/>
          </a:blip>
          <a:srcRect/>
          <a:stretch>
            <a:fillRect/>
          </a:stretch>
        </p:blipFill>
        <p:spPr bwMode="auto">
          <a:xfrm>
            <a:off x="323527" y="1196753"/>
            <a:ext cx="8496945" cy="5328591"/>
          </a:xfrm>
          <a:prstGeom prst="rect">
            <a:avLst/>
          </a:prstGeom>
          <a:noFill/>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400" b="1" u="sng" dirty="0" smtClean="0">
                <a:solidFill>
                  <a:srgbClr val="FF0000"/>
                </a:solidFill>
                <a:latin typeface="Arial" pitchFamily="34" charset="0"/>
                <a:cs typeface="Arial" pitchFamily="34" charset="0"/>
              </a:rPr>
              <a:t>ΣΤΡΟΦΑΛΟΦΟΡΟΣ ΑΞΟΝΑΣ (</a:t>
            </a:r>
            <a:r>
              <a:rPr lang="en-US" sz="2400" b="1" u="sng" dirty="0" smtClean="0">
                <a:solidFill>
                  <a:srgbClr val="FF0000"/>
                </a:solidFill>
                <a:latin typeface="Arial" pitchFamily="34" charset="0"/>
                <a:cs typeface="Arial" pitchFamily="34" charset="0"/>
              </a:rPr>
              <a:t>CRANKSHAFT</a:t>
            </a:r>
            <a:r>
              <a:rPr lang="el-GR" sz="2400" b="1" u="sng" dirty="0" smtClean="0">
                <a:solidFill>
                  <a:srgbClr val="FF0000"/>
                </a:solidFill>
                <a:latin typeface="Arial" pitchFamily="34" charset="0"/>
                <a:cs typeface="Arial" pitchFamily="34" charset="0"/>
              </a:rPr>
              <a:t>)</a:t>
            </a:r>
          </a:p>
          <a:p>
            <a:pPr algn="l"/>
            <a:r>
              <a:rPr lang="el-GR" sz="2400" dirty="0" smtClean="0"/>
              <a:t/>
            </a:r>
            <a:br>
              <a:rPr lang="el-GR" sz="2400" dirty="0" smtClean="0"/>
            </a:br>
            <a:r>
              <a:rPr lang="el-GR" sz="2200" b="1" dirty="0" smtClean="0">
                <a:solidFill>
                  <a:schemeClr val="tx1"/>
                </a:solidFill>
                <a:latin typeface="Arial" pitchFamily="34" charset="0"/>
                <a:cs typeface="Arial" pitchFamily="34" charset="0"/>
              </a:rPr>
              <a:t>ΑΠΟΤΕΛΕΙΤΑΙ ΑΠΟ ΤΑ ΚΥΡΙΑ </a:t>
            </a:r>
            <a:r>
              <a:rPr lang="el-GR" sz="2200" b="1" u="sng" dirty="0" smtClean="0">
                <a:solidFill>
                  <a:srgbClr val="FF0000"/>
                </a:solidFill>
                <a:latin typeface="Arial" pitchFamily="34" charset="0"/>
                <a:cs typeface="Arial" pitchFamily="34" charset="0"/>
              </a:rPr>
              <a:t>ΚΟΜΒΙΑ ΒΑΣΕΩΣ </a:t>
            </a:r>
            <a:r>
              <a:rPr lang="el-GR" sz="2200" b="1" dirty="0" smtClean="0">
                <a:solidFill>
                  <a:schemeClr val="tx1"/>
                </a:solidFill>
                <a:latin typeface="Arial" pitchFamily="34" charset="0"/>
                <a:cs typeface="Arial" pitchFamily="34" charset="0"/>
              </a:rPr>
              <a:t>(ΠΟΥ ΕΔΡΑΖΟΝΤΑΙ ΣΤΑ ΕΔΡΑΝΑ ΒΑΣΕΩΣ ΤΗΣ ΜΗΧΑΝΗΣ) ΚΑΙ ΤΑ </a:t>
            </a:r>
            <a:r>
              <a:rPr lang="el-GR" sz="2200" b="1" u="sng" dirty="0" smtClean="0">
                <a:solidFill>
                  <a:srgbClr val="FF0000"/>
                </a:solidFill>
                <a:latin typeface="Arial" pitchFamily="34" charset="0"/>
                <a:cs typeface="Arial" pitchFamily="34" charset="0"/>
              </a:rPr>
              <a:t>ΚΟΜΒΙΑ ΤΩΝ ΔΙΩΣΤΗΡΩΝ</a:t>
            </a:r>
            <a:r>
              <a:rPr lang="el-GR" sz="2200" b="1" dirty="0" smtClean="0">
                <a:solidFill>
                  <a:schemeClr val="tx1"/>
                </a:solidFill>
                <a:latin typeface="Arial" pitchFamily="34" charset="0"/>
                <a:cs typeface="Arial" pitchFamily="34" charset="0"/>
              </a:rPr>
              <a:t>, ΤΑ ΟΠΟΙΑ ΣΥΝΔΕΟΝΤΑΙ ΜΕΤΑΞΥ ΤΟΥΣ ΜΕ ΤΟΥΣ </a:t>
            </a:r>
            <a:r>
              <a:rPr lang="el-GR" sz="2200" b="1" u="sng" dirty="0" smtClean="0">
                <a:solidFill>
                  <a:srgbClr val="FF0000"/>
                </a:solidFill>
                <a:latin typeface="Arial" pitchFamily="34" charset="0"/>
                <a:cs typeface="Arial" pitchFamily="34" charset="0"/>
              </a:rPr>
              <a:t>ΒΡΑΧΙΟΝΕΣ</a:t>
            </a:r>
            <a:r>
              <a:rPr lang="el-GR" sz="2200" b="1" dirty="0" smtClean="0">
                <a:solidFill>
                  <a:schemeClr val="tx1"/>
                </a:solidFill>
                <a:latin typeface="Arial" pitchFamily="34" charset="0"/>
                <a:cs typeface="Arial" pitchFamily="34" charset="0"/>
              </a:rPr>
              <a:t> (</a:t>
            </a:r>
            <a:r>
              <a:rPr lang="el-GR" sz="2200" b="1" u="sng" dirty="0" smtClean="0">
                <a:solidFill>
                  <a:schemeClr val="tx1"/>
                </a:solidFill>
                <a:latin typeface="Arial" pitchFamily="34" charset="0"/>
                <a:cs typeface="Arial" pitchFamily="34" charset="0"/>
              </a:rPr>
              <a:t>ΠΑΡΕΙΕΣ, ΜΑΓΟΥΛΑ Η ΚΙΘΑΡΕΣ</a:t>
            </a:r>
            <a:r>
              <a:rPr lang="el-GR" sz="2200" b="1" dirty="0" smtClean="0">
                <a:solidFill>
                  <a:schemeClr val="tx1"/>
                </a:solidFill>
                <a:latin typeface="Arial" pitchFamily="34" charset="0"/>
                <a:cs typeface="Arial" pitchFamily="34" charset="0"/>
              </a:rPr>
              <a:t>). ΔΥΟ ΒΡΑΧΙΟΝΕΣ ΜΑΖΙ ΜΕ ΤΟ ΚΟΜΒΙΟ ΤΟΥ ΔΙΩΣΤΗ</a:t>
            </a:r>
            <a:r>
              <a:rPr lang="el-GR" sz="2400" b="1" dirty="0" smtClean="0">
                <a:solidFill>
                  <a:schemeClr val="tx1"/>
                </a:solidFill>
                <a:latin typeface="Arial" pitchFamily="34" charset="0"/>
                <a:cs typeface="Arial" pitchFamily="34" charset="0"/>
              </a:rPr>
              <a:t>ΡΑ ΑΠΟΤΕΛΟΥΝ ΤΟ ΛΕΓΟΜΕΝΟ ΑΓΚΩΝΑ (ΣΤΡΟΦΑΛΟΣ). </a:t>
            </a:r>
          </a:p>
          <a:p>
            <a:pPr algn="l"/>
            <a:r>
              <a:rPr lang="el-GR" sz="2400" b="1" dirty="0" smtClean="0">
                <a:solidFill>
                  <a:schemeClr val="tx1"/>
                </a:solidFill>
                <a:latin typeface="Arial" pitchFamily="34" charset="0"/>
                <a:cs typeface="Arial" pitchFamily="34" charset="0"/>
              </a:rPr>
              <a:t>Ο ΑΡΙΘΜΟΣ ΤΩΝ ΑΓΚΩΝΩΝ ΙΣΟΥΤΑΙ ΜΕ ΤΟΝ ΑΡΙΘΜΟ ΤΩΝ ΚΥΛΙΝΔΡΩΝ. ΟΛΟΙ ΟΙ ΑΓΚΩΝΕΣ ΩΣΤΟΣΟ ΔΕΝ ΒΡΙΣΚΟΝΤΑΙ ΤΟΠΟΘΕΤΗΜΕΝΟΙ ΣΤΟ ΙΔΙΟ ΕΠΙΠΕΔΟ.</a:t>
            </a:r>
          </a:p>
          <a:p>
            <a:pPr algn="l"/>
            <a:r>
              <a:rPr lang="el-GR" sz="2400" b="1" dirty="0" smtClean="0">
                <a:solidFill>
                  <a:schemeClr val="tx1"/>
                </a:solidFill>
                <a:latin typeface="Arial" pitchFamily="34" charset="0"/>
                <a:cs typeface="Arial" pitchFamily="34" charset="0"/>
              </a:rPr>
              <a:t>Ο ΣΤΡΟΦΑΛΟΦΟΡΟΣ ΑΞΟΝΑΣ ΜΠΟΡΕΙ ΝΑ ΕΙΝΑΙ ΟΛΟΣΩΜΟΣ (ΜΙΚΡΕΣ ΜΗΧΑΝΕΣ) Η ΔΙΑΙΡΟΥΜΕΝΟΣ (ΜΕΓΑΛΕΣ ΜΗΧΑΝΕΣ). </a:t>
            </a:r>
            <a:endParaRPr lang="el-GR" sz="2200" b="1" dirty="0" smtClean="0">
              <a:solidFill>
                <a:schemeClr val="tx1"/>
              </a:solidFill>
              <a:latin typeface="Arial" pitchFamily="34" charset="0"/>
              <a:cs typeface="Arial" pitchFamily="34" charset="0"/>
            </a:endParaRPr>
          </a:p>
          <a:p>
            <a:pPr algn="l"/>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ΣΤΡΟΦΑΛΟΦΟΡΟΣ ΑΞΟΝΑΣ (</a:t>
            </a:r>
            <a:r>
              <a:rPr lang="en-US" sz="2800" b="1" u="sng" dirty="0" smtClean="0">
                <a:solidFill>
                  <a:schemeClr val="bg1"/>
                </a:solidFill>
                <a:latin typeface="Arial" pitchFamily="34" charset="0"/>
                <a:cs typeface="Arial" pitchFamily="34" charset="0"/>
              </a:rPr>
              <a:t>CRANKSHAFT</a:t>
            </a:r>
            <a:r>
              <a:rPr lang="el-GR" sz="2800" b="1" u="sng" dirty="0" smtClean="0">
                <a:solidFill>
                  <a:schemeClr val="bg1"/>
                </a:solidFill>
                <a:latin typeface="Arial" pitchFamily="34" charset="0"/>
                <a:cs typeface="Arial" pitchFamily="34" charset="0"/>
              </a:rPr>
              <a:t>)</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400" b="1" u="sng" dirty="0" smtClean="0">
                <a:solidFill>
                  <a:srgbClr val="FF0000"/>
                </a:solidFill>
                <a:latin typeface="Arial" pitchFamily="34" charset="0"/>
                <a:cs typeface="Arial" pitchFamily="34" charset="0"/>
              </a:rPr>
              <a:t>ΣΤΡΟΦΑΛΟΦΟΡΟΣ ΑΞΟΝΑΣ (</a:t>
            </a:r>
            <a:r>
              <a:rPr lang="en-US" sz="2400" b="1" u="sng" dirty="0" smtClean="0">
                <a:solidFill>
                  <a:srgbClr val="FF0000"/>
                </a:solidFill>
                <a:latin typeface="Arial" pitchFamily="34" charset="0"/>
                <a:cs typeface="Arial" pitchFamily="34" charset="0"/>
              </a:rPr>
              <a:t>CRANKSHAFT</a:t>
            </a:r>
            <a:r>
              <a:rPr lang="el-GR" sz="2400" b="1" u="sng" dirty="0" smtClean="0">
                <a:solidFill>
                  <a:srgbClr val="FF0000"/>
                </a:solidFill>
                <a:latin typeface="Arial" pitchFamily="34" charset="0"/>
                <a:cs typeface="Arial" pitchFamily="34" charset="0"/>
              </a:rPr>
              <a:t>)</a:t>
            </a:r>
          </a:p>
          <a:p>
            <a:pPr algn="l"/>
            <a:r>
              <a:rPr lang="el-GR" sz="2400" dirty="0" smtClean="0"/>
              <a:t/>
            </a:r>
            <a:br>
              <a:rPr lang="el-GR" sz="2400" dirty="0" smtClean="0"/>
            </a:br>
            <a:r>
              <a:rPr lang="el-GR" sz="2000" b="1" dirty="0" smtClean="0">
                <a:solidFill>
                  <a:schemeClr val="tx1"/>
                </a:solidFill>
                <a:latin typeface="Arial" pitchFamily="34" charset="0"/>
                <a:cs typeface="Arial" pitchFamily="34" charset="0"/>
              </a:rPr>
              <a:t>ΟΙ ΒΡΑΧΙΟΝΕΣ ΤΟΥ ΣΤΡΟΦΑΛΟΦΟΡΟΥ ΑΞΟΝΑ ΦΕΡΟΥΝ ΑΝΤΙΒΑΡΑ ΓΙΑ ΤΗ ΖΥΓΟΣΤΑΘΜΙΣΗ ΤΩΝ ΕΚΚΕΝΤΡΩΝ ΜΑΖΩΝ ΤΟΥ ΣΤΡΟΦΑΛΟΦΟΡΟΥ ΚΑΙ ΤΩΝ ΠΑΛΙΝΔΡΟΜΟΥΝΤΩΝ ΜΑΖΩΝ ΤΟΥ ΕΜΒΟΛΟΥ ΚΑΙ ΤΟΥ ΔΙΩΣΤΗΡΑ. ΤΑ ΑΝΤΙΒΑΡΑ ΜΠΟΡΕΙ ΝΑ ΚΑΤΑΣΚΕΥΑΖΟΝΤΑΙ ΣΕ ΕΝΙΑΙΟ ΤΜΗΜΑ ΜΕ ΤΟΥΣ ΒΡΑΧΙΟΝΕΣ Η ΝΑ ΕΙΝΑΙ ΠΡΟΣΘΕΤΑ ΚΑΙ ΝΑ ΣΥΝΔΕΟΝΤΑΙ ΜΕ ΚΟΧΛΙΕΣ.</a:t>
            </a:r>
          </a:p>
          <a:p>
            <a:pPr algn="l"/>
            <a:r>
              <a:rPr lang="el-GR" sz="2000" b="1" dirty="0" smtClean="0">
                <a:solidFill>
                  <a:schemeClr val="tx1"/>
                </a:solidFill>
                <a:latin typeface="Arial" pitchFamily="34" charset="0"/>
                <a:cs typeface="Arial" pitchFamily="34" charset="0"/>
              </a:rPr>
              <a:t>ΜΕ ΤΟ ΑΚΡΟ ΤΟΥ ΣΤΡΟΦΑΛΟΦΟΡΟΥ ΑΞΟΝΑ ΣΥΝΔΕΕΤΑΙ Ο ΣΦΟΝΔΥΛΟΣ. ΑΠΟ ΤΟ ΣΤΡΟΦΑΛΟΦΟΡΟ ΑΞΟΝΑ, </a:t>
            </a:r>
            <a:r>
              <a:rPr lang="el-GR" sz="2000" b="1" dirty="0" smtClean="0">
                <a:solidFill>
                  <a:srgbClr val="FF0000"/>
                </a:solidFill>
                <a:latin typeface="Arial" pitchFamily="34" charset="0"/>
                <a:cs typeface="Arial" pitchFamily="34" charset="0"/>
              </a:rPr>
              <a:t>ΜΕΣΩ ΟΔΟΝΤΩΤΩΝ ΤΡΟΧΩΝ Η ΑΛΥΣΙΔΩΝ</a:t>
            </a:r>
            <a:r>
              <a:rPr lang="el-GR" sz="2000" b="1" dirty="0" smtClean="0">
                <a:solidFill>
                  <a:schemeClr val="tx1"/>
                </a:solidFill>
                <a:latin typeface="Arial" pitchFamily="34" charset="0"/>
                <a:cs typeface="Arial" pitchFamily="34" charset="0"/>
              </a:rPr>
              <a:t>, ΜΕΤΑΔΙΔΕΤΑΙ Η ΚΙΝΗΣΗ ΣΤΟΝ ΕΚΚΕΝΤΡΟΦΟΡΟ ΑΞΟΝΑ ΚΑΙ ΣΤΟΥΣ ΔΙΑΦΟΡΟΥΣ ΒΟΗΘΗΤΙΚΟΥΣ ΜΗΧΑΝΙΣΜΟΥΣ.</a:t>
            </a:r>
          </a:p>
          <a:p>
            <a:pPr algn="l"/>
            <a:r>
              <a:rPr lang="el-GR" sz="2000" b="1" dirty="0" smtClean="0">
                <a:solidFill>
                  <a:schemeClr val="tx1"/>
                </a:solidFill>
                <a:latin typeface="Arial" pitchFamily="34" charset="0"/>
                <a:cs typeface="Arial" pitchFamily="34" charset="0"/>
              </a:rPr>
              <a:t>ΣΤΟ ΕΣΩΤΕΡΙΚΟ ΤΟΥ ΦΕΡΕΙ ΑΓΩΓΟΥΣ ΓΙΑ ΤΗ ΔΙΟΧΕΤΕΥΣΗ ΤΟΥ ΕΛΑΙΟΥ ΛΙΠΑΝΣΕΩΣ ΠΡΟΣ ΤΟΥΣ ΚΥΡΙΟΥΣ ΤΡΙΒΕΙΣ ΒΑΣΕΩΣ, ΤΟΥΣ ΤΡΙΒΕΙΣ ΤΩΝ ΚΟΜΒΙΩΝ ΤΩΝ ΔΙΩΣΤΗΡΩΝ ΚΑΙ ΜΕΣΩ ΤΩΝ ΔΙΩΣΤΗΡΩΝ ΣΤΑ ΕΜΒΟΛΑ (ΣΕ ΟΡΙΣΜΕΝΕΣ ΜΗΧΑΝΕΣ).</a:t>
            </a:r>
          </a:p>
          <a:p>
            <a:endParaRPr lang="el-GR" sz="2400" dirty="0" smtClean="0"/>
          </a:p>
          <a:p>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ΣΤΡΟΦΑΛΟΦΟΡΟΣ ΑΞΟΝΑΣ (</a:t>
            </a:r>
            <a:r>
              <a:rPr lang="en-US" sz="2800" b="1" u="sng" dirty="0" smtClean="0">
                <a:solidFill>
                  <a:schemeClr val="bg1"/>
                </a:solidFill>
                <a:latin typeface="Arial" pitchFamily="34" charset="0"/>
                <a:cs typeface="Arial" pitchFamily="34" charset="0"/>
              </a:rPr>
              <a:t>CRANKSHAFT</a:t>
            </a:r>
            <a:r>
              <a:rPr lang="el-GR" sz="2800" b="1" u="sng" dirty="0" smtClean="0">
                <a:solidFill>
                  <a:schemeClr val="bg1"/>
                </a:solidFill>
                <a:latin typeface="Arial" pitchFamily="34" charset="0"/>
                <a:cs typeface="Arial" pitchFamily="34" charset="0"/>
              </a:rPr>
              <a:t>)</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r>
              <a:rPr lang="el-GR" sz="2000" b="1" dirty="0" smtClean="0">
                <a:solidFill>
                  <a:schemeClr val="tx1"/>
                </a:solidFill>
                <a:latin typeface="Arial" pitchFamily="34" charset="0"/>
                <a:cs typeface="Arial" pitchFamily="34" charset="0"/>
              </a:rPr>
              <a:t>Ο </a:t>
            </a:r>
            <a:r>
              <a:rPr lang="el-GR" sz="2000" b="1" u="sng" dirty="0" smtClean="0">
                <a:solidFill>
                  <a:srgbClr val="FF0000"/>
                </a:solidFill>
                <a:latin typeface="Arial" pitchFamily="34" charset="0"/>
                <a:cs typeface="Arial" pitchFamily="34" charset="0"/>
              </a:rPr>
              <a:t>ΕΚΚΕΝΤΡΟΦΟΡΟΣ (ΚΝΩΔΑΚΟΦΟΡΟΣ) ΑΞΟΝΑΣ</a:t>
            </a:r>
            <a:r>
              <a:rPr lang="el-GR" sz="2000" b="1" dirty="0" smtClean="0">
                <a:solidFill>
                  <a:srgbClr val="FF0000"/>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ΜΕΤΑΔΙΔΕΙ ΤΗΝ ΚΙΝΗΣΗ ΓΙΑ ΤΟ ΑΝΟΙΓΜΑ ΚΑΙ ΤΟ ΚΛΕΙΣΙΜΟ ΤΩΝ ΒΑΛΒΙΔΩΝ ΕΙΣΑΓΩΓΗΣ ΚΑΙ ΕΞΑΓΩΓΗΣ, ΕΝΩ ΠΑΡΑΛΛΗΛΑ ΜΕΤΑΔΙΔΕΙ ΤΗΝ ΚΙΝΗΣΗ ΚΑΙ ΣΕ ΒΟΗΘΗΤΙΚΟΥΣ ΜΗΧΑΝΙΣΜΟΥΣ. ΔΕΧΕΤΑΙ ΤΗΝ ΚΙΝΗΣΗ ΑΠΟ ΤΟ ΣΤΡΟΦΑΛΟΦΟΡΟ ΑΞΟΝΑ, ΜΕΣΩ ΤΗΣ ΑΛΥΣΙΔΑΣ (ΚΑΔΕΝΑΣ), ΤΟΥ ΟΔΟΝΤΩΤΟΥ ΙΜΑΝΤΑ (ΣΤΙΣ ΜΙΚΡΕΣ ΜΗΧΑΝΕΣ) Η ΜΕ ΤΗ ΒΟΗΘΕΙΑ ΟΔΟΝΤΩΤΩΝ ΤΡΟΧΩΝ. ΤΟ ΚΥΡΙΟ ΣΤΟΙΧΕΙΟ ΤΟΥ ΕΙΝΑΙ ΤΑ </a:t>
            </a:r>
            <a:r>
              <a:rPr lang="el-GR" sz="2000" b="1" u="sng" dirty="0" smtClean="0">
                <a:solidFill>
                  <a:srgbClr val="FF0000"/>
                </a:solidFill>
                <a:latin typeface="Arial" pitchFamily="34" charset="0"/>
                <a:cs typeface="Arial" pitchFamily="34" charset="0"/>
              </a:rPr>
              <a:t>ΕΚΚΕΝΤΡΑ</a:t>
            </a:r>
            <a:r>
              <a:rPr lang="el-GR" sz="2000" b="1" dirty="0" smtClean="0">
                <a:solidFill>
                  <a:schemeClr val="tx1"/>
                </a:solidFill>
                <a:latin typeface="Arial" pitchFamily="34" charset="0"/>
                <a:cs typeface="Arial" pitchFamily="34" charset="0"/>
              </a:rPr>
              <a:t> (</a:t>
            </a:r>
            <a:r>
              <a:rPr lang="el-GR" sz="2000" b="1" u="sng" dirty="0" smtClean="0">
                <a:solidFill>
                  <a:schemeClr val="tx1"/>
                </a:solidFill>
                <a:latin typeface="Arial" pitchFamily="34" charset="0"/>
                <a:cs typeface="Arial" pitchFamily="34" charset="0"/>
              </a:rPr>
              <a:t>ΚΝΩΔΑΚΕΣ</a:t>
            </a:r>
            <a:r>
              <a:rPr lang="el-GR" sz="2000" b="1" dirty="0" smtClean="0">
                <a:solidFill>
                  <a:schemeClr val="tx1"/>
                </a:solidFill>
                <a:latin typeface="Arial" pitchFamily="34" charset="0"/>
                <a:cs typeface="Arial" pitchFamily="34" charset="0"/>
              </a:rPr>
              <a:t>), ΤΟΠΟΘΕΤΗΜΕΝΑ ΣΕ ΚΑΤΑΛΛΗΛΕΣ ΘΕΣΕΙΣ ΚΑΙ ΓΩΝΙΕΣ ΚΑΤΑ ΜΗΚΟΣ ΤΟΥ.</a:t>
            </a:r>
          </a:p>
          <a:p>
            <a:pPr algn="l"/>
            <a:r>
              <a:rPr lang="el-GR" sz="2000" b="1" dirty="0" smtClean="0">
                <a:solidFill>
                  <a:schemeClr val="tx1"/>
                </a:solidFill>
                <a:latin typeface="Arial" pitchFamily="34" charset="0"/>
                <a:cs typeface="Arial" pitchFamily="34" charset="0"/>
              </a:rPr>
              <a:t>ΤΑ ΕΚΚΕΝΤΡΑ ΜΕΤΑΤΡΕΠΟΥΝ ΤΗΝ ΠΕΡΙΣΤΡΟΦΙΚΗ ΚΙΝΗΣΗ ΤΟΥ ΕΚΚΕΝΤΡΟΦΟΡΟΥ ΑΞΟΝΑ ΣΕ ΠΑΛΙΝΔΡΟΜΙΚΗ ΤΩΝ ΩΣΤΗΡΙΩΝ ΚΑΙ ΤΩΝ ΒΑΛΒΙΔΩΝ. Η ΕΚΚΕΝΤΡΟΤΗΤΑ ΤΟΥΣ ΚΑΘΟΡΙΖΕΙ ΤΟ ΒΥΘΙΣΜΑ ΤΩΝ ΒΑΛΒΙΔΩΝ, ΕΝΩ Η ΚΑΜΠΥΛΟΤΗΤΑ ΤΟΥΣ ΚΑΘΟΡΙΖΕΙ ΤΗΝ ΤΑΧΥΤΗΤΑ ΑΝΟΙΓΜΑΤΟΣ ΚΑΙ ΚΛΕΙΣΙΜΑΤΟΣ ΤΩΝ ΒΑΛΒΙΔΩΝ ΟΠΩΣ ΚΑΙ ΤΟ ΧΡΟΝΟ ΠΑΡΑΜΟΝΗΣ ΣΕ ΑΝΟΙΚΤΗ ΘΕΣΗ. </a:t>
            </a:r>
          </a:p>
          <a:p>
            <a:pPr algn="l"/>
            <a:r>
              <a:rPr lang="el-GR" sz="2000" b="1" dirty="0" smtClean="0">
                <a:solidFill>
                  <a:schemeClr val="tx1"/>
                </a:solidFill>
                <a:latin typeface="Arial" pitchFamily="34" charset="0"/>
                <a:cs typeface="Arial" pitchFamily="34" charset="0"/>
              </a:rPr>
              <a:t>Η ΓΩΝΙΑ ΤΟΠΟΘΕΤΗΣΕΩΣ ΤΟΥΣ ΚΑΘΟΡΙΖΕΙ ΤΟ ΧΡΟΝΙΣΜΟ ΤΩΝ ΒΑΛΒΙΔΩΝ.</a:t>
            </a: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ΕΚΚΕΝΤΡΟΦΟΡΟΣ ΑΞΟΝΑΣ (</a:t>
            </a:r>
            <a:r>
              <a:rPr lang="en-US" sz="2800" b="1" u="sng" dirty="0" smtClean="0">
                <a:solidFill>
                  <a:schemeClr val="bg1"/>
                </a:solidFill>
                <a:latin typeface="Arial" pitchFamily="34" charset="0"/>
                <a:cs typeface="Arial" pitchFamily="34" charset="0"/>
              </a:rPr>
              <a:t>CAMSHAFT</a:t>
            </a:r>
            <a:r>
              <a:rPr lang="el-GR" sz="2800" b="1" u="sng" dirty="0" smtClean="0">
                <a:solidFill>
                  <a:schemeClr val="bg1"/>
                </a:solidFill>
                <a:latin typeface="Arial" pitchFamily="34" charset="0"/>
                <a:cs typeface="Arial" pitchFamily="34" charset="0"/>
              </a:rPr>
              <a:t>)</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ΕΚΚΕΝΤΡΟΦΟΡΟΣ ΑΞΟΝΑΣ (</a:t>
            </a:r>
            <a:r>
              <a:rPr lang="en-US" sz="2800" b="1" u="sng" dirty="0" smtClean="0">
                <a:solidFill>
                  <a:schemeClr val="bg1"/>
                </a:solidFill>
                <a:latin typeface="Arial" pitchFamily="34" charset="0"/>
                <a:cs typeface="Arial" pitchFamily="34" charset="0"/>
              </a:rPr>
              <a:t>CAMSHAFT</a:t>
            </a:r>
            <a:r>
              <a:rPr lang="el-GR" sz="2800" b="1" u="sng" dirty="0" smtClean="0">
                <a:solidFill>
                  <a:schemeClr val="bg1"/>
                </a:solidFill>
                <a:latin typeface="Arial" pitchFamily="34" charset="0"/>
                <a:cs typeface="Arial" pitchFamily="34" charset="0"/>
              </a:rPr>
              <a:t>)</a:t>
            </a:r>
            <a:endParaRPr lang="el-GR" sz="2800" b="1" u="sng" dirty="0">
              <a:solidFill>
                <a:schemeClr val="bg1"/>
              </a:solidFill>
              <a:latin typeface="Arial" pitchFamily="34" charset="0"/>
              <a:cs typeface="Arial" pitchFamily="34" charset="0"/>
            </a:endParaRPr>
          </a:p>
        </p:txBody>
      </p:sp>
      <p:pic>
        <p:nvPicPr>
          <p:cNvPr id="2050" name="Picture 2" descr="C:\Users\Fadi\Desktop\3.png"/>
          <p:cNvPicPr>
            <a:picLocks noChangeAspect="1" noChangeArrowheads="1"/>
          </p:cNvPicPr>
          <p:nvPr/>
        </p:nvPicPr>
        <p:blipFill>
          <a:blip r:embed="rId3" cstate="print">
            <a:lum bright="-9000" contrast="21000"/>
          </a:blip>
          <a:srcRect/>
          <a:stretch>
            <a:fillRect/>
          </a:stretch>
        </p:blipFill>
        <p:spPr bwMode="auto">
          <a:xfrm>
            <a:off x="323528" y="2564904"/>
            <a:ext cx="8496944" cy="1800200"/>
          </a:xfrm>
          <a:prstGeom prst="rect">
            <a:avLst/>
          </a:prstGeom>
          <a:noFill/>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r>
              <a:rPr lang="el-GR" sz="2300" b="1" dirty="0" smtClean="0">
                <a:solidFill>
                  <a:schemeClr val="tx1"/>
                </a:solidFill>
                <a:latin typeface="Arial" pitchFamily="34" charset="0"/>
                <a:cs typeface="Arial" pitchFamily="34" charset="0"/>
              </a:rPr>
              <a:t>Ο ΕΚΚΕΝΤΡΟΦΟΡΟΣ ΜΕ ΤΗΝ ΠΑΡΕΜΒΟΛΗ ΤΩΝ ΤΡΙΒΕΩΝ ΟΛΙΣΘΗΣΕΩΣ ΕΔΡΑΖΕΤΑΙ ΣΤΟΝ ΚΟΡΜΟ ΤΗΣ ΜΗΧΑΝΗΣ Η ΣΤΟ ΠΩΜΑ ΣΤΗΝ ΠΕΡΙΠΤΩΣΗ «ΕΚΚΕΝΤΡΟΦΟΡΟΥ ΕΠΙ ΚΕΦΑΛΗΣ». </a:t>
            </a:r>
          </a:p>
          <a:p>
            <a:pPr algn="l"/>
            <a:r>
              <a:rPr lang="el-GR" sz="2300" b="1" dirty="0" smtClean="0">
                <a:solidFill>
                  <a:schemeClr val="tx1"/>
                </a:solidFill>
                <a:latin typeface="Arial" pitchFamily="34" charset="0"/>
                <a:cs typeface="Arial" pitchFamily="34" charset="0"/>
              </a:rPr>
              <a:t>Ο ΕΚΚΕΝΤΡΟΦΟΡΟΣ ΚΙΝΕΙ ΕΚΤΟΣ ΑΠΟ ΤΙΣ ΒΑΛΒΙΔΕΣ ΕΙΣΑΓΩΓΗΣ ΚΑΙ ΕΞΑΓΩΓΗΣ, ΤΗ ΒΑΛΒΙΔΑ ΑΕΡΑ ΕΚΚΙΝΗΣΕΩΣ ΚΑΙ ΤΙΣ ΑΝΤΛΙΕΣ ΚΑΥΣΙΜΟΥ. </a:t>
            </a:r>
          </a:p>
          <a:p>
            <a:pPr algn="l"/>
            <a:r>
              <a:rPr lang="el-GR" sz="2300" b="1" dirty="0" smtClean="0">
                <a:solidFill>
                  <a:schemeClr val="tx1"/>
                </a:solidFill>
                <a:latin typeface="Arial" pitchFamily="34" charset="0"/>
                <a:cs typeface="Arial" pitchFamily="34" charset="0"/>
              </a:rPr>
              <a:t>ΣΤΙΣ ΒΕΝΖΙΝΟΜΗΧΑΝΕΣ ΚΙΝΕΙ ΤΗ ΜΗΧΑΝΙΚΗ ΑΝΤΛΙΑ ΒΕΝΖΙΝΗΣ, ΤΗΝ ΑΝΤΛΙΑ ΛΑΔΙΟΥ ΚΑΙ ΤΟ ΔΙΑΝΟΜΕΑ ΡΕΥΜΑΤΟΣ. ΣΤΟΥΣ ΣΥΓΧΡΟΝΟΥΣ ΒΕΝΖΙΝΟΚΙΝΗΤΗΡΕΣ ΜΑΛΙΣΤΑ, ΛΟΓΩ ΤΟΥ ΜΕΓΑΛΟΥ ΑΡΙΘΜΟΥ ΒΑΛΒΙΔΩΝ ΑΝΑ ΚΥΛΙΝΔΡΟ, ΣΥΝΗΘΙΖΕΤΑΙ Η ΧΡΗΣΗ ΔΥΟ «ΕΚΚΕΝΤΡΟΦΟΡΩΝ ΕΠΙ ΚΕΦΑΛΗΣ» ΓΙΑ ΚΑΘΕ ΜΠΛΟΚ ΚΥΛΙΝΔΡΩΝ (ΤΕΣΣΕΡΕΙΣ ΕΚΚΕΝΤΡΟΦΟΡΟΙ ΣΕ ΜΗΧΑΝΕΣ ΜΕ ΔΙΑΤΑΞΗ ΚΥΛΙΝΔΡΩΝ ΤΥΠΟΥ V Η ΑΝΤΙΤΙΘΕΜΕΝΩΝ ΚΥΛΙΝΔΡΩΝ - </a:t>
            </a:r>
            <a:r>
              <a:rPr lang="en-US" sz="2300" b="1" dirty="0" smtClean="0">
                <a:solidFill>
                  <a:schemeClr val="tx1"/>
                </a:solidFill>
                <a:latin typeface="Arial" pitchFamily="34" charset="0"/>
                <a:cs typeface="Arial" pitchFamily="34" charset="0"/>
              </a:rPr>
              <a:t>BOXER</a:t>
            </a:r>
            <a:r>
              <a:rPr lang="el-GR" sz="2300" b="1" dirty="0" smtClean="0">
                <a:solidFill>
                  <a:schemeClr val="tx1"/>
                </a:solidFill>
                <a:latin typeface="Arial" pitchFamily="34" charset="0"/>
                <a:cs typeface="Arial" pitchFamily="34" charset="0"/>
              </a:rPr>
              <a:t>).</a:t>
            </a: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ΕΚΚΕΝΤΡΟΦΟΡΟΣ ΑΞΟΝΑΣ (</a:t>
            </a:r>
            <a:r>
              <a:rPr lang="en-US" sz="2800" b="1" u="sng" dirty="0" smtClean="0">
                <a:solidFill>
                  <a:schemeClr val="bg1"/>
                </a:solidFill>
                <a:latin typeface="Arial" pitchFamily="34" charset="0"/>
                <a:cs typeface="Arial" pitchFamily="34" charset="0"/>
              </a:rPr>
              <a:t>CAMSHAFT</a:t>
            </a:r>
            <a:r>
              <a:rPr lang="el-GR" sz="2800" b="1" u="sng" dirty="0" smtClean="0">
                <a:solidFill>
                  <a:schemeClr val="bg1"/>
                </a:solidFill>
                <a:latin typeface="Arial" pitchFamily="34" charset="0"/>
                <a:cs typeface="Arial" pitchFamily="34" charset="0"/>
              </a:rPr>
              <a:t>)</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r>
              <a:rPr lang="el-GR" sz="2200" b="1" dirty="0" smtClean="0">
                <a:solidFill>
                  <a:schemeClr val="tx1"/>
                </a:solidFill>
                <a:latin typeface="Arial" pitchFamily="34" charset="0"/>
                <a:cs typeface="Arial" pitchFamily="34" charset="0"/>
              </a:rPr>
              <a:t>ΣΤΙΣ ΜΕΓΑΛΕΣ ΠΕΤΡΕΛΑΙΟΜΗΧΑΝΕΣ ΤΥΠΟΥ V, ΚΑΘΕ ΜΠΛΟΚ ΚΥΛΙΝΔΡΩΝ ΜΠΟΡΕΙ ΝΑ ΕΧΕΙ ΤΟ ΔΙΚΟ ΤΟΥ ΕΚΚΕΝΤΡΟΦΟΡΟ ΑΞΟΝΑ ΓΙΑ ΤΟΝ ΕΛΕΓΧΟ ΤΩΝ ΒΑΛΒΙΔΩΝ ΚΑΙ ΤΩΝ ΒΟΗΘΗΤΙΚΩΝ ΜΗΧΑΝΙΣΜΩΝ. ΔΙΑΦΟΡΕΤΙΚΑ ΥΠΑΡΧΕΙ ΚΟΙΝΟΣ ΕΣΩΤΕΡΙΚΟΣ ΕΚΚΕΝΤΡΟΦΟΡΟΣ ΓΙΑ ΤΟΝ ΕΛΕΓΧΟ ΤΩΝ ΒΑΛΒΙΔΩΝ ΚΑΙ ΞΕΧΩΡΙΣΤΟΙ ΕΞΩΤΕΡΙΚΟΙ ΕΚΚΕΝΤΡΟΦΟΡΟΙ ΓΙΑ ΤΟΥΣ ΒΟΗΘΗΤΙΚΟΥΣ ΜΗΧΑΝΙΣΜΟΥΣ (ΑΝΤΛΙΕΣ ΚΑΥΣΙΜΟΥ).</a:t>
            </a:r>
          </a:p>
          <a:p>
            <a:pPr algn="l"/>
            <a:r>
              <a:rPr lang="el-GR" sz="2200" b="1" dirty="0" smtClean="0">
                <a:solidFill>
                  <a:schemeClr val="tx1"/>
                </a:solidFill>
                <a:latin typeface="Arial" pitchFamily="34" charset="0"/>
                <a:cs typeface="Arial" pitchFamily="34" charset="0"/>
              </a:rPr>
              <a:t>ΟΙ ΑΝΑΣΤΡΕΦΟΜΕΝΕΣ ΜΗΧΑΝΕΣ ΦΕΡΟΥΝ ΔΙΠΛΑ ΕΚΚΕΝΤΡΑ ΣΤΟΝ ΕΚΚΕΝΤΡΟΦΟΡΟ ΑΞΟΝΑ, ΤΟ ΕΝΑ ΑΠΟ ΤΑ ΟΠΟΙΑ ΕΙΝΑΙ ΓΙΑ ΤΗΝ ΠΡΟΣΩ ΚΙΝΗΣΗ ΚΑΙ ΤΟ ΑΛΛΟ ΓΙΑ ΤΗΝ ΚΙΝΗΣΗ ΑΝΑΠΟΔΑ. ΓΙΑ ΤΗΝ ΕΜΠΛΟΚΗ ΤΟΥ ΑΝΤΙΣΤΟΙΧΟΥ ΕΚΚΕΝΤΡΟΥ, Ο ΕΚΚΕΝΤΡΟΦΟΡΟΣ ΑΞΟΝΑΣ ΜΕΤΑΤΟΠΙΖΕΤΑΙ ΑΞΟΝΙΚΑ, ΚΑΘΩΣ ΑΣΚΕΙΤΑΙ ΥΔΡΑΥΛΙΚΗ ΠΙΕΣΗ. Ο ΕΚΚΕΝΤΡΟΦΟΡΟΣ ΑΞΟΝΑΣ ΚΑΤΑΣΚΕΥΑΖΕΤΑΙ ΑΠΟ ΝΙΚΕΛΙΟΥΧΟ Η ΧΡΩΜΙΟΝΙΚΕΛΙΟΥΧΟ ΧΑΛΥΒΑ.</a:t>
            </a: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ΕΚΚΕΝΤΡΟΦΟΡΟΣ ΑΞΟΝΑΣ (</a:t>
            </a:r>
            <a:r>
              <a:rPr lang="en-US" sz="2800" b="1" u="sng" dirty="0" smtClean="0">
                <a:solidFill>
                  <a:schemeClr val="bg1"/>
                </a:solidFill>
                <a:latin typeface="Arial" pitchFamily="34" charset="0"/>
                <a:cs typeface="Arial" pitchFamily="34" charset="0"/>
              </a:rPr>
              <a:t>CAMSHAFT</a:t>
            </a:r>
            <a:r>
              <a:rPr lang="el-GR" sz="2800" b="1" u="sng" dirty="0" smtClean="0">
                <a:solidFill>
                  <a:schemeClr val="bg1"/>
                </a:solidFill>
                <a:latin typeface="Arial" pitchFamily="34" charset="0"/>
                <a:cs typeface="Arial" pitchFamily="34" charset="0"/>
              </a:rPr>
              <a:t>)</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600" b="1" u="sng" dirty="0" smtClean="0">
                <a:solidFill>
                  <a:srgbClr val="FF0000"/>
                </a:solidFill>
                <a:latin typeface="Arial" pitchFamily="34" charset="0"/>
                <a:cs typeface="Arial" pitchFamily="34" charset="0"/>
              </a:rPr>
              <a:t>ΜΕΤΑΔΟΣΗ ΚΙΝΗΣΕΩΣ</a:t>
            </a:r>
          </a:p>
          <a:p>
            <a:pPr algn="l"/>
            <a:r>
              <a:rPr lang="el-GR" sz="2600" b="1" dirty="0" smtClean="0">
                <a:solidFill>
                  <a:schemeClr val="tx1"/>
                </a:solidFill>
                <a:latin typeface="Arial" pitchFamily="34" charset="0"/>
                <a:cs typeface="Arial" pitchFamily="34" charset="0"/>
              </a:rPr>
              <a:t>Η ΣΧΕΣΗ </a:t>
            </a:r>
            <a:r>
              <a:rPr lang="el-GR" sz="2600" b="1" dirty="0" smtClean="0">
                <a:solidFill>
                  <a:srgbClr val="FF0000"/>
                </a:solidFill>
                <a:latin typeface="Arial" pitchFamily="34" charset="0"/>
                <a:cs typeface="Arial" pitchFamily="34" charset="0"/>
              </a:rPr>
              <a:t>ΜΕΤΑΔΟΣΕΩΣ ΤΗΣ ΚΙΝΗΣΕΩΣ</a:t>
            </a:r>
            <a:r>
              <a:rPr lang="el-GR" sz="2600" b="1" dirty="0" smtClean="0">
                <a:solidFill>
                  <a:schemeClr val="tx1"/>
                </a:solidFill>
                <a:latin typeface="Arial" pitchFamily="34" charset="0"/>
                <a:cs typeface="Arial" pitchFamily="34" charset="0"/>
              </a:rPr>
              <a:t> ΜΕΤΑΞΥ ΣΤΡΟΦΑΛΟΦΟΡΟΥ - ΕΚΚΕΝΤΡΟΦΟΡΟΥ ΕΙΝΑΙ </a:t>
            </a:r>
            <a:r>
              <a:rPr lang="el-GR" sz="2600" b="1" u="sng" dirty="0" smtClean="0">
                <a:solidFill>
                  <a:srgbClr val="FF0000"/>
                </a:solidFill>
                <a:latin typeface="Arial" pitchFamily="34" charset="0"/>
                <a:cs typeface="Arial" pitchFamily="34" charset="0"/>
              </a:rPr>
              <a:t>2 : 1 ΓΙΑ ΤΙΣ ΤΕΤΡΑΧΡΟΝΕΣ ΜΗΧΑΝΕΣ</a:t>
            </a:r>
            <a:r>
              <a:rPr lang="el-GR" sz="2600" b="1" dirty="0" smtClean="0">
                <a:solidFill>
                  <a:schemeClr val="tx1"/>
                </a:solidFill>
                <a:latin typeface="Arial" pitchFamily="34" charset="0"/>
                <a:cs typeface="Arial" pitchFamily="34" charset="0"/>
              </a:rPr>
              <a:t> (ΔΥΟ ΠΕΡΙΣΤΡΟΦΕΣ ΤΟΥ ΣΤΡΟΦΑΛΟΦΟΡΟΥ ΚΑΙ ΜΙΑ ΠΕΡΙΣΤΡΟΦΗ ΤΟΥ ΕΚΚΕΝΤΡΟΦΟΡΟΥ), ΕΝΩ ΓΙΑ ΤΙΣ </a:t>
            </a:r>
            <a:r>
              <a:rPr lang="el-GR" sz="2600" b="1" u="sng" dirty="0" smtClean="0">
                <a:solidFill>
                  <a:srgbClr val="FF0000"/>
                </a:solidFill>
                <a:latin typeface="Arial" pitchFamily="34" charset="0"/>
                <a:cs typeface="Arial" pitchFamily="34" charset="0"/>
              </a:rPr>
              <a:t>ΔΙΧΡΟΝΕΣ ΕΙΝΑΙ 1:1</a:t>
            </a:r>
            <a:r>
              <a:rPr lang="el-GR" sz="2600" b="1" dirty="0" smtClean="0">
                <a:solidFill>
                  <a:schemeClr val="tx1"/>
                </a:solidFill>
                <a:latin typeface="Arial" pitchFamily="34" charset="0"/>
                <a:cs typeface="Arial" pitchFamily="34" charset="0"/>
              </a:rPr>
              <a:t>. </a:t>
            </a:r>
          </a:p>
          <a:p>
            <a:pPr algn="l"/>
            <a:r>
              <a:rPr lang="el-GR" sz="2600" b="1" dirty="0" smtClean="0">
                <a:solidFill>
                  <a:schemeClr val="tx1"/>
                </a:solidFill>
                <a:latin typeface="Arial" pitchFamily="34" charset="0"/>
                <a:cs typeface="Arial" pitchFamily="34" charset="0"/>
              </a:rPr>
              <a:t>ΑΥΤΟ ΓΙΝΕΤΑΙ, ΔΙΟΤΙ ΣΤΙΣ ΤΕΤΡΑΧΡΟΝΕΣ ΜΗΧΑΝΕΣ Ο ΣΤΡΟΦΑΛΟΦΟΡΟΣ ΧΡΕΙΑΖΕΤΑΙ ΝΑ ΟΛΟΚΛΗΡΩΣΕΙ ΔΥΟ ΠΕΡΙΣΤΡΟΦΕΣ ΓΙΑ ΝΑ ΠΡΑΓΜΑΤΟΠΟΙΗΘΕΙ ΕΝΑΣ ΠΛΗΡΗΣ ΚΥΚΛΟΣ ΛΕΙΤΟΥΡΓΙΑΣ, ΟΠΟΤΕ ΟΙ ΒΑΛΒΙΔΕΣ ΑΝΟΙΓΟΥΝ ΜΙΑ ΦΟΡΑ. ΕΤΣΙ, Ο ΕΚΚΕΝΤΡΟΦΟΡΟΣ ΠΡΕΠΕΙ ΝΑ ΠΕΡΙΣΤΡΑΦΕΙ ΜΙΑ ΦΟΡΑ.</a:t>
            </a:r>
            <a:r>
              <a:rPr lang="el-GR" sz="1800" dirty="0" smtClean="0">
                <a:solidFill>
                  <a:schemeClr val="tx1"/>
                </a:solidFill>
                <a:latin typeface="Arial" pitchFamily="34" charset="0"/>
                <a:cs typeface="Arial" pitchFamily="34" charset="0"/>
              </a:rPr>
              <a:t/>
            </a:r>
            <a:br>
              <a:rPr lang="el-GR" sz="1800" dirty="0" smtClean="0">
                <a:solidFill>
                  <a:schemeClr val="tx1"/>
                </a:solidFill>
                <a:latin typeface="Arial" pitchFamily="34" charset="0"/>
                <a:cs typeface="Arial" pitchFamily="34" charset="0"/>
              </a:rPr>
            </a:br>
            <a:endParaRPr lang="el-GR" sz="18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ΕΚΚΕΝΤΡΟΦΟΡΟΣ ΑΞΟΝΑΣ (</a:t>
            </a:r>
            <a:r>
              <a:rPr lang="en-US" sz="2800" b="1" u="sng" dirty="0" smtClean="0">
                <a:solidFill>
                  <a:schemeClr val="bg1"/>
                </a:solidFill>
                <a:latin typeface="Arial" pitchFamily="34" charset="0"/>
                <a:cs typeface="Arial" pitchFamily="34" charset="0"/>
              </a:rPr>
              <a:t>CAMSHAFT</a:t>
            </a:r>
            <a:r>
              <a:rPr lang="el-GR" sz="2800" b="1" u="sng" dirty="0" smtClean="0">
                <a:solidFill>
                  <a:schemeClr val="bg1"/>
                </a:solidFill>
                <a:latin typeface="Arial" pitchFamily="34" charset="0"/>
                <a:cs typeface="Arial" pitchFamily="34" charset="0"/>
              </a:rPr>
              <a:t>)</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600" b="1" u="sng" dirty="0" smtClean="0">
                <a:solidFill>
                  <a:srgbClr val="FF0000"/>
                </a:solidFill>
                <a:latin typeface="Arial" pitchFamily="34" charset="0"/>
                <a:cs typeface="Arial" pitchFamily="34" charset="0"/>
              </a:rPr>
              <a:t>ΜΕΤΑΔΟΣΗ ΚΙΝΗΣΕΩΣ</a:t>
            </a:r>
          </a:p>
          <a:p>
            <a:pPr algn="l"/>
            <a:r>
              <a:rPr lang="el-GR" sz="2200" b="1" dirty="0" smtClean="0">
                <a:solidFill>
                  <a:schemeClr val="tx1"/>
                </a:solidFill>
                <a:latin typeface="Arial" pitchFamily="34" charset="0"/>
                <a:cs typeface="Arial" pitchFamily="34" charset="0"/>
              </a:rPr>
              <a:t>Ο ΤΡΟΠΟΣ ΜΕΤΑΔΟΣΕΩΣ ΤΗΣ ΚΙΝΗΣΕΩΣ ΑΠΟ ΤΟ ΣΤΡΟΦΑΛΟΦΟΡΟ ΣΤΟΝ ΕΚΚΕΝΤΡΟΦΟΡΟ ΑΞΟΝΑ ΕΞΑΡΤΑΤΑΙ ΑΠΟ ΤΗ ΘΕΣΗ ΤΟΥ ΤΕΛΕΥΤΑΙΟΥ ΣΤΗ ΜΗΧΑΝΗ. ΣΤΗΝ ΠΕΡΙΠΤΩΣΗ ΠΟΥ Ο ΕΚΚΕΝΤΡΟΦΟΡΟΣ ΑΞΟΝΑΣ ΒΡΙΣΚΕΤΑΙ ΣΤΑ ΠΛΑΓΙΑ ΤΟΥ ΣΩΜΑΤΟΣ ΤΗΣ ΜΗΧΑΝΗΣ, Η ΜΕΤΑΔΟΣΗ ΤΗΣ ΚΙΝΗΣΕΩΣ ΓΙΝΕΤΑΙ ΜΕΣΩ ΟΔΟΝΤΩΤΩΝ ΤΡΟΧΩΝ Η ΑΛΥΣΙΔΑΣ (ΚΑΔΕΝΑΣ). ΣΤΗΝ ΠΕΡΙΠΤΩΣΗ ΠΟΥ Ο ΕΚΚΕΝΤΡΟΦΟΡΟΣ ΑΞΟΝΑΣ ΒΡΙΣΚΕΤΑΙ ΠΑΝΩ ΣΤΗΝ ΚΕΦΑΛΗ, Η ΜΕΤΑΔΟΣΗ ΤΗΣ ΚΙΝΗΣΕΩΣ ΠΡΑΓΜΑΤΟΠΟΙΕΙΤΑΙ ΜΕΣΩ ΑΛΥΣΙΔΑΣ Η ΜΕΣΩ ΟΔΟΝΤΩΤΟΥ ΤΡΑΠΕΖΟΕΙΔΟΥΣ ΙΜΑΝΤΑ. ΣΤΙΣ ΜΕΓΑΛΕΣ ΔΙΧΡΟΝΕΣ ΑΡΓΟΣΤΡΟΦΕΣ ΝΑΥΤΙΚΕΣ ΜΗΧΑΝΕΣ ΟΙ ΕΚΚΕΝΤΡΟΦΟΡΟΙ ΒΡΙΣΚΟΝΤΑΙ ΣΤΑ ΠΛΑΓΙΑ ΤΟΥ ΣΩΜΑΤΟΣ ΤΗΣ ΜΗΧΑΝΗΣ ΚΑΙ Η ΜΕΤΑΔΟΣΗ ΤΗΣ ΚΙΝΗΣΕΩΣ ΓΙΝΕΤΑΙ ΜΕΣΩ ΟΔΟΝΤΩΤΩΝ ΤΡΟΧΩΝ Η ΜΕ ΤΗ ΧΡΗΣΗ (ΔΙΠΛΩΝ) ΑΛΥΣΙΔΩΝ.</a:t>
            </a:r>
          </a:p>
          <a:p>
            <a:pPr algn="l"/>
            <a:endParaRPr lang="el-GR" sz="2000" b="1" dirty="0" smtClean="0">
              <a:solidFill>
                <a:schemeClr val="tx1"/>
              </a:solidFill>
              <a:latin typeface="Arial" pitchFamily="34" charset="0"/>
              <a:cs typeface="Arial" pitchFamily="34" charset="0"/>
            </a:endParaRPr>
          </a:p>
          <a:p>
            <a:pPr algn="l"/>
            <a:r>
              <a:rPr lang="el-GR" sz="1800" dirty="0" smtClean="0">
                <a:solidFill>
                  <a:schemeClr val="tx1"/>
                </a:solidFill>
                <a:latin typeface="Arial" pitchFamily="34" charset="0"/>
                <a:cs typeface="Arial" pitchFamily="34" charset="0"/>
              </a:rPr>
              <a:t/>
            </a:r>
            <a:br>
              <a:rPr lang="el-GR" sz="1800" dirty="0" smtClean="0">
                <a:solidFill>
                  <a:schemeClr val="tx1"/>
                </a:solidFill>
                <a:latin typeface="Arial" pitchFamily="34" charset="0"/>
                <a:cs typeface="Arial" pitchFamily="34" charset="0"/>
              </a:rPr>
            </a:br>
            <a:endParaRPr lang="el-GR" sz="18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ΕΚΚΕΝΤΡΟΦΟΡΟΣ ΑΞΟΝΑΣ (</a:t>
            </a:r>
            <a:r>
              <a:rPr lang="en-US" sz="2800" b="1" u="sng" dirty="0" smtClean="0">
                <a:solidFill>
                  <a:schemeClr val="bg1"/>
                </a:solidFill>
                <a:latin typeface="Arial" pitchFamily="34" charset="0"/>
                <a:cs typeface="Arial" pitchFamily="34" charset="0"/>
              </a:rPr>
              <a:t>CAMSHAFT</a:t>
            </a:r>
            <a:r>
              <a:rPr lang="el-GR" sz="2800" b="1" u="sng" dirty="0" smtClean="0">
                <a:solidFill>
                  <a:schemeClr val="bg1"/>
                </a:solidFill>
                <a:latin typeface="Arial" pitchFamily="34" charset="0"/>
                <a:cs typeface="Arial" pitchFamily="34" charset="0"/>
              </a:rPr>
              <a:t>)</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r>
              <a:rPr lang="el-GR" sz="3000" b="1" dirty="0" smtClean="0">
                <a:solidFill>
                  <a:schemeClr val="tx1"/>
                </a:solidFill>
                <a:latin typeface="Arial" pitchFamily="34" charset="0"/>
                <a:cs typeface="Arial" pitchFamily="34" charset="0"/>
              </a:rPr>
              <a:t>ΟΙ </a:t>
            </a:r>
            <a:r>
              <a:rPr lang="el-GR" sz="3000" b="1" u="sng" dirty="0" smtClean="0">
                <a:solidFill>
                  <a:srgbClr val="FF0000"/>
                </a:solidFill>
                <a:latin typeface="Arial" pitchFamily="34" charset="0"/>
                <a:cs typeface="Arial" pitchFamily="34" charset="0"/>
              </a:rPr>
              <a:t>ΤΡΙΒΕΙΣ</a:t>
            </a:r>
            <a:r>
              <a:rPr lang="el-GR" sz="3000" b="1" dirty="0" smtClean="0">
                <a:solidFill>
                  <a:schemeClr val="tx1"/>
                </a:solidFill>
                <a:latin typeface="Arial" pitchFamily="34" charset="0"/>
                <a:cs typeface="Arial" pitchFamily="34" charset="0"/>
              </a:rPr>
              <a:t> ΕΙΝΑΙ ΚΥΛΙΝΔΡΙΚΟΙ ΜΕΤΑΛΛΙΚΟΙ ΔΑΚΤΥΛΙΟΙ, ΟΙ ΟΠΟΙΟΙ ΤΟΠΟΘΕΤΟΥΝΤΑΙ ΣΤΑ ΣΗΜΕΙΑ ΕΔΡΑΣΕΩΣ ΠΕΡΙΣΤΡΕΦΟΜΕΝΩΝ ΤΜΗΜΑΤΩΝ, ΓΙΑ ΤΗ ΜΕΙΩΣΗ ΤΗΣ ΤΡΙΒΗΣ. ΛΙΠΑΙΝΟΝΤΑΙ ΣΥΝΕΧΩΣ ΜΕ ΛΑΔΙ, ΠΟΥ ΣΥΓΚΡΑΤΕΙΤΑΙ ΣΤΗΝ ΠΕΡΙΟΧΗ ΜΕΤΑΞΥ ΤΟΥ ΤΡΙΒΕΑ ΚΑΙ ΤΟΥ ΑΞΟΝΑ, ΛΟΓΩ ΤΗΣ ΕΙΔΙΚΗΣ ΓΕΩΜΕΤΡΙΑΣ ΤΟΥ ΤΡΙΒΕΑ. Η ΚΑΤΑΣΚΕΥΗ ΤΟΥΣ ΓΙΝΕΤΑΙ ΑΠΟ ΕΙΔΙΚΑ ΚΡΑΜΑΤΑ ΜΕ ΠΟΛΛΕΣ ΕΠΙΣΤΡΩΣΕΙΣ ΓΙΑ ΤΗΝ ΑΥΞΗΣΗ ΤΗΣ ΑΝΤΟΧΗΣ ΤΟΥΣ ΚΑΙ ΤΗ ΜΕΙΩΣΗ ΤΩΝ ΤΡΙΒΩΝ.</a:t>
            </a:r>
          </a:p>
          <a:p>
            <a:pPr algn="l"/>
            <a:r>
              <a:rPr lang="el-GR" sz="1800" dirty="0" smtClean="0">
                <a:solidFill>
                  <a:schemeClr val="tx1"/>
                </a:solidFill>
                <a:latin typeface="Arial" pitchFamily="34" charset="0"/>
                <a:cs typeface="Arial" pitchFamily="34" charset="0"/>
              </a:rPr>
              <a:t/>
            </a:r>
            <a:br>
              <a:rPr lang="el-GR" sz="1800" dirty="0" smtClean="0">
                <a:solidFill>
                  <a:schemeClr val="tx1"/>
                </a:solidFill>
                <a:latin typeface="Arial" pitchFamily="34" charset="0"/>
                <a:cs typeface="Arial" pitchFamily="34" charset="0"/>
              </a:rPr>
            </a:br>
            <a:endParaRPr lang="el-GR" sz="18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ΤΡΙΒΕΙΣ</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285860"/>
            <a:ext cx="8572560" cy="5286412"/>
          </a:xfrm>
        </p:spPr>
        <p:txBody>
          <a:bodyPr>
            <a:normAutofit/>
          </a:bodyPr>
          <a:lstStyle/>
          <a:p>
            <a:pPr marL="360000" lvl="1" indent="-360000" algn="l">
              <a:buFont typeface="+mj-lt"/>
              <a:buAutoNum type="arabicPeriod" startAt="8"/>
            </a:pPr>
            <a:r>
              <a:rPr lang="el-GR" b="1" u="sng" dirty="0" smtClean="0">
                <a:solidFill>
                  <a:schemeClr val="tx1"/>
                </a:solidFill>
                <a:latin typeface="Arial" pitchFamily="34" charset="0"/>
                <a:cs typeface="Arial" pitchFamily="34" charset="0"/>
              </a:rPr>
              <a:t>ΑΝΑΛΟΓΑ ΜΕ ΤΟΝ ΤΡΟΠΟ ΣΥΝΔΕΣΕΩΣ ΤΟΥ ΕΜΒΟΛΟΥ ΚΑΙ ΤΟΝ ΔΙΩΣΤΗΡΑ ΚΑΤΑΤΑΣΣΟΝΤΑΙ ΣΕ</a:t>
            </a:r>
            <a:r>
              <a:rPr lang="en-US" b="1" u="sng" dirty="0" smtClean="0">
                <a:solidFill>
                  <a:schemeClr val="tx1"/>
                </a:solidFill>
                <a:latin typeface="Arial" pitchFamily="34" charset="0"/>
                <a:cs typeface="Arial" pitchFamily="34" charset="0"/>
              </a:rPr>
              <a:t>:</a:t>
            </a:r>
            <a:r>
              <a:rPr lang="el-GR" b="1" u="sng" dirty="0" smtClean="0">
                <a:solidFill>
                  <a:schemeClr val="tx1"/>
                </a:solidFill>
                <a:latin typeface="Arial" pitchFamily="34" charset="0"/>
                <a:cs typeface="Arial" pitchFamily="34" charset="0"/>
              </a:rPr>
              <a:t> </a:t>
            </a:r>
            <a:endParaRPr lang="en-US" b="1" u="sng" dirty="0" smtClean="0">
              <a:solidFill>
                <a:schemeClr val="tx1"/>
              </a:solidFill>
              <a:latin typeface="Arial" pitchFamily="34" charset="0"/>
              <a:cs typeface="Arial" pitchFamily="34" charset="0"/>
            </a:endParaRPr>
          </a:p>
          <a:p>
            <a:pPr lvl="1" algn="l"/>
            <a:endParaRPr lang="en-US" b="1" dirty="0" smtClean="0">
              <a:solidFill>
                <a:schemeClr val="tx1"/>
              </a:solidFill>
              <a:latin typeface="Arial" pitchFamily="34" charset="0"/>
              <a:cs typeface="Arial" pitchFamily="34" charset="0"/>
            </a:endParaRPr>
          </a:p>
          <a:p>
            <a:pPr marL="360000" lvl="1" algn="l"/>
            <a:r>
              <a:rPr lang="el-GR" b="1" dirty="0" smtClean="0">
                <a:solidFill>
                  <a:schemeClr val="tx1"/>
                </a:solidFill>
                <a:latin typeface="Arial" pitchFamily="34" charset="0"/>
                <a:cs typeface="Arial" pitchFamily="34" charset="0"/>
              </a:rPr>
              <a:t>ΜΗΧΑΝΕΣ ΜΕ Η ΧΩΡΙΣ ΒΑΚΤΡΟ ΚΑΙ ΖΥΓΩΜΑ.</a:t>
            </a:r>
          </a:p>
          <a:p>
            <a:pPr algn="l"/>
            <a:endParaRPr lang="en-US" dirty="0">
              <a:solidFill>
                <a:schemeClr val="tx1"/>
              </a:solidFill>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3600" b="1" u="sng" dirty="0" smtClean="0">
                <a:solidFill>
                  <a:schemeClr val="bg1"/>
                </a:solidFill>
                <a:latin typeface="Arial" pitchFamily="34" charset="0"/>
                <a:cs typeface="Arial" pitchFamily="34" charset="0"/>
              </a:rPr>
              <a:t>ΓΕΝΙΚΑ</a:t>
            </a:r>
            <a:endParaRPr lang="en-US" sz="3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200" b="1" u="sng" dirty="0" smtClean="0">
                <a:solidFill>
                  <a:srgbClr val="FF0000"/>
                </a:solidFill>
                <a:latin typeface="Arial" pitchFamily="34" charset="0"/>
                <a:cs typeface="Arial" pitchFamily="34" charset="0"/>
              </a:rPr>
              <a:t>ΚΥΡΙΟΙ ΤΡΙΒΕΙΣ ΒΑΣΕΩΣ</a:t>
            </a:r>
          </a:p>
          <a:p>
            <a:pPr algn="l"/>
            <a:r>
              <a:rPr lang="el-GR" sz="2200" b="1" dirty="0" smtClean="0">
                <a:solidFill>
                  <a:schemeClr val="tx1"/>
                </a:solidFill>
                <a:latin typeface="Arial" pitchFamily="34" charset="0"/>
                <a:cs typeface="Arial" pitchFamily="34" charset="0"/>
              </a:rPr>
              <a:t>ΟΙ </a:t>
            </a:r>
            <a:r>
              <a:rPr lang="el-GR" sz="2200" b="1" u="sng" dirty="0" smtClean="0">
                <a:solidFill>
                  <a:srgbClr val="FF0000"/>
                </a:solidFill>
                <a:latin typeface="Arial" pitchFamily="34" charset="0"/>
                <a:cs typeface="Arial" pitchFamily="34" charset="0"/>
              </a:rPr>
              <a:t>ΚΥΡΙΟΙ ΤΡΙΒΕΙΣ</a:t>
            </a:r>
            <a:r>
              <a:rPr lang="el-GR" sz="2200" b="1" dirty="0" smtClean="0">
                <a:solidFill>
                  <a:schemeClr val="tx1"/>
                </a:solidFill>
                <a:latin typeface="Arial" pitchFamily="34" charset="0"/>
                <a:cs typeface="Arial" pitchFamily="34" charset="0"/>
              </a:rPr>
              <a:t> ΕΙΝΑΙ ΔΙΑΙΡΟΥΜΕΝΟΙ ΚΑΙ ΑΠΟΤΕΛΟΥΝΤΑΙ ΑΠΟ ΕΞΩΤΕΡΙΚΟ ΧΑΛΥΒΔΙΝΟ ΠΕΡΙΒΛΗΜΑ ΜΕ ΕΣΩΤΕΡΙΚΕΣ ΔΙΑΔΟΧΙΚΕΣ ΕΠΙΣΤΡΩΣΕΙΣ ΑΠΟ ΜΑΛΑΚΑ ΜΕΤΑΛΛΑ (ΚΡΑΜΑΤΑ ΧΑΛΚΟΥ - ΜΟΛΥΒΔΟΥ, ΝΙΚΕΛΙΟΥ, ΑΝΤΙΜΟΝΙΟΥ, ΚΑΣΣΙΤΕΡΟΥ Κ.Λ.Π.). ΤΟΠΟΘΕΤΟΥΝΤΑΙ ΣΤΙΣ ΚΑΤΑΛΛΗΛΕΣ ΥΠΟΔΟΧΕΣ ΤΩΝ ΕΞΩΤΕΡΙΚΩΝ ΗΜΙΚΕΛΥΦΩΝ (ΕΔΡΑΝΩΝ). </a:t>
            </a:r>
          </a:p>
          <a:p>
            <a:pPr algn="l"/>
            <a:r>
              <a:rPr lang="el-GR" sz="2200" b="1" dirty="0" smtClean="0">
                <a:solidFill>
                  <a:schemeClr val="tx1"/>
                </a:solidFill>
                <a:latin typeface="Arial" pitchFamily="34" charset="0"/>
                <a:cs typeface="Arial" pitchFamily="34" charset="0"/>
              </a:rPr>
              <a:t>ΤΑ ΗΜΙΚΕΛΥΦΗ ΑΥΤΑ ΣΥΝΑΡΜΟΛΟΓΟΥΝΤΑΙ ΠΑΝΩ ΣΤΑ ΕΓΚΑΡΣΙΑ ΔΙΑΦΡΑΓΜΑΤΑ ΤΗΣ ΒΑΣΕΩΣ. </a:t>
            </a:r>
          </a:p>
          <a:p>
            <a:pPr algn="l"/>
            <a:r>
              <a:rPr lang="el-GR" sz="2200" b="1" dirty="0" smtClean="0">
                <a:solidFill>
                  <a:schemeClr val="tx1"/>
                </a:solidFill>
                <a:latin typeface="Arial" pitchFamily="34" charset="0"/>
                <a:cs typeface="Arial" pitchFamily="34" charset="0"/>
              </a:rPr>
              <a:t>ΣΤΙΣ ΜΙΚΡΕΣ ΜΗΧΑΝΕΣ ΤΟ ΑΝΩ ΗΜΙΚΕΛΥΦΟΣ ΑΠΟΤΕΛΕΙ ΕΝΙΑΙΟ ΤΜΗΜΑ ΜΕ ΤΟΝ ΚΟΡΜΟ ΤΗΣ ΜΗΧΑΝΗΣ.</a:t>
            </a:r>
          </a:p>
          <a:p>
            <a:pPr algn="l"/>
            <a:r>
              <a:rPr lang="el-GR" sz="2200" b="1" dirty="0" smtClean="0">
                <a:solidFill>
                  <a:schemeClr val="tx1"/>
                </a:solidFill>
                <a:latin typeface="Arial" pitchFamily="34" charset="0"/>
                <a:cs typeface="Arial" pitchFamily="34" charset="0"/>
              </a:rPr>
              <a:t>Η ΛΙΠΑΝΣΗ ΤΟΥΣ ΓΙΝΕΤΑΙ ΜΕ ΛΑΔΙ ΥΠΟ ΠΙΕΣΗ, ΠΟΥ ΡΕΕΙ ΣΕ ΚΑΘΕ ΤΡΙΒΕΑ ΜΕΣΩ ΜΙΑΣ ΟΠΗΣ ΣΤΟ ΣΤΡΟΦΑΛΟΦΟΡΟ ΑΞΟΝΑ Η ΣΤΟ ΚΕΛΥΦΟΣ, ΑΝΑΛΟΓΑ ΜΕ ΤΟΝ ΤΥΠΟ ΤΗΣ ΜΗΧΑΝΗΣ. ΣΤΟ ΚΕΝΤΡΟ ΤΟΥΣ ΕΙΝΑΙ ΕΙΔΙΚΑ ΔΙΑΜΟΡΦΩΜΕΝΑ ΓΙΑ ΝΑ ΣΥΓΚΡΑΤΟΥΝ ΤΟ ΛΙΠΑΝΤΙΚΟ ΣΤΡΩΜΑ.</a:t>
            </a:r>
            <a:r>
              <a:rPr lang="el-GR" sz="1800" dirty="0" smtClean="0">
                <a:solidFill>
                  <a:schemeClr val="tx1"/>
                </a:solidFill>
                <a:latin typeface="Arial" pitchFamily="34" charset="0"/>
                <a:cs typeface="Arial" pitchFamily="34" charset="0"/>
              </a:rPr>
              <a:t/>
            </a:r>
            <a:br>
              <a:rPr lang="el-GR" sz="1800" dirty="0" smtClean="0">
                <a:solidFill>
                  <a:schemeClr val="tx1"/>
                </a:solidFill>
                <a:latin typeface="Arial" pitchFamily="34" charset="0"/>
                <a:cs typeface="Arial" pitchFamily="34" charset="0"/>
              </a:rPr>
            </a:br>
            <a:endParaRPr lang="el-GR" sz="18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ΤΡΙΒΕΙΣ</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lvl="0"/>
            <a:r>
              <a:rPr lang="el-GR" sz="2800" b="1" u="sng" dirty="0" smtClean="0">
                <a:solidFill>
                  <a:srgbClr val="FF0000"/>
                </a:solidFill>
                <a:latin typeface="Arial" pitchFamily="34" charset="0"/>
                <a:cs typeface="Arial" pitchFamily="34" charset="0"/>
              </a:rPr>
              <a:t>ΤΡΙΒΕΙΣ ΔΙΩΣΤΗΡΩΝ</a:t>
            </a:r>
          </a:p>
          <a:p>
            <a:pPr algn="l"/>
            <a:r>
              <a:rPr lang="el-GR" sz="2800" b="1" dirty="0" smtClean="0">
                <a:solidFill>
                  <a:schemeClr val="tx1"/>
                </a:solidFill>
                <a:latin typeface="Arial" pitchFamily="34" charset="0"/>
                <a:cs typeface="Arial" pitchFamily="34" charset="0"/>
              </a:rPr>
              <a:t>ΟΙ ΤΡΙΒΕΙΣ ΣΤΟ ΠΟΔΙ ΤΟΥ ΔΙΩΣΤΗΡΑ, ΟΠΩΣ ΚΑΙ ΟΙ ΤΡΙΒΕΙΣ ΚΕΦΑΛΗΣ ΣΤΙΣ ΜΗΧΑΝΕΣ ΜΕ ΖΥΓΩΜΑ ΚΑΙ ΒΑΚΤΡΟ, ΕΙΝΑΙ ΠΑΡΟΜΟΙΟΙ ΜΕ ΤΟΥΣ ΤΡΙΒΕΙΣ ΒΑΣΕΩΣ. ΕΧΟΥΝ ΤΗΝ ΙΔΙΑ ΜΟΡΦΗ ΑΛΛΑ ΚΑΙ ΙΔΙΑ ΥΛΙΚΑ ΚΑΤΑΣΚΕΥΗΣ (ΔΙΑΙΡΟΥΜΕΝΟΙ). ΟΙ ΤΡΙΒΕΙΣ ΚΕΦΑΛΗΣ ΣΤΙΣ ΜΗΧΑΝΕΣ ΧΩΡΙΣ ΒΑΚΤΡΟ ΕΙΝΑΙ ΜΗ ΔΙΑΙΡΟΥΜΕΝΟΙ ΔΑΚΤΥΛΙΟΙ, ΠΟΥ ΤΟΠΟΘΕΤΟΥΝΤΑΙ ΥΠΟ ΠΙΕΣΗ (ΠΡΕΣΑΡΙΣΤΟΙ) ΣΤΗΝ ΟΠΗ ΤΗΣ ΚΕΦΑΛΗΣ ΤΟΥ ΔΙΩΣΤΗΡΑ.</a:t>
            </a:r>
          </a:p>
          <a:p>
            <a:pPr algn="l"/>
            <a:r>
              <a:rPr lang="el-GR" sz="1800" dirty="0" smtClean="0">
                <a:solidFill>
                  <a:schemeClr val="tx1"/>
                </a:solidFill>
                <a:latin typeface="Arial" pitchFamily="34" charset="0"/>
                <a:cs typeface="Arial" pitchFamily="34" charset="0"/>
              </a:rPr>
              <a:t/>
            </a:r>
            <a:br>
              <a:rPr lang="el-GR" sz="1800" dirty="0" smtClean="0">
                <a:solidFill>
                  <a:schemeClr val="tx1"/>
                </a:solidFill>
                <a:latin typeface="Arial" pitchFamily="34" charset="0"/>
                <a:cs typeface="Arial" pitchFamily="34" charset="0"/>
              </a:rPr>
            </a:br>
            <a:endParaRPr lang="el-GR" sz="18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ΤΡΙΒΕΙΣ</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ΤΡΙΒΕΙΣ</a:t>
            </a:r>
            <a:endParaRPr lang="el-GR" sz="2800" b="1" u="sng" dirty="0">
              <a:solidFill>
                <a:schemeClr val="bg1"/>
              </a:solidFill>
              <a:latin typeface="Arial" pitchFamily="34" charset="0"/>
              <a:cs typeface="Arial" pitchFamily="34" charset="0"/>
            </a:endParaRPr>
          </a:p>
        </p:txBody>
      </p:sp>
      <p:pic>
        <p:nvPicPr>
          <p:cNvPr id="1026" name="Picture 2" descr="C:\Users\Fadi\Desktop\1.png"/>
          <p:cNvPicPr>
            <a:picLocks noChangeAspect="1" noChangeArrowheads="1"/>
          </p:cNvPicPr>
          <p:nvPr/>
        </p:nvPicPr>
        <p:blipFill>
          <a:blip r:embed="rId3" cstate="print">
            <a:lum bright="-25000" contrast="38000"/>
          </a:blip>
          <a:srcRect/>
          <a:stretch>
            <a:fillRect/>
          </a:stretch>
        </p:blipFill>
        <p:spPr bwMode="auto">
          <a:xfrm>
            <a:off x="467544" y="1268760"/>
            <a:ext cx="8208912" cy="5040560"/>
          </a:xfrm>
          <a:prstGeom prst="rect">
            <a:avLst/>
          </a:prstGeom>
          <a:noFill/>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3068960"/>
            <a:ext cx="8784976" cy="792088"/>
          </a:xfrm>
          <a:solidFill>
            <a:srgbClr val="FFFF00"/>
          </a:solidFill>
        </p:spPr>
        <p:txBody>
          <a:bodyPr>
            <a:normAutofit fontScale="77500" lnSpcReduction="20000"/>
          </a:bodyPr>
          <a:lstStyle/>
          <a:p>
            <a:pPr lvl="0" algn="l" eaLnBrk="0" fontAlgn="base" hangingPunct="0">
              <a:lnSpc>
                <a:spcPct val="170000"/>
              </a:lnSpc>
              <a:spcBef>
                <a:spcPct val="0"/>
              </a:spcBef>
              <a:spcAft>
                <a:spcPct val="0"/>
              </a:spcAft>
            </a:pPr>
            <a:r>
              <a:rPr lang="el-GR" sz="3400" b="1" dirty="0" smtClean="0">
                <a:solidFill>
                  <a:schemeClr val="tx1"/>
                </a:solidFill>
                <a:latin typeface="Arial" pitchFamily="34" charset="0"/>
                <a:ea typeface="MgHelveticaUCPol"/>
                <a:cs typeface="Arial" pitchFamily="34" charset="0"/>
              </a:rPr>
              <a:t>3. </a:t>
            </a:r>
            <a:r>
              <a:rPr lang="el-GR" sz="3400" b="1" u="sng" dirty="0" smtClean="0">
                <a:solidFill>
                  <a:schemeClr val="tx1"/>
                </a:solidFill>
                <a:latin typeface="Arial" pitchFamily="34" charset="0"/>
                <a:ea typeface="MgHelveticaUCPol"/>
                <a:cs typeface="Arial" pitchFamily="34" charset="0"/>
              </a:rPr>
              <a:t>ΚΑΥΣΗ − ΜΗΧΑΝΙΣΜΟΙ ΕΓΧΥΣΗΣ − ΥΠΕΡΠΛΗΡΩΣΗ</a:t>
            </a:r>
            <a:endParaRPr lang="el-GR" sz="3400" b="1" u="sng" dirty="0" smtClean="0">
              <a:solidFill>
                <a:schemeClr val="tx1"/>
              </a:solidFill>
              <a:latin typeface="Arial" pitchFamily="34" charset="0"/>
              <a:cs typeface="Arial" pitchFamily="34" charset="0"/>
            </a:endParaRPr>
          </a:p>
          <a:p>
            <a:pPr algn="l"/>
            <a:endParaRPr lang="en-US" dirty="0">
              <a:solidFill>
                <a:schemeClr val="tx1"/>
              </a:solidFill>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ea typeface="MgHelveticaUCPol"/>
                <a:cs typeface="Arial" pitchFamily="34" charset="0"/>
              </a:rPr>
              <a:t>Α. ΜΗΧΑΝΕΣ ΕΣΩΤΕΡΙΚΗΣ ΚΑΥΣΗΣ</a:t>
            </a:r>
            <a:endParaRPr lang="el-GR" sz="2800" b="1" u="sng" dirty="0" smtClean="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endParaRPr lang="en-US" sz="2800" b="1" dirty="0" smtClean="0">
              <a:solidFill>
                <a:srgbClr val="FF0000"/>
              </a:solidFill>
              <a:latin typeface="Arial" pitchFamily="34" charset="0"/>
              <a:cs typeface="Arial" pitchFamily="34" charset="0"/>
            </a:endParaRPr>
          </a:p>
          <a:p>
            <a:endParaRPr lang="en-US" sz="2800" b="1" u="sng" dirty="0" smtClean="0">
              <a:solidFill>
                <a:srgbClr val="FF0000"/>
              </a:solidFill>
              <a:latin typeface="Arial" pitchFamily="34" charset="0"/>
              <a:cs typeface="Arial" pitchFamily="34" charset="0"/>
            </a:endParaRPr>
          </a:p>
          <a:p>
            <a:endParaRPr lang="en-US" sz="2800" b="1" u="sng" dirty="0" smtClean="0">
              <a:solidFill>
                <a:srgbClr val="FF0000"/>
              </a:solidFill>
              <a:latin typeface="Arial" pitchFamily="34" charset="0"/>
              <a:cs typeface="Arial" pitchFamily="34" charset="0"/>
            </a:endParaRPr>
          </a:p>
          <a:p>
            <a:endParaRPr lang="en-US" sz="2800" b="1" u="sng" dirty="0" smtClean="0">
              <a:solidFill>
                <a:srgbClr val="FF0000"/>
              </a:solidFill>
              <a:latin typeface="Arial" pitchFamily="34" charset="0"/>
              <a:cs typeface="Arial" pitchFamily="34" charset="0"/>
            </a:endParaRPr>
          </a:p>
          <a:p>
            <a:r>
              <a:rPr lang="el-GR" sz="4000" b="1" u="sng" dirty="0" smtClean="0">
                <a:solidFill>
                  <a:srgbClr val="FF0000"/>
                </a:solidFill>
                <a:latin typeface="Arial" pitchFamily="34" charset="0"/>
                <a:cs typeface="Arial" pitchFamily="34" charset="0"/>
              </a:rPr>
              <a:t>ΚΑΥΣΗ ΚΑΥΣΙΜΟΥ</a:t>
            </a:r>
            <a:endParaRPr lang="el-GR" sz="4000" b="1" dirty="0" smtClean="0">
              <a:solidFill>
                <a:srgbClr val="FF0000"/>
              </a:solidFill>
              <a:latin typeface="Arial" pitchFamily="34" charset="0"/>
              <a:cs typeface="Arial" pitchFamily="34" charset="0"/>
            </a:endParaRPr>
          </a:p>
          <a:p>
            <a:pPr algn="l"/>
            <a:r>
              <a:rPr lang="el-GR" sz="1800" dirty="0" smtClean="0">
                <a:solidFill>
                  <a:schemeClr val="tx1"/>
                </a:solidFill>
                <a:latin typeface="Arial" pitchFamily="34" charset="0"/>
                <a:cs typeface="Arial" pitchFamily="34" charset="0"/>
              </a:rPr>
              <a:t/>
            </a:r>
            <a:br>
              <a:rPr lang="el-GR" sz="1800" dirty="0" smtClean="0">
                <a:solidFill>
                  <a:schemeClr val="tx1"/>
                </a:solidFill>
                <a:latin typeface="Arial" pitchFamily="34" charset="0"/>
                <a:cs typeface="Arial" pitchFamily="34" charset="0"/>
              </a:rPr>
            </a:br>
            <a:endParaRPr lang="el-GR" sz="18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ΚΑΥΣΗ ΚΑΥΣΙΜΟΥ</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r>
              <a:rPr lang="el-GR" sz="2800" b="1" dirty="0" smtClean="0">
                <a:solidFill>
                  <a:schemeClr val="tx1"/>
                </a:solidFill>
                <a:latin typeface="Arial" pitchFamily="34" charset="0"/>
                <a:cs typeface="Arial" pitchFamily="34" charset="0"/>
              </a:rPr>
              <a:t>ΣΤΙΣ ΕΜΒΟΛΟΦΟΡΕΣ ΜΗΧΑΝΕΣ ΕΣΩΤΕΡΙΚΗΣ ΚΑΥΣΕΩΣ ΤΟ ΟΞΥΓΟΝΟ ΠΟΥ ΧΡΗΣΙΜΟΠΟΙΕΙΤΑΙ ΓΙΑ ΤΗΝ ΚΑΥΣΗ ΤΟΥ ΚΑΥΣΙΜΟΥ ΠΡΟΕΡΧΕΤΑΙ ΑΠΟ ΤΟΝ ΑΤΜΟΣΦΑΙΡΙΚΟ ΑΕΡΑ. Ο ΑΕΡΑΣ ΑΥΤΟΣ ΕΙΣΕΡΧΕΤΑΙ ΣΤΟ ΧΩΡΟ ΤΟΥ ΚΥΛΙΝΔΡΟΥ ΚΑΤΑ ΤΗ ΦΑΣΗ ΤΗΣ </a:t>
            </a:r>
            <a:r>
              <a:rPr lang="el-GR" sz="2800" b="1" u="sng" dirty="0" smtClean="0">
                <a:solidFill>
                  <a:srgbClr val="FF0000"/>
                </a:solidFill>
                <a:latin typeface="Arial" pitchFamily="34" charset="0"/>
                <a:cs typeface="Arial" pitchFamily="34" charset="0"/>
              </a:rPr>
              <a:t>ΕΙΣΑΓΩΓΗΣ</a:t>
            </a:r>
            <a:r>
              <a:rPr lang="el-GR" sz="2800" b="1" dirty="0" smtClean="0">
                <a:solidFill>
                  <a:schemeClr val="tx1"/>
                </a:solidFill>
                <a:latin typeface="Arial" pitchFamily="34" charset="0"/>
                <a:cs typeface="Arial" pitchFamily="34" charset="0"/>
              </a:rPr>
              <a:t>. Ο ΑΤΜΟΣΦΑΙΡΙΚΟΣ ΑΕΡΑΣ, ΟΜΩΣ, ΕΚΤΟΣ ΑΠΟ ΤΟ ΟΞΥΓΟΝΟ ΠΕΡΙΕΧΕΙ ΑΖΩΤΟ ΚΑΙ ΑΛΛΕΣ ΟΥΣΙΕΣ, ΟΙ ΟΠΟΙΕΣ, ΕΝΩ ΔΕΝ ΣΥΜΜΕΤΕΧΟΥΝ ΑΜΕΣΑ ΣΤΗ ΔΙΑΔΙΚΑΣΙΑ ΤΗΣ ΠΑΡΑΓΩΓΗΣ ΘΕΡΜΟΤΗΤΑΣ, ΠΑΙΖΟΥΝ ΣΗΜΑΝΤΙΚΟ ΡΟΛΟ ΣΤΗΝ ΠΟΙΟΤΗΤΑ ΤΗΣ ΚΑΥΣΕΩΣ ΚΑΙ ΤΩΝ ΠΑΡΑΓΟΜΕΝΩΝ ΚΑΥΣΑΕΡΙΩΝ.</a:t>
            </a:r>
          </a:p>
          <a:p>
            <a:pPr algn="l"/>
            <a:r>
              <a:rPr lang="el-GR" sz="1800" dirty="0" smtClean="0">
                <a:solidFill>
                  <a:schemeClr val="tx1"/>
                </a:solidFill>
                <a:latin typeface="Arial" pitchFamily="34" charset="0"/>
                <a:cs typeface="Arial" pitchFamily="34" charset="0"/>
              </a:rPr>
              <a:t/>
            </a:r>
            <a:br>
              <a:rPr lang="el-GR" sz="1800" dirty="0" smtClean="0">
                <a:solidFill>
                  <a:schemeClr val="tx1"/>
                </a:solidFill>
                <a:latin typeface="Arial" pitchFamily="34" charset="0"/>
                <a:cs typeface="Arial" pitchFamily="34" charset="0"/>
              </a:rPr>
            </a:br>
            <a:endParaRPr lang="el-GR" sz="18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ΚΑΥΣΗ ΚΑΥΣΙΜΟΥ</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r>
              <a:rPr lang="el-GR" sz="2400" b="1" dirty="0" smtClean="0">
                <a:solidFill>
                  <a:schemeClr val="tx1"/>
                </a:solidFill>
                <a:latin typeface="Arial" pitchFamily="34" charset="0"/>
                <a:cs typeface="Arial" pitchFamily="34" charset="0"/>
              </a:rPr>
              <a:t>ΟΡΙΖΟΥΜΕ ΩΣ </a:t>
            </a:r>
            <a:r>
              <a:rPr lang="el-GR" sz="2400" b="1" dirty="0" smtClean="0">
                <a:solidFill>
                  <a:srgbClr val="FF0000"/>
                </a:solidFill>
                <a:latin typeface="Arial" pitchFamily="34" charset="0"/>
                <a:cs typeface="Arial" pitchFamily="34" charset="0"/>
              </a:rPr>
              <a:t>ΤΕΛΕΙΑ ΚΑΥΣΗ</a:t>
            </a:r>
            <a:r>
              <a:rPr lang="el-GR" sz="2400" b="1" dirty="0" smtClean="0">
                <a:solidFill>
                  <a:schemeClr val="tx1"/>
                </a:solidFill>
                <a:latin typeface="Arial" pitchFamily="34" charset="0"/>
                <a:cs typeface="Arial" pitchFamily="34" charset="0"/>
              </a:rPr>
              <a:t> ΤΟΥ ΚΑΥΣΙΜΟΥ, ΤΗ ΔΙΑΔΙΚΑΣΙΑ, ΚΑΤΑ ΤΗΝ ΟΠΟΙΑ </a:t>
            </a:r>
            <a:r>
              <a:rPr lang="el-GR" sz="2400" b="1" dirty="0" smtClean="0">
                <a:solidFill>
                  <a:srgbClr val="FF0000"/>
                </a:solidFill>
                <a:latin typeface="Arial" pitchFamily="34" charset="0"/>
                <a:cs typeface="Arial" pitchFamily="34" charset="0"/>
              </a:rPr>
              <a:t>ΜΕΤΑΤΡΕΠΟΝΤΑΙ </a:t>
            </a:r>
            <a:r>
              <a:rPr lang="el-GR" sz="2400" b="1" u="sng" dirty="0" smtClean="0">
                <a:solidFill>
                  <a:srgbClr val="FF0000"/>
                </a:solidFill>
                <a:latin typeface="Arial" pitchFamily="34" charset="0"/>
                <a:cs typeface="Arial" pitchFamily="34" charset="0"/>
              </a:rPr>
              <a:t>ΠΛΗΡΩΣ</a:t>
            </a:r>
            <a:r>
              <a:rPr lang="el-GR" sz="2400" b="1" dirty="0" smtClean="0">
                <a:solidFill>
                  <a:schemeClr val="tx1"/>
                </a:solidFill>
                <a:latin typeface="Arial" pitchFamily="34" charset="0"/>
                <a:cs typeface="Arial" pitchFamily="34" charset="0"/>
              </a:rPr>
              <a:t> ΟΙ ΧΗΜΙΚΕΣ ΕΝΩΣΕΙΣ ΤΟΥ ΚΑΥΣΙΜΟΥ ΣΕ ΕΝΩΣΕΙΣ, ΠΟΥ ΔΕΝ ΕΠΙΔΕΧΟΝΤΑΙ ΠΕΡΑΙΤΕΡΩ ΑΝΤΙΔΡΑΣΗ ΜΕ ΤΟ ΟΞΥΓΟΝΟ. Η ΤΕΛΕΙΑ ΚΑΥΣΗ ΤΟΥ ΚΑΥΣΙΜΟΥ ΕΙΝΑΙ ΒΑΣΙΚΟΤΑΤΗ ΕΠΙΔΙΩΞΗ ΚΑΤΑ ΤΗ ΛΕΙΤΟΥΡΓΙΑ ΤΟΥ ΚΙΝΗΤΗΡΑ. ΑΤΕΛΗΣ ΚΑΥΣΗ ΣΥΜΒΑΙΝΕΙ ΟΤΑΝ ΥΠΑΡΧΕΙ ΕΛΛΕΙΨΗ ΟΞΥΓΟΝΟΥ (η ΑΝΤΙΣΤΡΟΦΑ ΠΕΡΙΣΣΕΙΑ ΚΑΥΣΙΜΟΥ) ΜΕ ΑΠΟΤΕΛΕΣΜΑ ΤΗ ΜΕΡΙΚΗ ΜΕΤΑΤΡΟΠΗ ΤΗΣ ΧΗΜΙΚΗΣ ΕΝΕΡΓΕΙΑΣ ΤΟΥ ΚΑΥΣΙΜΟΥ ΣΕ ΘΕΡΜΟΤΗΤΑ ΚΑΙ ΤΗ ΜΕΙΩΣΗ ΤΗΣ ΑΠΟΔΟΣΕΩΣ ΤΟΥ ΚΙΝΗΤΗΡΑ. Η ΑΤΕΛΗΣ ΚΑΥΣΗ ΣΥΝΟΔΕΥΕΤΑΙ ΑΠΟ ΤΗΝ ΠΑΡΑΓΩΓΗ ΧΗΜΙΚΩΝ ΕΝΩΣΕΩΝ ΕΠΙΒΛΑΒΩΝ ΓΙΑ ΤΟΝ ΑΝΘΡΩΠΟ ΚΑΙ ΤΟ ΠΕΡΙΒΑΛΛΟΝ (ΡΥΠΟΙ).</a:t>
            </a:r>
          </a:p>
          <a:p>
            <a:pPr algn="l"/>
            <a:r>
              <a:rPr lang="el-GR" sz="1800" dirty="0" smtClean="0">
                <a:solidFill>
                  <a:schemeClr val="tx1"/>
                </a:solidFill>
                <a:latin typeface="Arial" pitchFamily="34" charset="0"/>
                <a:cs typeface="Arial" pitchFamily="34" charset="0"/>
              </a:rPr>
              <a:t/>
            </a:r>
            <a:br>
              <a:rPr lang="el-GR" sz="1800" dirty="0" smtClean="0">
                <a:solidFill>
                  <a:schemeClr val="tx1"/>
                </a:solidFill>
                <a:latin typeface="Arial" pitchFamily="34" charset="0"/>
                <a:cs typeface="Arial" pitchFamily="34" charset="0"/>
              </a:rPr>
            </a:br>
            <a:endParaRPr lang="el-GR" sz="18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ΚΑΥΣΗ ΚΑΥΣΙΜΟΥ</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000" b="1" u="sng" dirty="0" smtClean="0">
                <a:solidFill>
                  <a:srgbClr val="FF0000"/>
                </a:solidFill>
                <a:latin typeface="Arial" pitchFamily="34" charset="0"/>
                <a:cs typeface="Arial" pitchFamily="34" charset="0"/>
              </a:rPr>
              <a:t>ΧΑΡΑΚΤΗΡΙΣΜΟΣ ΜΕΙΓΜΑΤΟΣ</a:t>
            </a:r>
          </a:p>
          <a:p>
            <a:pPr algn="l"/>
            <a:r>
              <a:rPr lang="el-GR" sz="2000" b="1" dirty="0" smtClean="0">
                <a:solidFill>
                  <a:schemeClr val="tx1"/>
                </a:solidFill>
                <a:latin typeface="Arial" pitchFamily="34" charset="0"/>
                <a:cs typeface="Arial" pitchFamily="34" charset="0"/>
              </a:rPr>
              <a:t>ΟΡΙΖΟ</a:t>
            </a:r>
            <a:r>
              <a:rPr lang="en-US" sz="2000" b="1" dirty="0" smtClean="0">
                <a:solidFill>
                  <a:schemeClr val="tx1"/>
                </a:solidFill>
                <a:latin typeface="Arial" pitchFamily="34" charset="0"/>
                <a:cs typeface="Arial" pitchFamily="34" charset="0"/>
              </a:rPr>
              <a:t>Y</a:t>
            </a:r>
            <a:r>
              <a:rPr lang="el-GR" sz="2000" b="1" dirty="0" smtClean="0">
                <a:solidFill>
                  <a:schemeClr val="tx1"/>
                </a:solidFill>
                <a:latin typeface="Arial" pitchFamily="34" charset="0"/>
                <a:cs typeface="Arial" pitchFamily="34" charset="0"/>
              </a:rPr>
              <a:t>ΜΕ ΩΣ </a:t>
            </a:r>
            <a:r>
              <a:rPr lang="el-GR" sz="2000" b="1" dirty="0" smtClean="0">
                <a:solidFill>
                  <a:srgbClr val="FF0000"/>
                </a:solidFill>
                <a:latin typeface="Arial" pitchFamily="34" charset="0"/>
                <a:cs typeface="Arial" pitchFamily="34" charset="0"/>
              </a:rPr>
              <a:t>ΛΟΓΟ ΑΕΡΑ / ΚΑΥΣΙΜΟΥ (</a:t>
            </a:r>
            <a:r>
              <a:rPr lang="en-US" sz="2000" b="1" dirty="0" smtClean="0">
                <a:solidFill>
                  <a:srgbClr val="FF0000"/>
                </a:solidFill>
                <a:latin typeface="Arial" pitchFamily="34" charset="0"/>
                <a:cs typeface="Arial" pitchFamily="34" charset="0"/>
              </a:rPr>
              <a:t>A</a:t>
            </a:r>
            <a:r>
              <a:rPr lang="el-GR" sz="2000" b="1" dirty="0" smtClean="0">
                <a:solidFill>
                  <a:srgbClr val="FF0000"/>
                </a:solidFill>
                <a:latin typeface="Arial" pitchFamily="34" charset="0"/>
                <a:cs typeface="Arial" pitchFamily="34" charset="0"/>
              </a:rPr>
              <a:t> / </a:t>
            </a:r>
            <a:r>
              <a:rPr lang="en-US" sz="2000" b="1" dirty="0" smtClean="0">
                <a:solidFill>
                  <a:srgbClr val="FF0000"/>
                </a:solidFill>
                <a:latin typeface="Arial" pitchFamily="34" charset="0"/>
                <a:cs typeface="Arial" pitchFamily="34" charset="0"/>
              </a:rPr>
              <a:t>F</a:t>
            </a:r>
            <a:r>
              <a:rPr lang="el-GR" sz="2000" b="1" dirty="0" smtClean="0">
                <a:solidFill>
                  <a:srgbClr val="FF0000"/>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ΤΟ ΛΟΓΟ ΤΗΣ ΜΑΖΑΣ ΤΟΥ ΑΕΡΑ ΠΟΥ ΕΙΣΕΡΧΕΤΑΙ ΣΤΟΝ ΚΥΛΙΝΔΡΟ</a:t>
            </a:r>
            <a:r>
              <a:rPr lang="en-US" sz="2000" b="1" dirty="0" smtClean="0">
                <a:solidFill>
                  <a:schemeClr val="tx1"/>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ΣΕ ΚΑΘΕ ΚΥΚΛΟ ΠΡΟΣ ΤΗ ΜΑΖΑ ΤΟΥ ΕΙΣΕΡΧΟΜΕΝΟΥ ΚΑΥΣΙΜΟΥ ΑΝΑ ΚΥΚΛΟ ΛΕΙΤΟΥΡΓΙΑΣ. ΑΝΤΙΣΤΟΙΧΑ, ΟΡΙΖΕΤΑΙ ΩΣ ΛΟΓΟΣ ΚΑΥΣΙΜΟΥ / ΑΕΡΑ  (F / A) Ο ΑΝΤΙΣΤΡΟΦΟΣ ΤΟΥ ΠΡΟΗΓΟΥΜΕΝΟΥ, ΔΗΛΑΔΗ:</a:t>
            </a:r>
          </a:p>
          <a:p>
            <a:pPr algn="l"/>
            <a:r>
              <a:rPr lang="en-US" sz="2000" b="1" dirty="0" smtClean="0">
                <a:solidFill>
                  <a:schemeClr val="tx1"/>
                </a:solidFill>
                <a:latin typeface="Arial" pitchFamily="34" charset="0"/>
                <a:cs typeface="Arial" pitchFamily="34" charset="0"/>
              </a:rPr>
              <a:t>                                                 A</a:t>
            </a:r>
            <a:r>
              <a:rPr lang="el-GR" sz="2000" b="1" dirty="0" smtClean="0">
                <a:solidFill>
                  <a:schemeClr val="tx1"/>
                </a:solidFill>
                <a:latin typeface="Arial" pitchFamily="34" charset="0"/>
                <a:cs typeface="Arial" pitchFamily="34" charset="0"/>
              </a:rPr>
              <a:t> </a:t>
            </a:r>
            <a:r>
              <a:rPr lang="en-US" sz="2000" b="1" dirty="0" smtClean="0">
                <a:solidFill>
                  <a:schemeClr val="tx1"/>
                </a:solidFill>
                <a:latin typeface="Arial" pitchFamily="34" charset="0"/>
                <a:cs typeface="Arial" pitchFamily="34" charset="0"/>
              </a:rPr>
              <a:t>/</a:t>
            </a:r>
            <a:r>
              <a:rPr lang="el-GR" sz="2000" b="1" dirty="0" smtClean="0">
                <a:solidFill>
                  <a:schemeClr val="tx1"/>
                </a:solidFill>
                <a:latin typeface="Arial" pitchFamily="34" charset="0"/>
                <a:cs typeface="Arial" pitchFamily="34" charset="0"/>
              </a:rPr>
              <a:t> </a:t>
            </a:r>
            <a:r>
              <a:rPr lang="en-US" sz="2000" b="1" dirty="0" smtClean="0">
                <a:solidFill>
                  <a:schemeClr val="tx1"/>
                </a:solidFill>
                <a:latin typeface="Arial" pitchFamily="34" charset="0"/>
                <a:cs typeface="Arial" pitchFamily="34" charset="0"/>
              </a:rPr>
              <a:t>F = m</a:t>
            </a:r>
            <a:r>
              <a:rPr lang="en-US" sz="2000" b="1" baseline="-25000" dirty="0" smtClean="0">
                <a:solidFill>
                  <a:schemeClr val="tx1"/>
                </a:solidFill>
                <a:latin typeface="Arial" pitchFamily="34" charset="0"/>
                <a:cs typeface="Arial" pitchFamily="34" charset="0"/>
              </a:rPr>
              <a:t>a  /  </a:t>
            </a:r>
            <a:r>
              <a:rPr lang="en-US" sz="2000" b="1" dirty="0" err="1" smtClean="0">
                <a:solidFill>
                  <a:schemeClr val="tx1"/>
                </a:solidFill>
                <a:latin typeface="Arial" pitchFamily="34" charset="0"/>
                <a:cs typeface="Arial" pitchFamily="34" charset="0"/>
              </a:rPr>
              <a:t>m</a:t>
            </a:r>
            <a:r>
              <a:rPr lang="en-US" sz="2000" b="1" baseline="-25000" dirty="0" err="1" smtClean="0">
                <a:solidFill>
                  <a:schemeClr val="tx1"/>
                </a:solidFill>
                <a:latin typeface="Arial" pitchFamily="34" charset="0"/>
                <a:cs typeface="Arial" pitchFamily="34" charset="0"/>
              </a:rPr>
              <a:t>B</a:t>
            </a:r>
            <a:endParaRPr lang="el-GR" sz="2000" b="1" dirty="0" smtClean="0">
              <a:solidFill>
                <a:schemeClr val="tx1"/>
              </a:solidFill>
              <a:latin typeface="Arial" pitchFamily="34" charset="0"/>
              <a:cs typeface="Arial" pitchFamily="34" charset="0"/>
            </a:endParaRPr>
          </a:p>
          <a:p>
            <a:pPr algn="l"/>
            <a:r>
              <a:rPr lang="en-US" sz="2000" b="1" dirty="0" smtClean="0">
                <a:solidFill>
                  <a:schemeClr val="tx1"/>
                </a:solidFill>
                <a:latin typeface="Arial" pitchFamily="34" charset="0"/>
                <a:cs typeface="Arial" pitchFamily="34" charset="0"/>
              </a:rPr>
              <a:t>                                                 F</a:t>
            </a:r>
            <a:r>
              <a:rPr lang="el-GR" sz="2000" b="1" dirty="0" smtClean="0">
                <a:solidFill>
                  <a:schemeClr val="tx1"/>
                </a:solidFill>
                <a:latin typeface="Arial" pitchFamily="34" charset="0"/>
                <a:cs typeface="Arial" pitchFamily="34" charset="0"/>
              </a:rPr>
              <a:t> </a:t>
            </a:r>
            <a:r>
              <a:rPr lang="en-US" sz="2000" b="1" dirty="0" smtClean="0">
                <a:solidFill>
                  <a:schemeClr val="tx1"/>
                </a:solidFill>
                <a:latin typeface="Arial" pitchFamily="34" charset="0"/>
                <a:cs typeface="Arial" pitchFamily="34" charset="0"/>
              </a:rPr>
              <a:t>/</a:t>
            </a:r>
            <a:r>
              <a:rPr lang="el-GR" sz="2000" b="1" dirty="0" smtClean="0">
                <a:solidFill>
                  <a:schemeClr val="tx1"/>
                </a:solidFill>
                <a:latin typeface="Arial" pitchFamily="34" charset="0"/>
                <a:cs typeface="Arial" pitchFamily="34" charset="0"/>
              </a:rPr>
              <a:t> </a:t>
            </a:r>
            <a:r>
              <a:rPr lang="en-US" sz="2000" b="1" dirty="0" smtClean="0">
                <a:solidFill>
                  <a:schemeClr val="tx1"/>
                </a:solidFill>
                <a:latin typeface="Arial" pitchFamily="34" charset="0"/>
                <a:cs typeface="Arial" pitchFamily="34" charset="0"/>
              </a:rPr>
              <a:t>A = </a:t>
            </a:r>
            <a:r>
              <a:rPr lang="en-US" sz="2000" b="1" dirty="0" err="1" smtClean="0">
                <a:solidFill>
                  <a:schemeClr val="tx1"/>
                </a:solidFill>
                <a:latin typeface="Arial" pitchFamily="34" charset="0"/>
                <a:cs typeface="Arial" pitchFamily="34" charset="0"/>
              </a:rPr>
              <a:t>m</a:t>
            </a:r>
            <a:r>
              <a:rPr lang="en-US" sz="2000" b="1" baseline="-25000" dirty="0" err="1" smtClean="0">
                <a:solidFill>
                  <a:schemeClr val="tx1"/>
                </a:solidFill>
                <a:latin typeface="Arial" pitchFamily="34" charset="0"/>
                <a:cs typeface="Arial" pitchFamily="34" charset="0"/>
              </a:rPr>
              <a:t>B</a:t>
            </a:r>
            <a:r>
              <a:rPr lang="en-US" sz="2000" b="1" baseline="-25000" dirty="0" smtClean="0">
                <a:solidFill>
                  <a:schemeClr val="tx1"/>
                </a:solidFill>
                <a:latin typeface="Arial" pitchFamily="34" charset="0"/>
                <a:cs typeface="Arial" pitchFamily="34" charset="0"/>
              </a:rPr>
              <a:t>  / </a:t>
            </a:r>
            <a:r>
              <a:rPr lang="en-US" sz="2000" b="1" dirty="0" smtClean="0">
                <a:solidFill>
                  <a:schemeClr val="tx1"/>
                </a:solidFill>
                <a:latin typeface="Arial" pitchFamily="34" charset="0"/>
                <a:cs typeface="Arial" pitchFamily="34" charset="0"/>
              </a:rPr>
              <a:t> m</a:t>
            </a:r>
            <a:r>
              <a:rPr lang="en-US" sz="2000" b="1" baseline="-25000" dirty="0" smtClean="0">
                <a:solidFill>
                  <a:schemeClr val="tx1"/>
                </a:solidFill>
                <a:latin typeface="Arial" pitchFamily="34" charset="0"/>
                <a:cs typeface="Arial" pitchFamily="34" charset="0"/>
              </a:rPr>
              <a:t>a </a:t>
            </a:r>
            <a:endParaRPr lang="en-US" sz="2000" b="1" dirty="0" smtClean="0">
              <a:solidFill>
                <a:schemeClr val="tx1"/>
              </a:solidFill>
              <a:latin typeface="Arial" pitchFamily="34" charset="0"/>
              <a:cs typeface="Arial" pitchFamily="34" charset="0"/>
            </a:endParaRPr>
          </a:p>
          <a:p>
            <a:pPr algn="l"/>
            <a:endParaRPr lang="el-GR" sz="20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ΟΠΟΥ </a:t>
            </a:r>
            <a:r>
              <a:rPr lang="en-US" sz="2000" b="1" dirty="0" smtClean="0">
                <a:solidFill>
                  <a:schemeClr val="tx1"/>
                </a:solidFill>
                <a:latin typeface="Arial" pitchFamily="34" charset="0"/>
                <a:cs typeface="Arial" pitchFamily="34" charset="0"/>
              </a:rPr>
              <a:t>m</a:t>
            </a:r>
            <a:r>
              <a:rPr lang="en-US" sz="2000" b="1" baseline="-25000" dirty="0" smtClean="0">
                <a:solidFill>
                  <a:schemeClr val="tx1"/>
                </a:solidFill>
                <a:latin typeface="Arial" pitchFamily="34" charset="0"/>
                <a:cs typeface="Arial" pitchFamily="34" charset="0"/>
              </a:rPr>
              <a:t>a</a:t>
            </a:r>
            <a:r>
              <a:rPr lang="en-US" sz="2000" b="1" dirty="0" smtClean="0">
                <a:solidFill>
                  <a:schemeClr val="tx1"/>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ΚΑι </a:t>
            </a:r>
            <a:r>
              <a:rPr lang="en-US" sz="2000" b="1" dirty="0" err="1" smtClean="0">
                <a:solidFill>
                  <a:schemeClr val="tx1"/>
                </a:solidFill>
                <a:latin typeface="Arial" pitchFamily="34" charset="0"/>
                <a:cs typeface="Arial" pitchFamily="34" charset="0"/>
              </a:rPr>
              <a:t>m</a:t>
            </a:r>
            <a:r>
              <a:rPr lang="en-US" sz="2000" b="1" baseline="-25000" dirty="0" err="1" smtClean="0">
                <a:solidFill>
                  <a:schemeClr val="tx1"/>
                </a:solidFill>
                <a:latin typeface="Arial" pitchFamily="34" charset="0"/>
                <a:cs typeface="Arial" pitchFamily="34" charset="0"/>
              </a:rPr>
              <a:t>B</a:t>
            </a:r>
            <a:r>
              <a:rPr lang="en-US" sz="2000" b="1" dirty="0" smtClean="0">
                <a:solidFill>
                  <a:schemeClr val="tx1"/>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ΟΙ ΜΑΖΕΣ ΤΟΥ ΑΕΡΑ ΚΑΙ ΤΟΥ ΚΑΥΣΙΜΟΥ ΑΝΤΙΣΤΟΙΧΑ, ΠΟΥ ΕΙΣΕΡΧΟΝΤΑΙ ΣΤΟΝ ΚΥΛΙΝΔΡΟ ΑΝΑ ΚΥΚΛΟ ΛΕΙΤΟΥΡΓΙΑΣ. ΟΙ ΠΑΡΑΠΑΝΩ ΛΟΓΟΙ ΜΠΟΡΟΥΝ ΝΑ ΟΡΙΣΤΟΥΝ, ΑΝ ΣΤΗ ΘΕΣΗ ΤΩΝ ΜΑΖΩΝ ΘΕΣΟΥΜΕ ΤΙΣ ΑΝΤΙΣΤΟΙΧΕΣ ΠΑΡΟΧΕΣ ΜΑΖΑΣ (ΣΕ </a:t>
            </a:r>
            <a:r>
              <a:rPr lang="en-US" sz="2000" b="1" dirty="0" smtClean="0">
                <a:solidFill>
                  <a:schemeClr val="tx1"/>
                </a:solidFill>
                <a:latin typeface="Arial" pitchFamily="34" charset="0"/>
                <a:cs typeface="Arial" pitchFamily="34" charset="0"/>
              </a:rPr>
              <a:t>kg</a:t>
            </a:r>
            <a:r>
              <a:rPr lang="el-GR" sz="2000" b="1" dirty="0" smtClean="0">
                <a:solidFill>
                  <a:schemeClr val="tx1"/>
                </a:solidFill>
                <a:latin typeface="Arial" pitchFamily="34" charset="0"/>
                <a:cs typeface="Arial" pitchFamily="34" charset="0"/>
              </a:rPr>
              <a:t>/</a:t>
            </a:r>
            <a:r>
              <a:rPr lang="en-US" sz="2000" b="1" dirty="0" smtClean="0">
                <a:solidFill>
                  <a:schemeClr val="tx1"/>
                </a:solidFill>
                <a:latin typeface="Arial" pitchFamily="34" charset="0"/>
                <a:cs typeface="Arial" pitchFamily="34" charset="0"/>
              </a:rPr>
              <a:t>sec</a:t>
            </a:r>
            <a:r>
              <a:rPr lang="el-GR" sz="2000" b="1" dirty="0" smtClean="0">
                <a:solidFill>
                  <a:schemeClr val="tx1"/>
                </a:solidFill>
                <a:latin typeface="Arial" pitchFamily="34" charset="0"/>
                <a:cs typeface="Arial" pitchFamily="34" charset="0"/>
              </a:rPr>
              <a:t>), ΔΗΛΑΔΗ:</a:t>
            </a:r>
          </a:p>
          <a:p>
            <a:pPr algn="l"/>
            <a:endParaRPr lang="el-GR" sz="2000" b="1" dirty="0" smtClean="0">
              <a:solidFill>
                <a:schemeClr val="tx1"/>
              </a:solidFill>
              <a:latin typeface="Arial" pitchFamily="34" charset="0"/>
              <a:cs typeface="Arial" pitchFamily="34" charset="0"/>
            </a:endParaRPr>
          </a:p>
          <a:p>
            <a:pPr algn="l"/>
            <a:r>
              <a:rPr lang="en-US" sz="2000" b="1" dirty="0" smtClean="0">
                <a:solidFill>
                  <a:schemeClr val="tx1"/>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                                                 </a:t>
            </a:r>
            <a:r>
              <a:rPr lang="en-US" sz="2000" b="1" dirty="0" smtClean="0">
                <a:solidFill>
                  <a:schemeClr val="tx1"/>
                </a:solidFill>
                <a:latin typeface="Arial" pitchFamily="34" charset="0"/>
                <a:cs typeface="Arial" pitchFamily="34" charset="0"/>
              </a:rPr>
              <a:t>A</a:t>
            </a:r>
            <a:r>
              <a:rPr lang="el-GR" sz="2000" b="1" dirty="0" smtClean="0">
                <a:solidFill>
                  <a:schemeClr val="tx1"/>
                </a:solidFill>
                <a:latin typeface="Arial" pitchFamily="34" charset="0"/>
                <a:cs typeface="Arial" pitchFamily="34" charset="0"/>
              </a:rPr>
              <a:t> </a:t>
            </a:r>
            <a:r>
              <a:rPr lang="en-US" sz="2000" b="1" dirty="0" smtClean="0">
                <a:solidFill>
                  <a:schemeClr val="tx1"/>
                </a:solidFill>
                <a:latin typeface="Arial" pitchFamily="34" charset="0"/>
                <a:cs typeface="Arial" pitchFamily="34" charset="0"/>
              </a:rPr>
              <a:t>/</a:t>
            </a:r>
            <a:r>
              <a:rPr lang="el-GR" sz="2000" b="1" dirty="0" smtClean="0">
                <a:solidFill>
                  <a:schemeClr val="tx1"/>
                </a:solidFill>
                <a:latin typeface="Arial" pitchFamily="34" charset="0"/>
                <a:cs typeface="Arial" pitchFamily="34" charset="0"/>
              </a:rPr>
              <a:t> </a:t>
            </a:r>
            <a:r>
              <a:rPr lang="en-US" sz="2000" b="1" dirty="0" smtClean="0">
                <a:solidFill>
                  <a:schemeClr val="tx1"/>
                </a:solidFill>
                <a:latin typeface="Arial" pitchFamily="34" charset="0"/>
                <a:cs typeface="Arial" pitchFamily="34" charset="0"/>
              </a:rPr>
              <a:t>F = </a:t>
            </a:r>
            <a:r>
              <a:rPr lang="en-US" sz="2000" b="1" dirty="0" err="1" smtClean="0">
                <a:solidFill>
                  <a:schemeClr val="tx1"/>
                </a:solidFill>
                <a:latin typeface="Arial" pitchFamily="34" charset="0"/>
                <a:cs typeface="Arial" pitchFamily="34" charset="0"/>
              </a:rPr>
              <a:t>ṁ</a:t>
            </a:r>
            <a:r>
              <a:rPr lang="en-US" sz="2000" b="1" baseline="-25000" dirty="0" err="1" smtClean="0">
                <a:solidFill>
                  <a:schemeClr val="tx1"/>
                </a:solidFill>
                <a:latin typeface="Arial" pitchFamily="34" charset="0"/>
                <a:cs typeface="Arial" pitchFamily="34" charset="0"/>
              </a:rPr>
              <a:t>a</a:t>
            </a:r>
            <a:r>
              <a:rPr lang="en-US" sz="2000" b="1" baseline="-25000" dirty="0" smtClean="0">
                <a:solidFill>
                  <a:schemeClr val="tx1"/>
                </a:solidFill>
                <a:latin typeface="Arial" pitchFamily="34" charset="0"/>
                <a:cs typeface="Arial" pitchFamily="34" charset="0"/>
              </a:rPr>
              <a:t>  /  </a:t>
            </a:r>
            <a:r>
              <a:rPr lang="en-US" sz="2000" b="1" dirty="0" err="1" smtClean="0">
                <a:solidFill>
                  <a:schemeClr val="tx1"/>
                </a:solidFill>
                <a:latin typeface="Arial" pitchFamily="34" charset="0"/>
                <a:cs typeface="Arial" pitchFamily="34" charset="0"/>
              </a:rPr>
              <a:t>ṁ</a:t>
            </a:r>
            <a:r>
              <a:rPr lang="en-US" sz="2000" b="1" baseline="-25000" dirty="0" err="1" smtClean="0">
                <a:solidFill>
                  <a:schemeClr val="tx1"/>
                </a:solidFill>
                <a:latin typeface="Arial" pitchFamily="34" charset="0"/>
                <a:cs typeface="Arial" pitchFamily="34" charset="0"/>
              </a:rPr>
              <a:t>B</a:t>
            </a:r>
            <a:endParaRPr lang="el-GR" sz="2000" b="1" dirty="0" smtClean="0">
              <a:solidFill>
                <a:schemeClr val="tx1"/>
              </a:solidFill>
              <a:latin typeface="Arial" pitchFamily="34" charset="0"/>
              <a:cs typeface="Arial" pitchFamily="34" charset="0"/>
            </a:endParaRPr>
          </a:p>
          <a:p>
            <a:pPr algn="l"/>
            <a:r>
              <a:rPr lang="en-US" sz="2000" b="1" dirty="0" smtClean="0">
                <a:solidFill>
                  <a:schemeClr val="tx1"/>
                </a:solidFill>
                <a:latin typeface="Arial" pitchFamily="34" charset="0"/>
                <a:cs typeface="Arial" pitchFamily="34" charset="0"/>
              </a:rPr>
              <a:t>                                                  F</a:t>
            </a:r>
            <a:r>
              <a:rPr lang="el-GR" sz="2000" b="1" dirty="0" smtClean="0">
                <a:solidFill>
                  <a:schemeClr val="tx1"/>
                </a:solidFill>
                <a:latin typeface="Arial" pitchFamily="34" charset="0"/>
                <a:cs typeface="Arial" pitchFamily="34" charset="0"/>
              </a:rPr>
              <a:t> </a:t>
            </a:r>
            <a:r>
              <a:rPr lang="en-US" sz="2000" b="1" dirty="0" smtClean="0">
                <a:solidFill>
                  <a:schemeClr val="tx1"/>
                </a:solidFill>
                <a:latin typeface="Arial" pitchFamily="34" charset="0"/>
                <a:cs typeface="Arial" pitchFamily="34" charset="0"/>
              </a:rPr>
              <a:t>/ A = </a:t>
            </a:r>
            <a:r>
              <a:rPr lang="en-US" sz="2000" b="1" dirty="0" err="1" smtClean="0">
                <a:solidFill>
                  <a:schemeClr val="tx1"/>
                </a:solidFill>
                <a:latin typeface="Arial" pitchFamily="34" charset="0"/>
                <a:cs typeface="Arial" pitchFamily="34" charset="0"/>
              </a:rPr>
              <a:t>ṁ</a:t>
            </a:r>
            <a:r>
              <a:rPr lang="en-US" sz="2000" b="1" baseline="-25000" dirty="0" err="1" smtClean="0">
                <a:solidFill>
                  <a:schemeClr val="tx1"/>
                </a:solidFill>
                <a:latin typeface="Arial" pitchFamily="34" charset="0"/>
                <a:cs typeface="Arial" pitchFamily="34" charset="0"/>
              </a:rPr>
              <a:t>B</a:t>
            </a:r>
            <a:r>
              <a:rPr lang="en-US" sz="2000" b="1" baseline="-25000" dirty="0" smtClean="0">
                <a:solidFill>
                  <a:schemeClr val="tx1"/>
                </a:solidFill>
                <a:latin typeface="Arial" pitchFamily="34" charset="0"/>
                <a:cs typeface="Arial" pitchFamily="34" charset="0"/>
              </a:rPr>
              <a:t>  / </a:t>
            </a:r>
            <a:r>
              <a:rPr lang="en-US" sz="2000" b="1" dirty="0" smtClean="0">
                <a:solidFill>
                  <a:schemeClr val="tx1"/>
                </a:solidFill>
                <a:latin typeface="Arial" pitchFamily="34" charset="0"/>
                <a:cs typeface="Arial" pitchFamily="34" charset="0"/>
              </a:rPr>
              <a:t> </a:t>
            </a:r>
            <a:r>
              <a:rPr lang="en-US" sz="2000" b="1" dirty="0" err="1" smtClean="0">
                <a:solidFill>
                  <a:schemeClr val="tx1"/>
                </a:solidFill>
                <a:latin typeface="Arial" pitchFamily="34" charset="0"/>
                <a:cs typeface="Arial" pitchFamily="34" charset="0"/>
              </a:rPr>
              <a:t>ṁ</a:t>
            </a:r>
            <a:r>
              <a:rPr lang="en-US" sz="2000" b="1" baseline="-25000" dirty="0" err="1" smtClean="0">
                <a:solidFill>
                  <a:schemeClr val="tx1"/>
                </a:solidFill>
                <a:latin typeface="Arial" pitchFamily="34" charset="0"/>
                <a:cs typeface="Arial" pitchFamily="34" charset="0"/>
              </a:rPr>
              <a:t>a</a:t>
            </a:r>
            <a:r>
              <a:rPr lang="en-US" sz="2000" b="1" baseline="-25000" dirty="0" smtClean="0">
                <a:solidFill>
                  <a:schemeClr val="tx1"/>
                </a:solidFill>
                <a:latin typeface="Arial" pitchFamily="34" charset="0"/>
                <a:cs typeface="Arial" pitchFamily="34" charset="0"/>
              </a:rPr>
              <a:t> </a:t>
            </a:r>
            <a:endParaRPr lang="el-GR" sz="18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ΚΑΥΣΗ ΚΑΥΣΙΜΟΥ</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000" b="1" u="sng" dirty="0" smtClean="0">
                <a:solidFill>
                  <a:srgbClr val="FF0000"/>
                </a:solidFill>
                <a:latin typeface="Arial" pitchFamily="34" charset="0"/>
                <a:cs typeface="Arial" pitchFamily="34" charset="0"/>
              </a:rPr>
              <a:t>ΧΑΡΑΚΤΗΡΙΣΜΟΣ ΜΕΙΓΜΑΤΟΣ</a:t>
            </a:r>
          </a:p>
          <a:p>
            <a:pPr algn="l"/>
            <a:r>
              <a:rPr lang="el-GR" sz="1800" b="1" dirty="0" smtClean="0">
                <a:solidFill>
                  <a:schemeClr val="tx1"/>
                </a:solidFill>
                <a:latin typeface="Arial" pitchFamily="34" charset="0"/>
                <a:cs typeface="Arial" pitchFamily="34" charset="0"/>
              </a:rPr>
              <a:t>ΟΝΟΜΑΖΟΥΜΕ ΣΤΟΙΧΕΙΟΜΕΤΡΙΚΟ ΛΟΓΟ ΑΕΡΑ / ΚΑΥΣΙΜΟΥ (η ΑΝΤΙΣΤΟΙΧΑ ΚΑΥΣΙΜΟΥ / ΑΕΡΑ) ΤΟ ΛΟΓΟ ΤΩΝ ΜΑΖΩΝ (η ΠΑΡΟΧΩΝ) ΠΟΥ ΑΝΤΙΣΤΟΙΧΕΙ ΣΕ ΠΛΗΡΗ ΚΑΥΣΗ ΤΟΥ ΚΑΥΣΙΜΟΥ ΧΩΡΙΣ ΠΕΡΙΣΣΕΙΑ ΟΞΥΓΟΝΟΥ. ΓΙΑ ΤΗΝ ΚΑΥΣΗ ΟΚΤΑΝΙΟΥ (</a:t>
            </a:r>
            <a:r>
              <a:rPr lang="en-US" sz="1800" b="1" dirty="0" smtClean="0">
                <a:solidFill>
                  <a:schemeClr val="tx1"/>
                </a:solidFill>
                <a:latin typeface="Arial" pitchFamily="34" charset="0"/>
                <a:cs typeface="Arial" pitchFamily="34" charset="0"/>
              </a:rPr>
              <a:t>C</a:t>
            </a:r>
            <a:r>
              <a:rPr lang="el-GR" sz="1800" b="1" baseline="-25000" dirty="0" smtClean="0">
                <a:solidFill>
                  <a:schemeClr val="tx1"/>
                </a:solidFill>
                <a:latin typeface="Arial" pitchFamily="34" charset="0"/>
                <a:cs typeface="Arial" pitchFamily="34" charset="0"/>
              </a:rPr>
              <a:t>8</a:t>
            </a:r>
            <a:r>
              <a:rPr lang="en-US" sz="1800" b="1" dirty="0" smtClean="0">
                <a:solidFill>
                  <a:schemeClr val="tx1"/>
                </a:solidFill>
                <a:latin typeface="Arial" pitchFamily="34" charset="0"/>
                <a:cs typeface="Arial" pitchFamily="34" charset="0"/>
              </a:rPr>
              <a:t>H</a:t>
            </a:r>
            <a:r>
              <a:rPr lang="el-GR" sz="1800" b="1" baseline="-25000" dirty="0" smtClean="0">
                <a:solidFill>
                  <a:schemeClr val="tx1"/>
                </a:solidFill>
                <a:latin typeface="Arial" pitchFamily="34" charset="0"/>
                <a:cs typeface="Arial" pitchFamily="34" charset="0"/>
              </a:rPr>
              <a:t>18</a:t>
            </a:r>
            <a:r>
              <a:rPr lang="el-GR" sz="1800" b="1" dirty="0" smtClean="0">
                <a:solidFill>
                  <a:schemeClr val="tx1"/>
                </a:solidFill>
                <a:latin typeface="Arial" pitchFamily="34" charset="0"/>
                <a:cs typeface="Arial" pitchFamily="34" charset="0"/>
              </a:rPr>
              <a:t>) Ο ΣΤΟΙΧΕΙΟΜΕΤΡΙΚΟΣ ΛΟΓΟΣ ΑΕΡΑ / ΚΑΥΣΙΜΟΥ ΙΣΟΥΤΑΙ ΜΕ 15:1 ΕΝΩ ΤΟ ΑΝΤΙΣΤΡΟΦΟ ΤΟΥ, Ο ΣΤΟΙΧΕΙΟΜΕΤΡΙΚΟΣ ΛΟΓΟΣ ΚΑΥΣΙΜΟΥ / ΑΕΡΑ ΙΣΟΥΤΑΙ ΜΕ 0,0662. ΕΠΕΙΔΗ Η ΣΥΣΤΑΣΗ ΤΩΝ ΚΑΥΣΑΕΡΙΩΝ ΕΞΑΡΤΑΤΑΙ ΣΗΜΑΝΤΙΚΑ ΑΠΟ ΤΟ ΠΟΣΟ ΑΠΟΜΑΚΡΥΝΟΜΑΣΤΕ ΑΠΟ ΤΗ ΣΤΟΙΧΕΙΟΜΕΤΡΙΚΗ ΣΥΣΤΑΣΗ, ΟΡΙΖΟΥΜΕ ΩΣ </a:t>
            </a:r>
            <a:r>
              <a:rPr lang="el-GR" sz="1800" b="1" u="sng" dirty="0" smtClean="0">
                <a:solidFill>
                  <a:srgbClr val="7030A0"/>
                </a:solidFill>
                <a:latin typeface="Arial" pitchFamily="34" charset="0"/>
                <a:cs typeface="Arial" pitchFamily="34" charset="0"/>
              </a:rPr>
              <a:t>ΛΟΓΟ ΙΣΟΔΥΝΑΜΙΑΣ ΚΑΥΣΙΜΟΥ / ΑΕΡΑ φ</a:t>
            </a:r>
            <a:r>
              <a:rPr lang="el-GR" sz="1800" b="1" dirty="0" smtClean="0">
                <a:solidFill>
                  <a:schemeClr val="tx1"/>
                </a:solidFill>
                <a:latin typeface="Arial" pitchFamily="34" charset="0"/>
                <a:cs typeface="Arial" pitchFamily="34" charset="0"/>
              </a:rPr>
              <a:t> ΤΟ ΠΗΛΙΚΟ ΤΟΥ </a:t>
            </a:r>
            <a:r>
              <a:rPr lang="el-GR" sz="1800" b="1" u="sng" dirty="0" smtClean="0">
                <a:solidFill>
                  <a:srgbClr val="FF0000"/>
                </a:solidFill>
                <a:latin typeface="Arial" pitchFamily="34" charset="0"/>
                <a:cs typeface="Arial" pitchFamily="34" charset="0"/>
              </a:rPr>
              <a:t>ΠΡΑΓΜΑΤΙΚΟΥ</a:t>
            </a:r>
            <a:r>
              <a:rPr lang="el-GR" sz="1800" b="1" dirty="0" smtClean="0">
                <a:solidFill>
                  <a:schemeClr val="tx1"/>
                </a:solidFill>
                <a:latin typeface="Arial" pitchFamily="34" charset="0"/>
                <a:cs typeface="Arial" pitchFamily="34" charset="0"/>
              </a:rPr>
              <a:t> ΠΡΟΣ ΤΟ </a:t>
            </a:r>
            <a:r>
              <a:rPr lang="el-GR" sz="1800" b="1" u="sng" dirty="0" smtClean="0">
                <a:solidFill>
                  <a:srgbClr val="FF0000"/>
                </a:solidFill>
                <a:latin typeface="Arial" pitchFamily="34" charset="0"/>
                <a:cs typeface="Arial" pitchFamily="34" charset="0"/>
              </a:rPr>
              <a:t>ΣΤΟΙΧΕΙΟΜΕΤΡΙΚΟ</a:t>
            </a:r>
            <a:r>
              <a:rPr lang="el-GR" sz="1800" b="1" dirty="0" smtClean="0">
                <a:solidFill>
                  <a:schemeClr val="tx1"/>
                </a:solidFill>
                <a:latin typeface="Arial" pitchFamily="34" charset="0"/>
                <a:cs typeface="Arial" pitchFamily="34" charset="0"/>
              </a:rPr>
              <a:t> ΛΟΓΟ ΚΑΥΣΙΜΟΥ / ΑΕΡΑ (Ο ΟΠΟΙΟΣ ΣΥΜΒΟΛΙΖΕΤΑΙ ΜΕ ΤΟ ΔΕΙΚΤΗ </a:t>
            </a:r>
            <a:r>
              <a:rPr lang="en-US" sz="1800" b="1" dirty="0" smtClean="0">
                <a:solidFill>
                  <a:schemeClr val="tx1"/>
                </a:solidFill>
                <a:latin typeface="Arial" pitchFamily="34" charset="0"/>
                <a:cs typeface="Arial" pitchFamily="34" charset="0"/>
              </a:rPr>
              <a:t>s</a:t>
            </a:r>
            <a:r>
              <a:rPr lang="el-GR" sz="1800" b="1" dirty="0" smtClean="0">
                <a:solidFill>
                  <a:schemeClr val="tx1"/>
                </a:solidFill>
                <a:latin typeface="Arial" pitchFamily="34" charset="0"/>
                <a:cs typeface="Arial" pitchFamily="34" charset="0"/>
              </a:rPr>
              <a:t>):</a:t>
            </a:r>
          </a:p>
          <a:p>
            <a:r>
              <a:rPr lang="el-GR" sz="1800" b="1" dirty="0" smtClean="0">
                <a:solidFill>
                  <a:schemeClr val="tx1"/>
                </a:solidFill>
                <a:latin typeface="Arial" pitchFamily="34" charset="0"/>
                <a:cs typeface="Arial" pitchFamily="34" charset="0"/>
              </a:rPr>
              <a:t>(</a:t>
            </a:r>
            <a:r>
              <a:rPr lang="en-US" sz="1800" b="1" dirty="0" smtClean="0">
                <a:solidFill>
                  <a:schemeClr val="tx1"/>
                </a:solidFill>
                <a:latin typeface="Arial" pitchFamily="34" charset="0"/>
                <a:cs typeface="Arial" pitchFamily="34" charset="0"/>
              </a:rPr>
              <a:t>F</a:t>
            </a:r>
            <a:r>
              <a:rPr lang="el-GR" sz="1800" b="1" dirty="0" smtClean="0">
                <a:solidFill>
                  <a:schemeClr val="tx1"/>
                </a:solidFill>
                <a:latin typeface="Arial" pitchFamily="34" charset="0"/>
                <a:cs typeface="Arial" pitchFamily="34" charset="0"/>
              </a:rPr>
              <a:t> / </a:t>
            </a:r>
            <a:r>
              <a:rPr lang="en-US" sz="1800" b="1" dirty="0" smtClean="0">
                <a:solidFill>
                  <a:schemeClr val="tx1"/>
                </a:solidFill>
                <a:latin typeface="Arial" pitchFamily="34" charset="0"/>
                <a:cs typeface="Arial" pitchFamily="34" charset="0"/>
              </a:rPr>
              <a:t>A</a:t>
            </a:r>
            <a:r>
              <a:rPr lang="el-GR" sz="1800" b="1" dirty="0" smtClean="0">
                <a:solidFill>
                  <a:schemeClr val="tx1"/>
                </a:solidFill>
                <a:latin typeface="Arial" pitchFamily="34" charset="0"/>
                <a:cs typeface="Arial" pitchFamily="34" charset="0"/>
              </a:rPr>
              <a:t>)</a:t>
            </a:r>
          </a:p>
          <a:p>
            <a:pPr algn="l"/>
            <a:r>
              <a:rPr lang="el-GR" sz="1800" b="1" dirty="0" smtClean="0">
                <a:solidFill>
                  <a:schemeClr val="tx1"/>
                </a:solidFill>
                <a:latin typeface="Arial" pitchFamily="34" charset="0"/>
                <a:cs typeface="Arial" pitchFamily="34" charset="0"/>
              </a:rPr>
              <a:t>                                                     φ = </a:t>
            </a:r>
          </a:p>
          <a:p>
            <a:r>
              <a:rPr lang="el-GR" sz="1800" b="1" dirty="0" smtClean="0">
                <a:solidFill>
                  <a:schemeClr val="tx1"/>
                </a:solidFill>
                <a:latin typeface="Arial" pitchFamily="34" charset="0"/>
                <a:cs typeface="Arial" pitchFamily="34" charset="0"/>
              </a:rPr>
              <a:t>(</a:t>
            </a:r>
            <a:r>
              <a:rPr lang="en-US" sz="1800" b="1" dirty="0" smtClean="0">
                <a:solidFill>
                  <a:schemeClr val="tx1"/>
                </a:solidFill>
                <a:latin typeface="Arial" pitchFamily="34" charset="0"/>
                <a:cs typeface="Arial" pitchFamily="34" charset="0"/>
              </a:rPr>
              <a:t>F </a:t>
            </a:r>
            <a:r>
              <a:rPr lang="el-GR" sz="1800" b="1" dirty="0" smtClean="0">
                <a:solidFill>
                  <a:schemeClr val="tx1"/>
                </a:solidFill>
                <a:latin typeface="Arial" pitchFamily="34" charset="0"/>
                <a:cs typeface="Arial" pitchFamily="34" charset="0"/>
              </a:rPr>
              <a:t>/ </a:t>
            </a:r>
            <a:r>
              <a:rPr lang="en-US" sz="1800" b="1" dirty="0" smtClean="0">
                <a:solidFill>
                  <a:schemeClr val="tx1"/>
                </a:solidFill>
                <a:latin typeface="Arial" pitchFamily="34" charset="0"/>
                <a:cs typeface="Arial" pitchFamily="34" charset="0"/>
              </a:rPr>
              <a:t>A</a:t>
            </a:r>
            <a:r>
              <a:rPr lang="el-GR" sz="1800" b="1" dirty="0" smtClean="0">
                <a:solidFill>
                  <a:schemeClr val="tx1"/>
                </a:solidFill>
                <a:latin typeface="Arial" pitchFamily="34" charset="0"/>
                <a:cs typeface="Arial" pitchFamily="34" charset="0"/>
              </a:rPr>
              <a:t>)</a:t>
            </a:r>
            <a:r>
              <a:rPr lang="en-US" sz="1800" b="1" baseline="-25000" dirty="0" smtClean="0">
                <a:solidFill>
                  <a:schemeClr val="tx1"/>
                </a:solidFill>
                <a:latin typeface="Arial" pitchFamily="34" charset="0"/>
                <a:cs typeface="Arial" pitchFamily="34" charset="0"/>
              </a:rPr>
              <a:t>s</a:t>
            </a:r>
            <a:endParaRPr lang="el-GR" sz="1800" b="1" dirty="0" smtClean="0">
              <a:solidFill>
                <a:schemeClr val="tx1"/>
              </a:solidFill>
              <a:latin typeface="Arial" pitchFamily="34" charset="0"/>
              <a:cs typeface="Arial" pitchFamily="34" charset="0"/>
            </a:endParaRPr>
          </a:p>
          <a:p>
            <a:pPr algn="l"/>
            <a:r>
              <a:rPr lang="el-GR" sz="1800" b="1" dirty="0" smtClean="0">
                <a:solidFill>
                  <a:schemeClr val="tx1"/>
                </a:solidFill>
                <a:latin typeface="Arial" pitchFamily="34" charset="0"/>
                <a:cs typeface="Arial" pitchFamily="34" charset="0"/>
              </a:rPr>
              <a:t>ΤΟ ΑΝΤΙΣΤΡΟΦΟ ΜΕΓΕΘΟΣ ΤΟΥ ΛΟΓΟΥ ΙΣΟΔΥΝΑΜΙΑΣ ΚΑΥΣΙΜΟΥ / ΑΕΡΑ ΚΑΛΕΙΤΑΙ ΣΧΕΤΙΚΟΣ ΛΟΓΟΣ ΑΕΡΑ / ΚΑΥΣΙΜΟΥ λ ΚΑΙ ΔΙΔΕΤΑΙ:</a:t>
            </a:r>
          </a:p>
          <a:p>
            <a:pPr algn="l"/>
            <a:r>
              <a:rPr lang="el-GR" sz="1800" b="1" dirty="0" smtClean="0">
                <a:solidFill>
                  <a:schemeClr val="tx1"/>
                </a:solidFill>
                <a:latin typeface="Arial" pitchFamily="34" charset="0"/>
                <a:cs typeface="Arial" pitchFamily="34" charset="0"/>
              </a:rPr>
              <a:t>                                                                </a:t>
            </a:r>
            <a:r>
              <a:rPr lang="en-US" sz="1800" b="1" dirty="0" smtClean="0">
                <a:solidFill>
                  <a:schemeClr val="tx1"/>
                </a:solidFill>
                <a:latin typeface="Arial" pitchFamily="34" charset="0"/>
                <a:cs typeface="Arial" pitchFamily="34" charset="0"/>
              </a:rPr>
              <a:t>1</a:t>
            </a:r>
            <a:r>
              <a:rPr lang="el-GR" sz="1800" b="1" dirty="0" smtClean="0">
                <a:solidFill>
                  <a:schemeClr val="tx1"/>
                </a:solidFill>
                <a:latin typeface="Arial" pitchFamily="34" charset="0"/>
                <a:cs typeface="Arial" pitchFamily="34" charset="0"/>
              </a:rPr>
              <a:t>          </a:t>
            </a:r>
            <a:r>
              <a:rPr lang="en-US" sz="1800" b="1" dirty="0" smtClean="0">
                <a:solidFill>
                  <a:schemeClr val="tx1"/>
                </a:solidFill>
                <a:latin typeface="Arial" pitchFamily="34" charset="0"/>
                <a:cs typeface="Arial" pitchFamily="34" charset="0"/>
              </a:rPr>
              <a:t> (A/F)</a:t>
            </a:r>
            <a:endParaRPr lang="el-GR" sz="1800" b="1" baseline="30000" dirty="0" smtClean="0">
              <a:solidFill>
                <a:schemeClr val="tx1"/>
              </a:solidFill>
              <a:latin typeface="Arial" pitchFamily="34" charset="0"/>
              <a:cs typeface="Arial" pitchFamily="34" charset="0"/>
            </a:endParaRPr>
          </a:p>
          <a:p>
            <a:pPr algn="l"/>
            <a:r>
              <a:rPr lang="el-GR" sz="1800" b="1" dirty="0" smtClean="0">
                <a:solidFill>
                  <a:schemeClr val="tx1"/>
                </a:solidFill>
                <a:latin typeface="Arial" pitchFamily="34" charset="0"/>
                <a:cs typeface="Arial" pitchFamily="34" charset="0"/>
              </a:rPr>
              <a:t>                                                       </a:t>
            </a:r>
            <a:r>
              <a:rPr lang="en-US" sz="1800" b="1" dirty="0" smtClean="0">
                <a:solidFill>
                  <a:schemeClr val="tx1"/>
                </a:solidFill>
                <a:latin typeface="Arial" pitchFamily="34" charset="0"/>
                <a:cs typeface="Arial" pitchFamily="34" charset="0"/>
              </a:rPr>
              <a:t>λ =</a:t>
            </a:r>
            <a:r>
              <a:rPr lang="el-GR" sz="1800" b="1" dirty="0" smtClean="0">
                <a:solidFill>
                  <a:schemeClr val="tx1"/>
                </a:solidFill>
                <a:latin typeface="Arial" pitchFamily="34" charset="0"/>
                <a:cs typeface="Arial" pitchFamily="34" charset="0"/>
              </a:rPr>
              <a:t>            = </a:t>
            </a:r>
          </a:p>
          <a:p>
            <a:pPr algn="l"/>
            <a:r>
              <a:rPr lang="el-GR" sz="1800" b="1" dirty="0" smtClean="0">
                <a:solidFill>
                  <a:schemeClr val="tx1"/>
                </a:solidFill>
                <a:latin typeface="Arial" pitchFamily="34" charset="0"/>
                <a:cs typeface="Arial" pitchFamily="34" charset="0"/>
              </a:rPr>
              <a:t>                                                                </a:t>
            </a:r>
            <a:r>
              <a:rPr lang="en-US" sz="1800" b="1" dirty="0" smtClean="0">
                <a:solidFill>
                  <a:schemeClr val="tx1"/>
                </a:solidFill>
                <a:latin typeface="Arial" pitchFamily="34" charset="0"/>
                <a:cs typeface="Arial" pitchFamily="34" charset="0"/>
              </a:rPr>
              <a:t>φ </a:t>
            </a:r>
            <a:r>
              <a:rPr lang="el-GR" sz="1800" b="1" dirty="0" smtClean="0">
                <a:solidFill>
                  <a:schemeClr val="tx1"/>
                </a:solidFill>
                <a:latin typeface="Arial" pitchFamily="34" charset="0"/>
                <a:cs typeface="Arial" pitchFamily="34" charset="0"/>
              </a:rPr>
              <a:t>         </a:t>
            </a:r>
            <a:r>
              <a:rPr lang="en-US" sz="1800" b="1" dirty="0" smtClean="0">
                <a:solidFill>
                  <a:schemeClr val="tx1"/>
                </a:solidFill>
                <a:latin typeface="Arial" pitchFamily="34" charset="0"/>
                <a:cs typeface="Arial" pitchFamily="34" charset="0"/>
              </a:rPr>
              <a:t>(A/F)</a:t>
            </a:r>
            <a:r>
              <a:rPr lang="en-US" sz="1800" b="1" baseline="-25000" dirty="0" smtClean="0">
                <a:solidFill>
                  <a:schemeClr val="tx1"/>
                </a:solidFill>
                <a:latin typeface="Arial" pitchFamily="34" charset="0"/>
                <a:cs typeface="Arial" pitchFamily="34" charset="0"/>
              </a:rPr>
              <a:t>s</a:t>
            </a:r>
            <a:endParaRPr lang="el-GR" sz="1800" b="1" dirty="0" smtClean="0">
              <a:solidFill>
                <a:schemeClr val="tx1"/>
              </a:solidFill>
              <a:latin typeface="Arial" pitchFamily="34" charset="0"/>
              <a:cs typeface="Arial" pitchFamily="34" charset="0"/>
            </a:endParaRPr>
          </a:p>
          <a:p>
            <a:pPr algn="l"/>
            <a:r>
              <a:rPr lang="el-GR" sz="1800" dirty="0" smtClean="0">
                <a:solidFill>
                  <a:schemeClr val="tx1"/>
                </a:solidFill>
                <a:latin typeface="Arial" pitchFamily="34" charset="0"/>
                <a:cs typeface="Arial" pitchFamily="34" charset="0"/>
              </a:rPr>
              <a:t/>
            </a:r>
            <a:br>
              <a:rPr lang="el-GR" sz="1800" dirty="0" smtClean="0">
                <a:solidFill>
                  <a:schemeClr val="tx1"/>
                </a:solidFill>
                <a:latin typeface="Arial" pitchFamily="34" charset="0"/>
                <a:cs typeface="Arial" pitchFamily="34" charset="0"/>
              </a:rPr>
            </a:br>
            <a:endParaRPr lang="el-GR" sz="18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ΚΑΥΣΗ ΚΑΥΣΙΜΟΥ</a:t>
            </a:r>
            <a:endParaRPr lang="el-GR" sz="2800" b="1" u="sng" dirty="0">
              <a:solidFill>
                <a:schemeClr val="bg1"/>
              </a:solidFill>
              <a:latin typeface="Arial" pitchFamily="34" charset="0"/>
              <a:cs typeface="Arial" pitchFamily="34" charset="0"/>
            </a:endParaRPr>
          </a:p>
        </p:txBody>
      </p:sp>
      <p:cxnSp>
        <p:nvCxnSpPr>
          <p:cNvPr id="6" name="Straight Connector 5"/>
          <p:cNvCxnSpPr/>
          <p:nvPr/>
        </p:nvCxnSpPr>
        <p:spPr>
          <a:xfrm>
            <a:off x="4139952" y="4653136"/>
            <a:ext cx="7200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211960" y="6237312"/>
            <a:ext cx="432048"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076056" y="6237312"/>
            <a:ext cx="648072"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000" b="1" u="sng" dirty="0" smtClean="0">
                <a:solidFill>
                  <a:srgbClr val="FF0000"/>
                </a:solidFill>
                <a:latin typeface="Arial" pitchFamily="34" charset="0"/>
                <a:cs typeface="Arial" pitchFamily="34" charset="0"/>
              </a:rPr>
              <a:t>ΧΑΡΑΚΤΗΡΙΣΜΟΣ ΜΕΙΓΜΑΤΟΣ</a:t>
            </a:r>
          </a:p>
          <a:p>
            <a:pPr algn="l"/>
            <a:endParaRPr lang="el-GR" sz="1400" b="1" dirty="0" smtClean="0">
              <a:solidFill>
                <a:schemeClr val="tx1"/>
              </a:solidFill>
              <a:latin typeface="Arial" pitchFamily="34" charset="0"/>
              <a:cs typeface="Arial" pitchFamily="34" charset="0"/>
            </a:endParaRPr>
          </a:p>
          <a:p>
            <a:pPr algn="l"/>
            <a:r>
              <a:rPr lang="el-GR" sz="2800" b="1" dirty="0" smtClean="0">
                <a:solidFill>
                  <a:schemeClr val="tx1"/>
                </a:solidFill>
                <a:latin typeface="Arial" pitchFamily="34" charset="0"/>
                <a:cs typeface="Arial" pitchFamily="34" charset="0"/>
              </a:rPr>
              <a:t>ΟΝΟΜΑΖΟΥΜΕ</a:t>
            </a:r>
            <a:r>
              <a:rPr lang="en-US" sz="2800" b="1" dirty="0" smtClean="0">
                <a:solidFill>
                  <a:schemeClr val="tx1"/>
                </a:solidFill>
                <a:latin typeface="Arial" pitchFamily="34" charset="0"/>
                <a:cs typeface="Arial" pitchFamily="34" charset="0"/>
              </a:rPr>
              <a:t>:</a:t>
            </a:r>
            <a:r>
              <a:rPr lang="el-GR" sz="2800" b="1" dirty="0" smtClean="0">
                <a:solidFill>
                  <a:schemeClr val="tx1"/>
                </a:solidFill>
                <a:latin typeface="Arial" pitchFamily="34" charset="0"/>
                <a:cs typeface="Arial" pitchFamily="34" charset="0"/>
              </a:rPr>
              <a:t> </a:t>
            </a:r>
            <a:endParaRPr lang="en-US" sz="2800" b="1" dirty="0" smtClean="0">
              <a:solidFill>
                <a:schemeClr val="tx1"/>
              </a:solidFill>
              <a:latin typeface="Arial" pitchFamily="34" charset="0"/>
              <a:cs typeface="Arial" pitchFamily="34" charset="0"/>
            </a:endParaRPr>
          </a:p>
          <a:p>
            <a:pPr marL="514350" indent="-514350" algn="l">
              <a:buFont typeface="+mj-lt"/>
              <a:buAutoNum type="arabicPeriod"/>
            </a:pPr>
            <a:r>
              <a:rPr lang="el-GR" sz="2800" b="1" u="sng" dirty="0" smtClean="0">
                <a:solidFill>
                  <a:srgbClr val="FF0000"/>
                </a:solidFill>
                <a:latin typeface="Arial" pitchFamily="34" charset="0"/>
                <a:cs typeface="Arial" pitchFamily="34" charset="0"/>
              </a:rPr>
              <a:t>ΦΤΩΧΑ ΜΕΙΓΜΑΤΑ</a:t>
            </a:r>
            <a:r>
              <a:rPr lang="el-GR" sz="2800" b="1" dirty="0" smtClean="0">
                <a:solidFill>
                  <a:schemeClr val="tx1"/>
                </a:solidFill>
                <a:latin typeface="Arial" pitchFamily="34" charset="0"/>
                <a:cs typeface="Arial" pitchFamily="34" charset="0"/>
              </a:rPr>
              <a:t> ΕΚΕΙΝΑ, ΟΠΟΥ </a:t>
            </a:r>
            <a:r>
              <a:rPr lang="en-US" sz="2800" b="1" dirty="0" smtClean="0">
                <a:solidFill>
                  <a:schemeClr val="tx1"/>
                </a:solidFill>
                <a:latin typeface="Arial" pitchFamily="34" charset="0"/>
                <a:cs typeface="Arial" pitchFamily="34" charset="0"/>
              </a:rPr>
              <a:t>φ&lt;1 </a:t>
            </a:r>
            <a:r>
              <a:rPr lang="el-GR" sz="2800" b="1" dirty="0" smtClean="0">
                <a:solidFill>
                  <a:schemeClr val="tx1"/>
                </a:solidFill>
                <a:latin typeface="Arial" pitchFamily="34" charset="0"/>
                <a:cs typeface="Arial" pitchFamily="34" charset="0"/>
              </a:rPr>
              <a:t>η λ&gt;1, ΔΗΛΑΔΗ ΤΑ ΜΕΙΓΜΑΤΑ, ΣΤΑ ΟΠΟΙΑ ΥΠΑΡΧΕΙ </a:t>
            </a:r>
            <a:r>
              <a:rPr lang="el-GR" sz="2800" b="1" u="sng" dirty="0" smtClean="0">
                <a:solidFill>
                  <a:srgbClr val="7030A0"/>
                </a:solidFill>
                <a:latin typeface="Arial" pitchFamily="34" charset="0"/>
                <a:cs typeface="Arial" pitchFamily="34" charset="0"/>
              </a:rPr>
              <a:t>ΠΕΡΙΣΣΕΙΑ ΟΞΥΓΟΝΟΥ</a:t>
            </a:r>
            <a:r>
              <a:rPr lang="el-GR" sz="2800" b="1" dirty="0" smtClean="0">
                <a:solidFill>
                  <a:schemeClr val="tx1"/>
                </a:solidFill>
                <a:latin typeface="Arial" pitchFamily="34" charset="0"/>
                <a:cs typeface="Arial" pitchFamily="34" charset="0"/>
              </a:rPr>
              <a:t> </a:t>
            </a:r>
            <a:endParaRPr lang="en-US" sz="2800" b="1" dirty="0" smtClean="0">
              <a:solidFill>
                <a:schemeClr val="tx1"/>
              </a:solidFill>
              <a:latin typeface="Arial" pitchFamily="34" charset="0"/>
              <a:cs typeface="Arial" pitchFamily="34" charset="0"/>
            </a:endParaRPr>
          </a:p>
          <a:p>
            <a:pPr marL="514350" indent="-514350" algn="l">
              <a:buFont typeface="+mj-lt"/>
              <a:buAutoNum type="arabicPeriod"/>
            </a:pPr>
            <a:r>
              <a:rPr lang="el-GR" sz="2800" b="1" u="sng" dirty="0" smtClean="0">
                <a:solidFill>
                  <a:srgbClr val="FF0000"/>
                </a:solidFill>
                <a:latin typeface="Arial" pitchFamily="34" charset="0"/>
                <a:cs typeface="Arial" pitchFamily="34" charset="0"/>
              </a:rPr>
              <a:t>ΣΤΟΙΧΕΙΟΜΕΤΡΙΚΟ ΤΑ ΜΕΙΓΜΑΤΑ</a:t>
            </a:r>
            <a:r>
              <a:rPr lang="el-GR" sz="2800" b="1" dirty="0" smtClean="0">
                <a:solidFill>
                  <a:schemeClr val="tx1"/>
                </a:solidFill>
                <a:latin typeface="Arial" pitchFamily="34" charset="0"/>
                <a:cs typeface="Arial" pitchFamily="34" charset="0"/>
              </a:rPr>
              <a:t>, ΓΙΑ ΤΑ ΟΠΟΙΑ ΙΣΧΥΕΙ </a:t>
            </a:r>
            <a:r>
              <a:rPr lang="en-US" sz="2800" b="1" dirty="0" smtClean="0">
                <a:solidFill>
                  <a:schemeClr val="tx1"/>
                </a:solidFill>
                <a:latin typeface="Arial" pitchFamily="34" charset="0"/>
                <a:cs typeface="Arial" pitchFamily="34" charset="0"/>
              </a:rPr>
              <a:t>φ=λ=</a:t>
            </a:r>
            <a:r>
              <a:rPr lang="el-GR" sz="2800" b="1" dirty="0" smtClean="0">
                <a:solidFill>
                  <a:schemeClr val="tx1"/>
                </a:solidFill>
                <a:latin typeface="Arial" pitchFamily="34" charset="0"/>
                <a:cs typeface="Arial" pitchFamily="34" charset="0"/>
              </a:rPr>
              <a:t> 1,</a:t>
            </a:r>
          </a:p>
          <a:p>
            <a:pPr marL="514350" indent="-514350" algn="l">
              <a:buFont typeface="+mj-lt"/>
              <a:buAutoNum type="arabicPeriod"/>
            </a:pPr>
            <a:r>
              <a:rPr lang="el-GR" sz="2800" b="1" u="sng" dirty="0" smtClean="0">
                <a:solidFill>
                  <a:srgbClr val="FF0000"/>
                </a:solidFill>
                <a:latin typeface="Arial" pitchFamily="34" charset="0"/>
                <a:cs typeface="Arial" pitchFamily="34" charset="0"/>
              </a:rPr>
              <a:t>ΠΛΟΥΣΙΑ ΤΑ ΜΕΙΓΜΑΤΑ</a:t>
            </a:r>
            <a:r>
              <a:rPr lang="el-GR" sz="2800" b="1" dirty="0" smtClean="0">
                <a:solidFill>
                  <a:schemeClr val="tx1"/>
                </a:solidFill>
                <a:latin typeface="Arial" pitchFamily="34" charset="0"/>
                <a:cs typeface="Arial" pitchFamily="34" charset="0"/>
              </a:rPr>
              <a:t>, ΓΙΑ ΤΑ ΟΠΟΙΑ ΙΣΧΥΕΙ </a:t>
            </a:r>
            <a:r>
              <a:rPr lang="en-US" sz="2800" b="1" dirty="0" smtClean="0">
                <a:solidFill>
                  <a:schemeClr val="tx1"/>
                </a:solidFill>
                <a:latin typeface="Arial" pitchFamily="34" charset="0"/>
                <a:cs typeface="Arial" pitchFamily="34" charset="0"/>
              </a:rPr>
              <a:t>φ&gt;1</a:t>
            </a:r>
            <a:r>
              <a:rPr lang="el-GR" sz="2800" b="1" dirty="0" smtClean="0">
                <a:solidFill>
                  <a:schemeClr val="tx1"/>
                </a:solidFill>
                <a:latin typeface="Arial" pitchFamily="34" charset="0"/>
                <a:cs typeface="Arial" pitchFamily="34" charset="0"/>
              </a:rPr>
              <a:t> η λ&lt;1, ΥΠΑΡΧΕΙ ΔΗΛΑΔΗ </a:t>
            </a:r>
            <a:r>
              <a:rPr lang="el-GR" sz="2800" b="1" u="sng" dirty="0" smtClean="0">
                <a:solidFill>
                  <a:srgbClr val="7030A0"/>
                </a:solidFill>
                <a:latin typeface="Arial" pitchFamily="34" charset="0"/>
                <a:cs typeface="Arial" pitchFamily="34" charset="0"/>
              </a:rPr>
              <a:t>ΕΛΛΕΙΨΗ ΟΞΥΓΟΝΟΥ</a:t>
            </a:r>
            <a:r>
              <a:rPr lang="el-GR" sz="2800" b="1" dirty="0" smtClean="0">
                <a:solidFill>
                  <a:schemeClr val="tx1"/>
                </a:solidFill>
                <a:latin typeface="Arial" pitchFamily="34" charset="0"/>
                <a:cs typeface="Arial" pitchFamily="34" charset="0"/>
              </a:rPr>
              <a:t> (ΠΕΡΙΣΣΕΙΑ ΚΑΥΣΙΜΟΥ).</a:t>
            </a:r>
          </a:p>
          <a:p>
            <a:pPr algn="l"/>
            <a:r>
              <a:rPr lang="el-GR" sz="1800" dirty="0" smtClean="0">
                <a:solidFill>
                  <a:schemeClr val="tx1"/>
                </a:solidFill>
                <a:latin typeface="Arial" pitchFamily="34" charset="0"/>
                <a:cs typeface="Arial" pitchFamily="34" charset="0"/>
              </a:rPr>
              <a:t/>
            </a:r>
            <a:br>
              <a:rPr lang="el-GR" sz="1800" dirty="0" smtClean="0">
                <a:solidFill>
                  <a:schemeClr val="tx1"/>
                </a:solidFill>
                <a:latin typeface="Arial" pitchFamily="34" charset="0"/>
                <a:cs typeface="Arial" pitchFamily="34" charset="0"/>
              </a:rPr>
            </a:br>
            <a:endParaRPr lang="el-GR" sz="18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ΚΑΥΣΗ ΚΑΥΣΙΜΟΥ</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285860"/>
            <a:ext cx="8572560" cy="5286412"/>
          </a:xfrm>
        </p:spPr>
        <p:txBody>
          <a:bodyPr>
            <a:normAutofit/>
          </a:bodyPr>
          <a:lstStyle/>
          <a:p>
            <a:pPr marL="360000" lvl="1" indent="-360000" algn="l">
              <a:buFont typeface="+mj-lt"/>
              <a:buAutoNum type="arabicPeriod" startAt="9"/>
            </a:pPr>
            <a:r>
              <a:rPr lang="el-GR" sz="2600" b="1" u="sng" dirty="0" smtClean="0">
                <a:solidFill>
                  <a:schemeClr val="tx1"/>
                </a:solidFill>
                <a:latin typeface="Arial" pitchFamily="34" charset="0"/>
                <a:cs typeface="Arial" pitchFamily="34" charset="0"/>
              </a:rPr>
              <a:t>ΑΝΑΛΟΓΑ ΜΕ ΤΟΝ ΤΡΟΠΟ, ΤΗΝ ΠΙΕΣΗ, ΑΛΛΑ ΚΑΙ ΤΗΝ ΠΟΣΟΤΗΤΑ ΤΟΥ ΑΕΡΑ ΠΟΥ ΕΙΣΑΓΕΤΑΙ ΣΤΟΝ ΚΥΛΙΝΔΡΟ, ΚΑΤΑΤΑΣΣΟΝΤΑΙ ΣΕ</a:t>
            </a:r>
            <a:r>
              <a:rPr lang="en-US" sz="2600" b="1" u="sng" dirty="0" smtClean="0">
                <a:solidFill>
                  <a:schemeClr val="tx1"/>
                </a:solidFill>
                <a:latin typeface="Arial" pitchFamily="34" charset="0"/>
                <a:cs typeface="Arial" pitchFamily="34" charset="0"/>
              </a:rPr>
              <a:t>:</a:t>
            </a:r>
            <a:r>
              <a:rPr lang="el-GR" sz="2600" b="1" u="sng" dirty="0" smtClean="0">
                <a:solidFill>
                  <a:schemeClr val="tx1"/>
                </a:solidFill>
                <a:latin typeface="Arial" pitchFamily="34" charset="0"/>
                <a:cs typeface="Arial" pitchFamily="34" charset="0"/>
              </a:rPr>
              <a:t> </a:t>
            </a:r>
            <a:endParaRPr lang="en-US" sz="2600" b="1" u="sng" dirty="0" smtClean="0">
              <a:solidFill>
                <a:schemeClr val="tx1"/>
              </a:solidFill>
              <a:latin typeface="Arial" pitchFamily="34" charset="0"/>
              <a:cs typeface="Arial" pitchFamily="34" charset="0"/>
            </a:endParaRPr>
          </a:p>
          <a:p>
            <a:pPr lvl="1" algn="l"/>
            <a:endParaRPr lang="en-US" sz="2600" b="1" u="sng" dirty="0" smtClean="0">
              <a:solidFill>
                <a:schemeClr val="tx1"/>
              </a:solidFill>
              <a:latin typeface="Arial" pitchFamily="34" charset="0"/>
              <a:cs typeface="Arial" pitchFamily="34" charset="0"/>
            </a:endParaRPr>
          </a:p>
          <a:p>
            <a:pPr marL="360000" lvl="1" indent="-360000" algn="l">
              <a:buClr>
                <a:srgbClr val="FF0000"/>
              </a:buClr>
              <a:buFont typeface="Wingdings" pitchFamily="2" charset="2"/>
              <a:buChar char="Ø"/>
            </a:pPr>
            <a:r>
              <a:rPr lang="el-GR" sz="2600" b="1" dirty="0" smtClean="0">
                <a:solidFill>
                  <a:schemeClr val="tx1"/>
                </a:solidFill>
                <a:latin typeface="Arial" pitchFamily="34" charset="0"/>
                <a:cs typeface="Arial" pitchFamily="34" charset="0"/>
              </a:rPr>
              <a:t>ΥΠΕΡΠΛΗΡΟΥΜΕΝΕΣ (</a:t>
            </a:r>
            <a:r>
              <a:rPr lang="en-US" sz="2600" b="1" dirty="0" smtClean="0">
                <a:solidFill>
                  <a:schemeClr val="tx1"/>
                </a:solidFill>
                <a:latin typeface="Arial" pitchFamily="34" charset="0"/>
                <a:cs typeface="Arial" pitchFamily="34" charset="0"/>
              </a:rPr>
              <a:t>Supercharged</a:t>
            </a:r>
            <a:r>
              <a:rPr lang="el-GR" sz="2600" b="1" dirty="0" smtClean="0">
                <a:solidFill>
                  <a:schemeClr val="tx1"/>
                </a:solidFill>
                <a:latin typeface="Arial" pitchFamily="34" charset="0"/>
                <a:cs typeface="Arial" pitchFamily="34" charset="0"/>
              </a:rPr>
              <a:t>)</a:t>
            </a:r>
            <a:r>
              <a:rPr lang="en-US" sz="2600" b="1" dirty="0" smtClean="0">
                <a:solidFill>
                  <a:schemeClr val="tx1"/>
                </a:solidFill>
                <a:latin typeface="Arial" pitchFamily="34" charset="0"/>
                <a:cs typeface="Arial" pitchFamily="34" charset="0"/>
              </a:rPr>
              <a:t>.</a:t>
            </a:r>
            <a:r>
              <a:rPr lang="el-GR" sz="2600" b="1" dirty="0" smtClean="0">
                <a:solidFill>
                  <a:schemeClr val="tx1"/>
                </a:solidFill>
                <a:latin typeface="Arial" pitchFamily="34" charset="0"/>
                <a:cs typeface="Arial" pitchFamily="34" charset="0"/>
              </a:rPr>
              <a:t> </a:t>
            </a:r>
            <a:endParaRPr lang="en-US" sz="2600" b="1" dirty="0" smtClean="0">
              <a:solidFill>
                <a:schemeClr val="tx1"/>
              </a:solidFill>
              <a:latin typeface="Arial" pitchFamily="34" charset="0"/>
              <a:cs typeface="Arial" pitchFamily="34" charset="0"/>
            </a:endParaRPr>
          </a:p>
          <a:p>
            <a:pPr marL="360000" lvl="1" indent="-360000" algn="l">
              <a:buClr>
                <a:srgbClr val="FF0000"/>
              </a:buClr>
              <a:buFont typeface="Wingdings" pitchFamily="2" charset="2"/>
              <a:buChar char="Ø"/>
            </a:pPr>
            <a:r>
              <a:rPr lang="el-GR" sz="2600" b="1" dirty="0" smtClean="0">
                <a:solidFill>
                  <a:schemeClr val="tx1"/>
                </a:solidFill>
                <a:latin typeface="Arial" pitchFamily="34" charset="0"/>
                <a:cs typeface="Arial" pitchFamily="34" charset="0"/>
              </a:rPr>
              <a:t>ΑΤΜΟΣΦΑΙΡΙΚΕΣ ΜΗΧΑΝΕΣ (ΦΥΣΙΚΗΣ ΑΝΑΠΝΟΗΣ,</a:t>
            </a:r>
            <a:r>
              <a:rPr lang="en-US" sz="2600" b="1" cap="small" dirty="0" smtClean="0">
                <a:solidFill>
                  <a:schemeClr val="tx1"/>
                </a:solidFill>
                <a:latin typeface="Arial" pitchFamily="34" charset="0"/>
                <a:cs typeface="Arial" pitchFamily="34" charset="0"/>
              </a:rPr>
              <a:t> </a:t>
            </a:r>
            <a:r>
              <a:rPr lang="en-US" sz="2600" b="1" dirty="0" smtClean="0">
                <a:solidFill>
                  <a:schemeClr val="tx1"/>
                </a:solidFill>
                <a:latin typeface="Arial" pitchFamily="34" charset="0"/>
                <a:cs typeface="Arial" pitchFamily="34" charset="0"/>
              </a:rPr>
              <a:t>Atmospheric-induction engines</a:t>
            </a:r>
            <a:r>
              <a:rPr lang="el-GR" sz="2600" b="1" dirty="0" smtClean="0">
                <a:solidFill>
                  <a:schemeClr val="tx1"/>
                </a:solidFill>
                <a:latin typeface="Arial" pitchFamily="34" charset="0"/>
                <a:cs typeface="Arial" pitchFamily="34" charset="0"/>
              </a:rPr>
              <a:t>).</a:t>
            </a:r>
          </a:p>
          <a:p>
            <a:pPr algn="l"/>
            <a:endParaRPr lang="en-US" dirty="0">
              <a:solidFill>
                <a:schemeClr val="tx1"/>
              </a:solidFill>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3600" b="1" u="sng" dirty="0" smtClean="0">
                <a:solidFill>
                  <a:schemeClr val="bg1"/>
                </a:solidFill>
                <a:latin typeface="Arial" pitchFamily="34" charset="0"/>
                <a:cs typeface="Arial" pitchFamily="34" charset="0"/>
              </a:rPr>
              <a:t>ΓΕΝΙΚΑ</a:t>
            </a:r>
            <a:endParaRPr lang="en-US" sz="3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000" b="1" u="sng" dirty="0" smtClean="0">
                <a:solidFill>
                  <a:srgbClr val="FF0000"/>
                </a:solidFill>
                <a:latin typeface="Arial" pitchFamily="34" charset="0"/>
                <a:cs typeface="Arial" pitchFamily="34" charset="0"/>
              </a:rPr>
              <a:t>ΧΑΡΑΚΤΗΡΙΣΜΟΣ ΜΕΙΓΜΑΤΟΣ</a:t>
            </a:r>
          </a:p>
          <a:p>
            <a:pPr algn="l"/>
            <a:r>
              <a:rPr lang="el-GR" sz="2400" b="1" dirty="0" smtClean="0">
                <a:solidFill>
                  <a:schemeClr val="tx1"/>
                </a:solidFill>
                <a:latin typeface="Arial" pitchFamily="34" charset="0"/>
                <a:cs typeface="Arial" pitchFamily="34" charset="0"/>
              </a:rPr>
              <a:t>Η </a:t>
            </a:r>
            <a:r>
              <a:rPr lang="el-GR" sz="2400" b="1" u="sng" dirty="0" smtClean="0">
                <a:solidFill>
                  <a:srgbClr val="7030A0"/>
                </a:solidFill>
                <a:latin typeface="Arial" pitchFamily="34" charset="0"/>
                <a:cs typeface="Arial" pitchFamily="34" charset="0"/>
              </a:rPr>
              <a:t>ΡΥΘΜΙΣΗ ΤΗΣ ΙΣΧΥΟΣ</a:t>
            </a:r>
            <a:r>
              <a:rPr lang="el-GR" sz="2400" b="1" dirty="0" smtClean="0">
                <a:solidFill>
                  <a:schemeClr val="tx1"/>
                </a:solidFill>
                <a:latin typeface="Arial" pitchFamily="34" charset="0"/>
                <a:cs typeface="Arial" pitchFamily="34" charset="0"/>
              </a:rPr>
              <a:t> ΣΤΟΥΣ </a:t>
            </a:r>
            <a:r>
              <a:rPr lang="el-GR" sz="2400" b="1" dirty="0" smtClean="0">
                <a:solidFill>
                  <a:srgbClr val="FF0000"/>
                </a:solidFill>
                <a:latin typeface="Arial" pitchFamily="34" charset="0"/>
                <a:cs typeface="Arial" pitchFamily="34" charset="0"/>
              </a:rPr>
              <a:t>ΒΕΝΖΙΝΟΚΙΝΗΤΗΡΕΣ</a:t>
            </a:r>
            <a:r>
              <a:rPr lang="el-GR" sz="2400" b="1" dirty="0" smtClean="0">
                <a:solidFill>
                  <a:schemeClr val="tx1"/>
                </a:solidFill>
                <a:latin typeface="Arial" pitchFamily="34" charset="0"/>
                <a:cs typeface="Arial" pitchFamily="34" charset="0"/>
              </a:rPr>
              <a:t> ΕΙΝΑΙ </a:t>
            </a:r>
            <a:r>
              <a:rPr lang="el-GR" sz="2400" b="1" u="sng" dirty="0" smtClean="0">
                <a:solidFill>
                  <a:srgbClr val="FF0000"/>
                </a:solidFill>
                <a:latin typeface="Arial" pitchFamily="34" charset="0"/>
                <a:cs typeface="Arial" pitchFamily="34" charset="0"/>
              </a:rPr>
              <a:t>ΠΟΣΟΤΙΚΗ</a:t>
            </a:r>
            <a:r>
              <a:rPr lang="el-GR" sz="2400" b="1" dirty="0" smtClean="0">
                <a:solidFill>
                  <a:schemeClr val="tx1"/>
                </a:solidFill>
                <a:latin typeface="Arial" pitchFamily="34" charset="0"/>
                <a:cs typeface="Arial" pitchFamily="34" charset="0"/>
              </a:rPr>
              <a:t>, ΡΥΘΜΙΖΕΤΑΙ ΔΗΛΑΔΗ ΜΕ ΤΗ ΧΡΗΣΗ ΤΗΣ ΠΕΤΑΛΟΥΔΑΣ ΓΚΑΖΙΟΥ (ΔΙΑΦΡΑΓΜΑ ΕΠΙΤΑΧΥΝΤΗ) Η ΠΟΣΟΤΗΤΑ ΤΟΥ ΜΕΙΓΜΑΤΟΣ ΠΟΥ ΕΙΣΕΡΧΕΤΑΙ ΣΤΟΝ ΚΥΛΙΝΔΡΟ. Η ΠΕΤΑΛΟΥΔΑ ΑΠΟΤΕΛΕΙ ΣΤΗΝ ΟΥΣΙΑ ΕΝΑ ΠΕΡΙΣΤΡΕΦΟΜΕΝΟ ΔΙΑΦΡΑΓΜΑ ΣΤΟΝ ΑΓΩΓΟ ΕΙΣΑΓΩΓΗΣ ΤΟΥ ΜΕΙΓΜΑΤΟΣ. </a:t>
            </a:r>
          </a:p>
          <a:p>
            <a:pPr algn="l"/>
            <a:r>
              <a:rPr lang="el-GR" sz="2400" b="1" dirty="0" smtClean="0">
                <a:solidFill>
                  <a:schemeClr val="tx1"/>
                </a:solidFill>
                <a:latin typeface="Arial" pitchFamily="34" charset="0"/>
                <a:cs typeface="Arial" pitchFamily="34" charset="0"/>
              </a:rPr>
              <a:t>ΑΝΑΛΟΓΑ ΜΕ ΤΗ ΘΕΣΗ ΤΗΣ ΡΥΘΜΙΖΕΙ ΤΗΝ ΠΑΡΟΧΗ ΤΟΥ ΜΕΙΓΜΑΤΟΣ. Η </a:t>
            </a:r>
            <a:r>
              <a:rPr lang="el-GR" sz="2400" b="1" u="sng" dirty="0" smtClean="0">
                <a:solidFill>
                  <a:srgbClr val="C00000"/>
                </a:solidFill>
                <a:latin typeface="Arial" pitchFamily="34" charset="0"/>
                <a:cs typeface="Arial" pitchFamily="34" charset="0"/>
              </a:rPr>
              <a:t>ΑΝΑΛΟΓΙΑ ΟΜΩΣ ΚΑΥΣΙΜΟΥ- ΑΕΡΑ ΠΑΡΑΜΕΝΕΙ ΣΧΕΔΟΝ ΣΤΑΘΕΡΗ</a:t>
            </a:r>
            <a:r>
              <a:rPr lang="el-GR" sz="2400" b="1" dirty="0" smtClean="0">
                <a:solidFill>
                  <a:schemeClr val="tx1"/>
                </a:solidFill>
                <a:latin typeface="Arial" pitchFamily="34" charset="0"/>
                <a:cs typeface="Arial" pitchFamily="34" charset="0"/>
              </a:rPr>
              <a:t>. ΕΙΔΙΚΑ ΣΤΟΥΣ ΒΕΝΖΙΝΟΚΙΝΗΤΗΡΕΣ ΜΕ ΤΡΙΟΔΙΚΟ ΟΞΕΙΔΟΤΙΚΟ ΚΑΤΑΛΥΤΗ ΕΙΝΑΙ ΠΑΝΤΟΤΕ ΣΤΑΘΕΡΗ ΚΑΙ ΙΣΗ ΜΕ ΤΗ ΣΤΟΙΧΕΙΟΜΕΤΡΙΚΗ (ΡΥΘΜΙΖΟΜΕΝΗ ΣΥΝΕΧΩΣ ΜΕ ΤΗ ΒΟΗΘΕΙΑ ΤΟΥ ΑΙΣΘΗΤΗΡΑ λ).</a:t>
            </a:r>
          </a:p>
          <a:p>
            <a:pPr algn="l"/>
            <a:r>
              <a:rPr lang="el-GR" sz="1800" dirty="0" smtClean="0">
                <a:solidFill>
                  <a:schemeClr val="tx1"/>
                </a:solidFill>
                <a:latin typeface="Arial" pitchFamily="34" charset="0"/>
                <a:cs typeface="Arial" pitchFamily="34" charset="0"/>
              </a:rPr>
              <a:t/>
            </a:r>
            <a:br>
              <a:rPr lang="el-GR" sz="1800" dirty="0" smtClean="0">
                <a:solidFill>
                  <a:schemeClr val="tx1"/>
                </a:solidFill>
                <a:latin typeface="Arial" pitchFamily="34" charset="0"/>
                <a:cs typeface="Arial" pitchFamily="34" charset="0"/>
              </a:rPr>
            </a:br>
            <a:endParaRPr lang="el-GR" sz="18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ΚΑΥΣΗ ΚΑΥΣΙΜΟΥ</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000" b="1" u="sng" dirty="0" smtClean="0">
                <a:solidFill>
                  <a:srgbClr val="FF0000"/>
                </a:solidFill>
                <a:latin typeface="Arial" pitchFamily="34" charset="0"/>
                <a:cs typeface="Arial" pitchFamily="34" charset="0"/>
              </a:rPr>
              <a:t>ΧΑΡΑΚΤΗΡΙΣΜΟΣ ΜΕΙΓΜΑΤΟΣ</a:t>
            </a:r>
          </a:p>
          <a:p>
            <a:pPr algn="l"/>
            <a:r>
              <a:rPr lang="el-GR" sz="2300" b="1" dirty="0" smtClean="0">
                <a:solidFill>
                  <a:schemeClr val="tx1"/>
                </a:solidFill>
                <a:latin typeface="Arial" pitchFamily="34" charset="0"/>
                <a:cs typeface="Arial" pitchFamily="34" charset="0"/>
              </a:rPr>
              <a:t>ΣΕ ΑΝΤΙΘΕΣΗ ΜΕ ΤΟΥΣ ΒΕΝΖΙΝΟΚΙΝΗΤΗΡΕΣ, Η </a:t>
            </a:r>
            <a:r>
              <a:rPr lang="el-GR" sz="2300" b="1" u="sng" dirty="0" smtClean="0">
                <a:solidFill>
                  <a:srgbClr val="7030A0"/>
                </a:solidFill>
                <a:latin typeface="Arial" pitchFamily="34" charset="0"/>
                <a:cs typeface="Arial" pitchFamily="34" charset="0"/>
              </a:rPr>
              <a:t>ΡΥΘΜΙΣΗ ΤΗΣ ΙΣΧΥΟΣ</a:t>
            </a:r>
            <a:r>
              <a:rPr lang="el-GR" sz="2300" b="1" dirty="0" smtClean="0">
                <a:solidFill>
                  <a:schemeClr val="tx1"/>
                </a:solidFill>
                <a:latin typeface="Arial" pitchFamily="34" charset="0"/>
                <a:cs typeface="Arial" pitchFamily="34" charset="0"/>
              </a:rPr>
              <a:t> ΤΟΥ </a:t>
            </a:r>
            <a:r>
              <a:rPr lang="el-GR" sz="2300" b="1" dirty="0" smtClean="0">
                <a:solidFill>
                  <a:srgbClr val="FF0000"/>
                </a:solidFill>
                <a:latin typeface="Arial" pitchFamily="34" charset="0"/>
                <a:cs typeface="Arial" pitchFamily="34" charset="0"/>
              </a:rPr>
              <a:t>ΚΙΝΗΤΗΡΑ </a:t>
            </a:r>
            <a:r>
              <a:rPr lang="en-US" sz="2300" b="1" dirty="0" smtClean="0">
                <a:solidFill>
                  <a:srgbClr val="FF0000"/>
                </a:solidFill>
                <a:latin typeface="Arial" pitchFamily="34" charset="0"/>
                <a:cs typeface="Arial" pitchFamily="34" charset="0"/>
              </a:rPr>
              <a:t>DIESEL</a:t>
            </a:r>
            <a:r>
              <a:rPr lang="en-US" sz="2300" b="1" dirty="0" smtClean="0">
                <a:solidFill>
                  <a:schemeClr val="tx1"/>
                </a:solidFill>
                <a:latin typeface="Arial" pitchFamily="34" charset="0"/>
                <a:cs typeface="Arial" pitchFamily="34" charset="0"/>
              </a:rPr>
              <a:t> </a:t>
            </a:r>
            <a:r>
              <a:rPr lang="el-GR" sz="2300" b="1" dirty="0" smtClean="0">
                <a:solidFill>
                  <a:schemeClr val="tx1"/>
                </a:solidFill>
                <a:latin typeface="Arial" pitchFamily="34" charset="0"/>
                <a:cs typeface="Arial" pitchFamily="34" charset="0"/>
              </a:rPr>
              <a:t>ΕΙΝΑΙ </a:t>
            </a:r>
            <a:r>
              <a:rPr lang="el-GR" sz="2300" b="1" u="sng" dirty="0" smtClean="0">
                <a:solidFill>
                  <a:srgbClr val="FF0000"/>
                </a:solidFill>
                <a:latin typeface="Arial" pitchFamily="34" charset="0"/>
                <a:cs typeface="Arial" pitchFamily="34" charset="0"/>
              </a:rPr>
              <a:t>ΠΟΙΟΤΙΚΗ</a:t>
            </a:r>
            <a:r>
              <a:rPr lang="el-GR" sz="2300" b="1" dirty="0" smtClean="0">
                <a:solidFill>
                  <a:schemeClr val="tx1"/>
                </a:solidFill>
                <a:latin typeface="Arial" pitchFamily="34" charset="0"/>
                <a:cs typeface="Arial" pitchFamily="34" charset="0"/>
              </a:rPr>
              <a:t>, Η ΑΥΞΟΜΕΙΩΣΗ ΔΗΛΑΔΗ ΤΟΥ ΕΡΓΟΥ ΕΠΙΤΥΓΧΑΝΕΤΑΙ ΜΕ ΤΗ ΜΕΤΑΒΟΛΗ ΤΟΥ ΛΟΓΟΥ ΚΑΥΣΙΜΟΥ/ΑΕΡΑ, ΜΕ ΤΗΝ ΚΑΤΑΛΛΗΛΗ ΕΠΙΔΡΑΣΗ ΣΤΗΝ ΑΝΤΛΙΑ ΠΕΤΡΕΛΑΙΟΥ. Η </a:t>
            </a:r>
            <a:r>
              <a:rPr lang="el-GR" sz="2300" b="1" u="sng" dirty="0" smtClean="0">
                <a:solidFill>
                  <a:srgbClr val="C00000"/>
                </a:solidFill>
                <a:latin typeface="Arial" pitchFamily="34" charset="0"/>
                <a:cs typeface="Arial" pitchFamily="34" charset="0"/>
              </a:rPr>
              <a:t>ΠΟΣΟΤΗΤΑ ΤΟΥ ΕΙΣΕΡΧΟΜΕΝΟΥ ΑΕΡΑ ΕΙΝΑΙ ΣΤΑΘΕΡΗ</a:t>
            </a:r>
            <a:r>
              <a:rPr lang="el-GR" sz="2300" b="1" dirty="0" smtClean="0">
                <a:solidFill>
                  <a:schemeClr val="tx1"/>
                </a:solidFill>
                <a:latin typeface="Arial" pitchFamily="34" charset="0"/>
                <a:cs typeface="Arial" pitchFamily="34" charset="0"/>
              </a:rPr>
              <a:t> ΓΙΑ ΔΕΔΟΜΕΝΕΣ ΣΤΡΟΦΕΣ ΚΑΙ ΑΥΤΟ ΠΟΥ </a:t>
            </a:r>
            <a:r>
              <a:rPr lang="el-GR" sz="2300" b="1" u="sng" dirty="0" smtClean="0">
                <a:solidFill>
                  <a:srgbClr val="C00000"/>
                </a:solidFill>
                <a:latin typeface="Arial" pitchFamily="34" charset="0"/>
                <a:cs typeface="Arial" pitchFamily="34" charset="0"/>
              </a:rPr>
              <a:t>ΜΕΤΑΒΑΛΛΕΤΑΙ ΕΙΝΑΙ Η ΠΟΣΟΤΗΤΑ ΤΟΥ ΕΓΧΥΟΜΕΝΟΥ ΠΕΤΡΕΛΑΙΟΥ</a:t>
            </a:r>
            <a:r>
              <a:rPr lang="el-GR" sz="2300" b="1" dirty="0" smtClean="0">
                <a:solidFill>
                  <a:schemeClr val="tx1"/>
                </a:solidFill>
                <a:latin typeface="Arial" pitchFamily="34" charset="0"/>
                <a:cs typeface="Arial" pitchFamily="34" charset="0"/>
              </a:rPr>
              <a:t>, ΜΕΤΑΒΑΛΛΟΝΤΑΣ ΣΥΝΑΚΟΛΟΥΘΑ ΤΟ ΛΟΓΟ ΚΑΥΣΙΜΟΥ/ΑΕΡΑ. ΣΕ ΑΝΤΙΘΕΣΗ ΜΕ ΤΟ ΒΕΝΖΙΝΟΚΙΝΗΤΗΡΑ ΔΕΝ ΑΠΑΙΤΕΙΤΑΙ ΣΥΓΚΕΚΡΙΜΕΝΗ ΣΥΝΘΕΣΗ ΤΟΥ ΜΕΙΓΜΑΤΟΣ. Ο ΚΙΝΗΤΗΡΑΣ ΜΠΟΡΕΙ ΝΑ ΛΕΙΤΟΥΡΓΗΣΕΙ ΚΑΙ ΜΕ ΠΟΛΥ ΦΤΩΧΑ ΜΕΙΓΜΑΤΑ, ΓΙΑΤΙ Η ΦΛΟΓΑ ΞΕΚΙΝΑ ΑΠΟ ΠΟΛΛΑΠΛΑ ΣΗΜΕΙΑ ΛΟΓΩ ΤΗΣ ΑΥΤΑΝΑΦΛΕΞΕΩΣ.</a:t>
            </a:r>
          </a:p>
          <a:p>
            <a:pPr algn="l"/>
            <a:r>
              <a:rPr lang="el-GR" sz="1800" dirty="0" smtClean="0">
                <a:solidFill>
                  <a:schemeClr val="tx1"/>
                </a:solidFill>
                <a:latin typeface="Arial" pitchFamily="34" charset="0"/>
                <a:cs typeface="Arial" pitchFamily="34" charset="0"/>
              </a:rPr>
              <a:t/>
            </a:r>
            <a:br>
              <a:rPr lang="el-GR" sz="1800" dirty="0" smtClean="0">
                <a:solidFill>
                  <a:schemeClr val="tx1"/>
                </a:solidFill>
                <a:latin typeface="Arial" pitchFamily="34" charset="0"/>
                <a:cs typeface="Arial" pitchFamily="34" charset="0"/>
              </a:rPr>
            </a:br>
            <a:endParaRPr lang="el-GR" sz="18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ΚΑΥΣΗ ΚΑΥΣΙΜΟΥ</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000" b="1" u="sng" dirty="0" smtClean="0">
                <a:solidFill>
                  <a:srgbClr val="FF0000"/>
                </a:solidFill>
                <a:latin typeface="Arial" pitchFamily="34" charset="0"/>
                <a:cs typeface="Arial" pitchFamily="34" charset="0"/>
              </a:rPr>
              <a:t>ΘΕΡΜΟΓΟΝΟΣ ΔΥΝΑΜΗ ΚΑΥΣΙΜΩΝ</a:t>
            </a:r>
          </a:p>
          <a:p>
            <a:pPr algn="l"/>
            <a:r>
              <a:rPr lang="el-GR" sz="2000" b="1" dirty="0" smtClean="0">
                <a:solidFill>
                  <a:schemeClr val="tx1"/>
                </a:solidFill>
                <a:latin typeface="Arial" pitchFamily="34" charset="0"/>
                <a:cs typeface="Arial" pitchFamily="34" charset="0"/>
              </a:rPr>
              <a:t>ΕΝΩ Η ΧΗΜΙΚΗ ΕΝΕΡΓΕΙΑ ΠΟΥ ΑΠΕΛΕΥΘΕΡΩΝΕΤΑΙ ΚΑΤΑ ΜΙΑ ΧΗΜΙΚΗ ΑΝΤΙΔΡΑΣΗ ΕΙΝΑΙ ΠΑΝΤΑ ΟΡΙΣΜΕΝΗ, Η ΘΕΡΜΙΚΗ ΕΝΕΡΓΕΙΑ ΠΟΥ ΔΙΑΤΙΘΕΤΑΙ, ΔΕΝ ΣΥΜΠΙΠΤΕΙ ΑΚΡΙΒΩΣ ΜΕ ΑΥΤΗ ΚΑΙ ΕΞΑΡΤΑΤΑΙ ΑΠΟ ΤΙΣ ΣΥΝΘΗΚΕΣ ΤΗΣ ΚΑΥΣΕΩΣ. ΟΡΙΖΟΥΜΕ ΩΣ ΘΕΡΜΟΤΗΤΑ ΚΑΥΣΕΩΣ ΤΗ ΘΕΡΜΙΚΗ ΕΝΕΡΓΕΙΑ ΠΟΥ ΛΑΜΒΑΝΟΥΜΕ ΚΑΤΑ ΤΗΝ ΤΕΛΕΙΑ ΚΑΥΣΗ ΕΝΟΣ ΚΑΥΣΙΜΟΥ ΜΕΙΓΜΑΤΟΣ .</a:t>
            </a:r>
          </a:p>
          <a:p>
            <a:pPr algn="l"/>
            <a:r>
              <a:rPr lang="el-GR" sz="2000" b="1" dirty="0" smtClean="0">
                <a:solidFill>
                  <a:schemeClr val="tx1"/>
                </a:solidFill>
                <a:latin typeface="Arial" pitchFamily="34" charset="0"/>
                <a:cs typeface="Arial" pitchFamily="34" charset="0"/>
              </a:rPr>
              <a:t>ΕΙΔΙΚΑ, Η ΘΕΡΜΟΤΗΤΑ ΚΑΥΣΕΩΣ </a:t>
            </a:r>
            <a:r>
              <a:rPr lang="el-GR" sz="2000" b="1" u="sng" dirty="0" smtClean="0">
                <a:solidFill>
                  <a:srgbClr val="FF0000"/>
                </a:solidFill>
                <a:latin typeface="Arial" pitchFamily="34" charset="0"/>
                <a:cs typeface="Arial" pitchFamily="34" charset="0"/>
              </a:rPr>
              <a:t>ΕΝΟΣ </a:t>
            </a:r>
            <a:r>
              <a:rPr lang="en-US" sz="2000" b="1" u="sng" dirty="0" smtClean="0">
                <a:solidFill>
                  <a:srgbClr val="FF0000"/>
                </a:solidFill>
                <a:latin typeface="Arial" pitchFamily="34" charset="0"/>
                <a:cs typeface="Arial" pitchFamily="34" charset="0"/>
              </a:rPr>
              <a:t>kg </a:t>
            </a:r>
            <a:r>
              <a:rPr lang="el-GR" sz="2000" b="1" i="1" u="sng" dirty="0" smtClean="0">
                <a:solidFill>
                  <a:srgbClr val="FF0000"/>
                </a:solidFill>
                <a:latin typeface="Arial" pitchFamily="34" charset="0"/>
                <a:cs typeface="Arial" pitchFamily="34" charset="0"/>
              </a:rPr>
              <a:t>ΥΓΡΟΥ</a:t>
            </a:r>
            <a:r>
              <a:rPr lang="el-GR" sz="2000" b="1" u="sng" dirty="0" smtClean="0">
                <a:solidFill>
                  <a:srgbClr val="FF0000"/>
                </a:solidFill>
                <a:latin typeface="Arial" pitchFamily="34" charset="0"/>
                <a:cs typeface="Arial" pitchFamily="34" charset="0"/>
              </a:rPr>
              <a:t> ΚΑΥΣΙΜΟΥ </a:t>
            </a:r>
            <a:r>
              <a:rPr lang="el-GR" sz="2000" b="1" dirty="0" smtClean="0">
                <a:solidFill>
                  <a:schemeClr val="tx1"/>
                </a:solidFill>
                <a:latin typeface="Arial" pitchFamily="34" charset="0"/>
                <a:cs typeface="Arial" pitchFamily="34" charset="0"/>
              </a:rPr>
              <a:t>ΟΝΟΜΑΖΕΤΑΙ ΘΕΡΜΟΓΟΝΟΣ ΔΥΝΑΜΗ ΤΟΥ ΚΑΥΣΙΜΟΥ ΚΑΙ ΜΕΤΡΙΕΤΑΙ ΣΕ </a:t>
            </a:r>
            <a:r>
              <a:rPr lang="en-US" sz="2000" b="1" dirty="0" smtClean="0">
                <a:solidFill>
                  <a:schemeClr val="tx1"/>
                </a:solidFill>
                <a:latin typeface="Arial" pitchFamily="34" charset="0"/>
                <a:cs typeface="Arial" pitchFamily="34" charset="0"/>
              </a:rPr>
              <a:t>J</a:t>
            </a:r>
            <a:r>
              <a:rPr lang="el-GR" sz="2000" b="1" dirty="0" smtClean="0">
                <a:solidFill>
                  <a:schemeClr val="tx1"/>
                </a:solidFill>
                <a:latin typeface="Arial" pitchFamily="34" charset="0"/>
                <a:cs typeface="Arial" pitchFamily="34" charset="0"/>
              </a:rPr>
              <a:t>/</a:t>
            </a:r>
            <a:r>
              <a:rPr lang="en-US" sz="2000" b="1" dirty="0" smtClean="0">
                <a:solidFill>
                  <a:schemeClr val="tx1"/>
                </a:solidFill>
                <a:latin typeface="Arial" pitchFamily="34" charset="0"/>
                <a:cs typeface="Arial" pitchFamily="34" charset="0"/>
              </a:rPr>
              <a:t>kg </a:t>
            </a:r>
            <a:r>
              <a:rPr lang="el-GR" sz="2000" b="1" dirty="0" smtClean="0">
                <a:solidFill>
                  <a:schemeClr val="tx1"/>
                </a:solidFill>
                <a:latin typeface="Arial" pitchFamily="34" charset="0"/>
                <a:cs typeface="Arial" pitchFamily="34" charset="0"/>
              </a:rPr>
              <a:t>ή </a:t>
            </a:r>
            <a:r>
              <a:rPr lang="en-US" sz="2000" b="1" dirty="0" smtClean="0">
                <a:solidFill>
                  <a:schemeClr val="tx1"/>
                </a:solidFill>
                <a:latin typeface="Arial" pitchFamily="34" charset="0"/>
                <a:cs typeface="Arial" pitchFamily="34" charset="0"/>
              </a:rPr>
              <a:t>kJ</a:t>
            </a:r>
            <a:r>
              <a:rPr lang="el-GR" sz="2000" b="1" dirty="0" smtClean="0">
                <a:solidFill>
                  <a:schemeClr val="tx1"/>
                </a:solidFill>
                <a:latin typeface="Arial" pitchFamily="34" charset="0"/>
                <a:cs typeface="Arial" pitchFamily="34" charset="0"/>
              </a:rPr>
              <a:t>/</a:t>
            </a:r>
            <a:r>
              <a:rPr lang="en-US" sz="2000" b="1" dirty="0" smtClean="0">
                <a:solidFill>
                  <a:schemeClr val="tx1"/>
                </a:solidFill>
                <a:latin typeface="Arial" pitchFamily="34" charset="0"/>
                <a:cs typeface="Arial" pitchFamily="34" charset="0"/>
              </a:rPr>
              <a:t>kg</a:t>
            </a:r>
            <a:r>
              <a:rPr lang="el-GR" sz="2000" b="1" dirty="0" smtClean="0">
                <a:solidFill>
                  <a:schemeClr val="tx1"/>
                </a:solidFill>
                <a:latin typeface="Arial" pitchFamily="34" charset="0"/>
                <a:cs typeface="Arial" pitchFamily="34" charset="0"/>
              </a:rPr>
              <a:t>. ΑΝ ΑΥΤΗ ΑΝΑΧΘΕΙ ΣΕ ΕΝΑ </a:t>
            </a:r>
            <a:r>
              <a:rPr lang="en-US" sz="2000" b="1" dirty="0" err="1" smtClean="0">
                <a:solidFill>
                  <a:schemeClr val="tx1"/>
                </a:solidFill>
                <a:latin typeface="Arial" pitchFamily="34" charset="0"/>
                <a:cs typeface="Arial" pitchFamily="34" charset="0"/>
              </a:rPr>
              <a:t>kmole</a:t>
            </a:r>
            <a:r>
              <a:rPr lang="en-US" sz="2000" b="1" dirty="0" smtClean="0">
                <a:solidFill>
                  <a:schemeClr val="tx1"/>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ΚΑΥΣΙΜΟΥ ΟΝΟΜΑΖΕΤΑΙ ΜΟΡΙΑΚΗ ΘΕΡΜΟΓΟΝΟΣ ΔΥΝΑΜΗ Η ΘΕΡΜΟΤΟΝΙΣΜΟΣ ΚΑΙ ΜΕΤΡΑΤΑΙ ΣΕ </a:t>
            </a:r>
            <a:r>
              <a:rPr lang="en-US" sz="2000" b="1" dirty="0" smtClean="0">
                <a:solidFill>
                  <a:schemeClr val="tx1"/>
                </a:solidFill>
                <a:latin typeface="Arial" pitchFamily="34" charset="0"/>
                <a:cs typeface="Arial" pitchFamily="34" charset="0"/>
              </a:rPr>
              <a:t>J</a:t>
            </a:r>
            <a:r>
              <a:rPr lang="el-GR" sz="2000" b="1" dirty="0" smtClean="0">
                <a:solidFill>
                  <a:schemeClr val="tx1"/>
                </a:solidFill>
                <a:latin typeface="Arial" pitchFamily="34" charset="0"/>
                <a:cs typeface="Arial" pitchFamily="34" charset="0"/>
              </a:rPr>
              <a:t>/</a:t>
            </a:r>
            <a:r>
              <a:rPr lang="en-US" sz="2000" b="1" dirty="0" err="1" smtClean="0">
                <a:solidFill>
                  <a:schemeClr val="tx1"/>
                </a:solidFill>
                <a:latin typeface="Arial" pitchFamily="34" charset="0"/>
                <a:cs typeface="Arial" pitchFamily="34" charset="0"/>
              </a:rPr>
              <a:t>kmole</a:t>
            </a:r>
            <a:r>
              <a:rPr lang="en-US" sz="2000" b="1" dirty="0" smtClean="0">
                <a:solidFill>
                  <a:schemeClr val="tx1"/>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ή </a:t>
            </a:r>
            <a:r>
              <a:rPr lang="en-US" sz="2000" b="1" dirty="0" smtClean="0">
                <a:solidFill>
                  <a:schemeClr val="tx1"/>
                </a:solidFill>
                <a:latin typeface="Arial" pitchFamily="34" charset="0"/>
                <a:cs typeface="Arial" pitchFamily="34" charset="0"/>
              </a:rPr>
              <a:t>kJ</a:t>
            </a:r>
            <a:r>
              <a:rPr lang="el-GR" sz="2000" b="1" dirty="0" smtClean="0">
                <a:solidFill>
                  <a:schemeClr val="tx1"/>
                </a:solidFill>
                <a:latin typeface="Arial" pitchFamily="34" charset="0"/>
                <a:cs typeface="Arial" pitchFamily="34" charset="0"/>
              </a:rPr>
              <a:t>/</a:t>
            </a:r>
            <a:r>
              <a:rPr lang="en-US" sz="2000" b="1" dirty="0" err="1" smtClean="0">
                <a:solidFill>
                  <a:schemeClr val="tx1"/>
                </a:solidFill>
                <a:latin typeface="Arial" pitchFamily="34" charset="0"/>
                <a:cs typeface="Arial" pitchFamily="34" charset="0"/>
              </a:rPr>
              <a:t>kmole</a:t>
            </a:r>
            <a:r>
              <a:rPr lang="el-GR" sz="2000" b="1" dirty="0" smtClean="0">
                <a:solidFill>
                  <a:schemeClr val="tx1"/>
                </a:solidFill>
                <a:latin typeface="Arial" pitchFamily="34" charset="0"/>
                <a:cs typeface="Arial" pitchFamily="34" charset="0"/>
              </a:rPr>
              <a:t>.</a:t>
            </a:r>
          </a:p>
          <a:p>
            <a:pPr algn="l"/>
            <a:r>
              <a:rPr lang="el-GR" sz="2000" b="1" dirty="0" smtClean="0">
                <a:solidFill>
                  <a:schemeClr val="tx1"/>
                </a:solidFill>
                <a:latin typeface="Arial" pitchFamily="34" charset="0"/>
                <a:cs typeface="Arial" pitchFamily="34" charset="0"/>
              </a:rPr>
              <a:t>Η ΘΕΡΜΟΓΟΝΟΣ ΔΥΝΑΜΗ ΤΩΝ </a:t>
            </a:r>
            <a:r>
              <a:rPr lang="el-GR" sz="2000" b="1" i="1" u="sng" dirty="0" smtClean="0">
                <a:solidFill>
                  <a:srgbClr val="FF0000"/>
                </a:solidFill>
                <a:latin typeface="Arial" pitchFamily="34" charset="0"/>
                <a:cs typeface="Arial" pitchFamily="34" charset="0"/>
              </a:rPr>
              <a:t>ΑΕΡΙΩΝ</a:t>
            </a:r>
            <a:r>
              <a:rPr lang="el-GR" sz="2000" b="1" u="sng" dirty="0" smtClean="0">
                <a:solidFill>
                  <a:srgbClr val="FF0000"/>
                </a:solidFill>
                <a:latin typeface="Arial" pitchFamily="34" charset="0"/>
                <a:cs typeface="Arial" pitchFamily="34" charset="0"/>
              </a:rPr>
              <a:t> ΚΑΥΣΙΜΩΝ </a:t>
            </a:r>
            <a:r>
              <a:rPr lang="el-GR" sz="2000" b="1" dirty="0" smtClean="0">
                <a:solidFill>
                  <a:schemeClr val="tx1"/>
                </a:solidFill>
                <a:latin typeface="Arial" pitchFamily="34" charset="0"/>
                <a:cs typeface="Arial" pitchFamily="34" charset="0"/>
              </a:rPr>
              <a:t>ΑΝΑΓΕΤΑΙ ΣΕ ΕΝΑ ΚΑΝΟΝΙΚΟ ΚΥΒΙΚΟ ΜΕΤΡΟ ΑΕΡΙΟΥ (</a:t>
            </a:r>
            <a:r>
              <a:rPr lang="en-US" sz="2000" b="1" dirty="0" smtClean="0">
                <a:solidFill>
                  <a:schemeClr val="tx1"/>
                </a:solidFill>
                <a:latin typeface="Arial" pitchFamily="34" charset="0"/>
                <a:cs typeface="Arial" pitchFamily="34" charset="0"/>
              </a:rPr>
              <a:t>Nm</a:t>
            </a:r>
            <a:r>
              <a:rPr lang="el-GR" sz="2000" b="1" baseline="30000" dirty="0" smtClean="0">
                <a:solidFill>
                  <a:schemeClr val="tx1"/>
                </a:solidFill>
                <a:latin typeface="Arial" pitchFamily="34" charset="0"/>
                <a:cs typeface="Arial" pitchFamily="34" charset="0"/>
              </a:rPr>
              <a:t>3</a:t>
            </a:r>
            <a:r>
              <a:rPr lang="el-GR" sz="2000" b="1" dirty="0" smtClean="0">
                <a:solidFill>
                  <a:schemeClr val="tx1"/>
                </a:solidFill>
                <a:latin typeface="Arial" pitchFamily="34" charset="0"/>
                <a:cs typeface="Arial" pitchFamily="34" charset="0"/>
              </a:rPr>
              <a:t>). ΕΝΑ ΚΑΝΟΝΙΚΟ ΚΥΒΙΚΟ ΜΕΤΡΟ ΑΕΡΙΟΥ ΕΧΕΙ ΜΑΖΑ, ΟΣΗ Η ΚΑΝΟΝΙΚΗ ΠΥΚΝΟΤΗΤΑ ΤΟΥ ΑΕΡΙΟΥ, ΔΗΛΑΔΗ Η ΠΥΚΝΟΤΗΤΑ ΣΕ ΠΙΕΣΗ 760 </a:t>
            </a:r>
            <a:r>
              <a:rPr lang="en-US" sz="2000" b="1" dirty="0" smtClean="0">
                <a:solidFill>
                  <a:schemeClr val="tx1"/>
                </a:solidFill>
                <a:latin typeface="Arial" pitchFamily="34" charset="0"/>
                <a:cs typeface="Arial" pitchFamily="34" charset="0"/>
              </a:rPr>
              <a:t>mmHg </a:t>
            </a:r>
            <a:r>
              <a:rPr lang="el-GR" sz="2000" b="1" dirty="0" smtClean="0">
                <a:solidFill>
                  <a:schemeClr val="tx1"/>
                </a:solidFill>
                <a:latin typeface="Arial" pitchFamily="34" charset="0"/>
                <a:cs typeface="Arial" pitchFamily="34" charset="0"/>
              </a:rPr>
              <a:t>(1.013 </a:t>
            </a:r>
            <a:r>
              <a:rPr lang="en-US" sz="2000" b="1" dirty="0" smtClean="0">
                <a:solidFill>
                  <a:schemeClr val="tx1"/>
                </a:solidFill>
                <a:latin typeface="Arial" pitchFamily="34" charset="0"/>
                <a:cs typeface="Arial" pitchFamily="34" charset="0"/>
              </a:rPr>
              <a:t>bar</a:t>
            </a:r>
            <a:r>
              <a:rPr lang="el-GR" sz="2000" b="1" dirty="0" smtClean="0">
                <a:solidFill>
                  <a:schemeClr val="tx1"/>
                </a:solidFill>
                <a:latin typeface="Arial" pitchFamily="34" charset="0"/>
                <a:cs typeface="Arial" pitchFamily="34" charset="0"/>
              </a:rPr>
              <a:t>) ΚΑΙ ΘΕΡΜΟΚΡΑΣΙΑ 0° </a:t>
            </a:r>
            <a:r>
              <a:rPr lang="en-US" sz="2000" b="1" dirty="0" smtClean="0">
                <a:solidFill>
                  <a:schemeClr val="tx1"/>
                </a:solidFill>
                <a:latin typeface="Arial" pitchFamily="34" charset="0"/>
                <a:cs typeface="Arial" pitchFamily="34" charset="0"/>
              </a:rPr>
              <a:t>C</a:t>
            </a:r>
            <a:r>
              <a:rPr lang="el-GR" sz="2000" b="1" dirty="0" smtClean="0">
                <a:solidFill>
                  <a:schemeClr val="tx1"/>
                </a:solidFill>
                <a:latin typeface="Arial" pitchFamily="34" charset="0"/>
                <a:cs typeface="Arial" pitchFamily="34" charset="0"/>
              </a:rPr>
              <a:t>.</a:t>
            </a:r>
          </a:p>
          <a:p>
            <a:pPr algn="l"/>
            <a:r>
              <a:rPr lang="el-GR" sz="1800" dirty="0" smtClean="0">
                <a:solidFill>
                  <a:schemeClr val="tx1"/>
                </a:solidFill>
                <a:latin typeface="Arial" pitchFamily="34" charset="0"/>
                <a:cs typeface="Arial" pitchFamily="34" charset="0"/>
              </a:rPr>
              <a:t/>
            </a:r>
            <a:br>
              <a:rPr lang="el-GR" sz="1800" dirty="0" smtClean="0">
                <a:solidFill>
                  <a:schemeClr val="tx1"/>
                </a:solidFill>
                <a:latin typeface="Arial" pitchFamily="34" charset="0"/>
                <a:cs typeface="Arial" pitchFamily="34" charset="0"/>
              </a:rPr>
            </a:br>
            <a:endParaRPr lang="el-GR" sz="18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ΚΑΥΣΗ ΚΑΥΣΙΜΟΥ</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1700" b="1" u="sng" dirty="0" smtClean="0">
                <a:solidFill>
                  <a:srgbClr val="FF0000"/>
                </a:solidFill>
                <a:latin typeface="Arial" pitchFamily="34" charset="0"/>
                <a:cs typeface="Arial" pitchFamily="34" charset="0"/>
              </a:rPr>
              <a:t>ΘΕΡΜΟΓΟΝΟΣ ΔΥΝΑΜΗ ΚΑΥΣΙΜΩΝ</a:t>
            </a:r>
            <a:endParaRPr lang="el-GR" sz="1700" b="1" dirty="0" smtClean="0">
              <a:solidFill>
                <a:schemeClr val="tx1"/>
              </a:solidFill>
              <a:latin typeface="Arial" pitchFamily="34" charset="0"/>
              <a:cs typeface="Arial" pitchFamily="34" charset="0"/>
            </a:endParaRPr>
          </a:p>
          <a:p>
            <a:pPr algn="l"/>
            <a:r>
              <a:rPr lang="el-GR" sz="1700" b="1" dirty="0" smtClean="0">
                <a:solidFill>
                  <a:schemeClr val="tx1"/>
                </a:solidFill>
                <a:latin typeface="Arial" pitchFamily="34" charset="0"/>
                <a:cs typeface="Arial" pitchFamily="34" charset="0"/>
              </a:rPr>
              <a:t>ΣΤΟΥΣ ΕΜΒΟΛΟΦΟΡΟΥΣ ΚΙΝΗΤΗΡΕΣ, ΟΠΟΥ Η ΘΕΡΜΟΚΡΑΣΙΑ ΕΞΟΔΟΥ ΤΩΝ ΚΑΥΣΑΕΡΙΩΝ ΕΙΝΑΙ ΥΨΗΛΗ, ΤΟ ΝΕΡΟ ΕΧΕΙ ΤΗ ΜΟΡΦΗ ΑΤΜΟΥ, ΟΠΟΤΕ </a:t>
            </a:r>
            <a:r>
              <a:rPr lang="el-GR" sz="1700" b="1" dirty="0" smtClean="0">
                <a:solidFill>
                  <a:srgbClr val="FF0000"/>
                </a:solidFill>
                <a:latin typeface="Arial" pitchFamily="34" charset="0"/>
                <a:cs typeface="Arial" pitchFamily="34" charset="0"/>
              </a:rPr>
              <a:t>ΧΡΗΣΙΜΟΠΟΙΕΙΤΑΙ ΠΑΝΤΑ Η ΚΑΤΩΤΕΡΗ ΘΕΡΜΟΓΟΝΟΣ ΔΥΝΑΜΗ ΤΟΥ ΚΑΥΣΙΜΟΥ.</a:t>
            </a:r>
          </a:p>
          <a:p>
            <a:pPr algn="l"/>
            <a:r>
              <a:rPr lang="el-GR" sz="1700" b="1" dirty="0" smtClean="0">
                <a:solidFill>
                  <a:schemeClr val="tx1"/>
                </a:solidFill>
                <a:latin typeface="Arial" pitchFamily="34" charset="0"/>
                <a:cs typeface="Arial" pitchFamily="34" charset="0"/>
              </a:rPr>
              <a:t>ΤΑ ΚΑΥΣΙΜΑ ΠΟΥ ΧΡΗΣΙΜΟΠΟΙΟΥΝΤΑΙ ΣΤΙΣ ΕΜΒΟΛΟΦΟΡΕΣ Μ.Ε.Κ. ΔΙΑΦΕΡΟΥΝ ΣΗΜΑΝΤΙΚΑ ΜΕΤΑΞΥ ΤΟΥΣ ΩΣ ΠΡΟΣ ΤΟ ΕΙΔΟΣ ΤΩΝ ΥΔΡΟΓΟΝΑΝΘΡΑΚΩΝ ΠΟΥ ΤΑ ΑΠΑΡΤΙΖΟΥΝ. ΔΙΑΦΕΡΟΥΝ ΟΜΩΣ ΕΛΑΧΙΣΤΑ, ΩΣ ΠΡΟΣ ΤΗ ΣΤΟΙΧΕΙΑΚΗ ΤΟΥΣ ΣΥΣΤΑΣΗ, ΤΗΝ ΠΕΡΙΕΚΤΙΚΟΤΗΤΑ ΤΟΥΣ ΔΗΛΑΔΗ ΣΕ ΑΝΘΡΑΚΑ ΚΑΙ ΥΔΡΟΓΟΝΟ. ΣΥΝΕΠΩΣ, ΔΕΝ ΠΡΕΠΕΙ ΝΑ ΕΜΦΑΝΙΖΟΥΝ ΣΗΜΑΝΤΙΚΕΣ ΔΙΑΦΟΡΕΣ ΩΣ ΠΡΟΣ ΤΗΝ ΕΝΕΡΓΕΙΑΚΗ ΤΟΥΣ ΣΥΜΠΕΡΙΦΟΡΑ. ΓΙΑ ΤΟ ΛΟΓΟ ΑΥΤΟ, ΧΡΗΣΙΜΟΠΟΙΕΙΤΑΙ ΓΙΑ ΤΗ ΔΙΕΥΚΟΛΥΝΣΗ ΤΩΝ ΥΠΟΛΟΓΙΣΜΩΝ ΕΝΑ ΜΕΣΟ ΚΑΥΣΙΜΟ, ΤΟ </a:t>
            </a:r>
            <a:r>
              <a:rPr lang="el-GR" sz="1700" b="1" dirty="0" smtClean="0">
                <a:solidFill>
                  <a:srgbClr val="FF0000"/>
                </a:solidFill>
                <a:latin typeface="Arial" pitchFamily="34" charset="0"/>
                <a:cs typeface="Arial" pitchFamily="34" charset="0"/>
              </a:rPr>
              <a:t>ΚΑΝΟΝΙΚΟ ΚΑΥΣΙΜΟ</a:t>
            </a:r>
            <a:r>
              <a:rPr lang="el-GR" sz="1700" b="1" dirty="0" smtClean="0">
                <a:solidFill>
                  <a:schemeClr val="tx1"/>
                </a:solidFill>
                <a:latin typeface="Arial" pitchFamily="34" charset="0"/>
                <a:cs typeface="Arial" pitchFamily="34" charset="0"/>
              </a:rPr>
              <a:t>, ΜΕ ΣΥΓΚΕΚΡΙΜΕΝΗ ΣΥΝΘΕΣΗ ΚΑΙ ΘΕΡΜΟΓΟΝΟ ΔΥΝΑΜΗ ΙΣΗ ΜΕ 42.500 </a:t>
            </a:r>
            <a:r>
              <a:rPr lang="en-US" sz="1700" b="1" dirty="0" err="1" smtClean="0">
                <a:solidFill>
                  <a:schemeClr val="tx1"/>
                </a:solidFill>
                <a:latin typeface="Arial" pitchFamily="34" charset="0"/>
                <a:cs typeface="Arial" pitchFamily="34" charset="0"/>
              </a:rPr>
              <a:t>kj</a:t>
            </a:r>
            <a:r>
              <a:rPr lang="el-GR" sz="1700" b="1" dirty="0" smtClean="0">
                <a:solidFill>
                  <a:schemeClr val="tx1"/>
                </a:solidFill>
                <a:latin typeface="Arial" pitchFamily="34" charset="0"/>
                <a:cs typeface="Arial" pitchFamily="34" charset="0"/>
              </a:rPr>
              <a:t>/</a:t>
            </a:r>
            <a:r>
              <a:rPr lang="en-US" sz="1700" b="1" dirty="0" smtClean="0">
                <a:solidFill>
                  <a:schemeClr val="tx1"/>
                </a:solidFill>
                <a:latin typeface="Arial" pitchFamily="34" charset="0"/>
                <a:cs typeface="Arial" pitchFamily="34" charset="0"/>
              </a:rPr>
              <a:t>kg</a:t>
            </a:r>
            <a:r>
              <a:rPr lang="el-GR" sz="1700" b="1" dirty="0" smtClean="0">
                <a:solidFill>
                  <a:schemeClr val="tx1"/>
                </a:solidFill>
                <a:latin typeface="Arial" pitchFamily="34" charset="0"/>
                <a:cs typeface="Arial" pitchFamily="34" charset="0"/>
              </a:rPr>
              <a:t>.</a:t>
            </a:r>
          </a:p>
          <a:p>
            <a:pPr algn="l"/>
            <a:r>
              <a:rPr lang="el-GR" sz="1700" b="1" dirty="0" smtClean="0">
                <a:solidFill>
                  <a:schemeClr val="tx1"/>
                </a:solidFill>
                <a:latin typeface="Arial" pitchFamily="34" charset="0"/>
                <a:cs typeface="Arial" pitchFamily="34" charset="0"/>
              </a:rPr>
              <a:t>ΓΙΑ ΑΚΡΙΒΕΙΣ ΥΠΟΛΟΓΙΣΜΟΥΣ ΑΠΑΙΤΕΙΤΑΙ Η ΓΝΩΣΗ ΤΗΣ ΣΤΟΙΧΕΙΟΜΕΤΡΙΚΗΣ ΣΥΣΤΑΣΕΩΣ ΤΟΥ ΚΑΥΣΙΜΟΥ. ΣΥΜΦΩΝΑ ΜΕ ΤΗ ΣΥΣΤΑΣΗ ΑΥΤΗ, ΥΠΟΛΟΓΙΖΕΤΑΙ ΑΝΑΛΥΤΙΚΑ Η ΑΚΡΙΒΗΣ ΘΕΡΜΟΓΟΝΟΣ ΔΥΝΑΜΗ, ΔΙΑΔΙΚΑΣΙΑ ΠΟΥ ΘΑ ΑΝΑΛΥΘΕΙ ΣΕ ΕΠΟΜΕΝΟ ΚΕΦΑΛΑΙΟ. Η ΣΤΟΙΧΕΙΟΜΕΤΡΙΚΗ ΣΥΣΤΑΣΗ ΤΟΥ ΚΑΥΣΙΜΟΥ ΔΙΔΕΤΑΙ ΑΠΟ ΤΗΝ ΠΡΟΜΗΘΕΥΤΡΙΑ ΕΤΑΙΡΕΙΑ ΠΕΤΡΕΛΑΙΟΕΙΔΩΝ, ΜΑΖΙ ΜΕ ΣΤΟΙΧΕΙΑ ΓΙΑ ΤΟ ΙΞΩΔΕΣ, ΤΗΝ ΠΕΡΙΕΚΤΙΚΟΤΗΤΑ ΣΕ ΘΕΙΟ, ΤΗΝ ΠΥΚΝΟΤΗΤΑ Κ.Λ.Π.</a:t>
            </a:r>
          </a:p>
          <a:p>
            <a:pPr algn="l"/>
            <a:r>
              <a:rPr lang="el-GR" sz="1800" dirty="0" smtClean="0">
                <a:solidFill>
                  <a:schemeClr val="tx1"/>
                </a:solidFill>
                <a:latin typeface="Arial" pitchFamily="34" charset="0"/>
                <a:cs typeface="Arial" pitchFamily="34" charset="0"/>
              </a:rPr>
              <a:t/>
            </a:r>
            <a:br>
              <a:rPr lang="el-GR" sz="1800" dirty="0" smtClean="0">
                <a:solidFill>
                  <a:schemeClr val="tx1"/>
                </a:solidFill>
                <a:latin typeface="Arial" pitchFamily="34" charset="0"/>
                <a:cs typeface="Arial" pitchFamily="34" charset="0"/>
              </a:rPr>
            </a:br>
            <a:endParaRPr lang="el-GR" sz="18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ΚΑΥΣΗ ΚΑΥΣΙΜΟΥ</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endParaRPr lang="en-US" sz="3600" b="1" u="sng" dirty="0" smtClean="0">
              <a:solidFill>
                <a:srgbClr val="FF0000"/>
              </a:solidFill>
              <a:latin typeface="Arial" pitchFamily="34" charset="0"/>
              <a:cs typeface="Arial" pitchFamily="34" charset="0"/>
            </a:endParaRPr>
          </a:p>
          <a:p>
            <a:endParaRPr lang="en-US" sz="3600" b="1" u="sng" dirty="0" smtClean="0">
              <a:solidFill>
                <a:srgbClr val="FF0000"/>
              </a:solidFill>
              <a:latin typeface="Arial" pitchFamily="34" charset="0"/>
              <a:cs typeface="Arial" pitchFamily="34" charset="0"/>
            </a:endParaRPr>
          </a:p>
          <a:p>
            <a:endParaRPr lang="en-US" sz="3600" b="1" u="sng" dirty="0" smtClean="0">
              <a:solidFill>
                <a:srgbClr val="FF0000"/>
              </a:solidFill>
              <a:latin typeface="Arial" pitchFamily="34" charset="0"/>
              <a:cs typeface="Arial" pitchFamily="34" charset="0"/>
            </a:endParaRPr>
          </a:p>
          <a:p>
            <a:r>
              <a:rPr lang="el-GR" sz="3600" b="1" u="sng" dirty="0" smtClean="0">
                <a:solidFill>
                  <a:srgbClr val="FF0000"/>
                </a:solidFill>
                <a:latin typeface="Arial" pitchFamily="34" charset="0"/>
                <a:cs typeface="Arial" pitchFamily="34" charset="0"/>
              </a:rPr>
              <a:t>ΣΑΡΩΣΗ</a:t>
            </a:r>
            <a:r>
              <a:rPr lang="en-US" sz="3600" b="1" u="sng" dirty="0" smtClean="0">
                <a:solidFill>
                  <a:srgbClr val="FF0000"/>
                </a:solidFill>
                <a:latin typeface="Arial" pitchFamily="34" charset="0"/>
                <a:cs typeface="Arial" pitchFamily="34" charset="0"/>
              </a:rPr>
              <a:t> - SCAVENGING</a:t>
            </a:r>
            <a:r>
              <a:rPr lang="el-GR" sz="1800" dirty="0" smtClean="0">
                <a:solidFill>
                  <a:schemeClr val="tx1"/>
                </a:solidFill>
                <a:latin typeface="Arial" pitchFamily="34" charset="0"/>
                <a:cs typeface="Arial" pitchFamily="34" charset="0"/>
              </a:rPr>
              <a:t/>
            </a:r>
            <a:br>
              <a:rPr lang="el-GR" sz="1800" dirty="0" smtClean="0">
                <a:solidFill>
                  <a:schemeClr val="tx1"/>
                </a:solidFill>
                <a:latin typeface="Arial" pitchFamily="34" charset="0"/>
                <a:cs typeface="Arial" pitchFamily="34" charset="0"/>
              </a:rPr>
            </a:br>
            <a:endParaRPr lang="el-GR" sz="18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ΣΑΡΩΣΗ</a:t>
            </a:r>
            <a:r>
              <a:rPr lang="en-US" sz="2800" b="1" u="sng" dirty="0" smtClean="0">
                <a:solidFill>
                  <a:schemeClr val="bg1"/>
                </a:solidFill>
                <a:latin typeface="Arial" pitchFamily="34" charset="0"/>
                <a:cs typeface="Arial" pitchFamily="34" charset="0"/>
              </a:rPr>
              <a:t> - SCAVENGE</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r>
              <a:rPr lang="el-GR" sz="2000" b="1" dirty="0" smtClean="0">
                <a:solidFill>
                  <a:srgbClr val="FF0000"/>
                </a:solidFill>
                <a:latin typeface="Arial" pitchFamily="34" charset="0"/>
                <a:cs typeface="Arial" pitchFamily="34" charset="0"/>
              </a:rPr>
              <a:t>Η ΚΑΥΣΗ ΤΟΥ ΚΑΥΣΙΜΟΥ </a:t>
            </a:r>
            <a:r>
              <a:rPr lang="el-GR" sz="2000" b="1" dirty="0" smtClean="0">
                <a:solidFill>
                  <a:schemeClr val="tx1"/>
                </a:solidFill>
                <a:latin typeface="Arial" pitchFamily="34" charset="0"/>
                <a:cs typeface="Arial" pitchFamily="34" charset="0"/>
              </a:rPr>
              <a:t>ΕΝΤΟΣ ΤΟΥ ΚΥΛΙΝΔΡΟΥ ΠΡΟΥΠΟΘΕΤΕΙ </a:t>
            </a:r>
            <a:r>
              <a:rPr lang="el-GR" sz="2000" b="1" dirty="0" smtClean="0">
                <a:solidFill>
                  <a:srgbClr val="FF0000"/>
                </a:solidFill>
                <a:latin typeface="Arial" pitchFamily="34" charset="0"/>
                <a:cs typeface="Arial" pitchFamily="34" charset="0"/>
              </a:rPr>
              <a:t>ΤΗΝ ΕΙΣΑΓΩΓΗ ΚΑΘΑΡΟΥ ΑΕΡΑ</a:t>
            </a:r>
            <a:r>
              <a:rPr lang="el-GR" sz="2000" b="1" dirty="0" smtClean="0">
                <a:solidFill>
                  <a:schemeClr val="tx1"/>
                </a:solidFill>
                <a:latin typeface="Arial" pitchFamily="34" charset="0"/>
                <a:cs typeface="Arial" pitchFamily="34" charset="0"/>
              </a:rPr>
              <a:t>, ΑΦΟΥ ΠΡΩΤΑ </a:t>
            </a:r>
            <a:r>
              <a:rPr lang="el-GR" sz="2000" b="1" dirty="0" smtClean="0">
                <a:solidFill>
                  <a:srgbClr val="FF0000"/>
                </a:solidFill>
                <a:latin typeface="Arial" pitchFamily="34" charset="0"/>
                <a:cs typeface="Arial" pitchFamily="34" charset="0"/>
              </a:rPr>
              <a:t>ΑΠΟΜΑΚΡΥΝΘΟΥΝ ΤΑ ΚΑΥΣΑΕΡΙΑ ΤΟΥ ΠΡΟΗΓΟΥΜΕΝΟΥ ΚΥΚΛΟΥ</a:t>
            </a:r>
            <a:r>
              <a:rPr lang="el-GR" sz="2000" b="1" dirty="0" smtClean="0">
                <a:solidFill>
                  <a:schemeClr val="tx1"/>
                </a:solidFill>
                <a:latin typeface="Arial" pitchFamily="34" charset="0"/>
                <a:cs typeface="Arial" pitchFamily="34" charset="0"/>
              </a:rPr>
              <a:t>. </a:t>
            </a:r>
          </a:p>
          <a:p>
            <a:pPr algn="l"/>
            <a:r>
              <a:rPr lang="el-GR" sz="2000" b="1" dirty="0" smtClean="0">
                <a:solidFill>
                  <a:schemeClr val="tx1"/>
                </a:solidFill>
                <a:latin typeface="Arial" pitchFamily="34" charset="0"/>
                <a:cs typeface="Arial" pitchFamily="34" charset="0"/>
              </a:rPr>
              <a:t>ΣΤΙΣ </a:t>
            </a:r>
            <a:r>
              <a:rPr lang="el-GR" sz="2000" b="1" u="sng" dirty="0" smtClean="0">
                <a:solidFill>
                  <a:srgbClr val="FF0000"/>
                </a:solidFill>
                <a:latin typeface="Arial" pitchFamily="34" charset="0"/>
                <a:cs typeface="Arial" pitchFamily="34" charset="0"/>
              </a:rPr>
              <a:t>ΤΕΤΡΑΧΡΟΝΕΣ ΜΗΧΑΝΕΣ </a:t>
            </a:r>
            <a:r>
              <a:rPr lang="el-GR" sz="2000" b="1" dirty="0" smtClean="0">
                <a:solidFill>
                  <a:schemeClr val="tx1"/>
                </a:solidFill>
                <a:latin typeface="Arial" pitchFamily="34" charset="0"/>
                <a:cs typeface="Arial" pitchFamily="34" charset="0"/>
              </a:rPr>
              <a:t>ΥΠΑΡΧΕΙ ΑΡΚΕΤΟΣ ΧΡΟΝΟΣ ΓΙΑ ΤΗ ΔΙΑΔΙΚΑΣΙΑ ΤΗΣ ΑΠΟΜΑΚΡΥΝΣΕΩΣ ΤΩΝ ΚΑΥΣΑΕΡΙΩΝ ΚΑΙ ΤΗΝ ΕΙΣΟΔΟ ΤΟΥ ΚΑΘΑΡΟΥ ΑΕΡΑ ΜΕ ΦΥΣΙΚΗ ΡΟΗ ΛΟΓΩ ΤΗΣ ΚΙΝΗΣΕΩΣ ΤΟΥ ΕΜΒΟΛΟΥ. </a:t>
            </a:r>
          </a:p>
          <a:p>
            <a:pPr algn="l"/>
            <a:r>
              <a:rPr lang="el-GR" sz="2000" b="1" dirty="0" smtClean="0">
                <a:solidFill>
                  <a:schemeClr val="tx1"/>
                </a:solidFill>
                <a:latin typeface="Arial" pitchFamily="34" charset="0"/>
                <a:cs typeface="Arial" pitchFamily="34" charset="0"/>
              </a:rPr>
              <a:t>ΑΝΤΙΘΕΤΩΣ, ΣΤΙΣ </a:t>
            </a:r>
            <a:r>
              <a:rPr lang="el-GR" sz="2000" b="1" u="sng" dirty="0" smtClean="0">
                <a:solidFill>
                  <a:srgbClr val="FF0000"/>
                </a:solidFill>
                <a:latin typeface="Arial" pitchFamily="34" charset="0"/>
                <a:cs typeface="Arial" pitchFamily="34" charset="0"/>
              </a:rPr>
              <a:t>ΔΙΧΡΟΝΕΣ ΜΗΧΑΝΕΣ </a:t>
            </a:r>
            <a:r>
              <a:rPr lang="el-GR" sz="2000" b="1" dirty="0" smtClean="0">
                <a:solidFill>
                  <a:schemeClr val="tx1"/>
                </a:solidFill>
                <a:latin typeface="Arial" pitchFamily="34" charset="0"/>
                <a:cs typeface="Arial" pitchFamily="34" charset="0"/>
              </a:rPr>
              <a:t>ΔΕΝ ΥΠΑΡΧΕΙ ΑΡΚΕΤΟΣ ΔΙΑΘΕΣΙΜΟΣ ΧΡΟΝΟΣ ΓΙΑ ΤΗΝ ΑΠΟΜΑΚΡΥΝΣΗ, ΟΠΟΤΕ ΑΠΑΙΤΕΙΤΑΙ ΕΞΑΝΑΓΚΑΣΜΕΝΗ ΑΠΑΓΩΓΗ ΤΩΝ ΚΑΥΣΑΕΡΙΩΝ</a:t>
            </a:r>
            <a:r>
              <a:rPr lang="en-US" sz="2000" b="1" dirty="0" smtClean="0">
                <a:solidFill>
                  <a:schemeClr val="tx1"/>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ΚΑΙ ΣΤΗ ΣΥΝΕΧΕΙΑ ΠΛΗΡΩΣΗ ΤΟΥ ΚΥΛΙΝΔΡΟΥ ΜΕ ΚΑΘΑΡΟ ΑΕΡΑ. Η ΔΙΑΔΙΚΑΣΙΑ ΑΥΤΗ ΟΝΟΜΑΖΕΤΑΙ ΣΑΡΩΣΗ. ΣΚΟΠΟΣ ΤΗΣ ΣΑΡΩΣΕΩΣ ΕΙΝΑΙ Ο ΚΑΛΥΤΕΡΟΣ ΚΑΙ ΣΥΝΤΟΜΟΤΕΡΟΣ ΚΑΘΑΡΙΣΜΟΣ ΤΩΝ ΚΥΛΙΝΔΡΩΝ ΔΙΧΡΟΝΗΣ ΜΗΧΑΝΗΣ ΑΠΟ ΤΑ ΚΑΥΣΑΕΡΙΑ, ΑΛΛΑ ΚΑΙ Η ΠΛΗΡΩΣΗ ΤΟΥΣ ΜΕ ΑΥΞΗΜΕΝΗ ΠΟΣΟΤΗΤΑ ΚΑΘΑΡΟΥ ΑΕΡΑ. ΑΥΤΟ ΕΠΙΤΥΓΧΑΝΕΤΑΙ ΜΕ ΤΗ ΒΟΗΘΕΙΑ ΤΗΣ ΑΝΤΛΙΑΣ ΣΑΡΩΣΕΩΣ, ΕΤΣΙ ΩΣΤΕ ΝΑ ΕΧΟΥΜΕ ΑΥΞΗΣΗ ΣΤΗΝ ΑΠΟΔΟΣΗ ΤΗΣ ΜΗΧΑΝΗΣ.</a:t>
            </a:r>
          </a:p>
          <a:p>
            <a:pPr algn="l"/>
            <a:r>
              <a:rPr lang="el-GR" sz="1800" dirty="0" smtClean="0">
                <a:solidFill>
                  <a:schemeClr val="tx1"/>
                </a:solidFill>
                <a:latin typeface="Arial" pitchFamily="34" charset="0"/>
                <a:cs typeface="Arial" pitchFamily="34" charset="0"/>
              </a:rPr>
              <a:t/>
            </a:r>
            <a:br>
              <a:rPr lang="el-GR" sz="1800" dirty="0" smtClean="0">
                <a:solidFill>
                  <a:schemeClr val="tx1"/>
                </a:solidFill>
                <a:latin typeface="Arial" pitchFamily="34" charset="0"/>
                <a:cs typeface="Arial" pitchFamily="34" charset="0"/>
              </a:rPr>
            </a:br>
            <a:endParaRPr lang="el-GR" sz="18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ΣΑΡΩΣΗ</a:t>
            </a:r>
            <a:r>
              <a:rPr lang="en-US" sz="2800" b="1" u="sng" dirty="0" smtClean="0">
                <a:solidFill>
                  <a:schemeClr val="bg1"/>
                </a:solidFill>
                <a:latin typeface="Arial" pitchFamily="34" charset="0"/>
                <a:cs typeface="Arial" pitchFamily="34" charset="0"/>
              </a:rPr>
              <a:t> - SCAVENGE</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endParaRPr lang="el-GR" sz="1800" b="1" u="sng" dirty="0" smtClean="0">
              <a:solidFill>
                <a:schemeClr val="tx1"/>
              </a:solidFill>
              <a:latin typeface="Arial" pitchFamily="34" charset="0"/>
              <a:cs typeface="Arial" pitchFamily="34" charset="0"/>
            </a:endParaRPr>
          </a:p>
          <a:p>
            <a:pPr algn="l"/>
            <a:r>
              <a:rPr lang="el-GR" sz="3600" b="1" u="sng" dirty="0" smtClean="0">
                <a:solidFill>
                  <a:srgbClr val="FF0000"/>
                </a:solidFill>
                <a:latin typeface="Arial" pitchFamily="34" charset="0"/>
                <a:cs typeface="Arial" pitchFamily="34" charset="0"/>
              </a:rPr>
              <a:t>ΣΑΡΩΣΗ</a:t>
            </a:r>
            <a:r>
              <a:rPr lang="el-GR" sz="3600" b="1" dirty="0" smtClean="0">
                <a:solidFill>
                  <a:schemeClr val="tx1"/>
                </a:solidFill>
                <a:latin typeface="Arial" pitchFamily="34" charset="0"/>
                <a:cs typeface="Arial" pitchFamily="34" charset="0"/>
              </a:rPr>
              <a:t> ΛΕΓΕΤΑΙ Η ΒΙΑΙΗ ΕΙΣΑΓΩΓΗ ΤΟΥ ΑΕΡΑ ΣΤΟΝ ΚΥΛΙΝΔΡΟ ΜΙΑΣ ΜΗΧΑΝΗΣ ΓΙΑ ΤΟΝ ΚΑΘΑΡΙΣΜΟ ΤΟΥ ΑΠΟ ΤΗΝ ΛΕΙΤΟΥΡΓΙΑ ΤΟΥ ΠΡΟΗΓΟΥΜΕΝΟΥ ΚΥΚΛΟΥ ΚΑΙ ΓΙΑ ΤΗΝ ΠΛΗΡΩΣΗ ΤΟΥ ΜΕ ΚΑΘΑΡΟ ΑΕΡΑ ΓΙΑ ΤΗΝ ΚΑΥΣΗ ΤΟΥ ΕΠΟΜΕΝΟΥ ΚΥΚΛΟΥ. </a:t>
            </a:r>
          </a:p>
          <a:p>
            <a:pPr algn="l"/>
            <a:r>
              <a:rPr lang="el-GR" sz="1800" dirty="0" smtClean="0">
                <a:solidFill>
                  <a:schemeClr val="tx1"/>
                </a:solidFill>
                <a:latin typeface="Arial" pitchFamily="34" charset="0"/>
                <a:cs typeface="Arial" pitchFamily="34" charset="0"/>
              </a:rPr>
              <a:t/>
            </a:r>
            <a:br>
              <a:rPr lang="el-GR" sz="1800" dirty="0" smtClean="0">
                <a:solidFill>
                  <a:schemeClr val="tx1"/>
                </a:solidFill>
                <a:latin typeface="Arial" pitchFamily="34" charset="0"/>
                <a:cs typeface="Arial" pitchFamily="34" charset="0"/>
              </a:rPr>
            </a:br>
            <a:endParaRPr lang="el-GR" sz="18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ΣΑΡΩΣΗ</a:t>
            </a:r>
            <a:r>
              <a:rPr lang="en-US" sz="2800" b="1" u="sng" dirty="0" smtClean="0">
                <a:solidFill>
                  <a:schemeClr val="bg1"/>
                </a:solidFill>
                <a:latin typeface="Arial" pitchFamily="34" charset="0"/>
                <a:cs typeface="Arial" pitchFamily="34" charset="0"/>
              </a:rPr>
              <a:t> - SCAVENGE</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r>
              <a:rPr lang="el-GR" sz="2600" b="1" dirty="0" smtClean="0">
                <a:solidFill>
                  <a:schemeClr val="tx1"/>
                </a:solidFill>
                <a:latin typeface="Arial" pitchFamily="34" charset="0"/>
                <a:cs typeface="Arial" pitchFamily="34" charset="0"/>
              </a:rPr>
              <a:t>ΣΤΗΝ ΠΕΡΙΠΤΩΣΗ ΠΟΥ ΑΠΟΥΣΙΑΖΕΙ Η ΑΝΤΛΙΑ ΣΑΡΩΣΕΩΣ, ΑΡΚΕΤΗ ΠΟΣΟΤΗΤΑ ΚΑΥΣΑΕΡΙΩΝ ΤΟΥ ΠΡΟΗΓΟΥΜΕΝΟΥ ΚΥΚΛΟΥ ΠΑΡΑΜΕΝΕΙ ΕΝΤΟΣ ΤΟΥ ΚΥΛΙΝΔΡΟΥ, ΜΕΙΩΝΟΝΤΑΣ ΤΗΝ ΠΟΣΟΤΗΤΑ ΤΟΥ ΝΕΟΕΙΣΕΡΧΟΜΕΝΟΥ ΑΕΡΑ, ΑΡΑ ΚΑΙ ΤΗΝ ΠΟΣΟΤΗΤΑ ΤΟΥ ΚΑΥΣΙΜΟΥ ΠΟΥ ΜΠΟΡΕΙ ΝΑ ΚΑΕΙ. ΣΥΝΕΠΩΣ, Η ΠΑΡΑΓΟΜΕΝΗ ΙΣΧΥΣ ΤΟΥ ΚΙΝΗΤΗΡΑ ΘΑ ΕΙΝΑΙ ΑΡΚΕΤΑ ΜΙΚΡΟΤΕΡΗ ΑΠΟ ΤΗ ΒΕΛΤΙΣΤΗ ΔΥΝΑΤΗ, ΠΟΥ ΕΠΙΤΥΓΧΑΝΕΤΑΙ ΣΤΗΝ ΙΔΑΝΙΚΗ ΠΕΡΙΠΤΩΣΗ ΤΗΣ ΠΛΗΡΟΥΣ ΑΠΟΠΛΥΣΕΩΣ ΤΩΝ ΚΥΛΙΝΔΡΩΝ ΑΠΟ ΤΑ ΚΑΥΣΑΕΡΙΑ ΤΟΥ ΠΡΟΗΓΟΥΜΕΝΟΥ ΚΥΚΛΟΥ (ΚΑΙ ΤΗΝ ΠΛΗΡΩΣΗ ΤΟΥ ΚΥΛΙΝΔΡΟΥ ΜΕ ΑΕΡΑ ΑΤΜΟΣΦΑΙΡΙΚΗΣ ΠΙΕΣΕΩΣ).</a:t>
            </a:r>
          </a:p>
          <a:p>
            <a:pPr algn="l"/>
            <a:r>
              <a:rPr lang="el-GR" sz="1800" dirty="0" smtClean="0">
                <a:solidFill>
                  <a:schemeClr val="tx1"/>
                </a:solidFill>
                <a:latin typeface="Arial" pitchFamily="34" charset="0"/>
                <a:cs typeface="Arial" pitchFamily="34" charset="0"/>
              </a:rPr>
              <a:t/>
            </a:r>
            <a:br>
              <a:rPr lang="el-GR" sz="1800" dirty="0" smtClean="0">
                <a:solidFill>
                  <a:schemeClr val="tx1"/>
                </a:solidFill>
                <a:latin typeface="Arial" pitchFamily="34" charset="0"/>
                <a:cs typeface="Arial" pitchFamily="34" charset="0"/>
              </a:rPr>
            </a:br>
            <a:endParaRPr lang="el-GR" sz="18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ΣΑΡΩΣΗ</a:t>
            </a:r>
            <a:r>
              <a:rPr lang="en-US" sz="2800" b="1" u="sng" dirty="0" smtClean="0">
                <a:solidFill>
                  <a:schemeClr val="bg1"/>
                </a:solidFill>
                <a:latin typeface="Arial" pitchFamily="34" charset="0"/>
                <a:cs typeface="Arial" pitchFamily="34" charset="0"/>
              </a:rPr>
              <a:t> - SCAVENGE</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endParaRPr lang="en-US" sz="1100" b="1" dirty="0" smtClean="0">
              <a:solidFill>
                <a:schemeClr val="tx1"/>
              </a:solidFill>
              <a:latin typeface="Arial" pitchFamily="34" charset="0"/>
              <a:cs typeface="Arial" pitchFamily="34" charset="0"/>
            </a:endParaRPr>
          </a:p>
          <a:p>
            <a:pPr algn="l"/>
            <a:r>
              <a:rPr lang="el-GR" sz="2600" b="1" dirty="0" smtClean="0">
                <a:solidFill>
                  <a:schemeClr val="tx1"/>
                </a:solidFill>
                <a:latin typeface="Arial" pitchFamily="34" charset="0"/>
                <a:cs typeface="Arial" pitchFamily="34" charset="0"/>
              </a:rPr>
              <a:t>ΣΤΙΣ ΔΙΧΡΟΝΕΣ ΜΗΧΑΝΕΣ Ο ΚΥΚΛΟΣ ΛΕΙΤΟΥΡΓΙΑΣ ΠΡΑΓΜΑΤΟΠΟΙΕΙΤΑΙ ΣΕ ΜΙΑ ΠΛΗΡΗ ΠΕΡΙΣΤΡΟΦΗ ΤΟΥ ΣΤΡΟΦΑΛΟΦΟΡΟΥ ΑΞΟΝΑ (360</a:t>
            </a:r>
            <a:r>
              <a:rPr lang="el-GR" sz="2600" b="1" baseline="30000" dirty="0" smtClean="0">
                <a:solidFill>
                  <a:schemeClr val="tx1"/>
                </a:solidFill>
                <a:latin typeface="Arial" pitchFamily="34" charset="0"/>
                <a:cs typeface="Arial" pitchFamily="34" charset="0"/>
              </a:rPr>
              <a:t>°</a:t>
            </a:r>
            <a:r>
              <a:rPr lang="el-GR" sz="2600" b="1" dirty="0" smtClean="0">
                <a:solidFill>
                  <a:schemeClr val="tx1"/>
                </a:solidFill>
                <a:latin typeface="Arial" pitchFamily="34" charset="0"/>
                <a:cs typeface="Arial" pitchFamily="34" charset="0"/>
              </a:rPr>
              <a:t>).</a:t>
            </a:r>
            <a:endParaRPr lang="en-US" sz="2600" b="1" dirty="0" smtClean="0">
              <a:solidFill>
                <a:schemeClr val="tx1"/>
              </a:solidFill>
              <a:latin typeface="Arial" pitchFamily="34" charset="0"/>
              <a:cs typeface="Arial" pitchFamily="34" charset="0"/>
            </a:endParaRPr>
          </a:p>
          <a:p>
            <a:pPr algn="l"/>
            <a:r>
              <a:rPr lang="el-GR" sz="2600" b="1" dirty="0" smtClean="0">
                <a:solidFill>
                  <a:schemeClr val="tx1"/>
                </a:solidFill>
                <a:latin typeface="Arial" pitchFamily="34" charset="0"/>
                <a:cs typeface="Arial" pitchFamily="34" charset="0"/>
              </a:rPr>
              <a:t>ΑΝ ΤΟ ΑΝΟΙΓΜΑ ΤΩΝ ΘΥΡΙΔΩΝ Η ΒΑΛΒΙΔΩΝ ΕΞΑΓΩΓΗΣ ΓΙΝΟΤΑΝ ΝΩΡΙΤΕΡΑ ΘΑ ΥΠΗΡΧΕ ΑΠΩΛΕΙΑ ΩΦΕΛΙΜΟΥ ΕΡΓΟΥ, ΔΙΟΤΙ Η ΠΙΕΣΗ ΣΤΟ ΕΜΒΟΛΟ ΑΠΟ ΤΑ ΚΑΥΣΑΕΡΙΑ ΘΑ ΗΤΑΝ ΑΡΚΕΤΑ ΜΙΚΡΟΤΕΡΗ. </a:t>
            </a:r>
            <a:endParaRPr lang="en-US" sz="2600" b="1" dirty="0" smtClean="0">
              <a:solidFill>
                <a:schemeClr val="tx1"/>
              </a:solidFill>
              <a:latin typeface="Arial" pitchFamily="34" charset="0"/>
              <a:cs typeface="Arial" pitchFamily="34" charset="0"/>
            </a:endParaRPr>
          </a:p>
          <a:p>
            <a:pPr algn="l"/>
            <a:r>
              <a:rPr lang="el-GR" sz="2600" b="1" dirty="0" smtClean="0">
                <a:solidFill>
                  <a:schemeClr val="tx1"/>
                </a:solidFill>
                <a:latin typeface="Arial" pitchFamily="34" charset="0"/>
                <a:cs typeface="Arial" pitchFamily="34" charset="0"/>
              </a:rPr>
              <a:t>ΑΝ ΤΟ ΑΝΟΙΓΜΑ ΓΙΝΟΤΑΝ ΑΡΓΟΤΕΡΑ, ΤΟΤΕ ΘΑ ΜΕΙΩΝΟΤΑΝ Ο ΧΡΟΝΟΣ ΣΑΡΩΣΕΩΣ, ΟΠΟΤΕ Ο ΚΥΛΙΝΔΡΟΣ ΔΕΝ ΘΑ ΚΑΘΑΡΙΖΕ ΠΛΗΡΩΣ ΑΠΟ ΤΑ ΚΑΥΣΑΕΡΙΑ, ΜΕ ΑΠΟΤΕΛΕΣΜΑ ΤΗΝ ΠΤΩΣΗ ΣΤΗΝ ΑΠΟΔΟΣΗ ΤΗΣ ΜΗΧΑΝΗΣ.</a:t>
            </a:r>
          </a:p>
          <a:p>
            <a:pPr algn="l"/>
            <a:r>
              <a:rPr lang="el-GR" sz="2000" b="1" dirty="0" smtClean="0">
                <a:solidFill>
                  <a:schemeClr val="tx1"/>
                </a:solidFill>
                <a:latin typeface="Arial" pitchFamily="34" charset="0"/>
                <a:cs typeface="Arial" pitchFamily="34" charset="0"/>
              </a:rPr>
              <a:t> </a:t>
            </a:r>
          </a:p>
          <a:p>
            <a:pPr algn="l"/>
            <a:r>
              <a:rPr lang="el-GR" sz="1800" dirty="0" smtClean="0">
                <a:solidFill>
                  <a:schemeClr val="tx1"/>
                </a:solidFill>
                <a:latin typeface="Arial" pitchFamily="34" charset="0"/>
                <a:cs typeface="Arial" pitchFamily="34" charset="0"/>
              </a:rPr>
              <a:t/>
            </a:r>
            <a:br>
              <a:rPr lang="el-GR" sz="1800" dirty="0" smtClean="0">
                <a:solidFill>
                  <a:schemeClr val="tx1"/>
                </a:solidFill>
                <a:latin typeface="Arial" pitchFamily="34" charset="0"/>
                <a:cs typeface="Arial" pitchFamily="34" charset="0"/>
              </a:rPr>
            </a:br>
            <a:endParaRPr lang="el-GR" sz="18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ΣΑΡΩΣΗ</a:t>
            </a:r>
            <a:r>
              <a:rPr lang="en-US" sz="2800" b="1" u="sng" dirty="0" smtClean="0">
                <a:solidFill>
                  <a:schemeClr val="bg1"/>
                </a:solidFill>
                <a:latin typeface="Arial" pitchFamily="34" charset="0"/>
                <a:cs typeface="Arial" pitchFamily="34" charset="0"/>
              </a:rPr>
              <a:t> - SCAVENGE</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ΣΑΡΩΣΗ</a:t>
            </a:r>
            <a:r>
              <a:rPr lang="en-US" sz="2800" b="1" u="sng" dirty="0" smtClean="0">
                <a:solidFill>
                  <a:schemeClr val="bg1"/>
                </a:solidFill>
                <a:latin typeface="Arial" pitchFamily="34" charset="0"/>
                <a:cs typeface="Arial" pitchFamily="34" charset="0"/>
              </a:rPr>
              <a:t> - SCAVENGE</a:t>
            </a:r>
            <a:endParaRPr lang="el-GR" sz="2800" b="1" u="sng" dirty="0">
              <a:solidFill>
                <a:schemeClr val="bg1"/>
              </a:solidFill>
              <a:latin typeface="Arial" pitchFamily="34" charset="0"/>
              <a:cs typeface="Arial" pitchFamily="34" charset="0"/>
            </a:endParaRPr>
          </a:p>
        </p:txBody>
      </p:sp>
      <p:pic>
        <p:nvPicPr>
          <p:cNvPr id="1026" name="Picture 2" descr="C:\Users\Fadi\Desktop\1.png"/>
          <p:cNvPicPr>
            <a:picLocks noChangeAspect="1" noChangeArrowheads="1"/>
          </p:cNvPicPr>
          <p:nvPr/>
        </p:nvPicPr>
        <p:blipFill>
          <a:blip r:embed="rId3" cstate="print">
            <a:lum bright="-21000" contrast="42000"/>
          </a:blip>
          <a:srcRect/>
          <a:stretch>
            <a:fillRect/>
          </a:stretch>
        </p:blipFill>
        <p:spPr bwMode="auto">
          <a:xfrm>
            <a:off x="1835696" y="1124744"/>
            <a:ext cx="5688632" cy="5328592"/>
          </a:xfrm>
          <a:prstGeom prst="rect">
            <a:avLst/>
          </a:prstGeom>
          <a:noFill/>
        </p:spPr>
      </p:pic>
      <p:sp>
        <p:nvSpPr>
          <p:cNvPr id="5" name="TextBox 4"/>
          <p:cNvSpPr txBox="1"/>
          <p:nvPr/>
        </p:nvSpPr>
        <p:spPr>
          <a:xfrm>
            <a:off x="2123728" y="5733256"/>
            <a:ext cx="1019510" cy="369332"/>
          </a:xfrm>
          <a:prstGeom prst="rect">
            <a:avLst/>
          </a:prstGeom>
          <a:noFill/>
        </p:spPr>
        <p:txBody>
          <a:bodyPr wrap="none" rtlCol="0">
            <a:spAutoFit/>
          </a:bodyPr>
          <a:lstStyle/>
          <a:p>
            <a:r>
              <a:rPr lang="el-GR" b="1" dirty="0" smtClean="0">
                <a:solidFill>
                  <a:srgbClr val="FF0000"/>
                </a:solidFill>
              </a:rPr>
              <a:t>Εξαγωγη</a:t>
            </a:r>
            <a:endParaRPr lang="el-GR" b="1" dirty="0">
              <a:solidFill>
                <a:srgbClr val="FF0000"/>
              </a:solidFill>
            </a:endParaRPr>
          </a:p>
        </p:txBody>
      </p:sp>
      <p:sp>
        <p:nvSpPr>
          <p:cNvPr id="6" name="TextBox 5"/>
          <p:cNvSpPr txBox="1"/>
          <p:nvPr/>
        </p:nvSpPr>
        <p:spPr>
          <a:xfrm>
            <a:off x="5724128" y="5805264"/>
            <a:ext cx="966931" cy="369332"/>
          </a:xfrm>
          <a:prstGeom prst="rect">
            <a:avLst/>
          </a:prstGeom>
          <a:noFill/>
        </p:spPr>
        <p:txBody>
          <a:bodyPr wrap="none" rtlCol="0">
            <a:spAutoFit/>
          </a:bodyPr>
          <a:lstStyle/>
          <a:p>
            <a:r>
              <a:rPr lang="el-GR" b="1" dirty="0" smtClean="0">
                <a:solidFill>
                  <a:srgbClr val="0070C0"/>
                </a:solidFill>
              </a:rPr>
              <a:t>Σαρωση</a:t>
            </a:r>
            <a:endParaRPr lang="el-GR" b="1" dirty="0">
              <a:solidFill>
                <a:srgbClr val="0070C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285860"/>
            <a:ext cx="8572560" cy="5286412"/>
          </a:xfrm>
        </p:spPr>
        <p:txBody>
          <a:bodyPr>
            <a:normAutofit/>
          </a:bodyPr>
          <a:lstStyle/>
          <a:p>
            <a:pPr marL="432000" lvl="1" indent="-432000" algn="l">
              <a:buFont typeface="+mj-lt"/>
              <a:buAutoNum type="arabicPeriod" startAt="10"/>
            </a:pPr>
            <a:r>
              <a:rPr lang="el-GR" b="1" u="sng" dirty="0" smtClean="0">
                <a:solidFill>
                  <a:schemeClr val="tx1"/>
                </a:solidFill>
                <a:latin typeface="Arial" pitchFamily="34" charset="0"/>
                <a:cs typeface="Arial" pitchFamily="34" charset="0"/>
              </a:rPr>
              <a:t>ΑΝΑΛΟΓΑ ΜΕ ΤΟΝ ΤΡΟΠΟ ΕΓΚΑΤΑΣΤΑΣΕΩΣ  ΔΙΑΚΡΙΝΟΝΤΑΙ ΣΕ</a:t>
            </a:r>
            <a:r>
              <a:rPr lang="en-US" b="1" dirty="0" smtClean="0">
                <a:solidFill>
                  <a:schemeClr val="tx1"/>
                </a:solidFill>
                <a:latin typeface="Arial" pitchFamily="34" charset="0"/>
                <a:cs typeface="Arial" pitchFamily="34" charset="0"/>
              </a:rPr>
              <a:t>:</a:t>
            </a:r>
            <a:r>
              <a:rPr lang="el-GR" b="1" dirty="0" smtClean="0">
                <a:solidFill>
                  <a:schemeClr val="tx1"/>
                </a:solidFill>
                <a:latin typeface="Arial" pitchFamily="34" charset="0"/>
                <a:cs typeface="Arial" pitchFamily="34" charset="0"/>
              </a:rPr>
              <a:t> </a:t>
            </a:r>
            <a:endParaRPr lang="en-US" b="1" dirty="0" smtClean="0">
              <a:solidFill>
                <a:schemeClr val="tx1"/>
              </a:solidFill>
              <a:latin typeface="Arial" pitchFamily="34" charset="0"/>
              <a:cs typeface="Arial" pitchFamily="34" charset="0"/>
            </a:endParaRPr>
          </a:p>
          <a:p>
            <a:pPr lvl="1" algn="l"/>
            <a:endParaRPr lang="en-US" b="1" dirty="0" smtClean="0">
              <a:solidFill>
                <a:schemeClr val="tx1"/>
              </a:solidFill>
              <a:latin typeface="Arial" pitchFamily="34" charset="0"/>
              <a:cs typeface="Arial" pitchFamily="34" charset="0"/>
            </a:endParaRPr>
          </a:p>
          <a:p>
            <a:pPr marL="360000" lvl="1" indent="-360000" algn="l">
              <a:buClr>
                <a:srgbClr val="FF0000"/>
              </a:buClr>
              <a:buFont typeface="Wingdings" pitchFamily="2" charset="2"/>
              <a:buChar char="Ø"/>
            </a:pPr>
            <a:r>
              <a:rPr lang="el-GR" b="1" dirty="0" smtClean="0">
                <a:solidFill>
                  <a:schemeClr val="tx1"/>
                </a:solidFill>
                <a:latin typeface="Arial" pitchFamily="34" charset="0"/>
                <a:cs typeface="Arial" pitchFamily="34" charset="0"/>
              </a:rPr>
              <a:t>ΜΗΧΑΝΕΣ ΣΤΑΘΕΡΗΣ Η ΜΟΝΙΜΗΣ ΒΑΣΕΩΣ</a:t>
            </a:r>
            <a:r>
              <a:rPr lang="en-US" b="1" dirty="0" smtClean="0">
                <a:solidFill>
                  <a:schemeClr val="tx1"/>
                </a:solidFill>
                <a:latin typeface="Arial" pitchFamily="34" charset="0"/>
                <a:cs typeface="Arial" pitchFamily="34" charset="0"/>
              </a:rPr>
              <a:t>.</a:t>
            </a:r>
          </a:p>
          <a:p>
            <a:pPr marL="360000" lvl="1" indent="-360000" algn="l">
              <a:buClr>
                <a:srgbClr val="FF0000"/>
              </a:buClr>
              <a:buFont typeface="Wingdings" pitchFamily="2" charset="2"/>
              <a:buChar char="Ø"/>
            </a:pPr>
            <a:r>
              <a:rPr lang="el-GR" b="1" dirty="0" smtClean="0">
                <a:solidFill>
                  <a:schemeClr val="tx1"/>
                </a:solidFill>
                <a:latin typeface="Arial" pitchFamily="34" charset="0"/>
                <a:cs typeface="Arial" pitchFamily="34" charset="0"/>
              </a:rPr>
              <a:t>ΜΗΧΑΝΕΣ ΚΙΝΟΥΜΕΝΟΥ ΦΟΡΕΑ (ΚΙΝΗΤΕΣ η ΦΟΡΗΤΕΣ).</a:t>
            </a:r>
          </a:p>
          <a:p>
            <a:pPr algn="l"/>
            <a:endParaRPr lang="en-US" dirty="0">
              <a:solidFill>
                <a:schemeClr val="tx1"/>
              </a:solidFill>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3600" b="1" u="sng" dirty="0" smtClean="0">
                <a:solidFill>
                  <a:schemeClr val="bg1"/>
                </a:solidFill>
                <a:latin typeface="Arial" pitchFamily="34" charset="0"/>
                <a:cs typeface="Arial" pitchFamily="34" charset="0"/>
              </a:rPr>
              <a:t>ΓΕΝΙΚΑ</a:t>
            </a:r>
            <a:endParaRPr lang="en-US" sz="3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800" b="1" u="sng" dirty="0" smtClean="0">
                <a:solidFill>
                  <a:srgbClr val="FF0000"/>
                </a:solidFill>
                <a:latin typeface="Arial" pitchFamily="34" charset="0"/>
                <a:cs typeface="Arial" pitchFamily="34" charset="0"/>
              </a:rPr>
              <a:t>ΣΥΣΤΗΜΑΤΑ ΣΑΡΩΣΕΩΣ</a:t>
            </a:r>
          </a:p>
          <a:p>
            <a:pPr algn="l"/>
            <a:r>
              <a:rPr lang="el-GR" sz="2800" b="1" dirty="0" smtClean="0">
                <a:solidFill>
                  <a:schemeClr val="tx1"/>
                </a:solidFill>
                <a:latin typeface="Arial" pitchFamily="34" charset="0"/>
                <a:cs typeface="Arial" pitchFamily="34" charset="0"/>
              </a:rPr>
              <a:t>ΤΑ ΣΥΣΤΗΜΑΤΑ ΣΑΡΩΣΕΩΣ ΠΟΥ ΧΡΗΣΙΜΟΠΟΙΟΥΝΤΑΙ ΔΙΑΚΡΙΝΟΝΤΑΙ, ΜΕ ΒΑΣΗ ΤΗ ΜΟΡΦΗ ΚΑΙ ΤΗΝ ΚΑΤΕΥΘΥΝΣΗ ΤΗΣ ΡΟΗΣ ΤΟΥ ΕΙΣΕΡΧΟΜΕΝΟΥ ΑΕΡΑ ΣΤΟΥΣ ΚΥΛΙΝΔΡΟΥΣ ΑΛΛΑ ΚΑΙ ΤΗΝ ΠΟΡΕΙΑ ΤΩΝ ΕΞΕΡΧΟΜΕΝΩΝ ΚΑΥΣΑΕΡΙΩΝ. </a:t>
            </a:r>
          </a:p>
          <a:p>
            <a:pPr algn="l"/>
            <a:r>
              <a:rPr lang="el-GR" sz="2800" b="1" dirty="0" smtClean="0">
                <a:solidFill>
                  <a:schemeClr val="tx1"/>
                </a:solidFill>
                <a:latin typeface="Arial" pitchFamily="34" charset="0"/>
                <a:cs typeface="Arial" pitchFamily="34" charset="0"/>
              </a:rPr>
              <a:t>ΤΑ ΔΥΟ ΒΑΣΙΚΑ ΣΥΣΤΗΜΑΤΑ ΣΑΡΩΣΕΩΣ ΕΙΝΑΙ: </a:t>
            </a:r>
          </a:p>
          <a:p>
            <a:pPr algn="l"/>
            <a:r>
              <a:rPr lang="el-GR" sz="2800" b="1" dirty="0" smtClean="0">
                <a:solidFill>
                  <a:srgbClr val="FF0000"/>
                </a:solidFill>
                <a:latin typeface="Arial" pitchFamily="34" charset="0"/>
                <a:cs typeface="Arial" pitchFamily="34" charset="0"/>
              </a:rPr>
              <a:t>α) </a:t>
            </a:r>
            <a:r>
              <a:rPr lang="el-GR" sz="2800" b="1" dirty="0" smtClean="0">
                <a:solidFill>
                  <a:schemeClr val="tx1"/>
                </a:solidFill>
                <a:latin typeface="Arial" pitchFamily="34" charset="0"/>
                <a:cs typeface="Arial" pitchFamily="34" charset="0"/>
              </a:rPr>
              <a:t>ΤΟ ΣΥΣΤΗΜΑ ΕΠΙΣΤΡΕΦΟΜΕΝΗΣ ΡΟΗΣ </a:t>
            </a:r>
          </a:p>
          <a:p>
            <a:pPr algn="l"/>
            <a:r>
              <a:rPr lang="el-GR" sz="2800" b="1" dirty="0" smtClean="0">
                <a:solidFill>
                  <a:srgbClr val="FF0000"/>
                </a:solidFill>
                <a:latin typeface="Arial" pitchFamily="34" charset="0"/>
                <a:cs typeface="Arial" pitchFamily="34" charset="0"/>
              </a:rPr>
              <a:t>β) </a:t>
            </a:r>
            <a:r>
              <a:rPr lang="el-GR" sz="2800" b="1" dirty="0" smtClean="0">
                <a:solidFill>
                  <a:schemeClr val="tx1"/>
                </a:solidFill>
                <a:latin typeface="Arial" pitchFamily="34" charset="0"/>
                <a:cs typeface="Arial" pitchFamily="34" charset="0"/>
              </a:rPr>
              <a:t>ΤΟ ΣΥΣΤΗΜΑ ΡΟΗΣ ΚΑΤΑ ΜΙΑ ΔΙΕΥΘΥΝΣΗ</a:t>
            </a:r>
          </a:p>
          <a:p>
            <a:pPr algn="l"/>
            <a:r>
              <a:rPr lang="el-GR" sz="2000" b="1" dirty="0" smtClean="0">
                <a:solidFill>
                  <a:schemeClr val="tx1"/>
                </a:solidFill>
                <a:latin typeface="Arial" pitchFamily="34" charset="0"/>
                <a:cs typeface="Arial" pitchFamily="34" charset="0"/>
              </a:rPr>
              <a:t> </a:t>
            </a:r>
          </a:p>
          <a:p>
            <a:pPr algn="l"/>
            <a:r>
              <a:rPr lang="el-GR" sz="1800" dirty="0" smtClean="0">
                <a:solidFill>
                  <a:schemeClr val="tx1"/>
                </a:solidFill>
                <a:latin typeface="Arial" pitchFamily="34" charset="0"/>
                <a:cs typeface="Arial" pitchFamily="34" charset="0"/>
              </a:rPr>
              <a:t/>
            </a:r>
            <a:br>
              <a:rPr lang="el-GR" sz="1800" dirty="0" smtClean="0">
                <a:solidFill>
                  <a:schemeClr val="tx1"/>
                </a:solidFill>
                <a:latin typeface="Arial" pitchFamily="34" charset="0"/>
                <a:cs typeface="Arial" pitchFamily="34" charset="0"/>
              </a:rPr>
            </a:br>
            <a:endParaRPr lang="el-GR" sz="18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ΣΑΡΩΣΗ</a:t>
            </a:r>
            <a:r>
              <a:rPr lang="en-US" sz="2800" b="1" u="sng" dirty="0" smtClean="0">
                <a:solidFill>
                  <a:schemeClr val="bg1"/>
                </a:solidFill>
                <a:latin typeface="Arial" pitchFamily="34" charset="0"/>
                <a:cs typeface="Arial" pitchFamily="34" charset="0"/>
              </a:rPr>
              <a:t> - SCAVENGE</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800" b="1" u="sng" dirty="0" smtClean="0">
                <a:solidFill>
                  <a:srgbClr val="FF0000"/>
                </a:solidFill>
                <a:latin typeface="Arial" pitchFamily="34" charset="0"/>
                <a:cs typeface="Arial" pitchFamily="34" charset="0"/>
              </a:rPr>
              <a:t>ΣΥΣΤΗΜΑΤΑ ΣΑΡΩΣΕΩΣ</a:t>
            </a:r>
          </a:p>
          <a:p>
            <a:pPr algn="l">
              <a:spcBef>
                <a:spcPts val="0"/>
              </a:spcBef>
            </a:pPr>
            <a:r>
              <a:rPr lang="el-GR" sz="2400" b="1" dirty="0" smtClean="0">
                <a:solidFill>
                  <a:schemeClr val="tx1"/>
                </a:solidFill>
                <a:latin typeface="Arial" pitchFamily="34" charset="0"/>
                <a:cs typeface="Arial" pitchFamily="34" charset="0"/>
              </a:rPr>
              <a:t>ΤΑ ΒΑΣΙΚΑ ΣΥΣΤΗΜΑΤΑ ΣΑΡΩΣΗΣ ΕΙΝΑΙ:</a:t>
            </a:r>
          </a:p>
          <a:p>
            <a:pPr algn="l">
              <a:spcBef>
                <a:spcPts val="0"/>
              </a:spcBef>
            </a:pPr>
            <a:endParaRPr lang="en-US" sz="2400" b="1" dirty="0" smtClean="0">
              <a:solidFill>
                <a:schemeClr val="tx1"/>
              </a:solidFill>
              <a:latin typeface="Arial" pitchFamily="34" charset="0"/>
              <a:cs typeface="Arial" pitchFamily="34" charset="0"/>
            </a:endParaRPr>
          </a:p>
          <a:p>
            <a:pPr marL="514290" indent="-514290" algn="l">
              <a:spcBef>
                <a:spcPts val="0"/>
              </a:spcBef>
            </a:pPr>
            <a:r>
              <a:rPr lang="el-GR" sz="2400" b="1" dirty="0" smtClean="0">
                <a:solidFill>
                  <a:srgbClr val="FF0000"/>
                </a:solidFill>
                <a:latin typeface="Arial" pitchFamily="34" charset="0"/>
                <a:cs typeface="Arial" pitchFamily="34" charset="0"/>
              </a:rPr>
              <a:t>α) </a:t>
            </a:r>
            <a:r>
              <a:rPr lang="el-GR" sz="2400" b="1" dirty="0" smtClean="0">
                <a:solidFill>
                  <a:schemeClr val="tx1"/>
                </a:solidFill>
                <a:latin typeface="Arial" pitchFamily="34" charset="0"/>
                <a:cs typeface="Arial" pitchFamily="34" charset="0"/>
              </a:rPr>
              <a:t>ΣΥΣΤΗΜΑ ΣΑΡΩΣΗΣ ΕΠΙΣΤΡΕΦΟΜΕΝΗΣ ΡΟΗΣ. </a:t>
            </a:r>
          </a:p>
          <a:p>
            <a:pPr marL="514290" indent="-514290" algn="l">
              <a:spcBef>
                <a:spcPts val="0"/>
              </a:spcBef>
            </a:pPr>
            <a:r>
              <a:rPr lang="el-GR" sz="2400" b="1" dirty="0" smtClean="0">
                <a:solidFill>
                  <a:schemeClr val="tx1"/>
                </a:solidFill>
                <a:latin typeface="Arial" pitchFamily="34" charset="0"/>
                <a:cs typeface="Arial" pitchFamily="34" charset="0"/>
              </a:rPr>
              <a:t>    ΑΥΤΟ ΕΦΑΡΜΟΖΕΤΑΙ ΜΕ ΔΥΟ ΜΕΘΟΔΟΥΣ:</a:t>
            </a:r>
            <a:endParaRPr lang="en-US" sz="2400" b="1" dirty="0" smtClean="0">
              <a:solidFill>
                <a:schemeClr val="tx1"/>
              </a:solidFill>
              <a:latin typeface="Arial" pitchFamily="34" charset="0"/>
              <a:cs typeface="Arial" pitchFamily="34" charset="0"/>
            </a:endParaRPr>
          </a:p>
          <a:p>
            <a:pPr algn="l">
              <a:spcBef>
                <a:spcPts val="0"/>
              </a:spcBef>
            </a:pPr>
            <a:r>
              <a:rPr lang="el-GR" sz="2400" b="1" dirty="0" smtClean="0">
                <a:solidFill>
                  <a:schemeClr val="tx1"/>
                </a:solidFill>
                <a:latin typeface="Arial" pitchFamily="34" charset="0"/>
                <a:cs typeface="Arial" pitchFamily="34" charset="0"/>
              </a:rPr>
              <a:t>                  </a:t>
            </a:r>
            <a:r>
              <a:rPr lang="el-GR" sz="2400" b="1" dirty="0" smtClean="0">
                <a:solidFill>
                  <a:srgbClr val="FF0000"/>
                </a:solidFill>
                <a:latin typeface="Arial" pitchFamily="34" charset="0"/>
                <a:cs typeface="Arial" pitchFamily="34" charset="0"/>
              </a:rPr>
              <a:t>1) </a:t>
            </a:r>
            <a:r>
              <a:rPr lang="el-GR" sz="2400" b="1" dirty="0" smtClean="0">
                <a:solidFill>
                  <a:schemeClr val="tx1"/>
                </a:solidFill>
                <a:latin typeface="Arial" pitchFamily="34" charset="0"/>
                <a:cs typeface="Arial" pitchFamily="34" charset="0"/>
              </a:rPr>
              <a:t>ΜΕΘΟΔΟΣ ΣΑΡΩΣΗΣ ΑΝΑΣΤΡΟΦΗΣ </a:t>
            </a:r>
          </a:p>
          <a:p>
            <a:pPr algn="l">
              <a:spcBef>
                <a:spcPts val="0"/>
              </a:spcBef>
            </a:pPr>
            <a:r>
              <a:rPr lang="el-GR" sz="2400" b="1" dirty="0" smtClean="0">
                <a:solidFill>
                  <a:schemeClr val="tx1"/>
                </a:solidFill>
                <a:latin typeface="Arial" pitchFamily="34" charset="0"/>
                <a:cs typeface="Arial" pitchFamily="34" charset="0"/>
              </a:rPr>
              <a:t>                      ΒΡΟΓΧΟΥ </a:t>
            </a:r>
            <a:r>
              <a:rPr lang="el-GR" sz="2400" b="1" dirty="0" smtClean="0">
                <a:solidFill>
                  <a:srgbClr val="FF0000"/>
                </a:solidFill>
                <a:latin typeface="Arial" pitchFamily="34" charset="0"/>
                <a:cs typeface="Arial" pitchFamily="34" charset="0"/>
              </a:rPr>
              <a:t>(</a:t>
            </a:r>
            <a:r>
              <a:rPr lang="en-US" sz="2400" b="1" dirty="0" smtClean="0">
                <a:solidFill>
                  <a:srgbClr val="FF0000"/>
                </a:solidFill>
                <a:latin typeface="Arial" pitchFamily="34" charset="0"/>
                <a:cs typeface="Arial" pitchFamily="34" charset="0"/>
              </a:rPr>
              <a:t>LOOP SCAVENGING</a:t>
            </a:r>
            <a:r>
              <a:rPr lang="el-GR" sz="2400" b="1" dirty="0" smtClean="0">
                <a:solidFill>
                  <a:srgbClr val="FF0000"/>
                </a:solidFill>
                <a:latin typeface="Arial" pitchFamily="34" charset="0"/>
                <a:cs typeface="Arial" pitchFamily="34" charset="0"/>
              </a:rPr>
              <a:t>)  </a:t>
            </a:r>
            <a:endParaRPr lang="en-US" sz="2400" b="1" dirty="0" smtClean="0">
              <a:solidFill>
                <a:srgbClr val="FF0000"/>
              </a:solidFill>
              <a:latin typeface="Arial" pitchFamily="34" charset="0"/>
              <a:cs typeface="Arial" pitchFamily="34" charset="0"/>
            </a:endParaRPr>
          </a:p>
          <a:p>
            <a:pPr algn="l">
              <a:spcBef>
                <a:spcPts val="0"/>
              </a:spcBef>
            </a:pPr>
            <a:r>
              <a:rPr lang="el-GR" sz="2400" b="1" dirty="0" smtClean="0">
                <a:solidFill>
                  <a:schemeClr val="tx1"/>
                </a:solidFill>
                <a:latin typeface="Arial" pitchFamily="34" charset="0"/>
                <a:cs typeface="Arial" pitchFamily="34" charset="0"/>
              </a:rPr>
              <a:t>                  </a:t>
            </a:r>
            <a:r>
              <a:rPr lang="el-GR" sz="2400" b="1" dirty="0" smtClean="0">
                <a:solidFill>
                  <a:srgbClr val="FF0000"/>
                </a:solidFill>
                <a:latin typeface="Arial" pitchFamily="34" charset="0"/>
                <a:cs typeface="Arial" pitchFamily="34" charset="0"/>
              </a:rPr>
              <a:t>2) </a:t>
            </a:r>
            <a:r>
              <a:rPr lang="el-GR" sz="2400" b="1" dirty="0" smtClean="0">
                <a:solidFill>
                  <a:schemeClr val="tx1"/>
                </a:solidFill>
                <a:latin typeface="Arial" pitchFamily="34" charset="0"/>
                <a:cs typeface="Arial" pitchFamily="34" charset="0"/>
              </a:rPr>
              <a:t>ΜΕΘΟΔΟΣ ΕΓΚΑΡΣΙΑΣ ΣΑΡΩΣΗΣ </a:t>
            </a:r>
          </a:p>
          <a:p>
            <a:pPr algn="l">
              <a:spcBef>
                <a:spcPts val="0"/>
              </a:spcBef>
            </a:pPr>
            <a:r>
              <a:rPr lang="el-GR" sz="2400" b="1" dirty="0" smtClean="0">
                <a:solidFill>
                  <a:schemeClr val="tx1"/>
                </a:solidFill>
                <a:latin typeface="Arial" pitchFamily="34" charset="0"/>
                <a:cs typeface="Arial" pitchFamily="34" charset="0"/>
              </a:rPr>
              <a:t>                      </a:t>
            </a:r>
            <a:r>
              <a:rPr lang="el-GR" sz="2400" b="1" dirty="0" smtClean="0">
                <a:solidFill>
                  <a:srgbClr val="FF0000"/>
                </a:solidFill>
                <a:latin typeface="Arial" pitchFamily="34" charset="0"/>
                <a:cs typeface="Arial" pitchFamily="34" charset="0"/>
              </a:rPr>
              <a:t>(</a:t>
            </a:r>
            <a:r>
              <a:rPr lang="en-US" sz="2400" b="1" dirty="0" smtClean="0">
                <a:solidFill>
                  <a:srgbClr val="FF0000"/>
                </a:solidFill>
                <a:latin typeface="Arial" pitchFamily="34" charset="0"/>
                <a:cs typeface="Arial" pitchFamily="34" charset="0"/>
              </a:rPr>
              <a:t>CROSS SCAVENGING</a:t>
            </a:r>
            <a:r>
              <a:rPr lang="el-GR" sz="2400" b="1" dirty="0" smtClean="0">
                <a:solidFill>
                  <a:srgbClr val="FF0000"/>
                </a:solidFill>
                <a:latin typeface="Arial" pitchFamily="34" charset="0"/>
                <a:cs typeface="Arial" pitchFamily="34" charset="0"/>
              </a:rPr>
              <a:t>)</a:t>
            </a:r>
          </a:p>
          <a:p>
            <a:pPr algn="l">
              <a:spcBef>
                <a:spcPts val="0"/>
              </a:spcBef>
            </a:pPr>
            <a:endParaRPr lang="el-GR" sz="2400" b="1" dirty="0" smtClean="0">
              <a:solidFill>
                <a:srgbClr val="FF0000"/>
              </a:solidFill>
              <a:latin typeface="Arial" pitchFamily="34" charset="0"/>
              <a:cs typeface="Arial" pitchFamily="34" charset="0"/>
            </a:endParaRPr>
          </a:p>
          <a:p>
            <a:pPr marL="457200" indent="-457200" algn="l">
              <a:spcBef>
                <a:spcPts val="0"/>
              </a:spcBef>
            </a:pPr>
            <a:r>
              <a:rPr lang="el-GR" sz="2400" b="1" dirty="0" smtClean="0">
                <a:solidFill>
                  <a:srgbClr val="FF0000"/>
                </a:solidFill>
                <a:latin typeface="Arial" pitchFamily="34" charset="0"/>
                <a:cs typeface="Arial" pitchFamily="34" charset="0"/>
              </a:rPr>
              <a:t>β) </a:t>
            </a:r>
            <a:r>
              <a:rPr lang="el-GR" sz="2400" b="1" dirty="0" smtClean="0">
                <a:solidFill>
                  <a:schemeClr val="tx1"/>
                </a:solidFill>
                <a:latin typeface="Arial" pitchFamily="34" charset="0"/>
                <a:cs typeface="Arial" pitchFamily="34" charset="0"/>
              </a:rPr>
              <a:t>ΣΥΣΤΗΜΑ ΕΥΘΥΓΡΑΜΜΗΣ ΣΑΡΩΣΗΣ Η ΣΑΡΩΣΗ ΚΑΤΑ ΜΙΑ ΔΙΕΥΘΥΝΣΗ. </a:t>
            </a:r>
            <a:r>
              <a:rPr lang="en-US" sz="2400" b="1" dirty="0" smtClean="0">
                <a:solidFill>
                  <a:srgbClr val="FF0000"/>
                </a:solidFill>
                <a:latin typeface="Arial" pitchFamily="34" charset="0"/>
                <a:cs typeface="Arial" pitchFamily="34" charset="0"/>
              </a:rPr>
              <a:t>(UNIFLOW SCAVENGING)</a:t>
            </a:r>
            <a:endParaRPr lang="el-GR" sz="2400" b="1" dirty="0" smtClean="0">
              <a:solidFill>
                <a:srgbClr val="FF0000"/>
              </a:solidFill>
              <a:latin typeface="Arial" pitchFamily="34" charset="0"/>
              <a:cs typeface="Arial" pitchFamily="34" charset="0"/>
            </a:endParaRPr>
          </a:p>
          <a:p>
            <a:pPr algn="l">
              <a:spcBef>
                <a:spcPts val="0"/>
              </a:spcBef>
            </a:pPr>
            <a:endParaRPr lang="en-US" sz="2400" b="1" dirty="0" smtClean="0">
              <a:solidFill>
                <a:srgbClr val="FF0000"/>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t>
            </a:r>
          </a:p>
          <a:p>
            <a:pPr algn="l"/>
            <a:r>
              <a:rPr lang="el-GR" sz="1800" dirty="0" smtClean="0">
                <a:solidFill>
                  <a:schemeClr val="tx1"/>
                </a:solidFill>
                <a:latin typeface="Arial" pitchFamily="34" charset="0"/>
                <a:cs typeface="Arial" pitchFamily="34" charset="0"/>
              </a:rPr>
              <a:t/>
            </a:r>
            <a:br>
              <a:rPr lang="el-GR" sz="1800" dirty="0" smtClean="0">
                <a:solidFill>
                  <a:schemeClr val="tx1"/>
                </a:solidFill>
                <a:latin typeface="Arial" pitchFamily="34" charset="0"/>
                <a:cs typeface="Arial" pitchFamily="34" charset="0"/>
              </a:rPr>
            </a:br>
            <a:endParaRPr lang="el-GR" sz="18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ΣΑΡΩΣΗ</a:t>
            </a:r>
            <a:r>
              <a:rPr lang="en-US" sz="2800" b="1" u="sng" dirty="0" smtClean="0">
                <a:solidFill>
                  <a:schemeClr val="bg1"/>
                </a:solidFill>
                <a:latin typeface="Arial" pitchFamily="34" charset="0"/>
                <a:cs typeface="Arial" pitchFamily="34" charset="0"/>
              </a:rPr>
              <a:t> - SCAVENGE</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800" b="1" u="sng" dirty="0" smtClean="0">
                <a:solidFill>
                  <a:srgbClr val="FF0000"/>
                </a:solidFill>
                <a:latin typeface="Arial" pitchFamily="34" charset="0"/>
                <a:cs typeface="Arial" pitchFamily="34" charset="0"/>
              </a:rPr>
              <a:t>ΣΥΣΤΗΜΑΤΑ ΣΑΡΩΣΕΩΣ</a:t>
            </a:r>
          </a:p>
          <a:p>
            <a:pPr algn="l"/>
            <a:r>
              <a:rPr lang="el-GR" sz="2800" b="1" dirty="0" smtClean="0">
                <a:solidFill>
                  <a:srgbClr val="FF0000"/>
                </a:solidFill>
                <a:latin typeface="Arial" pitchFamily="34" charset="0"/>
                <a:cs typeface="Arial" pitchFamily="34" charset="0"/>
              </a:rPr>
              <a:t>α) </a:t>
            </a:r>
            <a:r>
              <a:rPr lang="el-GR" sz="2800" b="1" u="sng" dirty="0" smtClean="0">
                <a:solidFill>
                  <a:schemeClr val="tx1"/>
                </a:solidFill>
                <a:latin typeface="Arial" pitchFamily="34" charset="0"/>
                <a:cs typeface="Arial" pitchFamily="34" charset="0"/>
              </a:rPr>
              <a:t>ΤΟ ΣΥΣΤΗΜΑ ΕΠΙΣΤΡΕΦΟΜΕΝΗΣ ΡΟΗΣ</a:t>
            </a:r>
            <a:r>
              <a:rPr lang="el-GR" sz="2800" b="1" dirty="0" smtClean="0">
                <a:solidFill>
                  <a:schemeClr val="tx1"/>
                </a:solidFill>
                <a:latin typeface="Arial" pitchFamily="34" charset="0"/>
                <a:cs typeface="Arial" pitchFamily="34" charset="0"/>
              </a:rPr>
              <a:t> </a:t>
            </a:r>
          </a:p>
          <a:p>
            <a:pPr algn="l"/>
            <a:r>
              <a:rPr lang="el-GR" sz="2800" b="1" dirty="0" smtClean="0">
                <a:solidFill>
                  <a:schemeClr val="tx1"/>
                </a:solidFill>
                <a:latin typeface="Arial" pitchFamily="34" charset="0"/>
                <a:cs typeface="Arial" pitchFamily="34" charset="0"/>
              </a:rPr>
              <a:t> ΣΤΑ ΣΥΣΤΗΜΑΤΑ ΣΑΡΩΣΕΩΣ ΕΠΙΣΤΡΕΦΟΜΕΝΗΣ ΡΟΗΣ ΤΟΣΟ ΟΙ ΘΥΡΙΔΕΣ ΕΙΣΑΓΩΓΗΣ (ΣΑΡΩΣΕΩΣ), ΟΣΟ ΚΑΙ ΟΙ ΘΥΡΙΔΕΣ ΕΞΑΓΩΓΗΣ ΒΡΙΣΚΟΝΤΑΙ ΣΤΟ ΚΑΤΩ ΜΕΡΟΣ ΤΟΥ ΚΥΛΙΝΔΡΟΥ. </a:t>
            </a:r>
          </a:p>
          <a:p>
            <a:pPr algn="l"/>
            <a:r>
              <a:rPr lang="el-GR" sz="2800" b="1" dirty="0" smtClean="0">
                <a:solidFill>
                  <a:schemeClr val="tx1"/>
                </a:solidFill>
                <a:latin typeface="Arial" pitchFamily="34" charset="0"/>
                <a:cs typeface="Arial" pitchFamily="34" charset="0"/>
              </a:rPr>
              <a:t>Ο ΕΙΣΕΡΧΟΜΕΝΟΣ ΑΕΡΑΣ ΑΝΑΓΚΑΖΕΤΑΙ ΝΑ ΔΙΑΓΡΑΨΕΙ ΜΙΑ ΔΙΑΔΡΟΜΗ ΠΡΟΣ ΤΟ ΠΩΜΑ ΤΟΥ ΚΥΛΙΝΔΡΟΥ ΚΑΙ ΝΑ ΕΠΙΣΤΡΕΨΕΙ ΠΡΟΣ ΤΗΝ ΚΕΦΑΛΗ ΤΟΥ ΕΜΒΟΛΟΥ, ΩΘΩΝΤΑΣ ΤΑ ΚΑΥΣΑΕΡΙΑ ΣΤΗΝ ΕΞΟΔΟ</a:t>
            </a:r>
            <a:r>
              <a:rPr lang="el-GR" sz="2400" b="1" dirty="0" smtClean="0">
                <a:solidFill>
                  <a:schemeClr val="tx1"/>
                </a:solidFill>
                <a:latin typeface="Arial" pitchFamily="34" charset="0"/>
                <a:cs typeface="Arial" pitchFamily="34" charset="0"/>
              </a:rPr>
              <a:t>. </a:t>
            </a:r>
          </a:p>
          <a:p>
            <a:pPr algn="l"/>
            <a:endParaRPr lang="el-GR" sz="2000" b="1" dirty="0" smtClean="0">
              <a:solidFill>
                <a:schemeClr val="tx1"/>
              </a:solidFill>
              <a:latin typeface="Arial" pitchFamily="34" charset="0"/>
              <a:cs typeface="Arial" pitchFamily="34" charset="0"/>
            </a:endParaRPr>
          </a:p>
          <a:p>
            <a:pPr algn="l"/>
            <a:r>
              <a:rPr lang="el-GR" sz="1800" dirty="0" smtClean="0">
                <a:solidFill>
                  <a:schemeClr val="tx1"/>
                </a:solidFill>
                <a:latin typeface="Arial" pitchFamily="34" charset="0"/>
                <a:cs typeface="Arial" pitchFamily="34" charset="0"/>
              </a:rPr>
              <a:t/>
            </a:r>
            <a:br>
              <a:rPr lang="el-GR" sz="1800" dirty="0" smtClean="0">
                <a:solidFill>
                  <a:schemeClr val="tx1"/>
                </a:solidFill>
                <a:latin typeface="Arial" pitchFamily="34" charset="0"/>
                <a:cs typeface="Arial" pitchFamily="34" charset="0"/>
              </a:rPr>
            </a:br>
            <a:endParaRPr lang="el-GR" sz="18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ΣΑΡΩΣΗ</a:t>
            </a:r>
            <a:r>
              <a:rPr lang="en-US" sz="2800" b="1" u="sng" dirty="0" smtClean="0">
                <a:solidFill>
                  <a:schemeClr val="bg1"/>
                </a:solidFill>
                <a:latin typeface="Arial" pitchFamily="34" charset="0"/>
                <a:cs typeface="Arial" pitchFamily="34" charset="0"/>
              </a:rPr>
              <a:t> - SCAVENGE</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marL="514350" indent="-514350" algn="l">
              <a:buClr>
                <a:srgbClr val="FF0000"/>
              </a:buClr>
            </a:pPr>
            <a:r>
              <a:rPr lang="el-GR" sz="2800" b="1" dirty="0" smtClean="0">
                <a:solidFill>
                  <a:srgbClr val="FF0000"/>
                </a:solidFill>
                <a:latin typeface="Arial" pitchFamily="34" charset="0"/>
                <a:cs typeface="Arial" pitchFamily="34" charset="0"/>
              </a:rPr>
              <a:t>α) </a:t>
            </a:r>
            <a:r>
              <a:rPr lang="el-GR" sz="2800" b="1" u="sng" dirty="0" smtClean="0">
                <a:solidFill>
                  <a:srgbClr val="FF0000"/>
                </a:solidFill>
                <a:latin typeface="Arial" pitchFamily="34" charset="0"/>
                <a:cs typeface="Arial" pitchFamily="34" charset="0"/>
              </a:rPr>
              <a:t>ΣΥΣΤΗΜΑ ΕΠΙΣΤΡΕΦΟΜΕΝΗΣ ΡΟΗΣ</a:t>
            </a:r>
          </a:p>
          <a:p>
            <a:pPr marL="514350" indent="-514350" algn="l">
              <a:buClr>
                <a:srgbClr val="FF0000"/>
              </a:buClr>
              <a:buFont typeface="+mj-lt"/>
              <a:buAutoNum type="arabicPeriod"/>
            </a:pPr>
            <a:r>
              <a:rPr lang="el-GR" sz="2800" b="1" u="sng" dirty="0" smtClean="0">
                <a:solidFill>
                  <a:srgbClr val="FF0000"/>
                </a:solidFill>
                <a:latin typeface="Arial" pitchFamily="34" charset="0"/>
                <a:cs typeface="Arial" pitchFamily="34" charset="0"/>
              </a:rPr>
              <a:t>(ΜΕΘΟΔΟΣ ΒΡΟΓΧΟΥ (</a:t>
            </a:r>
            <a:r>
              <a:rPr lang="en-US" sz="2800" b="1" u="sng" dirty="0" smtClean="0">
                <a:solidFill>
                  <a:srgbClr val="FF0000"/>
                </a:solidFill>
                <a:latin typeface="Arial" pitchFamily="34" charset="0"/>
                <a:cs typeface="Arial" pitchFamily="34" charset="0"/>
              </a:rPr>
              <a:t>LOOP SCAVENGING</a:t>
            </a:r>
            <a:r>
              <a:rPr lang="el-GR" sz="2800" b="1" u="sng" dirty="0" smtClean="0">
                <a:solidFill>
                  <a:srgbClr val="FF0000"/>
                </a:solidFill>
                <a:latin typeface="Arial" pitchFamily="34" charset="0"/>
                <a:cs typeface="Arial" pitchFamily="34" charset="0"/>
              </a:rPr>
              <a:t>)).</a:t>
            </a:r>
            <a:endParaRPr lang="en-US" sz="2800" b="1" u="sng" dirty="0" smtClean="0">
              <a:solidFill>
                <a:srgbClr val="FF0000"/>
              </a:solidFill>
              <a:latin typeface="Arial" pitchFamily="34" charset="0"/>
              <a:cs typeface="Arial" pitchFamily="34" charset="0"/>
            </a:endParaRPr>
          </a:p>
          <a:p>
            <a:pPr algn="l"/>
            <a:r>
              <a:rPr lang="el-GR" sz="2800" b="1" dirty="0" smtClean="0">
                <a:solidFill>
                  <a:schemeClr val="tx1"/>
                </a:solidFill>
                <a:latin typeface="Arial" pitchFamily="34" charset="0"/>
                <a:cs typeface="Arial" pitchFamily="34" charset="0"/>
              </a:rPr>
              <a:t>ΣΤΗΝ ΚΑΤΩ ΜΙΣΗ ΠΛΕΥΡΑ ΤΟΥ ΧΙΤΩΝΙΟΥ ΒΡΙΣΚΟΝΤΑΙ ΟΙ ΘΥΡΙΔΕΣ ΕΙΣΑΓΩΓΗΣ ΚΑΙ ΕΞΑΓΩΓΗΣ. Ο ΑΕΡΑΣ ΜΠΑΙΝΟΝΤΑΣ ΜΕΣΑ ΣΤΟΝ ΚΥΛΙΝΔΡΟ ΑΝΑΣΤΡΕΦΕΤΑΙ ΚΑΙ ΠΑΡΑΣΥΡΕΙ ΤΑ ΚΑΥΣΑΕΡΙΑ ΠΟΥ ΕΞΕΡΧΟΝΤΑΙ ΑΠΟ ΤΗΝ ΙΔΙΑ ΠΛΕΥΡΑ. </a:t>
            </a:r>
            <a:endParaRPr lang="en-US" sz="2800" b="1" dirty="0" smtClean="0">
              <a:solidFill>
                <a:schemeClr val="tx1"/>
              </a:solidFill>
              <a:latin typeface="Arial" pitchFamily="34" charset="0"/>
              <a:cs typeface="Arial" pitchFamily="34" charset="0"/>
            </a:endParaRPr>
          </a:p>
          <a:p>
            <a:pPr algn="l"/>
            <a:r>
              <a:rPr lang="el-GR" sz="2800" b="1" dirty="0" smtClean="0">
                <a:solidFill>
                  <a:schemeClr val="tx1"/>
                </a:solidFill>
                <a:latin typeface="Arial" pitchFamily="34" charset="0"/>
                <a:cs typeface="Arial" pitchFamily="34" charset="0"/>
              </a:rPr>
              <a:t>Η ΜΕΘΟΔΟΣ ΑΥΤΗ ΕΧΕΙ ΑΡΚΕΤΑ ΚΑΛΗ ΑΠΟΔΟΣΗ ΤΗΣ ΣΑΡΩΣΗΣ ΚΑΙ ΕΙΝΑΙ ΑΠΛΗ ΣΤΗΝ ΚΑΤΑΣΚΕΥΗ ΤΗΣ.</a:t>
            </a:r>
            <a:endParaRPr lang="en-US" sz="2800" b="1" dirty="0" smtClean="0">
              <a:solidFill>
                <a:schemeClr val="tx1"/>
              </a:solidFill>
              <a:latin typeface="Arial" pitchFamily="34" charset="0"/>
              <a:cs typeface="Arial" pitchFamily="34" charset="0"/>
            </a:endParaRPr>
          </a:p>
          <a:p>
            <a:pPr algn="l"/>
            <a:endParaRPr lang="el-GR" sz="2000" b="1" dirty="0" smtClean="0">
              <a:solidFill>
                <a:schemeClr val="tx1"/>
              </a:solidFill>
              <a:latin typeface="Arial" pitchFamily="34" charset="0"/>
              <a:cs typeface="Arial" pitchFamily="34" charset="0"/>
            </a:endParaRPr>
          </a:p>
          <a:p>
            <a:pPr algn="l"/>
            <a:r>
              <a:rPr lang="el-GR" sz="1800" dirty="0" smtClean="0">
                <a:solidFill>
                  <a:schemeClr val="tx1"/>
                </a:solidFill>
                <a:latin typeface="Arial" pitchFamily="34" charset="0"/>
                <a:cs typeface="Arial" pitchFamily="34" charset="0"/>
              </a:rPr>
              <a:t/>
            </a:r>
            <a:br>
              <a:rPr lang="el-GR" sz="1800" dirty="0" smtClean="0">
                <a:solidFill>
                  <a:schemeClr val="tx1"/>
                </a:solidFill>
                <a:latin typeface="Arial" pitchFamily="34" charset="0"/>
                <a:cs typeface="Arial" pitchFamily="34" charset="0"/>
              </a:rPr>
            </a:br>
            <a:endParaRPr lang="el-GR" sz="18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ΣΑΡΩΣΗ</a:t>
            </a:r>
            <a:r>
              <a:rPr lang="en-US" sz="2800" b="1" u="sng" dirty="0" smtClean="0">
                <a:solidFill>
                  <a:schemeClr val="bg1"/>
                </a:solidFill>
                <a:latin typeface="Arial" pitchFamily="34" charset="0"/>
                <a:cs typeface="Arial" pitchFamily="34" charset="0"/>
              </a:rPr>
              <a:t> - SCAVENGE</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ΣΑΡΩΣΗ</a:t>
            </a:r>
            <a:r>
              <a:rPr lang="en-US" sz="2800" b="1" u="sng" dirty="0" smtClean="0">
                <a:solidFill>
                  <a:schemeClr val="bg1"/>
                </a:solidFill>
                <a:latin typeface="Arial" pitchFamily="34" charset="0"/>
                <a:cs typeface="Arial" pitchFamily="34" charset="0"/>
              </a:rPr>
              <a:t> - SCAVENGE</a:t>
            </a:r>
            <a:endParaRPr lang="el-GR" sz="2800" b="1" u="sng" dirty="0">
              <a:solidFill>
                <a:schemeClr val="bg1"/>
              </a:solidFill>
              <a:latin typeface="Arial" pitchFamily="34" charset="0"/>
              <a:cs typeface="Arial" pitchFamily="34" charset="0"/>
            </a:endParaRPr>
          </a:p>
        </p:txBody>
      </p:sp>
      <p:pic>
        <p:nvPicPr>
          <p:cNvPr id="4098" name="Picture 2" descr="C:\Users\Fadi\Desktop\6.png"/>
          <p:cNvPicPr>
            <a:picLocks noChangeAspect="1" noChangeArrowheads="1"/>
          </p:cNvPicPr>
          <p:nvPr/>
        </p:nvPicPr>
        <p:blipFill>
          <a:blip r:embed="rId3" cstate="print"/>
          <a:srcRect/>
          <a:stretch>
            <a:fillRect/>
          </a:stretch>
        </p:blipFill>
        <p:spPr bwMode="auto">
          <a:xfrm>
            <a:off x="395536" y="1052736"/>
            <a:ext cx="3672408" cy="5616624"/>
          </a:xfrm>
          <a:prstGeom prst="rect">
            <a:avLst/>
          </a:prstGeom>
          <a:noFill/>
        </p:spPr>
      </p:pic>
      <p:pic>
        <p:nvPicPr>
          <p:cNvPr id="6" name="Content Placeholder 5" descr="11.jpg"/>
          <p:cNvPicPr>
            <a:picLocks noChangeAspect="1"/>
          </p:cNvPicPr>
          <p:nvPr/>
        </p:nvPicPr>
        <p:blipFill>
          <a:blip r:embed="rId4" cstate="print"/>
          <a:stretch>
            <a:fillRect/>
          </a:stretch>
        </p:blipFill>
        <p:spPr>
          <a:xfrm>
            <a:off x="4126624" y="1000110"/>
            <a:ext cx="4748376" cy="5669249"/>
          </a:xfrm>
          <a:prstGeom prst="rect">
            <a:avLst/>
          </a:prstGeom>
        </p:spPr>
      </p:pic>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marL="514350" indent="-514350" algn="l">
              <a:buClr>
                <a:srgbClr val="FF0000"/>
              </a:buClr>
            </a:pPr>
            <a:r>
              <a:rPr lang="el-GR" sz="2800" b="1" dirty="0" smtClean="0">
                <a:solidFill>
                  <a:srgbClr val="FF0000"/>
                </a:solidFill>
                <a:latin typeface="Arial" pitchFamily="34" charset="0"/>
                <a:cs typeface="Arial" pitchFamily="34" charset="0"/>
              </a:rPr>
              <a:t>α) </a:t>
            </a:r>
            <a:r>
              <a:rPr lang="el-GR" sz="2800" b="1" u="sng" dirty="0" smtClean="0">
                <a:solidFill>
                  <a:srgbClr val="FF0000"/>
                </a:solidFill>
                <a:latin typeface="Arial" pitchFamily="34" charset="0"/>
                <a:cs typeface="Arial" pitchFamily="34" charset="0"/>
              </a:rPr>
              <a:t>ΣΥΣΤΗΜΑ ΕΠΙΣΤΡΕΦΟΜΕΝΗΣ ΡΟΗΣ</a:t>
            </a:r>
          </a:p>
          <a:p>
            <a:pPr marL="514350" indent="-514350" algn="l">
              <a:buClr>
                <a:srgbClr val="FF0000"/>
              </a:buClr>
              <a:buFont typeface="+mj-lt"/>
              <a:buAutoNum type="arabicPeriod" startAt="2"/>
            </a:pPr>
            <a:r>
              <a:rPr lang="el-GR" sz="2800" b="1" u="sng" dirty="0" smtClean="0">
                <a:solidFill>
                  <a:srgbClr val="FF0000"/>
                </a:solidFill>
                <a:latin typeface="Arial" pitchFamily="34" charset="0"/>
                <a:cs typeface="Arial" pitchFamily="34" charset="0"/>
              </a:rPr>
              <a:t>(ΜΕΘΟΔΟΣ ΕΓΚΑΡΣΙΑΣ ΣΑΡΩΣΗΣ (</a:t>
            </a:r>
            <a:r>
              <a:rPr lang="en-US" sz="2800" b="1" u="sng" dirty="0" smtClean="0">
                <a:solidFill>
                  <a:srgbClr val="FF0000"/>
                </a:solidFill>
                <a:latin typeface="Arial" pitchFamily="34" charset="0"/>
                <a:cs typeface="Arial" pitchFamily="34" charset="0"/>
              </a:rPr>
              <a:t>CROSS SCAVENGING</a:t>
            </a:r>
            <a:r>
              <a:rPr lang="el-GR" sz="2800" b="1" u="sng" dirty="0" smtClean="0">
                <a:solidFill>
                  <a:srgbClr val="FF0000"/>
                </a:solidFill>
                <a:latin typeface="Arial" pitchFamily="34" charset="0"/>
                <a:cs typeface="Arial" pitchFamily="34" charset="0"/>
              </a:rPr>
              <a:t>))</a:t>
            </a:r>
            <a:endParaRPr lang="en-US" sz="2800" b="1" u="sng" dirty="0" smtClean="0">
              <a:solidFill>
                <a:srgbClr val="FF0000"/>
              </a:solidFill>
              <a:latin typeface="Arial" pitchFamily="34" charset="0"/>
              <a:cs typeface="Arial" pitchFamily="34" charset="0"/>
            </a:endParaRPr>
          </a:p>
          <a:p>
            <a:pPr algn="l"/>
            <a:r>
              <a:rPr lang="el-GR" sz="2800" b="1" dirty="0" smtClean="0">
                <a:solidFill>
                  <a:schemeClr val="tx1"/>
                </a:solidFill>
                <a:latin typeface="Arial" pitchFamily="34" charset="0"/>
                <a:cs typeface="Arial" pitchFamily="34" charset="0"/>
              </a:rPr>
              <a:t>ΜΕ ΤΗΝ ΜΕΘΟΔΟ ΑΥΤΗ ΣΤΗΝ ΚΑΤΩ ΜΙΣΗ ΠΕΡΙΦΕΡΕΙΑ ΤΟΥ ΧΙΤΩΝΙΟΥ ΒΡΙΣΚΟΝΤΑΙ ΟΙ ΘΥΡΙΔΕΣ ΣΑΡΩΣΕΩΣ ΚΑΙ ΑΚΡΙΒΩΣ ΣΤΗΝ ΜΙΣΗ ΑΠΕΝΑΝΤΙ ΠΕΡΙΦΕΡΕΙΑ ΒΡΙΣΚΟΝΤΑΙ ΚΑΤΑ ΤΙ ΨΗΛΟΤΕΡΑ ΟΙ ΘΥΡΙΔΕΣ ΕΞΑΓΩΓΗΣ.</a:t>
            </a:r>
            <a:endParaRPr lang="en-US" sz="2800" b="1" dirty="0" smtClean="0">
              <a:solidFill>
                <a:schemeClr val="tx1"/>
              </a:solidFill>
              <a:latin typeface="Arial" pitchFamily="34" charset="0"/>
              <a:cs typeface="Arial" pitchFamily="34" charset="0"/>
            </a:endParaRPr>
          </a:p>
          <a:p>
            <a:pPr algn="l"/>
            <a:r>
              <a:rPr lang="el-GR" sz="2800" b="1" dirty="0" smtClean="0">
                <a:solidFill>
                  <a:schemeClr val="tx1"/>
                </a:solidFill>
                <a:latin typeface="Arial" pitchFamily="34" charset="0"/>
                <a:cs typeface="Arial" pitchFamily="34" charset="0"/>
              </a:rPr>
              <a:t>Η ΜΕΘΟΔΟΣ ΑΥΤΗ ΕΙΝΑΙ ΑΠΛΗ ΑΛΛΑ ΔΕΝ ΕΞΑΣΦΑΛΙΖΕΙ ΜΕΓΑΛΟ ΒΑΘΜΟ ΑΠΟΔΟΣΗΣ ΜΕ ΣΥΝΕΠΕΙΑ ΤΗΝ ΑΥΞΗΣΗ ΤΗΣ ΕΙΔΙΚΗΣ ΚΑΤΑΝΑΛΩΣΗΣ ΤΟΥ ΚΑΥΣΙΜΟΥ.</a:t>
            </a:r>
            <a:endParaRPr lang="en-US" sz="2800" b="1" dirty="0" smtClean="0">
              <a:solidFill>
                <a:schemeClr val="tx1"/>
              </a:solidFill>
              <a:latin typeface="Arial" pitchFamily="34" charset="0"/>
              <a:cs typeface="Arial" pitchFamily="34" charset="0"/>
            </a:endParaRPr>
          </a:p>
          <a:p>
            <a:pPr algn="l"/>
            <a:endParaRPr lang="el-GR" sz="2000" b="1" dirty="0" smtClean="0">
              <a:solidFill>
                <a:schemeClr val="tx1"/>
              </a:solidFill>
              <a:latin typeface="Arial" pitchFamily="34" charset="0"/>
              <a:cs typeface="Arial" pitchFamily="34" charset="0"/>
            </a:endParaRPr>
          </a:p>
          <a:p>
            <a:pPr algn="l"/>
            <a:r>
              <a:rPr lang="el-GR" sz="1800" dirty="0" smtClean="0">
                <a:solidFill>
                  <a:schemeClr val="tx1"/>
                </a:solidFill>
                <a:latin typeface="Arial" pitchFamily="34" charset="0"/>
                <a:cs typeface="Arial" pitchFamily="34" charset="0"/>
              </a:rPr>
              <a:t/>
            </a:r>
            <a:br>
              <a:rPr lang="el-GR" sz="1800" dirty="0" smtClean="0">
                <a:solidFill>
                  <a:schemeClr val="tx1"/>
                </a:solidFill>
                <a:latin typeface="Arial" pitchFamily="34" charset="0"/>
                <a:cs typeface="Arial" pitchFamily="34" charset="0"/>
              </a:rPr>
            </a:br>
            <a:endParaRPr lang="el-GR" sz="1800" b="1" dirty="0" smtClean="0">
              <a:solidFill>
                <a:schemeClr val="tx1"/>
              </a:solidFill>
              <a:latin typeface="Arial" pitchFamily="34" charset="0"/>
              <a:cs typeface="Arial" pitchFamily="34" charset="0"/>
            </a:endParaRPr>
          </a:p>
          <a:p>
            <a:pPr algn="l"/>
            <a:r>
              <a:rPr lang="el-GR" sz="2400" dirty="0" smtClean="0"/>
              <a:t/>
            </a:r>
            <a:br>
              <a:rPr lang="el-GR" sz="2400" dirty="0" smtClean="0"/>
            </a:br>
            <a:endParaRPr lang="el-GR" sz="22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ΣΑΡΩΣΗ</a:t>
            </a:r>
            <a:r>
              <a:rPr lang="en-US" sz="2800" b="1" u="sng" dirty="0" smtClean="0">
                <a:solidFill>
                  <a:schemeClr val="bg1"/>
                </a:solidFill>
                <a:latin typeface="Arial" pitchFamily="34" charset="0"/>
                <a:cs typeface="Arial" pitchFamily="34" charset="0"/>
              </a:rPr>
              <a:t> - SCAVENGE</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ΣΑΡΩΣΗ</a:t>
            </a:r>
            <a:r>
              <a:rPr lang="en-US" sz="2800" b="1" u="sng" dirty="0" smtClean="0">
                <a:solidFill>
                  <a:schemeClr val="bg1"/>
                </a:solidFill>
                <a:latin typeface="Arial" pitchFamily="34" charset="0"/>
                <a:cs typeface="Arial" pitchFamily="34" charset="0"/>
              </a:rPr>
              <a:t> - SCAVENGE</a:t>
            </a:r>
            <a:endParaRPr lang="el-GR" sz="2800" b="1" u="sng" dirty="0">
              <a:solidFill>
                <a:schemeClr val="bg1"/>
              </a:solidFill>
              <a:latin typeface="Arial" pitchFamily="34" charset="0"/>
              <a:cs typeface="Arial" pitchFamily="34" charset="0"/>
            </a:endParaRPr>
          </a:p>
        </p:txBody>
      </p:sp>
      <p:pic>
        <p:nvPicPr>
          <p:cNvPr id="5" name="Content Placeholder 5" descr="11.jpg"/>
          <p:cNvPicPr>
            <a:picLocks noChangeAspect="1"/>
          </p:cNvPicPr>
          <p:nvPr/>
        </p:nvPicPr>
        <p:blipFill>
          <a:blip r:embed="rId3" cstate="print"/>
          <a:stretch>
            <a:fillRect/>
          </a:stretch>
        </p:blipFill>
        <p:spPr>
          <a:xfrm rot="21540000">
            <a:off x="2459358" y="1098447"/>
            <a:ext cx="5286412" cy="5500727"/>
          </a:xfrm>
          <a:prstGeom prst="rect">
            <a:avLst/>
          </a:prstGeom>
        </p:spPr>
      </p:pic>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800" b="1" u="sng" dirty="0" smtClean="0">
                <a:solidFill>
                  <a:srgbClr val="FF0000"/>
                </a:solidFill>
                <a:latin typeface="Arial" pitchFamily="34" charset="0"/>
                <a:cs typeface="Arial" pitchFamily="34" charset="0"/>
              </a:rPr>
              <a:t>ΣΥΣΤΗΜΑΤΑ ΣΑΡΩΣΕΩΣ</a:t>
            </a:r>
            <a:endParaRPr lang="el-GR" sz="2800" b="1" dirty="0" smtClean="0">
              <a:solidFill>
                <a:srgbClr val="FF0000"/>
              </a:solidFill>
              <a:latin typeface="Arial" pitchFamily="34" charset="0"/>
              <a:cs typeface="Arial" pitchFamily="34" charset="0"/>
            </a:endParaRPr>
          </a:p>
          <a:p>
            <a:pPr algn="l"/>
            <a:r>
              <a:rPr lang="el-GR" sz="2800" b="1" dirty="0" smtClean="0">
                <a:solidFill>
                  <a:srgbClr val="FF0000"/>
                </a:solidFill>
                <a:latin typeface="Arial" pitchFamily="34" charset="0"/>
                <a:cs typeface="Arial" pitchFamily="34" charset="0"/>
              </a:rPr>
              <a:t>β) </a:t>
            </a:r>
            <a:r>
              <a:rPr lang="el-GR" sz="2800" b="1" u="sng" dirty="0" smtClean="0">
                <a:solidFill>
                  <a:schemeClr val="tx1"/>
                </a:solidFill>
                <a:latin typeface="Arial" pitchFamily="34" charset="0"/>
                <a:cs typeface="Arial" pitchFamily="34" charset="0"/>
              </a:rPr>
              <a:t>ΣΥΣΤΗΜΑ ΕΥΘΥΓΡΑΜΜΗΣ ΣΑΡΩΣΗΣ η ΣΑΡΩΣΗ ΚΑΤΑ ΜΙΑ ΔΙΕΥΘΥΝΣΗ. </a:t>
            </a:r>
            <a:r>
              <a:rPr lang="en-US" sz="2800" b="1" u="sng" dirty="0" smtClean="0">
                <a:solidFill>
                  <a:schemeClr val="tx1"/>
                </a:solidFill>
                <a:latin typeface="Arial" pitchFamily="34" charset="0"/>
                <a:cs typeface="Arial" pitchFamily="34" charset="0"/>
              </a:rPr>
              <a:t>(UNIFLOW SCAVENGING)</a:t>
            </a:r>
            <a:endParaRPr lang="el-GR" sz="2800" b="1" u="sng" dirty="0" smtClean="0">
              <a:solidFill>
                <a:schemeClr val="tx1"/>
              </a:solidFill>
              <a:latin typeface="Arial" pitchFamily="34" charset="0"/>
              <a:cs typeface="Arial" pitchFamily="34" charset="0"/>
            </a:endParaRPr>
          </a:p>
          <a:p>
            <a:pPr algn="l"/>
            <a:r>
              <a:rPr lang="el-GR" sz="2800" b="1" dirty="0" smtClean="0">
                <a:solidFill>
                  <a:schemeClr val="tx1"/>
                </a:solidFill>
                <a:latin typeface="Arial" pitchFamily="34" charset="0"/>
                <a:cs typeface="Arial" pitchFamily="34" charset="0"/>
              </a:rPr>
              <a:t>ΣΤΟ ΣΥΣΤΗΜΑ ΑΥΤΟ Ο ΑΕΡΑΣ ΕΙΣΕΡΧΕΤΑΙ ΣΤΟΝ ΚΥΛΙΝΔΡΟ ΑΠΟ ΘΥΡΙΔΕΣ ΚΑΙ Η ΕΞΑΓΩΓΗ ΤΩΝ ΚΑΥΣΑΕΡΙΩΝ ΓΙΝΕΤΑΙ ΜΕΣΩ ΒΑΛΒΙΔΩΝ ΕΞΑΓΩΓΗΣ. Ο ΑΕΡΑΣ ΑΚΟΛΟΥΘΕΙ ΜΙΑ ΠΟΡΕΙΑ ΑΠΟ ΚΑΤΩ ΠΡΟΣ ΤΑ ΠΑΝΩ ΚΑΙ ΤΑ ΚΑΥΣΑΕΡΙΑ ΕΞΑΓΟΝΤΑΙ ΑΠΟ ΤΟΝ ΚΥΛΙΝΔΡΟ ΜΕ ΜΕΓΑΛΗ ΕΥΚΟΛΙΑ.</a:t>
            </a:r>
            <a:endParaRPr lang="en-US" sz="2800" b="1" dirty="0" smtClean="0">
              <a:solidFill>
                <a:schemeClr val="tx1"/>
              </a:solidFill>
              <a:latin typeface="Arial" pitchFamily="34" charset="0"/>
              <a:cs typeface="Arial" pitchFamily="34" charset="0"/>
            </a:endParaRPr>
          </a:p>
          <a:p>
            <a:pPr algn="l"/>
            <a:endParaRPr lang="el-GR" sz="2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ΣΑΡΩΣΗ</a:t>
            </a:r>
            <a:r>
              <a:rPr lang="en-US" sz="2800" b="1" u="sng" dirty="0" smtClean="0">
                <a:solidFill>
                  <a:schemeClr val="bg1"/>
                </a:solidFill>
                <a:latin typeface="Arial" pitchFamily="34" charset="0"/>
                <a:cs typeface="Arial" pitchFamily="34" charset="0"/>
              </a:rPr>
              <a:t> - SCAVENGE</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ΣΑΡΩΣΗ</a:t>
            </a:r>
            <a:r>
              <a:rPr lang="en-US" sz="2800" b="1" u="sng" dirty="0" smtClean="0">
                <a:solidFill>
                  <a:schemeClr val="bg1"/>
                </a:solidFill>
                <a:latin typeface="Arial" pitchFamily="34" charset="0"/>
                <a:cs typeface="Arial" pitchFamily="34" charset="0"/>
              </a:rPr>
              <a:t> - SCAVENGE</a:t>
            </a:r>
            <a:endParaRPr lang="el-GR" sz="2800" b="1" u="sng" dirty="0">
              <a:solidFill>
                <a:schemeClr val="bg1"/>
              </a:solidFill>
              <a:latin typeface="Arial" pitchFamily="34" charset="0"/>
              <a:cs typeface="Arial" pitchFamily="34" charset="0"/>
            </a:endParaRPr>
          </a:p>
        </p:txBody>
      </p:sp>
      <p:pic>
        <p:nvPicPr>
          <p:cNvPr id="5" name="Content Placeholder 5" descr="11.jpg"/>
          <p:cNvPicPr>
            <a:picLocks noChangeAspect="1"/>
          </p:cNvPicPr>
          <p:nvPr/>
        </p:nvPicPr>
        <p:blipFill>
          <a:blip r:embed="rId3" cstate="print"/>
          <a:stretch>
            <a:fillRect/>
          </a:stretch>
        </p:blipFill>
        <p:spPr>
          <a:xfrm>
            <a:off x="3923928" y="1484784"/>
            <a:ext cx="5040560" cy="4491465"/>
          </a:xfrm>
          <a:prstGeom prst="rect">
            <a:avLst/>
          </a:prstGeom>
        </p:spPr>
      </p:pic>
      <p:pic>
        <p:nvPicPr>
          <p:cNvPr id="7" name="Content Placeholder 5" descr="11.jpg"/>
          <p:cNvPicPr>
            <a:picLocks noChangeAspect="1"/>
          </p:cNvPicPr>
          <p:nvPr/>
        </p:nvPicPr>
        <p:blipFill>
          <a:blip r:embed="rId4" cstate="print"/>
          <a:stretch>
            <a:fillRect/>
          </a:stretch>
        </p:blipFill>
        <p:spPr>
          <a:xfrm rot="-60000">
            <a:off x="225338" y="1087164"/>
            <a:ext cx="3991449" cy="5286411"/>
          </a:xfrm>
          <a:prstGeom prst="rect">
            <a:avLst/>
          </a:prstGeom>
        </p:spPr>
      </p:pic>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endParaRPr lang="en-US" b="1" u="sng" dirty="0" smtClean="0">
              <a:solidFill>
                <a:srgbClr val="FF0000"/>
              </a:solidFill>
              <a:latin typeface="Arial" pitchFamily="34" charset="0"/>
              <a:cs typeface="Arial" pitchFamily="34" charset="0"/>
            </a:endParaRPr>
          </a:p>
          <a:p>
            <a:endParaRPr lang="en-US" b="1" u="sng" dirty="0" smtClean="0">
              <a:solidFill>
                <a:srgbClr val="FF0000"/>
              </a:solidFill>
              <a:latin typeface="Arial" pitchFamily="34" charset="0"/>
              <a:cs typeface="Arial" pitchFamily="34" charset="0"/>
            </a:endParaRPr>
          </a:p>
          <a:p>
            <a:endParaRPr lang="en-US" b="1" u="sng" dirty="0" smtClean="0">
              <a:solidFill>
                <a:srgbClr val="FF0000"/>
              </a:solidFill>
              <a:latin typeface="Arial" pitchFamily="34" charset="0"/>
              <a:cs typeface="Arial" pitchFamily="34" charset="0"/>
            </a:endParaRPr>
          </a:p>
          <a:p>
            <a:endParaRPr lang="en-US" b="1" u="sng" dirty="0" smtClean="0">
              <a:solidFill>
                <a:srgbClr val="FF0000"/>
              </a:solidFill>
              <a:latin typeface="Arial" pitchFamily="34" charset="0"/>
              <a:cs typeface="Arial" pitchFamily="34" charset="0"/>
            </a:endParaRPr>
          </a:p>
          <a:p>
            <a:r>
              <a:rPr lang="el-GR" b="1" u="sng" dirty="0" smtClean="0">
                <a:solidFill>
                  <a:srgbClr val="FF0000"/>
                </a:solidFill>
                <a:latin typeface="Arial" pitchFamily="34" charset="0"/>
                <a:cs typeface="Arial" pitchFamily="34" charset="0"/>
              </a:rPr>
              <a:t>ΥΠΕΡΠΛΗΡΩΣΗ</a:t>
            </a:r>
            <a:r>
              <a:rPr lang="en-US" b="1" u="sng" dirty="0" smtClean="0">
                <a:solidFill>
                  <a:srgbClr val="FF0000"/>
                </a:solidFill>
                <a:latin typeface="Arial" pitchFamily="34" charset="0"/>
                <a:cs typeface="Arial" pitchFamily="34" charset="0"/>
              </a:rPr>
              <a:t> - SUPERCHARGING</a:t>
            </a:r>
            <a:endParaRPr lang="el-GR" b="1" dirty="0">
              <a:solidFill>
                <a:srgbClr val="FF0000"/>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ΥΠΕΡΠΛΗΡΩΣΗ</a:t>
            </a:r>
            <a:r>
              <a:rPr lang="en-US" sz="2800" b="1" u="sng" dirty="0" smtClean="0">
                <a:solidFill>
                  <a:schemeClr val="bg1"/>
                </a:solidFill>
                <a:latin typeface="Arial" pitchFamily="34" charset="0"/>
                <a:cs typeface="Arial" pitchFamily="34" charset="0"/>
              </a:rPr>
              <a:t> - SUPERCHARGING</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285860"/>
            <a:ext cx="8572560" cy="5286412"/>
          </a:xfrm>
        </p:spPr>
        <p:txBody>
          <a:bodyPr>
            <a:normAutofit/>
          </a:bodyPr>
          <a:lstStyle/>
          <a:p>
            <a:pPr marL="432000" lvl="1" indent="-432000" algn="l">
              <a:buFont typeface="+mj-lt"/>
              <a:buAutoNum type="arabicPeriod" startAt="11"/>
            </a:pPr>
            <a:r>
              <a:rPr lang="el-GR" sz="2600" b="1" u="sng" dirty="0" smtClean="0">
                <a:solidFill>
                  <a:schemeClr val="tx1"/>
                </a:solidFill>
                <a:latin typeface="Arial" pitchFamily="34" charset="0"/>
                <a:cs typeface="Arial" pitchFamily="34" charset="0"/>
              </a:rPr>
              <a:t>ΑΝΑΛΟΓΑ ΜΕ ΤΗ ΧΡΗΣΗ ΤΟΥΣ ΚΑΤΑΤΑΣΣΟΝΤΑΙ ΣΕ</a:t>
            </a:r>
            <a:r>
              <a:rPr lang="en-US" sz="2600" b="1" dirty="0" smtClean="0">
                <a:solidFill>
                  <a:schemeClr val="tx1"/>
                </a:solidFill>
                <a:latin typeface="Arial" pitchFamily="34" charset="0"/>
                <a:cs typeface="Arial" pitchFamily="34" charset="0"/>
              </a:rPr>
              <a:t>:</a:t>
            </a:r>
          </a:p>
          <a:p>
            <a:pPr lvl="1" algn="l"/>
            <a:endParaRPr lang="en-US" b="1" dirty="0" smtClean="0">
              <a:solidFill>
                <a:schemeClr val="tx1"/>
              </a:solidFill>
              <a:latin typeface="Arial" pitchFamily="34" charset="0"/>
              <a:cs typeface="Arial" pitchFamily="34" charset="0"/>
            </a:endParaRPr>
          </a:p>
          <a:p>
            <a:pPr marL="360000" lvl="1" indent="-360000" algn="l">
              <a:buClr>
                <a:srgbClr val="FF0000"/>
              </a:buClr>
              <a:buFont typeface="Wingdings" pitchFamily="2" charset="2"/>
              <a:buChar char="Ø"/>
            </a:pPr>
            <a:r>
              <a:rPr lang="el-GR" b="1" dirty="0" smtClean="0">
                <a:solidFill>
                  <a:schemeClr val="tx1"/>
                </a:solidFill>
                <a:latin typeface="Arial" pitchFamily="34" charset="0"/>
                <a:cs typeface="Arial" pitchFamily="34" charset="0"/>
              </a:rPr>
              <a:t>ΜΗΧΑΝΕΣ ΟΧΗΜΑΤΩΝ</a:t>
            </a:r>
            <a:r>
              <a:rPr lang="en-US" b="1" dirty="0" smtClean="0">
                <a:solidFill>
                  <a:schemeClr val="tx1"/>
                </a:solidFill>
                <a:latin typeface="Arial" pitchFamily="34" charset="0"/>
                <a:cs typeface="Arial" pitchFamily="34" charset="0"/>
              </a:rPr>
              <a:t>.</a:t>
            </a:r>
            <a:r>
              <a:rPr lang="el-GR" b="1" dirty="0" smtClean="0">
                <a:solidFill>
                  <a:schemeClr val="tx1"/>
                </a:solidFill>
                <a:latin typeface="Arial" pitchFamily="34" charset="0"/>
                <a:cs typeface="Arial" pitchFamily="34" charset="0"/>
              </a:rPr>
              <a:t> </a:t>
            </a:r>
            <a:endParaRPr lang="en-US" b="1" dirty="0" smtClean="0">
              <a:solidFill>
                <a:schemeClr val="tx1"/>
              </a:solidFill>
              <a:latin typeface="Arial" pitchFamily="34" charset="0"/>
              <a:cs typeface="Arial" pitchFamily="34" charset="0"/>
            </a:endParaRPr>
          </a:p>
          <a:p>
            <a:pPr marL="360000" lvl="1" indent="-360000" algn="l">
              <a:buClr>
                <a:srgbClr val="FF0000"/>
              </a:buClr>
              <a:buFont typeface="Wingdings" pitchFamily="2" charset="2"/>
              <a:buChar char="Ø"/>
            </a:pPr>
            <a:r>
              <a:rPr lang="el-GR" b="1" dirty="0" smtClean="0">
                <a:solidFill>
                  <a:schemeClr val="tx1"/>
                </a:solidFill>
                <a:latin typeface="Arial" pitchFamily="34" charset="0"/>
                <a:cs typeface="Arial" pitchFamily="34" charset="0"/>
              </a:rPr>
              <a:t>ΝΑΥΤΙΚΕΣ ΜΗΧΑΝΕΣ</a:t>
            </a:r>
            <a:r>
              <a:rPr lang="en-US" b="1" dirty="0" smtClean="0">
                <a:solidFill>
                  <a:schemeClr val="tx1"/>
                </a:solidFill>
                <a:latin typeface="Arial" pitchFamily="34" charset="0"/>
                <a:cs typeface="Arial" pitchFamily="34" charset="0"/>
              </a:rPr>
              <a:t>.</a:t>
            </a:r>
            <a:r>
              <a:rPr lang="el-GR" b="1" dirty="0" smtClean="0">
                <a:solidFill>
                  <a:schemeClr val="tx1"/>
                </a:solidFill>
                <a:latin typeface="Arial" pitchFamily="34" charset="0"/>
                <a:cs typeface="Arial" pitchFamily="34" charset="0"/>
              </a:rPr>
              <a:t> </a:t>
            </a:r>
            <a:endParaRPr lang="en-US" b="1" dirty="0" smtClean="0">
              <a:solidFill>
                <a:schemeClr val="tx1"/>
              </a:solidFill>
              <a:latin typeface="Arial" pitchFamily="34" charset="0"/>
              <a:cs typeface="Arial" pitchFamily="34" charset="0"/>
            </a:endParaRPr>
          </a:p>
          <a:p>
            <a:pPr marL="360000" lvl="1" indent="-360000" algn="l">
              <a:buClr>
                <a:srgbClr val="FF0000"/>
              </a:buClr>
              <a:buFont typeface="Wingdings" pitchFamily="2" charset="2"/>
              <a:buChar char="Ø"/>
            </a:pPr>
            <a:r>
              <a:rPr lang="el-GR" b="1" dirty="0" smtClean="0">
                <a:solidFill>
                  <a:schemeClr val="tx1"/>
                </a:solidFill>
                <a:latin typeface="Arial" pitchFamily="34" charset="0"/>
                <a:cs typeface="Arial" pitchFamily="34" charset="0"/>
              </a:rPr>
              <a:t>ΒΙΟΜΗΧΑΝΙΚΕΣ (ΣΤΑΘΕΡΕΣ)</a:t>
            </a:r>
            <a:r>
              <a:rPr lang="en-US" b="1" dirty="0" smtClean="0">
                <a:solidFill>
                  <a:schemeClr val="tx1"/>
                </a:solidFill>
                <a:latin typeface="Arial" pitchFamily="34" charset="0"/>
                <a:cs typeface="Arial" pitchFamily="34" charset="0"/>
              </a:rPr>
              <a:t>.</a:t>
            </a:r>
            <a:r>
              <a:rPr lang="el-GR" b="1" dirty="0" smtClean="0">
                <a:solidFill>
                  <a:schemeClr val="tx1"/>
                </a:solidFill>
                <a:latin typeface="Arial" pitchFamily="34" charset="0"/>
                <a:cs typeface="Arial" pitchFamily="34" charset="0"/>
              </a:rPr>
              <a:t> </a:t>
            </a:r>
            <a:endParaRPr lang="en-US" b="1" dirty="0" smtClean="0">
              <a:solidFill>
                <a:schemeClr val="tx1"/>
              </a:solidFill>
              <a:latin typeface="Arial" pitchFamily="34" charset="0"/>
              <a:cs typeface="Arial" pitchFamily="34" charset="0"/>
            </a:endParaRPr>
          </a:p>
          <a:p>
            <a:pPr marL="360000" lvl="1" indent="-360000" algn="l">
              <a:buClr>
                <a:srgbClr val="FF0000"/>
              </a:buClr>
              <a:buFont typeface="Wingdings" pitchFamily="2" charset="2"/>
              <a:buChar char="Ø"/>
            </a:pPr>
            <a:r>
              <a:rPr lang="el-GR" b="1" dirty="0" smtClean="0">
                <a:solidFill>
                  <a:schemeClr val="tx1"/>
                </a:solidFill>
                <a:latin typeface="Arial" pitchFamily="34" charset="0"/>
                <a:cs typeface="Arial" pitchFamily="34" charset="0"/>
              </a:rPr>
              <a:t>ΜΗΧΑΝΕΣ ΑΕΡΟΣΚΑΦΩΝ Κ.Λ.Π.</a:t>
            </a:r>
          </a:p>
          <a:p>
            <a:pPr algn="l"/>
            <a:endParaRPr lang="en-US" dirty="0">
              <a:solidFill>
                <a:schemeClr val="tx1"/>
              </a:solidFill>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3600" b="1" u="sng" dirty="0" smtClean="0">
                <a:solidFill>
                  <a:schemeClr val="bg1"/>
                </a:solidFill>
                <a:latin typeface="Arial" pitchFamily="34" charset="0"/>
                <a:cs typeface="Arial" pitchFamily="34" charset="0"/>
              </a:rPr>
              <a:t>ΓΕΝΙΚΑ</a:t>
            </a:r>
            <a:endParaRPr lang="en-US" sz="3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endParaRPr lang="en-US" sz="3600" b="1" u="sng" dirty="0" smtClean="0">
              <a:solidFill>
                <a:srgbClr val="FF0000"/>
              </a:solidFill>
              <a:latin typeface="Arial" pitchFamily="34" charset="0"/>
              <a:cs typeface="Arial" pitchFamily="34" charset="0"/>
            </a:endParaRPr>
          </a:p>
          <a:p>
            <a:pPr algn="l"/>
            <a:r>
              <a:rPr lang="el-GR" sz="4000" b="1" u="sng" dirty="0" smtClean="0">
                <a:solidFill>
                  <a:srgbClr val="FF0000"/>
                </a:solidFill>
                <a:latin typeface="Arial" pitchFamily="34" charset="0"/>
                <a:cs typeface="Arial" pitchFamily="34" charset="0"/>
              </a:rPr>
              <a:t>ΥΠΕΡΠΛΗΡΩΣΗ</a:t>
            </a:r>
            <a:r>
              <a:rPr lang="el-GR" sz="4000" b="1" dirty="0" smtClean="0">
                <a:solidFill>
                  <a:schemeClr val="tx1"/>
                </a:solidFill>
                <a:latin typeface="Arial" pitchFamily="34" charset="0"/>
                <a:cs typeface="Arial" pitchFamily="34" charset="0"/>
              </a:rPr>
              <a:t> (</a:t>
            </a:r>
            <a:r>
              <a:rPr lang="en-US" sz="4000" b="1" dirty="0" smtClean="0">
                <a:solidFill>
                  <a:srgbClr val="FF0000"/>
                </a:solidFill>
                <a:latin typeface="Arial" pitchFamily="34" charset="0"/>
                <a:cs typeface="Arial" pitchFamily="34" charset="0"/>
              </a:rPr>
              <a:t>SUPERCHARGING</a:t>
            </a:r>
            <a:r>
              <a:rPr lang="el-GR" sz="4000" b="1" dirty="0" smtClean="0">
                <a:solidFill>
                  <a:schemeClr val="tx1"/>
                </a:solidFill>
                <a:latin typeface="Arial" pitchFamily="34" charset="0"/>
                <a:cs typeface="Arial" pitchFamily="34" charset="0"/>
              </a:rPr>
              <a:t>) ΚΑΛΕΙΤΑΙ Η ΠΛΗΡΩΣΗ ΤΟΥ ΚΥΛΙΝΔΡΟΥ ΜΕ ΜΕΓΑΛΥΤΕΡΗ ΜΑΖΑ ΑΕΡΑ ΑΠΟ ΑΥΤΗ ΠΟΥ ΘΑ ΛΑΒΜΑΝΕ ΜΕ ΑΤΜΟΣΦΑΙΡΙΚΗ ΠΙΕΣΗ ΣΤΗΝ ΕΙΣΟΔΟ.</a:t>
            </a:r>
            <a:endParaRPr lang="en-US" sz="4000" b="1" dirty="0" smtClean="0">
              <a:solidFill>
                <a:schemeClr val="tx1"/>
              </a:solidFill>
              <a:latin typeface="Arial" pitchFamily="34" charset="0"/>
              <a:cs typeface="Arial" pitchFamily="34" charset="0"/>
            </a:endParaRPr>
          </a:p>
          <a:p>
            <a:pPr algn="l"/>
            <a:endParaRPr lang="el-GR" sz="2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ΥΠΕΡΠΛΗΡΩΣΗ</a:t>
            </a:r>
            <a:r>
              <a:rPr lang="en-US" sz="2800" b="1" u="sng" dirty="0" smtClean="0">
                <a:solidFill>
                  <a:schemeClr val="bg1"/>
                </a:solidFill>
                <a:latin typeface="Arial" pitchFamily="34" charset="0"/>
                <a:cs typeface="Arial" pitchFamily="34" charset="0"/>
              </a:rPr>
              <a:t> - SUPERCHARGING</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endParaRPr lang="en-US" sz="3600" b="1" u="sng" dirty="0" smtClean="0">
              <a:solidFill>
                <a:srgbClr val="FF0000"/>
              </a:solidFill>
              <a:latin typeface="Arial" pitchFamily="34" charset="0"/>
              <a:cs typeface="Arial" pitchFamily="34" charset="0"/>
            </a:endParaRPr>
          </a:p>
          <a:p>
            <a:pPr algn="l"/>
            <a:r>
              <a:rPr lang="el-GR" sz="4400" b="1" dirty="0" smtClean="0">
                <a:solidFill>
                  <a:schemeClr val="tx1"/>
                </a:solidFill>
                <a:latin typeface="Arial" pitchFamily="34" charset="0"/>
                <a:cs typeface="Arial" pitchFamily="34" charset="0"/>
              </a:rPr>
              <a:t>Η ΜΕΓΑΛΥΤΕΡΗ ΜΑΖΑ ΤΟΥ ΑΕΡΑ ΕΠΙΤΡΕΠΕΙ ΤΗΝ ΚΑΥΣΗ ΜΕΓΑΛΥΤΕΡΗΣ ΠΟΣΟΤΗΤΑΣ ΚΑΥΣΙΜΟΥ ΚΑΙ ΣΥΝΕΠΩΣ ΤΗΝ ΑΥΞΗΣΗ ΤΗΣ ΙΣΧΥΟΣ ΤΗΣ ΜΗΧΑΝΗΣ.</a:t>
            </a:r>
            <a:endParaRPr lang="en-US" sz="4400" b="1" dirty="0" smtClean="0">
              <a:solidFill>
                <a:schemeClr val="tx1"/>
              </a:solidFill>
              <a:latin typeface="Arial" pitchFamily="34" charset="0"/>
              <a:cs typeface="Arial" pitchFamily="34" charset="0"/>
            </a:endParaRPr>
          </a:p>
          <a:p>
            <a:pPr algn="l"/>
            <a:endParaRPr lang="el-GR" sz="2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ΥΠΕΡΠΛΗΡΩΣΗ</a:t>
            </a:r>
            <a:r>
              <a:rPr lang="en-US" sz="2800" b="1" u="sng" dirty="0" smtClean="0">
                <a:solidFill>
                  <a:schemeClr val="bg1"/>
                </a:solidFill>
                <a:latin typeface="Arial" pitchFamily="34" charset="0"/>
                <a:cs typeface="Arial" pitchFamily="34" charset="0"/>
              </a:rPr>
              <a:t> - SUPERCHARGING</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r>
              <a:rPr lang="el-GR" sz="2800" b="1" dirty="0" smtClean="0">
                <a:solidFill>
                  <a:schemeClr val="tx1"/>
                </a:solidFill>
                <a:latin typeface="Arial" pitchFamily="34" charset="0"/>
                <a:cs typeface="Arial" pitchFamily="34" charset="0"/>
              </a:rPr>
              <a:t>ΕΠΕΙΔΗ Ο ΟΓΚΟΣ ΤΟΥ ΚΑΘΕ ΚΥΛΙΝΔΡΟΥ ΕΙΝΑΙ ΔΕΔΟΜΕΝΟΣ, ΜΕΓΑΛΥΤΕΡΗ ΜΑΖΑ ΑΕΡΑ ΕΝΤΟΣ ΤΟΥ ΚΥΛΙΝΔΡΟΥ ΕΙΣΕΡΧΕΤΑΙ ΟΤΑΝ Η ΠΥΚΝΟΤΗΤΑ ΤΟΥ ΑΕΡΑ ΕΙΝΑΙ ΜΕΓΑΛΥΤΕΡΗ. </a:t>
            </a:r>
          </a:p>
          <a:p>
            <a:pPr algn="l"/>
            <a:r>
              <a:rPr lang="el-GR" sz="2800" b="1" dirty="0" smtClean="0">
                <a:solidFill>
                  <a:schemeClr val="tx1"/>
                </a:solidFill>
                <a:latin typeface="Arial" pitchFamily="34" charset="0"/>
                <a:cs typeface="Arial" pitchFamily="34" charset="0"/>
              </a:rPr>
              <a:t>Η ΑΥΞΗΣΗ ΤΗΣ ΠΥΚΝΟΤΗΤΑΣ ΠΡΑΓΜΑΤΟΠΟΙΕΙΤΑΙ ΜΕ ΤΗΝ ΑΥΞΗΣΗ ΤΗΣ ΠΙΕΣΕΩΣ ΤΟΥ ΕΙΣΕΡΧΟΜΕΝΟΥ ΑΕΡΑ ΑΠΟ ΚΑΤΑΛΛΗΛΟ ΣΥΜΠΙΕΣΤΗ. Η ΥΠΕΡΠΛΗΡΩΣΗ ΕΦΑΡΜΟΖΕΤΑΙ ΤΟΣΟ ΣΕ ΤΕΤΡΑΧΡΟΝΕΣ, ΟΣΟ ΚΑΙ ΣΕ ΔΙΧΡΟΝΕΣ ΜΗΧΑΝΕΣ, ΣΕ ΑΝΤΙΘΕΣΗ ΜΕ ΤΗ ΣΑΡΩΣΗ ΜΕ ΑΝΤΛΙΑ ΣΑΡΩΣΕΩΣ, Η ΟΠΟΙΑ ΑΝΑΦΕΡΕΤΑΙ ΜΟΝΟ ΣΕ ΔΙΧΡΟΝΕΣ ΜΗΧΑΝΕΣ.</a:t>
            </a:r>
          </a:p>
          <a:p>
            <a:pPr algn="l"/>
            <a:endParaRPr lang="el-GR" sz="2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ΥΠΕΡΠΛΗΡΩΣΗ</a:t>
            </a:r>
            <a:r>
              <a:rPr lang="en-US" sz="2800" b="1" u="sng" dirty="0" smtClean="0">
                <a:solidFill>
                  <a:schemeClr val="bg1"/>
                </a:solidFill>
                <a:latin typeface="Arial" pitchFamily="34" charset="0"/>
                <a:cs typeface="Arial" pitchFamily="34" charset="0"/>
              </a:rPr>
              <a:t> - SUPERCHARGING</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r>
              <a:rPr lang="el-GR" sz="3000" b="1" dirty="0" smtClean="0">
                <a:solidFill>
                  <a:schemeClr val="tx1"/>
                </a:solidFill>
                <a:latin typeface="Arial" pitchFamily="34" charset="0"/>
                <a:cs typeface="Arial" pitchFamily="34" charset="0"/>
              </a:rPr>
              <a:t>ΜΕ ΤΗΝ ΕΦΑΡΜΟΓΗ ΤΗΣ ΥΠΕΡΠΛΗΡΩΣΕΩΣ ΕΠΙΤΥΓΧΑΝΕΤΑΙ Η ΑΥΞΗΣΗ ΤΗΣ ΙΣΧΥΟΣ ΓΙΑ ΣΥΓΚΕΚΡΙΜΕΝΟ ΟΓΚΟ ΜΗΧΑΝΗΣ, ΓΙΑΤΙ ΕΙΝΑΙ ΔΥΝΑΤΗ Η ΚΑΥΣΗ ΜΕΓΑΛΥΤΕΡΗΣ ΠΟΣΟΤΗΤΑΣ ΚΑΥΣΙΜΟΥ. </a:t>
            </a:r>
          </a:p>
          <a:p>
            <a:pPr algn="l"/>
            <a:r>
              <a:rPr lang="el-GR" sz="3000" b="1" dirty="0" smtClean="0">
                <a:solidFill>
                  <a:schemeClr val="tx1"/>
                </a:solidFill>
                <a:latin typeface="Arial" pitchFamily="34" charset="0"/>
                <a:cs typeface="Arial" pitchFamily="34" charset="0"/>
              </a:rPr>
              <a:t>ΩΣ ΑΠΟΤΕΛΕΣΜΑ, ΓΙΑ ΔΕΔΟΜΕΝΗ ΙΣΧΥ ΓΙΝΕΤΑΙ ΔΥΝΑΤΗ Η ΚΑΤΑΣΚΕΥΗ ΜΗΧΑΝΩΝ ΜΕ ΣΗΜΑΝΤΙΚΑ ΜΙΚΡΟΤΕΡΟ ΟΓΚΟ ΚΑΙ ΒΑΡΟΣ. ΕΠΙΣΗΣ </a:t>
            </a:r>
            <a:r>
              <a:rPr lang="el-GR" sz="3000" b="1" dirty="0" smtClean="0">
                <a:solidFill>
                  <a:srgbClr val="FF0000"/>
                </a:solidFill>
                <a:latin typeface="Arial" pitchFamily="34" charset="0"/>
                <a:cs typeface="Arial" pitchFamily="34" charset="0"/>
              </a:rPr>
              <a:t>ΜΕΙΩΝΕΤΑΙ Η ΚΑΤΑΝΑΛΩΣΗ ΚΑΥΣΙΜΟΥ ΤΗΣ ΜΗΧΑΝΗΣ ΑΝΑ ΠΑΡΑΓΟΜΕΝΟ ΙΠΠΟ ΣΕ ΟΛΑ ΤΑ ΦΟΡΤΙΑ ΤΗΣ ΜΗΧΑΝΗΣ</a:t>
            </a:r>
            <a:r>
              <a:rPr lang="el-GR" sz="3000" b="1" dirty="0" smtClean="0">
                <a:solidFill>
                  <a:schemeClr val="tx1"/>
                </a:solidFill>
                <a:latin typeface="Arial" pitchFamily="34" charset="0"/>
                <a:cs typeface="Arial" pitchFamily="34" charset="0"/>
              </a:rPr>
              <a:t>.</a:t>
            </a:r>
          </a:p>
          <a:p>
            <a:pPr algn="l"/>
            <a:endParaRPr lang="el-GR" sz="2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ΥΠΕΡΠΛΗΡΩΣΗ</a:t>
            </a:r>
            <a:r>
              <a:rPr lang="en-US" sz="2800" b="1" u="sng" dirty="0" smtClean="0">
                <a:solidFill>
                  <a:schemeClr val="bg1"/>
                </a:solidFill>
                <a:latin typeface="Arial" pitchFamily="34" charset="0"/>
                <a:cs typeface="Arial" pitchFamily="34" charset="0"/>
              </a:rPr>
              <a:t> - SUPERCHARGING</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r>
              <a:rPr lang="el-GR" sz="2600" b="1" dirty="0" smtClean="0">
                <a:solidFill>
                  <a:schemeClr val="tx1"/>
                </a:solidFill>
                <a:latin typeface="Arial" pitchFamily="34" charset="0"/>
                <a:cs typeface="Arial" pitchFamily="34" charset="0"/>
              </a:rPr>
              <a:t>ΓΙΑ ΔΕΔΟΜΕΝΗ ΙΣΧΥ, Η ΜΗΧΑΝΗ ΧΩΡΙΣ ΥΠΕΡΠΛΗΡΩΤΗ ΕΙΝΑΙ ΠΟΛΥ ΜΕΓΑΛΥΤΕΡΗ ΣΕ ΟΓΚΟ ΚΑΙ ΒΑΡΟΣ ΤΗΣ ΑΝΤΙΣΤΟΙΧΗΣ ΜΕ ΥΠΕΡΠΛΗΡΩΤΗ. ΠΑΡΑ ΤΟ ΥΨΗΛΟ ΚΟΣΤΟΣ ΤΟΥ ΥΠΕΡΠΛΗΡΩΤΗ, ΤΟ ΤΕΛΙΚΟ ΚΟΣΤΟΣ ΚΤΗΣΕΩΣ ΤΗΣ ΜΗΧΑΝΗΣ ΜΕΙΩΝΕΤΑΙ ΣΗΜΑΝΤΙΚΑ. ΠΑΡΑΛΛΗΛΑ ΜΕΙΩΝΕΤΑΙ ΚΑΙ ΤΟ ΚΟΣΤΟΣ ΧΡΗΣΕΩΣ, ΕΠΕΙΔΗ ΒΕΛΤΙΩΝΕΤΑΙ Η ΑΞΙΟΠΙΣΤΙΑ ΜΕ ΤΗ ΜΕΙΩΣΗ ΤΟΥ ΜΕΓΕΘΟΥΣ ΤΗΣ ΜΗΧΑΝΗΣ, ΕΝΩ ΑΥΞΑΝΕΤΑΙ ΚΑΙ Ο ΒΑΘΜΟΣ ΑΠΟΔΟΣΕΩΣ. Η ΜΕΙΩΣΗ ΤΟΥ ΜΕΓΕΘΟΥΣ ΤΗΣ ΜΗΧΑΝΗΣ ΕΙΝΑΙ ΟΥΣΙΑΣΤΙΚΗ ΑΠΑΙΤΗΣΗ ΓΙΑ ΤΟΥΣ ΝΑΥΤΙΚΟΥΣ ΚΙΝΗΤΗΡΕΣ, ΕΠΕΙΔΗ ΟΔΗΓΕΙ ΣΤΗΝ ΑΥΞΗΣΗ ΤΟΥ ΩΦΕΛΙΜΟΥ ΧΩΡΟΥ ΤΟΥ ΠΛΟΙΟΥ.</a:t>
            </a:r>
          </a:p>
          <a:p>
            <a:pPr algn="l"/>
            <a:endParaRPr lang="el-GR" sz="2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ΥΠΕΡΠΛΗΡΩΣΗ</a:t>
            </a:r>
            <a:r>
              <a:rPr lang="en-US" sz="2800" b="1" u="sng" dirty="0" smtClean="0">
                <a:solidFill>
                  <a:schemeClr val="bg1"/>
                </a:solidFill>
                <a:latin typeface="Arial" pitchFamily="34" charset="0"/>
                <a:cs typeface="Arial" pitchFamily="34" charset="0"/>
              </a:rPr>
              <a:t> - SUPERCHARGING</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r>
              <a:rPr lang="el-GR" b="1" dirty="0" smtClean="0">
                <a:solidFill>
                  <a:schemeClr val="tx1"/>
                </a:solidFill>
                <a:latin typeface="Arial" pitchFamily="34" charset="0"/>
                <a:cs typeface="Arial" pitchFamily="34" charset="0"/>
              </a:rPr>
              <a:t>ΤΟ ΕΠΙΠΕΔΟ ΤΗΣ ΕΠΙΤΥΓΧΑΝΟΜΕΝΗΣ ΥΠΕΡΠΛΗΡΩΣΕΩΣ ΠΕΡΙΓΡΑΦΕΤΑΙ ΜΕ ΤΟ </a:t>
            </a:r>
            <a:r>
              <a:rPr lang="el-GR" b="1" u="sng" dirty="0" smtClean="0">
                <a:solidFill>
                  <a:srgbClr val="FF0000"/>
                </a:solidFill>
                <a:latin typeface="Arial" pitchFamily="34" charset="0"/>
                <a:cs typeface="Arial" pitchFamily="34" charset="0"/>
              </a:rPr>
              <a:t>ΒΑΘΜΟ ΥΠΕΡΠΛΗΡΩΣΕΩΣ</a:t>
            </a:r>
            <a:r>
              <a:rPr lang="el-GR" b="1" dirty="0" smtClean="0">
                <a:solidFill>
                  <a:schemeClr val="tx1"/>
                </a:solidFill>
                <a:latin typeface="Arial" pitchFamily="34" charset="0"/>
                <a:cs typeface="Arial" pitchFamily="34" charset="0"/>
              </a:rPr>
              <a:t>. </a:t>
            </a:r>
          </a:p>
          <a:p>
            <a:pPr algn="l"/>
            <a:r>
              <a:rPr lang="el-GR" b="1" dirty="0" smtClean="0">
                <a:solidFill>
                  <a:schemeClr val="tx1"/>
                </a:solidFill>
                <a:latin typeface="Arial" pitchFamily="34" charset="0"/>
                <a:cs typeface="Arial" pitchFamily="34" charset="0"/>
              </a:rPr>
              <a:t>ΩΣ ΒΑΘΜΟΣ ΥΠΕΡΠΛΗΡΩΣΕΩΣ ΟΡΙΖΕΤΑΙ Ο ΛΟΓΟΣ ΤΗΣ ΜΕΣΗΣ ΠΙΕΣΕΩΣ ΜΕ ΥΠΕΡΠΛΗΡΩΣΗ ΠΡΟΣ ΤΗ ΜΕΣΗ ΠΙΕΣΗ ΧΩΡΙΣ ΥΠΕΡΠΛΗΡΩΣΗ. </a:t>
            </a:r>
          </a:p>
          <a:p>
            <a:pPr algn="l"/>
            <a:r>
              <a:rPr lang="el-GR" b="1" dirty="0" smtClean="0">
                <a:solidFill>
                  <a:schemeClr val="tx1"/>
                </a:solidFill>
                <a:latin typeface="Arial" pitchFamily="34" charset="0"/>
                <a:cs typeface="Arial" pitchFamily="34" charset="0"/>
              </a:rPr>
              <a:t>Ο ΒΑΘΜΟΣ ΑΥΤΟΣ ΔΕΙΧΝΕΙ ΤΟ ΠΟΣΟΣΤΟ ΑΥΞΗΣΕΩΣ ΤΗΣ ΙΣΧΥΟΣ ΣΤΗ ΜΗΧΑΝΗ ΜΕ ΤΗΝ ΕΦΑΡΜΟΓΗ ΤΗΣ ΥΠΕΡΠΛΗΡΩΣΕΩΣ. </a:t>
            </a:r>
          </a:p>
          <a:p>
            <a:pPr algn="l"/>
            <a:endParaRPr lang="el-GR" sz="2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ΥΠΕΡΠΛΗΡΩΣΗ</a:t>
            </a:r>
            <a:r>
              <a:rPr lang="en-US" sz="2800" b="1" u="sng" dirty="0" smtClean="0">
                <a:solidFill>
                  <a:schemeClr val="bg1"/>
                </a:solidFill>
                <a:latin typeface="Arial" pitchFamily="34" charset="0"/>
                <a:cs typeface="Arial" pitchFamily="34" charset="0"/>
              </a:rPr>
              <a:t> - SUPERCHARGING</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endParaRPr lang="el-GR" sz="1400" b="1" dirty="0" smtClean="0">
              <a:solidFill>
                <a:schemeClr val="tx1"/>
              </a:solidFill>
              <a:latin typeface="Arial" pitchFamily="34" charset="0"/>
              <a:cs typeface="Arial" pitchFamily="34" charset="0"/>
            </a:endParaRPr>
          </a:p>
          <a:p>
            <a:pPr algn="l"/>
            <a:r>
              <a:rPr lang="el-GR" sz="2800" b="1" dirty="0" smtClean="0">
                <a:solidFill>
                  <a:schemeClr val="tx1"/>
                </a:solidFill>
                <a:latin typeface="Arial" pitchFamily="34" charset="0"/>
                <a:cs typeface="Arial" pitchFamily="34" charset="0"/>
              </a:rPr>
              <a:t>ΓΙΑ ΝΑ ΕΠΙΤΕΥΧΘΕΙ ΑΠΟΔΟΤΙΚΗ ΥΠΕΡΠΛΗΡΩΣΗ, ΑΠΑΙΤΕΙΤΑΙ Η ΧΡΗΣΙΜΟΠΟΙΗΣΗ ΑΝΤΛΙΑΣ ΑΕΡΑ (ΣΥΜΠΙΕΣΤΗ), ΠΟΥ ΘΑ ΑΠΟΡΡΟΦΑ ΤΗ ΛΙΓΟΤΕΡΗ ΔΥΝΑΤΗ ΙΣΧΥ ΑΠΟ ΤΗΝ ΠΑΡΑΓΟΜΕΝΗ ΙΣΧΥ ΤΟΥ ΚΙΝΗΤΗΡΑ, ΘΑ ΕΧΕΙ ΜΙΚΡΟ ΟΓΚΟ ΚΑΙ ΒΑΡΟΣ ΚΑΙ ΘΑ ΕΠΙΤΥΓΧΑΝΕΙ ΥΨΗΛΗ ΣΥΜΠΙΕΣΗ ΤΟΥ ΕΙΣΕΡΧΟΜΕΝΟΥ ΑΕΡΑ. ΤΙΣ ΑΝΑΓΚΕΣ ΑΥΤΕΣ ΚΑΤΑΦΕΡΝΕΙ ΝΑ ΙΚΑΝΟΠΟΙΗΣΕΙ ΜΕ ΤΟΝ ΚΑΛΥΤΕΡΟ ΤΡΟΠΟ Ο ΣΤΡΟΒΙΛΟΥΠΕΡΠΛΗΡΩΤΗΣ. </a:t>
            </a:r>
          </a:p>
          <a:p>
            <a:pPr algn="l"/>
            <a:endParaRPr lang="el-GR" sz="2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Ο ΣΤΡΟΒΙΛΟΥΠΕΡΠΛΗΡΩΤΗΣ</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Ο ΣΤΡΟΒΙΛΟΥΠΕΡΠΛΗΡΩΤΗΣ</a:t>
            </a:r>
            <a:endParaRPr lang="el-GR" sz="2800" b="1" u="sng" dirty="0">
              <a:solidFill>
                <a:schemeClr val="bg1"/>
              </a:solidFill>
              <a:latin typeface="Arial" pitchFamily="34" charset="0"/>
              <a:cs typeface="Arial" pitchFamily="34" charset="0"/>
            </a:endParaRPr>
          </a:p>
        </p:txBody>
      </p:sp>
      <p:pic>
        <p:nvPicPr>
          <p:cNvPr id="1027" name="Picture 3" descr="C:\Users\Fadi\Desktop\2.png"/>
          <p:cNvPicPr>
            <a:picLocks noChangeAspect="1" noChangeArrowheads="1"/>
          </p:cNvPicPr>
          <p:nvPr/>
        </p:nvPicPr>
        <p:blipFill>
          <a:blip r:embed="rId3" cstate="print">
            <a:lum bright="-14000" contrast="24000"/>
          </a:blip>
          <a:srcRect/>
          <a:stretch>
            <a:fillRect/>
          </a:stretch>
        </p:blipFill>
        <p:spPr bwMode="auto">
          <a:xfrm>
            <a:off x="539552" y="1124744"/>
            <a:ext cx="7992888" cy="5400600"/>
          </a:xfrm>
          <a:prstGeom prst="rect">
            <a:avLst/>
          </a:prstGeom>
          <a:noFill/>
        </p:spPr>
      </p:pic>
      <p:sp>
        <p:nvSpPr>
          <p:cNvPr id="7" name="TextBox 6"/>
          <p:cNvSpPr txBox="1"/>
          <p:nvPr/>
        </p:nvSpPr>
        <p:spPr>
          <a:xfrm>
            <a:off x="4644008" y="980728"/>
            <a:ext cx="1408014" cy="646331"/>
          </a:xfrm>
          <a:prstGeom prst="rect">
            <a:avLst/>
          </a:prstGeom>
          <a:noFill/>
        </p:spPr>
        <p:txBody>
          <a:bodyPr wrap="none" rtlCol="0">
            <a:spAutoFit/>
          </a:bodyPr>
          <a:lstStyle/>
          <a:p>
            <a:r>
              <a:rPr lang="el-GR" b="1" dirty="0" smtClean="0"/>
              <a:t>Εξοδος </a:t>
            </a:r>
          </a:p>
          <a:p>
            <a:r>
              <a:rPr lang="el-GR" b="1" dirty="0" smtClean="0"/>
              <a:t>Καυσαεριων</a:t>
            </a:r>
            <a:endParaRPr lang="el-GR" b="1" dirty="0"/>
          </a:p>
        </p:txBody>
      </p:sp>
      <p:sp>
        <p:nvSpPr>
          <p:cNvPr id="8" name="TextBox 7"/>
          <p:cNvSpPr txBox="1"/>
          <p:nvPr/>
        </p:nvSpPr>
        <p:spPr>
          <a:xfrm>
            <a:off x="6948264" y="908720"/>
            <a:ext cx="1408014" cy="646331"/>
          </a:xfrm>
          <a:prstGeom prst="rect">
            <a:avLst/>
          </a:prstGeom>
          <a:noFill/>
        </p:spPr>
        <p:txBody>
          <a:bodyPr wrap="none" rtlCol="0">
            <a:spAutoFit/>
          </a:bodyPr>
          <a:lstStyle/>
          <a:p>
            <a:r>
              <a:rPr lang="el-GR" b="1" dirty="0" smtClean="0"/>
              <a:t>Εισοδος </a:t>
            </a:r>
          </a:p>
          <a:p>
            <a:r>
              <a:rPr lang="el-GR" b="1" dirty="0" smtClean="0"/>
              <a:t>Καυσαεριων</a:t>
            </a:r>
            <a:endParaRPr lang="el-GR" b="1" dirty="0"/>
          </a:p>
        </p:txBody>
      </p:sp>
      <p:sp>
        <p:nvSpPr>
          <p:cNvPr id="9" name="TextBox 8"/>
          <p:cNvSpPr txBox="1"/>
          <p:nvPr/>
        </p:nvSpPr>
        <p:spPr>
          <a:xfrm>
            <a:off x="1043608" y="1124744"/>
            <a:ext cx="3301096" cy="369332"/>
          </a:xfrm>
          <a:prstGeom prst="rect">
            <a:avLst/>
          </a:prstGeom>
          <a:noFill/>
        </p:spPr>
        <p:txBody>
          <a:bodyPr wrap="none" rtlCol="0">
            <a:spAutoFit/>
          </a:bodyPr>
          <a:lstStyle/>
          <a:p>
            <a:r>
              <a:rPr lang="el-GR" b="1" dirty="0" smtClean="0"/>
              <a:t>Σπειροειδες κελυφος συμπιεστη</a:t>
            </a:r>
            <a:endParaRPr lang="el-GR" b="1" dirty="0"/>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800" b="1" u="sng" dirty="0" smtClean="0">
                <a:solidFill>
                  <a:srgbClr val="FF0000"/>
                </a:solidFill>
                <a:latin typeface="Arial" pitchFamily="34" charset="0"/>
                <a:cs typeface="Arial" pitchFamily="34" charset="0"/>
              </a:rPr>
              <a:t>Ο ΣΥΜΠΙΕΣΤΗΣ</a:t>
            </a:r>
          </a:p>
          <a:p>
            <a:pPr algn="l"/>
            <a:r>
              <a:rPr lang="el-GR" b="1" dirty="0" smtClean="0">
                <a:solidFill>
                  <a:schemeClr val="tx1"/>
                </a:solidFill>
                <a:latin typeface="Arial" pitchFamily="34" charset="0"/>
                <a:cs typeface="Arial" pitchFamily="34" charset="0"/>
              </a:rPr>
              <a:t>ΕΙΝΑΙ ΟΙ ΠΕΡΙΣΤΡΟΦΙΚΟΙ ΣΥΜΠΙΕΣΤΕΣ ΑΚΤΙΝΙΚΗΣ ΡΟΗΣ (ΦΥΓΟΚΕΝΤΡΙΚΟΙ). </a:t>
            </a:r>
          </a:p>
          <a:p>
            <a:pPr algn="l"/>
            <a:r>
              <a:rPr lang="el-GR" b="1" dirty="0" smtClean="0">
                <a:solidFill>
                  <a:schemeClr val="tx1"/>
                </a:solidFill>
                <a:latin typeface="Arial" pitchFamily="34" charset="0"/>
                <a:cs typeface="Arial" pitchFamily="34" charset="0"/>
              </a:rPr>
              <a:t>ΟΙ ΚΥΡΙΟΤΕΡΟΙ ΛΟΓΟΙ ΤΗΣ ΑΠΟΚΛΕΙΣΤΙΚΗΣ ΧΡΗΣΕΩΣ ΤΟΥΣ ΕΙΝΑΙ Η ΑΠΛΟΤΗΤΑ ΤΟΥΣ, Η ΣΤΙΒΑΡΟΤΗΤΑ ΤΗΣ ΚΑΤΑΣΚΕΥΗΣ ΤΟΥΣ, Ο ΜΕΓΑΛΟΣ ΛΟΓΟΣ ΠΙΕΣΕΩΣ ΠΟΥ ΔΙΝΟΥΝ ΜΕ ΜΙΑ ΒΑΘΜΙΔΑ ΣΥΜΠΙΕΣΕΩΣ (ΣΥΝΗΘΗΣ ΤΙΜΗ ΛΟΓΟΥ ΠΙΕΣΕΩΣ 4:1)</a:t>
            </a:r>
            <a:endParaRPr lang="el-GR"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Ο ΣΤΡΟΒΙΛΟΥΠΕΡΠΛΗΡΩΤΗΣ</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800" b="1" u="sng" dirty="0" smtClean="0">
                <a:solidFill>
                  <a:srgbClr val="FF0000"/>
                </a:solidFill>
                <a:latin typeface="Arial" pitchFamily="34" charset="0"/>
                <a:cs typeface="Arial" pitchFamily="34" charset="0"/>
              </a:rPr>
              <a:t>Ο ΣΥΜΠΙΕΣΤΗΣ</a:t>
            </a: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Ο ΣΤΡΟΒΙΛΟΥΠΕΡΠΛΗΡΩΤΗΣ</a:t>
            </a:r>
            <a:endParaRPr lang="el-GR" sz="2800" b="1" u="sng" dirty="0">
              <a:solidFill>
                <a:schemeClr val="bg1"/>
              </a:solidFill>
              <a:latin typeface="Arial" pitchFamily="34" charset="0"/>
              <a:cs typeface="Arial" pitchFamily="34" charset="0"/>
            </a:endParaRPr>
          </a:p>
        </p:txBody>
      </p:sp>
      <p:pic>
        <p:nvPicPr>
          <p:cNvPr id="2050" name="Picture 2" descr="C:\Users\Fadi\Desktop\3.png"/>
          <p:cNvPicPr>
            <a:picLocks noChangeAspect="1" noChangeArrowheads="1"/>
          </p:cNvPicPr>
          <p:nvPr/>
        </p:nvPicPr>
        <p:blipFill>
          <a:blip r:embed="rId3" cstate="print"/>
          <a:srcRect/>
          <a:stretch>
            <a:fillRect/>
          </a:stretch>
        </p:blipFill>
        <p:spPr bwMode="auto">
          <a:xfrm>
            <a:off x="467544" y="1916832"/>
            <a:ext cx="8097837" cy="4562475"/>
          </a:xfrm>
          <a:prstGeom prst="rect">
            <a:avLst/>
          </a:prstGeom>
          <a:noFill/>
        </p:spPr>
      </p:pic>
      <p:sp>
        <p:nvSpPr>
          <p:cNvPr id="5" name="TextBox 4"/>
          <p:cNvSpPr txBox="1"/>
          <p:nvPr/>
        </p:nvSpPr>
        <p:spPr>
          <a:xfrm>
            <a:off x="467544" y="1052736"/>
            <a:ext cx="1212191" cy="923330"/>
          </a:xfrm>
          <a:prstGeom prst="rect">
            <a:avLst/>
          </a:prstGeom>
          <a:noFill/>
        </p:spPr>
        <p:txBody>
          <a:bodyPr wrap="none" rtlCol="0">
            <a:spAutoFit/>
          </a:bodyPr>
          <a:lstStyle/>
          <a:p>
            <a:r>
              <a:rPr lang="el-GR" b="1" dirty="0" smtClean="0"/>
              <a:t>Πτερωτη </a:t>
            </a:r>
          </a:p>
          <a:p>
            <a:r>
              <a:rPr lang="el-GR" b="1" dirty="0" smtClean="0"/>
              <a:t>ακτινικου </a:t>
            </a:r>
          </a:p>
          <a:p>
            <a:r>
              <a:rPr lang="el-GR" b="1" dirty="0" smtClean="0"/>
              <a:t>συμπιεστη</a:t>
            </a:r>
            <a:endParaRPr lang="el-GR" b="1" dirty="0"/>
          </a:p>
        </p:txBody>
      </p:sp>
      <p:sp>
        <p:nvSpPr>
          <p:cNvPr id="6" name="TextBox 5"/>
          <p:cNvSpPr txBox="1"/>
          <p:nvPr/>
        </p:nvSpPr>
        <p:spPr>
          <a:xfrm>
            <a:off x="7740352" y="5301208"/>
            <a:ext cx="1183594" cy="923330"/>
          </a:xfrm>
          <a:prstGeom prst="rect">
            <a:avLst/>
          </a:prstGeom>
          <a:noFill/>
        </p:spPr>
        <p:txBody>
          <a:bodyPr wrap="none" rtlCol="0">
            <a:spAutoFit/>
          </a:bodyPr>
          <a:lstStyle/>
          <a:p>
            <a:r>
              <a:rPr lang="el-GR" b="1" dirty="0" smtClean="0"/>
              <a:t>Ροτορας </a:t>
            </a:r>
          </a:p>
          <a:p>
            <a:r>
              <a:rPr lang="el-GR" b="1" dirty="0" smtClean="0"/>
              <a:t>Αξονικου</a:t>
            </a:r>
          </a:p>
          <a:p>
            <a:r>
              <a:rPr lang="el-GR" b="1" dirty="0" smtClean="0"/>
              <a:t>Στροβιλου</a:t>
            </a:r>
            <a:endParaRPr lang="el-GR" b="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285860"/>
            <a:ext cx="8572560" cy="5286412"/>
          </a:xfrm>
        </p:spPr>
        <p:txBody>
          <a:bodyPr>
            <a:normAutofit/>
          </a:bodyPr>
          <a:lstStyle/>
          <a:p>
            <a:pPr marL="514350" lvl="1" indent="-514350" algn="l">
              <a:buFont typeface="+mj-lt"/>
              <a:buAutoNum type="arabicPeriod" startAt="12"/>
            </a:pPr>
            <a:r>
              <a:rPr lang="el-GR" b="1" u="sng" dirty="0" smtClean="0">
                <a:solidFill>
                  <a:schemeClr val="tx1"/>
                </a:solidFill>
                <a:latin typeface="Arial" pitchFamily="34" charset="0"/>
                <a:cs typeface="Arial" pitchFamily="34" charset="0"/>
              </a:rPr>
              <a:t>ΑΝΑΛΟΓΑ ΜΕ ΤΗ ΜΕΘΟΔΟ ΕΙΣΑΓΩΓΗΣ ΤΟΥ ΚΑΥΣΙΜΟΥ ΚΑΤΑΤΑΣΣΟΝΤΑΙ ΣΕ</a:t>
            </a:r>
            <a:r>
              <a:rPr lang="en-US" b="1" dirty="0" smtClean="0">
                <a:solidFill>
                  <a:schemeClr val="tx1"/>
                </a:solidFill>
                <a:latin typeface="Arial" pitchFamily="34" charset="0"/>
                <a:cs typeface="Arial" pitchFamily="34" charset="0"/>
              </a:rPr>
              <a:t>:</a:t>
            </a:r>
          </a:p>
          <a:p>
            <a:pPr lvl="1" algn="l"/>
            <a:r>
              <a:rPr lang="el-GR" b="1" dirty="0" smtClean="0">
                <a:solidFill>
                  <a:schemeClr val="tx1"/>
                </a:solidFill>
                <a:latin typeface="Arial" pitchFamily="34" charset="0"/>
                <a:cs typeface="Arial" pitchFamily="34" charset="0"/>
              </a:rPr>
              <a:t> </a:t>
            </a:r>
            <a:endParaRPr lang="en-US" b="1" dirty="0" smtClean="0">
              <a:solidFill>
                <a:schemeClr val="tx1"/>
              </a:solidFill>
              <a:latin typeface="Arial" pitchFamily="34" charset="0"/>
              <a:cs typeface="Arial" pitchFamily="34" charset="0"/>
            </a:endParaRPr>
          </a:p>
          <a:p>
            <a:pPr marL="360000" lvl="1" indent="-360000" algn="l">
              <a:buClr>
                <a:srgbClr val="FF0000"/>
              </a:buClr>
              <a:buFont typeface="Wingdings" pitchFamily="2" charset="2"/>
              <a:buChar char="Ø"/>
            </a:pPr>
            <a:r>
              <a:rPr lang="el-GR" b="1" dirty="0" smtClean="0">
                <a:solidFill>
                  <a:schemeClr val="tx1"/>
                </a:solidFill>
                <a:latin typeface="Arial" pitchFamily="34" charset="0"/>
                <a:cs typeface="Arial" pitchFamily="34" charset="0"/>
              </a:rPr>
              <a:t>ΜΗΧΑΝΕΣ ΜΕ ΕΞΑΕΡΙΩΤΗΡΑ (</a:t>
            </a:r>
            <a:r>
              <a:rPr lang="en-US" b="1" dirty="0" smtClean="0">
                <a:solidFill>
                  <a:schemeClr val="tx1"/>
                </a:solidFill>
                <a:latin typeface="Arial" pitchFamily="34" charset="0"/>
                <a:cs typeface="Arial" pitchFamily="34" charset="0"/>
              </a:rPr>
              <a:t>carburator</a:t>
            </a:r>
            <a:r>
              <a:rPr lang="el-GR" b="1" dirty="0" smtClean="0">
                <a:solidFill>
                  <a:schemeClr val="tx1"/>
                </a:solidFill>
                <a:latin typeface="Arial" pitchFamily="34" charset="0"/>
                <a:cs typeface="Arial" pitchFamily="34" charset="0"/>
              </a:rPr>
              <a:t>)</a:t>
            </a:r>
            <a:r>
              <a:rPr lang="en-US" b="1" dirty="0" smtClean="0">
                <a:solidFill>
                  <a:schemeClr val="tx1"/>
                </a:solidFill>
                <a:latin typeface="Arial" pitchFamily="34" charset="0"/>
                <a:cs typeface="Arial" pitchFamily="34" charset="0"/>
              </a:rPr>
              <a:t>.</a:t>
            </a:r>
          </a:p>
          <a:p>
            <a:pPr marL="360000" lvl="1" indent="-360000" algn="l">
              <a:buClr>
                <a:srgbClr val="FF0000"/>
              </a:buClr>
              <a:buFont typeface="Wingdings" pitchFamily="2" charset="2"/>
              <a:buChar char="Ø"/>
            </a:pPr>
            <a:r>
              <a:rPr lang="el-GR" b="1" dirty="0" smtClean="0">
                <a:solidFill>
                  <a:schemeClr val="tx1"/>
                </a:solidFill>
                <a:latin typeface="Arial" pitchFamily="34" charset="0"/>
                <a:cs typeface="Arial" pitchFamily="34" charset="0"/>
              </a:rPr>
              <a:t> ΜΗΧΑΝΕΣ ΜΕ ΑΝΤΛΙΑ ΕΓΧΥΣΕΩΣ ΚΑΙ ΕΓΧΥΤΗΡΑ (</a:t>
            </a:r>
            <a:r>
              <a:rPr lang="en-US" b="1" dirty="0" smtClean="0">
                <a:solidFill>
                  <a:schemeClr val="tx1"/>
                </a:solidFill>
                <a:latin typeface="Arial" pitchFamily="34" charset="0"/>
                <a:cs typeface="Arial" pitchFamily="34" charset="0"/>
              </a:rPr>
              <a:t>injection</a:t>
            </a:r>
            <a:r>
              <a:rPr lang="el-GR" b="1" dirty="0" smtClean="0">
                <a:solidFill>
                  <a:schemeClr val="tx1"/>
                </a:solidFill>
                <a:latin typeface="Arial" pitchFamily="34" charset="0"/>
                <a:cs typeface="Arial" pitchFamily="34" charset="0"/>
              </a:rPr>
              <a:t>).</a:t>
            </a:r>
          </a:p>
          <a:p>
            <a:pPr algn="l"/>
            <a:endParaRPr lang="en-US" dirty="0">
              <a:solidFill>
                <a:schemeClr val="tx1"/>
              </a:solidFill>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3600" b="1" u="sng" dirty="0" smtClean="0">
                <a:solidFill>
                  <a:schemeClr val="bg1"/>
                </a:solidFill>
                <a:latin typeface="Arial" pitchFamily="34" charset="0"/>
                <a:cs typeface="Arial" pitchFamily="34" charset="0"/>
              </a:rPr>
              <a:t>ΓΕΝΙΚΑ</a:t>
            </a:r>
            <a:endParaRPr lang="en-US" sz="3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800" b="1" u="sng" dirty="0" smtClean="0">
                <a:solidFill>
                  <a:srgbClr val="FF0000"/>
                </a:solidFill>
                <a:latin typeface="Arial" pitchFamily="34" charset="0"/>
                <a:cs typeface="Arial" pitchFamily="34" charset="0"/>
              </a:rPr>
              <a:t>Ο ΣΤΡΟΒΙΛΟΣ </a:t>
            </a:r>
          </a:p>
          <a:p>
            <a:pPr algn="l"/>
            <a:r>
              <a:rPr lang="el-GR" b="1" dirty="0" smtClean="0">
                <a:solidFill>
                  <a:schemeClr val="tx1"/>
                </a:solidFill>
                <a:latin typeface="Arial" pitchFamily="34" charset="0"/>
                <a:cs typeface="Arial" pitchFamily="34" charset="0"/>
              </a:rPr>
              <a:t>ΓΙΑ ΤΗΝ ΚΙΝΗΣΗ ΤΟΝ ΣΥΜΠΙΕΣΤΗ ΧΡΗΣΙΜΟΠΟΙΕΙΤΑΙ Η ΕΝΑΠΟΜΕΝΟΥΣΑ ΕΝΕΡΓΕΙΑ ΤΩΝ ΚΑΥΣΑΕΡΙΩΝ, Η ΟΠΟΙΑ ΔΙΑΦΟΡΕΤΙΚΑ ΘΑ ΧΑΝΟΤΑΝ ΣΤΟ ΠΕΡΙΒΑΛΛΟΝ. </a:t>
            </a:r>
          </a:p>
          <a:p>
            <a:pPr algn="l"/>
            <a:r>
              <a:rPr lang="el-GR" b="1" dirty="0" smtClean="0">
                <a:solidFill>
                  <a:schemeClr val="tx1"/>
                </a:solidFill>
                <a:latin typeface="Arial" pitchFamily="34" charset="0"/>
                <a:cs typeface="Arial" pitchFamily="34" charset="0"/>
              </a:rPr>
              <a:t>ΜΕΡΟΣ ΤΗΣ ΕΝΕΡΓΕΙΑΣ ΑΥΤΗΣ ΑΠΟΡΡΟΦΑΤΑΙ ΑΠΟ ΤΟ ΣΤΡΟΒΙΛΟ ΚΑΙ ΕΠΙΣΤΡΕΦΕΙ ΣΤΗ ΜΗΧΑΝΗ ΜΕΣΩ ΤΗΣ ΚΙΝΗΣΕΩΣ ΤΟΥ ΣΥΜΠΙΕΣΤΗ.</a:t>
            </a:r>
            <a:endParaRPr lang="el-GR"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Ο ΣΤΡΟΒΙΛΟΥΠΕΡΠΛΗΡΩΤΗΣ</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800" b="1" u="sng" dirty="0" smtClean="0">
                <a:solidFill>
                  <a:srgbClr val="FF0000"/>
                </a:solidFill>
                <a:latin typeface="Arial" pitchFamily="34" charset="0"/>
                <a:cs typeface="Arial" pitchFamily="34" charset="0"/>
              </a:rPr>
              <a:t>Ο ΣΤΡΟΒΙΛΟΣ </a:t>
            </a: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Ο ΣΤΡΟΒΙΛΟΥΠΕΡΠΛΗΡΩΤΗΣ</a:t>
            </a:r>
            <a:endParaRPr lang="el-GR" sz="2800" b="1" u="sng" dirty="0">
              <a:solidFill>
                <a:schemeClr val="bg1"/>
              </a:solidFill>
              <a:latin typeface="Arial" pitchFamily="34" charset="0"/>
              <a:cs typeface="Arial" pitchFamily="34" charset="0"/>
            </a:endParaRPr>
          </a:p>
        </p:txBody>
      </p:sp>
      <p:pic>
        <p:nvPicPr>
          <p:cNvPr id="3074" name="Picture 2" descr="C:\Users\Fadi\Desktop\4.png"/>
          <p:cNvPicPr>
            <a:picLocks noChangeAspect="1" noChangeArrowheads="1"/>
          </p:cNvPicPr>
          <p:nvPr/>
        </p:nvPicPr>
        <p:blipFill>
          <a:blip r:embed="rId3" cstate="print">
            <a:lum bright="-12000" contrast="25000"/>
          </a:blip>
          <a:srcRect/>
          <a:stretch>
            <a:fillRect/>
          </a:stretch>
        </p:blipFill>
        <p:spPr bwMode="auto">
          <a:xfrm>
            <a:off x="395536" y="2132856"/>
            <a:ext cx="3648893" cy="3472805"/>
          </a:xfrm>
          <a:prstGeom prst="rect">
            <a:avLst/>
          </a:prstGeom>
          <a:noFill/>
        </p:spPr>
      </p:pic>
      <p:pic>
        <p:nvPicPr>
          <p:cNvPr id="3075" name="Picture 3" descr="C:\Users\Fadi\Desktop\5.png"/>
          <p:cNvPicPr>
            <a:picLocks noChangeAspect="1" noChangeArrowheads="1"/>
          </p:cNvPicPr>
          <p:nvPr/>
        </p:nvPicPr>
        <p:blipFill>
          <a:blip r:embed="rId4" cstate="print">
            <a:lum bright="-14000" contrast="28000"/>
          </a:blip>
          <a:srcRect/>
          <a:stretch>
            <a:fillRect/>
          </a:stretch>
        </p:blipFill>
        <p:spPr bwMode="auto">
          <a:xfrm>
            <a:off x="4211960" y="2204865"/>
            <a:ext cx="4680520" cy="3384376"/>
          </a:xfrm>
          <a:prstGeom prst="rect">
            <a:avLst/>
          </a:prstGeom>
          <a:noFill/>
        </p:spPr>
      </p:pic>
      <p:sp>
        <p:nvSpPr>
          <p:cNvPr id="9" name="TextBox 8"/>
          <p:cNvSpPr txBox="1"/>
          <p:nvPr/>
        </p:nvSpPr>
        <p:spPr>
          <a:xfrm>
            <a:off x="6372200" y="1844824"/>
            <a:ext cx="1183594" cy="923330"/>
          </a:xfrm>
          <a:prstGeom prst="rect">
            <a:avLst/>
          </a:prstGeom>
          <a:noFill/>
        </p:spPr>
        <p:txBody>
          <a:bodyPr wrap="none" rtlCol="0">
            <a:spAutoFit/>
          </a:bodyPr>
          <a:lstStyle/>
          <a:p>
            <a:r>
              <a:rPr lang="el-GR" b="1" dirty="0" smtClean="0"/>
              <a:t>Πτερωτη </a:t>
            </a:r>
          </a:p>
          <a:p>
            <a:r>
              <a:rPr lang="el-GR" b="1" dirty="0" smtClean="0"/>
              <a:t>Ακτινικου </a:t>
            </a:r>
          </a:p>
          <a:p>
            <a:r>
              <a:rPr lang="el-GR" b="1" dirty="0" smtClean="0"/>
              <a:t>Στροβιλου</a:t>
            </a:r>
            <a:endParaRPr lang="el-GR" b="1" dirty="0"/>
          </a:p>
        </p:txBody>
      </p:sp>
      <p:sp>
        <p:nvSpPr>
          <p:cNvPr id="10" name="TextBox 9"/>
          <p:cNvSpPr txBox="1"/>
          <p:nvPr/>
        </p:nvSpPr>
        <p:spPr>
          <a:xfrm>
            <a:off x="6300192" y="4725144"/>
            <a:ext cx="1196161" cy="923330"/>
          </a:xfrm>
          <a:prstGeom prst="rect">
            <a:avLst/>
          </a:prstGeom>
          <a:noFill/>
        </p:spPr>
        <p:txBody>
          <a:bodyPr wrap="none" rtlCol="0">
            <a:spAutoFit/>
          </a:bodyPr>
          <a:lstStyle/>
          <a:p>
            <a:r>
              <a:rPr lang="el-GR" b="1" dirty="0" smtClean="0"/>
              <a:t>Πτερωτη </a:t>
            </a:r>
          </a:p>
          <a:p>
            <a:r>
              <a:rPr lang="el-GR" b="1" dirty="0" smtClean="0"/>
              <a:t>Ακτινικου </a:t>
            </a:r>
          </a:p>
          <a:p>
            <a:r>
              <a:rPr lang="el-GR" b="1" dirty="0" smtClean="0"/>
              <a:t>Συμπιεστη</a:t>
            </a:r>
            <a:endParaRPr lang="el-GR" b="1" dirty="0"/>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Ο ΣΤΡΟΒΙΛΟΥΠΕΡΠΛΗΡΩΤΗΣ</a:t>
            </a:r>
            <a:endParaRPr lang="el-GR" sz="2800" b="1" u="sng" dirty="0">
              <a:solidFill>
                <a:schemeClr val="bg1"/>
              </a:solidFill>
              <a:latin typeface="Arial" pitchFamily="34" charset="0"/>
              <a:cs typeface="Arial" pitchFamily="34" charset="0"/>
            </a:endParaRPr>
          </a:p>
        </p:txBody>
      </p:sp>
      <p:pic>
        <p:nvPicPr>
          <p:cNvPr id="4098" name="Picture 2" descr="C:\Users\Fadi\Desktop\6.png"/>
          <p:cNvPicPr>
            <a:picLocks noChangeAspect="1" noChangeArrowheads="1"/>
          </p:cNvPicPr>
          <p:nvPr/>
        </p:nvPicPr>
        <p:blipFill>
          <a:blip r:embed="rId3" cstate="print">
            <a:lum bright="-17000" contrast="38000"/>
          </a:blip>
          <a:srcRect/>
          <a:stretch>
            <a:fillRect/>
          </a:stretch>
        </p:blipFill>
        <p:spPr bwMode="auto">
          <a:xfrm>
            <a:off x="611560" y="1340768"/>
            <a:ext cx="7776864" cy="4896544"/>
          </a:xfrm>
          <a:prstGeom prst="rect">
            <a:avLst/>
          </a:prstGeom>
          <a:noFill/>
        </p:spPr>
      </p:pic>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Ο ΣΤΡΟΒΙΛΟΥΠΕΡΠΛΗΡΩΤΗΣ</a:t>
            </a:r>
            <a:endParaRPr lang="el-GR" sz="2800" b="1" u="sng" dirty="0">
              <a:solidFill>
                <a:schemeClr val="bg1"/>
              </a:solidFill>
              <a:latin typeface="Arial" pitchFamily="34" charset="0"/>
              <a:cs typeface="Arial" pitchFamily="34" charset="0"/>
            </a:endParaRPr>
          </a:p>
        </p:txBody>
      </p:sp>
      <p:pic>
        <p:nvPicPr>
          <p:cNvPr id="5122" name="Picture 2" descr="C:\Users\Fadi\Desktop\1.png"/>
          <p:cNvPicPr>
            <a:picLocks noChangeAspect="1" noChangeArrowheads="1"/>
          </p:cNvPicPr>
          <p:nvPr/>
        </p:nvPicPr>
        <p:blipFill>
          <a:blip r:embed="rId3" cstate="print">
            <a:lum bright="-27000" contrast="52000"/>
          </a:blip>
          <a:srcRect/>
          <a:stretch>
            <a:fillRect/>
          </a:stretch>
        </p:blipFill>
        <p:spPr bwMode="auto">
          <a:xfrm>
            <a:off x="827584" y="1052736"/>
            <a:ext cx="7431087" cy="5514975"/>
          </a:xfrm>
          <a:prstGeom prst="rect">
            <a:avLst/>
          </a:prstGeom>
          <a:noFill/>
        </p:spPr>
      </p:pic>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800" b="1" u="sng" dirty="0" smtClean="0">
                <a:solidFill>
                  <a:srgbClr val="FF0000"/>
                </a:solidFill>
                <a:latin typeface="Arial" pitchFamily="34" charset="0"/>
                <a:cs typeface="Arial" pitchFamily="34" charset="0"/>
              </a:rPr>
              <a:t>ΤΑ ΕΔΡΑΝΑ</a:t>
            </a:r>
          </a:p>
          <a:p>
            <a:pPr algn="l"/>
            <a:r>
              <a:rPr lang="el-GR" sz="2600" b="1" dirty="0" smtClean="0">
                <a:solidFill>
                  <a:schemeClr val="tx1"/>
                </a:solidFill>
                <a:latin typeface="Arial" pitchFamily="34" charset="0"/>
                <a:cs typeface="Arial" pitchFamily="34" charset="0"/>
              </a:rPr>
              <a:t>Ο ΣΥΜΠΙΕΣΤΗΣ ΚΑΙ Ο ΣΤΡΟΒΙΛΟΣ ΣΥΝΔΕΟΝΤΑΙ ΣΤΗΝ ΙΔΙΑ ΑΤΡΑΚΤΟ, Η ΟΠΟΙΑ ΣΤΗΡΙΖΕΤΑΙ ΣΕ ΖΕΥΓΟΣ ΕΔΡΑΝΩΝ. ΤΑ ΕΔΡΑΝΑ ΑΥΤΑ ΜΠΟΡΕΙ ΝΑ ΒΡΙΣΚΟΝΤΑΙ: </a:t>
            </a:r>
          </a:p>
          <a:p>
            <a:pPr algn="l"/>
            <a:r>
              <a:rPr lang="el-GR" sz="2600" b="1" dirty="0" smtClean="0">
                <a:solidFill>
                  <a:srgbClr val="FF0000"/>
                </a:solidFill>
                <a:latin typeface="Arial" pitchFamily="34" charset="0"/>
                <a:cs typeface="Arial" pitchFamily="34" charset="0"/>
              </a:rPr>
              <a:t>Α) </a:t>
            </a:r>
            <a:r>
              <a:rPr lang="el-GR" sz="2600" b="1" dirty="0" smtClean="0">
                <a:solidFill>
                  <a:schemeClr val="tx1"/>
                </a:solidFill>
                <a:latin typeface="Arial" pitchFamily="34" charset="0"/>
                <a:cs typeface="Arial" pitchFamily="34" charset="0"/>
              </a:rPr>
              <a:t>ΜΕΤΑΞΥ ΤΩΝ ΔΥΟ ΠΤΕΡΩΤΩΝ (ΕΣΩΤΕΡΙΚΑ ΕΔΡΑΝΑ). </a:t>
            </a:r>
          </a:p>
          <a:p>
            <a:pPr algn="l"/>
            <a:r>
              <a:rPr lang="el-GR" sz="2600" b="1" dirty="0" smtClean="0">
                <a:solidFill>
                  <a:srgbClr val="FF0000"/>
                </a:solidFill>
                <a:latin typeface="Arial" pitchFamily="34" charset="0"/>
                <a:cs typeface="Arial" pitchFamily="34" charset="0"/>
              </a:rPr>
              <a:t>Β) </a:t>
            </a:r>
            <a:r>
              <a:rPr lang="el-GR" sz="2600" b="1" dirty="0" smtClean="0">
                <a:solidFill>
                  <a:schemeClr val="tx1"/>
                </a:solidFill>
                <a:latin typeface="Arial" pitchFamily="34" charset="0"/>
                <a:cs typeface="Arial" pitchFamily="34" charset="0"/>
              </a:rPr>
              <a:t>ΕΚΤΟΣ ΤΩΝ ΠΤΕΡΩΤΩΝ ΣΤΑ ΑΚΡΑ ΤΗΣ ΑΤΡΑΚΤΟΥ (ΕΞΩΤΕΡΙΚΑ ΕΔΡΑΝΑ). </a:t>
            </a:r>
          </a:p>
          <a:p>
            <a:pPr algn="l"/>
            <a:r>
              <a:rPr lang="el-GR" sz="2600" b="1" dirty="0" smtClean="0">
                <a:solidFill>
                  <a:srgbClr val="FF0000"/>
                </a:solidFill>
                <a:latin typeface="Arial" pitchFamily="34" charset="0"/>
                <a:cs typeface="Arial" pitchFamily="34" charset="0"/>
              </a:rPr>
              <a:t>Γ) </a:t>
            </a:r>
            <a:r>
              <a:rPr lang="el-GR" sz="2600" b="1" dirty="0" smtClean="0">
                <a:solidFill>
                  <a:schemeClr val="tx1"/>
                </a:solidFill>
                <a:latin typeface="Arial" pitchFamily="34" charset="0"/>
                <a:cs typeface="Arial" pitchFamily="34" charset="0"/>
              </a:rPr>
              <a:t>ΤΟ ΕΝΑ ΝΑ ΒΡΙΣΚΕΤΑΙ ΕΞΩΤΕΡΙΚΑ, ΚΑΙ ΤΟ ΑΛΛΟ ΕΣΩΤΕΡΙΚΑ. </a:t>
            </a:r>
          </a:p>
          <a:p>
            <a:pPr algn="l"/>
            <a:r>
              <a:rPr lang="el-GR" sz="2600" b="1" dirty="0" smtClean="0">
                <a:solidFill>
                  <a:srgbClr val="FF0000"/>
                </a:solidFill>
                <a:latin typeface="Arial" pitchFamily="34" charset="0"/>
                <a:cs typeface="Arial" pitchFamily="34" charset="0"/>
              </a:rPr>
              <a:t>Δ) </a:t>
            </a:r>
            <a:r>
              <a:rPr lang="el-GR" sz="2600" b="1" dirty="0" smtClean="0">
                <a:solidFill>
                  <a:schemeClr val="tx1"/>
                </a:solidFill>
                <a:latin typeface="Arial" pitchFamily="34" charset="0"/>
                <a:cs typeface="Arial" pitchFamily="34" charset="0"/>
              </a:rPr>
              <a:t>ΝΑ ΒΡΙΣΚΟΝΤΑΙ ΣΤΗΝ ΙΔΙΑ ΠΛΕΥΡΑ ΤΗΣ ΑΤΡΑΚΤΟΥ, ΕΞΩΤΕΡΙΚΑ ΤΩΝ ΠΤΕΡΩΤΩΝ.</a:t>
            </a:r>
          </a:p>
          <a:p>
            <a:endParaRPr lang="el-GR" sz="1600"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Ο ΣΤΡΟΒΙΛΟΥΠΕΡΠΛΗΡΩΤΗΣ</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sz="2800" b="1" u="sng" dirty="0" smtClean="0">
                <a:solidFill>
                  <a:srgbClr val="FF0000"/>
                </a:solidFill>
                <a:latin typeface="Arial" pitchFamily="34" charset="0"/>
                <a:cs typeface="Arial" pitchFamily="34" charset="0"/>
              </a:rPr>
              <a:t>Ο ΕΝΑΛΛΑΚΤΗΣ ΘΕΡΜΟΤΗΤΑΣ</a:t>
            </a:r>
            <a:r>
              <a:rPr lang="en-US" sz="2800" b="1" u="sng" dirty="0" smtClean="0">
                <a:solidFill>
                  <a:srgbClr val="FF0000"/>
                </a:solidFill>
                <a:latin typeface="Arial" pitchFamily="34" charset="0"/>
                <a:cs typeface="Arial" pitchFamily="34" charset="0"/>
              </a:rPr>
              <a:t> - AIR COOLER</a:t>
            </a:r>
            <a:endParaRPr lang="el-GR" sz="2800" b="1" u="sng" dirty="0" smtClean="0">
              <a:solidFill>
                <a:srgbClr val="FF0000"/>
              </a:solidFill>
              <a:latin typeface="Arial" pitchFamily="34" charset="0"/>
              <a:cs typeface="Arial" pitchFamily="34" charset="0"/>
            </a:endParaRPr>
          </a:p>
          <a:p>
            <a:pPr algn="l"/>
            <a:r>
              <a:rPr lang="el-GR" sz="2200" b="1" dirty="0" smtClean="0">
                <a:solidFill>
                  <a:schemeClr val="tx1"/>
                </a:solidFill>
                <a:latin typeface="Arial" pitchFamily="34" charset="0"/>
                <a:cs typeface="Arial" pitchFamily="34" charset="0"/>
              </a:rPr>
              <a:t>ΚΑΤΑ ΤΗ ΣΥΜΠΙΕΣΗ ΤΟΥ ΑΕΡΑ ΣΤΟ ΣΥΜΠΙΕΣΤΗ ΑΥΞΑΝΕΤΑΙ Η ΘΕΡΜΟΚΡΑΣΙΑ ΤΟΥ. ΑΥΤΟ ΕΧΕΙ ΩΣ ΑΠΟΤΕΛΕΣΜΑ ΤΗ ΔΙΑΣΤΟΛΗ ΤΟΥ ΑΕΡΑ ΚΑΙ ΣΥΝΕΠΩΣ ΤΗ ΜΕΙΩΜΕΝΗ ΑΥΞΗΣΗ ΤΗΣ ΠΥΚΝΟΤΗΤΑΣ ΤΟΥ. ΕΤΣΙ, ΣΤΟ ΔΕΔΟΜΕΝΟ ΟΓΚΟ ΤΟΥ ΚΥΛΙΝΔΡΟΥ ΕΙΣΕΡΧΕΤΑΙ ΜΙΚΡΟΤΕΡΗ ΜΑΖΑ ΑΕΡΑ, ΑΠ' ΟΣΗ ΘΑ ΕΙΣΕΡΧΟΤΑΝ ΕΑΝ Η ΘΕΡΜΟΚΡΑΣΙΑ ΤΟΥ ΗΤΑΝ ΧΑΜΗΛΟΤΕΡΗ. ΚΑΤ' ΑΥΤΟΝ ΤΟΝ ΤΡΟΠΟ, ΜΕΙΩΝΕΤΑΙ Η ΙΣΧΥΣ ΤΗΣ ΜΗΧΑΝΗΣ . Ο ΘΕΡΜΟΤΕΡΟΣ ΑΕΡΑΣ ΕΧΕΙ ΕΠΙΣΗΣ ΣΑΝ ΑΠΟΤΕΛΕΣΜΑ ΤΗ ΜΕΓΑΛΥΤΕΡΗ ΘΕΡΜΙΚΗ ΚΑΤΑΠΟΝΗΣΗ ΤΗΣ ΜΗΧΑΝΗΣ. ΓΙΑ ΤΟΥΣ ΛΟΓΟΥΣ ΑΥΤΟΥΣ, ΜΕΤΑ ΤΗΝ ΕΞΟΔΟ ΑΠΟ ΤΟ ΣΥΜΠΙΕΣΤΗ, Ο ΑΕΡΑΣ ΟΔΗΓΕΙΤΑΙ ΣΕ ΕΝΑΛΛΑΚΤΗ ΘΕΡΜΟΤΗΤΑΣ (ΨΥΓΕΙΟ) ΓΙΑ ΝΑ ΜΕΙΩΘΕΙ Η ΘΕΡΜΟΚΡΑΣΙΑ ΤΟΥ. Η ΠΑΡΟΥΣΙΑ ΤΡΙΒΩΝ ΕΝΤΟΣ ΤΟΥ ΨΥΓΕΙΟΥ ΠΕΡΙΟΡΙΖΕΙ ΚΑΠΩΣ ΤΗΝ ΤΕΛΙΚΗ ΑΥΞΗΣΗ ΤΗΣ ΠΥΚΝΟΤΗΤΑΣ.</a:t>
            </a:r>
          </a:p>
          <a:p>
            <a:pPr algn="l"/>
            <a:endParaRPr lang="el-GR" sz="1800" b="1" dirty="0" smtClean="0">
              <a:solidFill>
                <a:schemeClr val="tx1"/>
              </a:solidFill>
              <a:latin typeface="Arial" pitchFamily="34" charset="0"/>
              <a:cs typeface="Arial" pitchFamily="34" charset="0"/>
            </a:endParaRPr>
          </a:p>
          <a:p>
            <a:r>
              <a:rPr lang="el-GR" sz="1400" dirty="0" smtClean="0"/>
              <a:t/>
            </a:r>
            <a:br>
              <a:rPr lang="el-GR" sz="1400" dirty="0" smtClean="0"/>
            </a:br>
            <a:endParaRPr lang="el-GR" sz="1600"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Ο ΣΤΡΟΒΙΛΟΥΠΕΡΠΛΗΡΩΤΗΣ</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ΥΠΕΡΠΛΗΡΩΣΗ ΤΕΤΡΑΧΡΟΝΩΝ ΜΗΧΑΝΩΝ</a:t>
            </a:r>
            <a:endParaRPr lang="el-GR" sz="2800" b="1" u="sng" dirty="0">
              <a:solidFill>
                <a:schemeClr val="bg1"/>
              </a:solidFill>
              <a:latin typeface="Arial" pitchFamily="34" charset="0"/>
              <a:cs typeface="Arial" pitchFamily="34" charset="0"/>
            </a:endParaRPr>
          </a:p>
        </p:txBody>
      </p:sp>
      <p:pic>
        <p:nvPicPr>
          <p:cNvPr id="1026" name="Picture 2" descr="C:\Users\Fadi\Desktop\1.png"/>
          <p:cNvPicPr>
            <a:picLocks noChangeAspect="1" noChangeArrowheads="1"/>
          </p:cNvPicPr>
          <p:nvPr/>
        </p:nvPicPr>
        <p:blipFill>
          <a:blip r:embed="rId3" cstate="print">
            <a:lum bright="-14000" contrast="31000"/>
          </a:blip>
          <a:srcRect/>
          <a:stretch>
            <a:fillRect/>
          </a:stretch>
        </p:blipFill>
        <p:spPr bwMode="auto">
          <a:xfrm>
            <a:off x="2123728" y="1052736"/>
            <a:ext cx="4896544" cy="5544616"/>
          </a:xfrm>
          <a:prstGeom prst="rect">
            <a:avLst/>
          </a:prstGeom>
          <a:noFill/>
        </p:spPr>
      </p:pic>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ΥΠΕΡΠΛΗΡΩΣΗ ΔΙΧΡΟΝΩΝ ΜΗΧΑΝΩΝ</a:t>
            </a:r>
            <a:endParaRPr lang="el-GR" sz="2800" b="1" u="sng" dirty="0">
              <a:solidFill>
                <a:schemeClr val="bg1"/>
              </a:solidFill>
              <a:latin typeface="Arial" pitchFamily="34" charset="0"/>
              <a:cs typeface="Arial" pitchFamily="34" charset="0"/>
            </a:endParaRPr>
          </a:p>
        </p:txBody>
      </p:sp>
      <p:pic>
        <p:nvPicPr>
          <p:cNvPr id="2050" name="Picture 2" descr="C:\Users\Fadi\Desktop\2.png"/>
          <p:cNvPicPr>
            <a:picLocks noChangeAspect="1" noChangeArrowheads="1"/>
          </p:cNvPicPr>
          <p:nvPr/>
        </p:nvPicPr>
        <p:blipFill>
          <a:blip r:embed="rId3" cstate="print">
            <a:lum bright="-14000" contrast="27000"/>
          </a:blip>
          <a:srcRect/>
          <a:stretch>
            <a:fillRect/>
          </a:stretch>
        </p:blipFill>
        <p:spPr bwMode="auto">
          <a:xfrm>
            <a:off x="2411760" y="1124744"/>
            <a:ext cx="4248472" cy="5400600"/>
          </a:xfrm>
          <a:prstGeom prst="rect">
            <a:avLst/>
          </a:prstGeom>
          <a:noFill/>
        </p:spPr>
      </p:pic>
      <p:sp>
        <p:nvSpPr>
          <p:cNvPr id="5" name="TextBox 4"/>
          <p:cNvSpPr txBox="1"/>
          <p:nvPr/>
        </p:nvSpPr>
        <p:spPr>
          <a:xfrm>
            <a:off x="2699792" y="5445224"/>
            <a:ext cx="1412566" cy="646331"/>
          </a:xfrm>
          <a:prstGeom prst="rect">
            <a:avLst/>
          </a:prstGeom>
          <a:noFill/>
        </p:spPr>
        <p:txBody>
          <a:bodyPr wrap="none" rtlCol="0">
            <a:spAutoFit/>
          </a:bodyPr>
          <a:lstStyle/>
          <a:p>
            <a:r>
              <a:rPr lang="el-GR" b="1" dirty="0" smtClean="0">
                <a:solidFill>
                  <a:srgbClr val="FF0000"/>
                </a:solidFill>
              </a:rPr>
              <a:t>ΣΥΜΠΙΕΣΤΗΣ</a:t>
            </a:r>
          </a:p>
          <a:p>
            <a:r>
              <a:rPr lang="en-US" b="1" dirty="0" smtClean="0">
                <a:solidFill>
                  <a:srgbClr val="FF0000"/>
                </a:solidFill>
              </a:rPr>
              <a:t>BLOWER</a:t>
            </a:r>
            <a:endParaRPr lang="el-GR" b="1" dirty="0">
              <a:solidFill>
                <a:srgbClr val="FF0000"/>
              </a:solidFill>
            </a:endParaRPr>
          </a:p>
        </p:txBody>
      </p:sp>
      <p:sp>
        <p:nvSpPr>
          <p:cNvPr id="6" name="TextBox 5"/>
          <p:cNvSpPr txBox="1"/>
          <p:nvPr/>
        </p:nvSpPr>
        <p:spPr>
          <a:xfrm>
            <a:off x="1259632" y="3789040"/>
            <a:ext cx="1552028" cy="923330"/>
          </a:xfrm>
          <a:prstGeom prst="rect">
            <a:avLst/>
          </a:prstGeom>
          <a:noFill/>
        </p:spPr>
        <p:txBody>
          <a:bodyPr wrap="none" rtlCol="0">
            <a:spAutoFit/>
          </a:bodyPr>
          <a:lstStyle/>
          <a:p>
            <a:r>
              <a:rPr lang="el-GR" b="1" dirty="0" smtClean="0">
                <a:solidFill>
                  <a:srgbClr val="FF0000"/>
                </a:solidFill>
              </a:rPr>
              <a:t>ΕΝΑΛΛΑΚΤΗΣ </a:t>
            </a:r>
          </a:p>
          <a:p>
            <a:r>
              <a:rPr lang="el-GR" b="1" dirty="0" smtClean="0">
                <a:solidFill>
                  <a:srgbClr val="FF0000"/>
                </a:solidFill>
              </a:rPr>
              <a:t>ΘΕΡΜΟΤΗΤΑΣ</a:t>
            </a:r>
          </a:p>
          <a:p>
            <a:r>
              <a:rPr lang="en-US" b="1" dirty="0" smtClean="0">
                <a:solidFill>
                  <a:srgbClr val="FF0000"/>
                </a:solidFill>
              </a:rPr>
              <a:t>AIR COOLER</a:t>
            </a:r>
            <a:endParaRPr lang="el-GR" b="1" dirty="0">
              <a:solidFill>
                <a:srgbClr val="FF0000"/>
              </a:solidFill>
            </a:endParaRPr>
          </a:p>
        </p:txBody>
      </p:sp>
      <p:sp>
        <p:nvSpPr>
          <p:cNvPr id="7" name="TextBox 6"/>
          <p:cNvSpPr txBox="1"/>
          <p:nvPr/>
        </p:nvSpPr>
        <p:spPr>
          <a:xfrm>
            <a:off x="971600" y="4869160"/>
            <a:ext cx="2201693" cy="369332"/>
          </a:xfrm>
          <a:prstGeom prst="rect">
            <a:avLst/>
          </a:prstGeom>
          <a:noFill/>
        </p:spPr>
        <p:txBody>
          <a:bodyPr wrap="none" rtlCol="0">
            <a:spAutoFit/>
          </a:bodyPr>
          <a:lstStyle/>
          <a:p>
            <a:r>
              <a:rPr lang="el-GR" b="1" dirty="0" smtClean="0">
                <a:solidFill>
                  <a:srgbClr val="FF0000"/>
                </a:solidFill>
              </a:rPr>
              <a:t>ΗΛΕΚΤΡΟΚΙΝΗΤΗΡΑΣ</a:t>
            </a:r>
            <a:endParaRPr lang="el-GR" b="1" dirty="0">
              <a:solidFill>
                <a:srgbClr val="FF0000"/>
              </a:solidFill>
            </a:endParaRPr>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endParaRPr lang="en-US" sz="2800" b="1" u="sng" dirty="0" smtClean="0">
              <a:solidFill>
                <a:srgbClr val="FF0000"/>
              </a:solidFill>
              <a:latin typeface="Arial" pitchFamily="34" charset="0"/>
              <a:cs typeface="Arial" pitchFamily="34" charset="0"/>
            </a:endParaRPr>
          </a:p>
          <a:p>
            <a:endParaRPr lang="en-US" sz="2800" b="1" u="sng" dirty="0" smtClean="0">
              <a:solidFill>
                <a:srgbClr val="FF0000"/>
              </a:solidFill>
              <a:latin typeface="Arial" pitchFamily="34" charset="0"/>
              <a:cs typeface="Arial" pitchFamily="34" charset="0"/>
            </a:endParaRPr>
          </a:p>
          <a:p>
            <a:endParaRPr lang="en-US" sz="2800" b="1" u="sng" dirty="0" smtClean="0">
              <a:solidFill>
                <a:srgbClr val="FF0000"/>
              </a:solidFill>
              <a:latin typeface="Arial" pitchFamily="34" charset="0"/>
              <a:cs typeface="Arial" pitchFamily="34" charset="0"/>
            </a:endParaRPr>
          </a:p>
          <a:p>
            <a:endParaRPr lang="en-US" sz="2800" b="1" u="sng" dirty="0" smtClean="0">
              <a:solidFill>
                <a:srgbClr val="FF0000"/>
              </a:solidFill>
              <a:latin typeface="Arial" pitchFamily="34" charset="0"/>
              <a:cs typeface="Arial" pitchFamily="34" charset="0"/>
            </a:endParaRPr>
          </a:p>
          <a:p>
            <a:r>
              <a:rPr lang="el-GR" sz="2800" b="1" u="sng" dirty="0" smtClean="0">
                <a:solidFill>
                  <a:srgbClr val="FF0000"/>
                </a:solidFill>
                <a:latin typeface="Arial" pitchFamily="34" charset="0"/>
                <a:cs typeface="Arial" pitchFamily="34" charset="0"/>
              </a:rPr>
              <a:t>ΕΓΧΥΣΕΩΣ ΚΑΥΣΙΜΟΥ ΣΕ ΠΕΤΡΕΛΑΙΟΜΗΧΑΝΕΣ</a:t>
            </a:r>
            <a:endParaRPr lang="el-GR" sz="1800" b="1" dirty="0" smtClean="0">
              <a:solidFill>
                <a:srgbClr val="FF0000"/>
              </a:solidFill>
              <a:latin typeface="Arial" pitchFamily="34" charset="0"/>
              <a:cs typeface="Arial" pitchFamily="34" charset="0"/>
            </a:endParaRPr>
          </a:p>
          <a:p>
            <a:r>
              <a:rPr lang="el-GR" sz="1400" dirty="0" smtClean="0"/>
              <a:t/>
            </a:r>
            <a:br>
              <a:rPr lang="el-GR" sz="1400" dirty="0" smtClean="0"/>
            </a:br>
            <a:endParaRPr lang="el-GR" sz="1600"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300" b="1" u="sng" dirty="0" smtClean="0">
                <a:solidFill>
                  <a:schemeClr val="bg1"/>
                </a:solidFill>
                <a:latin typeface="Arial" pitchFamily="34" charset="0"/>
                <a:cs typeface="Arial" pitchFamily="34" charset="0"/>
              </a:rPr>
              <a:t>ΣΥΣΤΗΜΑ ΕΓΧΥΣΕΩΣ ΚΑΥΣΙΜΟΥ ΣΕ ΠΕΤΡΕΛΑΙΟΜΗΧΑΝΕΣ</a:t>
            </a:r>
            <a:endParaRPr lang="el-GR" sz="23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r>
              <a:rPr lang="el-GR" sz="2800" b="1" dirty="0" smtClean="0">
                <a:solidFill>
                  <a:schemeClr val="tx1"/>
                </a:solidFill>
                <a:latin typeface="Arial" pitchFamily="34" charset="0"/>
                <a:cs typeface="Arial" pitchFamily="34" charset="0"/>
              </a:rPr>
              <a:t>ΤΟ ΣΥΣΤΗΜΑ ΕΓΧΥΣΕΩΣ ΚΑΥΣΙΜΟΥ ΦΡΟΝΤΙΖΕΙ ΓΙΑ ΤΗ ΣΩΣΤΗ ΑΝΑΜΕΙΞΗ ΤΟΥ ΠΕΤΡΕΛΑΙΟΥ ΜΕ ΤΟ ΣΥΜΠΙΕΣΜΕΝΟ ΜΕΣΑ ΣΤΟΝ ΚΥΛΙΝΔΡΟ ΑΕΡΑ. Η ΚΑΛΗ ΑΝΑΜΕΙΞΗ ΤΟΥΣ ΕΙΝΑΙ ΒΑΣΙΚΗ ΠΡΟΥΠΟΘΕΣΗ ΓΙΑ ΤΗΝ ΕΠΙΤΕΥΞΗ ΣΩΣΤΗΣ ΚΑΥΣΕΩΣ. ΑΠΟΤΕΛΕΣΜΑ ΤΗΣ ΣΩΣΤΗΣ ΚΑΥΣΕΩΣ ΕΙΝΑΙ ΝΑ ΔΙΑΤΗΡΟΥΝΤΑΙ ΚΑΘΑΡΑ ΤΑ ΕΜΠΛΕΚΟΜΕΝΑ ΣΤΗΝ ΚΑΥΣΗ ΕΞΑΡΤΗΜΑΤΑ ΤΟΥ ΚΙΝΗΤΗΡΑ, ΕΝΩ ΜΕΓΙΣΤΟΠΟΙΕΙΤΑΙ Η ΠΑΡΑΓΟΜΕΝΗ ΙΣΧΥΣ ΓΙΑ ΔΕΔΟΜΕΝΗ ΠΟΣΟΤΗΤΑ ΚΑΥΣΙΜΟΥ, ΕΞΑΣΦΑΛΙΖΟΝΤΑΣ ΕΤΣΙ ΤΗΝ ΟΙΚΟΝΟΜΙΚΗ ΛΕΙΤΟΥΡΓΙΑ ΤΗΣ ΜΗΧΑΝΗΣ.</a:t>
            </a:r>
          </a:p>
          <a:p>
            <a:pPr algn="l"/>
            <a:endParaRPr lang="el-GR" sz="1800" b="1" dirty="0" smtClean="0">
              <a:solidFill>
                <a:schemeClr val="tx1"/>
              </a:solidFill>
              <a:latin typeface="Arial" pitchFamily="34" charset="0"/>
              <a:cs typeface="Arial" pitchFamily="34" charset="0"/>
            </a:endParaRPr>
          </a:p>
          <a:p>
            <a:r>
              <a:rPr lang="el-GR" sz="1400" dirty="0" smtClean="0"/>
              <a:t/>
            </a:r>
            <a:br>
              <a:rPr lang="el-GR" sz="1400" dirty="0" smtClean="0"/>
            </a:br>
            <a:endParaRPr lang="el-GR" sz="1600"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300" b="1" u="sng" dirty="0" smtClean="0">
                <a:solidFill>
                  <a:schemeClr val="bg1"/>
                </a:solidFill>
                <a:latin typeface="Arial" pitchFamily="34" charset="0"/>
                <a:cs typeface="Arial" pitchFamily="34" charset="0"/>
              </a:rPr>
              <a:t>ΣΥΣΤΗΜΑ ΕΓΧΥΣΕΩΣ ΚΑΥΣΙΜΟΥ ΣΕ ΠΕΤΡΕΛΑΙΟΜΗΧΑΝΕΣ</a:t>
            </a:r>
            <a:endParaRPr lang="el-GR" sz="23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512" y="357170"/>
            <a:ext cx="8784976" cy="2639782"/>
          </a:xfrm>
          <a:solidFill>
            <a:schemeClr val="tx1"/>
          </a:solidFill>
        </p:spPr>
        <p:txBody>
          <a:bodyPr>
            <a:normAutofit/>
          </a:bodyPr>
          <a:lstStyle/>
          <a:p>
            <a:pPr algn="l"/>
            <a:r>
              <a:rPr lang="el-GR" sz="2700" b="1" dirty="0" smtClean="0">
                <a:solidFill>
                  <a:schemeClr val="bg1"/>
                </a:solidFill>
                <a:latin typeface="Arial" pitchFamily="34" charset="0"/>
                <a:cs typeface="Arial" pitchFamily="34" charset="0"/>
              </a:rPr>
              <a:t>ΜΗΧΑΝΕΣ ΕΣΩΤΕΡΙΚΗΣ ΚΑΥΣΕΩΣ</a:t>
            </a:r>
            <a:r>
              <a:rPr lang="en-US" sz="2700" b="1" dirty="0" smtClean="0">
                <a:solidFill>
                  <a:schemeClr val="bg1"/>
                </a:solidFill>
                <a:latin typeface="Arial" pitchFamily="34" charset="0"/>
                <a:cs typeface="Arial" pitchFamily="34" charset="0"/>
              </a:rPr>
              <a:t>.</a:t>
            </a:r>
            <a:br>
              <a:rPr lang="en-US" sz="2700" b="1" dirty="0" smtClean="0">
                <a:solidFill>
                  <a:schemeClr val="bg1"/>
                </a:solidFill>
                <a:latin typeface="Arial" pitchFamily="34" charset="0"/>
                <a:cs typeface="Arial" pitchFamily="34" charset="0"/>
              </a:rPr>
            </a:br>
            <a:r>
              <a:rPr lang="el-GR" sz="2700" b="1" dirty="0" smtClean="0">
                <a:solidFill>
                  <a:schemeClr val="bg1"/>
                </a:solidFill>
                <a:latin typeface="Arial" pitchFamily="34" charset="0"/>
                <a:cs typeface="Arial" pitchFamily="34" charset="0"/>
              </a:rPr>
              <a:t>ΑΤΜΟΣΤΡΟΒΙΛΟΙ</a:t>
            </a:r>
            <a:r>
              <a:rPr lang="en-US" sz="2700" b="1" dirty="0" smtClean="0">
                <a:solidFill>
                  <a:schemeClr val="bg1"/>
                </a:solidFill>
                <a:latin typeface="Arial" pitchFamily="34" charset="0"/>
                <a:cs typeface="Arial" pitchFamily="34" charset="0"/>
              </a:rPr>
              <a:t>.</a:t>
            </a:r>
            <a:br>
              <a:rPr lang="en-US" sz="2700" b="1" dirty="0" smtClean="0">
                <a:solidFill>
                  <a:schemeClr val="bg1"/>
                </a:solidFill>
                <a:latin typeface="Arial" pitchFamily="34" charset="0"/>
                <a:cs typeface="Arial" pitchFamily="34" charset="0"/>
              </a:rPr>
            </a:br>
            <a:r>
              <a:rPr lang="el-GR" sz="2700" b="1" dirty="0" smtClean="0">
                <a:solidFill>
                  <a:schemeClr val="bg1"/>
                </a:solidFill>
                <a:latin typeface="Arial" pitchFamily="34" charset="0"/>
                <a:cs typeface="Arial" pitchFamily="34" charset="0"/>
              </a:rPr>
              <a:t>ΒΟΗΘΗΤΙΚΑ ΜΗΧΑΝΗΜΑΤΑ ΚΑΙ ΔΙΚΤΥΑ ΣΚΑΦΟΥΣ</a:t>
            </a:r>
            <a:r>
              <a:rPr lang="en-US" sz="2700" b="1" dirty="0" smtClean="0">
                <a:solidFill>
                  <a:schemeClr val="bg1"/>
                </a:solidFill>
                <a:latin typeface="Arial" pitchFamily="34" charset="0"/>
                <a:cs typeface="Arial" pitchFamily="34" charset="0"/>
              </a:rPr>
              <a:t>.</a:t>
            </a:r>
            <a:br>
              <a:rPr lang="en-US" sz="2700" b="1" dirty="0" smtClean="0">
                <a:solidFill>
                  <a:schemeClr val="bg1"/>
                </a:solidFill>
                <a:latin typeface="Arial" pitchFamily="34" charset="0"/>
                <a:cs typeface="Arial" pitchFamily="34" charset="0"/>
              </a:rPr>
            </a:br>
            <a:r>
              <a:rPr lang="el-GR" sz="2800" b="1" dirty="0" smtClean="0">
                <a:solidFill>
                  <a:schemeClr val="bg1"/>
                </a:solidFill>
                <a:latin typeface="Arial" pitchFamily="34" charset="0"/>
                <a:cs typeface="Arial" pitchFamily="34" charset="0"/>
              </a:rPr>
              <a:t>ΑΤΜΟΛΕΒΗΤΕΣ</a:t>
            </a:r>
            <a:r>
              <a:rPr lang="en-US" sz="2800" b="1" dirty="0" smtClean="0">
                <a:solidFill>
                  <a:schemeClr val="bg1"/>
                </a:solidFill>
                <a:latin typeface="Arial" pitchFamily="34" charset="0"/>
                <a:cs typeface="Arial" pitchFamily="34" charset="0"/>
              </a:rPr>
              <a:t>.</a:t>
            </a:r>
            <a:endParaRPr lang="en-US" sz="2800" b="1" u="sng" dirty="0">
              <a:solidFill>
                <a:schemeClr val="bg1"/>
              </a:solidFill>
              <a:latin typeface="Arial" pitchFamily="34" charset="0"/>
              <a:cs typeface="Arial" pitchFamily="34" charset="0"/>
            </a:endParaRPr>
          </a:p>
        </p:txBody>
      </p:sp>
      <p:sp>
        <p:nvSpPr>
          <p:cNvPr id="3" name="Subtitle 2"/>
          <p:cNvSpPr>
            <a:spLocks noGrp="1"/>
          </p:cNvSpPr>
          <p:nvPr>
            <p:ph type="subTitle" idx="1"/>
          </p:nvPr>
        </p:nvSpPr>
        <p:spPr>
          <a:xfrm>
            <a:off x="179512" y="3501008"/>
            <a:ext cx="8784976" cy="2664296"/>
          </a:xfrm>
          <a:solidFill>
            <a:schemeClr val="tx1"/>
          </a:solidFill>
        </p:spPr>
        <p:txBody>
          <a:bodyPr anchor="ctr">
            <a:noAutofit/>
          </a:bodyPr>
          <a:lstStyle/>
          <a:p>
            <a:pPr algn="l">
              <a:spcBef>
                <a:spcPts val="0"/>
              </a:spcBef>
            </a:pPr>
            <a:r>
              <a:rPr lang="en-US" sz="2800" b="1" dirty="0" smtClean="0">
                <a:solidFill>
                  <a:schemeClr val="bg1"/>
                </a:solidFill>
                <a:latin typeface="Arial" pitchFamily="34" charset="0"/>
                <a:cs typeface="Arial" pitchFamily="34" charset="0"/>
              </a:rPr>
              <a:t>INTERNAL COMBUSTION ENGINES.</a:t>
            </a:r>
          </a:p>
          <a:p>
            <a:pPr algn="l">
              <a:spcBef>
                <a:spcPts val="0"/>
              </a:spcBef>
            </a:pPr>
            <a:r>
              <a:rPr lang="en-US" sz="2800" b="1" dirty="0" smtClean="0">
                <a:solidFill>
                  <a:schemeClr val="bg1"/>
                </a:solidFill>
                <a:latin typeface="Arial" pitchFamily="34" charset="0"/>
                <a:cs typeface="Arial" pitchFamily="34" charset="0"/>
              </a:rPr>
              <a:t>STEAM TURBINES.</a:t>
            </a:r>
          </a:p>
          <a:p>
            <a:pPr algn="l">
              <a:spcBef>
                <a:spcPts val="0"/>
              </a:spcBef>
            </a:pPr>
            <a:r>
              <a:rPr lang="en-US" sz="2800" b="1" dirty="0" smtClean="0">
                <a:solidFill>
                  <a:schemeClr val="bg1"/>
                </a:solidFill>
                <a:latin typeface="Arial" pitchFamily="34" charset="0"/>
                <a:cs typeface="Arial" pitchFamily="34" charset="0"/>
              </a:rPr>
              <a:t>AUXILIARY MACHINERIES AND PIPELINES.  </a:t>
            </a:r>
          </a:p>
          <a:p>
            <a:pPr algn="l">
              <a:spcBef>
                <a:spcPts val="0"/>
              </a:spcBef>
            </a:pPr>
            <a:r>
              <a:rPr lang="en-US" sz="2800" b="1" dirty="0" smtClean="0">
                <a:solidFill>
                  <a:schemeClr val="bg1"/>
                </a:solidFill>
                <a:latin typeface="Arial" pitchFamily="34" charset="0"/>
                <a:cs typeface="Arial" pitchFamily="34" charset="0"/>
              </a:rPr>
              <a:t>S</a:t>
            </a:r>
            <a:r>
              <a:rPr lang="el-GR" sz="2800" b="1" dirty="0" smtClean="0">
                <a:solidFill>
                  <a:schemeClr val="bg1"/>
                </a:solidFill>
                <a:latin typeface="Arial" pitchFamily="34" charset="0"/>
                <a:cs typeface="Arial" pitchFamily="34" charset="0"/>
              </a:rPr>
              <a:t>ΤΕΑΜ </a:t>
            </a:r>
            <a:r>
              <a:rPr lang="en-US" sz="2800" b="1" dirty="0" smtClean="0">
                <a:solidFill>
                  <a:schemeClr val="bg1"/>
                </a:solidFill>
                <a:latin typeface="Arial" pitchFamily="34" charset="0"/>
                <a:cs typeface="Arial" pitchFamily="34" charset="0"/>
              </a:rPr>
              <a:t>BOILERS.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285860"/>
            <a:ext cx="8572560" cy="5286412"/>
          </a:xfrm>
        </p:spPr>
        <p:txBody>
          <a:bodyPr>
            <a:normAutofit/>
          </a:bodyPr>
          <a:lstStyle/>
          <a:p>
            <a:pPr marL="432000" lvl="1" indent="-432000" algn="l">
              <a:buFont typeface="+mj-lt"/>
              <a:buAutoNum type="arabicPeriod" startAt="13"/>
            </a:pPr>
            <a:r>
              <a:rPr lang="el-GR" sz="2600" b="1" u="sng" dirty="0" smtClean="0">
                <a:solidFill>
                  <a:schemeClr val="tx1"/>
                </a:solidFill>
                <a:latin typeface="Arial" pitchFamily="34" charset="0"/>
                <a:cs typeface="Arial" pitchFamily="34" charset="0"/>
              </a:rPr>
              <a:t>ΑΝΑΛΟΓΑ ΜΕ ΤΗ ΦΟΡΑ ΠΕΡΙΣΤΡΟΦΗΣ ΤΟΥ ΣΤΡΟΦΑΛΟΦΟΡΟΥ ΑΞΟΝΑ ΚΑΤΑΤΑΣΣΟΝΤΑΙ ΣΕ</a:t>
            </a:r>
            <a:r>
              <a:rPr lang="en-US" b="1" dirty="0" smtClean="0">
                <a:solidFill>
                  <a:schemeClr val="tx1"/>
                </a:solidFill>
                <a:latin typeface="Arial" pitchFamily="34" charset="0"/>
                <a:cs typeface="Arial" pitchFamily="34" charset="0"/>
              </a:rPr>
              <a:t>:</a:t>
            </a:r>
            <a:r>
              <a:rPr lang="el-GR" b="1" dirty="0" smtClean="0">
                <a:solidFill>
                  <a:schemeClr val="tx1"/>
                </a:solidFill>
                <a:latin typeface="Arial" pitchFamily="34" charset="0"/>
                <a:cs typeface="Arial" pitchFamily="34" charset="0"/>
              </a:rPr>
              <a:t> </a:t>
            </a:r>
            <a:endParaRPr lang="en-US" b="1" dirty="0" smtClean="0">
              <a:solidFill>
                <a:schemeClr val="tx1"/>
              </a:solidFill>
              <a:latin typeface="Arial" pitchFamily="34" charset="0"/>
              <a:cs typeface="Arial" pitchFamily="34" charset="0"/>
            </a:endParaRPr>
          </a:p>
          <a:p>
            <a:pPr lvl="1" algn="l"/>
            <a:endParaRPr lang="en-US" b="1" dirty="0" smtClean="0">
              <a:solidFill>
                <a:schemeClr val="tx1"/>
              </a:solidFill>
              <a:latin typeface="Arial" pitchFamily="34" charset="0"/>
              <a:cs typeface="Arial" pitchFamily="34" charset="0"/>
            </a:endParaRPr>
          </a:p>
          <a:p>
            <a:pPr marL="360000" lvl="1" indent="-360000" algn="l">
              <a:buClr>
                <a:srgbClr val="FF0000"/>
              </a:buClr>
              <a:buFont typeface="Wingdings" pitchFamily="2" charset="2"/>
              <a:buChar char="Ø"/>
            </a:pPr>
            <a:r>
              <a:rPr lang="el-GR" b="1" dirty="0" smtClean="0">
                <a:solidFill>
                  <a:schemeClr val="tx1"/>
                </a:solidFill>
                <a:latin typeface="Arial" pitchFamily="34" charset="0"/>
                <a:cs typeface="Arial" pitchFamily="34" charset="0"/>
              </a:rPr>
              <a:t>ΜΗΧΑΝΕΣ ΟΡΙΣΜΕΝΗΣ ΦΟΡΑΣ ΠΕΡΙΣΤΡΟΦΗΣ (ΔΕΞΙΟΣΤΡΟΦΕΣ η ΑΡΙΣΤΕΡΟΣΤΡΟΦΕΣ)</a:t>
            </a:r>
            <a:r>
              <a:rPr lang="en-US" b="1" dirty="0" smtClean="0">
                <a:solidFill>
                  <a:schemeClr val="tx1"/>
                </a:solidFill>
                <a:latin typeface="Arial" pitchFamily="34" charset="0"/>
                <a:cs typeface="Arial" pitchFamily="34" charset="0"/>
              </a:rPr>
              <a:t>.</a:t>
            </a:r>
          </a:p>
          <a:p>
            <a:pPr marL="360000" lvl="1" indent="-360000" algn="l">
              <a:buClr>
                <a:srgbClr val="FF0000"/>
              </a:buClr>
              <a:buFont typeface="Wingdings" pitchFamily="2" charset="2"/>
              <a:buChar char="Ø"/>
            </a:pPr>
            <a:r>
              <a:rPr lang="el-GR" b="1" dirty="0" smtClean="0">
                <a:solidFill>
                  <a:schemeClr val="tx1"/>
                </a:solidFill>
                <a:latin typeface="Arial" pitchFamily="34" charset="0"/>
                <a:cs typeface="Arial" pitchFamily="34" charset="0"/>
              </a:rPr>
              <a:t>ΣΕ ΑΝΑΣΤΡΕΨΙΜΕΣ ΜΗΧΑΝΕΣ.</a:t>
            </a:r>
          </a:p>
          <a:p>
            <a:pPr algn="l"/>
            <a:endParaRPr lang="en-US" dirty="0">
              <a:solidFill>
                <a:schemeClr val="tx1"/>
              </a:solidFill>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3600" b="1" u="sng" dirty="0" smtClean="0">
                <a:solidFill>
                  <a:schemeClr val="bg1"/>
                </a:solidFill>
                <a:latin typeface="Arial" pitchFamily="34" charset="0"/>
                <a:cs typeface="Arial" pitchFamily="34" charset="0"/>
              </a:rPr>
              <a:t>ΓΕΝΙΚΑ</a:t>
            </a:r>
            <a:endParaRPr lang="en-US" sz="3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r>
              <a:rPr lang="el-GR" sz="2000" b="1" dirty="0" smtClean="0">
                <a:solidFill>
                  <a:schemeClr val="tx1"/>
                </a:solidFill>
                <a:latin typeface="Arial" pitchFamily="34" charset="0"/>
                <a:cs typeface="Arial" pitchFamily="34" charset="0"/>
              </a:rPr>
              <a:t>ΣΤΙΣ ΕΜΒΟΛΟΦΟΡΕΣ ΜΗΧΑΝΕΣ ΕΣΩΤΕΡΙΚΗΣ ΚΑΥΣΕΩΣ ΧΡΗΣΙΜΟΠΟΙΟΥΝΤΑΙ ΤΡΙΑ ΔΙΑΦΟΡΕΤΙΚΑ ΕΙΔΗ ΕΓΧΥΣΕΩΣ. </a:t>
            </a:r>
          </a:p>
          <a:p>
            <a:pPr marL="342900" indent="-342900" algn="l">
              <a:buClr>
                <a:srgbClr val="FF0000"/>
              </a:buClr>
              <a:buFont typeface="+mj-lt"/>
              <a:buAutoNum type="arabicPeriod"/>
            </a:pPr>
            <a:r>
              <a:rPr lang="el-GR" sz="2000" b="1" dirty="0" smtClean="0">
                <a:solidFill>
                  <a:schemeClr val="tx1"/>
                </a:solidFill>
                <a:latin typeface="Arial" pitchFamily="34" charset="0"/>
                <a:cs typeface="Arial" pitchFamily="34" charset="0"/>
              </a:rPr>
              <a:t>ΤΟ ΠΡΩΤΟ ΕΙΔΟΣ ΕΦΑΡΜΟΖΕΤΑΙ ΜΟΝΟ ΣΕ </a:t>
            </a:r>
            <a:r>
              <a:rPr lang="el-GR" sz="2000" b="1" u="sng" dirty="0" smtClean="0">
                <a:solidFill>
                  <a:srgbClr val="FF0000"/>
                </a:solidFill>
                <a:latin typeface="Arial" pitchFamily="34" charset="0"/>
                <a:cs typeface="Arial" pitchFamily="34" charset="0"/>
              </a:rPr>
              <a:t>ΒΕΝΖΙΝΟΚΙΝΗΤΗΡΕΣ </a:t>
            </a:r>
            <a:r>
              <a:rPr lang="el-GR" sz="2000" b="1" dirty="0" smtClean="0">
                <a:solidFill>
                  <a:schemeClr val="tx1"/>
                </a:solidFill>
                <a:latin typeface="Arial" pitchFamily="34" charset="0"/>
                <a:cs typeface="Arial" pitchFamily="34" charset="0"/>
              </a:rPr>
              <a:t>ΚΑΙ ΑΦΟΡΑ ΣΤΗΝ ΕΓΧΥΣΗ ΤΟΥ ΚΑΥΣΙΜΟΥ ΕΚΤΟΣ ΤΟΥ ΘΑΛΑΜΟΥ ΚΑΥΣΕΩΣ ΚΑΙ ΕΝΤΟΣ ΤΟΥ ΑΓΩΓΟΥ ΕΙΣΑΓΩΓΗΣ. </a:t>
            </a:r>
          </a:p>
          <a:p>
            <a:pPr marL="342900" indent="-342900" algn="l">
              <a:buClr>
                <a:srgbClr val="FF0000"/>
              </a:buClr>
              <a:buFont typeface="+mj-lt"/>
              <a:buAutoNum type="arabicPeriod"/>
            </a:pPr>
            <a:r>
              <a:rPr lang="el-GR" sz="2000" b="1" dirty="0" smtClean="0">
                <a:solidFill>
                  <a:schemeClr val="tx1"/>
                </a:solidFill>
                <a:latin typeface="Arial" pitchFamily="34" charset="0"/>
                <a:cs typeface="Arial" pitchFamily="34" charset="0"/>
              </a:rPr>
              <a:t>ΤΟ ΔΕΥΤΕΡΟ ΕΙΔΟΣ ΕΓΧΥΣΕΩΣ ΕΦΑΡΜΟΖΕΤΑΙ ΕΠΙΣΗΣ ΣΕ </a:t>
            </a:r>
            <a:r>
              <a:rPr lang="el-GR" sz="2000" b="1" u="sng" dirty="0" smtClean="0">
                <a:solidFill>
                  <a:srgbClr val="FF0000"/>
                </a:solidFill>
                <a:latin typeface="Arial" pitchFamily="34" charset="0"/>
                <a:cs typeface="Arial" pitchFamily="34" charset="0"/>
              </a:rPr>
              <a:t>ΒΕΝΖΙΝΟΚΙΝΗΤΗΡΕΣ</a:t>
            </a:r>
            <a:r>
              <a:rPr lang="el-GR" sz="2000" b="1" dirty="0" smtClean="0">
                <a:solidFill>
                  <a:schemeClr val="tx1"/>
                </a:solidFill>
                <a:latin typeface="Arial" pitchFamily="34" charset="0"/>
                <a:cs typeface="Arial" pitchFamily="34" charset="0"/>
              </a:rPr>
              <a:t> ΚΑΙ ΑΦΟΡΑ ΣΤΗΝ ΕΓΧΥΣΗ ΚΑΥΣΙΜΟΥ ΕΝΤΟΣ ΤΟΥ ΚΥΛΙΝΔΡΟΥ, ΚΑΤΑ ΤΗ ΦΑΣΗ ΤΗΣ ΕΙΣΑΓΩΓΗΣ Η ΤΗΣ ΣΥΜΠΙΕΣΕΩΣ. Η ΕΓΧΥΣΗ ΓΙΝΕΤΑΙ ΑΡΚΕΤΑ ΠΙΟ ΝΩΡΙΣ ΑΠΟ ΤΗΝ ΕΝΑΥΣΗ, ΕΤΣΙ ΩΣΤΕ ΝΑ ΔΙΑΤΙΘΕΤΑΙ Ο ΑΝΑΓΚΑΙΟΣ ΧΡΟΝΟΣ ΓΙΑ ΤΗΝ ΠΛΗΡΗ ΕΞΑΕΡΩΣΗ ΤΟΥ ΚΑΥΣΙΜΟΥ.</a:t>
            </a:r>
          </a:p>
          <a:p>
            <a:pPr marL="342900" indent="-342900" algn="l">
              <a:buClr>
                <a:srgbClr val="FF0000"/>
              </a:buClr>
              <a:buFont typeface="+mj-lt"/>
              <a:buAutoNum type="arabicPeriod"/>
            </a:pPr>
            <a:r>
              <a:rPr lang="el-GR" sz="2000" b="1" dirty="0" smtClean="0">
                <a:solidFill>
                  <a:schemeClr val="tx1"/>
                </a:solidFill>
                <a:latin typeface="Arial" pitchFamily="34" charset="0"/>
                <a:cs typeface="Arial" pitchFamily="34" charset="0"/>
              </a:rPr>
              <a:t>ΤΟ ΤΡΙΤΟ ΕΙΔΟΣ ΕΓΧΥΣΕΩΣ ΧΡΗΣΙΜΟΠΟΙΕΙΤΑΙ ΚΥΡΙΩΣ ΣΕ </a:t>
            </a:r>
            <a:r>
              <a:rPr lang="el-GR" sz="2000" b="1" u="sng" dirty="0" smtClean="0">
                <a:solidFill>
                  <a:srgbClr val="FF0000"/>
                </a:solidFill>
                <a:latin typeface="Arial" pitchFamily="34" charset="0"/>
                <a:cs typeface="Arial" pitchFamily="34" charset="0"/>
              </a:rPr>
              <a:t>ΠΕΤΡΕΛΑΙΟΚΙΝΗΤΗΡΕΣ</a:t>
            </a:r>
            <a:r>
              <a:rPr lang="el-GR" sz="2000" b="1" dirty="0" smtClean="0">
                <a:solidFill>
                  <a:schemeClr val="tx1"/>
                </a:solidFill>
                <a:latin typeface="Arial" pitchFamily="34" charset="0"/>
                <a:cs typeface="Arial" pitchFamily="34" charset="0"/>
              </a:rPr>
              <a:t>. Η ΕΓΧΥΣΗ ΠΡΑΓΜΑΤΟΠΟΙΕΙΤΑΙ ΚΟΝΤΑ ΣΤΟ ΑΝΣ ΓΙΑ ΝΑ ΕΠΙΤΥΓΧΑΝΕΤΑΙ ΤΑΥΤΟΧΡΟΝΑ Η ΚΑΥΣΗ ΤΟΥ ΜΕΙΓΜΑΤΟΣ, Η ΑΝΑΜΕΙΞΗ ΤΟΥ ΚΑΥΣΙΜΟΥ ΜΕ ΤΟΝ ΑΕΡΑ ΚΑΙ Η ΕΞΑΕΡΩΣΗ ΤΟΥ ΚΑΥΣΙΜΟΥ.</a:t>
            </a:r>
          </a:p>
          <a:p>
            <a:pPr algn="l"/>
            <a:endParaRPr lang="el-GR" sz="1800" b="1" dirty="0" smtClean="0">
              <a:solidFill>
                <a:schemeClr val="tx1"/>
              </a:solidFill>
              <a:latin typeface="Arial" pitchFamily="34" charset="0"/>
              <a:cs typeface="Arial" pitchFamily="34" charset="0"/>
            </a:endParaRPr>
          </a:p>
          <a:p>
            <a:pPr algn="l"/>
            <a:endParaRPr lang="el-GR" sz="1800" b="1" dirty="0" smtClean="0">
              <a:solidFill>
                <a:schemeClr val="tx1"/>
              </a:solidFill>
              <a:latin typeface="Arial" pitchFamily="34" charset="0"/>
              <a:cs typeface="Arial" pitchFamily="34" charset="0"/>
            </a:endParaRPr>
          </a:p>
          <a:p>
            <a:r>
              <a:rPr lang="el-GR" sz="1400" dirty="0" smtClean="0"/>
              <a:t/>
            </a:r>
            <a:br>
              <a:rPr lang="el-GR" sz="1400" dirty="0" smtClean="0"/>
            </a:br>
            <a:endParaRPr lang="el-GR" sz="1600"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300" b="1" u="sng" dirty="0" smtClean="0">
                <a:solidFill>
                  <a:schemeClr val="bg1"/>
                </a:solidFill>
                <a:latin typeface="Arial" pitchFamily="34" charset="0"/>
                <a:cs typeface="Arial" pitchFamily="34" charset="0"/>
              </a:rPr>
              <a:t>ΣΥΣΤΗΜΑ ΕΓΧΥΣΕΩΣ ΚΑΥΣΙΜΟΥ ΣΕ ΠΕΤΡΕΛΑΙΟΜΗΧΑΝΕΣ</a:t>
            </a:r>
            <a:endParaRPr lang="el-GR" sz="23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r>
              <a:rPr lang="el-GR" sz="2400" b="1" dirty="0" smtClean="0">
                <a:solidFill>
                  <a:schemeClr val="tx1"/>
                </a:solidFill>
                <a:latin typeface="Arial" pitchFamily="34" charset="0"/>
                <a:cs typeface="Arial" pitchFamily="34" charset="0"/>
              </a:rPr>
              <a:t>Η ΕΓΧΥΣΗ ΣΤΟΥΣ ΠΕΤΡΕΛΑΙΟΚΙΝΗΤΗΡΕΣ ΠΡΑΓΜΑΤΟΠΟΙΕΙΤΑΙ </a:t>
            </a:r>
            <a:r>
              <a:rPr lang="el-GR" sz="2400" b="1" u="sng" dirty="0" smtClean="0">
                <a:solidFill>
                  <a:srgbClr val="FF0000"/>
                </a:solidFill>
                <a:latin typeface="Arial" pitchFamily="34" charset="0"/>
                <a:cs typeface="Arial" pitchFamily="34" charset="0"/>
              </a:rPr>
              <a:t>ΛΙΓΟ ΠΡΙΝ ΤΟ ΕΜΒΟΛΟ ΦΤΑΣΕΙ ΣΤΟ ΑΝΣ</a:t>
            </a:r>
            <a:r>
              <a:rPr lang="el-GR" sz="2400" b="1" dirty="0" smtClean="0">
                <a:solidFill>
                  <a:srgbClr val="FF0000"/>
                </a:solidFill>
                <a:latin typeface="Arial" pitchFamily="34" charset="0"/>
                <a:cs typeface="Arial" pitchFamily="34" charset="0"/>
              </a:rPr>
              <a:t> </a:t>
            </a:r>
            <a:r>
              <a:rPr lang="el-GR" sz="2400" b="1" dirty="0" smtClean="0">
                <a:solidFill>
                  <a:schemeClr val="tx1"/>
                </a:solidFill>
                <a:latin typeface="Arial" pitchFamily="34" charset="0"/>
                <a:cs typeface="Arial" pitchFamily="34" charset="0"/>
              </a:rPr>
              <a:t>ΕΝΤΟΣ ΤΟΥ ΘΑΛΑΜΟΥ ΚΑΥΣΕΩΣ, ΟΠΟΥ ΕΠΙΚΡΑΤΟΥΝ ΣΥΝΘΗΚΕΣ ΠΟΛΥ ΥΨΗΛΗΣ ΠΙΕΣΕΩΣ. ΓΙΑ ΝΑ ΕΠΙΤΕΥΧΘΕΙ Η ΣΩΣΤΗ ΑΝΑΜΕΙΞΗ ΤΟΥ ΑΕΡΑ ΜΕ ΤΟ ΚΑΥΣΙΜΟ, ΤΟ ΚΑΥΣΙΜΟ ΚΑΤΑ ΤΗΝ ΕΓΧΥΣΗ ΤΟΥ ΠΡΕΠΕΙ:</a:t>
            </a:r>
          </a:p>
          <a:p>
            <a:pPr marL="324000" lvl="0" indent="-324000" algn="l">
              <a:buClr>
                <a:srgbClr val="FF0000"/>
              </a:buClr>
              <a:buFont typeface="Wingdings" pitchFamily="2" charset="2"/>
              <a:buChar char="Ø"/>
            </a:pPr>
            <a:r>
              <a:rPr lang="el-GR" sz="2400" b="1" dirty="0" smtClean="0">
                <a:solidFill>
                  <a:schemeClr val="tx1"/>
                </a:solidFill>
                <a:latin typeface="Arial" pitchFamily="34" charset="0"/>
                <a:cs typeface="Arial" pitchFamily="34" charset="0"/>
              </a:rPr>
              <a:t>ΝΑ ΔΙΑΣΠΑΣΤΕΙ ΣΕ ΜΙΚΡΟΣΚΟΠΙΚΑ ΣΤΑΓΟΝΙΔΙΑ (ΜΕ ΤΗ ΜΟΡΦΗ ΝΕΦΟΥΣ).</a:t>
            </a:r>
          </a:p>
          <a:p>
            <a:pPr marL="324000" lvl="0" indent="-324000" algn="l">
              <a:buClr>
                <a:srgbClr val="FF0000"/>
              </a:buClr>
              <a:buFont typeface="Wingdings" pitchFamily="2" charset="2"/>
              <a:buChar char="Ø"/>
            </a:pPr>
            <a:r>
              <a:rPr lang="el-GR" sz="2400" b="1" dirty="0" smtClean="0">
                <a:solidFill>
                  <a:schemeClr val="tx1"/>
                </a:solidFill>
                <a:latin typeface="Arial" pitchFamily="34" charset="0"/>
                <a:cs typeface="Arial" pitchFamily="34" charset="0"/>
              </a:rPr>
              <a:t>ΝΑ ΔΙΑΣΚΟΡΠΙΣΘΕΙ ΣΕ ΟΛΟ ΤΟ ΧΩΡΟ ΤΟΥ ΘΑΛΑΜΟΥ ΚΑΥΣΕΩΣ.</a:t>
            </a:r>
          </a:p>
          <a:p>
            <a:pPr marL="324000" lvl="0" indent="-324000" algn="l">
              <a:buClr>
                <a:srgbClr val="FF0000"/>
              </a:buClr>
              <a:buFont typeface="Wingdings" pitchFamily="2" charset="2"/>
              <a:buChar char="Ø"/>
            </a:pPr>
            <a:r>
              <a:rPr lang="el-GR" sz="2400" b="1" dirty="0" smtClean="0">
                <a:solidFill>
                  <a:schemeClr val="tx1"/>
                </a:solidFill>
                <a:latin typeface="Arial" pitchFamily="34" charset="0"/>
                <a:cs typeface="Arial" pitchFamily="34" charset="0"/>
              </a:rPr>
              <a:t>ΝΑ ΕΠΙΤΕΥΧΘΕΙ ΠΛΗΡΗΣ ΚΑΙ ΟΜΟΙΟΜΟΡΦΗ ΑΝΑΜΕΙΞΗ ΤΟΥ ΑΕΡΑ ΜΕ ΤΑ ΣΤΑΓΟΝΙΔΙΑ ΤΟΥ ΚΑΥΣΙΜΟΥ.</a:t>
            </a:r>
          </a:p>
          <a:p>
            <a:pPr marL="324000" lvl="0" indent="-324000" algn="l">
              <a:buClr>
                <a:srgbClr val="FF0000"/>
              </a:buClr>
              <a:buFont typeface="Wingdings" pitchFamily="2" charset="2"/>
              <a:buChar char="Ø"/>
            </a:pPr>
            <a:r>
              <a:rPr lang="el-GR" sz="2400" b="1" dirty="0" smtClean="0">
                <a:solidFill>
                  <a:schemeClr val="tx1"/>
                </a:solidFill>
                <a:latin typeface="Arial" pitchFamily="34" charset="0"/>
                <a:cs typeface="Arial" pitchFamily="34" charset="0"/>
              </a:rPr>
              <a:t>ΝΑ ΕΞΑΤΜΙΣΘΕΙ ΣΤΗ ΣΥΝΕΧΕΙΑ ΠΛΗΡΩΣ.</a:t>
            </a:r>
          </a:p>
          <a:p>
            <a:pPr algn="l"/>
            <a:endParaRPr lang="el-GR" sz="1800" b="1" dirty="0" smtClean="0">
              <a:solidFill>
                <a:schemeClr val="tx1"/>
              </a:solidFill>
              <a:latin typeface="Arial" pitchFamily="34" charset="0"/>
              <a:cs typeface="Arial" pitchFamily="34" charset="0"/>
            </a:endParaRPr>
          </a:p>
          <a:p>
            <a:pPr algn="l"/>
            <a:endParaRPr lang="el-GR" sz="1800" b="1" dirty="0" smtClean="0">
              <a:solidFill>
                <a:schemeClr val="tx1"/>
              </a:solidFill>
              <a:latin typeface="Arial" pitchFamily="34" charset="0"/>
              <a:cs typeface="Arial" pitchFamily="34" charset="0"/>
            </a:endParaRPr>
          </a:p>
          <a:p>
            <a:r>
              <a:rPr lang="el-GR" sz="1400" dirty="0" smtClean="0"/>
              <a:t/>
            </a:r>
            <a:br>
              <a:rPr lang="el-GR" sz="1400" dirty="0" smtClean="0"/>
            </a:br>
            <a:endParaRPr lang="el-GR" sz="1600"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300" b="1" u="sng" dirty="0" smtClean="0">
                <a:solidFill>
                  <a:schemeClr val="bg1"/>
                </a:solidFill>
                <a:latin typeface="Arial" pitchFamily="34" charset="0"/>
                <a:cs typeface="Arial" pitchFamily="34" charset="0"/>
              </a:rPr>
              <a:t>ΣΥΣΤΗΜΑ ΕΓΧΥΣΕΩΣ ΚΑΥΣΙΜΟΥ ΣΕ ΠΕΤΡΕΛΑΙΟΜΗΧΑΝΕΣ</a:t>
            </a:r>
            <a:endParaRPr lang="el-GR" sz="23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r>
              <a:rPr lang="el-GR" sz="2600" b="1" dirty="0" smtClean="0">
                <a:solidFill>
                  <a:schemeClr val="tx1"/>
                </a:solidFill>
                <a:latin typeface="Arial" pitchFamily="34" charset="0"/>
                <a:cs typeface="Arial" pitchFamily="34" charset="0"/>
              </a:rPr>
              <a:t>ΣΤΟ ΤΕΛΟΣ ΤΗΣ </a:t>
            </a:r>
            <a:r>
              <a:rPr lang="el-GR" sz="2600" b="1" u="sng" dirty="0" smtClean="0">
                <a:solidFill>
                  <a:srgbClr val="FF0000"/>
                </a:solidFill>
                <a:latin typeface="Arial" pitchFamily="34" charset="0"/>
                <a:cs typeface="Arial" pitchFamily="34" charset="0"/>
              </a:rPr>
              <a:t>ΦΑΣΕΩΣ ΣΥΜΠΙΕΣΕΩΣ</a:t>
            </a:r>
            <a:r>
              <a:rPr lang="el-GR" sz="2600" b="1" dirty="0" smtClean="0">
                <a:solidFill>
                  <a:srgbClr val="FF0000"/>
                </a:solidFill>
                <a:latin typeface="Arial" pitchFamily="34" charset="0"/>
                <a:cs typeface="Arial" pitchFamily="34" charset="0"/>
              </a:rPr>
              <a:t> </a:t>
            </a:r>
            <a:r>
              <a:rPr lang="el-GR" sz="2600" b="1" dirty="0" smtClean="0">
                <a:solidFill>
                  <a:schemeClr val="tx1"/>
                </a:solidFill>
                <a:latin typeface="Arial" pitchFamily="34" charset="0"/>
                <a:cs typeface="Arial" pitchFamily="34" charset="0"/>
              </a:rPr>
              <a:t>Ο ΕΓΚΛΩΒΙΣΜΕΝΟΣ ΑΕΡΑΣ ΕΝΤΟΣ ΤΟΥ ΚΥΛΙΝΔΡΟΥ ΒΡΙΣΚΕΤΑΙ ΣΕ ΠΟΛΥ ΥΨΗΛΗ ΠΙΕΣΗ. ΣΥΝΕΠΩΣ, ΓΙΑ ΝΑ ΜΠΟΡΕΣΕΙ ΤΟ ΚΑΥΣΙΜΟ ΝΑ ΕΙΣΕΛΘΕΙ ΚΑΙ ΝΑ ΔΙΑΣΠΑΣΤΕΙ ΣΕ ΟΣΟ ΤΟ ΔΥΝΑΤΟΝ ΜΙΚΡΟΤΕΡΑ ΣΤΑΓΟΝΙΔΙΑ, ΚΑΤΑΛΑΜΒΑΝΟΝΤΑΣ ΟΛΟ ΤΟΝ ΟΓΚΟ ΤΟΥ ΘΑΛΑΜΟΥ ΚΑΥΣΕΩΣ, ΠΡΕΠΕΙ ΝΑ ΟΔΗΓΕΙΤΑΙ ΕΚΕΙ ΜΕ ΠΙΕΣΗ ΠΟΛΥ ΜΕΓΑΛΥΤΕΡΗ ΑΠΟ ΤΗΝ ΕΠΙΚΡΑΤΟΥΣΑ ΣΤΟΝ ΚΥΛΙΝΔΡΟ (Η ΟΠΟΙΑ ΚΥΜΑΙΝΕΤΑΙ ΑΠΟ 80 ΕΩΣ 200 </a:t>
            </a:r>
            <a:r>
              <a:rPr lang="en-US" sz="2600" b="1" dirty="0" smtClean="0">
                <a:solidFill>
                  <a:schemeClr val="tx1"/>
                </a:solidFill>
                <a:latin typeface="Arial" pitchFamily="34" charset="0"/>
                <a:cs typeface="Arial" pitchFamily="34" charset="0"/>
              </a:rPr>
              <a:t>bar</a:t>
            </a:r>
            <a:r>
              <a:rPr lang="el-GR" sz="2600" b="1" dirty="0" smtClean="0">
                <a:solidFill>
                  <a:schemeClr val="tx1"/>
                </a:solidFill>
                <a:latin typeface="Arial" pitchFamily="34" charset="0"/>
                <a:cs typeface="Arial" pitchFamily="34" charset="0"/>
              </a:rPr>
              <a:t>). ΕΠΙΠΡΟΣΘΕΤΑ, ΜΕ ΤΗΝ ΥΨΗΛΗ ΕΦΑΡΜΟΖΟΜΕΝΗ ΠΙΕΣΗ, ΕΜΠΟΔΙΖΕΤΑΙ Ο ΣΥΜΠΙΕΣΜΕΝΟΣ ΑΕΡΑΣ ΝΑ ΕΙΣΕΛΘΕΙ ΣΤΟ ΣΥΣΤΗΜΑ ΕΓΧΥΣΕΩΣ ΤΟΥ ΚΑΥΣΙΜΟΥ. </a:t>
            </a:r>
          </a:p>
          <a:p>
            <a:pPr algn="l"/>
            <a:endParaRPr lang="el-GR" sz="1800" b="1" dirty="0" smtClean="0">
              <a:solidFill>
                <a:schemeClr val="tx1"/>
              </a:solidFill>
              <a:latin typeface="Arial" pitchFamily="34" charset="0"/>
              <a:cs typeface="Arial" pitchFamily="34" charset="0"/>
            </a:endParaRPr>
          </a:p>
          <a:p>
            <a:pPr algn="l"/>
            <a:endParaRPr lang="el-GR" sz="1800" b="1" dirty="0" smtClean="0">
              <a:solidFill>
                <a:schemeClr val="tx1"/>
              </a:solidFill>
              <a:latin typeface="Arial" pitchFamily="34" charset="0"/>
              <a:cs typeface="Arial" pitchFamily="34" charset="0"/>
            </a:endParaRPr>
          </a:p>
          <a:p>
            <a:r>
              <a:rPr lang="el-GR" sz="1400" dirty="0" smtClean="0"/>
              <a:t/>
            </a:r>
            <a:br>
              <a:rPr lang="el-GR" sz="1400" dirty="0" smtClean="0"/>
            </a:br>
            <a:endParaRPr lang="el-GR" sz="1600"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300" b="1" u="sng" dirty="0" smtClean="0">
                <a:solidFill>
                  <a:schemeClr val="bg1"/>
                </a:solidFill>
                <a:latin typeface="Arial" pitchFamily="34" charset="0"/>
                <a:cs typeface="Arial" pitchFamily="34" charset="0"/>
              </a:rPr>
              <a:t>ΣΥΣΤΗΜΑ ΕΓΧΥΣΕΩΣ ΚΑΥΣΙΜΟΥ ΣΕ ΠΕΤΡΕΛΑΙΟΜΗΧΑΝΕΣ</a:t>
            </a:r>
            <a:endParaRPr lang="el-GR" sz="23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r>
              <a:rPr lang="el-GR" sz="2000" b="1" dirty="0" smtClean="0">
                <a:solidFill>
                  <a:schemeClr val="tx1"/>
                </a:solidFill>
                <a:latin typeface="Arial" pitchFamily="34" charset="0"/>
                <a:cs typeface="Arial" pitchFamily="34" charset="0"/>
              </a:rPr>
              <a:t>ΕΝΑ ΤΥΠΙΚΟ ΣΥΣΤΗΜΑ ΠΡΟΣΑΓΩΓΗΣ ΚΑΙ ΕΓΧΥΣΕΩΣ ΚΑΥΣΙΜΟΥ ΣΕ ΠΕΤΡΕΛΑΙΟΜΗΧΑΝΗ ΠΕΡΙΛΑΜΒΑΝΕΙ ΤΑ ΑΚΟΛΟΥΘΑ ΤΜΗΜΑΤΑ:</a:t>
            </a:r>
          </a:p>
          <a:p>
            <a:pPr marL="324000" lvl="0" indent="-324000" algn="l">
              <a:buClr>
                <a:srgbClr val="FF0000"/>
              </a:buClr>
              <a:buFont typeface="Wingdings" pitchFamily="2" charset="2"/>
              <a:buChar char="Ø"/>
            </a:pPr>
            <a:r>
              <a:rPr lang="el-GR" sz="2000" b="1" dirty="0" smtClean="0">
                <a:solidFill>
                  <a:schemeClr val="tx1"/>
                </a:solidFill>
                <a:latin typeface="Arial" pitchFamily="34" charset="0"/>
                <a:cs typeface="Arial" pitchFamily="34" charset="0"/>
              </a:rPr>
              <a:t>ΔΕΞΑΜΕΝΗ η ΔΕΞΑΜΕΝΕΣ ΑΠΟΘΗΚΕΥΣΕΩΣ ΠΕΤΡΕΛΑΙΟΥ.</a:t>
            </a:r>
          </a:p>
          <a:p>
            <a:pPr marL="324000" lvl="0" indent="-324000" algn="l">
              <a:buClr>
                <a:srgbClr val="FF0000"/>
              </a:buClr>
              <a:buFont typeface="Wingdings" pitchFamily="2" charset="2"/>
              <a:buChar char="Ø"/>
            </a:pPr>
            <a:r>
              <a:rPr lang="el-GR" sz="2000" b="1" dirty="0" smtClean="0">
                <a:solidFill>
                  <a:schemeClr val="tx1"/>
                </a:solidFill>
                <a:latin typeface="Arial" pitchFamily="34" charset="0"/>
                <a:cs typeface="Arial" pitchFamily="34" charset="0"/>
              </a:rPr>
              <a:t>ΣΩΛΗΝΩΣΕΙΣ ΠΡΟΣΑΓΩΓΗΣ ΚΑΙ ΕΠΙΣΤΡΟΦΗΣ ΠΕΤΡΕΛΑΙΟΥ.</a:t>
            </a:r>
          </a:p>
          <a:p>
            <a:pPr marL="324000" lvl="0" indent="-324000" algn="l">
              <a:buClr>
                <a:srgbClr val="FF0000"/>
              </a:buClr>
              <a:buFont typeface="Wingdings" pitchFamily="2" charset="2"/>
              <a:buChar char="Ø"/>
            </a:pPr>
            <a:r>
              <a:rPr lang="el-GR" sz="2000" b="1" dirty="0" smtClean="0">
                <a:solidFill>
                  <a:schemeClr val="tx1"/>
                </a:solidFill>
                <a:latin typeface="Arial" pitchFamily="34" charset="0"/>
                <a:cs typeface="Arial" pitchFamily="34" charset="0"/>
              </a:rPr>
              <a:t>ΠΡΟΘΕΡΜΑΝΤΗΡΕΣ ΠΕΤΡΕΛΑΙΟΥ.</a:t>
            </a:r>
          </a:p>
          <a:p>
            <a:pPr marL="324000" lvl="0" indent="-324000" algn="l">
              <a:buClr>
                <a:srgbClr val="FF0000"/>
              </a:buClr>
              <a:buFont typeface="Wingdings" pitchFamily="2" charset="2"/>
              <a:buChar char="Ø"/>
            </a:pPr>
            <a:r>
              <a:rPr lang="el-GR" sz="2000" b="1" dirty="0" smtClean="0">
                <a:solidFill>
                  <a:schemeClr val="tx1"/>
                </a:solidFill>
                <a:latin typeface="Arial" pitchFamily="34" charset="0"/>
                <a:cs typeface="Arial" pitchFamily="34" charset="0"/>
              </a:rPr>
              <a:t>ΦΙΛΤΡΑ ΚΑΘΑΡΙΣΜΟΥ ΠΕΤΡΕΛΑΙΟΥ.</a:t>
            </a:r>
          </a:p>
          <a:p>
            <a:pPr marL="324000" indent="-324000" algn="l">
              <a:buClr>
                <a:srgbClr val="FF0000"/>
              </a:buClr>
              <a:buFont typeface="Wingdings" pitchFamily="2" charset="2"/>
              <a:buChar char="Ø"/>
            </a:pPr>
            <a:r>
              <a:rPr lang="el-GR" sz="2000" b="1" dirty="0" smtClean="0">
                <a:solidFill>
                  <a:schemeClr val="tx1"/>
                </a:solidFill>
                <a:latin typeface="Arial" pitchFamily="34" charset="0"/>
                <a:cs typeface="Arial" pitchFamily="34" charset="0"/>
              </a:rPr>
              <a:t>ΦΥΓΟΚΕΝΤΡΙΚΟΥΣ ΔΙΑΧΩΡΙΣΤΗΡΕΣ ΠΕΤΡΕΛΑΙΟΥ ΓΙΑ ΤΟΝ ΚΑΘΑΡΙΣΜΟ ΤΟΥ ΑΠΟ ΞΕΝΕΣ ΠΡΟΣΜΕΙΞΕΙΣ ΟΠΩΣ ΝΕΡΟ, ΛΑΣΠΩΔΗ ΚΑΙ ΣΤΕΡΕΑ ΚΑΤΑΛΟΙΠΑ (ΣΥΝΑΝΤΩΝΤΑΙ ΣΕ ΜΗΧΑΝΕΣ ΜΕΣΗΣ ΚΑΙ ΜΕΓΑΛΗΣ ΙΣΧΥΟΣ).</a:t>
            </a:r>
          </a:p>
          <a:p>
            <a:pPr marL="324000" lvl="0" indent="-324000" algn="l">
              <a:buClr>
                <a:srgbClr val="FF0000"/>
              </a:buClr>
              <a:buFont typeface="Wingdings" pitchFamily="2" charset="2"/>
              <a:buChar char="Ø"/>
            </a:pPr>
            <a:r>
              <a:rPr lang="el-GR" sz="2000" b="1" dirty="0" smtClean="0">
                <a:solidFill>
                  <a:schemeClr val="tx1"/>
                </a:solidFill>
                <a:latin typeface="Arial" pitchFamily="34" charset="0"/>
                <a:cs typeface="Arial" pitchFamily="34" charset="0"/>
              </a:rPr>
              <a:t>ΔΕΞΑΜΕΝΕΣ ΗΜΕΡΗΣΙΑΣ ΚΑΤΑΝΑΛΩΣΕΩΣ η ΔΕΞΑΜΕΝΕΣ ΧΡΗΣΕΩΣ (ΣΥΝΑΝΤΟΥΝΤΑΙ ΣΕ ΕΓΚΑΤΑΣΤΑΣΕΙΣ ΜΗΧΑΝΩΝ ΜΕΣΗΣ ΚΑΙ ΜΕΓΑΛΗΣ ΙΣΧΥΟΣ).</a:t>
            </a:r>
          </a:p>
          <a:p>
            <a:pPr marL="324000" lvl="0" indent="-324000" algn="l">
              <a:buClr>
                <a:srgbClr val="FF0000"/>
              </a:buClr>
              <a:buFont typeface="Wingdings" pitchFamily="2" charset="2"/>
              <a:buChar char="Ø"/>
            </a:pPr>
            <a:r>
              <a:rPr lang="el-GR" sz="2000" b="1" dirty="0" smtClean="0">
                <a:solidFill>
                  <a:schemeClr val="tx1"/>
                </a:solidFill>
                <a:latin typeface="Arial" pitchFamily="34" charset="0"/>
                <a:cs typeface="Arial" pitchFamily="34" charset="0"/>
              </a:rPr>
              <a:t>ΑΝΤΛΙΕΣ ΤΡΟΦΟΔΟΣΙΑΣ ΧΑΜΗΛΗΣ ΠΙΕΣΕΩΣ.</a:t>
            </a:r>
          </a:p>
          <a:p>
            <a:pPr marL="324000" indent="-324000" algn="l">
              <a:buClr>
                <a:srgbClr val="FF0000"/>
              </a:buClr>
              <a:buFont typeface="Wingdings" pitchFamily="2" charset="2"/>
              <a:buChar char="Ø"/>
            </a:pPr>
            <a:r>
              <a:rPr lang="el-GR" sz="2000" b="1" dirty="0" smtClean="0">
                <a:solidFill>
                  <a:schemeClr val="tx1"/>
                </a:solidFill>
                <a:latin typeface="Arial" pitchFamily="34" charset="0"/>
                <a:cs typeface="Arial" pitchFamily="34" charset="0"/>
              </a:rPr>
              <a:t>ΑΝΤΛΙΕΣ ΥΨΗΛΗΣ ΠΙΕΣΕΩΣ (ΕΓΧΥΣΕΩΣ η ΚΑΤΑΘΛΙΨΕΩΣ).</a:t>
            </a:r>
          </a:p>
          <a:p>
            <a:pPr marL="324000" indent="-324000" algn="l">
              <a:buClr>
                <a:srgbClr val="FF0000"/>
              </a:buClr>
              <a:buFont typeface="Wingdings" pitchFamily="2" charset="2"/>
              <a:buChar char="Ø"/>
            </a:pPr>
            <a:r>
              <a:rPr lang="el-GR" sz="2000" b="1" dirty="0" smtClean="0">
                <a:solidFill>
                  <a:schemeClr val="tx1"/>
                </a:solidFill>
                <a:latin typeface="Arial" pitchFamily="34" charset="0"/>
                <a:cs typeface="Arial" pitchFamily="34" charset="0"/>
              </a:rPr>
              <a:t>ΕΓΧΥΤΗΡΕΣ.</a:t>
            </a:r>
          </a:p>
          <a:p>
            <a:pPr algn="l"/>
            <a:endParaRPr lang="el-GR" sz="2400" b="1" dirty="0" smtClean="0">
              <a:solidFill>
                <a:schemeClr val="tx1"/>
              </a:solidFill>
              <a:latin typeface="Arial" pitchFamily="34" charset="0"/>
              <a:cs typeface="Arial" pitchFamily="34" charset="0"/>
            </a:endParaRPr>
          </a:p>
          <a:p>
            <a:pPr algn="l"/>
            <a:endParaRPr lang="el-GR" sz="1800" b="1" dirty="0" smtClean="0">
              <a:solidFill>
                <a:schemeClr val="tx1"/>
              </a:solidFill>
              <a:latin typeface="Arial" pitchFamily="34" charset="0"/>
              <a:cs typeface="Arial" pitchFamily="34" charset="0"/>
            </a:endParaRPr>
          </a:p>
          <a:p>
            <a:pPr algn="l"/>
            <a:endParaRPr lang="el-GR" sz="1800" b="1" dirty="0" smtClean="0">
              <a:solidFill>
                <a:schemeClr val="tx1"/>
              </a:solidFill>
              <a:latin typeface="Arial" pitchFamily="34" charset="0"/>
              <a:cs typeface="Arial" pitchFamily="34" charset="0"/>
            </a:endParaRPr>
          </a:p>
          <a:p>
            <a:r>
              <a:rPr lang="el-GR" sz="1400" dirty="0" smtClean="0"/>
              <a:t/>
            </a:r>
            <a:br>
              <a:rPr lang="el-GR" sz="1400" dirty="0" smtClean="0"/>
            </a:br>
            <a:endParaRPr lang="el-GR" sz="1600"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300" b="1" u="sng" dirty="0" smtClean="0">
                <a:solidFill>
                  <a:schemeClr val="bg1"/>
                </a:solidFill>
                <a:latin typeface="Arial" pitchFamily="34" charset="0"/>
                <a:cs typeface="Arial" pitchFamily="34" charset="0"/>
              </a:rPr>
              <a:t>ΣΥΣΤΗΜΑ ΕΓΧΥΣΕΩΣ ΚΑΥΣΙΜΟΥ ΣΕ ΠΕΤΡΕΛΑΙΟΜΗΧΑΝΕΣ</a:t>
            </a:r>
            <a:endParaRPr lang="el-GR" sz="23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endParaRPr lang="el-GR" sz="1200" b="1" dirty="0" smtClean="0">
              <a:solidFill>
                <a:schemeClr val="tx1"/>
              </a:solidFill>
              <a:latin typeface="Arial" pitchFamily="34" charset="0"/>
              <a:cs typeface="Arial" pitchFamily="34" charset="0"/>
            </a:endParaRPr>
          </a:p>
          <a:p>
            <a:pPr algn="l"/>
            <a:r>
              <a:rPr lang="el-GR" b="1" dirty="0" smtClean="0">
                <a:solidFill>
                  <a:schemeClr val="tx1"/>
                </a:solidFill>
                <a:latin typeface="Arial" pitchFamily="34" charset="0"/>
                <a:cs typeface="Arial" pitchFamily="34" charset="0"/>
              </a:rPr>
              <a:t>ΟΙ ΕΓΧΥΤΗΡΕΣ (ΜΠΕΚ) ΑΠΟΤΕΛΟΥΝ ΤΟ ΤΕΛΕΥΤΑΙΟ ΤΜΗΜΑ ΤΟΥ ΣΥΣΤΗΜΑΤΟΣ ΕΓΧΥΣΕΩΣ ΣΤΙΣ ΠΕΤΡΕΛΑΙΟΜΗΧΑΝΕΣ. </a:t>
            </a:r>
          </a:p>
          <a:p>
            <a:pPr algn="l"/>
            <a:r>
              <a:rPr lang="el-GR" b="1" dirty="0" smtClean="0">
                <a:solidFill>
                  <a:schemeClr val="tx1"/>
                </a:solidFill>
                <a:latin typeface="Arial" pitchFamily="34" charset="0"/>
                <a:cs typeface="Arial" pitchFamily="34" charset="0"/>
              </a:rPr>
              <a:t>ΕΙΝΑΙ ΤΟΠΟΘΕΤΗΜΕΝΟΙ ΣΤΗΝ ΚΕΦΑΛΗ (ΠΩΜΑ) ΤΩΝ ΚΥΛΙΝΔΡΩΝ ΚΑΙ ΛΟΓΩ ΤΗΣ ΘΕΣΕΩΣ ΤΟΥΣ ΚΑΤΑΠΟΝΟΥΝΤΑΙ ΑΠΟ ΤΙΣ ΥΨΗΛΕΣ ΠΙΕΣΕΙΣ ΚΑΙ ΤΙΣ ΜΕΤΑΒΟΛΕΣ ΤΗΣ ΘΕΡΜΟΚΡΑΣΙΑΣ ΣΤΟΥΣ ΘΑΛΑΜΟΥΣ ΚΑΥΣΕΩΣ ΤΩΝ ΚΥΛΙΝΔΡΩΝ.</a:t>
            </a:r>
          </a:p>
          <a:p>
            <a:r>
              <a:rPr lang="el-GR" sz="1400" dirty="0" smtClean="0"/>
              <a:t/>
            </a:r>
            <a:br>
              <a:rPr lang="el-GR" sz="1400" dirty="0" smtClean="0"/>
            </a:br>
            <a:endParaRPr lang="el-GR" sz="2400" b="1" dirty="0" smtClean="0">
              <a:solidFill>
                <a:schemeClr val="tx1"/>
              </a:solidFill>
              <a:latin typeface="Arial" pitchFamily="34" charset="0"/>
              <a:cs typeface="Arial" pitchFamily="34" charset="0"/>
            </a:endParaRPr>
          </a:p>
          <a:p>
            <a:pPr algn="l"/>
            <a:endParaRPr lang="el-GR" sz="1800" b="1" dirty="0" smtClean="0">
              <a:solidFill>
                <a:schemeClr val="tx1"/>
              </a:solidFill>
              <a:latin typeface="Arial" pitchFamily="34" charset="0"/>
              <a:cs typeface="Arial" pitchFamily="34" charset="0"/>
            </a:endParaRPr>
          </a:p>
          <a:p>
            <a:pPr algn="l"/>
            <a:endParaRPr lang="el-GR" sz="1800" b="1" dirty="0" smtClean="0">
              <a:solidFill>
                <a:schemeClr val="tx1"/>
              </a:solidFill>
              <a:latin typeface="Arial" pitchFamily="34" charset="0"/>
              <a:cs typeface="Arial" pitchFamily="34" charset="0"/>
            </a:endParaRPr>
          </a:p>
          <a:p>
            <a:r>
              <a:rPr lang="el-GR" sz="1400" dirty="0" smtClean="0"/>
              <a:t/>
            </a:r>
            <a:br>
              <a:rPr lang="el-GR" sz="1400" dirty="0" smtClean="0"/>
            </a:br>
            <a:endParaRPr lang="el-GR" sz="1600"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3200" b="1" u="sng" dirty="0" smtClean="0">
                <a:solidFill>
                  <a:schemeClr val="bg1"/>
                </a:solidFill>
                <a:latin typeface="Arial" pitchFamily="34" charset="0"/>
                <a:cs typeface="Arial" pitchFamily="34" charset="0"/>
              </a:rPr>
              <a:t>ΕΓΧΥΤΗΡΑΣ</a:t>
            </a:r>
            <a:endParaRPr lang="el-GR" sz="32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3200" b="1" u="sng" dirty="0" smtClean="0">
                <a:solidFill>
                  <a:schemeClr val="bg1"/>
                </a:solidFill>
                <a:latin typeface="Arial" pitchFamily="34" charset="0"/>
                <a:cs typeface="Arial" pitchFamily="34" charset="0"/>
              </a:rPr>
              <a:t>ΕΓΧΥΤΗΡΑΣ</a:t>
            </a:r>
            <a:endParaRPr lang="el-GR" sz="3200" b="1" u="sng" dirty="0">
              <a:solidFill>
                <a:schemeClr val="bg1"/>
              </a:solidFill>
              <a:latin typeface="Arial" pitchFamily="34" charset="0"/>
              <a:cs typeface="Arial" pitchFamily="34" charset="0"/>
            </a:endParaRPr>
          </a:p>
        </p:txBody>
      </p:sp>
      <p:pic>
        <p:nvPicPr>
          <p:cNvPr id="1026" name="Picture 2" descr="C:\Users\Fadi\Desktop\1.png"/>
          <p:cNvPicPr>
            <a:picLocks noChangeAspect="1" noChangeArrowheads="1"/>
          </p:cNvPicPr>
          <p:nvPr/>
        </p:nvPicPr>
        <p:blipFill>
          <a:blip r:embed="rId3" cstate="print">
            <a:lum bright="-21000" contrast="39000"/>
          </a:blip>
          <a:srcRect/>
          <a:stretch>
            <a:fillRect/>
          </a:stretch>
        </p:blipFill>
        <p:spPr bwMode="auto">
          <a:xfrm>
            <a:off x="899592" y="1052736"/>
            <a:ext cx="7200800" cy="5616624"/>
          </a:xfrm>
          <a:prstGeom prst="rect">
            <a:avLst/>
          </a:prstGeom>
          <a:noFill/>
        </p:spPr>
      </p:pic>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r>
              <a:rPr lang="el-GR" b="1" u="sng" dirty="0" smtClean="0">
                <a:solidFill>
                  <a:srgbClr val="FF0000"/>
                </a:solidFill>
                <a:latin typeface="Arial" pitchFamily="34" charset="0"/>
                <a:cs typeface="Arial" pitchFamily="34" charset="0"/>
              </a:rPr>
              <a:t>ΠΕΡΙΓΡΑΦΗ ΤΜΗΜΑΤΩΝ ΕΓΧΥΤΗΡΑ</a:t>
            </a:r>
          </a:p>
          <a:p>
            <a:pPr algn="l"/>
            <a:endParaRPr lang="el-GR" sz="1100" b="1" dirty="0" smtClean="0">
              <a:solidFill>
                <a:schemeClr val="tx1"/>
              </a:solidFill>
              <a:latin typeface="Arial" pitchFamily="34" charset="0"/>
              <a:cs typeface="Arial" pitchFamily="34" charset="0"/>
            </a:endParaRPr>
          </a:p>
          <a:p>
            <a:pPr algn="l"/>
            <a:r>
              <a:rPr lang="el-GR" b="1" dirty="0" smtClean="0">
                <a:solidFill>
                  <a:schemeClr val="tx1"/>
                </a:solidFill>
                <a:latin typeface="Arial" pitchFamily="34" charset="0"/>
                <a:cs typeface="Arial" pitchFamily="34" charset="0"/>
              </a:rPr>
              <a:t>ΣΥΝΑΝΤΩΝΤΑΙ ΠΟΛΛΑ ΕΙΔΗ ΕΓΧΥΤΗΡΩΝ, ΑΝΑΛΟΓΑ ΜΕ ΤΟΝ ΤΥΠΟ ΚΑΙ ΤΟ ΜΕΓΕΘΟΣ ΤΗΣ ΜΗΧΑΝΗΣ. ΣΥΝΗΘΩΣ, ΑΠΑΡΤΙΖΟΝΤΑΙ ΑΠΟ ΤΡΙΑ ΚΥΡΙΑ ΜΕΡΗ: ΤΟ </a:t>
            </a:r>
            <a:r>
              <a:rPr lang="el-GR" b="1" u="sng" dirty="0" smtClean="0">
                <a:solidFill>
                  <a:srgbClr val="FF0000"/>
                </a:solidFill>
                <a:latin typeface="Arial" pitchFamily="34" charset="0"/>
                <a:cs typeface="Arial" pitchFamily="34" charset="0"/>
              </a:rPr>
              <a:t>ΣΩΜΑ</a:t>
            </a:r>
            <a:r>
              <a:rPr lang="el-GR" b="1" dirty="0" smtClean="0">
                <a:solidFill>
                  <a:schemeClr val="tx1"/>
                </a:solidFill>
                <a:latin typeface="Arial" pitchFamily="34" charset="0"/>
                <a:cs typeface="Arial" pitchFamily="34" charset="0"/>
              </a:rPr>
              <a:t> (ΚΟΡΜΟΣ), ΤΗ </a:t>
            </a:r>
            <a:r>
              <a:rPr lang="el-GR" b="1" u="sng" dirty="0" smtClean="0">
                <a:solidFill>
                  <a:srgbClr val="FF0000"/>
                </a:solidFill>
                <a:latin typeface="Arial" pitchFamily="34" charset="0"/>
                <a:cs typeface="Arial" pitchFamily="34" charset="0"/>
              </a:rPr>
              <a:t>ΒΕΛΟΝΑ</a:t>
            </a:r>
            <a:r>
              <a:rPr lang="el-GR" b="1" dirty="0" smtClean="0">
                <a:solidFill>
                  <a:schemeClr val="tx1"/>
                </a:solidFill>
                <a:latin typeface="Arial" pitchFamily="34" charset="0"/>
                <a:cs typeface="Arial" pitchFamily="34" charset="0"/>
              </a:rPr>
              <a:t> (</a:t>
            </a:r>
            <a:r>
              <a:rPr lang="en-US" b="1" dirty="0" smtClean="0">
                <a:solidFill>
                  <a:schemeClr val="tx1"/>
                </a:solidFill>
                <a:latin typeface="Arial" pitchFamily="34" charset="0"/>
                <a:cs typeface="Arial" pitchFamily="34" charset="0"/>
              </a:rPr>
              <a:t>NEEDLE</a:t>
            </a:r>
            <a:r>
              <a:rPr lang="el-GR" b="1" dirty="0" smtClean="0">
                <a:solidFill>
                  <a:schemeClr val="tx1"/>
                </a:solidFill>
                <a:latin typeface="Arial" pitchFamily="34" charset="0"/>
                <a:cs typeface="Arial" pitchFamily="34" charset="0"/>
              </a:rPr>
              <a:t>) ΜΕ ΤΟ ΣΤΕΛΕΧΟΣ ΚΑΙ ΤΟ ΕΛΑΤΗΡΙΟ ΕΠΑΝΑΦΟΡΑΣ ΤΗΣ, ΚΑΙ ΤΕΛΟΣ ΤΟ ΣΥΓΚΡΟΤΗΜΑ ΤΟΥ </a:t>
            </a:r>
            <a:r>
              <a:rPr lang="el-GR" b="1" u="sng" dirty="0" smtClean="0">
                <a:solidFill>
                  <a:srgbClr val="FF0000"/>
                </a:solidFill>
                <a:latin typeface="Arial" pitchFamily="34" charset="0"/>
                <a:cs typeface="Arial" pitchFamily="34" charset="0"/>
              </a:rPr>
              <a:t>ΑΚΡΟΦΥΣΙΟΥ</a:t>
            </a:r>
            <a:r>
              <a:rPr lang="el-GR" b="1" dirty="0" smtClean="0">
                <a:solidFill>
                  <a:schemeClr val="tx1"/>
                </a:solidFill>
                <a:latin typeface="Arial" pitchFamily="34" charset="0"/>
                <a:cs typeface="Arial" pitchFamily="34" charset="0"/>
              </a:rPr>
              <a:t> (</a:t>
            </a:r>
            <a:r>
              <a:rPr lang="en-US" b="1" dirty="0" smtClean="0">
                <a:solidFill>
                  <a:schemeClr val="tx1"/>
                </a:solidFill>
                <a:latin typeface="Arial" pitchFamily="34" charset="0"/>
                <a:cs typeface="Arial" pitchFamily="34" charset="0"/>
              </a:rPr>
              <a:t>NOZZLE ASSEMBLY</a:t>
            </a:r>
            <a:r>
              <a:rPr lang="el-GR" b="1" dirty="0" smtClean="0">
                <a:solidFill>
                  <a:schemeClr val="tx1"/>
                </a:solidFill>
                <a:latin typeface="Arial" pitchFamily="34" charset="0"/>
                <a:cs typeface="Arial" pitchFamily="34" charset="0"/>
              </a:rPr>
              <a:t>). </a:t>
            </a:r>
          </a:p>
          <a:p>
            <a:r>
              <a:rPr lang="el-GR" sz="1400" dirty="0" smtClean="0"/>
              <a:t/>
            </a:r>
            <a:br>
              <a:rPr lang="el-GR" sz="1400" dirty="0" smtClean="0"/>
            </a:br>
            <a:endParaRPr lang="el-GR" sz="2400" b="1" dirty="0" smtClean="0">
              <a:solidFill>
                <a:schemeClr val="tx1"/>
              </a:solidFill>
              <a:latin typeface="Arial" pitchFamily="34" charset="0"/>
              <a:cs typeface="Arial" pitchFamily="34" charset="0"/>
            </a:endParaRPr>
          </a:p>
          <a:p>
            <a:pPr algn="l"/>
            <a:endParaRPr lang="el-GR" sz="1800" b="1" dirty="0" smtClean="0">
              <a:solidFill>
                <a:schemeClr val="tx1"/>
              </a:solidFill>
              <a:latin typeface="Arial" pitchFamily="34" charset="0"/>
              <a:cs typeface="Arial" pitchFamily="34" charset="0"/>
            </a:endParaRPr>
          </a:p>
          <a:p>
            <a:pPr algn="l"/>
            <a:endParaRPr lang="el-GR" sz="1800" b="1" dirty="0" smtClean="0">
              <a:solidFill>
                <a:schemeClr val="tx1"/>
              </a:solidFill>
              <a:latin typeface="Arial" pitchFamily="34" charset="0"/>
              <a:cs typeface="Arial" pitchFamily="34" charset="0"/>
            </a:endParaRPr>
          </a:p>
          <a:p>
            <a:r>
              <a:rPr lang="el-GR" sz="1400" dirty="0" smtClean="0"/>
              <a:t/>
            </a:r>
            <a:br>
              <a:rPr lang="el-GR" sz="1400" dirty="0" smtClean="0"/>
            </a:br>
            <a:endParaRPr lang="el-GR" sz="1600"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3200" b="1" u="sng" dirty="0" smtClean="0">
                <a:solidFill>
                  <a:schemeClr val="bg1"/>
                </a:solidFill>
                <a:latin typeface="Arial" pitchFamily="34" charset="0"/>
                <a:cs typeface="Arial" pitchFamily="34" charset="0"/>
              </a:rPr>
              <a:t>ΕΓΧΥΤΗΡΑΣ</a:t>
            </a:r>
            <a:endParaRPr lang="el-GR" sz="32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3200" b="1" u="sng" dirty="0" smtClean="0">
                <a:solidFill>
                  <a:schemeClr val="bg1"/>
                </a:solidFill>
                <a:latin typeface="Arial" pitchFamily="34" charset="0"/>
                <a:cs typeface="Arial" pitchFamily="34" charset="0"/>
              </a:rPr>
              <a:t>ΕΓΧΥΤΗΡΑΣ</a:t>
            </a:r>
            <a:endParaRPr lang="el-GR" sz="3200" b="1" u="sng" dirty="0">
              <a:solidFill>
                <a:schemeClr val="bg1"/>
              </a:solidFill>
              <a:latin typeface="Arial" pitchFamily="34" charset="0"/>
              <a:cs typeface="Arial" pitchFamily="34" charset="0"/>
            </a:endParaRPr>
          </a:p>
        </p:txBody>
      </p:sp>
      <p:pic>
        <p:nvPicPr>
          <p:cNvPr id="2050" name="Picture 2" descr="C:\Users\Fadi\Desktop\2.png"/>
          <p:cNvPicPr>
            <a:picLocks noChangeAspect="1" noChangeArrowheads="1"/>
          </p:cNvPicPr>
          <p:nvPr/>
        </p:nvPicPr>
        <p:blipFill>
          <a:blip r:embed="rId3" cstate="print">
            <a:lum bright="-16000" contrast="27000"/>
          </a:blip>
          <a:srcRect/>
          <a:stretch>
            <a:fillRect/>
          </a:stretch>
        </p:blipFill>
        <p:spPr bwMode="auto">
          <a:xfrm>
            <a:off x="3059832" y="1052736"/>
            <a:ext cx="2520280" cy="5589240"/>
          </a:xfrm>
          <a:prstGeom prst="rect">
            <a:avLst/>
          </a:prstGeom>
          <a:noFill/>
        </p:spPr>
      </p:pic>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r>
              <a:rPr lang="el-GR" sz="2400" b="1" dirty="0" smtClean="0">
                <a:solidFill>
                  <a:schemeClr val="tx1"/>
                </a:solidFill>
                <a:latin typeface="Arial" pitchFamily="34" charset="0"/>
                <a:cs typeface="Arial" pitchFamily="34" charset="0"/>
              </a:rPr>
              <a:t>ΜΙΑ ΤΥΠΙΚΗ ΕΓΚΑΤΑΣΤΑΣΗ ΜΗΧΑΝΟΣΤΑΣΙΟΥ ΠΛΟΙΟΥ ΠΕΡΙΛΑΜΒΑΝΕΙ ΤΗΝ ΚΥΡΙΑ η ΤΙΣ ΚΥΡΙΕΣ ΜΗΧΑΝΕΣ ΠΡΟΩΣΕΩΣ ΚΑΘΩΣ ΚΑΙ ΤΙΣ ΒΟΗΘΗΤΙΚΕΣ ΗΛΕΚΤΡΟΜΗΧΑΝΕΣ (ΗΛΕΚΤΡΟΠΑΡΑΓΩΓΟ ΖΕΥΓΗ). ΓΙΑ ΤΗΝ ΚΙΝΗΣΗ ΤΩΝ ΜΗΧΑΝΩΝ ΑΥΤΩΝ ΧΡΗΣΙΜΟΠΟΙΟΥΝΤΑΙ ΔΥΟ ΤΥΠΟΙ ΠΕΤΡΕΛΑΙΟΥ. </a:t>
            </a:r>
          </a:p>
          <a:p>
            <a:pPr algn="l"/>
            <a:r>
              <a:rPr lang="el-GR" sz="2400" b="1" dirty="0" smtClean="0">
                <a:solidFill>
                  <a:schemeClr val="tx1"/>
                </a:solidFill>
                <a:latin typeface="Arial" pitchFamily="34" charset="0"/>
                <a:cs typeface="Arial" pitchFamily="34" charset="0"/>
              </a:rPr>
              <a:t>ΤΟ </a:t>
            </a:r>
            <a:r>
              <a:rPr lang="el-GR" sz="2400" b="1" u="sng" dirty="0" smtClean="0">
                <a:solidFill>
                  <a:srgbClr val="FF0000"/>
                </a:solidFill>
                <a:latin typeface="Arial" pitchFamily="34" charset="0"/>
                <a:cs typeface="Arial" pitchFamily="34" charset="0"/>
              </a:rPr>
              <a:t>ΒΑΡΥ ΠΕΤΡΕΛΑΙΟ</a:t>
            </a:r>
            <a:r>
              <a:rPr lang="el-GR" sz="2400" b="1" dirty="0" smtClean="0">
                <a:solidFill>
                  <a:schemeClr val="tx1"/>
                </a:solidFill>
                <a:latin typeface="Arial" pitchFamily="34" charset="0"/>
                <a:cs typeface="Arial" pitchFamily="34" charset="0"/>
              </a:rPr>
              <a:t> (</a:t>
            </a:r>
            <a:r>
              <a:rPr lang="en-US" sz="2400" b="1" dirty="0" smtClean="0">
                <a:solidFill>
                  <a:srgbClr val="FF0000"/>
                </a:solidFill>
                <a:latin typeface="Arial" pitchFamily="34" charset="0"/>
                <a:cs typeface="Arial" pitchFamily="34" charset="0"/>
              </a:rPr>
              <a:t>HEAVY FUEL OIL </a:t>
            </a:r>
            <a:r>
              <a:rPr lang="el-GR" sz="2400" b="1" dirty="0" smtClean="0">
                <a:solidFill>
                  <a:srgbClr val="FF0000"/>
                </a:solidFill>
                <a:latin typeface="Arial" pitchFamily="34" charset="0"/>
                <a:cs typeface="Arial" pitchFamily="34" charset="0"/>
              </a:rPr>
              <a:t>- </a:t>
            </a:r>
            <a:r>
              <a:rPr lang="en-US" sz="2400" b="1" dirty="0" smtClean="0">
                <a:solidFill>
                  <a:srgbClr val="FF0000"/>
                </a:solidFill>
                <a:latin typeface="Arial" pitchFamily="34" charset="0"/>
                <a:cs typeface="Arial" pitchFamily="34" charset="0"/>
              </a:rPr>
              <a:t>HFO</a:t>
            </a:r>
            <a:r>
              <a:rPr lang="el-GR" sz="2400" b="1" dirty="0" smtClean="0">
                <a:solidFill>
                  <a:schemeClr val="tx1"/>
                </a:solidFill>
                <a:latin typeface="Arial" pitchFamily="34" charset="0"/>
                <a:cs typeface="Arial" pitchFamily="34" charset="0"/>
              </a:rPr>
              <a:t>) ΧΡΗΣΙΜΟΠΟΙΕΙΤΑΙ ΣΤΙΣ ΚΥΡΙΕΣ ΜΗΧΑΝΕΣ, </a:t>
            </a:r>
          </a:p>
          <a:p>
            <a:pPr algn="l"/>
            <a:r>
              <a:rPr lang="el-GR" sz="2400" b="1" dirty="0" smtClean="0">
                <a:solidFill>
                  <a:schemeClr val="tx1"/>
                </a:solidFill>
                <a:latin typeface="Arial" pitchFamily="34" charset="0"/>
                <a:cs typeface="Arial" pitchFamily="34" charset="0"/>
              </a:rPr>
              <a:t>ΕΝΩ ΤΟ </a:t>
            </a:r>
            <a:r>
              <a:rPr lang="el-GR" sz="2400" b="1" u="sng" dirty="0" smtClean="0">
                <a:solidFill>
                  <a:srgbClr val="FF0000"/>
                </a:solidFill>
                <a:latin typeface="Arial" pitchFamily="34" charset="0"/>
                <a:cs typeface="Arial" pitchFamily="34" charset="0"/>
              </a:rPr>
              <a:t>ΠΕΤΡΕΛΑΙΟ </a:t>
            </a:r>
            <a:r>
              <a:rPr lang="en-US" sz="2400" b="1" u="sng" dirty="0" smtClean="0">
                <a:solidFill>
                  <a:srgbClr val="FF0000"/>
                </a:solidFill>
                <a:latin typeface="Arial" pitchFamily="34" charset="0"/>
                <a:cs typeface="Arial" pitchFamily="34" charset="0"/>
              </a:rPr>
              <a:t>DIESEL</a:t>
            </a:r>
            <a:r>
              <a:rPr lang="el-GR" sz="2400" b="1" dirty="0" smtClean="0">
                <a:solidFill>
                  <a:schemeClr val="tx1"/>
                </a:solidFill>
                <a:latin typeface="Arial" pitchFamily="34" charset="0"/>
                <a:cs typeface="Arial" pitchFamily="34" charset="0"/>
              </a:rPr>
              <a:t> (</a:t>
            </a:r>
            <a:r>
              <a:rPr lang="en-US" sz="2400" b="1" dirty="0" smtClean="0">
                <a:solidFill>
                  <a:srgbClr val="FF0000"/>
                </a:solidFill>
                <a:latin typeface="Arial" pitchFamily="34" charset="0"/>
                <a:cs typeface="Arial" pitchFamily="34" charset="0"/>
              </a:rPr>
              <a:t>GAS OIL</a:t>
            </a:r>
            <a:r>
              <a:rPr lang="el-GR" sz="2400" b="1" dirty="0" smtClean="0">
                <a:solidFill>
                  <a:srgbClr val="FF0000"/>
                </a:solidFill>
                <a:latin typeface="Arial" pitchFamily="34" charset="0"/>
                <a:cs typeface="Arial" pitchFamily="34" charset="0"/>
              </a:rPr>
              <a:t>, </a:t>
            </a:r>
            <a:r>
              <a:rPr lang="en-US" sz="2400" b="1" dirty="0" smtClean="0">
                <a:solidFill>
                  <a:srgbClr val="FF0000"/>
                </a:solidFill>
                <a:latin typeface="Arial" pitchFamily="34" charset="0"/>
                <a:cs typeface="Arial" pitchFamily="34" charset="0"/>
              </a:rPr>
              <a:t>MARITIME DIESEL OIL </a:t>
            </a:r>
            <a:r>
              <a:rPr lang="el-GR" sz="2400" b="1" dirty="0" smtClean="0">
                <a:solidFill>
                  <a:srgbClr val="FF0000"/>
                </a:solidFill>
                <a:latin typeface="Arial" pitchFamily="34" charset="0"/>
                <a:cs typeface="Arial" pitchFamily="34" charset="0"/>
              </a:rPr>
              <a:t>- </a:t>
            </a:r>
            <a:r>
              <a:rPr lang="en-US" sz="2400" b="1" dirty="0" smtClean="0">
                <a:solidFill>
                  <a:srgbClr val="FF0000"/>
                </a:solidFill>
                <a:latin typeface="Arial" pitchFamily="34" charset="0"/>
                <a:cs typeface="Arial" pitchFamily="34" charset="0"/>
              </a:rPr>
              <a:t>MDO</a:t>
            </a:r>
            <a:r>
              <a:rPr lang="el-GR" sz="2400" b="1" dirty="0" smtClean="0">
                <a:solidFill>
                  <a:schemeClr val="tx1"/>
                </a:solidFill>
                <a:latin typeface="Arial" pitchFamily="34" charset="0"/>
                <a:cs typeface="Arial" pitchFamily="34" charset="0"/>
              </a:rPr>
              <a:t>) ΧΡΗΣΙΜΟΠΟΙΕΙΤΑΙ ΣΥΝΗΘΩΣ ΣΤΑ ΗΛΕΚΤΡΟΠΑΡΑΓΩΓΟ ΖΕΥΓΗ ΚΑΙ ΣΤΙΣ ΚΥΡΙΕΣ ΜΗΧΑΝΕΣ ΚΑΤΑ ΤΟΥΣ ΧΕΙΡΙΣΜΟΥΣ ΕΝ ΟΡΜΩ (ΑΝ ΚΑΙ ΠΛΕΟΝ ΕΙΝΑΙ ΔΥΝΑΤΗ Η ΚΑΥΣΗ ΒΑΡΕΟΣ ΠΕΤΡΕΛΑΙΟΥ ΚΑΙ ΑΠΟ ΟΡΙΣΜΕΝΕΣ ΗΛΕΚΤΡΟΜΗΧΑΝΕΣ ΚΑΙ ΚΑΤΑ ΤΟΥΣ ΧΕΙΡΙΣΜΟΥΣ ΕΝ ΟΡΜΩ ΤΩΝ ΚΥΡΙΩΝ ΜΗΧΑΝΩΝ). </a:t>
            </a:r>
          </a:p>
          <a:p>
            <a:endParaRPr lang="el-GR" sz="2400" b="1" dirty="0" smtClean="0">
              <a:solidFill>
                <a:schemeClr val="tx1"/>
              </a:solidFill>
              <a:latin typeface="Arial" pitchFamily="34" charset="0"/>
              <a:cs typeface="Arial" pitchFamily="34" charset="0"/>
            </a:endParaRPr>
          </a:p>
          <a:p>
            <a:pPr algn="l"/>
            <a:endParaRPr lang="el-GR" sz="1800" b="1" dirty="0" smtClean="0">
              <a:solidFill>
                <a:schemeClr val="tx1"/>
              </a:solidFill>
              <a:latin typeface="Arial" pitchFamily="34" charset="0"/>
              <a:cs typeface="Arial" pitchFamily="34" charset="0"/>
            </a:endParaRPr>
          </a:p>
          <a:p>
            <a:pPr algn="l"/>
            <a:endParaRPr lang="el-GR" sz="1800" b="1" dirty="0" smtClean="0">
              <a:solidFill>
                <a:schemeClr val="tx1"/>
              </a:solidFill>
              <a:latin typeface="Arial" pitchFamily="34" charset="0"/>
              <a:cs typeface="Arial" pitchFamily="34" charset="0"/>
            </a:endParaRPr>
          </a:p>
          <a:p>
            <a:r>
              <a:rPr lang="el-GR" sz="1400" dirty="0" smtClean="0"/>
              <a:t/>
            </a:r>
            <a:br>
              <a:rPr lang="el-GR" sz="1400" dirty="0" smtClean="0"/>
            </a:br>
            <a:endParaRPr lang="el-GR" sz="1600"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ΕΓΚΑΤΑΣΤΑΣΗ (ΔΙΚΤΥΟ) ΠΕΤΡΕΛΑΙΟΥ</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r>
              <a:rPr lang="el-GR" b="1" dirty="0" smtClean="0">
                <a:solidFill>
                  <a:schemeClr val="tx1"/>
                </a:solidFill>
                <a:latin typeface="Arial" pitchFamily="34" charset="0"/>
                <a:cs typeface="Arial" pitchFamily="34" charset="0"/>
              </a:rPr>
              <a:t>ΓΙΑ ΚΑΘΕ ΚΑΥΣΙΜΟ ΥΠΑΡΧΕΙ ΔΙΑΦΟΡΕΤΙΚΟ ΔΙΚΤΥΟ. ΤΑ ΔΙΚΤΥΑ ΑΥΤΑ ΕΙΝΑΙ ΔΥΝΑΤΟΝ ΝΑ ΣΥΝΔΥΑΖΟΝΤΑΙ, ΟΤΑΝ ΓΙΝΕΤΑΙ ΧΡΗΣΗ ΚΑΙ ΤΩΝ ΔΥΟ ΚΑΥΣΙΜΩΝ ΑΠΟ ΤΙΣ ΚΥΡΙΕΣ ΜΗΧΑΝΕΣ Η ΤΙΣ ΗΛΕΚΤΡΟΜΗΧΑΝΕΣ. ΤΟ ΔΙΚΤΥΟ ΠΕΤΡΕΛΑΙΟΥ ΔΙΑΚΡΙΝΕΤΑΙ ΣΕ ΕΣΩΤΕΡΙΚΟ ΚΑΙ ΕΞΩΤΕΡΙΚΟ. ΤΟ ΠΡΩΤΟ ΒΡΙΣΚΕΤΑΙ ΠΑΝΩ ΣΤΗ ΜΗΧΑΝΗ, ΕΝΩ ΤΟ ΔΕΥΤΕΡΟ ΑΠΑΡΤΙΖΕΤΑΙ ΑΠΟ ΤΑ ΤΜΗΜΑΤΑ ΕΚΤΟΣ ΤΗΣ ΜΗΧΑΝΗΣ.</a:t>
            </a:r>
          </a:p>
          <a:p>
            <a:endParaRPr lang="el-GR" sz="2400" b="1" dirty="0" smtClean="0">
              <a:solidFill>
                <a:schemeClr val="tx1"/>
              </a:solidFill>
              <a:latin typeface="Arial" pitchFamily="34" charset="0"/>
              <a:cs typeface="Arial" pitchFamily="34" charset="0"/>
            </a:endParaRPr>
          </a:p>
          <a:p>
            <a:pPr algn="l"/>
            <a:endParaRPr lang="el-GR" sz="1800" b="1" dirty="0" smtClean="0">
              <a:solidFill>
                <a:schemeClr val="tx1"/>
              </a:solidFill>
              <a:latin typeface="Arial" pitchFamily="34" charset="0"/>
              <a:cs typeface="Arial" pitchFamily="34" charset="0"/>
            </a:endParaRPr>
          </a:p>
          <a:p>
            <a:pPr algn="l"/>
            <a:endParaRPr lang="el-GR" sz="1800" b="1" dirty="0" smtClean="0">
              <a:solidFill>
                <a:schemeClr val="tx1"/>
              </a:solidFill>
              <a:latin typeface="Arial" pitchFamily="34" charset="0"/>
              <a:cs typeface="Arial" pitchFamily="34" charset="0"/>
            </a:endParaRPr>
          </a:p>
          <a:p>
            <a:r>
              <a:rPr lang="el-GR" sz="1400" dirty="0" smtClean="0"/>
              <a:t/>
            </a:r>
            <a:br>
              <a:rPr lang="el-GR" sz="1400" dirty="0" smtClean="0"/>
            </a:br>
            <a:endParaRPr lang="el-GR" sz="1600"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ΕΓΚΑΤΑΣΤΑΣΗ (ΔΙΚΤΥΟ) ΠΕΤΡΕΛΑΙΟΥ</a:t>
            </a:r>
            <a:endParaRPr lang="el-GR" sz="2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285860"/>
            <a:ext cx="8572560" cy="5286412"/>
          </a:xfrm>
        </p:spPr>
        <p:txBody>
          <a:bodyPr>
            <a:normAutofit/>
          </a:bodyPr>
          <a:lstStyle/>
          <a:p>
            <a:pPr marL="432000" lvl="1" indent="-432000" algn="l">
              <a:buFont typeface="+mj-lt"/>
              <a:buAutoNum type="arabicPeriod" startAt="14"/>
            </a:pPr>
            <a:r>
              <a:rPr lang="el-GR" b="1" u="sng" dirty="0" smtClean="0">
                <a:solidFill>
                  <a:schemeClr val="tx1"/>
                </a:solidFill>
                <a:latin typeface="Arial" pitchFamily="34" charset="0"/>
                <a:cs typeface="Arial" pitchFamily="34" charset="0"/>
              </a:rPr>
              <a:t>ΑΝΑΛΟΓΑ ΜΕ ΤΗΝ ΠΑΡΑΓΟΜΕΝΗ ΙΣΧΥ ΑΝΑ ΚΥΛΙΝΔΡΟ ΣΤΙΣ ΚΑΝΟΝΙΚΕΣ ΣΤΡΟΦΕΣ ΛΕΙΤΟΥΡΓΙΑΣ ΚΑΤΑΤΑΣΣΟΝΤΑΙ ΣΕ</a:t>
            </a:r>
            <a:r>
              <a:rPr lang="en-US" b="1" dirty="0" smtClean="0">
                <a:solidFill>
                  <a:schemeClr val="tx1"/>
                </a:solidFill>
                <a:latin typeface="Arial" pitchFamily="34" charset="0"/>
                <a:cs typeface="Arial" pitchFamily="34" charset="0"/>
              </a:rPr>
              <a:t>:</a:t>
            </a:r>
          </a:p>
          <a:p>
            <a:pPr marL="432000" lvl="1" indent="-432000" algn="l">
              <a:buFont typeface="+mj-lt"/>
              <a:buAutoNum type="arabicPeriod" startAt="14"/>
            </a:pPr>
            <a:endParaRPr lang="en-US" b="1" dirty="0" smtClean="0">
              <a:solidFill>
                <a:schemeClr val="tx1"/>
              </a:solidFill>
              <a:latin typeface="Arial" pitchFamily="34" charset="0"/>
              <a:cs typeface="Arial" pitchFamily="34" charset="0"/>
            </a:endParaRPr>
          </a:p>
          <a:p>
            <a:pPr marL="432000" lvl="1" indent="-432000" algn="l"/>
            <a:endParaRPr lang="el-GR" b="1" dirty="0" smtClean="0">
              <a:solidFill>
                <a:schemeClr val="tx1"/>
              </a:solidFill>
              <a:latin typeface="Arial" pitchFamily="34" charset="0"/>
              <a:cs typeface="Arial" pitchFamily="34" charset="0"/>
            </a:endParaRPr>
          </a:p>
          <a:p>
            <a:pPr algn="l">
              <a:buClr>
                <a:srgbClr val="FF0000"/>
              </a:buClr>
              <a:buFont typeface="Wingdings" pitchFamily="2" charset="2"/>
              <a:buChar char="Ø"/>
            </a:pPr>
            <a:r>
              <a:rPr lang="el-GR" sz="2800" b="1" dirty="0" smtClean="0">
                <a:solidFill>
                  <a:schemeClr val="tx1"/>
                </a:solidFill>
                <a:latin typeface="Arial" pitchFamily="34" charset="0"/>
                <a:cs typeface="Arial" pitchFamily="34" charset="0"/>
              </a:rPr>
              <a:t>ΜΗΧΑΝΕΣ ΜΙΚΡΗΣ ΙΣΧΥΟΣ (ΜΕΧΡΙ 20 Ρ</a:t>
            </a:r>
            <a:r>
              <a:rPr lang="en-US" sz="2800" b="1" dirty="0" smtClean="0">
                <a:solidFill>
                  <a:schemeClr val="tx1"/>
                </a:solidFill>
                <a:latin typeface="Arial" pitchFamily="34" charset="0"/>
                <a:cs typeface="Arial" pitchFamily="34" charset="0"/>
              </a:rPr>
              <a:t>s</a:t>
            </a:r>
            <a:r>
              <a:rPr lang="el-GR" sz="2800" b="1" dirty="0" smtClean="0">
                <a:solidFill>
                  <a:schemeClr val="tx1"/>
                </a:solidFill>
                <a:latin typeface="Arial" pitchFamily="34" charset="0"/>
                <a:cs typeface="Arial" pitchFamily="34" charset="0"/>
              </a:rPr>
              <a:t>)</a:t>
            </a:r>
            <a:r>
              <a:rPr lang="en-US" sz="2800" b="1" dirty="0" smtClean="0">
                <a:solidFill>
                  <a:schemeClr val="tx1"/>
                </a:solidFill>
                <a:latin typeface="Arial" pitchFamily="34" charset="0"/>
                <a:cs typeface="Arial" pitchFamily="34" charset="0"/>
              </a:rPr>
              <a:t>.</a:t>
            </a:r>
          </a:p>
          <a:p>
            <a:pPr algn="l">
              <a:buClr>
                <a:srgbClr val="FF0000"/>
              </a:buClr>
              <a:buFont typeface="Wingdings" pitchFamily="2" charset="2"/>
              <a:buChar char="Ø"/>
            </a:pPr>
            <a:r>
              <a:rPr lang="el-GR" sz="2800" b="1" dirty="0" smtClean="0">
                <a:solidFill>
                  <a:schemeClr val="tx1"/>
                </a:solidFill>
                <a:latin typeface="Arial" pitchFamily="34" charset="0"/>
                <a:cs typeface="Arial" pitchFamily="34" charset="0"/>
              </a:rPr>
              <a:t>ΜΕΣΗΣ ΙΣΧΥΟΣ (</a:t>
            </a:r>
            <a:r>
              <a:rPr lang="en-US" sz="2800" b="1" dirty="0" smtClean="0">
                <a:solidFill>
                  <a:schemeClr val="tx1"/>
                </a:solidFill>
                <a:latin typeface="Arial" pitchFamily="34" charset="0"/>
                <a:cs typeface="Arial" pitchFamily="34" charset="0"/>
              </a:rPr>
              <a:t>M</a:t>
            </a:r>
            <a:r>
              <a:rPr lang="el-GR" sz="2800" b="1" dirty="0" smtClean="0">
                <a:solidFill>
                  <a:schemeClr val="tx1"/>
                </a:solidFill>
                <a:latin typeface="Arial" pitchFamily="34" charset="0"/>
                <a:cs typeface="Arial" pitchFamily="34" charset="0"/>
              </a:rPr>
              <a:t>ΕΧ</a:t>
            </a:r>
            <a:r>
              <a:rPr lang="en-US" sz="2800" b="1" dirty="0" smtClean="0">
                <a:solidFill>
                  <a:schemeClr val="tx1"/>
                </a:solidFill>
                <a:latin typeface="Arial" pitchFamily="34" charset="0"/>
                <a:cs typeface="Arial" pitchFamily="34" charset="0"/>
              </a:rPr>
              <a:t>P</a:t>
            </a:r>
            <a:r>
              <a:rPr lang="el-GR" sz="2800" b="1" dirty="0" smtClean="0">
                <a:solidFill>
                  <a:schemeClr val="tx1"/>
                </a:solidFill>
                <a:latin typeface="Arial" pitchFamily="34" charset="0"/>
                <a:cs typeface="Arial" pitchFamily="34" charset="0"/>
              </a:rPr>
              <a:t>Ι 200 Ρ</a:t>
            </a:r>
            <a:r>
              <a:rPr lang="en-US" sz="2800" b="1" dirty="0" smtClean="0">
                <a:solidFill>
                  <a:schemeClr val="tx1"/>
                </a:solidFill>
                <a:latin typeface="Arial" pitchFamily="34" charset="0"/>
                <a:cs typeface="Arial" pitchFamily="34" charset="0"/>
              </a:rPr>
              <a:t>s</a:t>
            </a:r>
            <a:r>
              <a:rPr lang="el-GR" sz="2800" b="1" dirty="0" smtClean="0">
                <a:solidFill>
                  <a:schemeClr val="tx1"/>
                </a:solidFill>
                <a:latin typeface="Arial" pitchFamily="34" charset="0"/>
                <a:cs typeface="Arial" pitchFamily="34" charset="0"/>
              </a:rPr>
              <a:t>)</a:t>
            </a:r>
            <a:r>
              <a:rPr lang="en-US" sz="2800" b="1" dirty="0" smtClean="0">
                <a:solidFill>
                  <a:schemeClr val="tx1"/>
                </a:solidFill>
                <a:latin typeface="Arial" pitchFamily="34" charset="0"/>
                <a:cs typeface="Arial" pitchFamily="34" charset="0"/>
              </a:rPr>
              <a:t>.</a:t>
            </a:r>
          </a:p>
          <a:p>
            <a:pPr algn="l">
              <a:buClr>
                <a:srgbClr val="FF0000"/>
              </a:buClr>
              <a:buFont typeface="Wingdings" pitchFamily="2" charset="2"/>
              <a:buChar char="Ø"/>
            </a:pPr>
            <a:r>
              <a:rPr lang="el-GR" sz="2800" b="1" dirty="0" smtClean="0">
                <a:solidFill>
                  <a:schemeClr val="tx1"/>
                </a:solidFill>
                <a:latin typeface="Arial" pitchFamily="34" charset="0"/>
                <a:cs typeface="Arial" pitchFamily="34" charset="0"/>
              </a:rPr>
              <a:t>ΜΕΓΑΛΗΣ ΙΣΧΥΟΣ (ΑΝΩ ΤΩΝ 200 Ρ</a:t>
            </a:r>
            <a:r>
              <a:rPr lang="en-US" sz="2800" b="1" dirty="0" smtClean="0">
                <a:solidFill>
                  <a:schemeClr val="tx1"/>
                </a:solidFill>
                <a:latin typeface="Arial" pitchFamily="34" charset="0"/>
                <a:cs typeface="Arial" pitchFamily="34" charset="0"/>
              </a:rPr>
              <a:t>s</a:t>
            </a:r>
            <a:r>
              <a:rPr lang="el-GR" sz="2800" b="1" dirty="0" smtClean="0">
                <a:solidFill>
                  <a:schemeClr val="tx1"/>
                </a:solidFill>
                <a:latin typeface="Arial" pitchFamily="34" charset="0"/>
                <a:cs typeface="Arial" pitchFamily="34" charset="0"/>
              </a:rPr>
              <a:t>).</a:t>
            </a:r>
          </a:p>
          <a:p>
            <a:pPr algn="l"/>
            <a:endParaRPr lang="en-US" dirty="0">
              <a:solidFill>
                <a:schemeClr val="tx1"/>
              </a:solidFill>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3600" b="1" u="sng" dirty="0" smtClean="0">
                <a:solidFill>
                  <a:schemeClr val="bg1"/>
                </a:solidFill>
                <a:latin typeface="Arial" pitchFamily="34" charset="0"/>
                <a:cs typeface="Arial" pitchFamily="34" charset="0"/>
              </a:rPr>
              <a:t>ΓΕΝΙΚΑ</a:t>
            </a:r>
            <a:endParaRPr lang="en-US" sz="3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r>
              <a:rPr lang="el-GR" sz="1800" b="1" dirty="0" smtClean="0">
                <a:solidFill>
                  <a:schemeClr val="tx1"/>
                </a:solidFill>
                <a:latin typeface="Arial" pitchFamily="34" charset="0"/>
                <a:cs typeface="Arial" pitchFamily="34" charset="0"/>
              </a:rPr>
              <a:t>ΚΑΤΑ ΤΗΝ ΠΑΡΑΛΑΒΗ ΤΟΥ ΤΟ ΠΕΤΡΕΛΑΙΟ </a:t>
            </a:r>
            <a:r>
              <a:rPr lang="en-US" sz="1800" b="1" dirty="0" smtClean="0">
                <a:solidFill>
                  <a:schemeClr val="tx1"/>
                </a:solidFill>
                <a:latin typeface="Arial" pitchFamily="34" charset="0"/>
                <a:cs typeface="Arial" pitchFamily="34" charset="0"/>
              </a:rPr>
              <a:t>DIESEL </a:t>
            </a:r>
            <a:r>
              <a:rPr lang="el-GR" sz="1800" b="1" dirty="0" smtClean="0">
                <a:solidFill>
                  <a:schemeClr val="tx1"/>
                </a:solidFill>
                <a:latin typeface="Arial" pitchFamily="34" charset="0"/>
                <a:cs typeface="Arial" pitchFamily="34" charset="0"/>
              </a:rPr>
              <a:t>ΑΠΟΘΗΚΕΥΕΤΑΙ ΣΤΙΣ ΑΝΤΙΣΤΟΙΧΕΣ ΔΕΞΑΜΕΝΕΣ ΑΠΟΘΗΚΕΥΣΕΩΣ (</a:t>
            </a:r>
            <a:r>
              <a:rPr lang="en-US" sz="1800" b="1" dirty="0" smtClean="0">
                <a:solidFill>
                  <a:schemeClr val="tx1"/>
                </a:solidFill>
                <a:latin typeface="Arial" pitchFamily="34" charset="0"/>
                <a:cs typeface="Arial" pitchFamily="34" charset="0"/>
              </a:rPr>
              <a:t>BUNKERS</a:t>
            </a:r>
            <a:r>
              <a:rPr lang="el-GR" sz="1800" b="1" dirty="0" smtClean="0">
                <a:solidFill>
                  <a:schemeClr val="tx1"/>
                </a:solidFill>
                <a:latin typeface="Arial" pitchFamily="34" charset="0"/>
                <a:cs typeface="Arial" pitchFamily="34" charset="0"/>
              </a:rPr>
              <a:t>), ΠΟΥ ΒΡΙΣΚΟΝΤΑΙ ΣΤΑ ΔΙΠΥΘΜΕΝΑ ΤΟΥ ΠΛΟΙΟΥ. </a:t>
            </a:r>
          </a:p>
          <a:p>
            <a:pPr algn="l"/>
            <a:r>
              <a:rPr lang="el-GR" sz="1800" b="1" dirty="0" smtClean="0">
                <a:solidFill>
                  <a:schemeClr val="tx1"/>
                </a:solidFill>
                <a:latin typeface="Arial" pitchFamily="34" charset="0"/>
                <a:cs typeface="Arial" pitchFamily="34" charset="0"/>
              </a:rPr>
              <a:t>ΟΙ ΔΕΞΑΜΕΝΕΣ ΑΠΟΘΗΚΕΥΣΕΩΣ ΔΙΑΘΕΤΟΥΝ ΘΥΡΙΔΕΣ ΕΠΙΘΕΩΡΗΣΕΩΣ ΚΑΙ ΑΓΩΓΟΥΣ ΕΞΑΕΡΙΣΜΟΥ, ΠΟΥ ΦΘΑΝΟΥΝ ΕΩΣ ΤΟ ΚΑΤΑΣΤΡΩΜΑ ΤΟΥ ΠΛΟΙΟΥ. ΣΤΟΥΣ ΑΓΩΓΟΥΣ ΠΛΗΡΩΣΕΩΣ ΚΑΙ ΑΝΑΡΡΟΦΗΣΕΩΣ ΦΕΡΟΥΝ ΑΠΑΡΑΙΤΗΤΑ ΒΑΝΕΣ, ΓΙΑ ΝΑ ΕΙΝΑΙ ΔΥΝΑΤΗ Η ΠΛΗΡΗΣ ΑΠΟΜΟΝΩΣΗ ΤΗΣ ΔΕΞΑΜΕΝΗΣ. ΤΟ ΕΣΩΤΕΡΙΚΟ ΤΟΥΣ ΔΙΑΤΡΕΧΟΥΝ ΘΕΡΜΑΝΤΙΚΑ ΣΤΟΙΧΕΙΑ ΑΤΜΟΥ (ΣΕΡΠΑΝΤΙΝΕΣ ΑΤΜΟΥ), ΓΙΑ ΝΑ ΔΙΑΤΗΡΗΘΕΙ Η ΘΕΡΜΟΚΡΑΣΙΑ ΤΟΥ ΚΑΥΣΙΜΟΥ ΜΕΤΑΞΥ 15° ΚΑΙ 40° </a:t>
            </a:r>
            <a:r>
              <a:rPr lang="en-US" sz="1800" b="1" dirty="0" smtClean="0">
                <a:solidFill>
                  <a:schemeClr val="tx1"/>
                </a:solidFill>
                <a:latin typeface="Arial" pitchFamily="34" charset="0"/>
                <a:cs typeface="Arial" pitchFamily="34" charset="0"/>
              </a:rPr>
              <a:t>C</a:t>
            </a:r>
            <a:r>
              <a:rPr lang="el-GR" sz="1800" b="1" dirty="0" smtClean="0">
                <a:solidFill>
                  <a:schemeClr val="tx1"/>
                </a:solidFill>
                <a:latin typeface="Arial" pitchFamily="34" charset="0"/>
                <a:cs typeface="Arial" pitchFamily="34" charset="0"/>
              </a:rPr>
              <a:t>. Η ΘΕΡΜΑΝΣΗ ΕΙΝΑΙ ΕΠΙΒΕΒΛΗΜΕΝΗ ΓΙΑ ΝΑ ΜΕΙΩΘΕΙ ΤΟ ΙΞΩΔΕΣ ΤΟΥ ΠΕΤΡΕΛΑΙΟΥ ΚΑΙ ΝΑ ΡΕΕΙ ΕΥΚΟΛΑ ΣΤΙΣ ΣΩΛΗΝΩΣΕΙΣ ΤΟΥ ΔΙΚΤΥΟΥ.</a:t>
            </a:r>
          </a:p>
          <a:p>
            <a:pPr algn="l"/>
            <a:r>
              <a:rPr lang="el-GR" sz="1800" b="1" dirty="0" smtClean="0">
                <a:solidFill>
                  <a:schemeClr val="tx1"/>
                </a:solidFill>
                <a:latin typeface="Arial" pitchFamily="34" charset="0"/>
                <a:cs typeface="Arial" pitchFamily="34" charset="0"/>
              </a:rPr>
              <a:t>ΜΕ ΤΗ ΒΟΗΘΕΙΑ ΑΝΤΛΙΩΝ ΤΟ ΚΑΥΣΙΜΟ ΜΕΤΑΦΕΡΕΤΑΙ ΣΤΙΣ ΔΕΞΑΜΕΝΕΣ ΚΑΤΑΚΑΘΙΣΕΩΣ (</a:t>
            </a:r>
            <a:r>
              <a:rPr lang="en-US" sz="1800" b="1" dirty="0" smtClean="0">
                <a:solidFill>
                  <a:schemeClr val="tx1"/>
                </a:solidFill>
                <a:latin typeface="Arial" pitchFamily="34" charset="0"/>
                <a:cs typeface="Arial" pitchFamily="34" charset="0"/>
              </a:rPr>
              <a:t>SETTLING TANKS</a:t>
            </a:r>
            <a:r>
              <a:rPr lang="el-GR" sz="1800" b="1" dirty="0" smtClean="0">
                <a:solidFill>
                  <a:schemeClr val="tx1"/>
                </a:solidFill>
                <a:latin typeface="Arial" pitchFamily="34" charset="0"/>
                <a:cs typeface="Arial" pitchFamily="34" charset="0"/>
              </a:rPr>
              <a:t>), ΟΙ ΟΠΟΙΕΣ ΕΧΟΥΝ ΕΠΙΚΛΙΝΗ ΠΥΘΜΕΝΑ. ΕΚΕΙ ΣΥΓΚΕΝΤΡΩΝΕΤΑΙ ΤΟ ΝΕΡΟ ΠΟΥ ΠΕΡΙΕΧΕΤΑΙ ΣΤΟ ΚΑΥΣΙΜΟ. ΤΟ ΝΕΡΟ ΑΥΤΟ ΑΠΟΜΑΚΡΥΝΕΤΑΙ ΑΠΟ ΤΟ ΔΙΚΤΥΟ ΕΞΥΔΑΤΩΣΕΩΣ ΠΡΟΣ ΤΗ ΔΕΞΑΜΕΝΗ ΑΚΑΘΑΡΤΩΝ. ΕΞΩΤΕΡΙΚΑ ΦΕΡΟΥΝ ΔΙΑΦΑΝΟ ΔΕΙΚΤΗ ΣΤΑΘΜΕΩΣ. ΟΙ ΔΕΞΑΜΕΝΕΣ ΚΑΤΑΚΑΘΙΣΕΩΣ ΕΙΝΑΙ ΜΟΝΩΜΕΝΕΣ ΚΑΙ ΘΕΡΜΑΙΝΟΝΤΑΙ, ΕΤΣΙ ΩΣΤΕ Η ΘΕΡΜΟΚΡΑΣΙΑ ΤΟΥ ΚΑΥΣΙΜΟΥ ΝΑ ΚΥΜΑΙΝΕΤΑΙ ΑΠΟ 20° ΕΩΣ 40° </a:t>
            </a:r>
            <a:r>
              <a:rPr lang="en-US" sz="1800" b="1" dirty="0" smtClean="0">
                <a:solidFill>
                  <a:schemeClr val="tx1"/>
                </a:solidFill>
                <a:latin typeface="Arial" pitchFamily="34" charset="0"/>
                <a:cs typeface="Arial" pitchFamily="34" charset="0"/>
              </a:rPr>
              <a:t>C</a:t>
            </a:r>
            <a:r>
              <a:rPr lang="el-GR" sz="1800" b="1" dirty="0" smtClean="0">
                <a:solidFill>
                  <a:schemeClr val="tx1"/>
                </a:solidFill>
                <a:latin typeface="Arial" pitchFamily="34" charset="0"/>
                <a:cs typeface="Arial" pitchFamily="34" charset="0"/>
              </a:rPr>
              <a:t>.</a:t>
            </a:r>
          </a:p>
          <a:p>
            <a:pPr algn="l"/>
            <a:endParaRPr lang="el-GR" sz="1100" b="1" dirty="0" smtClean="0">
              <a:solidFill>
                <a:schemeClr val="tx1"/>
              </a:solidFill>
              <a:latin typeface="Arial" pitchFamily="34" charset="0"/>
              <a:cs typeface="Arial" pitchFamily="34" charset="0"/>
            </a:endParaRPr>
          </a:p>
          <a:p>
            <a:pPr algn="l"/>
            <a:endParaRPr lang="el-GR" sz="1800" b="1" dirty="0" smtClean="0">
              <a:solidFill>
                <a:schemeClr val="tx1"/>
              </a:solidFill>
              <a:latin typeface="Arial" pitchFamily="34" charset="0"/>
              <a:cs typeface="Arial" pitchFamily="34" charset="0"/>
            </a:endParaRPr>
          </a:p>
          <a:p>
            <a:r>
              <a:rPr lang="el-GR" sz="1400" dirty="0" smtClean="0"/>
              <a:t/>
            </a:r>
            <a:br>
              <a:rPr lang="el-GR" sz="1400" dirty="0" smtClean="0"/>
            </a:br>
            <a:endParaRPr lang="el-GR" sz="1600"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ΔΙΚΤΥΟ ΠΕΤΡΕΛΑΙΟΥ </a:t>
            </a:r>
            <a:r>
              <a:rPr lang="en-US" sz="2800" b="1" u="sng" dirty="0" smtClean="0">
                <a:solidFill>
                  <a:schemeClr val="bg1"/>
                </a:solidFill>
                <a:latin typeface="Arial" pitchFamily="34" charset="0"/>
                <a:cs typeface="Arial" pitchFamily="34" charset="0"/>
              </a:rPr>
              <a:t>DIESEL</a:t>
            </a:r>
            <a:endParaRPr lang="el-GR" sz="2800" b="1" u="sng" dirty="0" smtClean="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r>
              <a:rPr lang="el-GR" sz="1700" b="1" dirty="0" smtClean="0">
                <a:solidFill>
                  <a:schemeClr val="tx1"/>
                </a:solidFill>
                <a:latin typeface="Arial" pitchFamily="34" charset="0"/>
                <a:cs typeface="Arial" pitchFamily="34" charset="0"/>
              </a:rPr>
              <a:t>ΑΠΟ ΤΗ ΔΕΞΑΜΕΝΗ ΚΑΤΑΚΑΘΙΣΕΩΣ ΤΟ ΠΕΤΡΕΛΑΙΟ </a:t>
            </a:r>
            <a:r>
              <a:rPr lang="en-US" sz="1700" b="1" dirty="0" smtClean="0">
                <a:solidFill>
                  <a:schemeClr val="tx1"/>
                </a:solidFill>
                <a:latin typeface="Arial" pitchFamily="34" charset="0"/>
                <a:cs typeface="Arial" pitchFamily="34" charset="0"/>
              </a:rPr>
              <a:t>DIESEL</a:t>
            </a:r>
            <a:r>
              <a:rPr lang="el-GR" sz="1700" b="1" dirty="0" smtClean="0">
                <a:solidFill>
                  <a:schemeClr val="tx1"/>
                </a:solidFill>
                <a:latin typeface="Arial" pitchFamily="34" charset="0"/>
                <a:cs typeface="Arial" pitchFamily="34" charset="0"/>
              </a:rPr>
              <a:t>, ΜΕΣΩ ΦΙΛΤΡΩΝ ΚΑΙ ΑΝΤΛΙΩΝ ΘΕΤΙΚΗΣ ΜΕΤΑΤΟΠΙΣΕΩΣ, ΠΟΥ ΣΥΝΔΕΟΝΤΑΙ ΠΑΡΑΛΛΗΛΑ, ΟΔΗΓΕΙΤΑΙ ΣΤΟΝ ΠΡΟΘΕΡΜΑΝΤΗΡΑ, ΟΠΟΥ Η ΘΕΡΜΟΚΡΑΣΙΑ ΑΥΞΑΝΕΤΑΙ ΣΤΟΥΣ 50° ΕΩΣ ΚΑΙ ΤΟΥΣ 70° </a:t>
            </a:r>
            <a:r>
              <a:rPr lang="en-US" sz="1700" b="1" dirty="0" smtClean="0">
                <a:solidFill>
                  <a:schemeClr val="tx1"/>
                </a:solidFill>
                <a:latin typeface="Arial" pitchFamily="34" charset="0"/>
                <a:cs typeface="Arial" pitchFamily="34" charset="0"/>
              </a:rPr>
              <a:t>C</a:t>
            </a:r>
            <a:r>
              <a:rPr lang="el-GR" sz="1700" b="1" dirty="0" smtClean="0">
                <a:solidFill>
                  <a:schemeClr val="tx1"/>
                </a:solidFill>
                <a:latin typeface="Arial" pitchFamily="34" charset="0"/>
                <a:cs typeface="Arial" pitchFamily="34" charset="0"/>
              </a:rPr>
              <a:t>. ΑΚΟΛΟΥΘΕΙ Ο ΦΥΓΟΚΕΝΤΡΙΚΟΣ ΚΑΘΑΡΙΣΤΗΡΑΣ (</a:t>
            </a:r>
            <a:r>
              <a:rPr lang="en-US" sz="1700" b="1" dirty="0" smtClean="0">
                <a:solidFill>
                  <a:schemeClr val="tx1"/>
                </a:solidFill>
                <a:latin typeface="Arial" pitchFamily="34" charset="0"/>
                <a:cs typeface="Arial" pitchFamily="34" charset="0"/>
              </a:rPr>
              <a:t>CLARIFIER</a:t>
            </a:r>
            <a:r>
              <a:rPr lang="el-GR" sz="1700" b="1" dirty="0" smtClean="0">
                <a:solidFill>
                  <a:schemeClr val="tx1"/>
                </a:solidFill>
                <a:latin typeface="Arial" pitchFamily="34" charset="0"/>
                <a:cs typeface="Arial" pitchFamily="34" charset="0"/>
              </a:rPr>
              <a:t>), ΟΠΟΥ ΔΙΑΧΩΡΙΖΟΝΤΑΙ ΤΑ ΣΤΕΡΕΑ ΚΑΤΑΛΟΙΠΑ ΚΑΙ ΔΙΑΦΟΡΑ ΠΡΟΣΘΕΤΑ. ΚΑΘΑΡΟ ΠΛΕΟΝ ΤΟ ΚΑΥΣΙΜΟ ΟΔΗΓΕΙΤΑΙ ΜΕΣΩ ΑΝΤΛΙΑΣ ΣΤΗ ΔΕΞΑΜΕΝΗ ΧΡΗΣΕΩΣ (</a:t>
            </a:r>
            <a:r>
              <a:rPr lang="en-US" sz="1700" b="1" dirty="0" smtClean="0">
                <a:solidFill>
                  <a:schemeClr val="tx1"/>
                </a:solidFill>
                <a:latin typeface="Arial" pitchFamily="34" charset="0"/>
                <a:cs typeface="Arial" pitchFamily="34" charset="0"/>
              </a:rPr>
              <a:t>SERVICE TANK</a:t>
            </a:r>
            <a:r>
              <a:rPr lang="el-GR" sz="1700" b="1" dirty="0" smtClean="0">
                <a:solidFill>
                  <a:schemeClr val="tx1"/>
                </a:solidFill>
                <a:latin typeface="Arial" pitchFamily="34" charset="0"/>
                <a:cs typeface="Arial" pitchFamily="34" charset="0"/>
              </a:rPr>
              <a:t>) Η ΔΕΞΑΜΕΝΗ ΗΜΕΡΗΣΙΑΣ ΚΑΤΑΝΑΛΩΣΕΩΣ (</a:t>
            </a:r>
            <a:r>
              <a:rPr lang="en-US" sz="1700" b="1" dirty="0" smtClean="0">
                <a:solidFill>
                  <a:schemeClr val="tx1"/>
                </a:solidFill>
                <a:latin typeface="Arial" pitchFamily="34" charset="0"/>
                <a:cs typeface="Arial" pitchFamily="34" charset="0"/>
              </a:rPr>
              <a:t>DAILY TANK</a:t>
            </a:r>
            <a:r>
              <a:rPr lang="el-GR" sz="1700" b="1" dirty="0" smtClean="0">
                <a:solidFill>
                  <a:schemeClr val="tx1"/>
                </a:solidFill>
                <a:latin typeface="Arial" pitchFamily="34" charset="0"/>
                <a:cs typeface="Arial" pitchFamily="34" charset="0"/>
              </a:rPr>
              <a:t>). ΑΥΤΗ Η ΔΕΞΑΜΕΝΗ ΦΕΡΕΙ ΚΩΝΙΚΟ ΠΥΘΜΕΝΑ ΓΙΑ ΤΗ ΣΥΓΚΕΝΤΡΩΣΗ ΤΥΧΟΝ ΥΠΑΡΧΟΝΤΟΣ ΝΕΡΟΥ, ΕΝΩ ΕΞΩΤΕΡΙΚΑ ΕΙΝΑΙ ΤΟΠΟΘΕΤΗΜΕΝΟΣ ΔΙΑΦΑΝΟΣ ΔΕΙΚΤΗΣ ΣΤΑΘΜΕΩΣ. Η ΑΠΟΣΤΡΑΓΓΙΣΗ ΤΟΥ ΝΕΡΟΥ ΓΙΝΕΤΑΙ ΜΕΣΩ ΕΙΔΙΚΟΥ ΔΙΚΤΥΟΥ, ΠΟΥ ΚΑΤΑΛΗΓΕΙ ΣΤΗ ΔΕΞΑΜΕΝΗ ΑΚΑΘΑΡΤΩΝ.</a:t>
            </a:r>
          </a:p>
          <a:p>
            <a:pPr algn="l">
              <a:spcBef>
                <a:spcPts val="0"/>
              </a:spcBef>
            </a:pPr>
            <a:r>
              <a:rPr lang="el-GR" sz="1700" b="1" dirty="0" smtClean="0">
                <a:solidFill>
                  <a:schemeClr val="tx1"/>
                </a:solidFill>
                <a:latin typeface="Arial" pitchFamily="34" charset="0"/>
                <a:cs typeface="Arial" pitchFamily="34" charset="0"/>
              </a:rPr>
              <a:t>ΤΟ ΠΕΤΡΕΛΑΙΟ ΑΠΟ ΤΗ ΔΕΞΑΜΕΝΗ ΗΜΕΡΗΣΙΑΣ ΚΑΤΑΝΑΛΩΣΕΩΣ ΠΕΡΝΑ ΑΠΟ ΡΟΟΜΕΤΡΟ (ΓΙΑ ΤΗ ΜΕΤΡΗΣΗ ΤΗΣ ΚΑΤΑΝΑΛΩΣΕΩΣ) ΚΑΙ ΣΤΗ ΣΥΝΕΧΕΙΑ ΟΔΗΓΕΙΤΑΙ ΣΕ ΖΕΥΓΟΣ ΠΑΡΑΛΛΗΛΩΝ ΑΝΤΛΙΩΝ ΘΕΤΙΚΗΣ ΕΚΤΟΠΙΣΕΩΣ. ΠΡΙΝ</a:t>
            </a:r>
          </a:p>
          <a:p>
            <a:pPr algn="l">
              <a:spcBef>
                <a:spcPts val="0"/>
              </a:spcBef>
            </a:pPr>
            <a:r>
              <a:rPr lang="el-GR" sz="1700" b="1" dirty="0" smtClean="0">
                <a:solidFill>
                  <a:schemeClr val="tx1"/>
                </a:solidFill>
                <a:latin typeface="Arial" pitchFamily="34" charset="0"/>
                <a:cs typeface="Arial" pitchFamily="34" charset="0"/>
              </a:rPr>
              <a:t>ΑΠΟ ΚΑΘΕ ΑΝΤΛΙΑ ΤΟΠΟΘΕΤΕΙΤΑΙ ΜΕΤΑΛΛΙΚΟ ΦΙΛΤΡΟ ΠΟΥ ΠΡΟΣΤΑΤΕΥΕΙ ΤΙΣ ΑΝΤΛΙΕΣ. ΑΚΟΛΟΥΘΕΙ ΖΕΥΓΟΣ ΠΑΡΑΛΛΗΛΩΝ ΑΥΤΟΚΑΘΑΡΙΖΟΜΕΝΩΝ ΦΙΛΤΡΩΝ ΚΑΙ ΤΕΛΙΚΑ ΟΔΗΓΕΙΤΑΙ ΣΤΙΣ ΜΗΧΑΝΕΣ. Η ΠΕΡΙΣΣΕΙΑ ΚΑΥΣΙΜΟΥ ΑΠΟ ΤΙΣ ΜΗΧΑΝΕΣ ΕΠΙΣΤΡΕΦΕΙ ΣΕ ΔΕΞΑΜΕΝΗ ΕΞΑΕΡΙΣΜΟΥ (ΑΝΑΜΕΙΞΕΩΣ) ΠΡΙΝ ΑΠΟ ΤΙΣ ΑΝΤΛΙΕΣ, ΟΠΟΥ ΑΝΑΜΕΙΓΝΥΕΤΑΙ ΜΕ ΤΟ ΚΑΥΣΙΜΟ ΠΟΥ ΠΡΟΣΑΓΕΤΑΙ. Η ΕΠΙΠΛΕΟΝ ΠΟΣΟΤΗΤΑ ΕΠΙΣΤΡΕΦΕΙ ΣΤΗ ΔΕΞΑΜΕΝΗ ΗΜΕΡΗΣΙΑΣ ΚΑΤΑΝΑΛΩΣΕΩΣ</a:t>
            </a:r>
            <a:r>
              <a:rPr lang="el-GR" sz="1200" b="1" dirty="0" smtClean="0">
                <a:solidFill>
                  <a:schemeClr val="tx1"/>
                </a:solidFill>
                <a:latin typeface="Arial" pitchFamily="34" charset="0"/>
                <a:cs typeface="Arial" pitchFamily="34" charset="0"/>
              </a:rPr>
              <a:t>.</a:t>
            </a:r>
          </a:p>
          <a:p>
            <a:pPr algn="l"/>
            <a:endParaRPr lang="el-GR" sz="1100" b="1" dirty="0" smtClean="0">
              <a:solidFill>
                <a:schemeClr val="tx1"/>
              </a:solidFill>
              <a:latin typeface="Arial" pitchFamily="34" charset="0"/>
              <a:cs typeface="Arial" pitchFamily="34" charset="0"/>
            </a:endParaRPr>
          </a:p>
          <a:p>
            <a:pPr algn="l"/>
            <a:endParaRPr lang="el-GR" sz="1800" b="1" dirty="0" smtClean="0">
              <a:solidFill>
                <a:schemeClr val="tx1"/>
              </a:solidFill>
              <a:latin typeface="Arial" pitchFamily="34" charset="0"/>
              <a:cs typeface="Arial" pitchFamily="34" charset="0"/>
            </a:endParaRPr>
          </a:p>
          <a:p>
            <a:r>
              <a:rPr lang="el-GR" sz="1400" dirty="0" smtClean="0"/>
              <a:t/>
            </a:r>
            <a:br>
              <a:rPr lang="el-GR" sz="1400" dirty="0" smtClean="0"/>
            </a:br>
            <a:endParaRPr lang="el-GR" sz="1600"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ΔΙΚΤΥΟ ΠΕΤΡΕΛΑΙΟΥ </a:t>
            </a:r>
            <a:r>
              <a:rPr lang="en-US" sz="2800" b="1" u="sng" dirty="0" smtClean="0">
                <a:solidFill>
                  <a:schemeClr val="bg1"/>
                </a:solidFill>
                <a:latin typeface="Arial" pitchFamily="34" charset="0"/>
                <a:cs typeface="Arial" pitchFamily="34" charset="0"/>
              </a:rPr>
              <a:t>DIESEL</a:t>
            </a:r>
            <a:endParaRPr lang="el-GR" sz="2800" b="1" u="sng" dirty="0" smtClean="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r>
              <a:rPr lang="el-GR" sz="1500" b="1" dirty="0" smtClean="0">
                <a:solidFill>
                  <a:schemeClr val="tx1"/>
                </a:solidFill>
                <a:latin typeface="Arial" pitchFamily="34" charset="0"/>
                <a:cs typeface="Arial" pitchFamily="34" charset="0"/>
              </a:rPr>
              <a:t>ΚΑΤΑ ΤΗΝ ΠΑΡΑΛΑΒΗ ΤΟΥ ΤΟ ΒΑΡΥ ΠΕΤΡΕΛΑΙΟ ΑΠΟΘΗΚΕΥΕΤΑΙ ΣΤΙΣ ΑΝΤΙΣΤΟΙΧΕΣ ΔΕΞΑΜΕΝΕΣ ΑΠΟΘΗΚΕΥΣΕΩΣ (</a:t>
            </a:r>
            <a:r>
              <a:rPr lang="en-US" sz="1500" b="1" dirty="0" smtClean="0">
                <a:solidFill>
                  <a:schemeClr val="tx1"/>
                </a:solidFill>
                <a:latin typeface="Arial" pitchFamily="34" charset="0"/>
                <a:cs typeface="Arial" pitchFamily="34" charset="0"/>
              </a:rPr>
              <a:t>BUNKER TANKS</a:t>
            </a:r>
            <a:r>
              <a:rPr lang="el-GR" sz="1500" b="1" dirty="0" smtClean="0">
                <a:solidFill>
                  <a:schemeClr val="tx1"/>
                </a:solidFill>
                <a:latin typeface="Arial" pitchFamily="34" charset="0"/>
                <a:cs typeface="Arial" pitchFamily="34" charset="0"/>
              </a:rPr>
              <a:t>), ΕΚΕΙ ΔΙΑΤΗΡΕΙΤΑΙ ΣΕ ΘΕΡΜΟΚΡΑΣΙΑ 40° - 50° </a:t>
            </a:r>
            <a:r>
              <a:rPr lang="en-US" sz="1500" b="1" dirty="0" smtClean="0">
                <a:solidFill>
                  <a:schemeClr val="tx1"/>
                </a:solidFill>
                <a:latin typeface="Arial" pitchFamily="34" charset="0"/>
                <a:cs typeface="Arial" pitchFamily="34" charset="0"/>
              </a:rPr>
              <a:t>C </a:t>
            </a:r>
            <a:r>
              <a:rPr lang="el-GR" sz="1500" b="1" dirty="0" smtClean="0">
                <a:solidFill>
                  <a:schemeClr val="tx1"/>
                </a:solidFill>
                <a:latin typeface="Arial" pitchFamily="34" charset="0"/>
                <a:cs typeface="Arial" pitchFamily="34" charset="0"/>
              </a:rPr>
              <a:t>Η ΚΑΙ ΜΕΓΑΛΥΤΕΡΗ. ΣΤΗ ΣΥΝΕΧΕΙΑ, ΜΕ ΤΗ ΧΡΗΣΗ ΑΝΤΛΙΩΝ ΟΔΗΓΕΙΤΑΙ ΣΤΙΣ ΔΕΞΑΜΕΝΕΣ ΚΑΤΑΚΑΘΙΣΕΩΣ. ΟΙ ΔΕΞΑΜΕΝΕΣ ΑΥΤΕΣ ΦΕΡΟΥΝ ΘΕΡΜΑΝΤΙΚΑ ΣΤΟΙΧΕΙΑ, ΓΙΑ ΝΑ ΔΙΑΤΗΡΕΙΤΑΙ Η ΘΕΡΜΟΚΡΑΣΙΑ ΤΟΥ ΚΑΥΣΙΜΟΥ ΜΕΤΑΞΥ ΤΩΝ 60 ΚΑΙ 70° </a:t>
            </a:r>
            <a:r>
              <a:rPr lang="en-US" sz="1500" b="1" dirty="0" smtClean="0">
                <a:solidFill>
                  <a:schemeClr val="tx1"/>
                </a:solidFill>
                <a:latin typeface="Arial" pitchFamily="34" charset="0"/>
                <a:cs typeface="Arial" pitchFamily="34" charset="0"/>
              </a:rPr>
              <a:t>C</a:t>
            </a:r>
            <a:r>
              <a:rPr lang="el-GR" sz="1500" b="1" dirty="0" smtClean="0">
                <a:solidFill>
                  <a:schemeClr val="tx1"/>
                </a:solidFill>
                <a:latin typeface="Arial" pitchFamily="34" charset="0"/>
                <a:cs typeface="Arial" pitchFamily="34" charset="0"/>
              </a:rPr>
              <a:t>, ΕΙΝΑΙ ΜΟΝΩΜΕΝΕΣ ΚΑΙ ΔΙΑΘΕΤΟΥΝ ΜΕΤΡΗΤΕΣ ΘΕΡΜΟΚΡΑΣΙΑΣ. ΟΙ ΔΕΞΑΜΕΝΕΣ ΚΑΤΑΚΑΘΙΣΕΩΣ ΠΡΕΠΕΙ ΝΑ ΕΧΟΥΝ ΑΡΚΟΥΝΤΩΣ ΜΕΓΑΛΗ ΕΠΙΦΑΝΕΙΑ, ΓΙΑ ΝΑ ΓΙΝΕΤΑΙ Η ΚΑΤΑΚΑΘΙΣΗ ΤΟΥ ΝΕΡΟΥ ΑΠΟΤΕΛΕΣΜΑΤΙΚΑ (ΤΟ ΝΕΡΟ ΕΧΕΙ ΜΙΚΡΗ ΔΙΑΦΟΡΑ ΠΥΚΝΟΤΗΤΑΣ ΑΠΟ ΤΟ ΚΑΥΣΙΜΟ).</a:t>
            </a:r>
          </a:p>
          <a:p>
            <a:pPr algn="l"/>
            <a:r>
              <a:rPr lang="el-GR" sz="1500" b="1" dirty="0" smtClean="0">
                <a:solidFill>
                  <a:schemeClr val="tx1"/>
                </a:solidFill>
                <a:latin typeface="Arial" pitchFamily="34" charset="0"/>
                <a:cs typeface="Arial" pitchFamily="34" charset="0"/>
              </a:rPr>
              <a:t>ΑΠΟ ΤΗ ΔΕΞΑΜΕΝΗ ΚΑΤΑΚΑΘΙΣΕΩΣ ΤΟ ΚΑΥΣΙΜΟ, ΑΦΟΥ ΠΕΡΑΣΕΙ ΑΠΟ ΦΙΛΤΡΑ, ΑΝΤΛΕΙΤΑΙ (ΜΕ ΑΝΤΛΙΕΣ ΘΕΤΙΚΗΣ ΕΚΤΟΠΙΣΕΩΣ) ΠΡΟΣ ΤΟΥΣ ΠΡΟΘΕΡΜΑΝΤΗΡΕΣ. ΟΙ ΑΝΤΛΙΕΣ ΕΙΝΑΙ ΣΥΝΗΘΩΣ ΔΥΟ ΚΑΙ ΣΥΝΔΕΟΝΤΑΙ ΠΑΡΑΛΛΗΛΑ. ΕΧΟΥΝ ΕΠΙΣΗΣ ΕΝΑ ΦΙΛΤΡΟ ΓΙΑ ΚΑΘΕ ΑΝΤΛΙΑ ΚΑΙ ΕΝΑΝ ΠΡΟΘΕΡΜΑΝΤΗΡΑ (ΟΙ ΑΝΤΛΙΕΣ ΜΠΟΡΕΙ ΝΑ ΑΠΟΥΣΙΑΖΟΥΝ ΑΝ ΕΙΝΑΙ ΕΝΣΩΜΑΤΩΜΕΝΕΣ ΣΤΟΥΣ ΦΥΓΟΚΕΝΤΡΙΚΟΥΣ ΔΙΑΧΩΡΙΣΤΕΣ ΑΝ ΚΑΙ Η ΚΑΤΑΣΚΕΥΗ ΑΥΤΗ ΔΕΝ ΕΝΔΕΙΚΝΥΤΑΙ ΓΙΑ ΛΟΓΟΥΣ ΑΣΦΑΛΕΙΑΣ). ΕΙΝΑΙ ΙΔΙΑΙΤΕΡΑ ΣΗΜΑΝΤΙΚΟ ΟΙ ΑΝΤΛΙΕΣ ΝΑ ΛΕΙΤΟΥΡΓΟΥΝ ΣΥΝΕΧΩΣ ΣΕ ΣΤΑΘΕΡΕΣ ΣΤΡΟΦΕΣ ΓΙΑ ΤΗΝ ΟΜΟΙΟΜΟΡΦΗ ΛΕΙΤΟΥΡΓΙΑ ΤΟΥ ΔΙΚΤΥΟΥ.</a:t>
            </a:r>
          </a:p>
          <a:p>
            <a:pPr algn="l"/>
            <a:r>
              <a:rPr lang="el-GR" sz="1500" b="1" dirty="0" smtClean="0">
                <a:solidFill>
                  <a:schemeClr val="tx1"/>
                </a:solidFill>
                <a:latin typeface="Arial" pitchFamily="34" charset="0"/>
                <a:cs typeface="Arial" pitchFamily="34" charset="0"/>
              </a:rPr>
              <a:t>ΟΙ ΠΡΟΘΕΡΜΑΝΤΗΡΕΣ ΠΡΕΠΕΙ ΝΑ ΕΧΟΥΝ ΤΗΝ ΙΚΑΝΟΤΗΤΑ ΝΑ ΡΥΘΜΙΖΟΥΝ ΜΕ ΜΕΓΑΛΗ ΑΚΡΙΒΕΙΑ ΤΗ ΘΕΡΜΟΚΡΑΣΙΑ ΤΟΥ ΚΑΥΣΙΜΟΥ, ΓΙΑΤΙ ΑΠΟ ΤΗ ΘΕΡΜΟΚΡΑΣΙΑ ΕΞΑΡΤΑΤΑΙ ΤΟ ΙΞΩΔΕΣ. ΤΟ ΙΞΩΔΕΣ ΠΡΕΠΕΙ ΝΑ ΕΧΕΙ ΣΥΓΚΕΚΡΙΜΕΝΕΣ ΤΙΜΕΣ ΓΙΑ ΤΟΝ ΑΠΟΤΕΛΕΣΜΑΤΙΚΟ ΔΙΑΧΩΡΙΣΜΟ ΤΟΥ ΚΑΥΣΙΜΟΥ ΑΠΟ ΤΑ ΣΤΕΡΕΑ ΚΑΤΑΛΟΙΠΑ. Η ΣΥΝΗΘΗΣ ΘΕΡΜΟΚΡΑΣΙΑ ΠΡΟΘΕΡΜΑΝΣΕΩΣ ΤΟΥ ΒΑΡΕΟΣ ΠΕΤΡΕΛΑΙΟΥ ΕΙΝΑΙ 98° </a:t>
            </a:r>
            <a:r>
              <a:rPr lang="en-US" sz="1500" b="1" dirty="0" smtClean="0">
                <a:solidFill>
                  <a:schemeClr val="tx1"/>
                </a:solidFill>
                <a:latin typeface="Arial" pitchFamily="34" charset="0"/>
                <a:cs typeface="Arial" pitchFamily="34" charset="0"/>
              </a:rPr>
              <a:t>C</a:t>
            </a:r>
            <a:r>
              <a:rPr lang="el-GR" sz="1500" b="1" dirty="0" smtClean="0">
                <a:solidFill>
                  <a:schemeClr val="tx1"/>
                </a:solidFill>
                <a:latin typeface="Arial" pitchFamily="34" charset="0"/>
                <a:cs typeface="Arial" pitchFamily="34" charset="0"/>
              </a:rPr>
              <a:t>. ΠΡΙΝ ΤΗΝ ΕΙΣΟΔΟ ΤΟΥ ΚΑΥΣΙΜΟΥ ΣΤΟΥΣ ΔΙΑΧΩΡΙΣΤΕΣ ΠΑΡΕΜΒΑΛΛΟΝΤΑΙ ΣΥΝΗΘΩΣ ΟΡΓΑΝΑ ΠΟΥ ΜΕΤΡΟΥΝ ΤΗΝ ΠΙΕΣΗ ΚΑΙ ΤΗ ΘΕΡΜΟΚΡΑΣΙΑ.</a:t>
            </a:r>
          </a:p>
          <a:p>
            <a:pPr algn="l"/>
            <a:endParaRPr lang="el-GR" sz="1100" b="1" dirty="0" smtClean="0">
              <a:solidFill>
                <a:schemeClr val="tx1"/>
              </a:solidFill>
              <a:latin typeface="Arial" pitchFamily="34" charset="0"/>
              <a:cs typeface="Arial" pitchFamily="34" charset="0"/>
            </a:endParaRPr>
          </a:p>
          <a:p>
            <a:pPr algn="l"/>
            <a:endParaRPr lang="el-GR" sz="1800" b="1" dirty="0" smtClean="0">
              <a:solidFill>
                <a:schemeClr val="tx1"/>
              </a:solidFill>
              <a:latin typeface="Arial" pitchFamily="34" charset="0"/>
              <a:cs typeface="Arial" pitchFamily="34" charset="0"/>
            </a:endParaRPr>
          </a:p>
          <a:p>
            <a:r>
              <a:rPr lang="el-GR" sz="1400" dirty="0" smtClean="0"/>
              <a:t/>
            </a:r>
            <a:br>
              <a:rPr lang="el-GR" sz="1400" dirty="0" smtClean="0"/>
            </a:br>
            <a:endParaRPr lang="el-GR" sz="1600"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ΔΙΚΤΥΟ ΒΑΡΕΟΣ ΠΕΤΡΕΛΑΙΟΥ </a:t>
            </a:r>
          </a:p>
        </p:txBody>
      </p:sp>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r>
              <a:rPr lang="el-GR" sz="2000" b="1" dirty="0" smtClean="0">
                <a:solidFill>
                  <a:schemeClr val="tx1"/>
                </a:solidFill>
                <a:latin typeface="Arial" pitchFamily="34" charset="0"/>
                <a:cs typeface="Arial" pitchFamily="34" charset="0"/>
              </a:rPr>
              <a:t>ΜΕΤΑ ΤΟΥΣ ΠΡΟΘΕΡΜΑΝΤΗΡΕΣ ΑΚΟΛΟΥΘΟΥΝ ΟΙ ΔΙΑΧΩΡΙΣΤΕΣ ΚΑΤΑΛΟΙΠΩΝ, ΟΠΟΥ ΑΦΑΙΡΟΥΝΤΑΙ ΣΤΕΡΕΑ ΚΑΤΑΛΟΙΠΑ ΚΑΙ ΝΕΡΟ. ΕΙΝΑΙ ΑΠΑΡΑΙΤΗΤΟ, ΓΙΑ ΛΟΓΟΥΣ ΥΠΟΣΤΗΡΙΞΕΩΣ, ΝΑ ΥΠΑΡΧΟΥΝ ΤΟΥΛΑΧΙΣΤΟΝ ΔΥΟ ΔΙΑΧΩΡΙΣΤΕΣ. ΠΑΛΑΙΟΤΕΡΑ, ΑΥΤΟΙ ΤΟΠΟΘΕΤΟΥΝΤΑΝ ΠΑΡΑΛΛΗΛΑ, ΕΤΣΙ ΩΣΤΕ Ο ΔΕΥΤΕΡΟΣ ΝΑ ΛΕΙΤΟΥΡΓΕΙ ΜΟΝΟ ΣΕ ΕΚΤΑΚΤΕΣ ΠΕΡΙΠΤΩΣΕΙΣ. Η ΣΥΓΧΡΟΝΗ ΠΡΑΚΤΙΚΗ ΕΙΝΑΙ Η ΣΕ ΣΕΙΡΑ ΣΥΝΔΕΣΗ ΤΟΥΣ, ΓΙΑ ΝΑ ΒΕΛΤΙΩΝΕΙ Ο ΔΕΥΤΕΡΟΣ ΔΙΑΧΩΡΙΣΤΗΣ ΤΟΝ ΚΑΘΑΡΙΣΜΟ ΤΟΥ ΠΕΤΡΕΛΑΙΟΥ (</a:t>
            </a:r>
            <a:r>
              <a:rPr lang="en-US" sz="2000" b="1" dirty="0" smtClean="0">
                <a:solidFill>
                  <a:schemeClr val="tx1"/>
                </a:solidFill>
                <a:latin typeface="Arial" pitchFamily="34" charset="0"/>
                <a:cs typeface="Arial" pitchFamily="34" charset="0"/>
              </a:rPr>
              <a:t>CLARIFIER</a:t>
            </a:r>
            <a:r>
              <a:rPr lang="el-GR" sz="2000" b="1" dirty="0" smtClean="0">
                <a:solidFill>
                  <a:schemeClr val="tx1"/>
                </a:solidFill>
                <a:latin typeface="Arial" pitchFamily="34" charset="0"/>
                <a:cs typeface="Arial" pitchFamily="34" charset="0"/>
              </a:rPr>
              <a:t>), ΑΦΟΥ ΠΕΡΑΣΕΙ ΑΠΟ ΤΟΝ ΠΡΩΤΟ ΔΙΑΧΩΡΙΣΤΗ (</a:t>
            </a:r>
            <a:r>
              <a:rPr lang="en-US" sz="2000" b="1" dirty="0" smtClean="0">
                <a:solidFill>
                  <a:schemeClr val="tx1"/>
                </a:solidFill>
                <a:latin typeface="Arial" pitchFamily="34" charset="0"/>
                <a:cs typeface="Arial" pitchFamily="34" charset="0"/>
              </a:rPr>
              <a:t>PURIFIER</a:t>
            </a:r>
            <a:r>
              <a:rPr lang="el-GR" sz="2000" b="1" dirty="0" smtClean="0">
                <a:solidFill>
                  <a:schemeClr val="tx1"/>
                </a:solidFill>
                <a:latin typeface="Arial" pitchFamily="34" charset="0"/>
                <a:cs typeface="Arial" pitchFamily="34" charset="0"/>
              </a:rPr>
              <a:t>). Η ΔΙΑΤΑΞΗ ΑΥΤΗ ΔΙΝΕΙ ΤΑ ΚΑΛΥΤΕΡΑ ΑΠΟΤΕΛΕΣΜΑΤΑ ΜΕ ΤΗ ΜΕΓΑΛΥΤΕΡΗ ΔΥΝΑΤΗ ΑΣΦΑΛΕΙΑ.</a:t>
            </a:r>
          </a:p>
          <a:p>
            <a:pPr algn="l"/>
            <a:r>
              <a:rPr lang="el-GR" sz="2000" b="1" dirty="0" smtClean="0">
                <a:solidFill>
                  <a:schemeClr val="tx1"/>
                </a:solidFill>
                <a:latin typeface="Arial" pitchFamily="34" charset="0"/>
                <a:cs typeface="Arial" pitchFamily="34" charset="0"/>
              </a:rPr>
              <a:t>Η ΠΑΡΟΧΗ ΚΑΥΣΙΜΟΥ ΠΟΥ ΔΙΑΧΕΙΡΙΖΕΤΑΙ ΚΑΘΕ ΔΙΑΧΩΡΙΣΤΗΣ ΠΡΕΠΕΙ ΝΑ ΥΠΕΡΒΑΙΝΕΙ ΚΑΤΑ 10% -15% ΤΗ ΜΕΓΙΣΤΗ ΚΑΤΑΝΑΛΩΣΗ ΤΩΝ ΜΗΧΑΝΩΝ (ΟΧΙ ΠΟΛΥ ΠΕΡΙΣΣΟΤΕΡΟ). Η ΠΕΡΙΣΣΕΙΑ ΤΟΥ ΚΑΥΣΙΜΟΥ, ΟΤΑΝ ΥΠΑΡΧΕΙ, ΕΠΙΣΤΡΕΦΕΙ ΑΠΟ ΤΗ ΔΕΞΑΜΕΝΗ ΗΜΕΡΗΣΙΑΣ ΚΑΤΑΝΑΛΩΣΕΩΣ ΣΤΗ ΔΕΞΑΜΕΝΗ ΚΑΤΑΚΑΘΙΣΕΩΣ. Η ΛΕΙΤΟΥΡΓΙΑ ΤΩΝ ΔΙΑΧΩΡΙΣΤΩΝ ΕΙΝΑΙ ΣΥΝΕΧΗΣ (ΕΠΙ 24ΩΡΟΥ ΒΑΣΕΩΣ), ΕΝΩ ΑΥΤΟΚΑΘΑΡΙΖΟΝΤΑΙ ΑΝΑ 2 ΕΩΣ 4 ΩΡΕΣ.</a:t>
            </a:r>
          </a:p>
          <a:p>
            <a:pPr algn="l"/>
            <a:endParaRPr lang="el-GR" sz="1100" b="1" dirty="0" smtClean="0">
              <a:solidFill>
                <a:schemeClr val="tx1"/>
              </a:solidFill>
              <a:latin typeface="Arial" pitchFamily="34" charset="0"/>
              <a:cs typeface="Arial" pitchFamily="34" charset="0"/>
            </a:endParaRPr>
          </a:p>
          <a:p>
            <a:pPr algn="l"/>
            <a:endParaRPr lang="el-GR" sz="1800" b="1" dirty="0" smtClean="0">
              <a:solidFill>
                <a:schemeClr val="tx1"/>
              </a:solidFill>
              <a:latin typeface="Arial" pitchFamily="34" charset="0"/>
              <a:cs typeface="Arial" pitchFamily="34" charset="0"/>
            </a:endParaRPr>
          </a:p>
          <a:p>
            <a:r>
              <a:rPr lang="el-GR" sz="1400" dirty="0" smtClean="0"/>
              <a:t/>
            </a:r>
            <a:br>
              <a:rPr lang="el-GR" sz="1400" dirty="0" smtClean="0"/>
            </a:br>
            <a:endParaRPr lang="el-GR" sz="1600"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ΔΙΚΤΥΟ ΒΑΡΕΟΣ ΠΕΤΡΕΛΑΙΟΥ </a:t>
            </a:r>
          </a:p>
        </p:txBody>
      </p:sp>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r>
              <a:rPr lang="el-GR" sz="2400" b="1" dirty="0" smtClean="0">
                <a:solidFill>
                  <a:schemeClr val="tx1"/>
                </a:solidFill>
                <a:latin typeface="Arial" pitchFamily="34" charset="0"/>
                <a:cs typeface="Arial" pitchFamily="34" charset="0"/>
              </a:rPr>
              <a:t>ΜΕΤΑ ΤΟΥΣ ΔΙΑΧΩΡΙΣΤΕΣ ΤΟ ΚΑΥΣΙΜΟ ΟΔΗΓΕΙΤΑΙ ΣΤΗ ΔΕΞΑΜΕΝΗ ΗΜΕΡΗΣΙΑΣ ΚΑΤΑΝΑΛΩΣΕΩΣ. Η ΔΕΞΑΜΕΝΗ ΑΥΤΗ ΕΙΝΑΙ ΘΕΡΜΑΙΝΟΜΕΝΗ ΚΑΙ ΜΟΝΩΜΕΝΗ, ΕΝΩ ΦΕΡΕΙ ΚΕΚΛΙΜΕΝΟ ΠΥΘΜΕΝΑ ΓΙΑ ΝΑ ΣΥΓΚΕΝΤΡΩΝΕΙ ΤΟ ΝΕΡΟ ΚΑΙ ΝΑ ΤΟ ΟΔΗΓΕΙ ΣΤΗ ΔΕΞΑΜΕΝΗ ΑΚΑΘΑΡΤΩΝ. ΦΕΡΕΙ ΕΞΑΕΡΙΣΤΙΚΑ (ΤΑ ΟΠΟΙΑ ΟΔΗΓΟΥΝ ΣΤΟ ΚΑΤΑΣΤΡΩΜΑ). ΣΕ ΑΥΤΗ ΤΗ ΔΕΞΑΜΕΝΗ ΜΠΟΡΕΙ ΝΑ ΚΑΤΑΛΗΓΟΥΝ ΟΙ ΕΠΙΣΤΡΟΦΕΣ ΚΑΥΣΙΜΟΥ ΑΠΟ ΤΙΣ ΜΗΧΑΝΕΣ (ΜΕΣΩ ΤΗΣ ΔΕΞΑΜΕΝΗΣ ΑΠΑΕΡΙΣΜΟΥ ΤΟΥ ΚΑΥΣΙΜΟΥ). Η ΔΕΞΑΜΕΝΗ ΗΜΕΡΗΣΙΑΣ ΚΑΤΑΝΑΛΩΣΕΩΣ ΣΥΝΔΕΕΤΑΙ ΜΕ ΤΗ ΔΕΞΑΜΕΝΗ ΚΑΤΑΚΑΘΙΣΕΩΣ ΜΕ ΑΓΩΓΟ, ΩΣΤΕ ΝΑ ΕΠΙΣΤΡΕΦΕΙ ΣΤΗΝ ΤΕΛΕΥΤΑΙΑ Η ΕΠΙΠΛΕΟΝ ΠΟΣΟΤΗΤΑ ΚΑΥΣΙΜΟΥ ΠΟΥ ΔΙΑΧΕΙΡΙΖΟΝΤΑΙ ΟΙ ΔΙΑΧΩΡΙΣΤΕΣ. ΔΙΑΘΕΤΕΙ ΕΠΙΣΗΣ ΕΞΩΤΕΡΙΚΟ ΔΙΑΦΑΝΗ ΕΝΔΕΙΚΤΗ ΣΤΑΘΜΕΩΣ.</a:t>
            </a:r>
          </a:p>
          <a:p>
            <a:pPr algn="l"/>
            <a:endParaRPr lang="el-GR" sz="1100" b="1" dirty="0" smtClean="0">
              <a:solidFill>
                <a:schemeClr val="tx1"/>
              </a:solidFill>
              <a:latin typeface="Arial" pitchFamily="34" charset="0"/>
              <a:cs typeface="Arial" pitchFamily="34" charset="0"/>
            </a:endParaRPr>
          </a:p>
          <a:p>
            <a:pPr algn="l"/>
            <a:endParaRPr lang="el-GR" sz="1800" b="1" dirty="0" smtClean="0">
              <a:solidFill>
                <a:schemeClr val="tx1"/>
              </a:solidFill>
              <a:latin typeface="Arial" pitchFamily="34" charset="0"/>
              <a:cs typeface="Arial" pitchFamily="34" charset="0"/>
            </a:endParaRPr>
          </a:p>
          <a:p>
            <a:r>
              <a:rPr lang="el-GR" sz="1400" dirty="0" smtClean="0"/>
              <a:t/>
            </a:r>
            <a:br>
              <a:rPr lang="el-GR" sz="1400" dirty="0" smtClean="0"/>
            </a:br>
            <a:endParaRPr lang="el-GR" sz="1600"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ΔΙΚΤΥΟ ΒΑΡΕΟΣ ΠΕΤΡΕΛΑΙΟΥ </a:t>
            </a:r>
          </a:p>
        </p:txBody>
      </p:sp>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r>
              <a:rPr lang="el-GR" sz="2200" b="1" dirty="0" smtClean="0">
                <a:solidFill>
                  <a:schemeClr val="tx1"/>
                </a:solidFill>
                <a:latin typeface="Arial" pitchFamily="34" charset="0"/>
                <a:cs typeface="Arial" pitchFamily="34" charset="0"/>
              </a:rPr>
              <a:t>ΜΕΤΑ ΤΗ ΔΕΞΑΜΕΝΗ ΗΜΕΡΗΣΙΑΣ ΚΑΤΑΝΑΛΩΣΕΩΣ ΠΑΡΕΜΒΑΛΛΕΤΑΙ ΤΡΙΟΔΗ ΒΑΝΑ, ΜΕ ΤΗΝ ΟΠΟΙΑ ΣΥΝΔΕΕΤΑΙ ΤΟ ΚΥΚΛΩΜΑ ΤΟΥ ΠΕΤΡΕΛΑΙΟΥ </a:t>
            </a:r>
            <a:r>
              <a:rPr lang="en-US" sz="2200" b="1" dirty="0" smtClean="0">
                <a:solidFill>
                  <a:schemeClr val="tx1"/>
                </a:solidFill>
                <a:latin typeface="Arial" pitchFamily="34" charset="0"/>
                <a:cs typeface="Arial" pitchFamily="34" charset="0"/>
              </a:rPr>
              <a:t>DIESEL</a:t>
            </a:r>
            <a:r>
              <a:rPr lang="el-GR" sz="2200" b="1" dirty="0" smtClean="0">
                <a:solidFill>
                  <a:schemeClr val="tx1"/>
                </a:solidFill>
                <a:latin typeface="Arial" pitchFamily="34" charset="0"/>
                <a:cs typeface="Arial" pitchFamily="34" charset="0"/>
              </a:rPr>
              <a:t>, ΜΕΤΑ ΤΗΝ ΕΞΟΔΟ ΤΟΥ ΑΠΟ ΤΗΝ ΑΝΤΙΣΤΟΙΧΗ ΔΕΞΑΜΕΝΗ ΗΜΕΡΗΣΙΑΣ ΚΑΤΑΝΑΛΩΣΕΩΣ. Η ΣΥΓΚΕΚΡΙΜΕΝΗ ΒΑΝΑ ΕΛΕΓΧΕΙ ΤΟΝ ΤΥΠΟ ΤΟΥ ΚΑΥΣΙΜΟΥ ΠΟΥ ΘΑ ΧΡΗΣΙΜΟΠΟΙΗΘΕΙ. ΑΚΟΛΟΥΘΕΙ ΖΕΥΓΟΣ ΑΝΤΛΙΩΝ ΘΕΤΙΚΗΣ ΕΚΤΟΠΙΣΕΩΣ, ΠΟΥ ΤΟΠΟΘΕΤΕΙΤΑΙ ΠΑΡΑΛΛΗΛΑ (</a:t>
            </a:r>
            <a:r>
              <a:rPr lang="en-US" sz="2200" b="1" dirty="0" smtClean="0">
                <a:solidFill>
                  <a:schemeClr val="tx1"/>
                </a:solidFill>
                <a:latin typeface="Arial" pitchFamily="34" charset="0"/>
                <a:cs typeface="Arial" pitchFamily="34" charset="0"/>
              </a:rPr>
              <a:t>FEED PUMPS</a:t>
            </a:r>
            <a:r>
              <a:rPr lang="el-GR" sz="2200" b="1" dirty="0" smtClean="0">
                <a:solidFill>
                  <a:schemeClr val="tx1"/>
                </a:solidFill>
                <a:latin typeface="Arial" pitchFamily="34" charset="0"/>
                <a:cs typeface="Arial" pitchFamily="34" charset="0"/>
              </a:rPr>
              <a:t>). ΚΑΘΕ ΑΝΤΛΙΑ ΠΡΟΗΓΕΙΤΑΙ ΜΕΤΑΛΛΙΚΟ ΦΙΛΤΡΟ ΓΙΑ ΤΗΝ ΠΡΟΣΤΑΣΙΑ ΤΗΣ. Η ΠΙΕΣΗ ΜΕΤΑ ΤΙΣ ΑΝΤΛΙΕΣ ΑΥΞΑΝΕΤΑΙ ΠΕΡΙΠΟΥ ΣΤΑ 6 </a:t>
            </a:r>
            <a:r>
              <a:rPr lang="en-US" sz="2200" b="1" dirty="0" smtClean="0">
                <a:solidFill>
                  <a:schemeClr val="tx1"/>
                </a:solidFill>
                <a:latin typeface="Arial" pitchFamily="34" charset="0"/>
                <a:cs typeface="Arial" pitchFamily="34" charset="0"/>
              </a:rPr>
              <a:t>BAR</a:t>
            </a:r>
            <a:r>
              <a:rPr lang="el-GR" sz="2200" b="1" dirty="0" smtClean="0">
                <a:solidFill>
                  <a:schemeClr val="tx1"/>
                </a:solidFill>
                <a:latin typeface="Arial" pitchFamily="34" charset="0"/>
                <a:cs typeface="Arial" pitchFamily="34" charset="0"/>
              </a:rPr>
              <a:t>. ΕΚΤΟΣ ΑΠΟ ΤΟ ΠΡΟΗΓΟΥΜΕΝΟ ΖΕΥΓΟΣ ΑΝΤΛΙΩΝ ΠΑΡΕΜΒΑΛΛΕΤΑΙ ΣΥΝΗΘΩΣ ΚΑΙ ΔΕΥΤΕΡΟ ΖΕΥΓΟΣ ΑΝΤΛΙΩΝ ΑΝΑΚΥΚΛΟΦΟΡΙΑΣ (</a:t>
            </a:r>
            <a:r>
              <a:rPr lang="en-US" sz="2200" b="1" dirty="0" smtClean="0">
                <a:solidFill>
                  <a:schemeClr val="tx1"/>
                </a:solidFill>
                <a:latin typeface="Arial" pitchFamily="34" charset="0"/>
                <a:cs typeface="Arial" pitchFamily="34" charset="0"/>
              </a:rPr>
              <a:t>CIRCULATING PUMPS</a:t>
            </a:r>
            <a:r>
              <a:rPr lang="el-GR" sz="2200" b="1" dirty="0" smtClean="0">
                <a:solidFill>
                  <a:schemeClr val="tx1"/>
                </a:solidFill>
                <a:latin typeface="Arial" pitchFamily="34" charset="0"/>
                <a:cs typeface="Arial" pitchFamily="34" charset="0"/>
              </a:rPr>
              <a:t>). ΟΙ ΑΝΤΛΙΕΣ ΑΥΤΕΣ ΑΝΑΚΥΚΛΟΦΟΡΟΥΝ ΤΟ ΕΠΙΣΤΡΕΦΟΜΕΝΟ ΑΠΟ ΤΟΝ ΚΙΝΗΤΗΡΑ ΚΑΥΣΙΜΟ. ΦΡΟΝΤΙΖΟΥΝ ΝΑ ΔΙΑΤΗΡΗΘΕΙ Η ΠΙΕΣΗ ΤΟΥ ΚΑΥΣΙΜΟΥ ΜΕΣΑ ΣΤΟΝ ΚΙΝΗΤΗΡΑ ΣΕ ΣΤΑΘΕΡΑ ΕΠΙΠΕΔΑ (ΠΕΡΙΠΟΥ 10 </a:t>
            </a:r>
            <a:r>
              <a:rPr lang="en-US" sz="2200" b="1" dirty="0" smtClean="0">
                <a:solidFill>
                  <a:schemeClr val="tx1"/>
                </a:solidFill>
                <a:latin typeface="Arial" pitchFamily="34" charset="0"/>
                <a:cs typeface="Arial" pitchFamily="34" charset="0"/>
              </a:rPr>
              <a:t>BAR</a:t>
            </a:r>
            <a:r>
              <a:rPr lang="el-GR" sz="2200" b="1" dirty="0" smtClean="0">
                <a:solidFill>
                  <a:schemeClr val="tx1"/>
                </a:solidFill>
                <a:latin typeface="Arial" pitchFamily="34" charset="0"/>
                <a:cs typeface="Arial" pitchFamily="34" charset="0"/>
              </a:rPr>
              <a:t>). </a:t>
            </a:r>
          </a:p>
          <a:p>
            <a:pPr algn="l"/>
            <a:endParaRPr lang="el-GR" sz="1100" b="1" dirty="0" smtClean="0">
              <a:solidFill>
                <a:schemeClr val="tx1"/>
              </a:solidFill>
              <a:latin typeface="Arial" pitchFamily="34" charset="0"/>
              <a:cs typeface="Arial" pitchFamily="34" charset="0"/>
            </a:endParaRPr>
          </a:p>
          <a:p>
            <a:pPr algn="l"/>
            <a:endParaRPr lang="el-GR" sz="1800" b="1" dirty="0" smtClean="0">
              <a:solidFill>
                <a:schemeClr val="tx1"/>
              </a:solidFill>
              <a:latin typeface="Arial" pitchFamily="34" charset="0"/>
              <a:cs typeface="Arial" pitchFamily="34" charset="0"/>
            </a:endParaRPr>
          </a:p>
          <a:p>
            <a:r>
              <a:rPr lang="el-GR" sz="1400" dirty="0" smtClean="0"/>
              <a:t/>
            </a:r>
            <a:br>
              <a:rPr lang="el-GR" sz="1400" dirty="0" smtClean="0"/>
            </a:br>
            <a:endParaRPr lang="el-GR" sz="1600"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ΔΙΚΤΥΟ ΒΑΡΕΟΣ ΠΕΤΡΕΛΑΙΟΥ </a:t>
            </a:r>
          </a:p>
        </p:txBody>
      </p:sp>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algn="l"/>
            <a:r>
              <a:rPr lang="el-GR" sz="1700" b="1" dirty="0" smtClean="0">
                <a:solidFill>
                  <a:schemeClr val="tx1"/>
                </a:solidFill>
                <a:latin typeface="Arial" pitchFamily="34" charset="0"/>
                <a:cs typeface="Arial" pitchFamily="34" charset="0"/>
              </a:rPr>
              <a:t>ΤΟ ΚΑΥΣΙΜΟ ΠΟΥ ΑΝΑΚΥΚΛΟΦΟΡΕΙ, ΠΕΡΝΑ ΚΑΤΑ ΤΗΝ ΕΠΙΣΤΡΟΦΗ ΤΟΥ ΑΠΟ ΤΗ ΔΕΞΑΜΕΝΗ ΑΠΑΕΡΩΣΕΩΣ. ΜΕΤΑ ΤΙΣ ΑΝΤΛΙΕΣ ΤΟΠΟΘΕΤΕΙΤΑΙ Ο ΤΕΛΙΚΟΣ ΠΡΟΘΕΡΜΑΝΤΗΡΑΣ, ΠΟΥ ΦΡΟΝΤΙΖΕΙ ΝΑ ΘΕΡΜΑΙΝΕΙ ΤΟ ΚΑΥΣΙΜΟ ΣΕ ΘΕΡΜΟΚΡΑΣΙΑ ΚΑΤΑΛΛΗΛΗ, ΕΤΣΙ ΩΣΤΕ ΤΟ ΙΞΩΔΕΣ ΤΟΥ ΝΑ ΜΗΝ ΥΠΕΡΒΑΙΝΕΙ ΤΟ ΠΡΟΚΑΘΟΡΙΣΜΕΝΟ ΟΡΙΟ.</a:t>
            </a:r>
          </a:p>
          <a:p>
            <a:pPr algn="l"/>
            <a:r>
              <a:rPr lang="el-GR" sz="1700" b="1" dirty="0" smtClean="0">
                <a:solidFill>
                  <a:schemeClr val="tx1"/>
                </a:solidFill>
                <a:latin typeface="Arial" pitchFamily="34" charset="0"/>
                <a:cs typeface="Arial" pitchFamily="34" charset="0"/>
              </a:rPr>
              <a:t>ΑΚΟΛΟΥΘΕΙ ΔΙΠΛΟ (ΑΥΤΟΚΑΘΑΡΙΖΟΜΕΝΟ) ΦΙΛΤΡΟ ΚΑΙ ΕΝΑ ΟΡΓΑΝΟ ΜΕΤΡΗΣΕΩΣ ΤΟΥ ΙΞΩΔΟΥΣ (ΙΞΩΔΟΜΕΤΡΟ). ΑΥΤΟ ΕΛΕΓΧΕΙ ΤΗ ΘΕΡΜΟΚΡΑΣΙΑ ΕΞΟΔΟΥ ΑΠΟ ΤΟΝ ΤΕΛΙΚΟ ΠΡΟΘΕΡΜΑΝΤΗΡΑ ΓΙΑ ΤΗΝ ΑΚΡΙΒΗ ΡΥΘΜΙΣΗ ΤΟΥ ΙΞΩΔΟΥΣ ΤΟΥ ΚΑΥΣΙΜΟΥ, ΑΥΞΟΜΕΙΩΝΟΝΤΑΣ ΤΗΝ ΠΑΡΟΧΗ ΑΤΜΟΥ ΜΕΣΑ ΑΠΟ ΤΟΝ ΠΡΟΘΕΡΜΑΝΤΗΡΑ. ΠΡΙΝ ΚΑΙ ΜΕΤΑ ΤΟΝ ΤΕΛΙΚΟ ΠΡΟΘΕΡΜΑΝΤΗΡΑ ΠΑΡΕΜΒΑΛΛΟΝΤΑΙ ΑΝΑΓΚΑΣΤΙΚΑ ΤΑ ΟΡΓΑΝΑ ΜΕΤΡΗΣΕΩΣ ΤΗΣ ΘΕΡΜΟΚΡΑΣΙΑΣ, ΚΑΘΩΣ ΚΑΙ ΘΕΡΜΟΣΤΑΤΗΣ ΓΙΑ ΤΗΝ ΠΕΡΙΠΤΩΣΗ ΒΛΑΒΗΣ ΤΟΥ ΙΞΩΔΟΜΕΤΡΟΥ (ΩΣΤΕ ΝΑ ΜΗΝ ΠΕΣΕΙ ΠΟΤΕ Η ΘΕΡΜΟΚΡΑΣΙΑ ΚΑΤΩ ΑΠΟ ΣΥΓΚΕΚΡΙΜΕΝΟ ΟΡΙΟ).</a:t>
            </a:r>
          </a:p>
          <a:p>
            <a:pPr algn="l"/>
            <a:r>
              <a:rPr lang="el-GR" sz="1700" b="1" dirty="0" smtClean="0">
                <a:solidFill>
                  <a:schemeClr val="tx1"/>
                </a:solidFill>
                <a:latin typeface="Arial" pitchFamily="34" charset="0"/>
                <a:cs typeface="Arial" pitchFamily="34" charset="0"/>
              </a:rPr>
              <a:t>ΟΛΟΙ ΟΙ ΑΓΩΓΟΙ, ΑΠΟ ΤΗ ΔΕΞΑΜΕΝΗ ΗΜΕΡΗΣΙΑΣ ΚΑΤΑΝΑΛΩΣΕΩΣ ΜΕΧΡΙ ΤΟΥΣ ΚΙΝΗΤΗΡΕΣ, ΕΙΝΑΙ ΜΟΝΩΜΕΝΟΙ ΓΙΑ ΝΑ ΜΕΙΩΝΟΝΤΑΙ ΟΙ ΑΠΩΛΕΙΕΣ ΘΕΡΜΟΤΗΤΑΣ ΚΑΙ ΝΑ ΔΙΑΤΗΡΕΙΤΑΙ ΥΨΗΛΗ Η ΘΕΡΜΟΚΡΑΣΙΑ ΤΟΥ ΚΑΥΣΙΜΟΥ.</a:t>
            </a:r>
          </a:p>
          <a:p>
            <a:pPr algn="l"/>
            <a:r>
              <a:rPr lang="el-GR" sz="1700" b="1" dirty="0" smtClean="0">
                <a:solidFill>
                  <a:schemeClr val="tx1"/>
                </a:solidFill>
                <a:latin typeface="Arial" pitchFamily="34" charset="0"/>
                <a:cs typeface="Arial" pitchFamily="34" charset="0"/>
              </a:rPr>
              <a:t>ΠΑΝΩ ΣΤΟΝ ΚΙΝΗΤΗΡΑ ΞΕΚΙΝΑ ΤΟ ΕΣΩΤΕΡΙΚΟ ΔΙΚΤΥΟ ΚΑΥΣΙΜΟΥ ΚΑΙ ΤΟ ΚΑΥΣΙΜΟ ΠΑΡΑΛΑΜΒΑΝΕΤΑΙ ΑΠΟ ΤΙΣ ΑΝΤΛΙΕΣ ΚΑΥΣΙΜΟΥ ΥΨΗΛΗΣ ΠΙΕΣΕΩΣ ΟΙ ΟΠΟΙΕΣ ΤΟ ΟΔΗΓΟΥΝ ΣΤΟΥΣ ΑΝΤΙΣΤΟΙΧΟΥΣ ΕΓΧΥΤΗΡΕΣ.</a:t>
            </a:r>
          </a:p>
          <a:p>
            <a:pPr algn="l"/>
            <a:endParaRPr lang="el-GR" sz="1400" b="1" dirty="0" smtClean="0">
              <a:solidFill>
                <a:schemeClr val="tx1"/>
              </a:solidFill>
              <a:latin typeface="Arial" pitchFamily="34" charset="0"/>
              <a:cs typeface="Arial" pitchFamily="34" charset="0"/>
            </a:endParaRPr>
          </a:p>
          <a:p>
            <a:pPr algn="l"/>
            <a:endParaRPr lang="el-GR" sz="1800" b="1" dirty="0" smtClean="0">
              <a:solidFill>
                <a:schemeClr val="tx1"/>
              </a:solidFill>
              <a:latin typeface="Arial" pitchFamily="34" charset="0"/>
              <a:cs typeface="Arial" pitchFamily="34" charset="0"/>
            </a:endParaRPr>
          </a:p>
          <a:p>
            <a:r>
              <a:rPr lang="el-GR" sz="1400" dirty="0" smtClean="0"/>
              <a:t/>
            </a:r>
            <a:br>
              <a:rPr lang="el-GR" sz="1400" dirty="0" smtClean="0"/>
            </a:br>
            <a:endParaRPr lang="el-GR" sz="1600"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ΔΙΚΤΥΟ ΒΑΡΕΟΣ ΠΕΤΡΕΛΑΙΟΥ </a:t>
            </a:r>
          </a:p>
        </p:txBody>
      </p:sp>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ΔΙΚΤΥΟ ΒΑΡΕΟΣ ΠΕΤΡΕΛΑΙΟΥ </a:t>
            </a:r>
          </a:p>
        </p:txBody>
      </p:sp>
      <p:pic>
        <p:nvPicPr>
          <p:cNvPr id="1026" name="Picture 2"/>
          <p:cNvPicPr>
            <a:picLocks noChangeAspect="1" noChangeArrowheads="1"/>
          </p:cNvPicPr>
          <p:nvPr/>
        </p:nvPicPr>
        <p:blipFill>
          <a:blip r:embed="rId3" cstate="print">
            <a:lum bright="-25000" contrast="50000"/>
          </a:blip>
          <a:srcRect/>
          <a:stretch>
            <a:fillRect/>
          </a:stretch>
        </p:blipFill>
        <p:spPr bwMode="auto">
          <a:xfrm rot="10800000">
            <a:off x="323528" y="1052736"/>
            <a:ext cx="8424936" cy="566124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marL="342900" lvl="0" indent="-342900" algn="l">
              <a:buClr>
                <a:srgbClr val="FF0000"/>
              </a:buClr>
              <a:buFont typeface="+mj-lt"/>
              <a:buAutoNum type="arabicPeriod"/>
            </a:pPr>
            <a:r>
              <a:rPr lang="el-GR" sz="1800" b="1" dirty="0" smtClean="0">
                <a:solidFill>
                  <a:schemeClr val="tx1"/>
                </a:solidFill>
                <a:latin typeface="Arial" pitchFamily="34" charset="0"/>
                <a:cs typeface="Arial" pitchFamily="34" charset="0"/>
              </a:rPr>
              <a:t>Δεξαμενή κατακαθίσεως βαρέος πετρελαίου </a:t>
            </a:r>
            <a:r>
              <a:rPr lang="en-US" sz="1800" b="1" dirty="0" smtClean="0">
                <a:solidFill>
                  <a:schemeClr val="tx1"/>
                </a:solidFill>
                <a:latin typeface="Arial" pitchFamily="34" charset="0"/>
                <a:cs typeface="Arial" pitchFamily="34" charset="0"/>
              </a:rPr>
              <a:t>(HFO settling tank, heated and insulated).</a:t>
            </a:r>
            <a:endParaRPr lang="el-GR" sz="1800" b="1" dirty="0" smtClean="0">
              <a:solidFill>
                <a:schemeClr val="tx1"/>
              </a:solidFill>
              <a:latin typeface="Arial" pitchFamily="34" charset="0"/>
              <a:cs typeface="Arial" pitchFamily="34" charset="0"/>
            </a:endParaRPr>
          </a:p>
          <a:p>
            <a:pPr marL="342900" lvl="0" indent="-342900" algn="l">
              <a:buClr>
                <a:srgbClr val="FF0000"/>
              </a:buClr>
              <a:buFont typeface="+mj-lt"/>
              <a:buAutoNum type="arabicPeriod"/>
            </a:pPr>
            <a:r>
              <a:rPr lang="el-GR" sz="1800" b="1" dirty="0" smtClean="0">
                <a:solidFill>
                  <a:schemeClr val="tx1"/>
                </a:solidFill>
                <a:latin typeface="Arial" pitchFamily="34" charset="0"/>
                <a:cs typeface="Arial" pitchFamily="34" charset="0"/>
              </a:rPr>
              <a:t>Δεξαμενή ημερήσιας καταναλώσεως βαρέος πετρελαίου </a:t>
            </a:r>
            <a:r>
              <a:rPr lang="en-US" sz="1800" b="1" dirty="0" smtClean="0">
                <a:solidFill>
                  <a:schemeClr val="tx1"/>
                </a:solidFill>
                <a:latin typeface="Arial" pitchFamily="34" charset="0"/>
                <a:cs typeface="Arial" pitchFamily="34" charset="0"/>
              </a:rPr>
              <a:t>(HFO daily tank,</a:t>
            </a:r>
            <a:r>
              <a:rPr lang="el-GR" sz="1800" b="1" dirty="0" smtClean="0">
                <a:solidFill>
                  <a:schemeClr val="tx1"/>
                </a:solidFill>
                <a:latin typeface="Arial" pitchFamily="34" charset="0"/>
                <a:cs typeface="Arial" pitchFamily="34" charset="0"/>
              </a:rPr>
              <a:t> </a:t>
            </a:r>
            <a:r>
              <a:rPr lang="en-US" sz="1800" b="1" dirty="0" smtClean="0">
                <a:solidFill>
                  <a:schemeClr val="tx1"/>
                </a:solidFill>
                <a:latin typeface="Arial" pitchFamily="34" charset="0"/>
                <a:cs typeface="Arial" pitchFamily="34" charset="0"/>
              </a:rPr>
              <a:t>heated and insulated).</a:t>
            </a:r>
            <a:endParaRPr lang="el-GR" sz="1800" b="1" dirty="0" smtClean="0">
              <a:solidFill>
                <a:schemeClr val="tx1"/>
              </a:solidFill>
              <a:latin typeface="Arial" pitchFamily="34" charset="0"/>
              <a:cs typeface="Arial" pitchFamily="34" charset="0"/>
            </a:endParaRPr>
          </a:p>
          <a:p>
            <a:pPr marL="342900" lvl="0" indent="-342900" algn="l">
              <a:buClr>
                <a:srgbClr val="FF0000"/>
              </a:buClr>
              <a:buFont typeface="+mj-lt"/>
              <a:buAutoNum type="arabicPeriod"/>
            </a:pPr>
            <a:r>
              <a:rPr lang="el-GR" sz="1800" b="1" dirty="0" smtClean="0">
                <a:solidFill>
                  <a:schemeClr val="tx1"/>
                </a:solidFill>
                <a:latin typeface="Arial" pitchFamily="34" charset="0"/>
                <a:cs typeface="Arial" pitchFamily="34" charset="0"/>
              </a:rPr>
              <a:t>Δεξαμενή ημερήσιας καταναλώσεως πετρελαίου </a:t>
            </a:r>
            <a:r>
              <a:rPr lang="en-US" sz="1800" b="1" dirty="0" smtClean="0">
                <a:solidFill>
                  <a:schemeClr val="tx1"/>
                </a:solidFill>
                <a:latin typeface="Arial" pitchFamily="34" charset="0"/>
                <a:cs typeface="Arial" pitchFamily="34" charset="0"/>
              </a:rPr>
              <a:t>Diesel</a:t>
            </a:r>
            <a:r>
              <a:rPr lang="el-GR" sz="1800" b="1" dirty="0" smtClean="0">
                <a:solidFill>
                  <a:schemeClr val="tx1"/>
                </a:solidFill>
                <a:latin typeface="Arial" pitchFamily="34" charset="0"/>
                <a:cs typeface="Arial" pitchFamily="34" charset="0"/>
              </a:rPr>
              <a:t> (</a:t>
            </a:r>
            <a:r>
              <a:rPr lang="en-US" sz="1800" b="1" dirty="0" smtClean="0">
                <a:solidFill>
                  <a:schemeClr val="tx1"/>
                </a:solidFill>
                <a:latin typeface="Arial" pitchFamily="34" charset="0"/>
                <a:cs typeface="Arial" pitchFamily="34" charset="0"/>
              </a:rPr>
              <a:t>MDO daily tank</a:t>
            </a:r>
            <a:r>
              <a:rPr lang="el-GR" sz="1800" b="1" dirty="0" smtClean="0">
                <a:solidFill>
                  <a:schemeClr val="tx1"/>
                </a:solidFill>
                <a:latin typeface="Arial" pitchFamily="34" charset="0"/>
                <a:cs typeface="Arial" pitchFamily="34" charset="0"/>
              </a:rPr>
              <a:t>).</a:t>
            </a:r>
          </a:p>
          <a:p>
            <a:pPr marL="342900" lvl="0" indent="-342900" algn="l">
              <a:buClr>
                <a:srgbClr val="FF0000"/>
              </a:buClr>
              <a:buFont typeface="+mj-lt"/>
              <a:buAutoNum type="arabicPeriod"/>
            </a:pPr>
            <a:r>
              <a:rPr lang="el-GR" sz="1800" b="1" dirty="0" smtClean="0">
                <a:solidFill>
                  <a:schemeClr val="tx1"/>
                </a:solidFill>
                <a:latin typeface="Arial" pitchFamily="34" charset="0"/>
                <a:cs typeface="Arial" pitchFamily="34" charset="0"/>
              </a:rPr>
              <a:t>Φίλτρο αναρροφήσεως </a:t>
            </a:r>
            <a:r>
              <a:rPr lang="en-US" sz="1800" b="1" dirty="0" smtClean="0">
                <a:solidFill>
                  <a:schemeClr val="tx1"/>
                </a:solidFill>
                <a:latin typeface="Arial" pitchFamily="34" charset="0"/>
                <a:cs typeface="Arial" pitchFamily="34" charset="0"/>
              </a:rPr>
              <a:t>(Suction filter).</a:t>
            </a:r>
            <a:endParaRPr lang="el-GR" sz="1800" b="1" dirty="0" smtClean="0">
              <a:solidFill>
                <a:schemeClr val="tx1"/>
              </a:solidFill>
              <a:latin typeface="Arial" pitchFamily="34" charset="0"/>
              <a:cs typeface="Arial" pitchFamily="34" charset="0"/>
            </a:endParaRPr>
          </a:p>
          <a:p>
            <a:pPr marL="342900" lvl="0" indent="-342900" algn="l">
              <a:buClr>
                <a:srgbClr val="FF0000"/>
              </a:buClr>
              <a:buFont typeface="+mj-lt"/>
              <a:buAutoNum type="arabicPeriod"/>
            </a:pPr>
            <a:r>
              <a:rPr lang="el-GR" sz="1800" b="1" dirty="0" smtClean="0">
                <a:solidFill>
                  <a:schemeClr val="tx1"/>
                </a:solidFill>
                <a:latin typeface="Arial" pitchFamily="34" charset="0"/>
                <a:cs typeface="Arial" pitchFamily="34" charset="0"/>
              </a:rPr>
              <a:t>Αντλία βαρέος πετρελαίου προς διαχωριστή (</a:t>
            </a:r>
            <a:r>
              <a:rPr lang="en-US" sz="1800" b="1" dirty="0" smtClean="0">
                <a:solidFill>
                  <a:schemeClr val="tx1"/>
                </a:solidFill>
                <a:latin typeface="Arial" pitchFamily="34" charset="0"/>
                <a:cs typeface="Arial" pitchFamily="34" charset="0"/>
              </a:rPr>
              <a:t>HFO separator supply pump</a:t>
            </a:r>
            <a:r>
              <a:rPr lang="el-GR" sz="1800" b="1" dirty="0" smtClean="0">
                <a:solidFill>
                  <a:schemeClr val="tx1"/>
                </a:solidFill>
                <a:latin typeface="Arial" pitchFamily="34" charset="0"/>
                <a:cs typeface="Arial" pitchFamily="34" charset="0"/>
              </a:rPr>
              <a:t>).</a:t>
            </a:r>
          </a:p>
          <a:p>
            <a:pPr marL="342900" lvl="0" indent="-342900" algn="l">
              <a:buClr>
                <a:srgbClr val="FF0000"/>
              </a:buClr>
              <a:buFont typeface="+mj-lt"/>
              <a:buAutoNum type="arabicPeriod"/>
            </a:pPr>
            <a:r>
              <a:rPr lang="el-GR" sz="1800" b="1" dirty="0" smtClean="0">
                <a:solidFill>
                  <a:schemeClr val="tx1"/>
                </a:solidFill>
                <a:latin typeface="Arial" pitchFamily="34" charset="0"/>
                <a:cs typeface="Arial" pitchFamily="34" charset="0"/>
              </a:rPr>
              <a:t>Αντλία βαρέος πετρελαίου </a:t>
            </a:r>
            <a:r>
              <a:rPr lang="en-US" sz="1800" b="1" dirty="0" smtClean="0">
                <a:solidFill>
                  <a:schemeClr val="tx1"/>
                </a:solidFill>
                <a:latin typeface="Arial" pitchFamily="34" charset="0"/>
                <a:cs typeface="Arial" pitchFamily="34" charset="0"/>
              </a:rPr>
              <a:t>Diesel </a:t>
            </a:r>
            <a:r>
              <a:rPr lang="el-GR" sz="1800" b="1" dirty="0" smtClean="0">
                <a:solidFill>
                  <a:schemeClr val="tx1"/>
                </a:solidFill>
                <a:latin typeface="Arial" pitchFamily="34" charset="0"/>
                <a:cs typeface="Arial" pitchFamily="34" charset="0"/>
              </a:rPr>
              <a:t>προς διαχωριστή (</a:t>
            </a:r>
            <a:r>
              <a:rPr lang="en-US" sz="1800" b="1" dirty="0" smtClean="0">
                <a:solidFill>
                  <a:schemeClr val="tx1"/>
                </a:solidFill>
                <a:latin typeface="Arial" pitchFamily="34" charset="0"/>
                <a:cs typeface="Arial" pitchFamily="34" charset="0"/>
              </a:rPr>
              <a:t>HFO</a:t>
            </a:r>
            <a:r>
              <a:rPr lang="el-GR" sz="1800" b="1" dirty="0" smtClean="0">
                <a:solidFill>
                  <a:schemeClr val="tx1"/>
                </a:solidFill>
                <a:latin typeface="Arial" pitchFamily="34" charset="0"/>
                <a:cs typeface="Arial" pitchFamily="34" charset="0"/>
              </a:rPr>
              <a:t>/</a:t>
            </a:r>
            <a:r>
              <a:rPr lang="en-US" sz="1800" b="1" dirty="0" smtClean="0">
                <a:solidFill>
                  <a:schemeClr val="tx1"/>
                </a:solidFill>
                <a:latin typeface="Arial" pitchFamily="34" charset="0"/>
                <a:cs typeface="Arial" pitchFamily="34" charset="0"/>
              </a:rPr>
              <a:t>MDO separator supply pump</a:t>
            </a:r>
            <a:r>
              <a:rPr lang="el-GR" sz="1800" b="1" dirty="0" smtClean="0">
                <a:solidFill>
                  <a:schemeClr val="tx1"/>
                </a:solidFill>
                <a:latin typeface="Arial" pitchFamily="34" charset="0"/>
                <a:cs typeface="Arial" pitchFamily="34" charset="0"/>
              </a:rPr>
              <a:t>).</a:t>
            </a:r>
          </a:p>
          <a:p>
            <a:pPr marL="342900" lvl="0" indent="-342900" algn="l">
              <a:buClr>
                <a:srgbClr val="FF0000"/>
              </a:buClr>
              <a:buFont typeface="+mj-lt"/>
              <a:buAutoNum type="arabicPeriod"/>
            </a:pPr>
            <a:r>
              <a:rPr lang="el-GR" sz="1800" b="1" dirty="0" smtClean="0">
                <a:solidFill>
                  <a:schemeClr val="tx1"/>
                </a:solidFill>
                <a:latin typeface="Arial" pitchFamily="34" charset="0"/>
                <a:cs typeface="Arial" pitchFamily="34" charset="0"/>
              </a:rPr>
              <a:t>Προθερμαντήρας βαρέος πετρελαίου (</a:t>
            </a:r>
            <a:r>
              <a:rPr lang="en-US" sz="1800" b="1" dirty="0" smtClean="0">
                <a:solidFill>
                  <a:schemeClr val="tx1"/>
                </a:solidFill>
                <a:latin typeface="Arial" pitchFamily="34" charset="0"/>
                <a:cs typeface="Arial" pitchFamily="34" charset="0"/>
              </a:rPr>
              <a:t>HFO pre</a:t>
            </a:r>
            <a:r>
              <a:rPr lang="el-GR" sz="1800" b="1" dirty="0" smtClean="0">
                <a:solidFill>
                  <a:schemeClr val="tx1"/>
                </a:solidFill>
                <a:latin typeface="Arial" pitchFamily="34" charset="0"/>
                <a:cs typeface="Arial" pitchFamily="34" charset="0"/>
              </a:rPr>
              <a:t>-</a:t>
            </a:r>
            <a:r>
              <a:rPr lang="en-US" sz="1800" b="1" dirty="0" smtClean="0">
                <a:solidFill>
                  <a:schemeClr val="tx1"/>
                </a:solidFill>
                <a:latin typeface="Arial" pitchFamily="34" charset="0"/>
                <a:cs typeface="Arial" pitchFamily="34" charset="0"/>
              </a:rPr>
              <a:t>heater</a:t>
            </a:r>
            <a:r>
              <a:rPr lang="el-GR" sz="1800" b="1" dirty="0" smtClean="0">
                <a:solidFill>
                  <a:schemeClr val="tx1"/>
                </a:solidFill>
                <a:latin typeface="Arial" pitchFamily="34" charset="0"/>
                <a:cs typeface="Arial" pitchFamily="34" charset="0"/>
              </a:rPr>
              <a:t>).</a:t>
            </a:r>
          </a:p>
          <a:p>
            <a:pPr marL="342900" lvl="0" indent="-342900" algn="l">
              <a:buClr>
                <a:srgbClr val="FF0000"/>
              </a:buClr>
              <a:buFont typeface="+mj-lt"/>
              <a:buAutoNum type="arabicPeriod"/>
            </a:pPr>
            <a:r>
              <a:rPr lang="el-GR" sz="1800" b="1" dirty="0" smtClean="0">
                <a:solidFill>
                  <a:schemeClr val="tx1"/>
                </a:solidFill>
                <a:latin typeface="Arial" pitchFamily="34" charset="0"/>
                <a:cs typeface="Arial" pitchFamily="34" charset="0"/>
              </a:rPr>
              <a:t>Αυτοκαθαριζόμενος διαχωριστής βαρέος πετρελαίου (</a:t>
            </a:r>
            <a:r>
              <a:rPr lang="en-US" sz="1800" b="1" dirty="0" smtClean="0">
                <a:solidFill>
                  <a:schemeClr val="tx1"/>
                </a:solidFill>
                <a:latin typeface="Arial" pitchFamily="34" charset="0"/>
                <a:cs typeface="Arial" pitchFamily="34" charset="0"/>
              </a:rPr>
              <a:t>purifier</a:t>
            </a:r>
            <a:r>
              <a:rPr lang="el-GR" sz="1800" b="1" dirty="0" smtClean="0">
                <a:solidFill>
                  <a:schemeClr val="tx1"/>
                </a:solidFill>
                <a:latin typeface="Arial" pitchFamily="34" charset="0"/>
                <a:cs typeface="Arial" pitchFamily="34" charset="0"/>
              </a:rPr>
              <a:t>) (</a:t>
            </a:r>
            <a:r>
              <a:rPr lang="en-US" sz="1800" b="1" dirty="0" smtClean="0">
                <a:solidFill>
                  <a:schemeClr val="tx1"/>
                </a:solidFill>
                <a:latin typeface="Arial" pitchFamily="34" charset="0"/>
                <a:cs typeface="Arial" pitchFamily="34" charset="0"/>
              </a:rPr>
              <a:t>Self</a:t>
            </a:r>
            <a:r>
              <a:rPr lang="el-GR" sz="1800" b="1" dirty="0" smtClean="0">
                <a:solidFill>
                  <a:schemeClr val="tx1"/>
                </a:solidFill>
                <a:latin typeface="Arial" pitchFamily="34" charset="0"/>
                <a:cs typeface="Arial" pitchFamily="34" charset="0"/>
              </a:rPr>
              <a:t>-</a:t>
            </a:r>
            <a:r>
              <a:rPr lang="en-US" sz="1800" b="1" dirty="0" smtClean="0">
                <a:solidFill>
                  <a:schemeClr val="tx1"/>
                </a:solidFill>
                <a:latin typeface="Arial" pitchFamily="34" charset="0"/>
                <a:cs typeface="Arial" pitchFamily="34" charset="0"/>
              </a:rPr>
              <a:t>cleaning HFO separator</a:t>
            </a:r>
            <a:r>
              <a:rPr lang="el-GR" sz="1800" b="1" dirty="0" smtClean="0">
                <a:solidFill>
                  <a:schemeClr val="tx1"/>
                </a:solidFill>
                <a:latin typeface="Arial" pitchFamily="34" charset="0"/>
                <a:cs typeface="Arial" pitchFamily="34" charset="0"/>
              </a:rPr>
              <a:t>).</a:t>
            </a:r>
          </a:p>
          <a:p>
            <a:pPr marL="342900" indent="-342900" algn="l">
              <a:buClr>
                <a:srgbClr val="FF0000"/>
              </a:buClr>
              <a:buFont typeface="+mj-lt"/>
              <a:buAutoNum type="arabicPeriod"/>
            </a:pPr>
            <a:r>
              <a:rPr lang="el-GR" sz="1800" b="1" dirty="0" smtClean="0">
                <a:solidFill>
                  <a:schemeClr val="tx1"/>
                </a:solidFill>
                <a:latin typeface="Arial" pitchFamily="34" charset="0"/>
                <a:cs typeface="Arial" pitchFamily="34" charset="0"/>
              </a:rPr>
              <a:t>Αυτοκαθαριζόμενος διαχωριστής βαρέος πετρελαίου και πετρελαίου </a:t>
            </a:r>
            <a:r>
              <a:rPr lang="en-US" sz="1800" b="1" dirty="0" smtClean="0">
                <a:solidFill>
                  <a:schemeClr val="tx1"/>
                </a:solidFill>
                <a:latin typeface="Arial" pitchFamily="34" charset="0"/>
                <a:cs typeface="Arial" pitchFamily="34" charset="0"/>
              </a:rPr>
              <a:t>Diesel (clarifier)</a:t>
            </a:r>
            <a:r>
              <a:rPr lang="el-GR" sz="1800" b="1" dirty="0" smtClean="0">
                <a:solidFill>
                  <a:schemeClr val="tx1"/>
                </a:solidFill>
                <a:latin typeface="Arial" pitchFamily="34" charset="0"/>
                <a:cs typeface="Arial" pitchFamily="34" charset="0"/>
              </a:rPr>
              <a:t>-</a:t>
            </a:r>
            <a:r>
              <a:rPr lang="en-US" sz="1800" b="1" dirty="0" smtClean="0">
                <a:solidFill>
                  <a:schemeClr val="tx1"/>
                </a:solidFill>
                <a:latin typeface="Arial" pitchFamily="34" charset="0"/>
                <a:cs typeface="Arial" pitchFamily="34" charset="0"/>
              </a:rPr>
              <a:t>(Self-cleaning HFO/MDO separator).</a:t>
            </a:r>
            <a:endParaRPr lang="el-GR" sz="1800" b="1" dirty="0" smtClean="0">
              <a:solidFill>
                <a:schemeClr val="tx1"/>
              </a:solidFill>
              <a:latin typeface="Arial" pitchFamily="34" charset="0"/>
              <a:cs typeface="Arial" pitchFamily="34" charset="0"/>
            </a:endParaRPr>
          </a:p>
          <a:p>
            <a:pPr marL="342900" indent="-342900" algn="l">
              <a:buClr>
                <a:srgbClr val="FF0000"/>
              </a:buClr>
              <a:buFont typeface="+mj-lt"/>
              <a:buAutoNum type="arabicPeriod"/>
            </a:pPr>
            <a:r>
              <a:rPr lang="el-GR" sz="1800" b="1" dirty="0" smtClean="0">
                <a:solidFill>
                  <a:schemeClr val="tx1"/>
                </a:solidFill>
                <a:latin typeface="Arial" pitchFamily="34" charset="0"/>
                <a:cs typeface="Arial" pitchFamily="34" charset="0"/>
              </a:rPr>
              <a:t>Τρίοδος βαλβίδα </a:t>
            </a:r>
            <a:r>
              <a:rPr lang="en-US" sz="1800" b="1" dirty="0" smtClean="0">
                <a:solidFill>
                  <a:schemeClr val="tx1"/>
                </a:solidFill>
                <a:latin typeface="Arial" pitchFamily="34" charset="0"/>
                <a:cs typeface="Arial" pitchFamily="34" charset="0"/>
              </a:rPr>
              <a:t>(Three-way valve, diaphragm operated).</a:t>
            </a:r>
            <a:endParaRPr lang="el-GR" sz="1800" b="1" dirty="0" smtClean="0">
              <a:solidFill>
                <a:schemeClr val="tx1"/>
              </a:solidFill>
              <a:latin typeface="Arial" pitchFamily="34" charset="0"/>
              <a:cs typeface="Arial" pitchFamily="34" charset="0"/>
            </a:endParaRPr>
          </a:p>
          <a:p>
            <a:pPr algn="l"/>
            <a:endParaRPr lang="el-GR" sz="1400" b="1" dirty="0" smtClean="0">
              <a:solidFill>
                <a:schemeClr val="tx1"/>
              </a:solidFill>
              <a:latin typeface="Arial" pitchFamily="34" charset="0"/>
              <a:cs typeface="Arial" pitchFamily="34" charset="0"/>
            </a:endParaRPr>
          </a:p>
          <a:p>
            <a:pPr algn="l"/>
            <a:endParaRPr lang="el-GR" sz="1800" b="1" dirty="0" smtClean="0">
              <a:solidFill>
                <a:schemeClr val="tx1"/>
              </a:solidFill>
              <a:latin typeface="Arial" pitchFamily="34" charset="0"/>
              <a:cs typeface="Arial" pitchFamily="34" charset="0"/>
            </a:endParaRPr>
          </a:p>
          <a:p>
            <a:r>
              <a:rPr lang="el-GR" sz="1400" dirty="0" smtClean="0"/>
              <a:t/>
            </a:r>
            <a:br>
              <a:rPr lang="el-GR" sz="1400" dirty="0" smtClean="0"/>
            </a:br>
            <a:endParaRPr lang="el-GR" sz="1600"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ΔΙΚΤΥΟ ΒΑΡΕΟΣ ΠΕΤΡΕΛΑΙΟΥ </a:t>
            </a:r>
          </a:p>
        </p:txBody>
      </p: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ΔΙΚΤΥΟ ΒΑΡΕΟΣ ΠΕΤΡΕΛΑΙΟΥ </a:t>
            </a:r>
          </a:p>
        </p:txBody>
      </p:sp>
      <p:pic>
        <p:nvPicPr>
          <p:cNvPr id="2050" name="Picture 2"/>
          <p:cNvPicPr>
            <a:picLocks noChangeAspect="1" noChangeArrowheads="1"/>
          </p:cNvPicPr>
          <p:nvPr/>
        </p:nvPicPr>
        <p:blipFill>
          <a:blip r:embed="rId3" cstate="print">
            <a:lum bright="-23000" contrast="53000"/>
          </a:blip>
          <a:srcRect/>
          <a:stretch>
            <a:fillRect/>
          </a:stretch>
        </p:blipFill>
        <p:spPr bwMode="auto">
          <a:xfrm rot="-60000">
            <a:off x="250899" y="1123487"/>
            <a:ext cx="8642157" cy="547260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285860"/>
            <a:ext cx="8572560" cy="5286412"/>
          </a:xfrm>
        </p:spPr>
        <p:txBody>
          <a:bodyPr>
            <a:normAutofit/>
          </a:bodyPr>
          <a:lstStyle/>
          <a:p>
            <a:pPr marL="514350" lvl="0" indent="-514350" algn="l">
              <a:buFont typeface="+mj-lt"/>
              <a:buAutoNum type="arabicPeriod" startAt="15"/>
            </a:pPr>
            <a:r>
              <a:rPr lang="en-US" sz="2800" b="1" u="sng" dirty="0" smtClean="0">
                <a:solidFill>
                  <a:schemeClr val="tx1"/>
                </a:solidFill>
                <a:latin typeface="Arial" pitchFamily="34" charset="0"/>
                <a:cs typeface="Arial" pitchFamily="34" charset="0"/>
              </a:rPr>
              <a:t>ANA</a:t>
            </a:r>
            <a:r>
              <a:rPr lang="el-GR" sz="2800" b="1" u="sng" dirty="0" smtClean="0">
                <a:solidFill>
                  <a:schemeClr val="tx1"/>
                </a:solidFill>
                <a:latin typeface="Arial" pitchFamily="34" charset="0"/>
                <a:cs typeface="Arial" pitchFamily="34" charset="0"/>
              </a:rPr>
              <a:t>ΛΟΓΑ ΜΕ ΤΟΝ ΤΡΟΠΟ ΑΠΟΔΟΣΕΩΣ ΤΗΣ ΙΣΧΥΟΣ ΚΑΤΑΣΣΟΝΤΑΙ ΣΕ</a:t>
            </a:r>
            <a:r>
              <a:rPr lang="en-US" sz="2800" b="1" dirty="0" smtClean="0">
                <a:solidFill>
                  <a:schemeClr val="tx1"/>
                </a:solidFill>
                <a:latin typeface="Arial" pitchFamily="34" charset="0"/>
                <a:cs typeface="Arial" pitchFamily="34" charset="0"/>
              </a:rPr>
              <a:t>:</a:t>
            </a:r>
            <a:r>
              <a:rPr lang="el-GR" sz="2800" b="1" dirty="0" smtClean="0">
                <a:solidFill>
                  <a:schemeClr val="tx1"/>
                </a:solidFill>
                <a:latin typeface="Arial" pitchFamily="34" charset="0"/>
                <a:cs typeface="Arial" pitchFamily="34" charset="0"/>
              </a:rPr>
              <a:t> </a:t>
            </a:r>
            <a:endParaRPr lang="en-US" sz="2800" b="1" dirty="0" smtClean="0">
              <a:solidFill>
                <a:schemeClr val="tx1"/>
              </a:solidFill>
              <a:latin typeface="Arial" pitchFamily="34" charset="0"/>
              <a:cs typeface="Arial" pitchFamily="34" charset="0"/>
            </a:endParaRPr>
          </a:p>
          <a:p>
            <a:pPr lvl="0" algn="l"/>
            <a:endParaRPr lang="en-US" sz="2800" b="1" dirty="0" smtClean="0">
              <a:solidFill>
                <a:schemeClr val="tx1"/>
              </a:solidFill>
              <a:latin typeface="Arial" pitchFamily="34" charset="0"/>
              <a:cs typeface="Arial" pitchFamily="34" charset="0"/>
            </a:endParaRPr>
          </a:p>
          <a:p>
            <a:pPr marL="360000" lvl="0" indent="-360000" algn="l">
              <a:buClr>
                <a:srgbClr val="FF0000"/>
              </a:buClr>
              <a:buFont typeface="Wingdings" pitchFamily="2" charset="2"/>
              <a:buChar char="Ø"/>
            </a:pPr>
            <a:r>
              <a:rPr lang="el-GR" sz="2800" b="1" dirty="0" smtClean="0">
                <a:solidFill>
                  <a:schemeClr val="tx1"/>
                </a:solidFill>
                <a:latin typeface="Arial" pitchFamily="34" charset="0"/>
                <a:cs typeface="Arial" pitchFamily="34" charset="0"/>
              </a:rPr>
              <a:t>ΜΗΧΑΝΕΣ ΣΤΑΘΕΡΩΝ ΣΤΡΟΦΩΝ (ΚΑΙ</a:t>
            </a:r>
            <a:r>
              <a:rPr lang="en-US" sz="2800" b="1" dirty="0" smtClean="0">
                <a:solidFill>
                  <a:schemeClr val="tx1"/>
                </a:solidFill>
                <a:latin typeface="Arial" pitchFamily="34" charset="0"/>
                <a:cs typeface="Arial" pitchFamily="34" charset="0"/>
              </a:rPr>
              <a:t> ME</a:t>
            </a:r>
            <a:r>
              <a:rPr lang="el-GR" sz="2800" b="1" dirty="0" smtClean="0">
                <a:solidFill>
                  <a:schemeClr val="tx1"/>
                </a:solidFill>
                <a:latin typeface="Arial" pitchFamily="34" charset="0"/>
                <a:cs typeface="Arial" pitchFamily="34" charset="0"/>
              </a:rPr>
              <a:t>ΤΑΒΛΗΤΟΥ ΦΟΡΤΙΟΥ)</a:t>
            </a:r>
            <a:r>
              <a:rPr lang="en-US" sz="2800" b="1" dirty="0" smtClean="0">
                <a:solidFill>
                  <a:schemeClr val="tx1"/>
                </a:solidFill>
                <a:latin typeface="Arial" pitchFamily="34" charset="0"/>
                <a:cs typeface="Arial" pitchFamily="34" charset="0"/>
              </a:rPr>
              <a:t>.</a:t>
            </a:r>
          </a:p>
          <a:p>
            <a:pPr marL="360000" lvl="0" indent="-360000" algn="l">
              <a:buClr>
                <a:srgbClr val="FF0000"/>
              </a:buClr>
              <a:buFont typeface="Wingdings" pitchFamily="2" charset="2"/>
              <a:buChar char="Ø"/>
            </a:pPr>
            <a:r>
              <a:rPr lang="el-GR" sz="2800" b="1" dirty="0" smtClean="0">
                <a:solidFill>
                  <a:schemeClr val="tx1"/>
                </a:solidFill>
                <a:latin typeface="Arial" pitchFamily="34" charset="0"/>
                <a:cs typeface="Arial" pitchFamily="34" charset="0"/>
              </a:rPr>
              <a:t>ΣΕ ΜΗΧΑΝΕΣ ΜΕΤΑΒΛΗΤΩΝ ΣΤΡΟΦΩΝ.</a:t>
            </a:r>
          </a:p>
          <a:p>
            <a:pPr algn="l"/>
            <a:endParaRPr lang="en-US" dirty="0">
              <a:solidFill>
                <a:schemeClr val="tx1"/>
              </a:solidFill>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3600" b="1" u="sng" dirty="0" smtClean="0">
                <a:solidFill>
                  <a:schemeClr val="bg1"/>
                </a:solidFill>
                <a:latin typeface="Arial" pitchFamily="34" charset="0"/>
                <a:cs typeface="Arial" pitchFamily="34" charset="0"/>
              </a:rPr>
              <a:t>ΓΕΝΙΚΑ</a:t>
            </a:r>
            <a:endParaRPr lang="en-US" sz="3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8712968" cy="5688632"/>
          </a:xfrm>
          <a:solidFill>
            <a:schemeClr val="bg1"/>
          </a:solidFill>
        </p:spPr>
        <p:txBody>
          <a:bodyPr>
            <a:noAutofit/>
          </a:bodyPr>
          <a:lstStyle/>
          <a:p>
            <a:pPr marL="342900" lvl="0" indent="-342900" algn="l" fontAlgn="base">
              <a:spcBef>
                <a:spcPct val="0"/>
              </a:spcBef>
              <a:spcAft>
                <a:spcPct val="0"/>
              </a:spcAft>
              <a:buClr>
                <a:srgbClr val="FF0000"/>
              </a:buClr>
              <a:buFont typeface="+mj-lt"/>
              <a:buAutoNum type="arabicPeriod"/>
              <a:tabLst>
                <a:tab pos="420688" algn="l"/>
              </a:tabLst>
            </a:pPr>
            <a:r>
              <a:rPr lang="el-GR" sz="1800" b="1" dirty="0" smtClean="0">
                <a:solidFill>
                  <a:schemeClr val="tx1"/>
                </a:solidFill>
                <a:latin typeface="Arial" pitchFamily="34" charset="0"/>
                <a:ea typeface="Arial Unicode MS" pitchFamily="34" charset="-128"/>
                <a:cs typeface="Arial" pitchFamily="34" charset="0"/>
              </a:rPr>
              <a:t>Κύρια μηχανή </a:t>
            </a:r>
            <a:r>
              <a:rPr lang="en-US" sz="1800" b="1" dirty="0" smtClean="0">
                <a:solidFill>
                  <a:schemeClr val="tx1"/>
                </a:solidFill>
                <a:latin typeface="Arial" pitchFamily="34" charset="0"/>
                <a:ea typeface="Arial Unicode MS" pitchFamily="34" charset="-128"/>
                <a:cs typeface="Arial" pitchFamily="34" charset="0"/>
              </a:rPr>
              <a:t>(Main engine).</a:t>
            </a:r>
            <a:endParaRPr lang="el-GR" sz="1800" b="1" dirty="0" smtClean="0">
              <a:solidFill>
                <a:schemeClr val="tx1"/>
              </a:solidFill>
              <a:latin typeface="Arial" pitchFamily="34" charset="0"/>
              <a:cs typeface="Arial" pitchFamily="34" charset="0"/>
            </a:endParaRPr>
          </a:p>
          <a:p>
            <a:pPr marL="342900" lvl="0" indent="-342900" algn="l" eaLnBrk="0" fontAlgn="base" hangingPunct="0">
              <a:spcBef>
                <a:spcPct val="0"/>
              </a:spcBef>
              <a:spcAft>
                <a:spcPct val="0"/>
              </a:spcAft>
              <a:buClr>
                <a:srgbClr val="FF0000"/>
              </a:buClr>
              <a:buFont typeface="+mj-lt"/>
              <a:buAutoNum type="arabicPeriod"/>
              <a:tabLst>
                <a:tab pos="420688" algn="l"/>
              </a:tabLst>
            </a:pPr>
            <a:r>
              <a:rPr lang="el-GR" sz="1800" b="1" dirty="0" smtClean="0">
                <a:solidFill>
                  <a:schemeClr val="tx1"/>
                </a:solidFill>
                <a:latin typeface="Arial" pitchFamily="34" charset="0"/>
                <a:ea typeface="Arial Unicode MS" pitchFamily="34" charset="-128"/>
                <a:cs typeface="Arial" pitchFamily="34" charset="0"/>
              </a:rPr>
              <a:t>Τρίοδος</a:t>
            </a:r>
            <a:r>
              <a:rPr lang="en-US" sz="1800" b="1" dirty="0" smtClean="0">
                <a:solidFill>
                  <a:schemeClr val="tx1"/>
                </a:solidFill>
                <a:latin typeface="Arial" pitchFamily="34" charset="0"/>
                <a:ea typeface="Arial Unicode MS" pitchFamily="34" charset="-128"/>
                <a:cs typeface="Arial" pitchFamily="34" charset="0"/>
              </a:rPr>
              <a:t> </a:t>
            </a:r>
            <a:r>
              <a:rPr lang="el-GR" sz="1800" b="1" dirty="0" smtClean="0">
                <a:solidFill>
                  <a:schemeClr val="tx1"/>
                </a:solidFill>
                <a:latin typeface="Arial" pitchFamily="34" charset="0"/>
                <a:ea typeface="Arial Unicode MS" pitchFamily="34" charset="-128"/>
                <a:cs typeface="Arial" pitchFamily="34" charset="0"/>
              </a:rPr>
              <a:t>βαλβίδα</a:t>
            </a:r>
            <a:r>
              <a:rPr lang="en-US" sz="1800" b="1" dirty="0" smtClean="0">
                <a:solidFill>
                  <a:schemeClr val="tx1"/>
                </a:solidFill>
                <a:latin typeface="Arial" pitchFamily="34" charset="0"/>
                <a:ea typeface="Arial Unicode MS" pitchFamily="34" charset="-128"/>
                <a:cs typeface="Arial" pitchFamily="34" charset="0"/>
              </a:rPr>
              <a:t> </a:t>
            </a:r>
            <a:r>
              <a:rPr lang="el-GR" sz="1800" b="1" dirty="0" smtClean="0">
                <a:solidFill>
                  <a:schemeClr val="tx1"/>
                </a:solidFill>
                <a:latin typeface="Arial" pitchFamily="34" charset="0"/>
                <a:ea typeface="Arial Unicode MS" pitchFamily="34" charset="-128"/>
                <a:cs typeface="Arial" pitchFamily="34" charset="0"/>
              </a:rPr>
              <a:t>επιλογής</a:t>
            </a:r>
            <a:r>
              <a:rPr lang="en-US" sz="1800" b="1" dirty="0" smtClean="0">
                <a:solidFill>
                  <a:schemeClr val="tx1"/>
                </a:solidFill>
                <a:latin typeface="Arial" pitchFamily="34" charset="0"/>
                <a:ea typeface="Arial Unicode MS" pitchFamily="34" charset="-128"/>
                <a:cs typeface="Arial" pitchFamily="34" charset="0"/>
              </a:rPr>
              <a:t> </a:t>
            </a:r>
            <a:r>
              <a:rPr lang="el-GR" sz="1800" b="1" dirty="0" smtClean="0">
                <a:solidFill>
                  <a:schemeClr val="tx1"/>
                </a:solidFill>
                <a:latin typeface="Arial" pitchFamily="34" charset="0"/>
                <a:ea typeface="Arial Unicode MS" pitchFamily="34" charset="-128"/>
                <a:cs typeface="Arial" pitchFamily="34" charset="0"/>
              </a:rPr>
              <a:t>καυσίμου</a:t>
            </a:r>
            <a:r>
              <a:rPr lang="en-US" sz="1800" b="1" dirty="0" smtClean="0">
                <a:solidFill>
                  <a:schemeClr val="tx1"/>
                </a:solidFill>
                <a:latin typeface="Arial" pitchFamily="34" charset="0"/>
                <a:ea typeface="Arial Unicode MS" pitchFamily="34" charset="-128"/>
                <a:cs typeface="Arial" pitchFamily="34" charset="0"/>
              </a:rPr>
              <a:t> (</a:t>
            </a:r>
            <a:r>
              <a:rPr lang="el-GR" sz="1800" b="1" dirty="0" smtClean="0">
                <a:solidFill>
                  <a:schemeClr val="tx1"/>
                </a:solidFill>
                <a:latin typeface="Arial" pitchFamily="34" charset="0"/>
                <a:ea typeface="Arial Unicode MS" pitchFamily="34" charset="-128"/>
                <a:cs typeface="Arial" pitchFamily="34" charset="0"/>
              </a:rPr>
              <a:t>βαρέος</a:t>
            </a:r>
            <a:r>
              <a:rPr lang="en-US" sz="1800" b="1" dirty="0" smtClean="0">
                <a:solidFill>
                  <a:schemeClr val="tx1"/>
                </a:solidFill>
                <a:latin typeface="Arial" pitchFamily="34" charset="0"/>
                <a:ea typeface="Arial Unicode MS" pitchFamily="34" charset="-128"/>
                <a:cs typeface="Arial" pitchFamily="34" charset="0"/>
              </a:rPr>
              <a:t> </a:t>
            </a:r>
            <a:r>
              <a:rPr lang="el-GR" sz="1800" b="1" dirty="0" smtClean="0">
                <a:solidFill>
                  <a:schemeClr val="tx1"/>
                </a:solidFill>
                <a:latin typeface="Arial" pitchFamily="34" charset="0"/>
                <a:ea typeface="Arial Unicode MS" pitchFamily="34" charset="-128"/>
                <a:cs typeface="Arial" pitchFamily="34" charset="0"/>
              </a:rPr>
              <a:t>ή</a:t>
            </a:r>
            <a:r>
              <a:rPr lang="en-US" sz="1800" b="1" dirty="0" smtClean="0">
                <a:solidFill>
                  <a:schemeClr val="tx1"/>
                </a:solidFill>
                <a:latin typeface="Arial" pitchFamily="34" charset="0"/>
                <a:ea typeface="Arial Unicode MS" pitchFamily="34" charset="-128"/>
                <a:cs typeface="Arial" pitchFamily="34" charset="0"/>
              </a:rPr>
              <a:t> Diesel) (Three-way valve, manually or remotely operated).</a:t>
            </a:r>
            <a:endParaRPr lang="el-GR" sz="1800" b="1" dirty="0" smtClean="0">
              <a:solidFill>
                <a:schemeClr val="tx1"/>
              </a:solidFill>
              <a:latin typeface="Arial" pitchFamily="34" charset="0"/>
              <a:cs typeface="Arial" pitchFamily="34" charset="0"/>
            </a:endParaRPr>
          </a:p>
          <a:p>
            <a:pPr marL="342900" lvl="0" indent="-342900" algn="l" eaLnBrk="0" fontAlgn="base" hangingPunct="0">
              <a:spcBef>
                <a:spcPct val="0"/>
              </a:spcBef>
              <a:spcAft>
                <a:spcPct val="0"/>
              </a:spcAft>
              <a:buClr>
                <a:srgbClr val="FF0000"/>
              </a:buClr>
              <a:buFont typeface="+mj-lt"/>
              <a:buAutoNum type="arabicPeriod"/>
              <a:tabLst>
                <a:tab pos="420688" algn="l"/>
              </a:tabLst>
            </a:pPr>
            <a:r>
              <a:rPr lang="el-GR" sz="1800" b="1" dirty="0" smtClean="0">
                <a:solidFill>
                  <a:schemeClr val="tx1"/>
                </a:solidFill>
                <a:latin typeface="Arial" pitchFamily="34" charset="0"/>
                <a:ea typeface="Arial Unicode MS" pitchFamily="34" charset="-128"/>
                <a:cs typeface="Arial" pitchFamily="34" charset="0"/>
              </a:rPr>
              <a:t>Θερμαινόμενο</a:t>
            </a:r>
            <a:r>
              <a:rPr lang="en-US" sz="1800" b="1" dirty="0" smtClean="0">
                <a:solidFill>
                  <a:schemeClr val="tx1"/>
                </a:solidFill>
                <a:latin typeface="Arial" pitchFamily="34" charset="0"/>
                <a:ea typeface="Arial Unicode MS" pitchFamily="34" charset="-128"/>
                <a:cs typeface="Arial" pitchFamily="34" charset="0"/>
              </a:rPr>
              <a:t> </a:t>
            </a:r>
            <a:r>
              <a:rPr lang="el-GR" sz="1800" b="1" dirty="0" smtClean="0">
                <a:solidFill>
                  <a:schemeClr val="tx1"/>
                </a:solidFill>
                <a:latin typeface="Arial" pitchFamily="34" charset="0"/>
                <a:ea typeface="Arial Unicode MS" pitchFamily="34" charset="-128"/>
                <a:cs typeface="Arial" pitchFamily="34" charset="0"/>
              </a:rPr>
              <a:t>φίλτρο</a:t>
            </a:r>
            <a:r>
              <a:rPr lang="en-US" sz="1800" b="1" dirty="0" smtClean="0">
                <a:solidFill>
                  <a:schemeClr val="tx1"/>
                </a:solidFill>
                <a:latin typeface="Arial" pitchFamily="34" charset="0"/>
                <a:ea typeface="Arial Unicode MS" pitchFamily="34" charset="-128"/>
                <a:cs typeface="Arial" pitchFamily="34" charset="0"/>
              </a:rPr>
              <a:t> </a:t>
            </a:r>
            <a:r>
              <a:rPr lang="el-GR" sz="1800" b="1" dirty="0" smtClean="0">
                <a:solidFill>
                  <a:schemeClr val="tx1"/>
                </a:solidFill>
                <a:latin typeface="Arial" pitchFamily="34" charset="0"/>
                <a:ea typeface="Arial Unicode MS" pitchFamily="34" charset="-128"/>
                <a:cs typeface="Arial" pitchFamily="34" charset="0"/>
              </a:rPr>
              <a:t>αναρροφήσεως</a:t>
            </a:r>
            <a:r>
              <a:rPr lang="en-US" sz="1800" b="1" dirty="0" smtClean="0">
                <a:solidFill>
                  <a:schemeClr val="tx1"/>
                </a:solidFill>
                <a:latin typeface="Arial" pitchFamily="34" charset="0"/>
                <a:ea typeface="Arial Unicode MS" pitchFamily="34" charset="-128"/>
                <a:cs typeface="Arial" pitchFamily="34" charset="0"/>
              </a:rPr>
              <a:t> </a:t>
            </a:r>
            <a:r>
              <a:rPr lang="el-GR" sz="1800" b="1" dirty="0" smtClean="0">
                <a:solidFill>
                  <a:schemeClr val="tx1"/>
                </a:solidFill>
                <a:latin typeface="Arial" pitchFamily="34" charset="0"/>
                <a:ea typeface="Arial Unicode MS" pitchFamily="34" charset="-128"/>
                <a:cs typeface="Arial" pitchFamily="34" charset="0"/>
              </a:rPr>
              <a:t>(</a:t>
            </a:r>
            <a:r>
              <a:rPr lang="en-US" sz="1800" b="1" dirty="0" smtClean="0">
                <a:solidFill>
                  <a:schemeClr val="tx1"/>
                </a:solidFill>
                <a:latin typeface="Arial" pitchFamily="34" charset="0"/>
                <a:ea typeface="Arial Unicode MS" pitchFamily="34" charset="-128"/>
                <a:cs typeface="Arial" pitchFamily="34" charset="0"/>
              </a:rPr>
              <a:t>Suction filter, heated (trace heating acceptable)].</a:t>
            </a:r>
            <a:endParaRPr lang="el-GR" sz="1800" b="1" dirty="0" smtClean="0">
              <a:solidFill>
                <a:schemeClr val="tx1"/>
              </a:solidFill>
              <a:latin typeface="Arial" pitchFamily="34" charset="0"/>
              <a:cs typeface="Arial" pitchFamily="34" charset="0"/>
            </a:endParaRPr>
          </a:p>
          <a:p>
            <a:pPr marL="342900" lvl="0" indent="-342900" algn="l" eaLnBrk="0" fontAlgn="base" hangingPunct="0">
              <a:spcBef>
                <a:spcPct val="0"/>
              </a:spcBef>
              <a:spcAft>
                <a:spcPct val="0"/>
              </a:spcAft>
              <a:buClr>
                <a:srgbClr val="FF0000"/>
              </a:buClr>
              <a:buFont typeface="+mj-lt"/>
              <a:buAutoNum type="arabicPeriod"/>
              <a:tabLst>
                <a:tab pos="420688" algn="l"/>
              </a:tabLst>
            </a:pPr>
            <a:r>
              <a:rPr lang="el-GR" sz="1800" b="1" dirty="0" smtClean="0">
                <a:solidFill>
                  <a:schemeClr val="tx1"/>
                </a:solidFill>
                <a:latin typeface="Arial" pitchFamily="34" charset="0"/>
                <a:ea typeface="Arial Unicode MS" pitchFamily="34" charset="-128"/>
                <a:cs typeface="Arial" pitchFamily="34" charset="0"/>
              </a:rPr>
              <a:t>Αντλία μεταγγίσεως χαμηλής πιέσεως (</a:t>
            </a:r>
            <a:r>
              <a:rPr lang="en-US" sz="1800" b="1" dirty="0" smtClean="0">
                <a:solidFill>
                  <a:schemeClr val="tx1"/>
                </a:solidFill>
                <a:latin typeface="Arial" pitchFamily="34" charset="0"/>
                <a:ea typeface="Arial Unicode MS" pitchFamily="34" charset="-128"/>
                <a:cs typeface="Arial" pitchFamily="34" charset="0"/>
              </a:rPr>
              <a:t>Low pressure feed pump</a:t>
            </a:r>
            <a:r>
              <a:rPr lang="el-GR" sz="1800" b="1" dirty="0" smtClean="0">
                <a:solidFill>
                  <a:schemeClr val="tx1"/>
                </a:solidFill>
                <a:latin typeface="Arial" pitchFamily="34" charset="0"/>
                <a:ea typeface="Arial Unicode MS" pitchFamily="34" charset="-128"/>
                <a:cs typeface="Arial" pitchFamily="34" charset="0"/>
              </a:rPr>
              <a:t>).</a:t>
            </a:r>
            <a:endParaRPr lang="el-GR" sz="1800" b="1" dirty="0" smtClean="0">
              <a:solidFill>
                <a:schemeClr val="tx1"/>
              </a:solidFill>
              <a:latin typeface="Arial" pitchFamily="34" charset="0"/>
              <a:cs typeface="Arial" pitchFamily="34" charset="0"/>
            </a:endParaRPr>
          </a:p>
          <a:p>
            <a:pPr marL="342900" lvl="0" indent="-342900" algn="l" eaLnBrk="0" fontAlgn="base" hangingPunct="0">
              <a:spcBef>
                <a:spcPct val="0"/>
              </a:spcBef>
              <a:spcAft>
                <a:spcPct val="0"/>
              </a:spcAft>
              <a:buClr>
                <a:srgbClr val="FF0000"/>
              </a:buClr>
              <a:buFont typeface="+mj-lt"/>
              <a:buAutoNum type="arabicPeriod"/>
              <a:tabLst>
                <a:tab pos="420688" algn="l"/>
              </a:tabLst>
            </a:pPr>
            <a:r>
              <a:rPr lang="el-GR" sz="1800" b="1" dirty="0" smtClean="0">
                <a:solidFill>
                  <a:schemeClr val="tx1"/>
                </a:solidFill>
                <a:latin typeface="Arial" pitchFamily="34" charset="0"/>
                <a:ea typeface="Arial Unicode MS" pitchFamily="34" charset="-128"/>
                <a:cs typeface="Arial" pitchFamily="34" charset="0"/>
              </a:rPr>
              <a:t>Βαλβίδα</a:t>
            </a:r>
            <a:r>
              <a:rPr lang="en-US" sz="1800" b="1" dirty="0" smtClean="0">
                <a:solidFill>
                  <a:schemeClr val="tx1"/>
                </a:solidFill>
                <a:latin typeface="Arial" pitchFamily="34" charset="0"/>
                <a:ea typeface="Arial Unicode MS" pitchFamily="34" charset="-128"/>
                <a:cs typeface="Arial" pitchFamily="34" charset="0"/>
              </a:rPr>
              <a:t> </a:t>
            </a:r>
            <a:r>
              <a:rPr lang="el-GR" sz="1800" b="1" dirty="0" smtClean="0">
                <a:solidFill>
                  <a:schemeClr val="tx1"/>
                </a:solidFill>
                <a:latin typeface="Arial" pitchFamily="34" charset="0"/>
                <a:ea typeface="Arial Unicode MS" pitchFamily="34" charset="-128"/>
                <a:cs typeface="Arial" pitchFamily="34" charset="0"/>
              </a:rPr>
              <a:t>ρυθμίσεως</a:t>
            </a:r>
            <a:r>
              <a:rPr lang="en-US" sz="1800" b="1" dirty="0" smtClean="0">
                <a:solidFill>
                  <a:schemeClr val="tx1"/>
                </a:solidFill>
                <a:latin typeface="Arial" pitchFamily="34" charset="0"/>
                <a:ea typeface="Arial Unicode MS" pitchFamily="34" charset="-128"/>
                <a:cs typeface="Arial" pitchFamily="34" charset="0"/>
              </a:rPr>
              <a:t> </a:t>
            </a:r>
            <a:r>
              <a:rPr lang="el-GR" sz="1800" b="1" dirty="0" smtClean="0">
                <a:solidFill>
                  <a:schemeClr val="tx1"/>
                </a:solidFill>
                <a:latin typeface="Arial" pitchFamily="34" charset="0"/>
                <a:ea typeface="Arial Unicode MS" pitchFamily="34" charset="-128"/>
                <a:cs typeface="Arial" pitchFamily="34" charset="0"/>
              </a:rPr>
              <a:t>πιέσεως</a:t>
            </a:r>
            <a:r>
              <a:rPr lang="en-US" sz="1800" b="1" dirty="0" smtClean="0">
                <a:solidFill>
                  <a:schemeClr val="tx1"/>
                </a:solidFill>
                <a:latin typeface="Arial" pitchFamily="34" charset="0"/>
                <a:ea typeface="Arial Unicode MS" pitchFamily="34" charset="-128"/>
                <a:cs typeface="Arial" pitchFamily="34" charset="0"/>
              </a:rPr>
              <a:t> (Pressure regulating valve).</a:t>
            </a:r>
            <a:endParaRPr lang="el-GR" sz="1800" b="1" dirty="0" smtClean="0">
              <a:solidFill>
                <a:schemeClr val="tx1"/>
              </a:solidFill>
              <a:latin typeface="Arial" pitchFamily="34" charset="0"/>
              <a:cs typeface="Arial" pitchFamily="34" charset="0"/>
            </a:endParaRPr>
          </a:p>
          <a:p>
            <a:pPr marL="342900" lvl="0" indent="-342900" algn="l" eaLnBrk="0" fontAlgn="base" hangingPunct="0">
              <a:spcBef>
                <a:spcPct val="0"/>
              </a:spcBef>
              <a:spcAft>
                <a:spcPct val="0"/>
              </a:spcAft>
              <a:buClr>
                <a:srgbClr val="FF0000"/>
              </a:buClr>
              <a:buFont typeface="+mj-lt"/>
              <a:buAutoNum type="arabicPeriod"/>
              <a:tabLst>
                <a:tab pos="420688" algn="l"/>
              </a:tabLst>
            </a:pPr>
            <a:r>
              <a:rPr lang="el-GR" sz="1800" b="1" dirty="0" smtClean="0">
                <a:solidFill>
                  <a:schemeClr val="tx1"/>
                </a:solidFill>
                <a:latin typeface="Arial" pitchFamily="34" charset="0"/>
                <a:ea typeface="Arial Unicode MS" pitchFamily="34" charset="-128"/>
                <a:cs typeface="Arial" pitchFamily="34" charset="0"/>
              </a:rPr>
              <a:t>Θερμαινόμενη</a:t>
            </a:r>
            <a:r>
              <a:rPr lang="en-US" sz="1800" b="1" dirty="0" smtClean="0">
                <a:solidFill>
                  <a:schemeClr val="tx1"/>
                </a:solidFill>
                <a:latin typeface="Arial" pitchFamily="34" charset="0"/>
                <a:ea typeface="Arial Unicode MS" pitchFamily="34" charset="-128"/>
                <a:cs typeface="Arial" pitchFamily="34" charset="0"/>
              </a:rPr>
              <a:t> </a:t>
            </a:r>
            <a:r>
              <a:rPr lang="el-GR" sz="1800" b="1" dirty="0" smtClean="0">
                <a:solidFill>
                  <a:schemeClr val="tx1"/>
                </a:solidFill>
                <a:latin typeface="Arial" pitchFamily="34" charset="0"/>
                <a:ea typeface="Arial Unicode MS" pitchFamily="34" charset="-128"/>
                <a:cs typeface="Arial" pitchFamily="34" charset="0"/>
              </a:rPr>
              <a:t>δεξαμενή</a:t>
            </a:r>
            <a:r>
              <a:rPr lang="en-US" sz="1800" b="1" dirty="0" smtClean="0">
                <a:solidFill>
                  <a:schemeClr val="tx1"/>
                </a:solidFill>
                <a:latin typeface="Arial" pitchFamily="34" charset="0"/>
                <a:ea typeface="Arial Unicode MS" pitchFamily="34" charset="-128"/>
                <a:cs typeface="Arial" pitchFamily="34" charset="0"/>
              </a:rPr>
              <a:t> </a:t>
            </a:r>
            <a:r>
              <a:rPr lang="el-GR" sz="1800" b="1" dirty="0" smtClean="0">
                <a:solidFill>
                  <a:schemeClr val="tx1"/>
                </a:solidFill>
                <a:latin typeface="Arial" pitchFamily="34" charset="0"/>
                <a:ea typeface="Arial Unicode MS" pitchFamily="34" charset="-128"/>
                <a:cs typeface="Arial" pitchFamily="34" charset="0"/>
              </a:rPr>
              <a:t>αναμείξεως</a:t>
            </a:r>
            <a:r>
              <a:rPr lang="en-US" sz="1800" b="1" dirty="0" smtClean="0">
                <a:solidFill>
                  <a:schemeClr val="tx1"/>
                </a:solidFill>
                <a:latin typeface="Arial" pitchFamily="34" charset="0"/>
                <a:ea typeface="Arial Unicode MS" pitchFamily="34" charset="-128"/>
                <a:cs typeface="Arial" pitchFamily="34" charset="0"/>
              </a:rPr>
              <a:t> (Mixing unit, heated and insulated).</a:t>
            </a:r>
            <a:endParaRPr lang="el-GR" sz="1800" b="1" dirty="0" smtClean="0">
              <a:solidFill>
                <a:schemeClr val="tx1"/>
              </a:solidFill>
              <a:latin typeface="Arial" pitchFamily="34" charset="0"/>
              <a:cs typeface="Arial" pitchFamily="34" charset="0"/>
            </a:endParaRPr>
          </a:p>
          <a:p>
            <a:pPr marL="342900" lvl="0" indent="-342900" algn="l" eaLnBrk="0" fontAlgn="base" hangingPunct="0">
              <a:spcBef>
                <a:spcPct val="0"/>
              </a:spcBef>
              <a:spcAft>
                <a:spcPct val="0"/>
              </a:spcAft>
              <a:buClr>
                <a:srgbClr val="FF0000"/>
              </a:buClr>
              <a:buFont typeface="+mj-lt"/>
              <a:buAutoNum type="arabicPeriod"/>
              <a:tabLst>
                <a:tab pos="420688" algn="l"/>
              </a:tabLst>
            </a:pPr>
            <a:r>
              <a:rPr lang="el-GR" sz="1800" b="1" dirty="0" smtClean="0">
                <a:solidFill>
                  <a:schemeClr val="tx1"/>
                </a:solidFill>
                <a:latin typeface="Arial" pitchFamily="34" charset="0"/>
                <a:ea typeface="Arial Unicode MS" pitchFamily="34" charset="-128"/>
                <a:cs typeface="Arial" pitchFamily="34" charset="0"/>
              </a:rPr>
              <a:t>Αντλίες</a:t>
            </a:r>
            <a:r>
              <a:rPr lang="en-US" sz="1800" b="1" dirty="0" smtClean="0">
                <a:solidFill>
                  <a:schemeClr val="tx1"/>
                </a:solidFill>
                <a:latin typeface="Arial" pitchFamily="34" charset="0"/>
                <a:ea typeface="Arial Unicode MS" pitchFamily="34" charset="-128"/>
                <a:cs typeface="Arial" pitchFamily="34" charset="0"/>
              </a:rPr>
              <a:t> </a:t>
            </a:r>
            <a:r>
              <a:rPr lang="el-GR" sz="1800" b="1" dirty="0" smtClean="0">
                <a:solidFill>
                  <a:schemeClr val="tx1"/>
                </a:solidFill>
                <a:latin typeface="Arial" pitchFamily="34" charset="0"/>
                <a:ea typeface="Arial Unicode MS" pitchFamily="34" charset="-128"/>
                <a:cs typeface="Arial" pitchFamily="34" charset="0"/>
              </a:rPr>
              <a:t>ανακυκλοφορίας</a:t>
            </a:r>
            <a:r>
              <a:rPr lang="en-US" sz="1800" b="1" dirty="0" smtClean="0">
                <a:solidFill>
                  <a:schemeClr val="tx1"/>
                </a:solidFill>
                <a:latin typeface="Arial" pitchFamily="34" charset="0"/>
                <a:ea typeface="Arial Unicode MS" pitchFamily="34" charset="-128"/>
                <a:cs typeface="Arial" pitchFamily="34" charset="0"/>
              </a:rPr>
              <a:t> (High pressure booster pumps).</a:t>
            </a:r>
            <a:endParaRPr lang="el-GR" sz="1800" b="1" dirty="0" smtClean="0">
              <a:solidFill>
                <a:schemeClr val="tx1"/>
              </a:solidFill>
              <a:latin typeface="Arial" pitchFamily="34" charset="0"/>
              <a:cs typeface="Arial" pitchFamily="34" charset="0"/>
            </a:endParaRPr>
          </a:p>
          <a:p>
            <a:pPr marL="342900" lvl="0" indent="-342900" algn="l" eaLnBrk="0" fontAlgn="base" hangingPunct="0">
              <a:spcBef>
                <a:spcPct val="0"/>
              </a:spcBef>
              <a:spcAft>
                <a:spcPct val="0"/>
              </a:spcAft>
              <a:buClr>
                <a:srgbClr val="FF0000"/>
              </a:buClr>
              <a:buFont typeface="+mj-lt"/>
              <a:buAutoNum type="arabicPeriod"/>
              <a:tabLst>
                <a:tab pos="420688" algn="l"/>
              </a:tabLst>
            </a:pPr>
            <a:r>
              <a:rPr lang="el-GR" sz="1800" b="1" dirty="0" smtClean="0">
                <a:solidFill>
                  <a:schemeClr val="tx1"/>
                </a:solidFill>
                <a:latin typeface="Arial" pitchFamily="34" charset="0"/>
                <a:ea typeface="Arial Unicode MS" pitchFamily="34" charset="-128"/>
                <a:cs typeface="Arial" pitchFamily="34" charset="0"/>
              </a:rPr>
              <a:t>Τελικός προθερμαντήρας (ελεγχόμενος από το ιξωδό­μετρο) (</a:t>
            </a:r>
            <a:r>
              <a:rPr lang="en-US" sz="1800" b="1" dirty="0" smtClean="0">
                <a:solidFill>
                  <a:schemeClr val="tx1"/>
                </a:solidFill>
                <a:latin typeface="Arial" pitchFamily="34" charset="0"/>
                <a:ea typeface="Arial Unicode MS" pitchFamily="34" charset="-128"/>
                <a:cs typeface="Arial" pitchFamily="34" charset="0"/>
              </a:rPr>
              <a:t>Fuel oil </a:t>
            </a:r>
            <a:r>
              <a:rPr lang="en-US" sz="1800" b="1" dirty="0" err="1" smtClean="0">
                <a:solidFill>
                  <a:schemeClr val="tx1"/>
                </a:solidFill>
                <a:latin typeface="Arial" pitchFamily="34" charset="0"/>
                <a:ea typeface="Arial Unicode MS" pitchFamily="34" charset="-128"/>
                <a:cs typeface="Arial" pitchFamily="34" charset="0"/>
              </a:rPr>
              <a:t>endheater</a:t>
            </a:r>
            <a:r>
              <a:rPr lang="el-GR" sz="1800" b="1" dirty="0" smtClean="0">
                <a:solidFill>
                  <a:schemeClr val="tx1"/>
                </a:solidFill>
                <a:latin typeface="Arial" pitchFamily="34" charset="0"/>
                <a:ea typeface="Arial Unicode MS" pitchFamily="34" charset="-128"/>
                <a:cs typeface="Arial" pitchFamily="34" charset="0"/>
              </a:rPr>
              <a:t>).</a:t>
            </a:r>
            <a:endParaRPr lang="el-GR" sz="1800" b="1" dirty="0" smtClean="0">
              <a:solidFill>
                <a:schemeClr val="tx1"/>
              </a:solidFill>
              <a:latin typeface="Arial" pitchFamily="34" charset="0"/>
              <a:cs typeface="Arial" pitchFamily="34" charset="0"/>
            </a:endParaRPr>
          </a:p>
          <a:p>
            <a:pPr marL="342900" lvl="0" indent="-342900" algn="l" eaLnBrk="0" fontAlgn="base" hangingPunct="0">
              <a:spcBef>
                <a:spcPct val="0"/>
              </a:spcBef>
              <a:spcAft>
                <a:spcPct val="0"/>
              </a:spcAft>
              <a:buClr>
                <a:srgbClr val="FF0000"/>
              </a:buClr>
              <a:buFont typeface="+mj-lt"/>
              <a:buAutoNum type="arabicPeriod"/>
              <a:tabLst>
                <a:tab pos="420688" algn="l"/>
              </a:tabLst>
            </a:pPr>
            <a:r>
              <a:rPr lang="el-GR" sz="1800" b="1" dirty="0" smtClean="0">
                <a:solidFill>
                  <a:schemeClr val="tx1"/>
                </a:solidFill>
                <a:latin typeface="Arial" pitchFamily="34" charset="0"/>
                <a:ea typeface="Arial Unicode MS" pitchFamily="34" charset="-128"/>
                <a:cs typeface="Arial" pitchFamily="34" charset="0"/>
              </a:rPr>
              <a:t>Θερμαινόμενο φίλτρο</a:t>
            </a:r>
            <a:r>
              <a:rPr lang="el-GR" sz="1800" b="1" dirty="0" smtClean="0">
                <a:solidFill>
                  <a:schemeClr val="tx1"/>
                </a:solidFill>
                <a:latin typeface="Arial" pitchFamily="34" charset="0"/>
                <a:cs typeface="Arial" pitchFamily="34" charset="0"/>
              </a:rPr>
              <a:t>. </a:t>
            </a:r>
            <a:r>
              <a:rPr lang="el-GR" sz="1800" b="1" dirty="0" smtClean="0">
                <a:solidFill>
                  <a:schemeClr val="tx1"/>
                </a:solidFill>
                <a:latin typeface="Arial" pitchFamily="34" charset="0"/>
                <a:ea typeface="Arial Unicode MS" pitchFamily="34" charset="-128"/>
                <a:cs typeface="Arial" pitchFamily="34" charset="0"/>
              </a:rPr>
              <a:t>(</a:t>
            </a:r>
            <a:r>
              <a:rPr lang="en-US" sz="1800" b="1" dirty="0" smtClean="0">
                <a:solidFill>
                  <a:schemeClr val="tx1"/>
                </a:solidFill>
                <a:latin typeface="Arial" pitchFamily="34" charset="0"/>
                <a:ea typeface="Arial Unicode MS" pitchFamily="34" charset="-128"/>
                <a:cs typeface="Arial" pitchFamily="34" charset="0"/>
              </a:rPr>
              <a:t>Fuel oil filter, heated (trace heating acceptable)].</a:t>
            </a:r>
            <a:endParaRPr lang="el-GR" sz="1800" b="1" dirty="0" smtClean="0">
              <a:solidFill>
                <a:schemeClr val="tx1"/>
              </a:solidFill>
              <a:latin typeface="Arial" pitchFamily="34" charset="0"/>
              <a:cs typeface="Arial" pitchFamily="34" charset="0"/>
            </a:endParaRPr>
          </a:p>
          <a:p>
            <a:pPr marL="342900" lvl="0" indent="-342900" algn="l" eaLnBrk="0" fontAlgn="base" hangingPunct="0">
              <a:spcBef>
                <a:spcPct val="0"/>
              </a:spcBef>
              <a:spcAft>
                <a:spcPct val="0"/>
              </a:spcAft>
              <a:buClr>
                <a:srgbClr val="FF0000"/>
              </a:buClr>
              <a:buFont typeface="+mj-lt"/>
              <a:buAutoNum type="arabicPeriod"/>
              <a:tabLst>
                <a:tab pos="420688" algn="l"/>
              </a:tabLst>
            </a:pPr>
            <a:r>
              <a:rPr lang="el-GR" sz="1800" b="1" dirty="0" smtClean="0">
                <a:solidFill>
                  <a:schemeClr val="tx1"/>
                </a:solidFill>
                <a:latin typeface="Arial" pitchFamily="34" charset="0"/>
                <a:ea typeface="Arial Unicode MS" pitchFamily="34" charset="-128"/>
                <a:cs typeface="Arial" pitchFamily="34" charset="0"/>
              </a:rPr>
              <a:t>Είσοδος καυσίμου στο εσωτερικό κύκλωμα (</a:t>
            </a:r>
            <a:r>
              <a:rPr lang="en-US" sz="1800" b="1" dirty="0" smtClean="0">
                <a:solidFill>
                  <a:schemeClr val="tx1"/>
                </a:solidFill>
                <a:latin typeface="Arial" pitchFamily="34" charset="0"/>
                <a:ea typeface="Arial Unicode MS" pitchFamily="34" charset="-128"/>
                <a:cs typeface="Arial" pitchFamily="34" charset="0"/>
              </a:rPr>
              <a:t>Fuel oil inlet</a:t>
            </a:r>
            <a:r>
              <a:rPr lang="el-GR" sz="1800" b="1" dirty="0" smtClean="0">
                <a:solidFill>
                  <a:schemeClr val="tx1"/>
                </a:solidFill>
                <a:latin typeface="Arial" pitchFamily="34" charset="0"/>
                <a:ea typeface="Arial Unicode MS" pitchFamily="34" charset="-128"/>
                <a:cs typeface="Arial" pitchFamily="34" charset="0"/>
              </a:rPr>
              <a:t>).</a:t>
            </a:r>
            <a:endParaRPr lang="el-GR" sz="1800" b="1" dirty="0" smtClean="0">
              <a:solidFill>
                <a:schemeClr val="tx1"/>
              </a:solidFill>
              <a:latin typeface="Arial" pitchFamily="34" charset="0"/>
              <a:cs typeface="Arial" pitchFamily="34" charset="0"/>
            </a:endParaRPr>
          </a:p>
          <a:p>
            <a:pPr marL="342900" lvl="0" indent="-342900" algn="l" eaLnBrk="0" fontAlgn="base" hangingPunct="0">
              <a:spcBef>
                <a:spcPct val="0"/>
              </a:spcBef>
              <a:spcAft>
                <a:spcPct val="0"/>
              </a:spcAft>
              <a:buClr>
                <a:srgbClr val="FF0000"/>
              </a:buClr>
              <a:buFont typeface="+mj-lt"/>
              <a:buAutoNum type="arabicPeriod"/>
              <a:tabLst>
                <a:tab pos="420688" algn="l"/>
              </a:tabLst>
            </a:pPr>
            <a:r>
              <a:rPr lang="el-GR" sz="1800" b="1" dirty="0" smtClean="0">
                <a:solidFill>
                  <a:schemeClr val="tx1"/>
                </a:solidFill>
                <a:latin typeface="Arial" pitchFamily="34" charset="0"/>
                <a:ea typeface="Arial Unicode MS" pitchFamily="34" charset="-128"/>
                <a:cs typeface="Arial" pitchFamily="34" charset="0"/>
              </a:rPr>
              <a:t>Αντλία εγχύσεως υψηλής πιέσεως (</a:t>
            </a:r>
            <a:r>
              <a:rPr lang="en-US" sz="1800" b="1" dirty="0" smtClean="0">
                <a:solidFill>
                  <a:schemeClr val="tx1"/>
                </a:solidFill>
                <a:latin typeface="Arial" pitchFamily="34" charset="0"/>
                <a:ea typeface="Arial Unicode MS" pitchFamily="34" charset="-128"/>
                <a:cs typeface="Arial" pitchFamily="34" charset="0"/>
              </a:rPr>
              <a:t>Fuel injection pump</a:t>
            </a:r>
            <a:r>
              <a:rPr lang="el-GR" sz="1800" b="1" dirty="0" smtClean="0">
                <a:solidFill>
                  <a:schemeClr val="tx1"/>
                </a:solidFill>
                <a:latin typeface="Arial" pitchFamily="34" charset="0"/>
                <a:ea typeface="Arial Unicode MS" pitchFamily="34" charset="-128"/>
                <a:cs typeface="Arial" pitchFamily="34" charset="0"/>
              </a:rPr>
              <a:t>).</a:t>
            </a:r>
            <a:endParaRPr lang="el-GR" sz="1800" b="1" dirty="0" smtClean="0">
              <a:solidFill>
                <a:schemeClr val="tx1"/>
              </a:solidFill>
              <a:latin typeface="Arial" pitchFamily="34" charset="0"/>
              <a:cs typeface="Arial" pitchFamily="34" charset="0"/>
            </a:endParaRPr>
          </a:p>
          <a:p>
            <a:pPr marL="342900" lvl="0" indent="-342900" algn="l" eaLnBrk="0" fontAlgn="base" hangingPunct="0">
              <a:spcBef>
                <a:spcPct val="0"/>
              </a:spcBef>
              <a:spcAft>
                <a:spcPct val="0"/>
              </a:spcAft>
              <a:buClr>
                <a:srgbClr val="FF0000"/>
              </a:buClr>
              <a:buFont typeface="+mj-lt"/>
              <a:buAutoNum type="arabicPeriod"/>
              <a:tabLst>
                <a:tab pos="420688" algn="l"/>
              </a:tabLst>
            </a:pPr>
            <a:r>
              <a:rPr lang="el-GR" sz="1800" b="1" dirty="0" smtClean="0">
                <a:solidFill>
                  <a:schemeClr val="tx1"/>
                </a:solidFill>
                <a:latin typeface="Arial" pitchFamily="34" charset="0"/>
                <a:ea typeface="Arial Unicode MS" pitchFamily="34" charset="-128"/>
                <a:cs typeface="Arial" pitchFamily="34" charset="0"/>
              </a:rPr>
              <a:t>Βαλβίδα</a:t>
            </a:r>
            <a:r>
              <a:rPr lang="en-US" sz="1800" b="1" dirty="0" smtClean="0">
                <a:solidFill>
                  <a:schemeClr val="tx1"/>
                </a:solidFill>
                <a:latin typeface="Arial" pitchFamily="34" charset="0"/>
                <a:ea typeface="Arial Unicode MS" pitchFamily="34" charset="-128"/>
                <a:cs typeface="Arial" pitchFamily="34" charset="0"/>
              </a:rPr>
              <a:t> </a:t>
            </a:r>
            <a:r>
              <a:rPr lang="el-GR" sz="1800" b="1" dirty="0" smtClean="0">
                <a:solidFill>
                  <a:schemeClr val="tx1"/>
                </a:solidFill>
                <a:latin typeface="Arial" pitchFamily="34" charset="0"/>
                <a:ea typeface="Arial Unicode MS" pitchFamily="34" charset="-128"/>
                <a:cs typeface="Arial" pitchFamily="34" charset="0"/>
              </a:rPr>
              <a:t>στραγγαλισμού</a:t>
            </a:r>
            <a:r>
              <a:rPr lang="en-US" sz="1800" b="1" dirty="0" smtClean="0">
                <a:solidFill>
                  <a:schemeClr val="tx1"/>
                </a:solidFill>
                <a:latin typeface="Arial" pitchFamily="34" charset="0"/>
                <a:ea typeface="Arial Unicode MS" pitchFamily="34" charset="-128"/>
                <a:cs typeface="Arial" pitchFamily="34" charset="0"/>
              </a:rPr>
              <a:t> (Pressure retaining valve).</a:t>
            </a:r>
            <a:endParaRPr lang="el-GR" sz="1800" b="1" dirty="0" smtClean="0">
              <a:solidFill>
                <a:schemeClr val="tx1"/>
              </a:solidFill>
              <a:latin typeface="Arial" pitchFamily="34" charset="0"/>
              <a:cs typeface="Arial" pitchFamily="34" charset="0"/>
            </a:endParaRPr>
          </a:p>
          <a:p>
            <a:pPr marL="342900" lvl="0" indent="-342900" algn="l" eaLnBrk="0" fontAlgn="base" hangingPunct="0">
              <a:spcBef>
                <a:spcPct val="0"/>
              </a:spcBef>
              <a:spcAft>
                <a:spcPct val="0"/>
              </a:spcAft>
              <a:buClr>
                <a:srgbClr val="FF0000"/>
              </a:buClr>
              <a:buFont typeface="+mj-lt"/>
              <a:buAutoNum type="arabicPeriod"/>
              <a:tabLst>
                <a:tab pos="420688" algn="l"/>
              </a:tabLst>
            </a:pPr>
            <a:r>
              <a:rPr lang="el-GR" sz="1800" b="1" dirty="0" smtClean="0">
                <a:solidFill>
                  <a:schemeClr val="tx1"/>
                </a:solidFill>
                <a:latin typeface="Arial" pitchFamily="34" charset="0"/>
                <a:ea typeface="Arial Unicode MS" pitchFamily="34" charset="-128"/>
                <a:cs typeface="Arial" pitchFamily="34" charset="0"/>
              </a:rPr>
              <a:t>Έξοδος καυσίμου από το εσωτερικό κύκλωμα (</a:t>
            </a:r>
            <a:r>
              <a:rPr lang="en-US" sz="1800" b="1" dirty="0" smtClean="0">
                <a:solidFill>
                  <a:schemeClr val="tx1"/>
                </a:solidFill>
                <a:latin typeface="Arial" pitchFamily="34" charset="0"/>
                <a:ea typeface="Arial Unicode MS" pitchFamily="34" charset="-128"/>
                <a:cs typeface="Arial" pitchFamily="34" charset="0"/>
              </a:rPr>
              <a:t>Fuel oil outlet</a:t>
            </a:r>
            <a:r>
              <a:rPr lang="el-GR" sz="1800" b="1" dirty="0" smtClean="0">
                <a:solidFill>
                  <a:schemeClr val="tx1"/>
                </a:solidFill>
                <a:latin typeface="Arial" pitchFamily="34" charset="0"/>
                <a:ea typeface="Arial Unicode MS" pitchFamily="34" charset="-128"/>
                <a:cs typeface="Arial" pitchFamily="34" charset="0"/>
              </a:rPr>
              <a:t>).</a:t>
            </a:r>
          </a:p>
          <a:p>
            <a:pPr marL="342900" lvl="0" indent="-342900" algn="l" eaLnBrk="0" fontAlgn="base" hangingPunct="0">
              <a:spcBef>
                <a:spcPct val="0"/>
              </a:spcBef>
              <a:spcAft>
                <a:spcPct val="0"/>
              </a:spcAft>
              <a:buClr>
                <a:srgbClr val="FF0000"/>
              </a:buClr>
              <a:buFont typeface="+mj-lt"/>
              <a:buAutoNum type="arabicPeriod"/>
              <a:tabLst>
                <a:tab pos="420688" algn="l"/>
              </a:tabLst>
            </a:pPr>
            <a:r>
              <a:rPr lang="el-GR" sz="1800" b="1" dirty="0" smtClean="0">
                <a:solidFill>
                  <a:schemeClr val="tx1"/>
                </a:solidFill>
                <a:latin typeface="Arial" pitchFamily="34" charset="0"/>
                <a:ea typeface="Arial Unicode MS" pitchFamily="34" charset="-128"/>
                <a:cs typeface="Arial" pitchFamily="34" charset="0"/>
              </a:rPr>
              <a:t>Διαρροές καυσίμου από την αντλία εγχύσεως (</a:t>
            </a:r>
            <a:r>
              <a:rPr lang="en-US" sz="1800" b="1" dirty="0" smtClean="0">
                <a:solidFill>
                  <a:schemeClr val="tx1"/>
                </a:solidFill>
                <a:latin typeface="Arial" pitchFamily="34" charset="0"/>
                <a:ea typeface="Arial Unicode MS" pitchFamily="34" charset="-128"/>
                <a:cs typeface="Arial" pitchFamily="34" charset="0"/>
              </a:rPr>
              <a:t>Fuel oil leakage from fuel pump</a:t>
            </a:r>
            <a:r>
              <a:rPr lang="el-GR" sz="1800" b="1" dirty="0" smtClean="0">
                <a:solidFill>
                  <a:schemeClr val="tx1"/>
                </a:solidFill>
                <a:latin typeface="Arial" pitchFamily="34" charset="0"/>
                <a:ea typeface="Arial Unicode MS" pitchFamily="34" charset="-128"/>
                <a:cs typeface="Arial" pitchFamily="34" charset="0"/>
              </a:rPr>
              <a:t>).</a:t>
            </a:r>
            <a:endParaRPr lang="el-GR" sz="1800" b="1" dirty="0" smtClean="0">
              <a:solidFill>
                <a:schemeClr val="tx1"/>
              </a:solidFill>
              <a:latin typeface="Arial" pitchFamily="34" charset="0"/>
              <a:cs typeface="Arial" pitchFamily="34" charset="0"/>
            </a:endParaRPr>
          </a:p>
          <a:p>
            <a:pPr algn="l"/>
            <a:endParaRPr lang="el-GR" sz="1400" b="1" dirty="0" smtClean="0">
              <a:solidFill>
                <a:schemeClr val="tx1"/>
              </a:solidFill>
              <a:latin typeface="Arial" pitchFamily="34" charset="0"/>
              <a:cs typeface="Arial" pitchFamily="34" charset="0"/>
            </a:endParaRPr>
          </a:p>
          <a:p>
            <a:pPr algn="l"/>
            <a:endParaRPr lang="el-GR" sz="1800" b="1" dirty="0" smtClean="0">
              <a:solidFill>
                <a:schemeClr val="tx1"/>
              </a:solidFill>
              <a:latin typeface="Arial" pitchFamily="34" charset="0"/>
              <a:cs typeface="Arial" pitchFamily="34" charset="0"/>
            </a:endParaRPr>
          </a:p>
          <a:p>
            <a:r>
              <a:rPr lang="el-GR" sz="1400" dirty="0" smtClean="0"/>
              <a:t/>
            </a:r>
            <a:br>
              <a:rPr lang="el-GR" sz="1400" dirty="0" smtClean="0"/>
            </a:br>
            <a:endParaRPr lang="el-GR" sz="1600"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ΔΙΚΤΥΟ ΒΑΡΕΟΣ ΠΕΤΡΕΛΑΙΟΥ </a:t>
            </a:r>
          </a:p>
        </p:txBody>
      </p:sp>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170"/>
            <a:ext cx="7772400" cy="3071830"/>
          </a:xfrm>
          <a:solidFill>
            <a:schemeClr val="accent2">
              <a:lumMod val="75000"/>
            </a:schemeClr>
          </a:solidFill>
        </p:spPr>
        <p:txBody>
          <a:bodyPr>
            <a:normAutofit fontScale="90000"/>
          </a:bodyPr>
          <a:lstStyle/>
          <a:p>
            <a:r>
              <a:rPr lang="el-GR" sz="7200" b="1" u="sng" dirty="0" smtClean="0">
                <a:solidFill>
                  <a:schemeClr val="bg1"/>
                </a:solidFill>
                <a:latin typeface="Arial" pitchFamily="34" charset="0"/>
                <a:cs typeface="Arial" pitchFamily="34" charset="0"/>
              </a:rPr>
              <a:t>ΒΟΗΘΗΤΙΚΑ ΜΗΧΑΝΗΜΑΤΑ ΚΑΙ ΔΙΚΤΥΑ ΣΚΑΦΟΥΣ</a:t>
            </a:r>
            <a:endParaRPr lang="en-US" sz="7200" b="1" u="sng" dirty="0">
              <a:solidFill>
                <a:schemeClr val="bg1"/>
              </a:solidFill>
              <a:latin typeface="Arial" pitchFamily="34" charset="0"/>
              <a:cs typeface="Arial" pitchFamily="34" charset="0"/>
            </a:endParaRPr>
          </a:p>
        </p:txBody>
      </p:sp>
      <p:sp>
        <p:nvSpPr>
          <p:cNvPr id="3" name="Subtitle 2"/>
          <p:cNvSpPr>
            <a:spLocks noGrp="1"/>
          </p:cNvSpPr>
          <p:nvPr>
            <p:ph type="subTitle" idx="1"/>
          </p:nvPr>
        </p:nvSpPr>
        <p:spPr>
          <a:xfrm>
            <a:off x="683568" y="3501008"/>
            <a:ext cx="7746086" cy="3096344"/>
          </a:xfrm>
          <a:solidFill>
            <a:schemeClr val="tx1">
              <a:lumMod val="95000"/>
              <a:lumOff val="5000"/>
            </a:schemeClr>
          </a:solidFill>
        </p:spPr>
        <p:txBody>
          <a:bodyPr anchor="ctr">
            <a:noAutofit/>
          </a:bodyPr>
          <a:lstStyle/>
          <a:p>
            <a:pPr>
              <a:spcBef>
                <a:spcPts val="0"/>
              </a:spcBef>
            </a:pPr>
            <a:r>
              <a:rPr lang="en-US" sz="6600" b="1" u="sng" dirty="0" smtClean="0">
                <a:solidFill>
                  <a:schemeClr val="bg1"/>
                </a:solidFill>
                <a:latin typeface="Arial" pitchFamily="34" charset="0"/>
                <a:cs typeface="Arial" pitchFamily="34" charset="0"/>
              </a:rPr>
              <a:t>AUXILIARY MACHINERIES AND PIPELINES  </a:t>
            </a:r>
            <a:endParaRPr lang="en-US" sz="6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467544" y="967501"/>
            <a:ext cx="8280920" cy="4247317"/>
          </a:xfrm>
          <a:prstGeom prst="rect">
            <a:avLst/>
          </a:prstGeom>
          <a:solidFill>
            <a:srgbClr val="FFFF00"/>
          </a:solidFill>
          <a:ln w="9525">
            <a:noFill/>
            <a:miter lim="800000"/>
            <a:headEnd/>
            <a:tailEnd/>
          </a:ln>
          <a:effectLst/>
        </p:spPr>
        <p:txBody>
          <a:bodyPr vert="horz" wrap="square" lIns="91440" tIns="45720" rIns="91440" bIns="45720" numCol="2" anchor="ctr" anchorCtr="0" compatLnSpc="1">
            <a:prstTxWarp prst="textNoShape">
              <a:avLst/>
            </a:prstTxWarp>
            <a:spAutoFit/>
          </a:bodyPr>
          <a:lstStyle/>
          <a:p>
            <a:r>
              <a:rPr lang="el-GR" b="1" u="sng" dirty="0" smtClean="0">
                <a:latin typeface="Times New Roman" pitchFamily="18" charset="0"/>
                <a:cs typeface="Times New Roman" pitchFamily="18" charset="0"/>
              </a:rPr>
              <a:t>Γ. ΒΟΗΘΗΤΙΚΑ ΜΗΧΑΝΗΜΑΤΑ ΚΑΙ </a:t>
            </a:r>
            <a:endParaRPr lang="en-US" b="1" u="sng" dirty="0" smtClean="0">
              <a:latin typeface="Times New Roman" pitchFamily="18" charset="0"/>
              <a:cs typeface="Times New Roman" pitchFamily="18" charset="0"/>
            </a:endParaRPr>
          </a:p>
          <a:p>
            <a:r>
              <a:rPr lang="el-GR" b="1" u="sng" dirty="0" smtClean="0">
                <a:latin typeface="Times New Roman" pitchFamily="18" charset="0"/>
                <a:cs typeface="Times New Roman" pitchFamily="18" charset="0"/>
              </a:rPr>
              <a:t>ΔΙΚΤΥΑ ΣΚΑΦΟΥΣ</a:t>
            </a:r>
          </a:p>
          <a:p>
            <a:r>
              <a:rPr lang="el-GR" b="1" dirty="0" smtClean="0">
                <a:latin typeface="Times New Roman" pitchFamily="18" charset="0"/>
                <a:cs typeface="Times New Roman" pitchFamily="18" charset="0"/>
              </a:rPr>
              <a:t>ΩΡΕΣ: 15</a:t>
            </a:r>
            <a:endParaRPr lang="en-US" b="1" dirty="0" smtClean="0">
              <a:latin typeface="Times New Roman" pitchFamily="18" charset="0"/>
              <a:cs typeface="Times New Roman" pitchFamily="18" charset="0"/>
            </a:endParaRPr>
          </a:p>
          <a:p>
            <a:endParaRPr lang="el-GR" b="1" dirty="0" smtClean="0">
              <a:latin typeface="Times New Roman" pitchFamily="18" charset="0"/>
              <a:cs typeface="Times New Roman" pitchFamily="18" charset="0"/>
            </a:endParaRPr>
          </a:p>
          <a:p>
            <a:r>
              <a:rPr lang="el-GR" b="1" u="sng" dirty="0" smtClean="0">
                <a:latin typeface="Times New Roman" pitchFamily="18" charset="0"/>
                <a:cs typeface="Times New Roman" pitchFamily="18" charset="0"/>
              </a:rPr>
              <a:t>1. ΣΥΝΤΟΜΗ ΠΕΡΙΓΡΑΦΗ ΤΩΝ ΒΑΣΙΚΩΝ ΒΟΗΘΗΤΙΚΩΝ</a:t>
            </a:r>
          </a:p>
          <a:p>
            <a:r>
              <a:rPr lang="el-GR" b="1" u="sng" dirty="0" smtClean="0">
                <a:latin typeface="Times New Roman" pitchFamily="18" charset="0"/>
                <a:cs typeface="Times New Roman" pitchFamily="18" charset="0"/>
              </a:rPr>
              <a:t>ΜΗΧΑΝΗΜΑΤΩΝ ΚΑΙ ΔΙΚΤΥΩΝ</a:t>
            </a:r>
          </a:p>
          <a:p>
            <a:r>
              <a:rPr lang="el-GR" b="1" dirty="0" smtClean="0">
                <a:latin typeface="Times New Roman" pitchFamily="18" charset="0"/>
                <a:cs typeface="Times New Roman" pitchFamily="18" charset="0"/>
              </a:rPr>
              <a:t>1. Μηχανήματα πρόωσης ντιζελοκίνητου πλοίου και</a:t>
            </a:r>
          </a:p>
          <a:p>
            <a:r>
              <a:rPr lang="el-GR" b="1" dirty="0" smtClean="0">
                <a:latin typeface="Times New Roman" pitchFamily="18" charset="0"/>
                <a:cs typeface="Times New Roman" pitchFamily="18" charset="0"/>
              </a:rPr>
              <a:t>πλοίου με ατμοστρόβιλο.</a:t>
            </a:r>
          </a:p>
          <a:p>
            <a:r>
              <a:rPr lang="el-GR" b="1" dirty="0" smtClean="0">
                <a:latin typeface="Times New Roman" pitchFamily="18" charset="0"/>
                <a:cs typeface="Times New Roman" pitchFamily="18" charset="0"/>
              </a:rPr>
              <a:t>2. Μηχανήματα χειρισμών.</a:t>
            </a:r>
          </a:p>
          <a:p>
            <a:r>
              <a:rPr lang="el-GR" b="1" dirty="0" smtClean="0">
                <a:latin typeface="Times New Roman" pitchFamily="18" charset="0"/>
                <a:cs typeface="Times New Roman" pitchFamily="18" charset="0"/>
              </a:rPr>
              <a:t>3. Μηχανήματα ασφαλείας.</a:t>
            </a:r>
          </a:p>
          <a:p>
            <a:r>
              <a:rPr lang="el-GR" b="1" dirty="0" smtClean="0">
                <a:latin typeface="Times New Roman" pitchFamily="18" charset="0"/>
                <a:cs typeface="Times New Roman" pitchFamily="18" charset="0"/>
              </a:rPr>
              <a:t>4. Μηχανήματα βοηθητικών χρήσεων.</a:t>
            </a:r>
          </a:p>
          <a:p>
            <a:r>
              <a:rPr lang="el-GR" b="1" dirty="0" smtClean="0">
                <a:latin typeface="Times New Roman" pitchFamily="18" charset="0"/>
                <a:cs typeface="Times New Roman" pitchFamily="18" charset="0"/>
              </a:rPr>
              <a:t>5. Μηχανήματα φορτίου.</a:t>
            </a:r>
          </a:p>
          <a:p>
            <a:r>
              <a:rPr lang="el-GR" b="1" dirty="0" smtClean="0">
                <a:latin typeface="Times New Roman" pitchFamily="18" charset="0"/>
                <a:cs typeface="Times New Roman" pitchFamily="18" charset="0"/>
              </a:rPr>
              <a:t>6. Βασικά δίκτυα.</a:t>
            </a:r>
          </a:p>
          <a:p>
            <a:r>
              <a:rPr lang="el-GR" b="1" u="sng" dirty="0" smtClean="0">
                <a:latin typeface="Times New Roman" pitchFamily="18" charset="0"/>
                <a:cs typeface="Times New Roman" pitchFamily="18" charset="0"/>
              </a:rPr>
              <a:t>2. ΑΝΤΛΙΕΣ</a:t>
            </a:r>
          </a:p>
          <a:p>
            <a:r>
              <a:rPr lang="el-GR" b="1" dirty="0" smtClean="0">
                <a:latin typeface="Times New Roman" pitchFamily="18" charset="0"/>
                <a:cs typeface="Times New Roman" pitchFamily="18" charset="0"/>
              </a:rPr>
              <a:t>1. Γενικά.</a:t>
            </a:r>
          </a:p>
          <a:p>
            <a:r>
              <a:rPr lang="el-GR" b="1" dirty="0" smtClean="0">
                <a:latin typeface="Times New Roman" pitchFamily="18" charset="0"/>
                <a:cs typeface="Times New Roman" pitchFamily="18" charset="0"/>
              </a:rPr>
              <a:t>2. Κατάταξη αντλιών.</a:t>
            </a:r>
          </a:p>
          <a:p>
            <a:r>
              <a:rPr lang="el-GR" b="1" dirty="0" smtClean="0">
                <a:latin typeface="Times New Roman" pitchFamily="18" charset="0"/>
                <a:cs typeface="Times New Roman" pitchFamily="18" charset="0"/>
              </a:rPr>
              <a:t>3. Εμβολοφόρες αντλίες. Συνοπτική περιγραφή.</a:t>
            </a:r>
          </a:p>
          <a:p>
            <a:r>
              <a:rPr lang="el-GR" b="1" dirty="0" smtClean="0">
                <a:latin typeface="Times New Roman" pitchFamily="18" charset="0"/>
                <a:cs typeface="Times New Roman" pitchFamily="18" charset="0"/>
              </a:rPr>
              <a:t>4. Περιστροφικές αντλίες. Συνοπτική περιγραφή.</a:t>
            </a:r>
          </a:p>
          <a:p>
            <a:r>
              <a:rPr lang="el-GR" b="1" dirty="0" smtClean="0">
                <a:latin typeface="Times New Roman" pitchFamily="18" charset="0"/>
                <a:cs typeface="Times New Roman" pitchFamily="18" charset="0"/>
              </a:rPr>
              <a:t>5. Φυγοκεντρικές αντλίες. Συνοπτική περιγραφή.</a:t>
            </a:r>
          </a:p>
          <a:p>
            <a:r>
              <a:rPr lang="el-GR" b="1" dirty="0" smtClean="0">
                <a:latin typeface="Times New Roman" pitchFamily="18" charset="0"/>
                <a:cs typeface="Times New Roman" pitchFamily="18" charset="0"/>
              </a:rPr>
              <a:t>6. Χρησιμοποίηση της μιας ή της άλλης από τις άνω</a:t>
            </a:r>
          </a:p>
          <a:p>
            <a:r>
              <a:rPr lang="el-GR" b="1" dirty="0" smtClean="0">
                <a:latin typeface="Times New Roman" pitchFamily="18" charset="0"/>
                <a:cs typeface="Times New Roman" pitchFamily="18" charset="0"/>
              </a:rPr>
              <a:t>αντλίες στο πλοίο λόγω των πλεονεκτημάτων τους.</a:t>
            </a:r>
            <a:endParaRPr lang="el-GR" b="1" dirty="0">
              <a:latin typeface="Times New Roman" pitchFamily="18" charset="0"/>
              <a:cs typeface="Times New Roman" pitchFamily="18" charset="0"/>
            </a:endParaRP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708981"/>
          </a:xfrm>
          <a:prstGeom prst="rect">
            <a:avLst/>
          </a:prstGeom>
          <a:solidFill>
            <a:schemeClr val="accent2">
              <a:lumMod val="75000"/>
            </a:schemeClr>
          </a:solidFill>
        </p:spPr>
        <p:txBody>
          <a:bodyPr wrap="square" rtlCol="0">
            <a:spAutoFit/>
          </a:bodyPr>
          <a:lstStyle/>
          <a:p>
            <a:pPr algn="ctr"/>
            <a:r>
              <a:rPr lang="en-US" sz="30000" b="1" dirty="0" smtClean="0">
                <a:latin typeface="Arial Black" pitchFamily="34" charset="0"/>
              </a:rPr>
              <a:t>1</a:t>
            </a:r>
            <a:endParaRPr lang="en-US" sz="30000" b="1" dirty="0">
              <a:latin typeface="Arial Black" pitchFamily="34" charset="0"/>
            </a:endParaRPr>
          </a:p>
        </p:txBody>
      </p:sp>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solidFill>
            <a:schemeClr val="accent2">
              <a:lumMod val="75000"/>
            </a:schemeClr>
          </a:solidFill>
        </p:spPr>
        <p:txBody>
          <a:bodyPr>
            <a:noAutofit/>
          </a:bodyPr>
          <a:lstStyle/>
          <a:p>
            <a:r>
              <a:rPr lang="el-GR" sz="6600" b="1" u="sng" dirty="0" smtClean="0">
                <a:solidFill>
                  <a:schemeClr val="bg1"/>
                </a:solidFill>
                <a:latin typeface="Arial" pitchFamily="34" charset="0"/>
                <a:cs typeface="Arial" pitchFamily="34" charset="0"/>
              </a:rPr>
              <a:t/>
            </a:r>
            <a:br>
              <a:rPr lang="el-GR" sz="6600" b="1" u="sng" dirty="0" smtClean="0">
                <a:solidFill>
                  <a:schemeClr val="bg1"/>
                </a:solidFill>
                <a:latin typeface="Arial" pitchFamily="34" charset="0"/>
                <a:cs typeface="Arial" pitchFamily="34" charset="0"/>
              </a:rPr>
            </a:br>
            <a:r>
              <a:rPr lang="el-GR" sz="6600" b="1" u="sng" dirty="0" smtClean="0">
                <a:solidFill>
                  <a:schemeClr val="bg1"/>
                </a:solidFill>
                <a:latin typeface="Arial" pitchFamily="34" charset="0"/>
                <a:cs typeface="Arial" pitchFamily="34" charset="0"/>
              </a:rPr>
              <a:t>ΚΕΦΑΛΑΙΟ </a:t>
            </a:r>
            <a:r>
              <a:rPr lang="en-US" sz="6600" b="1" u="sng" dirty="0" smtClean="0">
                <a:solidFill>
                  <a:schemeClr val="bg1"/>
                </a:solidFill>
                <a:latin typeface="Arial" pitchFamily="34" charset="0"/>
                <a:cs typeface="Arial" pitchFamily="34" charset="0"/>
              </a:rPr>
              <a:t> </a:t>
            </a:r>
            <a:r>
              <a:rPr lang="el-GR" sz="6600" b="1" u="sng" dirty="0" smtClean="0">
                <a:solidFill>
                  <a:schemeClr val="bg1"/>
                </a:solidFill>
                <a:latin typeface="Arial" pitchFamily="34" charset="0"/>
                <a:cs typeface="Arial" pitchFamily="34" charset="0"/>
              </a:rPr>
              <a:t>ΠΡΩΤΟ</a:t>
            </a:r>
            <a:r>
              <a:rPr lang="en-US" sz="6600" b="1" u="sng" dirty="0" smtClean="0">
                <a:solidFill>
                  <a:schemeClr val="bg1"/>
                </a:solidFill>
                <a:latin typeface="Arial" pitchFamily="34" charset="0"/>
                <a:cs typeface="Arial" pitchFamily="34" charset="0"/>
              </a:rPr>
              <a:t/>
            </a:r>
            <a:br>
              <a:rPr lang="en-US" sz="6600" b="1" u="sng" dirty="0" smtClean="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71481"/>
            <a:ext cx="7772400" cy="2643205"/>
          </a:xfrm>
          <a:solidFill>
            <a:schemeClr val="accent2">
              <a:lumMod val="75000"/>
            </a:schemeClr>
          </a:solidFill>
        </p:spPr>
        <p:txBody>
          <a:bodyPr>
            <a:normAutofit/>
          </a:bodyPr>
          <a:lstStyle/>
          <a:p>
            <a:r>
              <a:rPr lang="el-GR" sz="7200" b="1" u="sng" dirty="0" smtClean="0">
                <a:solidFill>
                  <a:srgbClr val="FFFF00"/>
                </a:solidFill>
                <a:latin typeface="Arial" pitchFamily="34" charset="0"/>
                <a:cs typeface="Arial" pitchFamily="34" charset="0"/>
              </a:rPr>
              <a:t>ΕΙΣΑΓΩΓΙΚΕΣ ΓΝΩΣΕΙΣ</a:t>
            </a:r>
            <a:endParaRPr lang="en-US" sz="7200" b="1" u="sng" dirty="0">
              <a:solidFill>
                <a:srgbClr val="FFFF00"/>
              </a:solidFill>
              <a:latin typeface="Arial" pitchFamily="34" charset="0"/>
              <a:cs typeface="Arial" pitchFamily="34" charset="0"/>
            </a:endParaRPr>
          </a:p>
        </p:txBody>
      </p:sp>
      <p:sp>
        <p:nvSpPr>
          <p:cNvPr id="3" name="Subtitle 2"/>
          <p:cNvSpPr>
            <a:spLocks noGrp="1"/>
          </p:cNvSpPr>
          <p:nvPr>
            <p:ph type="subTitle" idx="1"/>
          </p:nvPr>
        </p:nvSpPr>
        <p:spPr>
          <a:xfrm>
            <a:off x="642910" y="3643314"/>
            <a:ext cx="7858180" cy="2428892"/>
          </a:xfrm>
          <a:solidFill>
            <a:schemeClr val="tx1"/>
          </a:solidFill>
        </p:spPr>
        <p:txBody>
          <a:bodyPr anchor="ctr">
            <a:normAutofit/>
          </a:bodyPr>
          <a:lstStyle/>
          <a:p>
            <a:r>
              <a:rPr lang="en-US" sz="7200" b="1" u="sng" dirty="0" smtClean="0">
                <a:solidFill>
                  <a:srgbClr val="FF0000"/>
                </a:solidFill>
                <a:latin typeface="Arial" pitchFamily="34" charset="0"/>
                <a:cs typeface="Arial" pitchFamily="34" charset="0"/>
              </a:rPr>
              <a:t>GENERAL INFORMATION</a:t>
            </a:r>
            <a:endParaRPr lang="el-GR" sz="7200" b="1" u="sng"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ΓΕΝΙΚΑ</a:t>
            </a:r>
            <a:endParaRPr lang="en-US" sz="3200" dirty="0">
              <a:solidFill>
                <a:schemeClr val="bg1"/>
              </a:solidFill>
            </a:endParaRPr>
          </a:p>
        </p:txBody>
      </p:sp>
      <p:sp>
        <p:nvSpPr>
          <p:cNvPr id="3" name="Content Placeholder 2"/>
          <p:cNvSpPr>
            <a:spLocks noGrp="1"/>
          </p:cNvSpPr>
          <p:nvPr>
            <p:ph idx="1"/>
          </p:nvPr>
        </p:nvSpPr>
        <p:spPr>
          <a:xfrm>
            <a:off x="179512" y="1142984"/>
            <a:ext cx="8712968" cy="5526376"/>
          </a:xfrm>
        </p:spPr>
        <p:txBody>
          <a:bodyPr>
            <a:normAutofit fontScale="70000" lnSpcReduction="20000"/>
          </a:bodyPr>
          <a:lstStyle/>
          <a:p>
            <a:pPr lvl="0">
              <a:buNone/>
            </a:pPr>
            <a:r>
              <a:rPr lang="en-US" sz="4600" b="1" dirty="0" smtClean="0">
                <a:latin typeface="Arial" pitchFamily="34" charset="0"/>
                <a:cs typeface="Arial" pitchFamily="34" charset="0"/>
              </a:rPr>
              <a:t>   </a:t>
            </a:r>
            <a:r>
              <a:rPr lang="el-GR" sz="4700" b="1" dirty="0" smtClean="0">
                <a:latin typeface="Arial" pitchFamily="34" charset="0"/>
                <a:cs typeface="Arial" pitchFamily="34" charset="0"/>
              </a:rPr>
              <a:t>Η ΛΕΙΤΟΥΡΓΙΑ ΤΗΣ </a:t>
            </a:r>
            <a:r>
              <a:rPr lang="el-GR" sz="4700" b="1" u="sng" dirty="0" smtClean="0">
                <a:solidFill>
                  <a:srgbClr val="FF0000"/>
                </a:solidFill>
                <a:latin typeface="Arial Black" pitchFamily="34" charset="0"/>
                <a:cs typeface="Arial" pitchFamily="34" charset="0"/>
              </a:rPr>
              <a:t>ΠΡΟΩΣΤΗΡΙΑΣ</a:t>
            </a:r>
            <a:r>
              <a:rPr lang="el-GR" sz="4700" b="1" dirty="0" smtClean="0">
                <a:latin typeface="Arial" pitchFamily="34" charset="0"/>
                <a:cs typeface="Arial" pitchFamily="34" charset="0"/>
              </a:rPr>
              <a:t> ΕΓΚΑΤΑΣΤΑΣΕΩΣ ΕΝΟΣ ΠΛΟΙΟΥ, Η </a:t>
            </a:r>
            <a:r>
              <a:rPr lang="el-GR" sz="4700" b="1" u="sng" dirty="0" smtClean="0">
                <a:solidFill>
                  <a:srgbClr val="FF0000"/>
                </a:solidFill>
                <a:latin typeface="Arial Black" pitchFamily="34" charset="0"/>
                <a:cs typeface="Arial" pitchFamily="34" charset="0"/>
              </a:rPr>
              <a:t>ΔΙΑΚΥΒΕΡΝΗΣΗ</a:t>
            </a:r>
            <a:r>
              <a:rPr lang="el-GR" sz="4700" b="1" dirty="0" smtClean="0">
                <a:latin typeface="Arial" pitchFamily="34" charset="0"/>
                <a:cs typeface="Arial" pitchFamily="34" charset="0"/>
              </a:rPr>
              <a:t> ΚΑΙ ΟΙ </a:t>
            </a:r>
            <a:r>
              <a:rPr lang="el-GR" sz="4700" b="1" u="sng" dirty="0" smtClean="0">
                <a:solidFill>
                  <a:srgbClr val="FF0000"/>
                </a:solidFill>
                <a:latin typeface="Arial Black" pitchFamily="34" charset="0"/>
                <a:cs typeface="Arial" pitchFamily="34" charset="0"/>
              </a:rPr>
              <a:t>ΧΕΙΡΙΣΜΟΙ</a:t>
            </a:r>
            <a:r>
              <a:rPr lang="el-GR" sz="4700" b="1" dirty="0" smtClean="0">
                <a:latin typeface="Arial" pitchFamily="34" charset="0"/>
                <a:cs typeface="Arial" pitchFamily="34" charset="0"/>
              </a:rPr>
              <a:t> ΤΟΥ ΚΑΘΩΣ ΚΑΙ ΟΡΙΣΜΕΝΕΣ ΑΛΛΕΣ ΜΕΓΑΛΗΣ ΣΗΜΑΣΙΑΣ ΑΝΑΓΚΕΣ η  ΔΥΝΑΤΟΤΗΤΕΣ ΤΟΥ ΟΠΩΣ Η </a:t>
            </a:r>
            <a:r>
              <a:rPr lang="el-GR" sz="4700" b="1" u="sng" dirty="0" smtClean="0">
                <a:solidFill>
                  <a:srgbClr val="FF0000"/>
                </a:solidFill>
                <a:latin typeface="Arial Black" pitchFamily="34" charset="0"/>
                <a:cs typeface="Arial" pitchFamily="34" charset="0"/>
              </a:rPr>
              <a:t>ΑΣΦΑΛΕΙΑ</a:t>
            </a:r>
            <a:r>
              <a:rPr lang="el-GR" sz="4700" b="1" dirty="0" smtClean="0">
                <a:latin typeface="Arial" pitchFamily="34" charset="0"/>
                <a:cs typeface="Arial" pitchFamily="34" charset="0"/>
              </a:rPr>
              <a:t>, Η </a:t>
            </a:r>
            <a:r>
              <a:rPr lang="el-GR" sz="4700" b="1" u="sng" dirty="0" smtClean="0">
                <a:solidFill>
                  <a:srgbClr val="FF0000"/>
                </a:solidFill>
                <a:latin typeface="Arial Black" pitchFamily="34" charset="0"/>
                <a:cs typeface="Arial" pitchFamily="34" charset="0"/>
              </a:rPr>
              <a:t>ΕΝΔΙΑΙΤΗΣΗ</a:t>
            </a:r>
            <a:r>
              <a:rPr lang="el-GR" sz="4700" b="1" u="sng" dirty="0" smtClean="0">
                <a:solidFill>
                  <a:srgbClr val="FF0000"/>
                </a:solidFill>
                <a:latin typeface="Arial" pitchFamily="34" charset="0"/>
                <a:cs typeface="Arial" pitchFamily="34" charset="0"/>
              </a:rPr>
              <a:t> </a:t>
            </a:r>
            <a:r>
              <a:rPr lang="el-GR" sz="4700" b="1" u="sng" dirty="0" smtClean="0">
                <a:solidFill>
                  <a:srgbClr val="FF0000"/>
                </a:solidFill>
                <a:latin typeface="Arial Black" pitchFamily="34" charset="0"/>
                <a:cs typeface="Arial" pitchFamily="34" charset="0"/>
              </a:rPr>
              <a:t>ΠΛΗΡΩΜΑΤΟΣ</a:t>
            </a:r>
            <a:r>
              <a:rPr lang="en-US" sz="4700" b="1" dirty="0" smtClean="0">
                <a:solidFill>
                  <a:srgbClr val="FF0000"/>
                </a:solidFill>
                <a:latin typeface="Arial Black" pitchFamily="34" charset="0"/>
                <a:cs typeface="Arial" pitchFamily="34" charset="0"/>
              </a:rPr>
              <a:t> (</a:t>
            </a:r>
            <a:r>
              <a:rPr lang="en-US" sz="4700" b="1" u="sng" dirty="0" smtClean="0">
                <a:solidFill>
                  <a:srgbClr val="7030A0"/>
                </a:solidFill>
                <a:latin typeface="Arial Black" pitchFamily="34" charset="0"/>
                <a:cs typeface="Arial" pitchFamily="34" charset="0"/>
              </a:rPr>
              <a:t>CREW ACCOMMODATION</a:t>
            </a:r>
            <a:r>
              <a:rPr lang="en-US" sz="4700" b="1" u="sng" dirty="0" smtClean="0">
                <a:solidFill>
                  <a:srgbClr val="FF0000"/>
                </a:solidFill>
                <a:latin typeface="Arial Black" pitchFamily="34" charset="0"/>
                <a:cs typeface="Arial" pitchFamily="34" charset="0"/>
              </a:rPr>
              <a:t>)</a:t>
            </a:r>
            <a:r>
              <a:rPr lang="el-GR" sz="4700" b="1" dirty="0" smtClean="0">
                <a:latin typeface="Arial" pitchFamily="34" charset="0"/>
                <a:cs typeface="Arial" pitchFamily="34" charset="0"/>
              </a:rPr>
              <a:t>, ΕΝΔΕΧΟΜΕΝΩΣ ΚΑΙ ΕΠΙΒΑΤΩΝ, ΚΑΙ Η </a:t>
            </a:r>
            <a:r>
              <a:rPr lang="el-GR" sz="4700" b="1" u="sng" dirty="0" smtClean="0">
                <a:solidFill>
                  <a:srgbClr val="FF0000"/>
                </a:solidFill>
                <a:latin typeface="Arial Black" pitchFamily="34" charset="0"/>
                <a:cs typeface="Arial" pitchFamily="34" charset="0"/>
              </a:rPr>
              <a:t>ΦΟΡΤΟΕΚΦΟΡΤΩΣΗ</a:t>
            </a:r>
            <a:r>
              <a:rPr lang="el-GR" sz="4700" b="1" dirty="0" smtClean="0">
                <a:latin typeface="Arial" pitchFamily="34" charset="0"/>
                <a:cs typeface="Arial" pitchFamily="34" charset="0"/>
              </a:rPr>
              <a:t>, ΑΠΑΙΤΟΥΝ ΤΗΝ ΥΠΑΡΞΗ ΟΡΙΣΜΕΝΩΝ ΒΟΗΘΗΤΙΚΩΝ ΕΓΚΑΤΑΣΤΑΣΕΩΝ.</a:t>
            </a:r>
          </a:p>
          <a:p>
            <a:pPr>
              <a:buNone/>
            </a:pPr>
            <a:endParaRPr lang="en-US" sz="4400" b="1" dirty="0">
              <a:latin typeface="Arial Black" pitchFamily="34" charset="0"/>
              <a:cs typeface="Arial" pitchFamily="34" charset="0"/>
            </a:endParaRPr>
          </a:p>
        </p:txBody>
      </p:sp>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ΟΡΙΣΜΟΙ</a:t>
            </a:r>
            <a:endParaRPr lang="en-US" sz="3200" dirty="0">
              <a:solidFill>
                <a:schemeClr val="bg1"/>
              </a:solidFill>
            </a:endParaRPr>
          </a:p>
        </p:txBody>
      </p:sp>
      <p:sp>
        <p:nvSpPr>
          <p:cNvPr id="3" name="Content Placeholder 2"/>
          <p:cNvSpPr>
            <a:spLocks noGrp="1"/>
          </p:cNvSpPr>
          <p:nvPr>
            <p:ph idx="1"/>
          </p:nvPr>
        </p:nvSpPr>
        <p:spPr>
          <a:xfrm>
            <a:off x="457200" y="1142984"/>
            <a:ext cx="8229600" cy="5429288"/>
          </a:xfrm>
        </p:spPr>
        <p:txBody>
          <a:bodyPr>
            <a:normAutofit/>
          </a:bodyPr>
          <a:lstStyle/>
          <a:p>
            <a:pPr marL="742950" lvl="0" indent="-742950">
              <a:buFont typeface="+mj-lt"/>
              <a:buAutoNum type="arabicPeriod"/>
            </a:pPr>
            <a:endParaRPr lang="el-GR" sz="3600" b="1" u="sng" dirty="0" smtClean="0">
              <a:latin typeface="Arial" pitchFamily="34" charset="0"/>
              <a:cs typeface="Arial" pitchFamily="34" charset="0"/>
            </a:endParaRPr>
          </a:p>
          <a:p>
            <a:pPr marL="742950" lvl="0" indent="-742950">
              <a:buFont typeface="+mj-lt"/>
              <a:buAutoNum type="arabicPeriod"/>
            </a:pPr>
            <a:r>
              <a:rPr lang="el-GR" sz="3600" b="1" u="sng" dirty="0" smtClean="0">
                <a:latin typeface="Arial" pitchFamily="34" charset="0"/>
                <a:cs typeface="Arial" pitchFamily="34" charset="0"/>
              </a:rPr>
              <a:t>ΒΟΗΘΗΤΙΚΕΣ ΕΓΚΑΤΑΣΤΑΣΕΙΣ</a:t>
            </a:r>
          </a:p>
          <a:p>
            <a:pPr marL="742950" lvl="0" indent="-742950">
              <a:buFont typeface="+mj-lt"/>
              <a:buAutoNum type="arabicPeriod"/>
            </a:pPr>
            <a:endParaRPr lang="el-GR" sz="3600" b="1" u="sng" dirty="0" smtClean="0">
              <a:latin typeface="Arial" pitchFamily="34" charset="0"/>
              <a:cs typeface="Arial" pitchFamily="34" charset="0"/>
            </a:endParaRPr>
          </a:p>
          <a:p>
            <a:pPr marL="742950" lvl="0" indent="-742950">
              <a:buFont typeface="+mj-lt"/>
              <a:buAutoNum type="arabicPeriod"/>
            </a:pPr>
            <a:r>
              <a:rPr lang="el-GR" sz="3600" b="1" u="sng" dirty="0" smtClean="0">
                <a:latin typeface="Arial" pitchFamily="34" charset="0"/>
                <a:cs typeface="Arial" pitchFamily="34" charset="0"/>
              </a:rPr>
              <a:t>ΒΟΗΘΗΤΙΚΑ ΜΗΧΑΝΗΜΑΤΑ ΚΑΙ ΣΥΣΚΕΥΕΣ</a:t>
            </a:r>
          </a:p>
          <a:p>
            <a:pPr marL="742950" lvl="0" indent="-742950">
              <a:buFont typeface="+mj-lt"/>
              <a:buAutoNum type="arabicPeriod"/>
            </a:pPr>
            <a:endParaRPr lang="el-GR" sz="3600" b="1" u="sng" dirty="0" smtClean="0">
              <a:latin typeface="Arial" pitchFamily="34" charset="0"/>
              <a:cs typeface="Arial" pitchFamily="34" charset="0"/>
            </a:endParaRPr>
          </a:p>
          <a:p>
            <a:pPr marL="742950" lvl="0" indent="-742950">
              <a:buFont typeface="+mj-lt"/>
              <a:buAutoNum type="arabicPeriod"/>
            </a:pPr>
            <a:r>
              <a:rPr lang="el-GR" sz="3600" b="1" u="sng" dirty="0" smtClean="0">
                <a:latin typeface="Arial" pitchFamily="34" charset="0"/>
                <a:cs typeface="Arial" pitchFamily="34" charset="0"/>
              </a:rPr>
              <a:t>ΔΙΚΤΥΑ</a:t>
            </a:r>
            <a:endParaRPr lang="en-US" sz="3600" b="1" u="sng"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ΟΡΙΣΜΟΙ</a:t>
            </a:r>
            <a:endParaRPr lang="en-US" sz="3200" dirty="0">
              <a:solidFill>
                <a:schemeClr val="bg1"/>
              </a:solidFill>
            </a:endParaRPr>
          </a:p>
        </p:txBody>
      </p:sp>
      <p:sp>
        <p:nvSpPr>
          <p:cNvPr id="3" name="Content Placeholder 2"/>
          <p:cNvSpPr>
            <a:spLocks noGrp="1"/>
          </p:cNvSpPr>
          <p:nvPr>
            <p:ph idx="1"/>
          </p:nvPr>
        </p:nvSpPr>
        <p:spPr>
          <a:xfrm>
            <a:off x="457200" y="1142984"/>
            <a:ext cx="8229600" cy="5526376"/>
          </a:xfrm>
        </p:spPr>
        <p:txBody>
          <a:bodyPr>
            <a:normAutofit fontScale="25000" lnSpcReduction="20000"/>
          </a:bodyPr>
          <a:lstStyle/>
          <a:p>
            <a:pPr marL="742950" lvl="0" indent="-742950" algn="ctr">
              <a:buNone/>
            </a:pPr>
            <a:r>
              <a:rPr lang="el-GR" sz="9600" b="1" u="sng" dirty="0" smtClean="0">
                <a:solidFill>
                  <a:srgbClr val="FF0000"/>
                </a:solidFill>
                <a:latin typeface="Arial" pitchFamily="34" charset="0"/>
                <a:cs typeface="Arial" pitchFamily="34" charset="0"/>
              </a:rPr>
              <a:t>ΒΟΗΘΗΤΙΚΕΣ ΕΓΚΑΤΑΣΤΑΣΕΙΣ</a:t>
            </a:r>
          </a:p>
          <a:p>
            <a:pPr marL="742950" lvl="0" indent="-742950" algn="ctr">
              <a:buNone/>
            </a:pPr>
            <a:endParaRPr lang="el-GR" sz="9600" b="1" u="sng" dirty="0" smtClean="0">
              <a:latin typeface="Arial" pitchFamily="34" charset="0"/>
              <a:cs typeface="Arial" pitchFamily="34" charset="0"/>
            </a:endParaRPr>
          </a:p>
          <a:p>
            <a:pPr>
              <a:buNone/>
            </a:pPr>
            <a:r>
              <a:rPr lang="el-GR" sz="9600" b="1" dirty="0" smtClean="0">
                <a:latin typeface="Arial" pitchFamily="34" charset="0"/>
                <a:cs typeface="Arial" pitchFamily="34" charset="0"/>
              </a:rPr>
              <a:t>     ΟΙ ΒΟΗΘΗΤΙΚΕΣ ΕΓΚΑΤΑΣΤΑΣΕΙΣ ΑΠΟΤΕΛΟΥΝΤΑΙ ΑΠΟ: </a:t>
            </a:r>
          </a:p>
          <a:p>
            <a:pPr>
              <a:buClr>
                <a:srgbClr val="FF0000"/>
              </a:buClr>
              <a:buFont typeface="Wingdings" pitchFamily="2" charset="2"/>
              <a:buChar char="Ø"/>
            </a:pPr>
            <a:r>
              <a:rPr lang="el-GR" sz="9600" b="1" dirty="0" smtClean="0">
                <a:latin typeface="Arial" pitchFamily="34" charset="0"/>
                <a:cs typeface="Arial" pitchFamily="34" charset="0"/>
              </a:rPr>
              <a:t>ΒΟΗΘΗΤΙΚΑ ΜΗΧΑΝΗΜΑΤΑ Η ΣΥΣΚΕΥΕΣ.</a:t>
            </a:r>
          </a:p>
          <a:p>
            <a:pPr>
              <a:buClr>
                <a:srgbClr val="FF0000"/>
              </a:buClr>
              <a:buFont typeface="Wingdings" pitchFamily="2" charset="2"/>
              <a:buChar char="Ø"/>
            </a:pPr>
            <a:r>
              <a:rPr lang="el-GR" sz="9600" b="1" dirty="0" smtClean="0">
                <a:latin typeface="Arial" pitchFamily="34" charset="0"/>
                <a:cs typeface="Arial" pitchFamily="34" charset="0"/>
              </a:rPr>
              <a:t>ΣΩΛΗΝΩΣΕΙΣ η ΔΙΚΤΥΑ ΓΙΑ ΤΗ ΔΙΑΚΙΝΗΣΗ ΡΕΥΣΤΩΝ (ΥΓΡΩΝ, ΑΤΜΩΝ η ΑΕΡΙΩΝ). </a:t>
            </a:r>
          </a:p>
          <a:p>
            <a:pPr>
              <a:buClr>
                <a:srgbClr val="FF0000"/>
              </a:buClr>
              <a:buFont typeface="Wingdings" pitchFamily="2" charset="2"/>
              <a:buChar char="Ø"/>
            </a:pPr>
            <a:r>
              <a:rPr lang="el-GR" sz="9600" b="1" dirty="0" smtClean="0">
                <a:latin typeface="Arial" pitchFamily="34" charset="0"/>
                <a:cs typeface="Arial" pitchFamily="34" charset="0"/>
              </a:rPr>
              <a:t>ΚΑΛΩΔΙΩΣΕΙΣ ΓΙΑ ΤΗΝ ΤΡΟΦΟΔΟΤΗΣΗ ΜΕ ΗΛΕΚΤΡΙΚΗ ΕΝΕΡΓΕΙΑ.</a:t>
            </a:r>
          </a:p>
          <a:p>
            <a:pPr>
              <a:buClr>
                <a:srgbClr val="FF0000"/>
              </a:buClr>
              <a:buFont typeface="Wingdings" pitchFamily="2" charset="2"/>
              <a:buChar char="Ø"/>
            </a:pPr>
            <a:r>
              <a:rPr lang="el-GR" sz="9600" b="1" dirty="0" smtClean="0">
                <a:latin typeface="Arial" pitchFamily="34" charset="0"/>
                <a:cs typeface="Arial" pitchFamily="34" charset="0"/>
              </a:rPr>
              <a:t>ΤΑ ΑΝΑΓΚΑΙΑ ΕΞΑΡΤΗΜΑΤΑ ΧΕΙΡΙΣΜΟΥ (ΒΑΛΒΙΔΕΣ, ΔΙΑΚΟΠΤΕΣ, ΑΣΦΑΛΙΣΤΙΚΕΣ ΔΙΑΤΑΞΕΙΣ, ΜΕΙΩΤΗΡΕΣ, ΑΥΤΟΜΑΤΟΙ ΡΥΘΜΙΣΤΕΣ, ΘΕΡΜΟΣΤΑΤΕΣ ΚΛΠ).</a:t>
            </a:r>
          </a:p>
          <a:p>
            <a:pPr>
              <a:buClr>
                <a:srgbClr val="FF0000"/>
              </a:buClr>
              <a:buFont typeface="Wingdings" pitchFamily="2" charset="2"/>
              <a:buChar char="Ø"/>
            </a:pPr>
            <a:r>
              <a:rPr lang="el-GR" sz="9600" b="1" dirty="0" smtClean="0">
                <a:latin typeface="Arial" pitchFamily="34" charset="0"/>
                <a:cs typeface="Arial" pitchFamily="34" charset="0"/>
              </a:rPr>
              <a:t>ΤΑ ΑΠΑΡΑΙΤΗΤΑ ΟΡΓΑΝΑ ΕΛΕΓΧΟΥ ΚΑΙ ΠΑΡΑΚΟΛΟΥΘΗΣΕΩΣ ΤΗΣ ΚΑΛΗΣ ΛΕΙΤΟΥΡΓΙΑΣ ΤΟΥΣ (ΥΔΡΟΔΕΙΚΤΕΣ, ΘΛΙΒΟΜΕΤΡΑ, ΘΕΡΜΟΜΕΤΡΑ ΚΑΙ ΑΛΛΗΣ ΦΥΣΕΩΣ ΕΝΔΕΙΚΤΙΚΕΣ ΔΙΑΤΑΞΕΙΣ). </a:t>
            </a:r>
          </a:p>
          <a:p>
            <a:pPr marL="742950" lvl="0" indent="-742950">
              <a:buNone/>
            </a:pPr>
            <a:endParaRPr lang="el-GR" sz="3600" b="1"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ΟΡΙΣΜΟΙ</a:t>
            </a:r>
            <a:endParaRPr lang="en-US" sz="3200" dirty="0">
              <a:solidFill>
                <a:schemeClr val="bg1"/>
              </a:solidFill>
            </a:endParaRPr>
          </a:p>
        </p:txBody>
      </p:sp>
      <p:sp>
        <p:nvSpPr>
          <p:cNvPr id="3" name="Content Placeholder 2"/>
          <p:cNvSpPr>
            <a:spLocks noGrp="1"/>
          </p:cNvSpPr>
          <p:nvPr>
            <p:ph idx="1"/>
          </p:nvPr>
        </p:nvSpPr>
        <p:spPr>
          <a:xfrm>
            <a:off x="457200" y="1142984"/>
            <a:ext cx="8229600" cy="5429288"/>
          </a:xfrm>
        </p:spPr>
        <p:txBody>
          <a:bodyPr>
            <a:normAutofit fontScale="70000" lnSpcReduction="20000"/>
          </a:bodyPr>
          <a:lstStyle/>
          <a:p>
            <a:pPr marL="742950" lvl="0" indent="-742950" algn="ctr">
              <a:buNone/>
            </a:pPr>
            <a:r>
              <a:rPr lang="el-GR" sz="2700" b="1" u="sng" dirty="0" smtClean="0">
                <a:solidFill>
                  <a:srgbClr val="FF0000"/>
                </a:solidFill>
                <a:latin typeface="Arial" pitchFamily="34" charset="0"/>
                <a:cs typeface="Arial" pitchFamily="34" charset="0"/>
              </a:rPr>
              <a:t>ΒΟΗΘΗΤΙΚΕΣ ΕΓΚΑΤΑΣΤΑΣΕΙΣ</a:t>
            </a:r>
          </a:p>
          <a:p>
            <a:pPr>
              <a:buNone/>
            </a:pPr>
            <a:r>
              <a:rPr lang="el-GR" sz="2700" b="1" dirty="0" smtClean="0">
                <a:latin typeface="Arial" pitchFamily="34" charset="0"/>
                <a:cs typeface="Arial" pitchFamily="34" charset="0"/>
              </a:rPr>
              <a:t>     ΟΙ ΕΓΚΑΤΑΣΤΑΣΕΙΣ, ΓΙΑ ΝΑ ΕΚΠΛΗΡΩΝΟΥΝ ΙΚΑΝΟΠΟΙΗΤΙΚΑ ΤΟΝ ΠΡΟΟΡΙΣΜΟ ΤΟΥΣ ΠΡΕΠΕΙ ΝΑ ΧΑΡΑΚΤΗΡΙΖΟΝΤΑΙ ΑΠΟ ΤΑ ΑΚΟΛΟΥΘΑ </a:t>
            </a:r>
            <a:r>
              <a:rPr lang="el-GR" sz="2700" b="1" u="sng" dirty="0" smtClean="0">
                <a:solidFill>
                  <a:srgbClr val="FF0000"/>
                </a:solidFill>
                <a:latin typeface="Arial" pitchFamily="34" charset="0"/>
                <a:cs typeface="Arial" pitchFamily="34" charset="0"/>
              </a:rPr>
              <a:t>ΠΛΕΟΝΕΚΤΗΜΑΤΑ</a:t>
            </a:r>
            <a:r>
              <a:rPr lang="el-GR" sz="2700" b="1" dirty="0" smtClean="0">
                <a:latin typeface="Arial" pitchFamily="34" charset="0"/>
                <a:cs typeface="Arial" pitchFamily="34" charset="0"/>
              </a:rPr>
              <a:t>:</a:t>
            </a:r>
          </a:p>
          <a:p>
            <a:pPr>
              <a:buNone/>
            </a:pPr>
            <a:endParaRPr lang="el-GR" sz="2700" b="1" dirty="0" smtClean="0">
              <a:latin typeface="Arial" pitchFamily="34" charset="0"/>
              <a:cs typeface="Arial" pitchFamily="34" charset="0"/>
            </a:endParaRPr>
          </a:p>
          <a:p>
            <a:pPr>
              <a:buClr>
                <a:srgbClr val="FF0000"/>
              </a:buClr>
              <a:buFont typeface="Wingdings" pitchFamily="2" charset="2"/>
              <a:buChar char="Ø"/>
            </a:pPr>
            <a:r>
              <a:rPr lang="el-GR" sz="2700" b="1" dirty="0" smtClean="0">
                <a:latin typeface="Arial" pitchFamily="34" charset="0"/>
                <a:cs typeface="Arial" pitchFamily="34" charset="0"/>
              </a:rPr>
              <a:t>ΑΣΦΑΛΕΙΑ ΓΙΑ ΤΟ ΠΡΟΣΩΠΙΚΟ.</a:t>
            </a:r>
          </a:p>
          <a:p>
            <a:pPr lvl="0">
              <a:buClr>
                <a:srgbClr val="FF0000"/>
              </a:buClr>
              <a:buFont typeface="Wingdings" pitchFamily="2" charset="2"/>
              <a:buChar char="Ø"/>
            </a:pPr>
            <a:r>
              <a:rPr lang="el-GR" sz="2700" b="1" dirty="0" smtClean="0">
                <a:latin typeface="Arial" pitchFamily="34" charset="0"/>
                <a:cs typeface="Arial" pitchFamily="34" charset="0"/>
              </a:rPr>
              <a:t>ΑΣΦΑΛΕΙΑ ΩΣ ΠΡΟΣ ΕΞΩΤΕΡΙΚΗ ΒΛΑΒΗ.</a:t>
            </a:r>
          </a:p>
          <a:p>
            <a:pPr lvl="0">
              <a:buClr>
                <a:srgbClr val="FF0000"/>
              </a:buClr>
              <a:buFont typeface="Wingdings" pitchFamily="2" charset="2"/>
              <a:buChar char="Ø"/>
            </a:pPr>
            <a:r>
              <a:rPr lang="el-GR" sz="2700" b="1" dirty="0" smtClean="0">
                <a:latin typeface="Arial" pitchFamily="34" charset="0"/>
                <a:cs typeface="Arial" pitchFamily="34" charset="0"/>
              </a:rPr>
              <a:t>ΝΑ ΕΙΝΑΙ ΚΑΤΑΣΚΕΥΑΣΜΕΝΕΣ ΑΠΟ ΤΑ ΚΑΤΑΛΛΗΛΑ ΓΙΑ ΚΑΘΕ ΠΕΡΙΠΤΩΣΗ ΥΛΙΚΑ, ΤΑ ΟΠΟΙΑ ΠΡΟΒΛΕΠΟΝΤΑΙ ΑΠΟ ΤΟΥΣ ΚΑΝΟΝΙΣΜΟΥΣ ΤΩΝ ΝΗΟΓΝΩΜΟΝΩΝ.</a:t>
            </a:r>
          </a:p>
          <a:p>
            <a:pPr>
              <a:buClr>
                <a:srgbClr val="FF0000"/>
              </a:buClr>
              <a:buFont typeface="Wingdings" pitchFamily="2" charset="2"/>
              <a:buChar char="Ø"/>
            </a:pPr>
            <a:r>
              <a:rPr lang="el-GR" sz="2700" b="1" dirty="0" smtClean="0">
                <a:latin typeface="Arial" pitchFamily="34" charset="0"/>
                <a:cs typeface="Arial" pitchFamily="34" charset="0"/>
              </a:rPr>
              <a:t>ΑΠΛΟΤΗΤΑ ΔΙΑΤΑΞΕΩΣ ΚΑΙ ΕΥΚΟΛΟ ΧΕΙΡΙΣΜΟ.</a:t>
            </a:r>
          </a:p>
          <a:p>
            <a:pPr lvl="0">
              <a:buClr>
                <a:srgbClr val="FF0000"/>
              </a:buClr>
              <a:buFont typeface="Wingdings" pitchFamily="2" charset="2"/>
              <a:buChar char="Ø"/>
            </a:pPr>
            <a:r>
              <a:rPr lang="el-GR" sz="2700" b="1" dirty="0" smtClean="0">
                <a:latin typeface="Arial" pitchFamily="34" charset="0"/>
                <a:cs typeface="Arial" pitchFamily="34" charset="0"/>
              </a:rPr>
              <a:t>ΕΥΧΕΡΕΙΑ ΣΤΗ ΔΙΑΚΡΙΣΗ ΤΩΝ ΔΙΚΤΥΩΝ ΤΟΥΣ, ΠΟΥ ΕΠΙΤΥΓΧΑΝΕΤΑΙ ΜΕ ΤΟΝ ΕΙΔΙΚΟ ΣΥΜΒΟΛΙΚΟ ΧΡΩΜΑΤΙΣΜΟ ΤΩΝ ΣΩΛΗΝΩΣΕΩΝ ΚΑΙ ΑΝΑΛΟΓΕΣ ΕΠΙΓΡΑΦΕΣ ΣΤΑ ΔΙΑΦΟΡΑ ΜΗΧΑΝΗΜΑΤΑ, ΣΥΣΚΕΥΕΣ, ΕΞΑΡΤΗΜΑΤΑ (ΒΑΛΒΙΔΕΣ, ΔΙΑΚΟΠΤΕΣ ΚΛΠ.) ΚΑΙ ΟΡΓΑΝΑ.</a:t>
            </a:r>
          </a:p>
          <a:p>
            <a:pPr lvl="0">
              <a:buClr>
                <a:srgbClr val="FF0000"/>
              </a:buClr>
              <a:buFont typeface="Wingdings" pitchFamily="2" charset="2"/>
              <a:buChar char="Ø"/>
            </a:pPr>
            <a:r>
              <a:rPr lang="el-GR" sz="2700" b="1" dirty="0" smtClean="0">
                <a:latin typeface="Arial" pitchFamily="34" charset="0"/>
                <a:cs typeface="Arial" pitchFamily="34" charset="0"/>
              </a:rPr>
              <a:t>ΕΠΑΡΚΕΙΑ. ΕΝΝΟΟΥΜΕ ΤΗΝ ΙΚΑΝΟΤΗΤΑ ΤΗΣ ΕΓΚΑΤΑΣΤΑΣΕΩΣ ΝΑ ΚΑΛΥΠΤΕΙ ΑΝΕΤΑ ΚΑΙ ΤΟ ΜΕΓΙΣΤΟ ΑΠΟ ΤΙΣ ΑΠΑΙΤΗΣΕΙΣ ΤΗΣ ΒΟΗΘΗΤΙΚΗΣ ΛΕΙΤΟΥΡΓΙΑΣ ΓΙΑ ΤΗΝ ΟΠΟΙΑ ΠΡΟΟΡΙΖΕΤΑΙ, ΧΩΡΙΣ ΝΑ ΥΦΙΣΤΑΤΑΙ ΚΙΝΔΥΝΟΣ ΥΠΕΡΚΟΠΩΣΕΩΣ Η ΠΙΘΑΝΟΤΗΤΑ ΑΝΩΜΑΛΙΩΝ.</a:t>
            </a:r>
          </a:p>
          <a:p>
            <a:pPr lvl="0">
              <a:buNone/>
            </a:pPr>
            <a:endParaRPr lang="el-GR" sz="2400" b="1" dirty="0" smtClean="0"/>
          </a:p>
          <a:p>
            <a:pPr marL="742950" lvl="0" indent="-742950">
              <a:buNone/>
            </a:pPr>
            <a:endParaRPr lang="el-GR" sz="3600" b="1" dirty="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285860"/>
            <a:ext cx="8572560" cy="5286412"/>
          </a:xfrm>
        </p:spPr>
        <p:txBody>
          <a:bodyPr>
            <a:normAutofit/>
          </a:bodyPr>
          <a:lstStyle/>
          <a:p>
            <a:pPr marL="514350" lvl="0" indent="-514350" algn="l">
              <a:buFont typeface="+mj-lt"/>
              <a:buAutoNum type="arabicPeriod" startAt="16"/>
            </a:pPr>
            <a:r>
              <a:rPr lang="en-US" sz="2800" b="1" u="sng" dirty="0" smtClean="0">
                <a:solidFill>
                  <a:schemeClr val="tx1"/>
                </a:solidFill>
                <a:latin typeface="Arial" pitchFamily="34" charset="0"/>
                <a:cs typeface="Arial" pitchFamily="34" charset="0"/>
              </a:rPr>
              <a:t>ANA</a:t>
            </a:r>
            <a:r>
              <a:rPr lang="el-GR" sz="2800" b="1" u="sng" dirty="0" smtClean="0">
                <a:solidFill>
                  <a:schemeClr val="tx1"/>
                </a:solidFill>
                <a:latin typeface="Arial" pitchFamily="34" charset="0"/>
                <a:cs typeface="Arial" pitchFamily="34" charset="0"/>
              </a:rPr>
              <a:t>ΛΟΓΑ ΜΕ ΤΟ ΕΙΔΟΣ ΤΟΥ ΘΑΛΑΜΟΥ ΚΑΥΣΕΩΣ ΔΙΚΡΙΝΟΝΤΑΙ ΣΕ</a:t>
            </a:r>
            <a:r>
              <a:rPr lang="en-US" sz="2800" b="1" dirty="0" smtClean="0">
                <a:solidFill>
                  <a:schemeClr val="tx1"/>
                </a:solidFill>
                <a:latin typeface="Arial" pitchFamily="34" charset="0"/>
                <a:cs typeface="Arial" pitchFamily="34" charset="0"/>
              </a:rPr>
              <a:t>:</a:t>
            </a:r>
            <a:r>
              <a:rPr lang="el-GR" sz="2800" b="1" dirty="0" smtClean="0">
                <a:solidFill>
                  <a:schemeClr val="tx1"/>
                </a:solidFill>
                <a:latin typeface="Arial" pitchFamily="34" charset="0"/>
                <a:cs typeface="Arial" pitchFamily="34" charset="0"/>
              </a:rPr>
              <a:t> </a:t>
            </a:r>
            <a:endParaRPr lang="en-US" sz="2800" b="1" dirty="0" smtClean="0">
              <a:solidFill>
                <a:schemeClr val="tx1"/>
              </a:solidFill>
              <a:latin typeface="Arial" pitchFamily="34" charset="0"/>
              <a:cs typeface="Arial" pitchFamily="34" charset="0"/>
            </a:endParaRPr>
          </a:p>
          <a:p>
            <a:pPr lvl="0" algn="l"/>
            <a:endParaRPr lang="en-US" sz="2800" b="1" dirty="0" smtClean="0">
              <a:solidFill>
                <a:schemeClr val="tx1"/>
              </a:solidFill>
              <a:latin typeface="Arial" pitchFamily="34" charset="0"/>
              <a:cs typeface="Arial" pitchFamily="34" charset="0"/>
            </a:endParaRPr>
          </a:p>
          <a:p>
            <a:pPr marL="360000" lvl="0" indent="-360000" algn="l">
              <a:buClr>
                <a:srgbClr val="FF0000"/>
              </a:buClr>
              <a:buFont typeface="Wingdings" pitchFamily="2" charset="2"/>
              <a:buChar char="Ø"/>
            </a:pPr>
            <a:r>
              <a:rPr lang="el-GR" sz="2800" b="1" dirty="0" smtClean="0">
                <a:solidFill>
                  <a:schemeClr val="tx1"/>
                </a:solidFill>
                <a:latin typeface="Arial" pitchFamily="34" charset="0"/>
                <a:cs typeface="Arial" pitchFamily="34" charset="0"/>
              </a:rPr>
              <a:t>ΜΗΧΑΝΕΣ ΜΕ ΕΝΙΑΙΟ ΘΑΛΑΜΟ ΚΑΥΣΕΩΣ</a:t>
            </a:r>
            <a:r>
              <a:rPr lang="en-US" sz="2800" b="1" dirty="0" smtClean="0">
                <a:solidFill>
                  <a:schemeClr val="tx1"/>
                </a:solidFill>
                <a:latin typeface="Arial" pitchFamily="34" charset="0"/>
                <a:cs typeface="Arial" pitchFamily="34" charset="0"/>
              </a:rPr>
              <a:t>.</a:t>
            </a:r>
          </a:p>
          <a:p>
            <a:pPr marL="360000" lvl="0" indent="-360000" algn="l">
              <a:buClr>
                <a:srgbClr val="FF0000"/>
              </a:buClr>
              <a:buFont typeface="Wingdings" pitchFamily="2" charset="2"/>
              <a:buChar char="Ø"/>
            </a:pPr>
            <a:r>
              <a:rPr lang="el-GR" sz="2800" b="1" dirty="0" smtClean="0">
                <a:solidFill>
                  <a:schemeClr val="tx1"/>
                </a:solidFill>
                <a:latin typeface="Arial" pitchFamily="34" charset="0"/>
                <a:cs typeface="Arial" pitchFamily="34" charset="0"/>
              </a:rPr>
              <a:t>ΜΗΧΑΝΕΣ ΜΕ ΔΙΑΙΡΟΥΜΕΝΟ ΘΑΛΑΜΟ ΚΑΥΣΕΩΣ.</a:t>
            </a:r>
          </a:p>
          <a:p>
            <a:pPr algn="l"/>
            <a:endParaRPr lang="en-US" dirty="0">
              <a:solidFill>
                <a:schemeClr val="tx1"/>
              </a:solidFill>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3600" b="1" u="sng" dirty="0" smtClean="0">
                <a:solidFill>
                  <a:schemeClr val="bg1"/>
                </a:solidFill>
                <a:latin typeface="Arial" pitchFamily="34" charset="0"/>
                <a:cs typeface="Arial" pitchFamily="34" charset="0"/>
              </a:rPr>
              <a:t>ΓΕΝΙΚΑ</a:t>
            </a:r>
            <a:endParaRPr lang="en-US" sz="3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ΟΡΙΣΜΟΙ</a:t>
            </a:r>
            <a:endParaRPr lang="en-US" sz="3200" dirty="0">
              <a:solidFill>
                <a:schemeClr val="bg1"/>
              </a:solidFill>
            </a:endParaRPr>
          </a:p>
        </p:txBody>
      </p:sp>
      <p:sp>
        <p:nvSpPr>
          <p:cNvPr id="3" name="Content Placeholder 2"/>
          <p:cNvSpPr>
            <a:spLocks noGrp="1"/>
          </p:cNvSpPr>
          <p:nvPr>
            <p:ph idx="1"/>
          </p:nvPr>
        </p:nvSpPr>
        <p:spPr>
          <a:xfrm>
            <a:off x="457200" y="1142984"/>
            <a:ext cx="8229600" cy="5429288"/>
          </a:xfrm>
        </p:spPr>
        <p:txBody>
          <a:bodyPr>
            <a:normAutofit fontScale="62500" lnSpcReduction="20000"/>
          </a:bodyPr>
          <a:lstStyle/>
          <a:p>
            <a:pPr marL="742950" lvl="0" indent="-742950" algn="ctr">
              <a:buNone/>
            </a:pPr>
            <a:r>
              <a:rPr lang="el-GR" sz="4000" b="1" u="sng" dirty="0" smtClean="0">
                <a:solidFill>
                  <a:srgbClr val="FF0000"/>
                </a:solidFill>
                <a:latin typeface="Arial" pitchFamily="34" charset="0"/>
                <a:cs typeface="Arial" pitchFamily="34" charset="0"/>
              </a:rPr>
              <a:t>ΒΟΗΘΗΤΙΚΑ ΜΗΧΑΝΗΜΑΤΑ ΚΑΙ ΣΥΣΚΕΥΕΣ</a:t>
            </a:r>
          </a:p>
          <a:p>
            <a:pPr>
              <a:buNone/>
            </a:pPr>
            <a:r>
              <a:rPr lang="el-GR" sz="2800" b="1" dirty="0" smtClean="0">
                <a:latin typeface="Arial" pitchFamily="34" charset="0"/>
                <a:cs typeface="Arial" pitchFamily="34" charset="0"/>
              </a:rPr>
              <a:t>ΩΣ </a:t>
            </a:r>
            <a:r>
              <a:rPr lang="el-GR" sz="2800" b="1" u="sng" dirty="0" smtClean="0">
                <a:latin typeface="Arial" pitchFamily="34" charset="0"/>
                <a:cs typeface="Arial" pitchFamily="34" charset="0"/>
              </a:rPr>
              <a:t>ΒΟΗΘΗΤΙΚΟ ΜΗΧΑΝΗΜΑ</a:t>
            </a:r>
            <a:r>
              <a:rPr lang="el-GR" sz="2800" b="1" dirty="0" smtClean="0">
                <a:latin typeface="Arial" pitchFamily="34" charset="0"/>
                <a:cs typeface="Arial" pitchFamily="34" charset="0"/>
              </a:rPr>
              <a:t> ΕΝΝΟΟΥΜΕ ΑΝΕΞΑΡΤΗΤΟ Η ΕΞΑΡΤΗΜΕΝΟ ΣΥΓΚΡΟΤΗΜΑ, ΠΟΥ ΑΠΟΤΕΛΕΙΤΑΙ ΑΠΟ ΣΤΑΘΕΡΑ ΚΑΙ ΚΙΝΗΤΑ ΜΕΡΗ, ΤΟ ΟΠΟΙΟ ΠΡΑΓΜΑΤΟΠΟΙΕΙ ΜΙΑ ΛΕΙΤΟΥΡΓΙΑ Η ΠΑΡΑΓΕΙ ΕΡΓΟ. Π.Χ. </a:t>
            </a:r>
            <a:r>
              <a:rPr lang="el-GR" sz="2800" b="1" dirty="0" smtClean="0">
                <a:solidFill>
                  <a:srgbClr val="FF0000"/>
                </a:solidFill>
                <a:latin typeface="Arial" pitchFamily="34" charset="0"/>
                <a:cs typeface="Arial" pitchFamily="34" charset="0"/>
              </a:rPr>
              <a:t>ΠΕΤΡΕΛΑΙΟΓΕΝΝΗΤΡΙΑ</a:t>
            </a:r>
            <a:r>
              <a:rPr lang="el-GR" sz="2800" b="1" dirty="0" smtClean="0">
                <a:latin typeface="Arial" pitchFamily="34" charset="0"/>
                <a:cs typeface="Arial" pitchFamily="34" charset="0"/>
              </a:rPr>
              <a:t>, </a:t>
            </a:r>
            <a:r>
              <a:rPr lang="el-GR" sz="2800" b="1" dirty="0" smtClean="0">
                <a:solidFill>
                  <a:srgbClr val="FF0000"/>
                </a:solidFill>
                <a:latin typeface="Arial" pitchFamily="34" charset="0"/>
                <a:cs typeface="Arial" pitchFamily="34" charset="0"/>
              </a:rPr>
              <a:t>ΣΤΡΟΒΙΛΟΑΝΕΜΙΣΤΗΡΑΣ</a:t>
            </a:r>
            <a:r>
              <a:rPr lang="el-GR" sz="2800" b="1" dirty="0" smtClean="0">
                <a:latin typeface="Arial" pitchFamily="34" charset="0"/>
                <a:cs typeface="Arial" pitchFamily="34" charset="0"/>
              </a:rPr>
              <a:t>, </a:t>
            </a:r>
            <a:r>
              <a:rPr lang="el-GR" sz="2800" b="1" dirty="0" smtClean="0">
                <a:solidFill>
                  <a:srgbClr val="FF0000"/>
                </a:solidFill>
                <a:latin typeface="Arial" pitchFamily="34" charset="0"/>
                <a:cs typeface="Arial" pitchFamily="34" charset="0"/>
              </a:rPr>
              <a:t>ΑΕΡΟΣΥΜΠΙΕΣΤΗΣ</a:t>
            </a:r>
            <a:r>
              <a:rPr lang="el-GR" sz="2800" b="1" dirty="0" smtClean="0">
                <a:latin typeface="Arial" pitchFamily="34" charset="0"/>
                <a:cs typeface="Arial" pitchFamily="34" charset="0"/>
              </a:rPr>
              <a:t>, </a:t>
            </a:r>
            <a:r>
              <a:rPr lang="el-GR" sz="2800" b="1" dirty="0" smtClean="0">
                <a:solidFill>
                  <a:srgbClr val="FF0000"/>
                </a:solidFill>
                <a:latin typeface="Arial" pitchFamily="34" charset="0"/>
                <a:cs typeface="Arial" pitchFamily="34" charset="0"/>
              </a:rPr>
              <a:t>ΜΗΧΑΝΗΜΑ ΠΗΔΑΛΙΟΥ</a:t>
            </a:r>
            <a:r>
              <a:rPr lang="el-GR" sz="2800" b="1" dirty="0" smtClean="0">
                <a:latin typeface="Arial" pitchFamily="34" charset="0"/>
                <a:cs typeface="Arial" pitchFamily="34" charset="0"/>
              </a:rPr>
              <a:t>, </a:t>
            </a:r>
            <a:r>
              <a:rPr lang="el-GR" sz="2800" b="1" dirty="0" smtClean="0">
                <a:solidFill>
                  <a:srgbClr val="FF0000"/>
                </a:solidFill>
                <a:latin typeface="Arial" pitchFamily="34" charset="0"/>
                <a:cs typeface="Arial" pitchFamily="34" charset="0"/>
              </a:rPr>
              <a:t>ΑΝΤΛΙΑ ΕΡΜΑΤΟΣ</a:t>
            </a:r>
            <a:r>
              <a:rPr lang="el-GR" sz="2800" b="1" dirty="0" smtClean="0">
                <a:latin typeface="Arial" pitchFamily="34" charset="0"/>
                <a:cs typeface="Arial" pitchFamily="34" charset="0"/>
              </a:rPr>
              <a:t>, </a:t>
            </a:r>
            <a:r>
              <a:rPr lang="el-GR" sz="2800" b="1" dirty="0" smtClean="0">
                <a:solidFill>
                  <a:srgbClr val="FF0000"/>
                </a:solidFill>
                <a:latin typeface="Arial" pitchFamily="34" charset="0"/>
                <a:cs typeface="Arial" pitchFamily="34" charset="0"/>
              </a:rPr>
              <a:t>ΑΝΤΛΙΑ ΚΥΤΟΥΣ</a:t>
            </a:r>
            <a:r>
              <a:rPr lang="el-GR" sz="2800" b="1" dirty="0" smtClean="0">
                <a:latin typeface="Arial" pitchFamily="34" charset="0"/>
                <a:cs typeface="Arial" pitchFamily="34" charset="0"/>
              </a:rPr>
              <a:t>, </a:t>
            </a:r>
            <a:r>
              <a:rPr lang="el-GR" sz="2800" b="1" dirty="0" smtClean="0">
                <a:solidFill>
                  <a:srgbClr val="FF0000"/>
                </a:solidFill>
                <a:latin typeface="Arial" pitchFamily="34" charset="0"/>
                <a:cs typeface="Arial" pitchFamily="34" charset="0"/>
              </a:rPr>
              <a:t>ΜΗΧΑΝΗΜΑ ΕΡΓΑΤΗ ΑΓΚΥΡΩΝ </a:t>
            </a:r>
            <a:r>
              <a:rPr lang="el-GR" sz="2800" b="1" dirty="0" smtClean="0">
                <a:latin typeface="Arial" pitchFamily="34" charset="0"/>
                <a:cs typeface="Arial" pitchFamily="34" charset="0"/>
              </a:rPr>
              <a:t>ΚΛΠ.</a:t>
            </a:r>
          </a:p>
          <a:p>
            <a:pPr>
              <a:buNone/>
            </a:pPr>
            <a:endParaRPr lang="el-GR" sz="2800" b="1" dirty="0" smtClean="0">
              <a:latin typeface="Arial" pitchFamily="34" charset="0"/>
              <a:cs typeface="Arial" pitchFamily="34" charset="0"/>
            </a:endParaRPr>
          </a:p>
          <a:p>
            <a:pPr>
              <a:buNone/>
            </a:pPr>
            <a:r>
              <a:rPr lang="el-GR" sz="2800" b="1" dirty="0" smtClean="0">
                <a:latin typeface="Arial" pitchFamily="34" charset="0"/>
                <a:cs typeface="Arial" pitchFamily="34" charset="0"/>
              </a:rPr>
              <a:t>ΩΣ </a:t>
            </a:r>
            <a:r>
              <a:rPr lang="el-GR" sz="2800" b="1" u="sng" dirty="0" smtClean="0">
                <a:latin typeface="Arial" pitchFamily="34" charset="0"/>
                <a:cs typeface="Arial" pitchFamily="34" charset="0"/>
              </a:rPr>
              <a:t>ΒΟΗΘΗΤΙΚΗ ΣΥΣΚΕΥΗ</a:t>
            </a:r>
            <a:r>
              <a:rPr lang="el-GR" sz="2800" b="1" dirty="0" smtClean="0">
                <a:latin typeface="Arial" pitchFamily="34" charset="0"/>
                <a:cs typeface="Arial" pitchFamily="34" charset="0"/>
              </a:rPr>
              <a:t> ΕΝΝΟΟΥΜΕ ΑΝΑΛΟΓΟ ΣΥΓΚΡΟΤΗΜΑ ΑΠΟ ΣΤΑΘΕΡΑ Η ΑΚΙΝΗΤΑ ΜΕΡΗ, ΤΟ ΟΠΟΙΟ ΕΞΥΠΗΡΕΤΕΙ ΜΙΑ ΛΕΙΤΟΥΡΓΙΑ, ΟΠΩΣ Π.Χ. </a:t>
            </a:r>
            <a:r>
              <a:rPr lang="el-GR" sz="2800" b="1" dirty="0" smtClean="0">
                <a:solidFill>
                  <a:srgbClr val="FF0000"/>
                </a:solidFill>
                <a:latin typeface="Arial" pitchFamily="34" charset="0"/>
                <a:cs typeface="Arial" pitchFamily="34" charset="0"/>
              </a:rPr>
              <a:t>ΕΝΑΛΛΑΓΗ ΘΕΡΜΟΤΗΤΑΣ </a:t>
            </a:r>
            <a:r>
              <a:rPr lang="el-GR" sz="2800" b="1" dirty="0" smtClean="0">
                <a:latin typeface="Arial" pitchFamily="34" charset="0"/>
                <a:cs typeface="Arial" pitchFamily="34" charset="0"/>
              </a:rPr>
              <a:t>(ΠΡΟΘΕΡΜΑΝΤΗΡΕΣ, ΨΥΓΕΙΑ ΚΛΠ.) η </a:t>
            </a:r>
            <a:r>
              <a:rPr lang="el-GR" sz="2800" b="1" dirty="0" smtClean="0">
                <a:solidFill>
                  <a:srgbClr val="FF0000"/>
                </a:solidFill>
                <a:latin typeface="Arial" pitchFamily="34" charset="0"/>
                <a:cs typeface="Arial" pitchFamily="34" charset="0"/>
              </a:rPr>
              <a:t>ΑΠΟΘΗΚΕΥΣΗ ΕΝΕΡΓΕΙΑΣ </a:t>
            </a:r>
            <a:r>
              <a:rPr lang="el-GR" sz="2800" b="1" dirty="0" smtClean="0">
                <a:latin typeface="Arial" pitchFamily="34" charset="0"/>
                <a:cs typeface="Arial" pitchFamily="34" charset="0"/>
              </a:rPr>
              <a:t>(ΦΙΑΛΕΣ ΠΕΠΙΕΣΜΕΝΟΥ ΑΕΡΑ Η ΑΕΡΑ ΠΡΟΚΙΝΗΣΕΩΣ) η </a:t>
            </a:r>
            <a:r>
              <a:rPr lang="el-GR" sz="2800" b="1" dirty="0" smtClean="0">
                <a:solidFill>
                  <a:srgbClr val="FF0000"/>
                </a:solidFill>
                <a:latin typeface="Arial" pitchFamily="34" charset="0"/>
                <a:cs typeface="Arial" pitchFamily="34" charset="0"/>
              </a:rPr>
              <a:t>ΚΑΘΑΡΙΣΜΟ ΚΑΥΣΙΜΩΝ ΚΑΙ ΛΙΠΑΝΤΙΚΩΝ</a:t>
            </a:r>
            <a:r>
              <a:rPr lang="el-GR" sz="2800" b="1" dirty="0" smtClean="0">
                <a:latin typeface="Arial" pitchFamily="34" charset="0"/>
                <a:cs typeface="Arial" pitchFamily="34" charset="0"/>
              </a:rPr>
              <a:t>.</a:t>
            </a:r>
          </a:p>
          <a:p>
            <a:pPr>
              <a:buNone/>
            </a:pPr>
            <a:endParaRPr lang="el-GR" sz="2800" b="1" dirty="0" smtClean="0">
              <a:latin typeface="Arial" pitchFamily="34" charset="0"/>
              <a:cs typeface="Arial" pitchFamily="34" charset="0"/>
            </a:endParaRPr>
          </a:p>
          <a:p>
            <a:pPr>
              <a:buNone/>
            </a:pPr>
            <a:r>
              <a:rPr lang="el-GR" sz="2800" b="1" dirty="0" smtClean="0">
                <a:latin typeface="Arial" pitchFamily="34" charset="0"/>
                <a:cs typeface="Arial" pitchFamily="34" charset="0"/>
              </a:rPr>
              <a:t>ΩΣ ΣΥΣΚΕΥΕΣ ΘΕΩΡΟΥΝΤΑΙ ΚΑΙ ΟΡΙΣΜΕΝΟΙ ΣΥΝΘΕΤΟΙ ΜΗΧΑΝΙΣΜΟΙ, ΟΠΩΣ </a:t>
            </a:r>
            <a:r>
              <a:rPr lang="el-GR" sz="2800" b="1" dirty="0" smtClean="0">
                <a:solidFill>
                  <a:srgbClr val="FF0000"/>
                </a:solidFill>
                <a:latin typeface="Arial" pitchFamily="34" charset="0"/>
                <a:cs typeface="Arial" pitchFamily="34" charset="0"/>
              </a:rPr>
              <a:t>ΜΕΙΩΤΗΡΕΣ ΠΙΕΣΕΩΣ</a:t>
            </a:r>
            <a:r>
              <a:rPr lang="el-GR" sz="2800" b="1" dirty="0" smtClean="0">
                <a:latin typeface="Arial" pitchFamily="34" charset="0"/>
                <a:cs typeface="Arial" pitchFamily="34" charset="0"/>
              </a:rPr>
              <a:t>, </a:t>
            </a:r>
            <a:r>
              <a:rPr lang="el-GR" sz="2800" b="1" dirty="0" smtClean="0">
                <a:solidFill>
                  <a:srgbClr val="FF0000"/>
                </a:solidFill>
                <a:latin typeface="Arial" pitchFamily="34" charset="0"/>
                <a:cs typeface="Arial" pitchFamily="34" charset="0"/>
              </a:rPr>
              <a:t>ΑΥΤΟΜΑΤΟΙ ΡΥΘΜΙΣΤΕΣ ΕΛΕΓΧΟΥ</a:t>
            </a:r>
            <a:r>
              <a:rPr lang="el-GR" sz="2800" b="1" dirty="0" smtClean="0">
                <a:latin typeface="Arial" pitchFamily="34" charset="0"/>
                <a:cs typeface="Arial" pitchFamily="34" charset="0"/>
              </a:rPr>
              <a:t>, </a:t>
            </a:r>
            <a:r>
              <a:rPr lang="el-GR" sz="2800" b="1" dirty="0" smtClean="0">
                <a:solidFill>
                  <a:srgbClr val="FF0000"/>
                </a:solidFill>
                <a:latin typeface="Arial" pitchFamily="34" charset="0"/>
                <a:cs typeface="Arial" pitchFamily="34" charset="0"/>
              </a:rPr>
              <a:t>ΘΕΡΜΟΣΤΑΤΕΣ</a:t>
            </a:r>
            <a:r>
              <a:rPr lang="el-GR" sz="2800" b="1" dirty="0" smtClean="0">
                <a:latin typeface="Arial" pitchFamily="34" charset="0"/>
                <a:cs typeface="Arial" pitchFamily="34" charset="0"/>
              </a:rPr>
              <a:t> ΚΛΠ, ΟΙ ΟΠΟΙΟΙ ΠΑΡΕΜΒΑΙΝΟΥΝ ΡΥΘΜΙΣΤΙΚΑ , ΣΥΝΗΘΩΣ ΑΥΤΟΜΑΤΑ, ΣΤΗΝ ΟΛΙΚΗ Η ΜΕΡΙΚΗ ΣΥΝΔΥΑΣΜΕΝΗ ΛΕΙΤΟΥΡΓΙΑ ΤΩΝ ΒΟΗΘΗΤΙΚΩΝ ΜΗΧΑΝΗΜΑΤΩΝ ΚΑΙ ΣΥΣΚΕΥΩΝ Η ΑΚΟΜΑ ΚΑΙ ΤΗΣ ΚΥΡΙΑΣ ΠΡΟΩΣΤΗΡΙΑΣ </a:t>
            </a:r>
          </a:p>
          <a:p>
            <a:pPr marL="742950" lvl="0" indent="-742950">
              <a:buNone/>
            </a:pPr>
            <a:endParaRPr lang="el-GR" sz="3600" b="1" u="sng"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ΟΡΙΣΜΟΙ</a:t>
            </a:r>
            <a:endParaRPr lang="en-US" sz="3200" dirty="0">
              <a:solidFill>
                <a:schemeClr val="bg1"/>
              </a:solidFill>
            </a:endParaRPr>
          </a:p>
        </p:txBody>
      </p:sp>
      <p:sp>
        <p:nvSpPr>
          <p:cNvPr id="3" name="Content Placeholder 2"/>
          <p:cNvSpPr>
            <a:spLocks noGrp="1"/>
          </p:cNvSpPr>
          <p:nvPr>
            <p:ph idx="1"/>
          </p:nvPr>
        </p:nvSpPr>
        <p:spPr>
          <a:xfrm>
            <a:off x="457200" y="1142984"/>
            <a:ext cx="8229600" cy="5429288"/>
          </a:xfrm>
        </p:spPr>
        <p:txBody>
          <a:bodyPr>
            <a:normAutofit fontScale="85000" lnSpcReduction="10000"/>
          </a:bodyPr>
          <a:lstStyle/>
          <a:p>
            <a:pPr marL="742950" lvl="0" indent="-742950" algn="ctr">
              <a:buNone/>
            </a:pPr>
            <a:r>
              <a:rPr lang="el-GR" sz="3500" b="1" u="sng" dirty="0" smtClean="0">
                <a:solidFill>
                  <a:srgbClr val="FF0000"/>
                </a:solidFill>
                <a:latin typeface="Arial" pitchFamily="34" charset="0"/>
                <a:cs typeface="Arial" pitchFamily="34" charset="0"/>
              </a:rPr>
              <a:t>ΔΙΚΤΥΑ</a:t>
            </a:r>
          </a:p>
          <a:p>
            <a:pPr marL="252000" indent="-252000">
              <a:spcBef>
                <a:spcPts val="600"/>
              </a:spcBef>
              <a:buClr>
                <a:srgbClr val="FF0000"/>
              </a:buClr>
              <a:buFont typeface="Wingdings" pitchFamily="2" charset="2"/>
              <a:buChar char="q"/>
            </a:pPr>
            <a:r>
              <a:rPr lang="el-GR" sz="3600" b="1" dirty="0" smtClean="0">
                <a:latin typeface="Arial" pitchFamily="34" charset="0"/>
                <a:cs typeface="Arial" pitchFamily="34" charset="0"/>
              </a:rPr>
              <a:t> ΤΟ ΣΥΝΟΛΟ ΤΩΝ ΑΓΩΓΩΝ η ΣΩΛΗΝΩΣΕΩΝ ΜΕ ΤΑ ΕΞΑΡΤΗΜΑΤΑ ΤΟΥΣ ΚΑΙ ΟΡΓΑΝΑ ΕΛΕΓΧΟΥ ΚΑΛΕΙΤΑΙ ΔΙΚΤΥΟ ΤΗΣ ΕΓΚΑΤΑΣΤΑΣΕΩΣ.          </a:t>
            </a:r>
            <a:endParaRPr lang="en-US" sz="3600" b="1" dirty="0" smtClean="0">
              <a:latin typeface="Arial" pitchFamily="34" charset="0"/>
              <a:cs typeface="Arial" pitchFamily="34" charset="0"/>
            </a:endParaRPr>
          </a:p>
          <a:p>
            <a:pPr marL="252000" indent="-252000">
              <a:spcBef>
                <a:spcPts val="600"/>
              </a:spcBef>
              <a:buClr>
                <a:srgbClr val="FF0000"/>
              </a:buClr>
              <a:buNone/>
            </a:pPr>
            <a:r>
              <a:rPr lang="en-US" sz="3600" b="1" dirty="0" smtClean="0">
                <a:latin typeface="Arial" pitchFamily="34" charset="0"/>
                <a:cs typeface="Arial" pitchFamily="34" charset="0"/>
              </a:rPr>
              <a:t>  </a:t>
            </a:r>
            <a:r>
              <a:rPr lang="el-GR" sz="3600" b="1" dirty="0" smtClean="0">
                <a:solidFill>
                  <a:srgbClr val="FF0000"/>
                </a:solidFill>
                <a:latin typeface="Arial" pitchFamily="34" charset="0"/>
                <a:cs typeface="Arial" pitchFamily="34" charset="0"/>
              </a:rPr>
              <a:t>Π.Χ. </a:t>
            </a:r>
            <a:r>
              <a:rPr lang="el-GR" sz="3600" b="1" dirty="0" smtClean="0">
                <a:latin typeface="Arial" pitchFamily="34" charset="0"/>
                <a:cs typeface="Arial" pitchFamily="34" charset="0"/>
              </a:rPr>
              <a:t>ΔΙΚΤΥΟ ΠΕΤΡΕΛΑΙΟΥ, ΕΡΜΑΤΟΣ  ΚΑΙ ΤΡΟΦΟΔΟΤΙΚΟ ΔΙΚΤΥΟ ΚΛΠ.</a:t>
            </a:r>
          </a:p>
          <a:p>
            <a:pPr marL="252000" indent="-252000">
              <a:spcBef>
                <a:spcPts val="600"/>
              </a:spcBef>
              <a:buClr>
                <a:srgbClr val="FF0000"/>
              </a:buClr>
              <a:buFont typeface="Wingdings" pitchFamily="2" charset="2"/>
              <a:buChar char="q"/>
            </a:pPr>
            <a:r>
              <a:rPr lang="el-GR" sz="3600" b="1" dirty="0" smtClean="0">
                <a:latin typeface="Arial" pitchFamily="34" charset="0"/>
                <a:cs typeface="Arial" pitchFamily="34" charset="0"/>
              </a:rPr>
              <a:t> Η ΑΠΕΙΚΟΝΙΣΗ ΕΝΟΣ ΔΙΚΤΥΟΥ ΣΕ ΣΧΕΔΙΑΓΡΑΜΜΑ ΜΕ ΤΑ ΜΗΧΑΝΗΜΑΤΑ, ΕΞΑΡΤΗΜΑΤΑ ΚΛΠ. ΚΑΛΕΙΤΑΙ ΔΙΑΓΡΑΜΜΑ η ΣΚΑΡΙΦΗΜΑ ΤΟΥ ΔΙΚΤΥΟΥ η ΔΙΑΤΑΞΗ ΤΟΥ ΔΙΚΤΥΟΥ.</a:t>
            </a:r>
          </a:p>
          <a:p>
            <a:pPr marL="742950" lvl="0" indent="-742950">
              <a:buNone/>
            </a:pPr>
            <a:endParaRPr lang="en-US" sz="36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2400" b="1" u="sng" dirty="0" smtClean="0">
                <a:solidFill>
                  <a:schemeClr val="bg1"/>
                </a:solidFill>
              </a:rPr>
              <a:t>ΚΑΤΑΤΑΞΗ ΚΑΙ ΟΝΟΜΑΤΟΛΟΓΙΑ ΤΩΝ ΒΟΗΘΗΤΙΚΩΝ ΕΓΚΑΤΑΣΤΑΣΕΩΝ</a:t>
            </a:r>
            <a:endParaRPr lang="en-US" sz="2400" b="1" u="sng" dirty="0">
              <a:solidFill>
                <a:schemeClr val="bg1"/>
              </a:solidFill>
            </a:endParaRPr>
          </a:p>
        </p:txBody>
      </p:sp>
      <p:sp>
        <p:nvSpPr>
          <p:cNvPr id="3" name="Content Placeholder 2"/>
          <p:cNvSpPr>
            <a:spLocks noGrp="1"/>
          </p:cNvSpPr>
          <p:nvPr>
            <p:ph idx="1"/>
          </p:nvPr>
        </p:nvSpPr>
        <p:spPr>
          <a:xfrm>
            <a:off x="457200" y="1142984"/>
            <a:ext cx="8229600" cy="5429288"/>
          </a:xfrm>
        </p:spPr>
        <p:txBody>
          <a:bodyPr>
            <a:normAutofit/>
          </a:bodyPr>
          <a:lstStyle/>
          <a:p>
            <a:pPr marL="0" indent="0">
              <a:buNone/>
            </a:pPr>
            <a:r>
              <a:rPr lang="el-GR" sz="2800" b="1" dirty="0" smtClean="0">
                <a:latin typeface="Arial" pitchFamily="34" charset="0"/>
                <a:cs typeface="Arial" pitchFamily="34" charset="0"/>
              </a:rPr>
              <a:t>ΓΙΝΕΤΑΙ ΜΕ ΒΑΣΗ ΤΟΝ ΠΡΟΟΡΙΣΜΟ ΠΟΥ ΕΞΥΠΗΡΕΤΕΙ ΚΑΘΕ ΕΓΚΑΤΑΣΤΑΣΗ. </a:t>
            </a:r>
          </a:p>
          <a:p>
            <a:pPr marL="0" indent="0">
              <a:buNone/>
            </a:pPr>
            <a:r>
              <a:rPr lang="el-GR" sz="2800" b="1" dirty="0" smtClean="0">
                <a:latin typeface="Arial" pitchFamily="34" charset="0"/>
                <a:cs typeface="Arial" pitchFamily="34" charset="0"/>
              </a:rPr>
              <a:t>ΔΙΑΚΡΙΝΟΝΤΑΙ ΠΕΝΤΕ ΚΑΤΗΓΟΡΙΕΣ ΒΟΗΘΗΤΙΚΩΝ ΕΓΚΑΤΑΣΤΑΣΕΩΝ:</a:t>
            </a:r>
          </a:p>
          <a:p>
            <a:pPr marL="742950" indent="-742950">
              <a:buClr>
                <a:srgbClr val="FF0000"/>
              </a:buClr>
              <a:buFont typeface="+mj-lt"/>
              <a:buAutoNum type="arabicPeriod"/>
            </a:pPr>
            <a:r>
              <a:rPr lang="el-GR" sz="2800" b="1" dirty="0" smtClean="0">
                <a:latin typeface="Arial" pitchFamily="34" charset="0"/>
                <a:cs typeface="Arial" pitchFamily="34" charset="0"/>
              </a:rPr>
              <a:t>ΕΓΚΑΤΑΣΤΑΣΕΙΣ ΠΡΟΩΣΕΩΣ.</a:t>
            </a:r>
          </a:p>
          <a:p>
            <a:pPr lvl="1" indent="-742950">
              <a:buClr>
                <a:srgbClr val="FF0000"/>
              </a:buClr>
              <a:buFont typeface="+mj-lt"/>
              <a:buAutoNum type="arabicPeriod" startAt="2"/>
            </a:pPr>
            <a:r>
              <a:rPr lang="el-GR" b="1" dirty="0" smtClean="0">
                <a:latin typeface="Arial" pitchFamily="34" charset="0"/>
                <a:cs typeface="Arial" pitchFamily="34" charset="0"/>
              </a:rPr>
              <a:t>ΕΓΚΑΤΑΣΤΑΣΕΙΣ ΧΕΙΡΙΣΜΩΝ.</a:t>
            </a:r>
          </a:p>
          <a:p>
            <a:pPr marL="742950" lvl="0" indent="-742950">
              <a:buClr>
                <a:srgbClr val="FF0000"/>
              </a:buClr>
              <a:buFont typeface="+mj-lt"/>
              <a:buAutoNum type="arabicPeriod" startAt="3"/>
            </a:pPr>
            <a:r>
              <a:rPr lang="el-GR" sz="2800" b="1" dirty="0" smtClean="0">
                <a:latin typeface="Arial" pitchFamily="34" charset="0"/>
                <a:cs typeface="Arial" pitchFamily="34" charset="0"/>
              </a:rPr>
              <a:t>ΕΓΚΑΤΑΣΤΑΣΕΙΣ ΑΣΦΑΛΕΙΑΣ.</a:t>
            </a:r>
          </a:p>
          <a:p>
            <a:pPr marL="742950" lvl="0" indent="-742950">
              <a:buClr>
                <a:srgbClr val="FF0000"/>
              </a:buClr>
              <a:buFont typeface="+mj-lt"/>
              <a:buAutoNum type="arabicPeriod" startAt="3"/>
            </a:pPr>
            <a:r>
              <a:rPr lang="el-GR" sz="2800" b="1" dirty="0" smtClean="0">
                <a:latin typeface="Arial" pitchFamily="34" charset="0"/>
                <a:cs typeface="Arial" pitchFamily="34" charset="0"/>
              </a:rPr>
              <a:t>ΕΓΚΑΤΑΣΤΑΣΕΙΣ ΒΟΗΘΗΤΙΚΩΝ ΥΠΗΡΕΣΙΩΝ.</a:t>
            </a:r>
          </a:p>
          <a:p>
            <a:pPr marL="742950" indent="-742950">
              <a:buClr>
                <a:srgbClr val="FF0000"/>
              </a:buClr>
              <a:buFont typeface="+mj-lt"/>
              <a:buAutoNum type="arabicPeriod" startAt="3"/>
            </a:pPr>
            <a:r>
              <a:rPr lang="el-GR" sz="2800" b="1" dirty="0" smtClean="0">
                <a:latin typeface="Arial" pitchFamily="34" charset="0"/>
                <a:cs typeface="Arial" pitchFamily="34" charset="0"/>
              </a:rPr>
              <a:t>ΕΓΚΑΤΑΣΤΑΣΕΙΣ ΦΟΡΤΙΟΥ.</a:t>
            </a:r>
          </a:p>
          <a:p>
            <a:pPr marL="742950" lvl="0" indent="-742950">
              <a:buNone/>
            </a:pPr>
            <a:endParaRPr lang="en-US" sz="36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2400" b="1" u="sng" dirty="0" smtClean="0">
                <a:solidFill>
                  <a:schemeClr val="bg1"/>
                </a:solidFill>
              </a:rPr>
              <a:t>ΚΑΤΑΤΑΞΗ ΚΑΙ ΟΝΟΜΑΤΟΛΟΓΙΑ ΤΩΝ ΒΟΗΘΗΤΙΚΩΝ ΕΓΚΑΤΑΣΤΑΣΕΩΝ</a:t>
            </a:r>
            <a:endParaRPr lang="en-US" sz="2400" b="1" u="sng" dirty="0">
              <a:solidFill>
                <a:schemeClr val="bg1"/>
              </a:solidFill>
            </a:endParaRPr>
          </a:p>
        </p:txBody>
      </p:sp>
      <p:sp>
        <p:nvSpPr>
          <p:cNvPr id="3" name="Content Placeholder 2"/>
          <p:cNvSpPr>
            <a:spLocks noGrp="1"/>
          </p:cNvSpPr>
          <p:nvPr>
            <p:ph idx="1"/>
          </p:nvPr>
        </p:nvSpPr>
        <p:spPr>
          <a:xfrm>
            <a:off x="457200" y="1142984"/>
            <a:ext cx="8229600" cy="5429288"/>
          </a:xfrm>
        </p:spPr>
        <p:txBody>
          <a:bodyPr>
            <a:normAutofit/>
          </a:bodyPr>
          <a:lstStyle/>
          <a:p>
            <a:pPr marL="742950" indent="360000" algn="ctr">
              <a:buClr>
                <a:srgbClr val="FF0000"/>
              </a:buClr>
              <a:buFont typeface="+mj-lt"/>
              <a:buAutoNum type="arabicPeriod"/>
            </a:pPr>
            <a:r>
              <a:rPr lang="el-GR" sz="2800" b="1" u="sng" dirty="0" smtClean="0">
                <a:latin typeface="Arial" pitchFamily="34" charset="0"/>
                <a:cs typeface="Arial" pitchFamily="34" charset="0"/>
              </a:rPr>
              <a:t>ΕΓΚΑΤΑΣΤΑΣΕΙΣ ΠΡΟΩΣΕΩΣ</a:t>
            </a:r>
          </a:p>
          <a:p>
            <a:pPr marL="742950" indent="-742950">
              <a:buClr>
                <a:srgbClr val="FF0000"/>
              </a:buClr>
              <a:buFont typeface="Wingdings" pitchFamily="2" charset="2"/>
              <a:buChar char="q"/>
            </a:pPr>
            <a:r>
              <a:rPr lang="el-GR" sz="2800" b="1" dirty="0" smtClean="0">
                <a:latin typeface="Arial" pitchFamily="34" charset="0"/>
                <a:cs typeface="Arial" pitchFamily="34" charset="0"/>
              </a:rPr>
              <a:t>ΣΤΗΝ ΚΑΤΗΓΟΡΙΑ ΑΥΤΗ ΑΝΗΚΟΥΝ ΟΣΕΣ ΕΧΟΥΝ ΑΜΕΣΗ ΣΧΕΣΗ ΜΕ ΤΗΝ ΚΥΡΙΑ η ΠΡΟΩΣΤΗΡΙΑ ΜΗΧΑΝΗ. </a:t>
            </a:r>
          </a:p>
          <a:p>
            <a:pPr marL="742950" indent="-742950">
              <a:buClr>
                <a:srgbClr val="FF0000"/>
              </a:buClr>
              <a:buFont typeface="Wingdings" pitchFamily="2" charset="2"/>
              <a:buChar char="q"/>
            </a:pPr>
            <a:r>
              <a:rPr lang="el-GR" sz="2800" b="1" dirty="0" smtClean="0">
                <a:latin typeface="Arial" pitchFamily="34" charset="0"/>
                <a:cs typeface="Arial" pitchFamily="34" charset="0"/>
              </a:rPr>
              <a:t>ΟΤΑΝ ΕΣΤΩ ΚΑΙ ΕΝΑ ΜΟΝΟ ΤΜΗΜΑ ΑΥΤΩΝ ΤΩΝ ΒΟΗΘΗΤΙΚΩΝ ΕΓΚΑΤΑΣΤΑΣΕΩΝ η ΚΑΙ ΕΝΑ ΜΗΧΑΝΗΜΑ ΤΟΥΣ ΥΠΟΣΤΕΙ ΒΛΑΒΗ, ΤΟΤΕ Η ΛΕΙΤΟΥΡΓΙΑ ΤΗΣ ΠΡΟΩΣΤΗΡΙΑΣ ΜΗΧΑΝΗΣ ΔΥΣΧΕΡΑΙΝΕΤΑΙ, ΔΙΑΚΟΠΤΕΤΑΙ Η ΥΠΟΚΕΙΤΑΙ ΣΕ ΑΜΕΣΟ ΚΙΝΔΥΝΟ ΒΛΑΒΗΣ.</a:t>
            </a:r>
          </a:p>
          <a:p>
            <a:pPr marL="742950" lvl="0" indent="-742950">
              <a:buNone/>
            </a:pPr>
            <a:endParaRPr lang="en-US" sz="28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2400" b="1" u="sng" dirty="0" smtClean="0">
                <a:solidFill>
                  <a:schemeClr val="bg1"/>
                </a:solidFill>
              </a:rPr>
              <a:t>ΚΑΤΑΤΑΞΗ ΚΑΙ ΟΝΟΜΑΤΟΛΟΓΙΑ ΤΩΝ ΒΟΗΘΗΤΙΚΩΝ ΕΓΚΑΤΑΣΤΑΣΕΩΝ</a:t>
            </a:r>
            <a:endParaRPr lang="en-US" sz="2400" b="1" u="sng" dirty="0">
              <a:solidFill>
                <a:schemeClr val="bg1"/>
              </a:solidFill>
            </a:endParaRPr>
          </a:p>
        </p:txBody>
      </p:sp>
      <p:sp>
        <p:nvSpPr>
          <p:cNvPr id="3" name="Content Placeholder 2"/>
          <p:cNvSpPr>
            <a:spLocks noGrp="1"/>
          </p:cNvSpPr>
          <p:nvPr>
            <p:ph idx="1"/>
          </p:nvPr>
        </p:nvSpPr>
        <p:spPr>
          <a:xfrm>
            <a:off x="214282" y="1142984"/>
            <a:ext cx="8786874" cy="5572164"/>
          </a:xfrm>
        </p:spPr>
        <p:txBody>
          <a:bodyPr>
            <a:noAutofit/>
          </a:bodyPr>
          <a:lstStyle/>
          <a:p>
            <a:pPr marL="360000" indent="360000" algn="ctr">
              <a:buClr>
                <a:srgbClr val="FF0000"/>
              </a:buClr>
              <a:buFont typeface="+mj-lt"/>
              <a:buAutoNum type="arabicPeriod"/>
            </a:pPr>
            <a:r>
              <a:rPr lang="el-GR" sz="2400" b="1" u="sng" dirty="0" smtClean="0">
                <a:latin typeface="Arial" pitchFamily="34" charset="0"/>
                <a:cs typeface="Arial" pitchFamily="34" charset="0"/>
              </a:rPr>
              <a:t>ΕΓΚΑΤΑΣΤΑΣΕΙΣ ΠΡΟΩΣΕΩΣ</a:t>
            </a:r>
            <a:r>
              <a:rPr lang="el-GR" sz="2400" b="1" dirty="0" smtClean="0">
                <a:latin typeface="Arial" pitchFamily="34" charset="0"/>
                <a:cs typeface="Arial" pitchFamily="34" charset="0"/>
              </a:rPr>
              <a:t>    </a:t>
            </a:r>
          </a:p>
          <a:p>
            <a:pPr>
              <a:buNone/>
            </a:pPr>
            <a:r>
              <a:rPr lang="el-GR" sz="1500" b="1" dirty="0" smtClean="0">
                <a:latin typeface="Arial" pitchFamily="34" charset="0"/>
                <a:cs typeface="Arial" pitchFamily="34" charset="0"/>
              </a:rPr>
              <a:t> </a:t>
            </a:r>
          </a:p>
          <a:p>
            <a:pPr>
              <a:buNone/>
            </a:pPr>
            <a:r>
              <a:rPr lang="el-GR" sz="1500" b="1" dirty="0" smtClean="0">
                <a:latin typeface="Arial" pitchFamily="34" charset="0"/>
                <a:cs typeface="Arial" pitchFamily="34" charset="0"/>
              </a:rPr>
              <a:t>ΣΕ </a:t>
            </a:r>
            <a:r>
              <a:rPr lang="el-GR" sz="1500" b="1" dirty="0" smtClean="0">
                <a:solidFill>
                  <a:srgbClr val="FF0000"/>
                </a:solidFill>
                <a:latin typeface="Arial" pitchFamily="34" charset="0"/>
                <a:cs typeface="Arial" pitchFamily="34" charset="0"/>
              </a:rPr>
              <a:t>ΑΤΜΟΚΙΝΗΤΑ ΠΛΟΙΑ </a:t>
            </a:r>
            <a:r>
              <a:rPr lang="el-GR" sz="1500" b="1" dirty="0" smtClean="0">
                <a:latin typeface="Arial" pitchFamily="34" charset="0"/>
                <a:cs typeface="Arial" pitchFamily="34" charset="0"/>
              </a:rPr>
              <a:t>η </a:t>
            </a:r>
            <a:r>
              <a:rPr lang="el-GR" sz="1500" b="1" dirty="0" smtClean="0">
                <a:solidFill>
                  <a:srgbClr val="FF0000"/>
                </a:solidFill>
                <a:latin typeface="Arial" pitchFamily="34" charset="0"/>
                <a:cs typeface="Arial" pitchFamily="34" charset="0"/>
              </a:rPr>
              <a:t>ΠΛΟΙΑ ΜΕ ΣΤΡΟΒΙΛΟΗΛΕΚΤΡΙΚΗ </a:t>
            </a:r>
            <a:r>
              <a:rPr lang="el-GR" sz="1500" b="1" dirty="0" smtClean="0">
                <a:latin typeface="Arial" pitchFamily="34" charset="0"/>
                <a:cs typeface="Arial" pitchFamily="34" charset="0"/>
              </a:rPr>
              <a:t>ΠΡΟΩΣΗ ΟΙ ΕΓΚΑΤΑΣΤΑΣΕΙΣ ΕΙΝΑΙ: </a:t>
            </a:r>
          </a:p>
          <a:p>
            <a:r>
              <a:rPr lang="el-GR" sz="1500" b="1" dirty="0" smtClean="0">
                <a:latin typeface="Arial" pitchFamily="34" charset="0"/>
                <a:cs typeface="Arial" pitchFamily="34" charset="0"/>
              </a:rPr>
              <a:t> ΤΡΟΦΟΔΟΤΙΚΟΥ ΝΕΡΟΥ ΛΕΒΗΤΩΝ.</a:t>
            </a:r>
          </a:p>
          <a:p>
            <a:r>
              <a:rPr lang="el-GR" sz="1500" b="1" dirty="0" smtClean="0">
                <a:latin typeface="Arial" pitchFamily="34" charset="0"/>
                <a:cs typeface="Arial" pitchFamily="34" charset="0"/>
              </a:rPr>
              <a:t>Ο ΚΥΡΙΟΣ ΑΤΜΑΓΩΓΟΣ ΓΙΑ ΤΗΝ ΠΑΡΟΧΗ ΑΤΜΟΥ ΣΤΗΝ ΚΥΡΙΑ ΜΗΧΑΝΗ.</a:t>
            </a:r>
          </a:p>
          <a:p>
            <a:pPr lvl="0"/>
            <a:r>
              <a:rPr lang="el-GR" sz="1500" b="1" dirty="0" smtClean="0">
                <a:latin typeface="Arial" pitchFamily="34" charset="0"/>
                <a:cs typeface="Arial" pitchFamily="34" charset="0"/>
              </a:rPr>
              <a:t>ΑΦΥΠΕΡΘΕΡΜΑΝΣΕΩΣ ΤΟΥ ΑΤΜΟΥ ΜΕ ΕΝΑΛΛΑΚΤΗΡΑ ΕΚΤΟΣ ΑΠΟ ΤΑ ΛΕΒΗΤΑ.</a:t>
            </a:r>
          </a:p>
          <a:p>
            <a:pPr lvl="0"/>
            <a:r>
              <a:rPr lang="el-GR" sz="1500" b="1" dirty="0" smtClean="0">
                <a:latin typeface="Arial" pitchFamily="34" charset="0"/>
                <a:cs typeface="Arial" pitchFamily="34" charset="0"/>
              </a:rPr>
              <a:t>ΑΝΑΘΕΡΜΑΝΣΕΩΣ ΤΟΥ ΑΤΜΟΥ ΜΕ ΕΝΑΛΛΑΚΤΗΡΑ ΕΝΑΞΑΡΤΗΤΟ ΑΠΟ ΤΟ ΛΕΒΗΤΑ η ΤΗΝ ΚΥΡΙΑ ΜΗΧΑΝΗ.</a:t>
            </a:r>
          </a:p>
          <a:p>
            <a:pPr lvl="0"/>
            <a:r>
              <a:rPr lang="el-GR" sz="1500" b="1" dirty="0" smtClean="0">
                <a:latin typeface="Arial" pitchFamily="34" charset="0"/>
                <a:cs typeface="Arial" pitchFamily="34" charset="0"/>
              </a:rPr>
              <a:t>Ο ΒΟΗΘΗΤΙΚΟΣ ΑΤΜΑΓΩΓΟΣ ΓΙΑ ΤΗΝ ΠΑΡΟΧΗ ΑΤΜΟΥ ΣΤΑ ΒΟΗΘΗΤΙΚΑ ΜΗΧΑΝΗΜΑΤΑ.</a:t>
            </a:r>
          </a:p>
          <a:p>
            <a:pPr lvl="0"/>
            <a:r>
              <a:rPr lang="el-GR" sz="1500" b="1" dirty="0" smtClean="0">
                <a:latin typeface="Arial" pitchFamily="34" charset="0"/>
                <a:cs typeface="Arial" pitchFamily="34" charset="0"/>
              </a:rPr>
              <a:t>Ο ΕΞΑΤΜΙΣΤΙΚΟΣ ΑΓΩΓΟΣ ΓΙΑ ΤΗΝ ΠΕΡΙΣΥΛΛΟΓΗ ΤΩΝ ΕΞΑΤΜΙΣΕΩΝ ΤΩΝ ΒΟΗΘΗΤΙΚΩΝ ΜΗΧΑΝΗΜΑΤΩΝ.</a:t>
            </a:r>
          </a:p>
          <a:p>
            <a:r>
              <a:rPr lang="el-GR" sz="1500" b="1" dirty="0" smtClean="0">
                <a:latin typeface="Arial" pitchFamily="34" charset="0"/>
                <a:cs typeface="Arial" pitchFamily="34" charset="0"/>
              </a:rPr>
              <a:t>ΨΥΞΕΩΣ ΤΩΝ ΕΞΑΤΜΙΣΕΩΝ ΣΕ ΣΥΜΠΥΚΝΩΜΑ.</a:t>
            </a:r>
          </a:p>
          <a:p>
            <a:pPr lvl="0"/>
            <a:r>
              <a:rPr lang="el-GR" sz="1500" b="1" dirty="0" smtClean="0">
                <a:latin typeface="Arial" pitchFamily="34" charset="0"/>
                <a:cs typeface="Arial" pitchFamily="34" charset="0"/>
              </a:rPr>
              <a:t>ΠΡΟΘΕΡΜΑΝΣΕΩΣ ΚΑΙ ΠΑΡΟΧΗΣ ΚΑΥΣΙΓΟΝΟΥ ΑΕΡΑ ΣΤΟΥΣ ΛΕΒΗΤΕΣ.</a:t>
            </a:r>
          </a:p>
          <a:p>
            <a:pPr lvl="0"/>
            <a:r>
              <a:rPr lang="el-GR" sz="1500" b="1" dirty="0" smtClean="0">
                <a:latin typeface="Arial" pitchFamily="34" charset="0"/>
                <a:cs typeface="Arial" pitchFamily="34" charset="0"/>
              </a:rPr>
              <a:t>ΠΡΟΘΕΡΜΑΝΣΕΩΣ ΚΑΙ ΠΑΡΟΧΗΣ ΠΕΤΡΕΛΑΙΟΥ ΣΤΟΥΣ ΚΑΥΣΤΗΡΕΣ.</a:t>
            </a:r>
          </a:p>
          <a:p>
            <a:pPr lvl="0"/>
            <a:r>
              <a:rPr lang="el-GR" sz="1500" b="1" dirty="0" smtClean="0">
                <a:latin typeface="Arial" pitchFamily="34" charset="0"/>
                <a:cs typeface="Arial" pitchFamily="34" charset="0"/>
              </a:rPr>
              <a:t>ΠΑΡΑΓΩΓΗΣ ΑΠΟΣΤΑΓΜΕΝΟΥ ΝΕΡΟΥ (ΒΡΑΣΤΗΡΕΣ).</a:t>
            </a:r>
          </a:p>
          <a:p>
            <a:r>
              <a:rPr lang="el-GR" sz="1500" b="1" dirty="0" smtClean="0">
                <a:latin typeface="Arial" pitchFamily="34" charset="0"/>
                <a:cs typeface="Arial" pitchFamily="34" charset="0"/>
              </a:rPr>
              <a:t>ΛΙΠΑΝΣΕΩΣ ΚΑΙ ΨΥΞΕΩΣ ΤΟΥ ΛΙΠΑΝΤΙΚΟΥ ΛΑΔΙΟΥ ΤΗΣ ΚΥΡΙΑΣ ΜΗΧΑΝΗΣ ΣΕ ΣΤΡΟΒΙΛΟΥΣ.</a:t>
            </a:r>
          </a:p>
          <a:p>
            <a:pPr lvl="0"/>
            <a:r>
              <a:rPr lang="el-GR" sz="1500" b="1" dirty="0" smtClean="0">
                <a:latin typeface="Arial" pitchFamily="34" charset="0"/>
                <a:cs typeface="Arial" pitchFamily="34" charset="0"/>
              </a:rPr>
              <a:t>Η ΗΛΕΚΤΡΙΚΗ ΕΓΚΑΤΑΣΤΑΣΗ (ΜΟΝΟ ΟΤΑΝ ΤΡΟΦΟΔΟΤΕΙ ΜΕ ΗΛΕΚΤΡΙΚΗ ΕΝΕΡΓΕΙΑ ΜΗΧΑΝΗΜΑΤΑ ΑΠΟ ΤΑ ΟΠΟΙΑ ΕΞΑΡΤΑΤΑΙ Η ΠΡΟΩΣΗ).</a:t>
            </a:r>
          </a:p>
          <a:p>
            <a:pPr marL="742950" lvl="0" indent="-742950">
              <a:buNone/>
            </a:pPr>
            <a:endParaRPr lang="en-US" sz="15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2400" b="1" u="sng" dirty="0" smtClean="0">
                <a:solidFill>
                  <a:schemeClr val="bg1"/>
                </a:solidFill>
              </a:rPr>
              <a:t>ΚΑΤΑΤΑΞΗ ΚΑΙ ΟΝΟΜΑΤΟΛΟΓΙΑ ΤΩΝ ΒΟΗΘΗΤΙΚΩΝ ΕΓΚΑΤΑΣΤΑΣΕΩΝ</a:t>
            </a:r>
            <a:endParaRPr lang="en-US" sz="2400" b="1" u="sng" dirty="0">
              <a:solidFill>
                <a:schemeClr val="bg1"/>
              </a:solidFill>
            </a:endParaRPr>
          </a:p>
        </p:txBody>
      </p:sp>
      <p:sp>
        <p:nvSpPr>
          <p:cNvPr id="3" name="Content Placeholder 2"/>
          <p:cNvSpPr>
            <a:spLocks noGrp="1"/>
          </p:cNvSpPr>
          <p:nvPr>
            <p:ph idx="1"/>
          </p:nvPr>
        </p:nvSpPr>
        <p:spPr>
          <a:xfrm>
            <a:off x="214282" y="1142984"/>
            <a:ext cx="8786874" cy="5572164"/>
          </a:xfrm>
        </p:spPr>
        <p:txBody>
          <a:bodyPr>
            <a:normAutofit fontScale="92500" lnSpcReduction="10000"/>
          </a:bodyPr>
          <a:lstStyle/>
          <a:p>
            <a:pPr marL="360000" indent="360000" algn="ctr">
              <a:buClr>
                <a:srgbClr val="FF0000"/>
              </a:buClr>
              <a:buFont typeface="+mj-lt"/>
              <a:buAutoNum type="arabicPeriod"/>
            </a:pPr>
            <a:r>
              <a:rPr lang="el-GR" sz="2400" b="1" u="sng" dirty="0" smtClean="0">
                <a:latin typeface="Arial" pitchFamily="34" charset="0"/>
                <a:cs typeface="Arial" pitchFamily="34" charset="0"/>
              </a:rPr>
              <a:t>ΕΓΚΑΤΑΣΤΑΣΕΙΣ ΠΡΟΩΣΕΩΣ</a:t>
            </a:r>
            <a:r>
              <a:rPr lang="el-GR" sz="2400" b="1" dirty="0" smtClean="0">
                <a:latin typeface="Arial" pitchFamily="34" charset="0"/>
                <a:cs typeface="Arial" pitchFamily="34" charset="0"/>
              </a:rPr>
              <a:t>    </a:t>
            </a:r>
          </a:p>
          <a:p>
            <a:pPr>
              <a:buNone/>
            </a:pPr>
            <a:r>
              <a:rPr lang="el-GR" sz="2000" b="1" dirty="0" smtClean="0">
                <a:latin typeface="Arial" pitchFamily="34" charset="0"/>
                <a:cs typeface="Arial" pitchFamily="34" charset="0"/>
              </a:rPr>
              <a:t> </a:t>
            </a:r>
            <a:endParaRPr lang="el-GR" sz="1800" b="1" dirty="0" smtClean="0">
              <a:latin typeface="Arial" pitchFamily="34" charset="0"/>
              <a:cs typeface="Arial" pitchFamily="34" charset="0"/>
            </a:endParaRPr>
          </a:p>
          <a:p>
            <a:pPr>
              <a:buNone/>
            </a:pPr>
            <a:r>
              <a:rPr lang="el-GR" sz="1800" b="1" dirty="0" smtClean="0">
                <a:latin typeface="Arial" pitchFamily="34" charset="0"/>
                <a:cs typeface="Arial" pitchFamily="34" charset="0"/>
              </a:rPr>
              <a:t>ΣΕ </a:t>
            </a:r>
            <a:r>
              <a:rPr lang="el-GR" sz="1800" b="1" dirty="0" smtClean="0">
                <a:solidFill>
                  <a:srgbClr val="FF0000"/>
                </a:solidFill>
                <a:latin typeface="Arial" pitchFamily="34" charset="0"/>
                <a:cs typeface="Arial" pitchFamily="34" charset="0"/>
              </a:rPr>
              <a:t>ΝΤΗΖΕΛΟΚΙΝΗΤΑ ΠΛΟΙΑ </a:t>
            </a:r>
            <a:r>
              <a:rPr lang="el-GR" sz="1800" b="1" dirty="0" smtClean="0">
                <a:latin typeface="Arial" pitchFamily="34" charset="0"/>
                <a:cs typeface="Arial" pitchFamily="34" charset="0"/>
              </a:rPr>
              <a:t>η </a:t>
            </a:r>
            <a:r>
              <a:rPr lang="el-GR" sz="1800" b="1" dirty="0" smtClean="0">
                <a:solidFill>
                  <a:srgbClr val="FF0000"/>
                </a:solidFill>
                <a:latin typeface="Arial" pitchFamily="34" charset="0"/>
                <a:cs typeface="Arial" pitchFamily="34" charset="0"/>
              </a:rPr>
              <a:t>ΠΛΟΙΑ ΜΕ ΝΤΗΖΕΛΟΗΛΕΚΤΡΙΚΗ ΠΡΟΩΣΗ </a:t>
            </a:r>
            <a:r>
              <a:rPr lang="el-GR" sz="1800" b="1" dirty="0" smtClean="0">
                <a:latin typeface="Arial" pitchFamily="34" charset="0"/>
                <a:cs typeface="Arial" pitchFamily="34" charset="0"/>
              </a:rPr>
              <a:t>η </a:t>
            </a:r>
            <a:r>
              <a:rPr lang="el-GR" sz="1800" b="1" dirty="0" smtClean="0">
                <a:solidFill>
                  <a:srgbClr val="FF0000"/>
                </a:solidFill>
                <a:latin typeface="Arial" pitchFamily="34" charset="0"/>
                <a:cs typeface="Arial" pitchFamily="34" charset="0"/>
              </a:rPr>
              <a:t>ΜΕ ΑΕΡΙΟΣΤΡΟΒΙΛΟ</a:t>
            </a:r>
            <a:r>
              <a:rPr lang="el-GR" sz="1800" b="1" dirty="0" smtClean="0">
                <a:latin typeface="Arial" pitchFamily="34" charset="0"/>
                <a:cs typeface="Arial" pitchFamily="34" charset="0"/>
              </a:rPr>
              <a:t>, ΟΙ ΕΓΚΑΤΑΣΤΑΣΕΙΣ ΕΙΝΑΙ:</a:t>
            </a:r>
          </a:p>
          <a:p>
            <a:pPr lvl="0"/>
            <a:r>
              <a:rPr lang="el-GR" sz="1800" b="1" dirty="0" smtClean="0">
                <a:latin typeface="Arial" pitchFamily="34" charset="0"/>
                <a:cs typeface="Arial" pitchFamily="34" charset="0"/>
              </a:rPr>
              <a:t>ΕΠΕΞΕΡΓΑΣΙΑΣ ΠΕΤΡΕΛΑΙΟΥ ΚΑΙ ΤΡΟΦΟΔΟΤΗΣΕΩΣ ΤΗΣ ΚΥΡΙΑΣ ΜΗΧΑΝΗΣ.</a:t>
            </a:r>
          </a:p>
          <a:p>
            <a:pPr lvl="0"/>
            <a:r>
              <a:rPr lang="el-GR" sz="1800" b="1" dirty="0" smtClean="0">
                <a:latin typeface="Arial" pitchFamily="34" charset="0"/>
                <a:cs typeface="Arial" pitchFamily="34" charset="0"/>
              </a:rPr>
              <a:t> ΛΙΠΑΝΣΕΩΣ ΚΑΙ ΨΥΞΕΩΣ ΤΟΥ ΛΙΠΑΝΤΙΚΟΥ ΛΑΔΙΟΥ.</a:t>
            </a:r>
          </a:p>
          <a:p>
            <a:pPr lvl="0"/>
            <a:r>
              <a:rPr lang="el-GR" sz="1800" b="1" dirty="0" smtClean="0">
                <a:latin typeface="Arial" pitchFamily="34" charset="0"/>
                <a:cs typeface="Arial" pitchFamily="34" charset="0"/>
              </a:rPr>
              <a:t>ΨΥΞΕΩΣ ΤΗΣ ΚΥΡΙΑΣ ΜΗΧΑΝΗΣ (ΚΥΛΙΝΔΡΟΙ - ΠΩΜΑΤΑ - ΕΜΒΟΛΑ - ΚΛΠ).</a:t>
            </a:r>
          </a:p>
          <a:p>
            <a:pPr lvl="0"/>
            <a:r>
              <a:rPr lang="el-GR" sz="1800" b="1" dirty="0" smtClean="0">
                <a:latin typeface="Arial" pitchFamily="34" charset="0"/>
                <a:cs typeface="Arial" pitchFamily="34" charset="0"/>
              </a:rPr>
              <a:t>ΠΕΠΙΕΣΜΕΝΟΥ ΑΕΡΑ ΓΙΑ ΤΗΝ ΠΡΟΚΙΝΗΣΗ ΤΗΣ ΚΥΡΙΑΣ ΜΗΧΑΝΗΣ.</a:t>
            </a:r>
          </a:p>
          <a:p>
            <a:pPr lvl="0"/>
            <a:r>
              <a:rPr lang="el-GR" sz="1800" b="1" dirty="0" smtClean="0">
                <a:latin typeface="Arial" pitchFamily="34" charset="0"/>
                <a:cs typeface="Arial" pitchFamily="34" charset="0"/>
              </a:rPr>
              <a:t>ΗΛΕΚΤΡΙΚΗ ΕΓΚΑΤΑΣΤΑΣΗ, ΟΤΑΝ ΤΑ ΜΗΧΑΝΗΜΑΤΑ ΤΗΣ ΠΡΟΩΣΕΩΣ ΕΙΝΑΙ ΗΛΕΚΤΡΟΚΙΝΗΤΑ.</a:t>
            </a:r>
          </a:p>
          <a:p>
            <a:pPr lvl="0"/>
            <a:r>
              <a:rPr lang="el-GR" sz="1800" b="1" dirty="0" smtClean="0">
                <a:latin typeface="Arial" pitchFamily="34" charset="0"/>
                <a:cs typeface="Arial" pitchFamily="34" charset="0"/>
              </a:rPr>
              <a:t>ΒΟΗΘΗΤΙΚΟΥ ΛΕΒΗΤΑ, ΟΤΑΝ ΤΑ ΜΗΧΑΝΗΜΑΤΑ ΤΗΣ ΠΡΟΩΣΕΩΣ ΕΙΝΑΙ ΑΤΜΟΚΙΝΗΤΑ. </a:t>
            </a:r>
          </a:p>
          <a:p>
            <a:pPr lvl="0"/>
            <a:r>
              <a:rPr lang="el-GR" sz="1800" b="1" dirty="0" smtClean="0">
                <a:latin typeface="Arial" pitchFamily="34" charset="0"/>
                <a:cs typeface="Arial" pitchFamily="34" charset="0"/>
              </a:rPr>
              <a:t>ΠΑΡΑΓΩΓΗΣ ΑΠΟΣΤΑΓΜΕΝΟΥ ΝΕΡΟΥ ΓΙΑ ΤΗΝ ΚΥΡΙΑ ΜΗΧΑΝΗ ΚΑΙ ΤΟ ΒΟΗΘΗΤΙΚΟ ΛΕΒΗΤΑ.</a:t>
            </a:r>
          </a:p>
          <a:p>
            <a:pPr>
              <a:buNone/>
            </a:pPr>
            <a:endParaRPr lang="el-GR" sz="1800" b="1" dirty="0" smtClean="0">
              <a:latin typeface="Arial" pitchFamily="34" charset="0"/>
              <a:cs typeface="Arial" pitchFamily="34" charset="0"/>
            </a:endParaRPr>
          </a:p>
          <a:p>
            <a:pPr>
              <a:buNone/>
            </a:pPr>
            <a:r>
              <a:rPr lang="el-GR" sz="1800" b="1" dirty="0" smtClean="0">
                <a:latin typeface="Arial" pitchFamily="34" charset="0"/>
                <a:cs typeface="Arial" pitchFamily="34" charset="0"/>
              </a:rPr>
              <a:t>ΟΤΑΝ ΓΙΑ ΤΗΝ ΠΡΟΩΣΗ ΧΡΗΣΙΜΟΠΟΙΕΙΤΑΙ ΑΕΡΙΟΣΤΡΟΒΙΛΟΣ ΣΕ ΣΥΝΔΥΑΣΜΟ ΜΕ ΑΤΜΟΣΤΡΟΒΙΛΟ Η ΜΕ ΜΗΧΑΝΗ </a:t>
            </a:r>
            <a:r>
              <a:rPr lang="en-US" sz="1800" b="1" dirty="0" smtClean="0">
                <a:latin typeface="Arial" pitchFamily="34" charset="0"/>
                <a:cs typeface="Arial" pitchFamily="34" charset="0"/>
              </a:rPr>
              <a:t>DIESEL</a:t>
            </a:r>
            <a:r>
              <a:rPr lang="el-GR" sz="1800" b="1" dirty="0" smtClean="0">
                <a:latin typeface="Arial" pitchFamily="34" charset="0"/>
                <a:cs typeface="Arial" pitchFamily="34" charset="0"/>
              </a:rPr>
              <a:t>, ΤΟΤΕ, ΣΤΗΝ ΠΡΩΤΗ ΠΕΡΙΠΤΩΣΗ ΟΙ ΒΟΗΘΗΤΙΚΕΣ ΕΓΚΑΤΑΣΤΑΣΕΙΣ ΠΡΟΩΣΕΩΣ ΕΙΝΑΙ ΟΛΕΣ ΟΣΕΣ ΕΧΟΥΝ ΠΡΟΑΝΑΦΕΡΘΕΙ, ΕΝΩ ΣΤΗ ΔΕΥΤΕΡΗ ΜΟΝΟ ΟΣΕΣ ΑΦΟΡΟΥΝ ΜΗΧΑΝΕΣ </a:t>
            </a:r>
            <a:r>
              <a:rPr lang="en-US" sz="1800" b="1" dirty="0" smtClean="0">
                <a:latin typeface="Arial" pitchFamily="34" charset="0"/>
                <a:cs typeface="Arial" pitchFamily="34" charset="0"/>
              </a:rPr>
              <a:t>DIESEL.</a:t>
            </a:r>
            <a:endParaRPr lang="en-US" sz="28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2400" b="1" u="sng" dirty="0" smtClean="0">
                <a:solidFill>
                  <a:schemeClr val="bg1"/>
                </a:solidFill>
              </a:rPr>
              <a:t>ΚΑΤΑΤΑΞΗ ΚΑΙ ΟΝΟΜΑΤΟΛΟΓΙΑ ΤΩΝ ΒΟΗΘΗΤΙΚΩΝ ΕΓΚΑΤΑΣΤΑΣΕΩΝ</a:t>
            </a:r>
            <a:endParaRPr lang="en-US" sz="2400" b="1" u="sng" dirty="0">
              <a:solidFill>
                <a:schemeClr val="bg1"/>
              </a:solidFill>
            </a:endParaRPr>
          </a:p>
        </p:txBody>
      </p:sp>
      <p:sp>
        <p:nvSpPr>
          <p:cNvPr id="3" name="Content Placeholder 2"/>
          <p:cNvSpPr>
            <a:spLocks noGrp="1"/>
          </p:cNvSpPr>
          <p:nvPr>
            <p:ph idx="1"/>
          </p:nvPr>
        </p:nvSpPr>
        <p:spPr>
          <a:xfrm>
            <a:off x="457200" y="1142984"/>
            <a:ext cx="8229600" cy="5429288"/>
          </a:xfrm>
        </p:spPr>
        <p:txBody>
          <a:bodyPr>
            <a:normAutofit lnSpcReduction="10000"/>
          </a:bodyPr>
          <a:lstStyle/>
          <a:p>
            <a:pPr marL="360000" lvl="1" indent="-360000" algn="ctr">
              <a:buClr>
                <a:srgbClr val="FF0000"/>
              </a:buClr>
              <a:buFont typeface="+mj-lt"/>
              <a:buAutoNum type="arabicPeriod" startAt="2"/>
            </a:pPr>
            <a:r>
              <a:rPr lang="el-GR" b="1" u="sng" dirty="0" smtClean="0">
                <a:latin typeface="Arial" pitchFamily="34" charset="0"/>
                <a:cs typeface="Arial" pitchFamily="34" charset="0"/>
              </a:rPr>
              <a:t>ΕΓΚΑΤΑΣΤΑΣΕΙΣ ΧΕΙΡΙΣΜΩΝ</a:t>
            </a:r>
            <a:endParaRPr lang="en-US" b="1" u="sng" dirty="0" smtClean="0">
              <a:latin typeface="Arial" pitchFamily="34" charset="0"/>
              <a:cs typeface="Arial" pitchFamily="34" charset="0"/>
            </a:endParaRPr>
          </a:p>
          <a:p>
            <a:pPr>
              <a:buNone/>
            </a:pPr>
            <a:endParaRPr lang="en-US" b="1" dirty="0" smtClean="0">
              <a:latin typeface="Arial" pitchFamily="34" charset="0"/>
              <a:cs typeface="Arial" pitchFamily="34" charset="0"/>
            </a:endParaRPr>
          </a:p>
          <a:p>
            <a:pPr>
              <a:buNone/>
            </a:pPr>
            <a:r>
              <a:rPr lang="en-US" sz="2800" b="1" dirty="0" smtClean="0">
                <a:latin typeface="Arial" pitchFamily="34" charset="0"/>
                <a:cs typeface="Arial" pitchFamily="34" charset="0"/>
              </a:rPr>
              <a:t>    </a:t>
            </a:r>
            <a:r>
              <a:rPr lang="el-GR" sz="2800" b="1" dirty="0" smtClean="0">
                <a:latin typeface="Arial" pitchFamily="34" charset="0"/>
                <a:cs typeface="Arial" pitchFamily="34" charset="0"/>
              </a:rPr>
              <a:t>ΕΞΥΠΗΡΕΤΟΥΝ ΤΗ ΔΙΑΚΥΒΕΡΝΗΣΗ ΚΑΙ ΤΟΥΣ ΧΕΙΡΙΣΜΟΥΣ ΤΟΥ ΠΛΟΙΟΥ, ΑΝΕΞΑΡΤΗΤΑ ΑΠΟ ΤΟ ΣΥΣΤΗΜΑ ΠΡΟΩΣΕΩΣ ΕΙΝΑΙ:</a:t>
            </a:r>
          </a:p>
          <a:p>
            <a:pPr lvl="0"/>
            <a:r>
              <a:rPr lang="el-GR" sz="2800" b="1" dirty="0" smtClean="0">
                <a:latin typeface="Arial" pitchFamily="34" charset="0"/>
                <a:cs typeface="Arial" pitchFamily="34" charset="0"/>
              </a:rPr>
              <a:t>ΠΗΔΑΛΙΟΥΧΗΣΕΩΣ</a:t>
            </a:r>
            <a:r>
              <a:rPr lang="en-US" sz="2800" b="1" dirty="0" smtClean="0">
                <a:latin typeface="Arial" pitchFamily="34" charset="0"/>
                <a:cs typeface="Arial" pitchFamily="34" charset="0"/>
              </a:rPr>
              <a:t> (</a:t>
            </a:r>
            <a:r>
              <a:rPr lang="en-US" sz="2800" b="1" dirty="0" smtClean="0">
                <a:solidFill>
                  <a:srgbClr val="FF0000"/>
                </a:solidFill>
                <a:latin typeface="Arial" pitchFamily="34" charset="0"/>
                <a:cs typeface="Arial" pitchFamily="34" charset="0"/>
              </a:rPr>
              <a:t>STEERING GEAR</a:t>
            </a:r>
            <a:r>
              <a:rPr lang="en-US" sz="2800" b="1" dirty="0" smtClean="0">
                <a:latin typeface="Arial" pitchFamily="34" charset="0"/>
                <a:cs typeface="Arial" pitchFamily="34" charset="0"/>
              </a:rPr>
              <a:t>)</a:t>
            </a:r>
            <a:r>
              <a:rPr lang="el-GR" sz="2800" b="1" dirty="0" smtClean="0">
                <a:latin typeface="Arial" pitchFamily="34" charset="0"/>
                <a:cs typeface="Arial" pitchFamily="34" charset="0"/>
              </a:rPr>
              <a:t>.</a:t>
            </a:r>
          </a:p>
          <a:p>
            <a:pPr lvl="0"/>
            <a:r>
              <a:rPr lang="el-GR" sz="2800" b="1" dirty="0" smtClean="0">
                <a:latin typeface="Arial" pitchFamily="34" charset="0"/>
                <a:cs typeface="Arial" pitchFamily="34" charset="0"/>
              </a:rPr>
              <a:t>ΠΡΩΡΑΙΑΣ ΕΛΙΚΑΣ ΧΕΙΡΙΣΜΩΝ</a:t>
            </a:r>
            <a:r>
              <a:rPr lang="en-US" sz="2800" b="1" dirty="0" smtClean="0">
                <a:latin typeface="Arial" pitchFamily="34" charset="0"/>
                <a:cs typeface="Arial" pitchFamily="34" charset="0"/>
              </a:rPr>
              <a:t> (</a:t>
            </a:r>
            <a:r>
              <a:rPr lang="en-US" sz="2800" b="1" dirty="0" smtClean="0">
                <a:solidFill>
                  <a:srgbClr val="FF0000"/>
                </a:solidFill>
                <a:latin typeface="Arial" pitchFamily="34" charset="0"/>
                <a:cs typeface="Arial" pitchFamily="34" charset="0"/>
              </a:rPr>
              <a:t>BOW THRUSTER</a:t>
            </a:r>
            <a:r>
              <a:rPr lang="en-US" sz="2800" b="1" dirty="0" smtClean="0">
                <a:latin typeface="Arial" pitchFamily="34" charset="0"/>
                <a:cs typeface="Arial" pitchFamily="34" charset="0"/>
              </a:rPr>
              <a:t>)</a:t>
            </a:r>
            <a:r>
              <a:rPr lang="el-GR" sz="2800" b="1" dirty="0" smtClean="0">
                <a:latin typeface="Arial" pitchFamily="34" charset="0"/>
                <a:cs typeface="Arial" pitchFamily="34" charset="0"/>
              </a:rPr>
              <a:t>.</a:t>
            </a:r>
          </a:p>
          <a:p>
            <a:pPr lvl="0"/>
            <a:r>
              <a:rPr lang="el-GR" sz="2800" b="1" dirty="0" smtClean="0">
                <a:latin typeface="Arial" pitchFamily="34" charset="0"/>
                <a:cs typeface="Arial" pitchFamily="34" charset="0"/>
              </a:rPr>
              <a:t>ΑΝΤΙΔΙΑΤΟΙΧΙΣΤΙΚΗ ΕΓΚΑΤΑΣΤΑΣΗ. </a:t>
            </a:r>
            <a:endParaRPr lang="en-US" sz="2800" b="1" dirty="0" smtClean="0">
              <a:latin typeface="Arial" pitchFamily="34" charset="0"/>
              <a:cs typeface="Arial" pitchFamily="34" charset="0"/>
            </a:endParaRPr>
          </a:p>
          <a:p>
            <a:pPr lvl="0"/>
            <a:r>
              <a:rPr lang="el-GR" sz="2800" b="1" dirty="0" smtClean="0">
                <a:latin typeface="Arial" pitchFamily="34" charset="0"/>
                <a:cs typeface="Arial" pitchFamily="34" charset="0"/>
              </a:rPr>
              <a:t>ΑΓΚΥΡΟΒΟΛΙΑΣ ΚΑΙ ΠΡΟΣΔΕΣΕΩΣ ΤΟΥ ΠΛΟΙΟΥ.</a:t>
            </a:r>
          </a:p>
          <a:p>
            <a:pPr marL="360000" lvl="1" indent="-360000">
              <a:buClr>
                <a:srgbClr val="FF0000"/>
              </a:buClr>
              <a:buNone/>
            </a:pPr>
            <a:endParaRPr lang="el-GR" b="1" u="sng" dirty="0" smtClean="0">
              <a:latin typeface="Arial" pitchFamily="34" charset="0"/>
              <a:cs typeface="Arial" pitchFamily="34" charset="0"/>
            </a:endParaRPr>
          </a:p>
          <a:p>
            <a:pPr marL="742950" lvl="0" indent="-742950">
              <a:buNone/>
            </a:pPr>
            <a:endParaRPr lang="en-US" sz="36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2400" b="1" u="sng" dirty="0" smtClean="0">
                <a:solidFill>
                  <a:schemeClr val="bg1"/>
                </a:solidFill>
              </a:rPr>
              <a:t>ΚΑΤΑΤΑΞΗ ΚΑΙ ΟΝΟΜΑΤΟΛΟΓΙΑ ΤΩΝ ΒΟΗΘΗΤΙΚΩΝ ΕΓΚΑΤΑΣΤΑΣΕΩΝ</a:t>
            </a:r>
            <a:endParaRPr lang="en-US" sz="2400" b="1" u="sng" dirty="0">
              <a:solidFill>
                <a:schemeClr val="bg1"/>
              </a:solidFill>
            </a:endParaRPr>
          </a:p>
        </p:txBody>
      </p:sp>
      <p:sp>
        <p:nvSpPr>
          <p:cNvPr id="3" name="Content Placeholder 2"/>
          <p:cNvSpPr>
            <a:spLocks noGrp="1"/>
          </p:cNvSpPr>
          <p:nvPr>
            <p:ph idx="1"/>
          </p:nvPr>
        </p:nvSpPr>
        <p:spPr>
          <a:xfrm>
            <a:off x="457200" y="1142984"/>
            <a:ext cx="8229600" cy="5429288"/>
          </a:xfrm>
        </p:spPr>
        <p:txBody>
          <a:bodyPr>
            <a:normAutofit/>
          </a:bodyPr>
          <a:lstStyle/>
          <a:p>
            <a:pPr marL="360000" lvl="0" indent="-360000" algn="ctr">
              <a:buClr>
                <a:srgbClr val="FF0000"/>
              </a:buClr>
              <a:buFont typeface="+mj-lt"/>
              <a:buAutoNum type="arabicPeriod" startAt="3"/>
            </a:pPr>
            <a:r>
              <a:rPr lang="el-GR" sz="2800" b="1" u="sng" dirty="0" smtClean="0">
                <a:latin typeface="Arial" pitchFamily="34" charset="0"/>
                <a:cs typeface="Arial" pitchFamily="34" charset="0"/>
              </a:rPr>
              <a:t>ΕΓΚΑΤΑΣΤΑΣΕΙΣ ΑΣΦΑΛΕΙΑΣ</a:t>
            </a:r>
          </a:p>
          <a:p>
            <a:pPr>
              <a:buNone/>
            </a:pPr>
            <a:endParaRPr lang="en-US" sz="2800" b="1" dirty="0" smtClean="0">
              <a:latin typeface="Arial" pitchFamily="34" charset="0"/>
              <a:cs typeface="Arial" pitchFamily="34" charset="0"/>
            </a:endParaRPr>
          </a:p>
          <a:p>
            <a:pPr>
              <a:buNone/>
            </a:pPr>
            <a:r>
              <a:rPr lang="en-US" sz="2800" b="1" dirty="0" smtClean="0">
                <a:latin typeface="Arial" pitchFamily="34" charset="0"/>
                <a:cs typeface="Arial" pitchFamily="34" charset="0"/>
              </a:rPr>
              <a:t>    </a:t>
            </a:r>
            <a:r>
              <a:rPr lang="el-GR" sz="2800" b="1" dirty="0" smtClean="0">
                <a:latin typeface="Arial" pitchFamily="34" charset="0"/>
                <a:cs typeface="Arial" pitchFamily="34" charset="0"/>
              </a:rPr>
              <a:t>ΕΞΥΠΗΡΕΤΟΥΝ ΤΗΝ ΑΣΦΑΛΕΙΑ ΤΟΥ ΠΛΟΙΟΥ ΚΑΙ ΑΝΕΞΑΡΤΗΤΑ ΑΠΟ ΤΟ ΣΥΣΤΗΜΑ ΠΡΟΩΣΕΩΣ ΕΙΝΑΙ:</a:t>
            </a:r>
          </a:p>
          <a:p>
            <a:pPr lvl="0"/>
            <a:r>
              <a:rPr lang="el-GR" sz="2800" b="1" dirty="0" smtClean="0">
                <a:latin typeface="Arial" pitchFamily="34" charset="0"/>
                <a:cs typeface="Arial" pitchFamily="34" charset="0"/>
              </a:rPr>
              <a:t>ΚΑΤΑ ΤΗΣ ΠΥΡΚΑΪΑΣ.</a:t>
            </a:r>
          </a:p>
          <a:p>
            <a:pPr lvl="0"/>
            <a:r>
              <a:rPr lang="el-GR" sz="2800" b="1" dirty="0" smtClean="0">
                <a:latin typeface="Arial" pitchFamily="34" charset="0"/>
                <a:cs typeface="Arial" pitchFamily="34" charset="0"/>
              </a:rPr>
              <a:t>ΕΞΑΝΤΛΗΣΕΩΣ ΚΥΤΩΝ ΚΑΙ ΑΝΤΙΜΕΤΩΠΙΣΕΩΣ ΤΗΣ ΔΙΑΡΡΟΗΣ. </a:t>
            </a:r>
            <a:endParaRPr lang="en-US" sz="2800" b="1" dirty="0" smtClean="0">
              <a:latin typeface="Arial" pitchFamily="34" charset="0"/>
              <a:cs typeface="Arial" pitchFamily="34" charset="0"/>
            </a:endParaRPr>
          </a:p>
          <a:p>
            <a:pPr lvl="0"/>
            <a:r>
              <a:rPr lang="el-GR" sz="2800" b="1" dirty="0" smtClean="0">
                <a:latin typeface="Arial" pitchFamily="34" charset="0"/>
                <a:cs typeface="Arial" pitchFamily="34" charset="0"/>
              </a:rPr>
              <a:t>ΔΙΑΤΑΞΗ ΣΩΣΙΒΙΟΥ ΔΙΚΤΥΟΥ.</a:t>
            </a:r>
          </a:p>
          <a:p>
            <a:r>
              <a:rPr lang="el-GR" sz="2800" b="1" dirty="0" smtClean="0">
                <a:latin typeface="Arial" pitchFamily="34" charset="0"/>
                <a:cs typeface="Arial" pitchFamily="34" charset="0"/>
              </a:rPr>
              <a:t>ΔΙΑΤΑΞΗ ΔΙΑΤΗΡΗΣΕΩΣ ΤΗΣ ΣΤΕΓΑΝΗΣ ΥΠΟΔΙΑΙΡΕΣΕΩΣ ΤΟΥ ΣΚΑΦΟΥΣ.</a:t>
            </a:r>
          </a:p>
          <a:p>
            <a:pPr marL="742950" lvl="0" indent="-742950">
              <a:buNone/>
            </a:pPr>
            <a:endParaRPr lang="en-US" sz="28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2400" b="1" u="sng" dirty="0" smtClean="0">
                <a:solidFill>
                  <a:schemeClr val="bg1"/>
                </a:solidFill>
              </a:rPr>
              <a:t>ΚΑΤΑΤΑΞΗ ΚΑΙ ΟΝΟΜΑΤΟΛΟΓΙΑ ΤΩΝ ΒΟΗΘΗΤΙΚΩΝ ΕΓΚΑΤΑΣΤΑΣΕΩΝ</a:t>
            </a:r>
            <a:endParaRPr lang="en-US" sz="2400" b="1" u="sng" dirty="0">
              <a:solidFill>
                <a:schemeClr val="bg1"/>
              </a:solidFill>
            </a:endParaRPr>
          </a:p>
        </p:txBody>
      </p:sp>
      <p:sp>
        <p:nvSpPr>
          <p:cNvPr id="3" name="Content Placeholder 2"/>
          <p:cNvSpPr>
            <a:spLocks noGrp="1"/>
          </p:cNvSpPr>
          <p:nvPr>
            <p:ph idx="1"/>
          </p:nvPr>
        </p:nvSpPr>
        <p:spPr>
          <a:xfrm>
            <a:off x="457200" y="1142984"/>
            <a:ext cx="8229600" cy="5429288"/>
          </a:xfrm>
        </p:spPr>
        <p:txBody>
          <a:bodyPr>
            <a:normAutofit fontScale="85000" lnSpcReduction="20000"/>
          </a:bodyPr>
          <a:lstStyle/>
          <a:p>
            <a:pPr marL="514350" lvl="0" indent="-514350" algn="ctr">
              <a:buClr>
                <a:srgbClr val="FF0000"/>
              </a:buClr>
              <a:buFont typeface="+mj-lt"/>
              <a:buAutoNum type="arabicPeriod" startAt="4"/>
            </a:pPr>
            <a:r>
              <a:rPr lang="el-GR" sz="2800" b="1" u="sng" dirty="0" smtClean="0">
                <a:latin typeface="Arial" pitchFamily="34" charset="0"/>
                <a:cs typeface="Arial" pitchFamily="34" charset="0"/>
              </a:rPr>
              <a:t>ΕΓΚΑΤΑΣΤΑΣΕΙΣ ΒΟΗΘΗΤΙΚΩΝ ΥΠΗΡΕΣΙΩΝ</a:t>
            </a:r>
          </a:p>
          <a:p>
            <a:pPr>
              <a:buNone/>
            </a:pPr>
            <a:r>
              <a:rPr lang="el-GR" sz="2800" b="1" dirty="0" smtClean="0">
                <a:latin typeface="Arial" pitchFamily="34" charset="0"/>
                <a:cs typeface="Arial" pitchFamily="34" charset="0"/>
              </a:rPr>
              <a:t>ΕΞΥΠΗΡΕΤΟΥΝ ΔΙΑΦΟΡΕΣ ΛΕΙΤΟΥΡΓΙΚΕΣ ΑΝΑΓΚΕΣ ΤΟΥ ΠΛΟΙΟΥ</a:t>
            </a:r>
            <a:r>
              <a:rPr lang="en-US" sz="2800" b="1" dirty="0" smtClean="0">
                <a:latin typeface="Arial" pitchFamily="34" charset="0"/>
                <a:cs typeface="Arial" pitchFamily="34" charset="0"/>
              </a:rPr>
              <a:t> KAI </a:t>
            </a:r>
            <a:r>
              <a:rPr lang="el-GR" sz="2800" b="1" dirty="0" smtClean="0">
                <a:latin typeface="Arial" pitchFamily="34" charset="0"/>
                <a:cs typeface="Arial" pitchFamily="34" charset="0"/>
              </a:rPr>
              <a:t>ΕΙΝΑΙ:</a:t>
            </a:r>
          </a:p>
          <a:p>
            <a:r>
              <a:rPr lang="el-GR" sz="2800" b="1" dirty="0" smtClean="0">
                <a:latin typeface="Arial" pitchFamily="34" charset="0"/>
                <a:cs typeface="Arial" pitchFamily="34" charset="0"/>
              </a:rPr>
              <a:t>ΝΕΡΟΥ ΓΕΝΙΚΗΣ ΧΡΗΣΕΩΣ.</a:t>
            </a:r>
            <a:endParaRPr lang="en-US" sz="2800" b="1" dirty="0" smtClean="0">
              <a:latin typeface="Arial" pitchFamily="34" charset="0"/>
              <a:cs typeface="Arial" pitchFamily="34" charset="0"/>
            </a:endParaRPr>
          </a:p>
          <a:p>
            <a:pPr lvl="0"/>
            <a:r>
              <a:rPr lang="el-GR" sz="2800" b="1" dirty="0" smtClean="0">
                <a:latin typeface="Arial" pitchFamily="34" charset="0"/>
                <a:cs typeface="Arial" pitchFamily="34" charset="0"/>
              </a:rPr>
              <a:t>ΔΙΚΤΥΟΥ ΝΕΡΟΥ ΥΓΙΕΙΝΗΣ. </a:t>
            </a:r>
            <a:endParaRPr lang="en-US" sz="2800" b="1" dirty="0" smtClean="0">
              <a:latin typeface="Arial" pitchFamily="34" charset="0"/>
              <a:cs typeface="Arial" pitchFamily="34" charset="0"/>
            </a:endParaRPr>
          </a:p>
          <a:p>
            <a:pPr lvl="0"/>
            <a:r>
              <a:rPr lang="el-GR" sz="2800" b="1" dirty="0" smtClean="0">
                <a:latin typeface="Arial" pitchFamily="34" charset="0"/>
                <a:cs typeface="Arial" pitchFamily="34" charset="0"/>
              </a:rPr>
              <a:t>ΔΙΚΤΥΟΥ ΠΟΣΙΜΟΥ ΝΕΡΟΥ. </a:t>
            </a:r>
            <a:endParaRPr lang="en-US" sz="2800" b="1" dirty="0" smtClean="0">
              <a:latin typeface="Arial" pitchFamily="34" charset="0"/>
              <a:cs typeface="Arial" pitchFamily="34" charset="0"/>
            </a:endParaRPr>
          </a:p>
          <a:p>
            <a:pPr lvl="0"/>
            <a:r>
              <a:rPr lang="el-GR" sz="2800" b="1" dirty="0" smtClean="0">
                <a:latin typeface="Arial" pitchFamily="34" charset="0"/>
                <a:cs typeface="Arial" pitchFamily="34" charset="0"/>
              </a:rPr>
              <a:t>ΔΙΚΤΥΟΥ ΝΕΡΟΥ «ΛΑΤΡΑΣ».</a:t>
            </a:r>
          </a:p>
          <a:p>
            <a:pPr lvl="0"/>
            <a:r>
              <a:rPr lang="el-GR" sz="2800" b="1" dirty="0" smtClean="0">
                <a:latin typeface="Arial" pitchFamily="34" charset="0"/>
                <a:cs typeface="Arial" pitchFamily="34" charset="0"/>
              </a:rPr>
              <a:t>ΕΞΑΝΤΛΗΣΕΩΣ ΤΩΝ ΒΟΘΡΩΝ (ΟΠΟΥ ΥΠΑΡΧΕΙ ΠΑΡΟΜΟΙΑ ΕΓΚΑΤΑΣΤΑΣΗ).</a:t>
            </a:r>
          </a:p>
          <a:p>
            <a:pPr lvl="0"/>
            <a:r>
              <a:rPr lang="el-GR" sz="2800" b="1" dirty="0" smtClean="0">
                <a:latin typeface="Arial" pitchFamily="34" charset="0"/>
                <a:cs typeface="Arial" pitchFamily="34" charset="0"/>
              </a:rPr>
              <a:t>ΕΡΜΑΤΟΣ.</a:t>
            </a:r>
          </a:p>
          <a:p>
            <a:pPr lvl="0"/>
            <a:r>
              <a:rPr lang="el-GR" sz="2800" b="1" dirty="0" smtClean="0">
                <a:latin typeface="Arial" pitchFamily="34" charset="0"/>
                <a:cs typeface="Arial" pitchFamily="34" charset="0"/>
              </a:rPr>
              <a:t>ΠΑΡΑΛΑΒΗΣ ΚΑΙ ΜΕΤΑΓΓΙΣΕΩΣ ΠΕΤΡΕΛΑΙΟΥ.</a:t>
            </a:r>
          </a:p>
          <a:p>
            <a:pPr lvl="0"/>
            <a:r>
              <a:rPr lang="el-GR" sz="2800" b="1" dirty="0" smtClean="0">
                <a:latin typeface="Arial" pitchFamily="34" charset="0"/>
                <a:cs typeface="Arial" pitchFamily="34" charset="0"/>
              </a:rPr>
              <a:t>ΨΥΚΤΙΚΗΣ.</a:t>
            </a:r>
          </a:p>
          <a:p>
            <a:pPr lvl="0"/>
            <a:r>
              <a:rPr lang="el-GR" sz="2800" b="1" dirty="0" smtClean="0">
                <a:latin typeface="Arial" pitchFamily="34" charset="0"/>
                <a:cs typeface="Arial" pitchFamily="34" charset="0"/>
              </a:rPr>
              <a:t>ΚΛΙΜΑΤΙΣΜΟΥ.</a:t>
            </a:r>
          </a:p>
          <a:p>
            <a:pPr lvl="0"/>
            <a:r>
              <a:rPr lang="el-GR" sz="2800" b="1" dirty="0" smtClean="0">
                <a:latin typeface="Arial" pitchFamily="34" charset="0"/>
                <a:cs typeface="Arial" pitchFamily="34" charset="0"/>
              </a:rPr>
              <a:t>ΑΕΡΙΣΜΟΥ.</a:t>
            </a:r>
          </a:p>
          <a:p>
            <a:pPr lvl="0"/>
            <a:r>
              <a:rPr lang="el-GR" sz="2800" b="1" dirty="0" smtClean="0">
                <a:latin typeface="Arial" pitchFamily="34" charset="0"/>
                <a:cs typeface="Arial" pitchFamily="34" charset="0"/>
              </a:rPr>
              <a:t>ΚΑΘΑΡΙΣΜΟΥ ΝΕΡΟΥ ΚΥΤΩΝ.</a:t>
            </a:r>
          </a:p>
        </p:txBody>
      </p:sp>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2400" b="1" u="sng" dirty="0" smtClean="0">
                <a:solidFill>
                  <a:schemeClr val="bg1"/>
                </a:solidFill>
              </a:rPr>
              <a:t>ΚΑΤΑΤΑΞΗ ΚΑΙ ΟΝΟΜΑΤΟΛΟΓΙΑ ΤΩΝ ΒΟΗΘΗΤΙΚΩΝ ΕΓΚΑΤΑΣΤΑΣΕΩΝ</a:t>
            </a:r>
            <a:endParaRPr lang="en-US" sz="2400" b="1" u="sng" dirty="0">
              <a:solidFill>
                <a:schemeClr val="bg1"/>
              </a:solidFill>
            </a:endParaRPr>
          </a:p>
        </p:txBody>
      </p:sp>
      <p:sp>
        <p:nvSpPr>
          <p:cNvPr id="3" name="Content Placeholder 2"/>
          <p:cNvSpPr>
            <a:spLocks noGrp="1"/>
          </p:cNvSpPr>
          <p:nvPr>
            <p:ph idx="1"/>
          </p:nvPr>
        </p:nvSpPr>
        <p:spPr>
          <a:xfrm>
            <a:off x="457200" y="1142984"/>
            <a:ext cx="8229600" cy="5429288"/>
          </a:xfrm>
        </p:spPr>
        <p:txBody>
          <a:bodyPr>
            <a:noAutofit/>
          </a:bodyPr>
          <a:lstStyle/>
          <a:p>
            <a:pPr marL="514350" indent="-514350" algn="ctr">
              <a:buClr>
                <a:srgbClr val="FF0000"/>
              </a:buClr>
              <a:buFont typeface="+mj-lt"/>
              <a:buAutoNum type="arabicPeriod" startAt="5"/>
            </a:pPr>
            <a:r>
              <a:rPr lang="el-GR" sz="2400" b="1" u="sng" dirty="0" smtClean="0">
                <a:latin typeface="Arial" pitchFamily="34" charset="0"/>
                <a:cs typeface="Arial" pitchFamily="34" charset="0"/>
              </a:rPr>
              <a:t>ΕΓΚΑΤΑΣΤΑΣΕΙΣ ΦΟΡΤΙΟΥ</a:t>
            </a:r>
            <a:endParaRPr lang="en-US" sz="2400" b="1" u="sng" dirty="0" smtClean="0">
              <a:latin typeface="Arial" pitchFamily="34" charset="0"/>
              <a:cs typeface="Arial" pitchFamily="34" charset="0"/>
            </a:endParaRPr>
          </a:p>
          <a:p>
            <a:pPr>
              <a:buNone/>
            </a:pPr>
            <a:endParaRPr lang="el-GR" sz="1800" dirty="0" smtClean="0">
              <a:latin typeface="Arial" pitchFamily="34" charset="0"/>
              <a:cs typeface="Arial" pitchFamily="34" charset="0"/>
            </a:endParaRPr>
          </a:p>
          <a:p>
            <a:pPr>
              <a:buNone/>
            </a:pPr>
            <a:r>
              <a:rPr lang="el-GR" sz="1800" b="1" dirty="0" smtClean="0">
                <a:latin typeface="Arial" pitchFamily="34" charset="0"/>
                <a:cs typeface="Arial" pitchFamily="34" charset="0"/>
              </a:rPr>
              <a:t>ΕΞΥΠΗΡΕΤΟΥΝ ΓΕΝΙΚΑ ΤΗ ΦΟΡΤΩΣΗ ΚΑΙ ΕΚΦΟΡΤΩΣΗ ΤΟΥ ΦΟΡΤΙΟΥ ΚΑΙ ΤΗΝ ΜΕΤΑΘΕΣΗ ΤΟΥ ΚΑΙ ΤΟΝ ΚΑΤΑΛΛΗΛΟ ΕΡΜΑΤΙΣΜΟ ΤΟΥ ΠΛΟΙΟΥ</a:t>
            </a:r>
            <a:r>
              <a:rPr lang="en-US" sz="1800" b="1" dirty="0" smtClean="0">
                <a:latin typeface="Arial" pitchFamily="34" charset="0"/>
                <a:cs typeface="Arial" pitchFamily="34" charset="0"/>
              </a:rPr>
              <a:t> KAI </a:t>
            </a:r>
            <a:r>
              <a:rPr lang="el-GR" sz="1800" b="1" dirty="0" smtClean="0">
                <a:latin typeface="Arial" pitchFamily="34" charset="0"/>
                <a:cs typeface="Arial" pitchFamily="34" charset="0"/>
              </a:rPr>
              <a:t>ΕΙΝΑΙ:</a:t>
            </a:r>
          </a:p>
          <a:p>
            <a:pPr lvl="0"/>
            <a:r>
              <a:rPr lang="el-GR" sz="1800" b="1" dirty="0" smtClean="0">
                <a:latin typeface="Arial" pitchFamily="34" charset="0"/>
                <a:cs typeface="Arial" pitchFamily="34" charset="0"/>
              </a:rPr>
              <a:t>ΦΟΡΤΟΕΚΦΟΡΤΩΣΕΩΣ ΞΗΡΩΝ ΦΟΡΤΙΩΝ.</a:t>
            </a:r>
          </a:p>
          <a:p>
            <a:pPr lvl="0"/>
            <a:r>
              <a:rPr lang="el-GR" sz="1800" b="1" dirty="0" smtClean="0">
                <a:latin typeface="Arial" pitchFamily="34" charset="0"/>
                <a:cs typeface="Arial" pitchFamily="34" charset="0"/>
              </a:rPr>
              <a:t>ΦΟΡΤΟΕΚΦΟΡΤΩΣΕΩΣ ΥΓΡΩΝ ΦΟΡΤΙΩΝ.</a:t>
            </a:r>
          </a:p>
          <a:p>
            <a:pPr lvl="0"/>
            <a:r>
              <a:rPr lang="el-GR" sz="1800" b="1" dirty="0" smtClean="0">
                <a:latin typeface="Arial" pitchFamily="34" charset="0"/>
                <a:cs typeface="Arial" pitchFamily="34" charset="0"/>
              </a:rPr>
              <a:t>ΠΛΥΣΕΩΣ, ΑΠΟΣΤΡΑΓΓΙΣΕΩΣ, ΕΞΑΕΡΙΣΜΟΥ ΔΕΞΑΜΕΝΩΝ ΥΓΡΩΝ ΦΟΡΤΙΩΝ.</a:t>
            </a:r>
          </a:p>
          <a:p>
            <a:r>
              <a:rPr lang="el-GR" sz="1800" b="1" dirty="0" smtClean="0">
                <a:latin typeface="Arial" pitchFamily="34" charset="0"/>
                <a:cs typeface="Arial" pitchFamily="34" charset="0"/>
              </a:rPr>
              <a:t>ΤΗΛΕΧΕΙΡΙΣΜΟΥ ΕΠΙΣΤΟΜΙΩΝ ΥΓΡΟΥ ΦΟΡΤΙΟΥ.</a:t>
            </a:r>
          </a:p>
          <a:p>
            <a:pPr lvl="0"/>
            <a:r>
              <a:rPr lang="el-GR" sz="1800" b="1" dirty="0" smtClean="0">
                <a:latin typeface="Arial" pitchFamily="34" charset="0"/>
                <a:cs typeface="Arial" pitchFamily="34" charset="0"/>
              </a:rPr>
              <a:t>ΠΛΥΣΕΩΣ, ΑΠΟΣΤΡΑΓΓΙΣΕΩΣ, ΕΞΑΕΡΙΣΜΟΥ ΔΕΞΑΜΕΝΩΝ ΥΓΡΩΝ ΦΟΡΤΙΩΝ.</a:t>
            </a:r>
          </a:p>
          <a:p>
            <a:r>
              <a:rPr lang="el-GR" sz="1800" b="1" dirty="0" smtClean="0">
                <a:latin typeface="Arial" pitchFamily="34" charset="0"/>
                <a:cs typeface="Arial" pitchFamily="34" charset="0"/>
              </a:rPr>
              <a:t>ΤΗΛΕΧΕΙΡΙΣΜΟΥ ΕΠΙΣΤΟΜΙΩΝ ΥΓΡΟΥ ΦΟΡΤΙΟΥ.</a:t>
            </a:r>
          </a:p>
          <a:p>
            <a:pPr lvl="0"/>
            <a:r>
              <a:rPr lang="el-GR" sz="1800" b="1" dirty="0" smtClean="0">
                <a:latin typeface="Arial" pitchFamily="34" charset="0"/>
                <a:cs typeface="Arial" pitchFamily="34" charset="0"/>
              </a:rPr>
              <a:t>ΦΟΡΤΕΚΦΟΡΤΩΣΕΩΣ ΑΕΡΙΩΝ ΦΟΡΤΙΩΝ.</a:t>
            </a:r>
          </a:p>
          <a:p>
            <a:r>
              <a:rPr lang="el-GR" sz="1800" b="1" dirty="0" smtClean="0">
                <a:latin typeface="Arial" pitchFamily="34" charset="0"/>
                <a:cs typeface="Arial" pitchFamily="34" charset="0"/>
              </a:rPr>
              <a:t>ΦΟΡΤΟΕΚΦΟΡΤΩΣΕΩΣ ΟΧΗΜΑΤΩΝ.</a:t>
            </a:r>
          </a:p>
          <a:p>
            <a:pPr lvl="0"/>
            <a:r>
              <a:rPr lang="el-GR" sz="1800" b="1" dirty="0" smtClean="0">
                <a:latin typeface="Arial" pitchFamily="34" charset="0"/>
                <a:cs typeface="Arial" pitchFamily="34" charset="0"/>
              </a:rPr>
              <a:t>ΦΟΡΤΟΕΚΦΟΡΤΩΣΕΩΣ ΦΟΡΤΙΟΚΙΒΩΤΙΩΝ </a:t>
            </a:r>
            <a:r>
              <a:rPr lang="en-US" sz="1800" b="1" dirty="0" smtClean="0">
                <a:latin typeface="Arial" pitchFamily="34" charset="0"/>
                <a:cs typeface="Arial" pitchFamily="34" charset="0"/>
              </a:rPr>
              <a:t>(CONTAINERS</a:t>
            </a:r>
            <a:r>
              <a:rPr lang="el-GR" sz="1800" b="1" dirty="0" smtClean="0">
                <a:latin typeface="Arial" pitchFamily="34" charset="0"/>
                <a:cs typeface="Arial" pitchFamily="34" charset="0"/>
              </a:rPr>
              <a:t>).</a:t>
            </a:r>
          </a:p>
          <a:p>
            <a:pPr lvl="0"/>
            <a:r>
              <a:rPr lang="el-GR" sz="1800" b="1" dirty="0" smtClean="0">
                <a:latin typeface="Arial" pitchFamily="34" charset="0"/>
                <a:cs typeface="Arial" pitchFamily="34" charset="0"/>
              </a:rPr>
              <a:t>ΦΟΡΤΟΕΚΦΟΡΤΩΣΕΩΣ ΦΟΡΤΙΟΦΟΡΤΗΓΙΔΩΝ (</a:t>
            </a:r>
            <a:r>
              <a:rPr lang="en-US" sz="1800" b="1" dirty="0" smtClean="0">
                <a:latin typeface="Arial" pitchFamily="34" charset="0"/>
                <a:cs typeface="Arial" pitchFamily="34" charset="0"/>
              </a:rPr>
              <a:t>LIGHTERS</a:t>
            </a:r>
            <a:r>
              <a:rPr lang="el-GR" sz="1800" b="1" dirty="0" smtClean="0">
                <a:latin typeface="Arial" pitchFamily="34" charset="0"/>
                <a:cs typeface="Arial" pitchFamily="34" charset="0"/>
              </a:rPr>
              <a:t>).</a:t>
            </a:r>
          </a:p>
          <a:p>
            <a:pPr marL="514350" indent="-514350">
              <a:buClr>
                <a:srgbClr val="FF0000"/>
              </a:buClr>
              <a:buNone/>
            </a:pPr>
            <a:endParaRPr lang="el-GR" sz="1800" b="1" u="sng" dirty="0" smtClean="0">
              <a:latin typeface="Arial" pitchFamily="34" charset="0"/>
              <a:cs typeface="Arial" pitchFamily="34" charset="0"/>
            </a:endParaRPr>
          </a:p>
          <a:p>
            <a:pPr marL="742950" lvl="0" indent="-742950">
              <a:buNone/>
            </a:pPr>
            <a:endParaRPr lang="en-US" sz="18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484784"/>
            <a:ext cx="8572560" cy="5087488"/>
          </a:xfrm>
        </p:spPr>
        <p:txBody>
          <a:bodyPr>
            <a:noAutofit/>
          </a:bodyPr>
          <a:lstStyle/>
          <a:p>
            <a:pPr algn="l"/>
            <a:r>
              <a:rPr lang="el-GR" sz="2500" b="1" dirty="0" smtClean="0">
                <a:solidFill>
                  <a:schemeClr val="tx1"/>
                </a:solidFill>
                <a:latin typeface="Arial" pitchFamily="34" charset="0"/>
                <a:cs typeface="Arial" pitchFamily="34" charset="0"/>
              </a:rPr>
              <a:t>Η ΑΡΧΗ ΛΕΙΤΟΥΡΓΙΑΣ ΤΩΝ ΕΜΒΟΛΟΦΟΡΩΝ ΠΑΛΙΝΔΡΟΜΙΚΩΝ ΜΗΧΑΝΩΝ ΕΣΩΤΕΡΙΚΗΣ ΚΑΥΣΕΩΣ ΣΥΝΙΣΤΑΤΑΙ ΣΤΗ </a:t>
            </a:r>
            <a:r>
              <a:rPr lang="el-GR" sz="2500" b="1" dirty="0" smtClean="0">
                <a:solidFill>
                  <a:srgbClr val="FF0000"/>
                </a:solidFill>
                <a:latin typeface="Arial" pitchFamily="34" charset="0"/>
                <a:cs typeface="Arial" pitchFamily="34" charset="0"/>
              </a:rPr>
              <a:t>ΜΕΤΑΤΡΟΠΗ ΤΗΣ ΘΕΡΜΙΚΗΣ ΕΝΕΡΓΕΙΑΣ</a:t>
            </a:r>
            <a:r>
              <a:rPr lang="el-GR" sz="2500" b="1" dirty="0" smtClean="0">
                <a:solidFill>
                  <a:schemeClr val="tx1"/>
                </a:solidFill>
                <a:latin typeface="Arial" pitchFamily="34" charset="0"/>
                <a:cs typeface="Arial" pitchFamily="34" charset="0"/>
              </a:rPr>
              <a:t>, ΠΟΥ ΕΚΛΥΕΤΑΙ ΑΠΟ ΤΗΝ ΚΑΥΣΗ ΤΟΥ ΚΑΥΣΙΜΟΥ, ΜΕΣΑ ΣΕ ΚΑΤΑΛΛΗΛΑ ΔΙΑΜΟΡΦΩΜΕΝΟ ΚΛΕΙΣΤΟ ΧΩΡΟ (ΘΑΛΑΜΟΣ ΚΑΥΣΕΩΣ), </a:t>
            </a:r>
            <a:r>
              <a:rPr lang="el-GR" sz="2500" b="1" dirty="0" smtClean="0">
                <a:solidFill>
                  <a:srgbClr val="FF0000"/>
                </a:solidFill>
                <a:latin typeface="Arial" pitchFamily="34" charset="0"/>
                <a:cs typeface="Arial" pitchFamily="34" charset="0"/>
              </a:rPr>
              <a:t>ΣΕ ΜΗΧΑΝΙΚΟ ΕΡΓΟ</a:t>
            </a:r>
            <a:r>
              <a:rPr lang="el-GR" sz="2500" b="1" dirty="0" smtClean="0">
                <a:solidFill>
                  <a:schemeClr val="tx1"/>
                </a:solidFill>
                <a:latin typeface="Arial" pitchFamily="34" charset="0"/>
                <a:cs typeface="Arial" pitchFamily="34" charset="0"/>
              </a:rPr>
              <a:t>, ΜΕΣΩ ΚΑΤΑΛΛΗΛΩΝ ΕΞΑΡΤΗΜΑΤΩΝ ΚΑΙ ΜΗΧΑΝΙΣΜΩΝ . </a:t>
            </a:r>
          </a:p>
          <a:p>
            <a:pPr algn="l"/>
            <a:r>
              <a:rPr lang="el-GR" sz="2500" b="1" dirty="0" smtClean="0">
                <a:solidFill>
                  <a:schemeClr val="tx1"/>
                </a:solidFill>
                <a:latin typeface="Arial" pitchFamily="34" charset="0"/>
                <a:cs typeface="Arial" pitchFamily="34" charset="0"/>
              </a:rPr>
              <a:t>Η ΕΚΛΥΟΜΕΝΗ</a:t>
            </a:r>
            <a:r>
              <a:rPr lang="en-US" sz="2500" b="1" dirty="0" smtClean="0">
                <a:solidFill>
                  <a:schemeClr val="tx1"/>
                </a:solidFill>
                <a:latin typeface="Arial" pitchFamily="34" charset="0"/>
                <a:cs typeface="Arial" pitchFamily="34" charset="0"/>
              </a:rPr>
              <a:t> (</a:t>
            </a:r>
            <a:r>
              <a:rPr lang="el-GR" sz="2500" b="1" dirty="0" smtClean="0">
                <a:solidFill>
                  <a:srgbClr val="FF0000"/>
                </a:solidFill>
                <a:latin typeface="Arial" pitchFamily="34" charset="0"/>
                <a:cs typeface="Arial" pitchFamily="34" charset="0"/>
              </a:rPr>
              <a:t>ΑΠΕΛΕΥΘΕΡΟ</a:t>
            </a:r>
            <a:r>
              <a:rPr lang="en-US" sz="2500" b="1" dirty="0" smtClean="0">
                <a:solidFill>
                  <a:srgbClr val="FF0000"/>
                </a:solidFill>
                <a:latin typeface="Arial" pitchFamily="34" charset="0"/>
                <a:cs typeface="Arial" pitchFamily="34" charset="0"/>
              </a:rPr>
              <a:t>Y</a:t>
            </a:r>
            <a:r>
              <a:rPr lang="el-GR" sz="2500" b="1" dirty="0" smtClean="0">
                <a:solidFill>
                  <a:srgbClr val="FF0000"/>
                </a:solidFill>
                <a:latin typeface="Arial" pitchFamily="34" charset="0"/>
                <a:cs typeface="Arial" pitchFamily="34" charset="0"/>
              </a:rPr>
              <a:t>ΜΕΝΗ</a:t>
            </a:r>
            <a:r>
              <a:rPr lang="el-GR" sz="2500" b="1" dirty="0" smtClean="0">
                <a:solidFill>
                  <a:schemeClr val="tx1"/>
                </a:solidFill>
                <a:latin typeface="Arial" pitchFamily="34" charset="0"/>
                <a:cs typeface="Arial" pitchFamily="34" charset="0"/>
              </a:rPr>
              <a:t>) ΘΕΡΜΙΚΗ ΕΝΕΡΓΕΙΑ, ΕΠΕΙΔΗ ΠΡΑΓΜΑΤΟΠΟΙΕΙΤΑΙ ΜΕΣΑ ΣΕ ΚΛΕΙΣΤΟ ΧΩΡΟ, ΕΧΕΙ ΩΣ ΑΠΟΤΕΛΕΣΜΑ ΤΗ ΣΗΜΑΝΤΙΚΗ ΑΥΞΗΣΗ ΤΗΣ ΠΙΕΣΕΩΣ ΚΑΙ ΤΗΣ ΘΕΡΜΟΚΡΑΣΙΑΣ ΤΩΝ ΚΑΥΣΑΕΡΙΩΝ.</a:t>
            </a:r>
          </a:p>
        </p:txBody>
      </p:sp>
      <p:sp>
        <p:nvSpPr>
          <p:cNvPr id="4" name="Title 1"/>
          <p:cNvSpPr>
            <a:spLocks noGrp="1"/>
          </p:cNvSpPr>
          <p:nvPr>
            <p:ph type="ctrTitle"/>
          </p:nvPr>
        </p:nvSpPr>
        <p:spPr>
          <a:xfrm>
            <a:off x="285750" y="214313"/>
            <a:ext cx="8572500" cy="1054447"/>
          </a:xfrm>
          <a:solidFill>
            <a:schemeClr val="accent2">
              <a:lumMod val="75000"/>
            </a:schemeClr>
          </a:solidFill>
        </p:spPr>
        <p:txBody>
          <a:bodyPr>
            <a:noAutofit/>
          </a:bodyPr>
          <a:lstStyle/>
          <a:p>
            <a:pPr marL="514350" lvl="0" indent="-514350"/>
            <a:r>
              <a:rPr lang="el-GR" sz="2200" b="1" u="sng" dirty="0" smtClean="0">
                <a:solidFill>
                  <a:schemeClr val="bg1"/>
                </a:solidFill>
                <a:latin typeface="Arial" pitchFamily="34" charset="0"/>
                <a:cs typeface="Arial" pitchFamily="34" charset="0"/>
              </a:rPr>
              <a:t>ΑΡΧΕΣ ΛΕΙΤΟΥΡΓΙΑΣ ΚΑΙ ΑΠΛΗ ΠΕΡΙΓΡΑΦΗ ΕΜΒΟΛΟΦΟΡΟΥ ΠΑΛΙΝΔΡΟΜΙΚΗΣ ΜΗΧΑΝΗΣ ΕΣΩΤΕΡΙΚΗΣ ΚΑΥΣΕΩΣ</a:t>
            </a:r>
            <a:endParaRPr lang="en-US" sz="22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708981"/>
          </a:xfrm>
          <a:prstGeom prst="rect">
            <a:avLst/>
          </a:prstGeom>
          <a:solidFill>
            <a:schemeClr val="accent2">
              <a:lumMod val="75000"/>
            </a:schemeClr>
          </a:solidFill>
        </p:spPr>
        <p:txBody>
          <a:bodyPr wrap="square" rtlCol="0">
            <a:spAutoFit/>
          </a:bodyPr>
          <a:lstStyle/>
          <a:p>
            <a:pPr algn="ctr"/>
            <a:r>
              <a:rPr lang="en-US" sz="30000" b="1" dirty="0" smtClean="0">
                <a:latin typeface="Arial Black" pitchFamily="34" charset="0"/>
              </a:rPr>
              <a:t>2</a:t>
            </a:r>
            <a:endParaRPr lang="en-US" sz="30000" b="1" dirty="0">
              <a:latin typeface="Arial Black" pitchFamily="34" charset="0"/>
            </a:endParaRPr>
          </a:p>
        </p:txBody>
      </p:sp>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solidFill>
            <a:schemeClr val="accent2">
              <a:lumMod val="75000"/>
            </a:schemeClr>
          </a:solidFill>
        </p:spPr>
        <p:txBody>
          <a:bodyPr>
            <a:noAutofit/>
          </a:bodyPr>
          <a:lstStyle/>
          <a:p>
            <a:r>
              <a:rPr lang="el-GR" sz="6600" b="1" u="sng" dirty="0" smtClean="0">
                <a:solidFill>
                  <a:schemeClr val="bg1"/>
                </a:solidFill>
                <a:latin typeface="Arial" pitchFamily="34" charset="0"/>
                <a:cs typeface="Arial" pitchFamily="34" charset="0"/>
              </a:rPr>
              <a:t/>
            </a:r>
            <a:br>
              <a:rPr lang="el-GR" sz="6600" b="1" u="sng" dirty="0" smtClean="0">
                <a:solidFill>
                  <a:schemeClr val="bg1"/>
                </a:solidFill>
                <a:latin typeface="Arial" pitchFamily="34" charset="0"/>
                <a:cs typeface="Arial" pitchFamily="34" charset="0"/>
              </a:rPr>
            </a:br>
            <a:r>
              <a:rPr lang="el-GR" sz="6600" b="1" u="sng" dirty="0" smtClean="0">
                <a:solidFill>
                  <a:schemeClr val="bg1"/>
                </a:solidFill>
                <a:latin typeface="Arial" pitchFamily="34" charset="0"/>
                <a:cs typeface="Arial" pitchFamily="34" charset="0"/>
              </a:rPr>
              <a:t>ΚΕΦΑΛΑΙΟ </a:t>
            </a:r>
            <a:r>
              <a:rPr lang="en-US" sz="6600" b="1" u="sng" dirty="0" smtClean="0">
                <a:solidFill>
                  <a:schemeClr val="bg1"/>
                </a:solidFill>
                <a:latin typeface="Arial" pitchFamily="34" charset="0"/>
                <a:cs typeface="Arial" pitchFamily="34" charset="0"/>
              </a:rPr>
              <a:t> </a:t>
            </a:r>
            <a:r>
              <a:rPr lang="el-GR" sz="6600" b="1" u="sng" dirty="0" smtClean="0">
                <a:solidFill>
                  <a:schemeClr val="bg1"/>
                </a:solidFill>
                <a:latin typeface="Arial" pitchFamily="34" charset="0"/>
                <a:cs typeface="Arial" pitchFamily="34" charset="0"/>
              </a:rPr>
              <a:t>ΔΕΥΤΕΡΟ</a:t>
            </a:r>
            <a:r>
              <a:rPr lang="en-US" sz="6600" b="1" u="sng" dirty="0" smtClean="0">
                <a:solidFill>
                  <a:schemeClr val="bg1"/>
                </a:solidFill>
                <a:latin typeface="Arial" pitchFamily="34" charset="0"/>
                <a:cs typeface="Arial" pitchFamily="34" charset="0"/>
              </a:rPr>
              <a:t/>
            </a:r>
            <a:br>
              <a:rPr lang="en-US" sz="6600" b="1" u="sng" dirty="0" smtClean="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7158" y="571481"/>
            <a:ext cx="8501122" cy="2643205"/>
          </a:xfrm>
          <a:solidFill>
            <a:schemeClr val="accent2">
              <a:lumMod val="75000"/>
            </a:schemeClr>
          </a:solidFill>
        </p:spPr>
        <p:txBody>
          <a:bodyPr>
            <a:noAutofit/>
          </a:bodyPr>
          <a:lstStyle/>
          <a:p>
            <a:r>
              <a:rPr lang="el-GR" b="1" u="sng" dirty="0" smtClean="0">
                <a:solidFill>
                  <a:srgbClr val="FFFF00"/>
                </a:solidFill>
                <a:latin typeface="Arial" pitchFamily="34" charset="0"/>
                <a:cs typeface="Arial" pitchFamily="34" charset="0"/>
              </a:rPr>
              <a:t>ΣΥΝΤΟΜΗ ΠΕΡΙΓΡΑΦΗ ΤΩΝ ΒΑΣΙΚΩΝ ΒΟΗΘΗΤΙΚΩΝ ΜΗΧΑΝΗΜΑΤΩΝ ΣΥΣΚΕΥΩΝ ΚΑΙ ΔΙΚΤΥΩΝ</a:t>
            </a:r>
            <a:endParaRPr lang="en-US" b="1" u="sng" dirty="0">
              <a:solidFill>
                <a:srgbClr val="FFFF00"/>
              </a:solidFill>
              <a:latin typeface="Arial" pitchFamily="34" charset="0"/>
              <a:cs typeface="Arial" pitchFamily="34" charset="0"/>
            </a:endParaRPr>
          </a:p>
        </p:txBody>
      </p:sp>
      <p:sp>
        <p:nvSpPr>
          <p:cNvPr id="3" name="Subtitle 2"/>
          <p:cNvSpPr>
            <a:spLocks noGrp="1"/>
          </p:cNvSpPr>
          <p:nvPr>
            <p:ph type="subTitle" idx="1"/>
          </p:nvPr>
        </p:nvSpPr>
        <p:spPr>
          <a:xfrm>
            <a:off x="357158" y="3429000"/>
            <a:ext cx="8501122" cy="3143272"/>
          </a:xfrm>
          <a:solidFill>
            <a:schemeClr val="tx1"/>
          </a:solidFill>
        </p:spPr>
        <p:txBody>
          <a:bodyPr anchor="ctr">
            <a:noAutofit/>
          </a:bodyPr>
          <a:lstStyle/>
          <a:p>
            <a:r>
              <a:rPr lang="en-US" sz="4600" b="1" u="sng" dirty="0" smtClean="0">
                <a:solidFill>
                  <a:srgbClr val="FF0000"/>
                </a:solidFill>
                <a:latin typeface="Arial" pitchFamily="34" charset="0"/>
                <a:cs typeface="Arial" pitchFamily="34" charset="0"/>
              </a:rPr>
              <a:t>BRIEF DESCRIPTION OF MAIN AUXILIARY MACHINERIES, EQUIPMENTS AND LINES</a:t>
            </a:r>
            <a:endParaRPr lang="el-GR" sz="4600" b="1" u="sng"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ΠΡΟΩΣΕΩΣ</a:t>
            </a:r>
            <a:endParaRPr lang="en-US"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142984"/>
            <a:ext cx="8229600" cy="5500726"/>
          </a:xfrm>
        </p:spPr>
        <p:txBody>
          <a:bodyPr>
            <a:normAutofit fontScale="55000" lnSpcReduction="20000"/>
          </a:bodyPr>
          <a:lstStyle/>
          <a:p>
            <a:pPr lvl="0">
              <a:buNone/>
            </a:pPr>
            <a:r>
              <a:rPr lang="en-US" b="1" dirty="0" smtClean="0">
                <a:latin typeface="Arial" pitchFamily="34" charset="0"/>
                <a:cs typeface="Arial" pitchFamily="34" charset="0"/>
              </a:rPr>
              <a:t>   </a:t>
            </a:r>
            <a:r>
              <a:rPr lang="el-GR" b="1" u="sng" dirty="0" smtClean="0">
                <a:solidFill>
                  <a:srgbClr val="FF0000"/>
                </a:solidFill>
                <a:latin typeface="Arial" pitchFamily="34" charset="0"/>
                <a:cs typeface="Arial" pitchFamily="34" charset="0"/>
              </a:rPr>
              <a:t>ΓΙ</a:t>
            </a:r>
            <a:r>
              <a:rPr lang="en-US" b="1" u="sng" dirty="0" smtClean="0">
                <a:solidFill>
                  <a:srgbClr val="FF0000"/>
                </a:solidFill>
                <a:latin typeface="Arial" pitchFamily="34" charset="0"/>
                <a:cs typeface="Arial" pitchFamily="34" charset="0"/>
              </a:rPr>
              <a:t>A</a:t>
            </a:r>
            <a:r>
              <a:rPr lang="el-GR" b="1" u="sng" dirty="0" smtClean="0">
                <a:solidFill>
                  <a:srgbClr val="FF0000"/>
                </a:solidFill>
                <a:latin typeface="Arial" pitchFamily="34" charset="0"/>
                <a:cs typeface="Arial" pitchFamily="34" charset="0"/>
              </a:rPr>
              <a:t> ΠΛΟΙΟ ΑΤΜΟΚΙΝΗΤΟ ΜΕ ΑΤΜΟΣΤΡΟΒΙΛΟ</a:t>
            </a:r>
            <a:endParaRPr lang="en-US" b="1" u="sng" dirty="0" smtClean="0">
              <a:solidFill>
                <a:srgbClr val="FF0000"/>
              </a:solidFill>
              <a:latin typeface="Arial" pitchFamily="34" charset="0"/>
              <a:cs typeface="Arial" pitchFamily="34" charset="0"/>
            </a:endParaRPr>
          </a:p>
          <a:p>
            <a:pPr lvl="0">
              <a:buNone/>
            </a:pPr>
            <a:endParaRPr lang="el-GR" sz="2000" b="1" u="sng" dirty="0" smtClean="0">
              <a:solidFill>
                <a:srgbClr val="FF0000"/>
              </a:solidFill>
              <a:latin typeface="Arial" pitchFamily="34" charset="0"/>
              <a:cs typeface="Arial" pitchFamily="34" charset="0"/>
            </a:endParaRPr>
          </a:p>
          <a:p>
            <a:pPr marL="514350" lvl="0" indent="-514350">
              <a:buFont typeface="+mj-lt"/>
              <a:buAutoNum type="arabicPeriod"/>
            </a:pPr>
            <a:r>
              <a:rPr lang="el-GR" sz="3500" b="1" dirty="0" smtClean="0">
                <a:latin typeface="Arial" pitchFamily="34" charset="0"/>
                <a:cs typeface="Arial" pitchFamily="34" charset="0"/>
              </a:rPr>
              <a:t>ΚΥΡΙΟ ΨΥΓΕΙΟ. </a:t>
            </a:r>
          </a:p>
          <a:p>
            <a:pPr marL="514350" lvl="0" indent="-514350">
              <a:buFont typeface="+mj-lt"/>
              <a:buAutoNum type="arabicPeriod"/>
            </a:pPr>
            <a:r>
              <a:rPr lang="el-GR" sz="3500" b="1" dirty="0" smtClean="0">
                <a:latin typeface="Arial" pitchFamily="34" charset="0"/>
                <a:cs typeface="Arial" pitchFamily="34" charset="0"/>
              </a:rPr>
              <a:t>ΑΝΤΛΙΑ ΣΥΜΠΥΚΝΩΜΑΤΟΣ .</a:t>
            </a:r>
          </a:p>
          <a:p>
            <a:pPr marL="514350" lvl="0" indent="-514350">
              <a:buFont typeface="+mj-lt"/>
              <a:buAutoNum type="arabicPeriod"/>
            </a:pPr>
            <a:r>
              <a:rPr lang="el-GR" sz="3500" b="1" dirty="0" smtClean="0">
                <a:latin typeface="Arial" pitchFamily="34" charset="0"/>
                <a:cs typeface="Arial" pitchFamily="34" charset="0"/>
              </a:rPr>
              <a:t>ΕΚΧΥΤΗΡΕΣ ΚΕΝΟΥ. </a:t>
            </a:r>
          </a:p>
          <a:p>
            <a:pPr marL="514350" lvl="0" indent="-514350">
              <a:buFont typeface="+mj-lt"/>
              <a:buAutoNum type="arabicPeriod"/>
            </a:pPr>
            <a:r>
              <a:rPr lang="el-GR" sz="3500" b="1" dirty="0" smtClean="0">
                <a:latin typeface="Arial" pitchFamily="34" charset="0"/>
                <a:cs typeface="Arial" pitchFamily="34" charset="0"/>
              </a:rPr>
              <a:t>ΕΞΑΕΡΙΣΤΗΣ η ΕΞΑΕΡΙΣΤΙΚΗ ΤΡΟΦΟΔΟΤΙΚΗ ΔΕΞΑΜΕΝΗ (</a:t>
            </a:r>
            <a:r>
              <a:rPr lang="en-US" sz="3500" b="1" dirty="0" smtClean="0">
                <a:latin typeface="Arial" pitchFamily="34" charset="0"/>
                <a:cs typeface="Arial" pitchFamily="34" charset="0"/>
              </a:rPr>
              <a:t>D.F.T)</a:t>
            </a:r>
            <a:r>
              <a:rPr lang="el-GR" sz="3500" b="1" dirty="0" smtClean="0">
                <a:latin typeface="Arial" pitchFamily="34" charset="0"/>
                <a:cs typeface="Arial" pitchFamily="34" charset="0"/>
              </a:rPr>
              <a:t>. </a:t>
            </a:r>
          </a:p>
          <a:p>
            <a:pPr marL="514350" lvl="0" indent="-514350">
              <a:buFont typeface="+mj-lt"/>
              <a:buAutoNum type="arabicPeriod"/>
            </a:pPr>
            <a:r>
              <a:rPr lang="el-GR" sz="3500" b="1" dirty="0" smtClean="0">
                <a:latin typeface="Arial" pitchFamily="34" charset="0"/>
                <a:cs typeface="Arial" pitchFamily="34" charset="0"/>
              </a:rPr>
              <a:t>ΤΡΟΦΟΔΟΤΙΚΗ ΑΝΤΛΙΑ. </a:t>
            </a:r>
          </a:p>
          <a:p>
            <a:pPr marL="514350" lvl="0" indent="-514350">
              <a:buFont typeface="+mj-lt"/>
              <a:buAutoNum type="arabicPeriod"/>
            </a:pPr>
            <a:r>
              <a:rPr lang="el-GR" sz="3500" b="1" dirty="0" smtClean="0">
                <a:latin typeface="Arial" pitchFamily="34" charset="0"/>
                <a:cs typeface="Arial" pitchFamily="34" charset="0"/>
              </a:rPr>
              <a:t>ΠΡΟΘΕΡΜΑΝΤΗΡΑΣ ΤΡΟΦΟΔΟΤΙΚΟΥ ΝΕΡΟΥ. </a:t>
            </a:r>
          </a:p>
          <a:p>
            <a:pPr marL="514350" lvl="0" indent="-514350">
              <a:buFont typeface="+mj-lt"/>
              <a:buAutoNum type="arabicPeriod"/>
            </a:pPr>
            <a:r>
              <a:rPr lang="el-GR" sz="3500" b="1" dirty="0" smtClean="0">
                <a:latin typeface="Arial" pitchFamily="34" charset="0"/>
                <a:cs typeface="Arial" pitchFamily="34" charset="0"/>
              </a:rPr>
              <a:t>ΑΦΥΠΕΡΘΕΡΜΑΝΤΗΡΑΣ ΑΤΜΟΥ. </a:t>
            </a:r>
          </a:p>
          <a:p>
            <a:pPr marL="514350" indent="-514350">
              <a:buFont typeface="+mj-lt"/>
              <a:buAutoNum type="arabicPeriod"/>
            </a:pPr>
            <a:r>
              <a:rPr lang="el-GR" sz="3500" b="1" dirty="0" smtClean="0">
                <a:latin typeface="Arial" pitchFamily="34" charset="0"/>
                <a:cs typeface="Arial" pitchFamily="34" charset="0"/>
              </a:rPr>
              <a:t>ΑΝΑΘΕΡΜΑΝΤΗΡΑΣ ΑΤΜΟΥ. </a:t>
            </a:r>
          </a:p>
          <a:p>
            <a:pPr marL="514350" indent="-514350">
              <a:buFont typeface="+mj-lt"/>
              <a:buAutoNum type="arabicPeriod"/>
            </a:pPr>
            <a:r>
              <a:rPr lang="el-GR" sz="3500" b="1" dirty="0" smtClean="0">
                <a:latin typeface="Arial" pitchFamily="34" charset="0"/>
                <a:cs typeface="Arial" pitchFamily="34" charset="0"/>
              </a:rPr>
              <a:t>ΑΝΤΛΙΑ ΚΥΚΛΟΦΟΡΙΑΣ. </a:t>
            </a:r>
          </a:p>
          <a:p>
            <a:pPr marL="514350" lvl="0" indent="-514350">
              <a:buFont typeface="+mj-lt"/>
              <a:buAutoNum type="arabicPeriod"/>
            </a:pPr>
            <a:r>
              <a:rPr lang="el-GR" sz="3500" b="1" dirty="0" smtClean="0">
                <a:latin typeface="Arial" pitchFamily="34" charset="0"/>
                <a:cs typeface="Arial" pitchFamily="34" charset="0"/>
              </a:rPr>
              <a:t>ΑΝΕΜΙΣΤΗΡΑΣ ΤΕΧΝΗΤΟΥ ΕΛΚΥΣΜΟΥ. </a:t>
            </a:r>
          </a:p>
          <a:p>
            <a:pPr marL="514350" lvl="0" indent="-514350">
              <a:buFont typeface="+mj-lt"/>
              <a:buAutoNum type="arabicPeriod"/>
            </a:pPr>
            <a:r>
              <a:rPr lang="el-GR" sz="3500" b="1" dirty="0" smtClean="0">
                <a:latin typeface="Arial" pitchFamily="34" charset="0"/>
                <a:cs typeface="Arial" pitchFamily="34" charset="0"/>
              </a:rPr>
              <a:t>ΠΡΟΘΕΡΜΑΝΤΗΡΑΣ ΑΕΡΑ.</a:t>
            </a:r>
          </a:p>
          <a:p>
            <a:pPr marL="514350" lvl="0" indent="-514350">
              <a:buFont typeface="+mj-lt"/>
              <a:buAutoNum type="arabicPeriod"/>
            </a:pPr>
            <a:r>
              <a:rPr lang="el-GR" sz="3500" b="1" dirty="0" smtClean="0">
                <a:latin typeface="Arial" pitchFamily="34" charset="0"/>
                <a:cs typeface="Arial" pitchFamily="34" charset="0"/>
              </a:rPr>
              <a:t>ΜΗΧΑΝΗΜΑΤΑ ΔΙΑΚΙΝΗΣΕΩΣ ΠΕΤΡΕΛΑΙΟΥ.  </a:t>
            </a:r>
          </a:p>
          <a:p>
            <a:pPr marL="514350" lvl="0" indent="-514350">
              <a:buFont typeface="+mj-lt"/>
              <a:buAutoNum type="arabicPeriod"/>
            </a:pPr>
            <a:r>
              <a:rPr lang="el-GR" sz="3500" b="1" dirty="0" smtClean="0">
                <a:latin typeface="Arial" pitchFamily="34" charset="0"/>
                <a:cs typeface="Arial" pitchFamily="34" charset="0"/>
              </a:rPr>
              <a:t>ΑΠΟΣΤΑΚΤΗΡΑΣ η ΒΡΑΣΤΗΡΑΣ. </a:t>
            </a:r>
          </a:p>
          <a:p>
            <a:pPr marL="514350" lvl="0" indent="-514350">
              <a:buFont typeface="+mj-lt"/>
              <a:buAutoNum type="arabicPeriod"/>
            </a:pPr>
            <a:r>
              <a:rPr lang="el-GR" sz="3500" b="1" dirty="0" smtClean="0">
                <a:latin typeface="Arial" pitchFamily="34" charset="0"/>
                <a:cs typeface="Arial" pitchFamily="34" charset="0"/>
              </a:rPr>
              <a:t>ΑΝΤΛΙΑ ΛΑΔΙΟΥ ΛΙΠΑΝΣΕΩΣ. </a:t>
            </a:r>
          </a:p>
          <a:p>
            <a:pPr marL="514350" lvl="0" indent="-514350">
              <a:buFont typeface="+mj-lt"/>
              <a:buAutoNum type="arabicPeriod"/>
            </a:pPr>
            <a:r>
              <a:rPr lang="el-GR" sz="3500" b="1" dirty="0" smtClean="0">
                <a:latin typeface="Arial" pitchFamily="34" charset="0"/>
                <a:cs typeface="Arial" pitchFamily="34" charset="0"/>
              </a:rPr>
              <a:t>ΨΥΓΕΙΟ ΛΑΔΙΟΥ. </a:t>
            </a:r>
          </a:p>
          <a:p>
            <a:pPr marL="514350" indent="-514350">
              <a:buFont typeface="+mj-lt"/>
              <a:buAutoNum type="arabicPeriod"/>
            </a:pPr>
            <a:r>
              <a:rPr lang="el-GR" sz="3500" b="1" dirty="0" smtClean="0">
                <a:latin typeface="Arial" pitchFamily="34" charset="0"/>
                <a:cs typeface="Arial" pitchFamily="34" charset="0"/>
              </a:rPr>
              <a:t>ΣΤΡΟΒΙΛΟΓΕΝΝΗΤΡΙΕΣ.</a:t>
            </a:r>
            <a:endParaRPr lang="en-US" sz="35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28596" y="285728"/>
            <a:ext cx="8286808" cy="714380"/>
          </a:xfrm>
          <a:solidFill>
            <a:schemeClr val="accent2">
              <a:lumMod val="75000"/>
            </a:schemeClr>
          </a:solidFill>
        </p:spPr>
        <p:txBody>
          <a:bodyPr>
            <a:normAutofit fontScale="90000"/>
          </a:bodyPr>
          <a:lstStyle/>
          <a:p>
            <a:r>
              <a:rPr lang="el-GR" sz="2400" b="1" u="sng" dirty="0" smtClean="0">
                <a:solidFill>
                  <a:schemeClr val="bg1"/>
                </a:solidFill>
                <a:latin typeface="Arial" pitchFamily="34" charset="0"/>
                <a:cs typeface="Arial" pitchFamily="34" charset="0"/>
              </a:rPr>
              <a:t>ΛΕΙΤΟΥΡΓΙΑ ΑΤΜΟΜΗΧΑΝΙΚΗΣ ΕΓΚΑΤΑΣΤΑΣΕΩΣ ΜΕ ΑΤΜΟΣΤΡΟΒΙΛΟ</a:t>
            </a:r>
          </a:p>
        </p:txBody>
      </p:sp>
      <p:pic>
        <p:nvPicPr>
          <p:cNvPr id="7" name="Content Placeholder 6" descr="scan0002.jpg"/>
          <p:cNvPicPr>
            <a:picLocks noGrp="1" noChangeAspect="1"/>
          </p:cNvPicPr>
          <p:nvPr>
            <p:ph idx="1"/>
          </p:nvPr>
        </p:nvPicPr>
        <p:blipFill>
          <a:blip r:embed="rId3" cstate="print">
            <a:lum bright="-16000" contrast="46000"/>
          </a:blip>
          <a:stretch>
            <a:fillRect/>
          </a:stretch>
        </p:blipFill>
        <p:spPr>
          <a:xfrm rot="60000">
            <a:off x="2192695" y="1143027"/>
            <a:ext cx="6715172" cy="5572563"/>
          </a:xfrm>
        </p:spPr>
      </p:pic>
      <p:sp>
        <p:nvSpPr>
          <p:cNvPr id="5" name="TextBox 4"/>
          <p:cNvSpPr txBox="1"/>
          <p:nvPr/>
        </p:nvSpPr>
        <p:spPr>
          <a:xfrm>
            <a:off x="0" y="1071547"/>
            <a:ext cx="2500298" cy="5262979"/>
          </a:xfrm>
          <a:prstGeom prst="rect">
            <a:avLst/>
          </a:prstGeom>
          <a:noFill/>
        </p:spPr>
        <p:txBody>
          <a:bodyPr wrap="square" rtlCol="0">
            <a:spAutoFit/>
          </a:bodyPr>
          <a:lstStyle/>
          <a:p>
            <a:pPr marL="457200" indent="-457200">
              <a:buAutoNum type="arabicPeriod"/>
            </a:pPr>
            <a:r>
              <a:rPr lang="el-GR" sz="1200" b="1" dirty="0" smtClean="0">
                <a:latin typeface="Arial Black" pitchFamily="34" charset="0"/>
              </a:rPr>
              <a:t>ΛΕΒΗΤΑΣ.</a:t>
            </a:r>
          </a:p>
          <a:p>
            <a:pPr marL="457200" indent="-457200">
              <a:buAutoNum type="arabicPeriod"/>
            </a:pPr>
            <a:r>
              <a:rPr lang="el-GR" sz="1200" b="1" dirty="0" smtClean="0">
                <a:latin typeface="Arial Black" pitchFamily="34" charset="0"/>
              </a:rPr>
              <a:t>ΥΠΕΡΘΕΡΜΑΝΤΗΡΑ.</a:t>
            </a:r>
          </a:p>
          <a:p>
            <a:pPr marL="457200" indent="-457200">
              <a:buAutoNum type="arabicPeriod"/>
            </a:pPr>
            <a:r>
              <a:rPr lang="el-GR" sz="1200" b="1" dirty="0" smtClean="0">
                <a:latin typeface="Arial Black" pitchFamily="34" charset="0"/>
              </a:rPr>
              <a:t>ΣΤΡΟΒ. ΥΨ.ΠΙΕΣ.</a:t>
            </a:r>
          </a:p>
          <a:p>
            <a:pPr marL="457200" indent="-457200">
              <a:buAutoNum type="arabicPeriod"/>
            </a:pPr>
            <a:r>
              <a:rPr lang="el-GR" sz="1200" b="1" dirty="0" smtClean="0">
                <a:latin typeface="Arial Black" pitchFamily="34" charset="0"/>
              </a:rPr>
              <a:t>ΣΤΡΟΒ.ΧΑΜ.ΠΙΕΣ.</a:t>
            </a:r>
          </a:p>
          <a:p>
            <a:pPr marL="457200" indent="-457200">
              <a:buAutoNum type="arabicPeriod"/>
            </a:pPr>
            <a:r>
              <a:rPr lang="el-GR" sz="1200" b="1" dirty="0" smtClean="0">
                <a:latin typeface="Arial Black" pitchFamily="34" charset="0"/>
              </a:rPr>
              <a:t>ΑΞΟΝΑ.</a:t>
            </a:r>
          </a:p>
          <a:p>
            <a:pPr marL="457200" indent="-457200">
              <a:buAutoNum type="arabicPeriod"/>
            </a:pPr>
            <a:r>
              <a:rPr lang="el-GR" sz="1200" b="1" dirty="0" smtClean="0">
                <a:latin typeface="Arial Black" pitchFamily="34" charset="0"/>
              </a:rPr>
              <a:t>ΣΥΜΠΥΚΝΩΤΗ η ΨΥΓΕΙΟ.</a:t>
            </a:r>
          </a:p>
          <a:p>
            <a:pPr marL="457200" indent="-457200">
              <a:buAutoNum type="arabicPeriod"/>
            </a:pPr>
            <a:r>
              <a:rPr lang="el-GR" sz="1200" b="1" dirty="0" smtClean="0">
                <a:latin typeface="Arial Black" pitchFamily="34" charset="0"/>
              </a:rPr>
              <a:t>ΑΝΤΛΙΑ ΚΥΚΛΟΦΟΡΙΑ.</a:t>
            </a:r>
          </a:p>
          <a:p>
            <a:pPr marL="457200" indent="-457200">
              <a:buAutoNum type="arabicPeriod"/>
            </a:pPr>
            <a:r>
              <a:rPr lang="el-GR" sz="1200" b="1" dirty="0" smtClean="0">
                <a:latin typeface="Arial Black" pitchFamily="34" charset="0"/>
              </a:rPr>
              <a:t>ΑΝΤΛΙΑ ΣΥΜΠΥΚΝΩΜΑΤΟΣ.</a:t>
            </a:r>
          </a:p>
          <a:p>
            <a:pPr marL="457200" indent="-457200">
              <a:buAutoNum type="arabicPeriod"/>
            </a:pPr>
            <a:r>
              <a:rPr lang="el-GR" sz="1200" b="1" dirty="0" smtClean="0">
                <a:latin typeface="Arial Black" pitchFamily="34" charset="0"/>
              </a:rPr>
              <a:t>ΨΥΚΤΗΡΑ.</a:t>
            </a:r>
          </a:p>
          <a:p>
            <a:pPr marL="457200" indent="-457200">
              <a:buAutoNum type="arabicPeriod"/>
            </a:pPr>
            <a:r>
              <a:rPr lang="el-GR" sz="1200" b="1" dirty="0" smtClean="0">
                <a:latin typeface="Arial Black" pitchFamily="34" charset="0"/>
              </a:rPr>
              <a:t>ΕΚΧΥΤΗΡΑ ΚΕΝΟΥ.</a:t>
            </a:r>
          </a:p>
          <a:p>
            <a:pPr marL="457200" indent="-457200">
              <a:buAutoNum type="arabicPeriod"/>
            </a:pPr>
            <a:r>
              <a:rPr lang="el-GR" sz="1200" b="1" dirty="0" smtClean="0">
                <a:latin typeface="Arial Black" pitchFamily="34" charset="0"/>
              </a:rPr>
              <a:t>ΣΩΛΗΝΑ.</a:t>
            </a:r>
          </a:p>
          <a:p>
            <a:pPr marL="457200" indent="-457200">
              <a:buAutoNum type="arabicPeriod"/>
            </a:pPr>
            <a:r>
              <a:rPr lang="el-GR" sz="1200" b="1" dirty="0" smtClean="0">
                <a:latin typeface="Arial Black" pitchFamily="34" charset="0"/>
              </a:rPr>
              <a:t>ΕΞΑΕΡΙΣΤΙΚΟ.</a:t>
            </a:r>
          </a:p>
          <a:p>
            <a:pPr marL="457200" indent="-457200">
              <a:buAutoNum type="arabicPeriod"/>
            </a:pPr>
            <a:r>
              <a:rPr lang="el-GR" sz="1200" b="1" dirty="0" smtClean="0">
                <a:latin typeface="Arial Black" pitchFamily="34" charset="0"/>
              </a:rPr>
              <a:t>ΕΞΑΕΡΙΣΤΙΚΗ ΤΡΟΦΟΔΟΤΙΚΗ ΔΕΞΑΜΕΝΗ.</a:t>
            </a:r>
          </a:p>
          <a:p>
            <a:pPr marL="457200" indent="-457200">
              <a:buAutoNum type="arabicPeriod"/>
            </a:pPr>
            <a:r>
              <a:rPr lang="el-GR" sz="1200" b="1" dirty="0" smtClean="0">
                <a:latin typeface="Arial Black" pitchFamily="34" charset="0"/>
              </a:rPr>
              <a:t>ΕΞΑΕΡΙΣΤΙΚΟ.</a:t>
            </a:r>
          </a:p>
          <a:p>
            <a:pPr marL="457200" indent="-457200">
              <a:buAutoNum type="arabicPeriod"/>
            </a:pPr>
            <a:r>
              <a:rPr lang="el-GR" sz="1200" b="1" dirty="0" smtClean="0">
                <a:latin typeface="Arial Black" pitchFamily="34" charset="0"/>
              </a:rPr>
              <a:t>ΕΝΙΣΧΥΤΙΚΗ ΑΝΤΛΙΑ ΤΡΟΦΟΔΟΤΗΣΕΩΣ.</a:t>
            </a:r>
          </a:p>
          <a:p>
            <a:pPr marL="457200" indent="-457200">
              <a:buAutoNum type="arabicPeriod"/>
            </a:pPr>
            <a:r>
              <a:rPr lang="el-GR" sz="1200" b="1" dirty="0" smtClean="0">
                <a:latin typeface="Arial Black" pitchFamily="34" charset="0"/>
              </a:rPr>
              <a:t>ΚΥΡΙΑ ΑΝΤΛΙΑ ΤΡΟΦΟΔΟΤΗΣΕΩΣ.</a:t>
            </a:r>
          </a:p>
          <a:p>
            <a:pPr marL="457200" indent="-457200">
              <a:buAutoNum type="arabicPeriod"/>
            </a:pPr>
            <a:r>
              <a:rPr lang="el-GR" sz="1200" b="1" dirty="0" smtClean="0">
                <a:latin typeface="Arial Black" pitchFamily="34" charset="0"/>
              </a:rPr>
              <a:t>ΟΙΚΟΝΟΜΗΤΗΡΑ.</a:t>
            </a:r>
          </a:p>
          <a:p>
            <a:pPr marL="457200" indent="-457200">
              <a:buAutoNum type="arabicPeriod"/>
            </a:pPr>
            <a:r>
              <a:rPr lang="el-GR" sz="1200" b="1" dirty="0" smtClean="0">
                <a:latin typeface="Arial Black" pitchFamily="34" charset="0"/>
              </a:rPr>
              <a:t>ΕΠΙΣΤΟΜΙΟ.</a:t>
            </a:r>
          </a:p>
          <a:p>
            <a:pPr marL="457200" indent="-457200">
              <a:buAutoNum type="arabicPeriod"/>
            </a:pPr>
            <a:endParaRPr lang="el-GR" sz="1600" b="1" dirty="0" smtClean="0">
              <a:latin typeface="Arial Black" pitchFamily="34" charset="0"/>
            </a:endParaRPr>
          </a:p>
          <a:p>
            <a:pPr marL="457200" indent="-457200">
              <a:buAutoNum type="arabicPeriod"/>
            </a:pPr>
            <a:endParaRPr lang="en-US" sz="2000" b="1" dirty="0">
              <a:latin typeface="Arial Black" pitchFamily="34" charset="0"/>
            </a:endParaRPr>
          </a:p>
        </p:txBody>
      </p:sp>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ΠΡΟΩΣΕΩΣ</a:t>
            </a:r>
            <a:endParaRPr lang="en-US"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142984"/>
            <a:ext cx="8229600" cy="5500726"/>
          </a:xfrm>
        </p:spPr>
        <p:txBody>
          <a:bodyPr>
            <a:normAutofit/>
          </a:bodyPr>
          <a:lstStyle/>
          <a:p>
            <a:pPr lvl="0">
              <a:buNone/>
            </a:pPr>
            <a:r>
              <a:rPr lang="en-US" b="1" dirty="0" smtClean="0">
                <a:latin typeface="Arial" pitchFamily="34" charset="0"/>
                <a:cs typeface="Arial" pitchFamily="34" charset="0"/>
              </a:rPr>
              <a:t>   </a:t>
            </a:r>
            <a:r>
              <a:rPr lang="el-GR" sz="2800" b="1" u="sng" dirty="0" smtClean="0">
                <a:solidFill>
                  <a:srgbClr val="FF0000"/>
                </a:solidFill>
                <a:latin typeface="Arial" pitchFamily="34" charset="0"/>
                <a:cs typeface="Arial" pitchFamily="34" charset="0"/>
              </a:rPr>
              <a:t>ΓΙΑ ΝΤΗΖΕΛΟΚΙΝΗΤΟ ΠΛΟΙΟ</a:t>
            </a:r>
          </a:p>
          <a:p>
            <a:pPr>
              <a:buNone/>
            </a:pPr>
            <a:endParaRPr lang="el-GR" sz="2600" b="1" u="sng" dirty="0" smtClean="0">
              <a:solidFill>
                <a:srgbClr val="FF0000"/>
              </a:solidFill>
              <a:latin typeface="Arial" pitchFamily="34" charset="0"/>
              <a:cs typeface="Arial" pitchFamily="34" charset="0"/>
            </a:endParaRPr>
          </a:p>
          <a:p>
            <a:pPr>
              <a:buNone/>
            </a:pPr>
            <a:r>
              <a:rPr lang="el-GR" b="1" dirty="0" smtClean="0">
                <a:latin typeface="Arial" pitchFamily="34" charset="0"/>
                <a:cs typeface="Arial" pitchFamily="34" charset="0"/>
              </a:rPr>
              <a:t>   ΤΑ ΒΟΗΘΗΤΙΚΑ ΜΗΧΑΝΗΜΑΤΑ ΕΙΝΑΙ ΗΛΕΚΤΡΟΚΙΝΗΤΑ, ΕΝΩ ΠΑΡΑΛΛΗΛΑ ΥΠΑΡΧΕΙ ΚΑΙ ΒΟΗΘΗΤΙΚΟΣ ΑΤΜΟΛΕΒΗΤΑΣ ΑΝΕΞΑΡΤΗΤΟΣ η ΜΕ ΚΑΥΣΑΕΡΙΑ ΓΙΑ ΤΙΣ ΛΟΙΠΕΣ ΧΡΗΣΕΙΣ ΑΤΜΟΥ ΣΤΟ ΠΛΟΙΟ.</a:t>
            </a:r>
          </a:p>
          <a:p>
            <a:pPr>
              <a:buNone/>
            </a:pPr>
            <a:endParaRPr lang="el-GR" sz="2000" b="1"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ΠΡΟΩΣΕΩΣ</a:t>
            </a:r>
            <a:endParaRPr lang="en-US"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142984"/>
            <a:ext cx="8229600" cy="5500726"/>
          </a:xfrm>
        </p:spPr>
        <p:txBody>
          <a:bodyPr>
            <a:normAutofit/>
          </a:bodyPr>
          <a:lstStyle/>
          <a:p>
            <a:pPr>
              <a:buNone/>
            </a:pPr>
            <a:endParaRPr lang="el-GR" b="1" dirty="0" smtClean="0">
              <a:latin typeface="Arial" pitchFamily="34" charset="0"/>
              <a:cs typeface="Arial" pitchFamily="34" charset="0"/>
            </a:endParaRPr>
          </a:p>
          <a:p>
            <a:pPr>
              <a:buNone/>
            </a:pPr>
            <a:endParaRPr lang="en-US" sz="2000" b="1" dirty="0">
              <a:latin typeface="Arial" pitchFamily="34" charset="0"/>
              <a:cs typeface="Arial" pitchFamily="34" charset="0"/>
            </a:endParaRPr>
          </a:p>
        </p:txBody>
      </p:sp>
      <p:pic>
        <p:nvPicPr>
          <p:cNvPr id="5" name="Picture 2" descr="image7"/>
          <p:cNvPicPr>
            <a:picLocks noChangeAspect="1" noChangeArrowheads="1"/>
          </p:cNvPicPr>
          <p:nvPr/>
        </p:nvPicPr>
        <p:blipFill>
          <a:blip r:embed="rId3" cstate="print">
            <a:lum bright="-23000" contrast="36000"/>
          </a:blip>
          <a:stretch>
            <a:fillRect/>
          </a:stretch>
        </p:blipFill>
        <p:spPr bwMode="auto">
          <a:xfrm rot="-120000">
            <a:off x="446881" y="1214539"/>
            <a:ext cx="8286808" cy="52864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ΠΡΟΩΣΕΩΣ</a:t>
            </a:r>
            <a:endParaRPr lang="en-US"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142984"/>
            <a:ext cx="8229600" cy="5500726"/>
          </a:xfrm>
        </p:spPr>
        <p:txBody>
          <a:bodyPr>
            <a:normAutofit/>
          </a:bodyPr>
          <a:lstStyle/>
          <a:p>
            <a:pPr>
              <a:buNone/>
            </a:pPr>
            <a:endParaRPr lang="el-GR" b="1" dirty="0" smtClean="0">
              <a:latin typeface="Arial" pitchFamily="34" charset="0"/>
              <a:cs typeface="Arial" pitchFamily="34" charset="0"/>
            </a:endParaRPr>
          </a:p>
          <a:p>
            <a:pPr>
              <a:buNone/>
            </a:pPr>
            <a:endParaRPr lang="en-US" sz="2000" b="1" dirty="0">
              <a:latin typeface="Arial" pitchFamily="34" charset="0"/>
              <a:cs typeface="Arial" pitchFamily="34" charset="0"/>
            </a:endParaRPr>
          </a:p>
        </p:txBody>
      </p:sp>
      <p:pic>
        <p:nvPicPr>
          <p:cNvPr id="6" name="Picture 2"/>
          <p:cNvPicPr>
            <a:picLocks noChangeAspect="1" noChangeArrowheads="1"/>
          </p:cNvPicPr>
          <p:nvPr/>
        </p:nvPicPr>
        <p:blipFill>
          <a:blip r:embed="rId3" cstate="print"/>
          <a:srcRect/>
          <a:stretch>
            <a:fillRect/>
          </a:stretch>
        </p:blipFill>
        <p:spPr bwMode="auto">
          <a:xfrm>
            <a:off x="1285852" y="1285860"/>
            <a:ext cx="6643734" cy="47863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ΠΡΟΩΣΕΩΣ</a:t>
            </a:r>
            <a:endParaRPr lang="en-US"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142984"/>
            <a:ext cx="8229600" cy="5500726"/>
          </a:xfrm>
        </p:spPr>
        <p:txBody>
          <a:bodyPr>
            <a:normAutofit fontScale="92500" lnSpcReduction="10000"/>
          </a:bodyPr>
          <a:lstStyle/>
          <a:p>
            <a:pPr lvl="0">
              <a:buNone/>
            </a:pPr>
            <a:r>
              <a:rPr lang="en-US" sz="2800" b="1" dirty="0" smtClean="0">
                <a:latin typeface="Arial" pitchFamily="34" charset="0"/>
                <a:cs typeface="Arial" pitchFamily="34" charset="0"/>
              </a:rPr>
              <a:t>   </a:t>
            </a:r>
            <a:r>
              <a:rPr lang="el-GR" sz="2200" b="1" u="sng" dirty="0" smtClean="0">
                <a:solidFill>
                  <a:srgbClr val="FF0000"/>
                </a:solidFill>
                <a:latin typeface="Arial" pitchFamily="34" charset="0"/>
                <a:cs typeface="Arial" pitchFamily="34" charset="0"/>
              </a:rPr>
              <a:t>ΓΙΑ ΝΤΗΖΕΛΟΚΙΝΗΤΟ ΠΛΟΙΟ</a:t>
            </a:r>
            <a:endParaRPr lang="el-GR" sz="2200" b="1" dirty="0" smtClean="0">
              <a:latin typeface="Arial" pitchFamily="34" charset="0"/>
              <a:cs typeface="Arial" pitchFamily="34" charset="0"/>
            </a:endParaRPr>
          </a:p>
          <a:p>
            <a:pPr>
              <a:buNone/>
            </a:pPr>
            <a:r>
              <a:rPr lang="el-GR" sz="2000" b="1" dirty="0" smtClean="0">
                <a:latin typeface="Arial" pitchFamily="34" charset="0"/>
                <a:cs typeface="Arial" pitchFamily="34" charset="0"/>
              </a:rPr>
              <a:t>ΤΑ ΒΟΗΘΗΤΙΚΑ ΜΗΧΑΝΗΜΑΤΑ ΠΡΟΩΣΕΩΣ ΤΩΝ ΠΛΟΙΩΝ ΤΗΣ ΚΑΤΗΓΟΡΙΑΣ ΑΥΤΗΣ ΕΙΝΑΙ: </a:t>
            </a:r>
          </a:p>
          <a:p>
            <a:pPr marL="457200" indent="-457200">
              <a:buFont typeface="+mj-lt"/>
              <a:buAutoNum type="arabicPeriod"/>
            </a:pPr>
            <a:r>
              <a:rPr lang="el-GR" sz="2000" b="1" dirty="0" smtClean="0">
                <a:latin typeface="Arial" pitchFamily="34" charset="0"/>
                <a:cs typeface="Arial" pitchFamily="34" charset="0"/>
              </a:rPr>
              <a:t>ΜΗΧΑΝΗΜΑΤΑ ΕΠΕΞΕΡΓΑΣΙΑΣ ΒΑΡΕΩΝ ΠΕΤΡΕΛΑΙΩΝ.</a:t>
            </a:r>
          </a:p>
          <a:p>
            <a:pPr marL="457200" indent="-457200">
              <a:buFont typeface="+mj-lt"/>
              <a:buAutoNum type="arabicPeriod"/>
            </a:pPr>
            <a:r>
              <a:rPr lang="el-GR" sz="2000" b="1" dirty="0" smtClean="0">
                <a:latin typeface="Arial" pitchFamily="34" charset="0"/>
                <a:cs typeface="Arial" pitchFamily="34" charset="0"/>
              </a:rPr>
              <a:t> ΑΝΤΛΙΑ ΠΑΡΟΧΗΣ Η ΤΡΟΦΟΔΟΤΗΣΕΩΣ ΠΕΤΡΕΛΑΙΟΥ.</a:t>
            </a:r>
          </a:p>
          <a:p>
            <a:pPr marL="457200" indent="-457200">
              <a:buFont typeface="+mj-lt"/>
              <a:buAutoNum type="arabicPeriod"/>
            </a:pPr>
            <a:r>
              <a:rPr lang="el-GR" sz="2000" b="1" dirty="0" smtClean="0">
                <a:latin typeface="Arial" pitchFamily="34" charset="0"/>
                <a:cs typeface="Arial" pitchFamily="34" charset="0"/>
              </a:rPr>
              <a:t>ΑΝΤΛΙΑ ΛΑΔΙΟΥ ΛΙΠΑΝΣΕΩΣ.</a:t>
            </a:r>
          </a:p>
          <a:p>
            <a:pPr marL="457200" indent="-457200">
              <a:buFont typeface="+mj-lt"/>
              <a:buAutoNum type="arabicPeriod"/>
            </a:pPr>
            <a:r>
              <a:rPr lang="el-GR" sz="2000" b="1" dirty="0" smtClean="0">
                <a:latin typeface="Arial" pitchFamily="34" charset="0"/>
                <a:cs typeface="Arial" pitchFamily="34" charset="0"/>
              </a:rPr>
              <a:t>ΨΥΓΕΙΑ ΛΑΔΙΟΥ. </a:t>
            </a:r>
          </a:p>
          <a:p>
            <a:pPr marL="457200" indent="-457200">
              <a:buFont typeface="+mj-lt"/>
              <a:buAutoNum type="arabicPeriod"/>
            </a:pPr>
            <a:r>
              <a:rPr lang="el-GR" sz="2000" b="1" dirty="0" smtClean="0">
                <a:latin typeface="Arial" pitchFamily="34" charset="0"/>
                <a:cs typeface="Arial" pitchFamily="34" charset="0"/>
              </a:rPr>
              <a:t>ΦΥΓΟΚΕΝΤΡΙΚΟΣ ΚΑΘΑΡΙΣΤΗΣ ΛΑΔΙΟΥ.</a:t>
            </a:r>
          </a:p>
          <a:p>
            <a:pPr marL="457200" indent="-457200">
              <a:buFont typeface="+mj-lt"/>
              <a:buAutoNum type="arabicPeriod"/>
            </a:pPr>
            <a:r>
              <a:rPr lang="el-GR" sz="2000" b="1" dirty="0" smtClean="0">
                <a:latin typeface="Arial" pitchFamily="34" charset="0"/>
                <a:cs typeface="Arial" pitchFamily="34" charset="0"/>
              </a:rPr>
              <a:t>ΑΝΤΛΙΑ ΨΥΞΕΩΣ ΚΥΛΙΝΔΡΩΝ ΚΑΙ ΠΩΜΑΤΩΝ.</a:t>
            </a:r>
          </a:p>
          <a:p>
            <a:pPr marL="457200" indent="-457200">
              <a:buFont typeface="+mj-lt"/>
              <a:buAutoNum type="arabicPeriod"/>
            </a:pPr>
            <a:r>
              <a:rPr lang="el-GR" sz="2000" b="1" dirty="0" smtClean="0">
                <a:latin typeface="Arial" pitchFamily="34" charset="0"/>
                <a:cs typeface="Arial" pitchFamily="34" charset="0"/>
              </a:rPr>
              <a:t>ΨΥΓΕΙΟ ΝΕΡΟΥ ΨΥΞΕΩΣ ΚΥΡΙΑΣ ΜΗΧΑΝΗΣ.</a:t>
            </a:r>
          </a:p>
          <a:p>
            <a:pPr marL="457200" indent="-457200">
              <a:buFont typeface="+mj-lt"/>
              <a:buAutoNum type="arabicPeriod"/>
            </a:pPr>
            <a:r>
              <a:rPr lang="el-GR" sz="2000" b="1" dirty="0" smtClean="0">
                <a:latin typeface="Arial" pitchFamily="34" charset="0"/>
                <a:cs typeface="Arial" pitchFamily="34" charset="0"/>
              </a:rPr>
              <a:t>ΑΝΤΛΙΑ ΨΥΞΕΩΣ ΕΜΒΟΛΩΝ ΚΥΡΙΑΣ ΜΗΧΑΝΗΣ. </a:t>
            </a:r>
          </a:p>
          <a:p>
            <a:pPr marL="457200" indent="-457200">
              <a:buFont typeface="+mj-lt"/>
              <a:buAutoNum type="arabicPeriod"/>
            </a:pPr>
            <a:r>
              <a:rPr lang="el-GR" sz="2000" b="1" dirty="0" smtClean="0">
                <a:latin typeface="Arial" pitchFamily="34" charset="0"/>
                <a:cs typeface="Arial" pitchFamily="34" charset="0"/>
              </a:rPr>
              <a:t>ΨΥΓΕΙΟ ΨΥΞΕΩΣ ΤΟΥ ΨΥΚΤΙΚΟΥ ΥΓΡΟΥ ΤΩΝ ΕΜΒΟΛΩΝ.</a:t>
            </a:r>
          </a:p>
          <a:p>
            <a:pPr marL="457200" indent="-457200">
              <a:buFont typeface="+mj-lt"/>
              <a:buAutoNum type="arabicPeriod"/>
            </a:pPr>
            <a:r>
              <a:rPr lang="el-GR" sz="2000" b="1" dirty="0" smtClean="0">
                <a:latin typeface="Arial" pitchFamily="34" charset="0"/>
                <a:cs typeface="Arial" pitchFamily="34" charset="0"/>
              </a:rPr>
              <a:t>ΑΝΤΛΙΑ ΚΥΚΛΟΦΟΡΙΑΣ.</a:t>
            </a:r>
          </a:p>
          <a:p>
            <a:pPr marL="457200" indent="-457200">
              <a:buFont typeface="+mj-lt"/>
              <a:buAutoNum type="arabicPeriod"/>
            </a:pPr>
            <a:r>
              <a:rPr lang="el-GR" sz="2000" b="1" dirty="0" smtClean="0">
                <a:latin typeface="Arial" pitchFamily="34" charset="0"/>
                <a:cs typeface="Arial" pitchFamily="34" charset="0"/>
              </a:rPr>
              <a:t>ΑΕΡΟΣΥΜΠΙΕΣΤΕΣ. </a:t>
            </a:r>
          </a:p>
          <a:p>
            <a:pPr marL="457200" indent="-457200">
              <a:buFont typeface="+mj-lt"/>
              <a:buAutoNum type="arabicPeriod"/>
            </a:pPr>
            <a:r>
              <a:rPr lang="el-GR" sz="2000" b="1" dirty="0" smtClean="0">
                <a:latin typeface="Arial" pitchFamily="34" charset="0"/>
                <a:cs typeface="Arial" pitchFamily="34" charset="0"/>
              </a:rPr>
              <a:t>ΦΙΑΛΕΣ ΠΕΠΙΕΣΜΕΝΟΥ ΑΕΡΑ (ΑΕΡΟΦΥΛΑΚΙΑ). </a:t>
            </a:r>
          </a:p>
          <a:p>
            <a:pPr marL="457200" indent="-457200">
              <a:buFont typeface="+mj-lt"/>
              <a:buAutoNum type="arabicPeriod"/>
            </a:pPr>
            <a:r>
              <a:rPr lang="el-GR" sz="2000" b="1" dirty="0" smtClean="0">
                <a:latin typeface="Arial" pitchFamily="34" charset="0"/>
                <a:cs typeface="Arial" pitchFamily="34" charset="0"/>
              </a:rPr>
              <a:t>ΗΛΕΚΤΡΟΓΕΝΝΗΤΡΙΕΣ. </a:t>
            </a:r>
          </a:p>
          <a:p>
            <a:pPr marL="457200" indent="-457200">
              <a:buFont typeface="+mj-lt"/>
              <a:buAutoNum type="arabicPeriod"/>
            </a:pPr>
            <a:r>
              <a:rPr lang="el-GR" sz="2000" b="1" dirty="0" smtClean="0">
                <a:latin typeface="Arial" pitchFamily="34" charset="0"/>
                <a:cs typeface="Arial" pitchFamily="34" charset="0"/>
              </a:rPr>
              <a:t>ΒΡΑΣΤΗΡΑΣ. </a:t>
            </a:r>
          </a:p>
          <a:p>
            <a:pPr>
              <a:buNone/>
            </a:pPr>
            <a:endParaRPr lang="en-US"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ΠΡΟΩΣΕΩΣ</a:t>
            </a:r>
            <a:endParaRPr lang="en-US"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142984"/>
            <a:ext cx="8229600" cy="5500726"/>
          </a:xfrm>
        </p:spPr>
        <p:txBody>
          <a:bodyPr>
            <a:normAutofit/>
          </a:bodyPr>
          <a:lstStyle/>
          <a:p>
            <a:pPr>
              <a:buNone/>
            </a:pPr>
            <a:r>
              <a:rPr lang="en-US" sz="2800" b="1" dirty="0" smtClean="0">
                <a:latin typeface="Arial" pitchFamily="34" charset="0"/>
                <a:cs typeface="Arial" pitchFamily="34" charset="0"/>
              </a:rPr>
              <a:t>   </a:t>
            </a:r>
            <a:r>
              <a:rPr lang="el-GR" sz="2400" b="1" u="sng" dirty="0" smtClean="0">
                <a:solidFill>
                  <a:srgbClr val="FF0000"/>
                </a:solidFill>
                <a:latin typeface="Arial" pitchFamily="34" charset="0"/>
                <a:cs typeface="Arial" pitchFamily="34" charset="0"/>
              </a:rPr>
              <a:t>ΠΛΟΙΟ ΜΕ ΝΤΗΖΕΛΟ-ΗΛΕΚΤΡΙΚΗ ΠΡΟΩΣΗ</a:t>
            </a:r>
          </a:p>
          <a:p>
            <a:pPr lvl="0">
              <a:buNone/>
            </a:pPr>
            <a:endParaRPr lang="el-GR" sz="2800" b="1" dirty="0" smtClean="0">
              <a:latin typeface="Arial" pitchFamily="34" charset="0"/>
              <a:cs typeface="Arial" pitchFamily="34" charset="0"/>
            </a:endParaRPr>
          </a:p>
          <a:p>
            <a:pPr>
              <a:buNone/>
            </a:pPr>
            <a:endParaRPr lang="el-GR" sz="2000" b="1" dirty="0" smtClean="0"/>
          </a:p>
          <a:p>
            <a:pPr>
              <a:buNone/>
            </a:pPr>
            <a:r>
              <a:rPr lang="el-GR" sz="2000" b="1" dirty="0" smtClean="0"/>
              <a:t>      </a:t>
            </a:r>
            <a:r>
              <a:rPr lang="el-GR" b="1" dirty="0" smtClean="0">
                <a:latin typeface="Arial" pitchFamily="34" charset="0"/>
                <a:cs typeface="Arial" pitchFamily="34" charset="0"/>
              </a:rPr>
              <a:t>ΣΤΑ ΠΛΟΙΑ ΤΗΣ ΚΑΤΗΓΟΡΙΑΣ ΑΥΤΗΣ ΥΠΑΡΧΟΥΝ ΓΕΝΙΚΑ ΤΑ ΙΔΙΑ ΜΗΧΑΝΗΜΑΤΑ ΟΠΩΣ ΣΤΑ ΝΤΗΖΕΛΟΚΙΝΗΤΑ. ΔΙΑΦΟΡΑ ΠΑΡΑΤΗΡΕΙΤΑΙ ΜΟΝΟ ΩΣ ΠΡΟΣ ΤΗ ΜΕΤΑΔΟΣΗ ΤΗΣ ΚΙΝΗΣΕΩΣ ΣΤΟΝ ΕΛΙΚΟΦΟΡΟ ΑΞΟΝΑ ΤΟΥ.</a:t>
            </a:r>
          </a:p>
          <a:p>
            <a:pPr>
              <a:buNone/>
            </a:pPr>
            <a:endParaRPr lang="en-US"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519536"/>
          </a:xfrm>
        </p:spPr>
        <p:txBody>
          <a:bodyPr>
            <a:noAutofit/>
          </a:bodyPr>
          <a:lstStyle/>
          <a:p>
            <a:pPr algn="l"/>
            <a:r>
              <a:rPr lang="el-GR" sz="2800" b="1" u="sng" dirty="0" smtClean="0">
                <a:solidFill>
                  <a:srgbClr val="7030A0"/>
                </a:solidFill>
                <a:latin typeface="Arial" pitchFamily="34" charset="0"/>
                <a:cs typeface="Arial" pitchFamily="34" charset="0"/>
              </a:rPr>
              <a:t>Η ΠΙΕΣΗ ΠΟΥ ΑΝΑΠΤΥΣΣΕΤΑΙ, ΜΠΟΡΕΙ ΝΑ ΜΕΤΑΤΡΑΠΕΙ ΣΕ ΜΗΧΑΝΙΚΟ ΕΡΓΟ ΜΕΣΩ ΤΗΣ ΕΛΕΓΧΟΜΕΝΗΣ ΜΕΤΑΒΟΛΗΣ ΤΟΥ ΟΓΚΟΥ ΤΟΥ ΘΑΛΑΜΟΥ ΚΑΥΣΕΩΣ</a:t>
            </a:r>
            <a:r>
              <a:rPr lang="el-GR" sz="2800" b="1" dirty="0" smtClean="0">
                <a:solidFill>
                  <a:schemeClr val="tx1"/>
                </a:solidFill>
                <a:latin typeface="Arial" pitchFamily="34" charset="0"/>
                <a:cs typeface="Arial" pitchFamily="34" charset="0"/>
              </a:rPr>
              <a:t>. ΑΥΤΟ ΕΠΙΤΥΓΧΑΝΕΤΑΙ ΜΕ ΤΗΝ ΚΙΝΗΣΗ ΤΟΥ </a:t>
            </a:r>
            <a:r>
              <a:rPr lang="el-GR" sz="2800" b="1" u="sng" dirty="0" smtClean="0">
                <a:solidFill>
                  <a:srgbClr val="FF0000"/>
                </a:solidFill>
                <a:latin typeface="Arial" pitchFamily="34" charset="0"/>
                <a:cs typeface="Arial" pitchFamily="34" charset="0"/>
              </a:rPr>
              <a:t>ΕΜΒΟΛΟΥ</a:t>
            </a:r>
            <a:r>
              <a:rPr lang="el-GR" sz="2800" b="1" dirty="0" smtClean="0">
                <a:solidFill>
                  <a:schemeClr val="tx1"/>
                </a:solidFill>
                <a:latin typeface="Arial" pitchFamily="34" charset="0"/>
                <a:cs typeface="Arial" pitchFamily="34" charset="0"/>
              </a:rPr>
              <a:t> ΕΝΤΟΣ ΤΟΥ </a:t>
            </a:r>
            <a:r>
              <a:rPr lang="el-GR" sz="2800" b="1" u="sng" dirty="0" smtClean="0">
                <a:solidFill>
                  <a:srgbClr val="FF0000"/>
                </a:solidFill>
                <a:latin typeface="Arial" pitchFamily="34" charset="0"/>
                <a:cs typeface="Arial" pitchFamily="34" charset="0"/>
              </a:rPr>
              <a:t>ΚΥΛΙΝΔΡΟΥ</a:t>
            </a:r>
            <a:r>
              <a:rPr lang="el-GR" sz="2800" b="1" dirty="0" smtClean="0">
                <a:solidFill>
                  <a:schemeClr val="tx1"/>
                </a:solidFill>
                <a:latin typeface="Arial" pitchFamily="34" charset="0"/>
                <a:cs typeface="Arial" pitchFamily="34" charset="0"/>
              </a:rPr>
              <a:t> ΤΗΣ ΜΗΧΑΝΗΣ. </a:t>
            </a:r>
            <a:endParaRPr lang="en-US" sz="2800" b="1" dirty="0" smtClean="0">
              <a:solidFill>
                <a:schemeClr val="tx1"/>
              </a:solidFill>
              <a:latin typeface="Arial" pitchFamily="34" charset="0"/>
              <a:cs typeface="Arial" pitchFamily="34" charset="0"/>
            </a:endParaRPr>
          </a:p>
          <a:p>
            <a:pPr algn="l"/>
            <a:r>
              <a:rPr lang="el-GR" sz="2800" b="1" dirty="0" smtClean="0">
                <a:solidFill>
                  <a:schemeClr val="tx1"/>
                </a:solidFill>
                <a:latin typeface="Arial" pitchFamily="34" charset="0"/>
                <a:cs typeface="Arial" pitchFamily="34" charset="0"/>
              </a:rPr>
              <a:t>Η ΑΝΩ ΕΠΙΦΑΝΕΙΑ ΤΟΥ ΕΜΒΟΛΟΥ (ΟΤΑΝ ΑΥΤΟ ΒΡΙΣΚΕΤΑΙ ΣΤΟ ΑΝΩΤΕΡΟ ΣΗΜΕΙΟ ΤΟΥ), ΤΑ ΕΣΩΤΕΡΙΚΑ ΤΟΙΧΩΜΑΤΑ ΤΟΥ ΚΥΛΙΝΔΡΟΥ ΚΑΙ ΤΟ ΠΩΜΑ (ΚΑΠΑΚΙ) ΤΟΥ ΚΥΛΙΝΔΡΟΥ ΟΡΙΖΟΥΝ ΤΟ </a:t>
            </a:r>
            <a:r>
              <a:rPr lang="el-GR" sz="2800" b="1" u="sng" dirty="0" smtClean="0">
                <a:solidFill>
                  <a:srgbClr val="FF0000"/>
                </a:solidFill>
                <a:latin typeface="Arial" pitchFamily="34" charset="0"/>
                <a:cs typeface="Arial" pitchFamily="34" charset="0"/>
              </a:rPr>
              <a:t>ΘΑΛΑΜΟ ΚΑΥΣΕΩΣ</a:t>
            </a:r>
            <a:r>
              <a:rPr lang="en-US" sz="2800" b="1" dirty="0" smtClean="0">
                <a:solidFill>
                  <a:srgbClr val="FF0000"/>
                </a:solidFill>
                <a:latin typeface="Arial" pitchFamily="34" charset="0"/>
                <a:cs typeface="Arial" pitchFamily="34" charset="0"/>
              </a:rPr>
              <a:t> </a:t>
            </a:r>
            <a:r>
              <a:rPr lang="en-US" sz="2000" b="1" dirty="0" smtClean="0">
                <a:solidFill>
                  <a:schemeClr val="tx1"/>
                </a:solidFill>
                <a:latin typeface="Arial" pitchFamily="34" charset="0"/>
                <a:cs typeface="Arial" pitchFamily="34" charset="0"/>
              </a:rPr>
              <a:t>(</a:t>
            </a:r>
            <a:r>
              <a:rPr lang="el-GR" sz="2000" b="1" u="sng" dirty="0" smtClean="0">
                <a:solidFill>
                  <a:schemeClr val="tx1"/>
                </a:solidFill>
                <a:latin typeface="Arial" pitchFamily="34" charset="0"/>
                <a:cs typeface="Arial" pitchFamily="34" charset="0"/>
              </a:rPr>
              <a:t>ΕΠΙΖΗΜΙΟΣ ΟΓΚΟΣ</a:t>
            </a:r>
            <a:r>
              <a:rPr lang="en-US" sz="2000" b="1" u="sng" dirty="0" smtClean="0">
                <a:solidFill>
                  <a:schemeClr val="tx1"/>
                </a:solidFill>
                <a:latin typeface="Arial" pitchFamily="34" charset="0"/>
                <a:cs typeface="Arial" pitchFamily="34" charset="0"/>
              </a:rPr>
              <a:t>)</a:t>
            </a:r>
            <a:r>
              <a:rPr lang="el-GR" sz="2800" b="1" dirty="0" smtClean="0">
                <a:solidFill>
                  <a:schemeClr val="tx1"/>
                </a:solidFill>
                <a:latin typeface="Arial" pitchFamily="34" charset="0"/>
                <a:cs typeface="Arial" pitchFamily="34" charset="0"/>
              </a:rPr>
              <a:t>.</a:t>
            </a: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1800" b="1" u="sng" dirty="0" smtClean="0">
                <a:solidFill>
                  <a:schemeClr val="bg1"/>
                </a:solidFill>
                <a:latin typeface="Arial" pitchFamily="34" charset="0"/>
                <a:cs typeface="Arial" pitchFamily="34" charset="0"/>
              </a:rPr>
              <a:t>ΑΡΧΕΣ ΛΕΙΤΟΥΡΓΙΑΣ ΚΑΙ ΑΠΛΗ ΠΕΡΙΓΡΑΦΗ ΕΜΒΟΛΟΦΟΡΟΥ ΠΑΛΙΝΔΡΟΜΙΚΗΣ ΜΗΧΑΝΗΣ ΕΣΩΤΕΡΙΚΗΣ ΚΑΥΣΕΩΣ</a:t>
            </a:r>
            <a:endParaRPr lang="en-US" sz="1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ΠΡΟΩΣΕΩΣ</a:t>
            </a:r>
            <a:endParaRPr lang="en-US"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142984"/>
            <a:ext cx="8229600" cy="5500726"/>
          </a:xfrm>
        </p:spPr>
        <p:txBody>
          <a:bodyPr>
            <a:normAutofit/>
          </a:bodyPr>
          <a:lstStyle/>
          <a:p>
            <a:pPr>
              <a:buNone/>
            </a:pPr>
            <a:endParaRPr lang="el-GR" b="1" dirty="0" smtClean="0">
              <a:latin typeface="Arial" pitchFamily="34" charset="0"/>
              <a:cs typeface="Arial" pitchFamily="34" charset="0"/>
            </a:endParaRPr>
          </a:p>
          <a:p>
            <a:pPr>
              <a:buNone/>
            </a:pPr>
            <a:endParaRPr lang="en-US" sz="2000" b="1" dirty="0">
              <a:latin typeface="Arial" pitchFamily="34" charset="0"/>
              <a:cs typeface="Arial" pitchFamily="34" charset="0"/>
            </a:endParaRPr>
          </a:p>
        </p:txBody>
      </p:sp>
      <p:pic>
        <p:nvPicPr>
          <p:cNvPr id="1026" name="Picture 2" descr="C:\Users\Fadi\Pictures\Diesel-Electric.png"/>
          <p:cNvPicPr>
            <a:picLocks noChangeAspect="1" noChangeArrowheads="1"/>
          </p:cNvPicPr>
          <p:nvPr/>
        </p:nvPicPr>
        <p:blipFill>
          <a:blip r:embed="rId3" cstate="print"/>
          <a:srcRect/>
          <a:stretch>
            <a:fillRect/>
          </a:stretch>
        </p:blipFill>
        <p:spPr bwMode="auto">
          <a:xfrm>
            <a:off x="500034" y="1142984"/>
            <a:ext cx="8072494" cy="5500726"/>
          </a:xfrm>
          <a:prstGeom prst="rect">
            <a:avLst/>
          </a:prstGeom>
          <a:noFill/>
        </p:spPr>
      </p:pic>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ΠΡΟΩΣΕΩΣ</a:t>
            </a:r>
            <a:endParaRPr lang="en-US"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142984"/>
            <a:ext cx="8229600" cy="5500726"/>
          </a:xfrm>
        </p:spPr>
        <p:txBody>
          <a:bodyPr>
            <a:normAutofit/>
          </a:bodyPr>
          <a:lstStyle/>
          <a:p>
            <a:pPr>
              <a:buNone/>
            </a:pPr>
            <a:endParaRPr lang="el-GR" b="1" dirty="0" smtClean="0">
              <a:latin typeface="Arial" pitchFamily="34" charset="0"/>
              <a:cs typeface="Arial" pitchFamily="34" charset="0"/>
            </a:endParaRPr>
          </a:p>
          <a:p>
            <a:pPr>
              <a:buNone/>
            </a:pPr>
            <a:endParaRPr lang="en-US" sz="2000" b="1" dirty="0">
              <a:latin typeface="Arial" pitchFamily="34" charset="0"/>
              <a:cs typeface="Arial" pitchFamily="34" charset="0"/>
            </a:endParaRPr>
          </a:p>
        </p:txBody>
      </p:sp>
      <p:pic>
        <p:nvPicPr>
          <p:cNvPr id="2050" name="Picture 2" descr="C:\Users\Fadi\Pictures\POD.png"/>
          <p:cNvPicPr>
            <a:picLocks noChangeAspect="1" noChangeArrowheads="1"/>
          </p:cNvPicPr>
          <p:nvPr/>
        </p:nvPicPr>
        <p:blipFill>
          <a:blip r:embed="rId3" cstate="print"/>
          <a:srcRect/>
          <a:stretch>
            <a:fillRect/>
          </a:stretch>
        </p:blipFill>
        <p:spPr bwMode="auto">
          <a:xfrm>
            <a:off x="571473" y="1142985"/>
            <a:ext cx="8215370" cy="5357849"/>
          </a:xfrm>
          <a:prstGeom prst="rect">
            <a:avLst/>
          </a:prstGeom>
          <a:noFill/>
        </p:spPr>
      </p:pic>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ΠΡΟΩΣΕΩΣ</a:t>
            </a:r>
            <a:endParaRPr lang="en-US"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142984"/>
            <a:ext cx="8229600" cy="5500726"/>
          </a:xfrm>
        </p:spPr>
        <p:txBody>
          <a:bodyPr>
            <a:normAutofit/>
          </a:bodyPr>
          <a:lstStyle/>
          <a:p>
            <a:pPr>
              <a:buNone/>
            </a:pPr>
            <a:endParaRPr lang="el-GR" b="1" dirty="0" smtClean="0">
              <a:latin typeface="Arial" pitchFamily="34" charset="0"/>
              <a:cs typeface="Arial" pitchFamily="34" charset="0"/>
            </a:endParaRPr>
          </a:p>
          <a:p>
            <a:pPr>
              <a:buNone/>
            </a:pPr>
            <a:endParaRPr lang="en-US" sz="2000" b="1" dirty="0">
              <a:latin typeface="Arial" pitchFamily="34" charset="0"/>
              <a:cs typeface="Arial" pitchFamily="34" charset="0"/>
            </a:endParaRPr>
          </a:p>
        </p:txBody>
      </p:sp>
      <p:pic>
        <p:nvPicPr>
          <p:cNvPr id="4" name="Picture 2" descr="image7"/>
          <p:cNvPicPr>
            <a:picLocks noChangeAspect="1" noChangeArrowheads="1"/>
          </p:cNvPicPr>
          <p:nvPr/>
        </p:nvPicPr>
        <p:blipFill>
          <a:blip r:embed="rId3" cstate="print">
            <a:lum bright="-5000" contrast="30000"/>
          </a:blip>
          <a:stretch>
            <a:fillRect/>
          </a:stretch>
        </p:blipFill>
        <p:spPr bwMode="auto">
          <a:xfrm>
            <a:off x="571473" y="1285860"/>
            <a:ext cx="7858180" cy="52878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ΠΡΟΩΣΕΩΣ</a:t>
            </a:r>
            <a:endParaRPr lang="en-US"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142984"/>
            <a:ext cx="8229600" cy="5500726"/>
          </a:xfrm>
        </p:spPr>
        <p:txBody>
          <a:bodyPr>
            <a:normAutofit/>
          </a:bodyPr>
          <a:lstStyle/>
          <a:p>
            <a:pPr>
              <a:buNone/>
            </a:pPr>
            <a:endParaRPr lang="el-GR" b="1" dirty="0" smtClean="0">
              <a:latin typeface="Arial" pitchFamily="34" charset="0"/>
              <a:cs typeface="Arial" pitchFamily="34" charset="0"/>
            </a:endParaRPr>
          </a:p>
          <a:p>
            <a:pPr>
              <a:buNone/>
            </a:pPr>
            <a:endParaRPr lang="en-US" sz="2000" b="1" dirty="0">
              <a:latin typeface="Arial" pitchFamily="34" charset="0"/>
              <a:cs typeface="Arial"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428596" y="1142984"/>
            <a:ext cx="8286808" cy="550072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ΠΡΟΩΣΕΩΣ</a:t>
            </a:r>
            <a:endParaRPr lang="en-US"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142984"/>
            <a:ext cx="8229600" cy="5500726"/>
          </a:xfrm>
        </p:spPr>
        <p:txBody>
          <a:bodyPr>
            <a:normAutofit/>
          </a:bodyPr>
          <a:lstStyle/>
          <a:p>
            <a:pPr>
              <a:buNone/>
            </a:pPr>
            <a:endParaRPr lang="el-GR" b="1" dirty="0" smtClean="0">
              <a:latin typeface="Arial" pitchFamily="34" charset="0"/>
              <a:cs typeface="Arial" pitchFamily="34" charset="0"/>
            </a:endParaRPr>
          </a:p>
          <a:p>
            <a:pPr>
              <a:buNone/>
            </a:pPr>
            <a:endParaRPr lang="en-US" sz="2000" b="1" dirty="0">
              <a:latin typeface="Arial" pitchFamily="34" charset="0"/>
              <a:cs typeface="Arial" pitchFamily="34" charset="0"/>
            </a:endParaRPr>
          </a:p>
        </p:txBody>
      </p:sp>
      <p:pic>
        <p:nvPicPr>
          <p:cNvPr id="6" name="Picture 2"/>
          <p:cNvPicPr>
            <a:picLocks noChangeAspect="1" noChangeArrowheads="1"/>
          </p:cNvPicPr>
          <p:nvPr/>
        </p:nvPicPr>
        <p:blipFill>
          <a:blip r:embed="rId3" cstate="print"/>
          <a:srcRect/>
          <a:stretch>
            <a:fillRect/>
          </a:stretch>
        </p:blipFill>
        <p:spPr bwMode="auto">
          <a:xfrm>
            <a:off x="2000231" y="1071563"/>
            <a:ext cx="4714909" cy="5499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ΠΡΟΩΣΕΩΣ</a:t>
            </a:r>
            <a:endParaRPr lang="en-US"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142984"/>
            <a:ext cx="8229600" cy="5500726"/>
          </a:xfrm>
        </p:spPr>
        <p:txBody>
          <a:bodyPr>
            <a:normAutofit/>
          </a:bodyPr>
          <a:lstStyle/>
          <a:p>
            <a:pPr marL="342900" lvl="1" indent="-342900">
              <a:buNone/>
            </a:pPr>
            <a:r>
              <a:rPr lang="en-US" sz="2800" b="1" dirty="0" smtClean="0">
                <a:latin typeface="Arial" pitchFamily="34" charset="0"/>
                <a:cs typeface="Arial" pitchFamily="34" charset="0"/>
              </a:rPr>
              <a:t>   </a:t>
            </a:r>
            <a:r>
              <a:rPr lang="el-GR" sz="2400" b="1" u="sng" dirty="0" smtClean="0">
                <a:solidFill>
                  <a:srgbClr val="FF0000"/>
                </a:solidFill>
                <a:latin typeface="Arial" pitchFamily="34" charset="0"/>
                <a:cs typeface="Arial" pitchFamily="34" charset="0"/>
              </a:rPr>
              <a:t>ΠΛΟΙΟ ΜΕ ΠΡΟΩΣΗ ΜΕ ΑΕΡΙΟΣΤΡΟΒΙΛΟΥΣ</a:t>
            </a:r>
          </a:p>
          <a:p>
            <a:pPr>
              <a:buNone/>
            </a:pPr>
            <a:endParaRPr lang="el-GR" sz="2800" b="1" u="sng" dirty="0" smtClean="0">
              <a:solidFill>
                <a:srgbClr val="FF0000"/>
              </a:solidFill>
            </a:endParaRPr>
          </a:p>
          <a:p>
            <a:pPr>
              <a:buNone/>
            </a:pPr>
            <a:endParaRPr lang="el-GR" sz="2000" b="1" dirty="0" smtClean="0"/>
          </a:p>
          <a:p>
            <a:pPr>
              <a:buNone/>
            </a:pPr>
            <a:r>
              <a:rPr lang="el-GR" sz="2000" b="1" dirty="0" smtClean="0"/>
              <a:t>      </a:t>
            </a:r>
            <a:r>
              <a:rPr lang="el-GR" b="1" dirty="0" smtClean="0">
                <a:latin typeface="Arial" pitchFamily="34" charset="0"/>
                <a:cs typeface="Arial" pitchFamily="34" charset="0"/>
              </a:rPr>
              <a:t>ΣΤΑ ΠΛΟΙΑ ΑΥΤΑ ΤΑ ΒΑΣΙΚΑ ΜΗΧΑΝΗΜΑΤΑ ΕΙΝΑΙ ΠΕΡΙΠΟΥ ΤΑ ΙΔΙΑ ΜΕ ΤΩΝ ΝΤΗΖΕΛΟΚΙΝΗΤΩΝ ΠΛΟΙΩΝ.</a:t>
            </a:r>
          </a:p>
          <a:p>
            <a:pPr>
              <a:buNone/>
            </a:pPr>
            <a:r>
              <a:rPr lang="el-GR" b="1" dirty="0" smtClean="0"/>
              <a:t/>
            </a:r>
            <a:br>
              <a:rPr lang="el-GR" b="1" dirty="0" smtClean="0"/>
            </a:br>
            <a:endParaRPr lang="el-GR" b="1" dirty="0" smtClean="0"/>
          </a:p>
          <a:p>
            <a:pPr>
              <a:buNone/>
            </a:pPr>
            <a:endParaRPr lang="en-US"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ΠΡΟΩΣΕΩΣ</a:t>
            </a:r>
            <a:endParaRPr lang="en-US"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142984"/>
            <a:ext cx="8229600" cy="5500726"/>
          </a:xfrm>
        </p:spPr>
        <p:txBody>
          <a:bodyPr>
            <a:noAutofit/>
          </a:bodyPr>
          <a:lstStyle/>
          <a:p>
            <a:pPr marL="342900" lvl="1" indent="-342900">
              <a:buNone/>
            </a:pPr>
            <a:r>
              <a:rPr lang="en-US" sz="2800" b="1" dirty="0" smtClean="0">
                <a:latin typeface="Arial" pitchFamily="34" charset="0"/>
                <a:cs typeface="Arial" pitchFamily="34" charset="0"/>
              </a:rPr>
              <a:t>   </a:t>
            </a:r>
            <a:r>
              <a:rPr lang="el-GR" sz="2400" b="1" u="sng" dirty="0" smtClean="0">
                <a:solidFill>
                  <a:srgbClr val="FF0000"/>
                </a:solidFill>
                <a:latin typeface="Arial" pitchFamily="34" charset="0"/>
                <a:cs typeface="Arial" pitchFamily="34" charset="0"/>
              </a:rPr>
              <a:t>ΠΛΟΙΟ ΜΕ ΠΡΟΩΣΗ ΜΕ ΑΕΡΙΟΣΤΡΟΒΙΛΟΥΣ</a:t>
            </a:r>
          </a:p>
          <a:p>
            <a:pPr>
              <a:buNone/>
            </a:pPr>
            <a:endParaRPr lang="el-GR" sz="2800" b="1" u="sng" dirty="0" smtClean="0">
              <a:solidFill>
                <a:srgbClr val="FF0000"/>
              </a:solidFill>
            </a:endParaRPr>
          </a:p>
          <a:p>
            <a:pPr>
              <a:buNone/>
            </a:pPr>
            <a:r>
              <a:rPr lang="en-US" sz="2000" b="1" dirty="0" smtClean="0"/>
              <a:t>       </a:t>
            </a:r>
            <a:r>
              <a:rPr lang="el-GR" sz="2000" b="1" dirty="0" smtClean="0">
                <a:latin typeface="Arial" pitchFamily="34" charset="0"/>
                <a:cs typeface="Arial" pitchFamily="34" charset="0"/>
              </a:rPr>
              <a:t> Ο ΑΕΡΙΟΣΤΡΟΒΙΛΟΣ ΓΙΑ ΛΟΓΟΥΣ ΜΕΓΑΛΥΤΕΡΗΣ ΑΠΟΔΟΣΕΩΣ ΤΗΣ ΟΛΗΣ ΕΓΚΑΤΑΣΤΑΣΕΩΣ ΤΟΥ ΠΛΟΙΟΥ ΧΡΗΣΙΜΟΠΟΙΕΙΤΑΙ ΚΥΡΙΩΣ ΣΕ ΣΥΝΔΥΑΣΜΟ ΜΕ ΜΗΧΑΝΗ </a:t>
            </a:r>
            <a:r>
              <a:rPr lang="en-US" sz="2000" b="1" dirty="0" smtClean="0">
                <a:latin typeface="Arial" pitchFamily="34" charset="0"/>
                <a:cs typeface="Arial" pitchFamily="34" charset="0"/>
              </a:rPr>
              <a:t>DIESEL </a:t>
            </a:r>
            <a:r>
              <a:rPr lang="el-GR" sz="2000" b="1" dirty="0" smtClean="0">
                <a:latin typeface="Arial" pitchFamily="34" charset="0"/>
                <a:cs typeface="Arial" pitchFamily="34" charset="0"/>
              </a:rPr>
              <a:t>(</a:t>
            </a:r>
            <a:r>
              <a:rPr lang="en-US" sz="2000" b="1" dirty="0" smtClean="0">
                <a:solidFill>
                  <a:srgbClr val="FF0000"/>
                </a:solidFill>
                <a:latin typeface="Arial" pitchFamily="34" charset="0"/>
                <a:cs typeface="Arial" pitchFamily="34" charset="0"/>
              </a:rPr>
              <a:t>CODAG</a:t>
            </a:r>
            <a:r>
              <a:rPr lang="el-GR" sz="2000" b="1" dirty="0" smtClean="0">
                <a:latin typeface="Arial" pitchFamily="34" charset="0"/>
                <a:cs typeface="Arial" pitchFamily="34" charset="0"/>
              </a:rPr>
              <a:t>, ΔΗΛΑΔΗ </a:t>
            </a:r>
            <a:r>
              <a:rPr lang="en-US" sz="2000" b="1" dirty="0" smtClean="0">
                <a:solidFill>
                  <a:srgbClr val="FF0000"/>
                </a:solidFill>
                <a:latin typeface="Arial" pitchFamily="34" charset="0"/>
                <a:cs typeface="Arial" pitchFamily="34" charset="0"/>
              </a:rPr>
              <a:t>Combined Diesel and Gas Turbine</a:t>
            </a:r>
            <a:r>
              <a:rPr lang="el-GR" sz="2000" b="1" dirty="0" smtClean="0">
                <a:latin typeface="Arial" pitchFamily="34" charset="0"/>
                <a:cs typeface="Arial" pitchFamily="34" charset="0"/>
              </a:rPr>
              <a:t>) η ΜΕ ΑΤΜΟΣΤΡΟΒΙΛΟ (</a:t>
            </a:r>
            <a:r>
              <a:rPr lang="en-US" sz="2000" b="1" dirty="0" smtClean="0">
                <a:solidFill>
                  <a:srgbClr val="FF0000"/>
                </a:solidFill>
                <a:latin typeface="Arial" pitchFamily="34" charset="0"/>
                <a:cs typeface="Arial" pitchFamily="34" charset="0"/>
              </a:rPr>
              <a:t>COSAG</a:t>
            </a:r>
            <a:r>
              <a:rPr lang="el-GR" sz="2000" b="1" dirty="0" smtClean="0">
                <a:latin typeface="Arial" pitchFamily="34" charset="0"/>
                <a:cs typeface="Arial" pitchFamily="34" charset="0"/>
              </a:rPr>
              <a:t>, ΔΗΛΑΔΗ </a:t>
            </a:r>
            <a:r>
              <a:rPr lang="en-US" sz="2000" b="1" dirty="0" smtClean="0">
                <a:solidFill>
                  <a:srgbClr val="FF0000"/>
                </a:solidFill>
                <a:latin typeface="Arial" pitchFamily="34" charset="0"/>
                <a:cs typeface="Arial" pitchFamily="34" charset="0"/>
              </a:rPr>
              <a:t>Combined Steam and Gas Turbine</a:t>
            </a:r>
            <a:r>
              <a:rPr lang="el-GR" sz="2000" b="1" dirty="0" smtClean="0">
                <a:latin typeface="Arial" pitchFamily="34" charset="0"/>
                <a:cs typeface="Arial" pitchFamily="34" charset="0"/>
              </a:rPr>
              <a:t>), ΕΥΝΟΗΤΟ ΕΙΝΑΙ ΟΤΙ ΚΑΙ ΣΤΙΣ ΠΕΡΙΠΤΩΣΕΙΣ ΑΥΤΕΣ ΤΑ ΒΟΗΘΗΤΙΚΑ ΜΗΧΑΝΗΜΑΤΑ ΕΙΝΑΙ ΤΑ ΙΔΙΑ ΜΕ ΤΩΝ ΝΤΗΖΕΛΟΚΙΝΗΤΩΝ Η ΑΤΜΟΣΤΡΟΒΙΛΟΚΙΝΗΤΩΝ ΠΛΟΙΩΝ.</a:t>
            </a:r>
            <a:endParaRPr lang="en-US" sz="2000" b="1" dirty="0" smtClean="0">
              <a:latin typeface="Arial" pitchFamily="34" charset="0"/>
              <a:cs typeface="Arial" pitchFamily="34" charset="0"/>
            </a:endParaRPr>
          </a:p>
          <a:p>
            <a:pPr>
              <a:buNone/>
            </a:pPr>
            <a:endParaRPr lang="el-GR" sz="2000" b="1" dirty="0" smtClean="0">
              <a:latin typeface="Arial" pitchFamily="34" charset="0"/>
              <a:cs typeface="Arial" pitchFamily="34" charset="0"/>
            </a:endParaRPr>
          </a:p>
          <a:p>
            <a:pPr>
              <a:buNone/>
            </a:pPr>
            <a:r>
              <a:rPr lang="el-GR" sz="2000" b="1" dirty="0" smtClean="0">
                <a:latin typeface="Arial" pitchFamily="34" charset="0"/>
                <a:cs typeface="Arial" pitchFamily="34" charset="0"/>
              </a:rPr>
              <a:t>     ΜΙΚΡΗ ΔΙΑΦΟΡΟΠΟΙΗΣΗ ΕΝΤΟΥΤΟΙΣ ΥΠΑΡΧΕΙ, ΟΤΑΝ ΣΕ ΠΛΟΙΑ ΠΟΥ ΚΙΝΟΥΝΤΑΙ ΜΕ ΑΕΡΙΟΣΤΡΟΒΙΛΟΥΣ ΧΡΗΣΙΜΟΠΟΙΟΥΝΤΑΙ ΚΑΙ ΜΙΚΡΟΙ ΑΕΡΙΟΣΤΡΟΒΙΛΟΙ ΩΣ ΚΙΝΗΤΗΡΙΕΣ ΜΗΧΑΝΕΣ ΟΛΩΝ Η ΟΡΙΣΜΕΝΩΝ ΑΠΟ ΤΙΣ ΗΛΕΚΤΡΟΓΕΝΝΗΤΡΙΕΣ ΤΟΥΣ.</a:t>
            </a:r>
          </a:p>
          <a:p>
            <a:pPr>
              <a:buNone/>
            </a:pPr>
            <a:r>
              <a:rPr lang="el-GR" b="1" dirty="0" smtClean="0"/>
              <a:t/>
            </a:r>
            <a:br>
              <a:rPr lang="el-GR" b="1" dirty="0" smtClean="0"/>
            </a:br>
            <a:endParaRPr lang="el-GR" b="1" dirty="0" smtClean="0"/>
          </a:p>
          <a:p>
            <a:pPr>
              <a:buNone/>
            </a:pPr>
            <a:endParaRPr lang="en-US"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ΧΕΙΡΙΣΜΩΝ</a:t>
            </a:r>
            <a:endParaRPr lang="en-US"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142984"/>
            <a:ext cx="8229600" cy="5500726"/>
          </a:xfrm>
        </p:spPr>
        <p:txBody>
          <a:bodyPr>
            <a:normAutofit/>
          </a:bodyPr>
          <a:lstStyle/>
          <a:p>
            <a:pPr marL="342900" lvl="1" indent="-342900">
              <a:buClr>
                <a:srgbClr val="FF0000"/>
              </a:buClr>
              <a:buNone/>
            </a:pPr>
            <a:r>
              <a:rPr lang="el-GR" sz="2000" b="1" dirty="0" smtClean="0">
                <a:latin typeface="Arial" pitchFamily="34" charset="0"/>
                <a:cs typeface="Arial" pitchFamily="34" charset="0"/>
              </a:rPr>
              <a:t>     </a:t>
            </a:r>
            <a:r>
              <a:rPr lang="el-GR" sz="1800" b="1" dirty="0" smtClean="0">
                <a:latin typeface="Arial" pitchFamily="34" charset="0"/>
                <a:cs typeface="Arial" pitchFamily="34" charset="0"/>
              </a:rPr>
              <a:t>ΕΙΝΑΙ ΑΝΕΞΑΡΤΗΤΑ ΑΠΟ ΤΟ ΣΥΣΤΗΜΑ ΠΡΟΩΣΕΩΣ ΤΟΥ ΠΛΟΙΟΥ</a:t>
            </a:r>
          </a:p>
          <a:p>
            <a:pPr marL="342900" lvl="1" indent="-342900">
              <a:buClr>
                <a:srgbClr val="FF0000"/>
              </a:buClr>
              <a:buNone/>
            </a:pPr>
            <a:endParaRPr lang="el-GR" sz="1800" b="1" dirty="0" smtClean="0">
              <a:latin typeface="Arial" pitchFamily="34" charset="0"/>
              <a:cs typeface="Arial" pitchFamily="34" charset="0"/>
            </a:endParaRPr>
          </a:p>
          <a:p>
            <a:pPr marL="342900" lvl="1" indent="-342900">
              <a:buClr>
                <a:srgbClr val="FF0000"/>
              </a:buClr>
              <a:buFont typeface="Wingdings" pitchFamily="2" charset="2"/>
              <a:buChar char="q"/>
            </a:pPr>
            <a:r>
              <a:rPr lang="el-GR" b="1" dirty="0" smtClean="0">
                <a:latin typeface="Arial" pitchFamily="34" charset="0"/>
                <a:cs typeface="Arial" pitchFamily="34" charset="0"/>
              </a:rPr>
              <a:t>ΜΗΧΑΝΗΜΑΤΑ ΠΗΔΑΛΙΟΥΧΗΣΕΩΣ</a:t>
            </a:r>
            <a:r>
              <a:rPr lang="en-US" b="1" dirty="0" smtClean="0">
                <a:latin typeface="Arial" pitchFamily="34" charset="0"/>
                <a:cs typeface="Arial" pitchFamily="34" charset="0"/>
              </a:rPr>
              <a:t>   </a:t>
            </a:r>
            <a:endParaRPr lang="el-GR" b="1" dirty="0" smtClean="0">
              <a:latin typeface="Arial" pitchFamily="34" charset="0"/>
              <a:cs typeface="Arial" pitchFamily="34" charset="0"/>
            </a:endParaRPr>
          </a:p>
          <a:p>
            <a:pPr marL="342900" lvl="1" indent="-342900">
              <a:buClr>
                <a:srgbClr val="FF0000"/>
              </a:buClr>
              <a:buFont typeface="Wingdings" pitchFamily="2" charset="2"/>
              <a:buChar char="q"/>
            </a:pPr>
            <a:endParaRPr lang="en-US" b="1" u="sng" dirty="0" smtClean="0">
              <a:solidFill>
                <a:srgbClr val="FF0000"/>
              </a:solidFill>
              <a:latin typeface="Arial" pitchFamily="34" charset="0"/>
              <a:cs typeface="Arial" pitchFamily="34" charset="0"/>
            </a:endParaRPr>
          </a:p>
          <a:p>
            <a:pPr marL="342900" lvl="1" indent="-342900">
              <a:buClr>
                <a:srgbClr val="FF0000"/>
              </a:buClr>
              <a:buFont typeface="Wingdings" pitchFamily="2" charset="2"/>
              <a:buChar char="q"/>
            </a:pPr>
            <a:r>
              <a:rPr lang="el-GR" b="1" dirty="0" smtClean="0">
                <a:latin typeface="Arial" pitchFamily="34" charset="0"/>
                <a:cs typeface="Arial" pitchFamily="34" charset="0"/>
              </a:rPr>
              <a:t>ΠΡΩΡΑΙΑ ΕΛΙΚΑ ΧΕΙΡΙΣΜΩΝ</a:t>
            </a:r>
          </a:p>
          <a:p>
            <a:pPr marL="342900" lvl="1" indent="-342900">
              <a:buClr>
                <a:srgbClr val="FF0000"/>
              </a:buClr>
              <a:buFont typeface="Wingdings" pitchFamily="2" charset="2"/>
              <a:buChar char="q"/>
            </a:pPr>
            <a:endParaRPr lang="el-GR" b="1" dirty="0" smtClean="0">
              <a:latin typeface="Arial" pitchFamily="34" charset="0"/>
              <a:cs typeface="Arial" pitchFamily="34" charset="0"/>
            </a:endParaRPr>
          </a:p>
          <a:p>
            <a:pPr marL="342900" lvl="1" indent="-342900">
              <a:buClr>
                <a:srgbClr val="FF0000"/>
              </a:buClr>
              <a:buFont typeface="Wingdings" pitchFamily="2" charset="2"/>
              <a:buChar char="q"/>
            </a:pPr>
            <a:r>
              <a:rPr lang="el-GR" b="1" dirty="0" smtClean="0">
                <a:latin typeface="Arial" pitchFamily="34" charset="0"/>
                <a:cs typeface="Arial" pitchFamily="34" charset="0"/>
              </a:rPr>
              <a:t>ΣΤΑΘΕΡΩΤΗΣ</a:t>
            </a:r>
          </a:p>
          <a:p>
            <a:pPr marL="342900" lvl="1" indent="-342900">
              <a:buClr>
                <a:srgbClr val="FF0000"/>
              </a:buClr>
              <a:buFont typeface="Wingdings" pitchFamily="2" charset="2"/>
              <a:buChar char="q"/>
            </a:pPr>
            <a:endParaRPr lang="el-GR" b="1" dirty="0" smtClean="0">
              <a:latin typeface="Arial" pitchFamily="34" charset="0"/>
              <a:cs typeface="Arial" pitchFamily="34" charset="0"/>
            </a:endParaRPr>
          </a:p>
          <a:p>
            <a:pPr marL="342900" lvl="1" indent="-342900">
              <a:buClr>
                <a:srgbClr val="FF0000"/>
              </a:buClr>
              <a:buFont typeface="Wingdings" pitchFamily="2" charset="2"/>
              <a:buChar char="q"/>
            </a:pPr>
            <a:r>
              <a:rPr lang="el-GR" b="1" dirty="0" smtClean="0">
                <a:latin typeface="Arial" pitchFamily="34" charset="0"/>
                <a:cs typeface="Arial" pitchFamily="34" charset="0"/>
              </a:rPr>
              <a:t>ΕΡΓΑΤΕΣ ΚΑΙ ΒΑΡΟΥΛΚΑ ΠΡΟΣΔΕΣΕΩΣ</a:t>
            </a:r>
            <a:endParaRPr lang="el-GR" b="1" u="sng" dirty="0" smtClean="0">
              <a:solidFill>
                <a:srgbClr val="FF0000"/>
              </a:solidFill>
              <a:latin typeface="Arial" pitchFamily="34" charset="0"/>
              <a:cs typeface="Arial" pitchFamily="34" charset="0"/>
            </a:endParaRPr>
          </a:p>
          <a:p>
            <a:pPr>
              <a:buNone/>
            </a:pPr>
            <a:r>
              <a:rPr lang="el-GR" b="1" dirty="0" smtClean="0"/>
              <a:t/>
            </a:r>
            <a:br>
              <a:rPr lang="el-GR" b="1" dirty="0" smtClean="0"/>
            </a:br>
            <a:endParaRPr lang="el-GR" b="1" dirty="0" smtClean="0"/>
          </a:p>
          <a:p>
            <a:pPr>
              <a:buNone/>
            </a:pPr>
            <a:endParaRPr lang="en-US"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ΧΕΙΡΙΣΜΩΝ</a:t>
            </a:r>
            <a:endParaRPr lang="en-US"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142984"/>
            <a:ext cx="8229600" cy="5500726"/>
          </a:xfrm>
        </p:spPr>
        <p:txBody>
          <a:bodyPr>
            <a:normAutofit/>
          </a:bodyPr>
          <a:lstStyle/>
          <a:p>
            <a:pPr marL="342900" lvl="1" indent="-342900" algn="ctr">
              <a:buClr>
                <a:srgbClr val="FF0000"/>
              </a:buClr>
              <a:buNone/>
            </a:pPr>
            <a:r>
              <a:rPr lang="el-GR" sz="2000" b="1" dirty="0" smtClean="0">
                <a:latin typeface="Arial" pitchFamily="34" charset="0"/>
                <a:cs typeface="Arial" pitchFamily="34" charset="0"/>
              </a:rPr>
              <a:t>    </a:t>
            </a:r>
            <a:r>
              <a:rPr lang="el-GR" b="1" u="sng" dirty="0" smtClean="0">
                <a:solidFill>
                  <a:srgbClr val="FF0000"/>
                </a:solidFill>
                <a:latin typeface="Arial" pitchFamily="34" charset="0"/>
                <a:cs typeface="Arial" pitchFamily="34" charset="0"/>
              </a:rPr>
              <a:t>ΜΗΧΑΝΗΜΑΤΑ ΠΗΔΑΛΙΟΥΧΗΣΕΩΣ</a:t>
            </a:r>
            <a:r>
              <a:rPr lang="en-US" b="1" u="sng" dirty="0" smtClean="0">
                <a:solidFill>
                  <a:srgbClr val="FF0000"/>
                </a:solidFill>
                <a:latin typeface="Arial" pitchFamily="34" charset="0"/>
                <a:cs typeface="Arial" pitchFamily="34" charset="0"/>
              </a:rPr>
              <a:t> </a:t>
            </a:r>
            <a:endParaRPr lang="el-GR" b="1" u="sng" dirty="0" smtClean="0">
              <a:solidFill>
                <a:srgbClr val="FF0000"/>
              </a:solidFill>
              <a:latin typeface="Arial" pitchFamily="34" charset="0"/>
              <a:cs typeface="Arial" pitchFamily="34" charset="0"/>
            </a:endParaRPr>
          </a:p>
          <a:p>
            <a:pPr marL="342900" lvl="1" indent="-342900" algn="ctr">
              <a:buClr>
                <a:srgbClr val="FF0000"/>
              </a:buClr>
              <a:buNone/>
            </a:pPr>
            <a:endParaRPr lang="el-GR" b="1" u="sng" dirty="0" smtClean="0">
              <a:solidFill>
                <a:srgbClr val="FF0000"/>
              </a:solidFill>
              <a:latin typeface="Arial" pitchFamily="34" charset="0"/>
              <a:cs typeface="Arial" pitchFamily="34" charset="0"/>
            </a:endParaRPr>
          </a:p>
          <a:p>
            <a:pPr marL="342900" lvl="1" indent="-342900" algn="ctr">
              <a:buClr>
                <a:srgbClr val="FF0000"/>
              </a:buClr>
              <a:buNone/>
            </a:pPr>
            <a:r>
              <a:rPr lang="en-US" b="1" u="sng" dirty="0" smtClean="0">
                <a:solidFill>
                  <a:srgbClr val="FF0000"/>
                </a:solidFill>
                <a:latin typeface="Arial" pitchFamily="34" charset="0"/>
                <a:cs typeface="Arial" pitchFamily="34" charset="0"/>
              </a:rPr>
              <a:t>  </a:t>
            </a:r>
            <a:endParaRPr lang="el-GR" b="1" u="sng" dirty="0" smtClean="0">
              <a:solidFill>
                <a:srgbClr val="FF0000"/>
              </a:solidFill>
              <a:latin typeface="Arial" pitchFamily="34" charset="0"/>
              <a:cs typeface="Arial" pitchFamily="34" charset="0"/>
            </a:endParaRPr>
          </a:p>
          <a:p>
            <a:pPr marL="342900" lvl="1" indent="-342900">
              <a:buClr>
                <a:srgbClr val="FF0000"/>
              </a:buClr>
              <a:buNone/>
            </a:pPr>
            <a:r>
              <a:rPr lang="el-GR" sz="2000" b="1" dirty="0" smtClean="0">
                <a:latin typeface="Arial" pitchFamily="34" charset="0"/>
                <a:cs typeface="Arial" pitchFamily="34" charset="0"/>
              </a:rPr>
              <a:t>     </a:t>
            </a:r>
            <a:r>
              <a:rPr lang="el-GR" b="1" dirty="0" smtClean="0">
                <a:latin typeface="Arial" pitchFamily="34" charset="0"/>
                <a:cs typeface="Arial" pitchFamily="34" charset="0"/>
              </a:rPr>
              <a:t>ΕΙΝΑΙ ΣΥΓΚΡΟΤΗΜΑ ΜΗΧΑΝΗΜΑΤΩΝ ΚΑΙ ΜΗΧΑΝΙΣΜΩΝ, ΜΕ ΤΟΥΣ ΟΠΟΙΟΥΣ ΕΚΤΕΛΕΙΤΑΙ Ο ΧΕΙΡΙΣΜΟΣ ΤΟΥ ΠΗΔΑΛΙΟΥ η ΤΩΝ ΠΗΔΑΛΙΩΝ ΤΟΥ ΠΛΟΙΟΥ.</a:t>
            </a:r>
          </a:p>
          <a:p>
            <a:pPr marL="342900" lvl="1" indent="-342900">
              <a:buClr>
                <a:srgbClr val="FF0000"/>
              </a:buClr>
              <a:buNone/>
            </a:pPr>
            <a:endParaRPr lang="el-GR" sz="2000" b="1" dirty="0" smtClean="0">
              <a:latin typeface="Arial" pitchFamily="34" charset="0"/>
              <a:cs typeface="Arial" pitchFamily="34" charset="0"/>
            </a:endParaRPr>
          </a:p>
          <a:p>
            <a:pPr>
              <a:buNone/>
            </a:pPr>
            <a:endParaRPr lang="en-US"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ΧΕΙΡΙΣΜΩΝ</a:t>
            </a:r>
            <a:endParaRPr lang="en-US" sz="3200" b="1" u="sng" dirty="0">
              <a:solidFill>
                <a:schemeClr val="bg1"/>
              </a:solidFill>
              <a:latin typeface="Arial" pitchFamily="34" charset="0"/>
              <a:cs typeface="Arial" pitchFamily="34" charset="0"/>
            </a:endParaRPr>
          </a:p>
        </p:txBody>
      </p:sp>
      <p:pic>
        <p:nvPicPr>
          <p:cNvPr id="3074" name="Picture 2" descr="C:\Users\Fadi\Pictures\oimg_GC05135360_CA05135406.jpg"/>
          <p:cNvPicPr>
            <a:picLocks noGrp="1" noChangeAspect="1" noChangeArrowheads="1"/>
          </p:cNvPicPr>
          <p:nvPr>
            <p:ph idx="1"/>
          </p:nvPr>
        </p:nvPicPr>
        <p:blipFill>
          <a:blip r:embed="rId3" cstate="print"/>
          <a:srcRect/>
          <a:stretch>
            <a:fillRect/>
          </a:stretch>
        </p:blipFill>
        <p:spPr bwMode="auto">
          <a:xfrm>
            <a:off x="571472" y="1500174"/>
            <a:ext cx="4214842" cy="4643470"/>
          </a:xfrm>
          <a:prstGeom prst="rect">
            <a:avLst/>
          </a:prstGeom>
          <a:noFill/>
        </p:spPr>
      </p:pic>
      <p:pic>
        <p:nvPicPr>
          <p:cNvPr id="3075" name="Picture 3" descr="C:\Users\Fadi\Pictures\rotary_vane_rv_1_tcm92-6922.gif"/>
          <p:cNvPicPr>
            <a:picLocks noChangeAspect="1" noChangeArrowheads="1"/>
          </p:cNvPicPr>
          <p:nvPr/>
        </p:nvPicPr>
        <p:blipFill>
          <a:blip r:embed="rId4" cstate="print"/>
          <a:srcRect/>
          <a:stretch>
            <a:fillRect/>
          </a:stretch>
        </p:blipFill>
        <p:spPr bwMode="auto">
          <a:xfrm>
            <a:off x="5072066" y="2143116"/>
            <a:ext cx="3429024" cy="3286148"/>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519536"/>
          </a:xfrm>
        </p:spPr>
        <p:txBody>
          <a:bodyPr>
            <a:noAutofit/>
          </a:bodyPr>
          <a:lstStyle/>
          <a:p>
            <a:pPr algn="l"/>
            <a:r>
              <a:rPr lang="el-GR" sz="2700" b="1" dirty="0" smtClean="0">
                <a:solidFill>
                  <a:schemeClr val="tx1"/>
                </a:solidFill>
                <a:latin typeface="Arial" pitchFamily="34" charset="0"/>
                <a:cs typeface="Arial" pitchFamily="34" charset="0"/>
              </a:rPr>
              <a:t>Η ΕΥΘΥΓΡΑΜΜΗ ΠΑΛΙΝΔΡΟΜΙΚΗ ΚΙΝΗΣΗ ΤΟΥ ΕΜΒΟΛΟΥ ΜΕΤΑΤΡΕΠΕΤΑΙ ΣΕ ΠΕΡΙΣΤΡΟΦΙΚΗ ΜΕΣΩ ΚΑΤΑΛΛΗΛΟΥ ΚΙΝΗΜΑΤΙΚΟΥ ΜΗΧΑΝΙΣΜΟΥ ΠΟΥ ΑΠΟΤΕΛΕΙΤΑΙ ΑΠΟ ΤΟ </a:t>
            </a:r>
            <a:r>
              <a:rPr lang="el-GR" sz="2700" b="1" u="sng" dirty="0" smtClean="0">
                <a:solidFill>
                  <a:srgbClr val="FF0000"/>
                </a:solidFill>
                <a:latin typeface="Arial" pitchFamily="34" charset="0"/>
                <a:cs typeface="Arial" pitchFamily="34" charset="0"/>
              </a:rPr>
              <a:t>ΔΙΩΣΤΗΡΑ</a:t>
            </a:r>
            <a:r>
              <a:rPr lang="el-GR" sz="2700" b="1" dirty="0" smtClean="0">
                <a:solidFill>
                  <a:schemeClr val="tx1"/>
                </a:solidFill>
                <a:latin typeface="Arial" pitchFamily="34" charset="0"/>
                <a:cs typeface="Arial" pitchFamily="34" charset="0"/>
              </a:rPr>
              <a:t> ΚΑΙ ΤΟ </a:t>
            </a:r>
            <a:r>
              <a:rPr lang="el-GR" sz="2700" b="1" u="sng" dirty="0" smtClean="0">
                <a:solidFill>
                  <a:srgbClr val="FF0000"/>
                </a:solidFill>
                <a:latin typeface="Arial" pitchFamily="34" charset="0"/>
                <a:cs typeface="Arial" pitchFamily="34" charset="0"/>
              </a:rPr>
              <a:t>ΣΤΡΟΦΑΛΟ</a:t>
            </a:r>
            <a:r>
              <a:rPr lang="el-GR" sz="2700" b="1" dirty="0" smtClean="0">
                <a:solidFill>
                  <a:schemeClr val="tx1"/>
                </a:solidFill>
                <a:latin typeface="Arial" pitchFamily="34" charset="0"/>
                <a:cs typeface="Arial" pitchFamily="34" charset="0"/>
              </a:rPr>
              <a:t>, Ο ΟΠΟΙΟΣ ΑΠΟΤΕΛΕΙ ΤΜΗΜΑ ΤΟΥ </a:t>
            </a:r>
            <a:r>
              <a:rPr lang="el-GR" sz="2700" b="1" u="sng" dirty="0" smtClean="0">
                <a:solidFill>
                  <a:srgbClr val="FF0000"/>
                </a:solidFill>
                <a:latin typeface="Arial" pitchFamily="34" charset="0"/>
                <a:cs typeface="Arial" pitchFamily="34" charset="0"/>
              </a:rPr>
              <a:t>ΣΤΡΟΦΑΛΟΦΟΡΟΥ ΑΞΟΝΑ</a:t>
            </a:r>
            <a:r>
              <a:rPr lang="el-GR" sz="2700" b="1" dirty="0" smtClean="0">
                <a:solidFill>
                  <a:srgbClr val="FF0000"/>
                </a:solidFill>
                <a:latin typeface="Arial" pitchFamily="34" charset="0"/>
                <a:cs typeface="Arial" pitchFamily="34" charset="0"/>
              </a:rPr>
              <a:t> </a:t>
            </a:r>
            <a:r>
              <a:rPr lang="el-GR" sz="2700" b="1" dirty="0" smtClean="0">
                <a:solidFill>
                  <a:schemeClr val="tx1"/>
                </a:solidFill>
                <a:latin typeface="Arial" pitchFamily="34" charset="0"/>
                <a:cs typeface="Arial" pitchFamily="34" charset="0"/>
              </a:rPr>
              <a:t>ΤΗΣ ΜΗΧΑΝΗΣ. </a:t>
            </a:r>
            <a:endParaRPr lang="en-US" sz="2700" b="1" dirty="0" smtClean="0">
              <a:solidFill>
                <a:schemeClr val="tx1"/>
              </a:solidFill>
              <a:latin typeface="Arial" pitchFamily="34" charset="0"/>
              <a:cs typeface="Arial" pitchFamily="34" charset="0"/>
            </a:endParaRPr>
          </a:p>
          <a:p>
            <a:pPr algn="l"/>
            <a:r>
              <a:rPr lang="el-GR" sz="2700" b="1" dirty="0" smtClean="0">
                <a:solidFill>
                  <a:schemeClr val="tx1"/>
                </a:solidFill>
                <a:latin typeface="Arial" pitchFamily="34" charset="0"/>
                <a:cs typeface="Arial" pitchFamily="34" charset="0"/>
              </a:rPr>
              <a:t>Ο ΔΙΩΣΤΗΡΑΣ ΣΥΝΔΕΕΤΑΙ ΣΤΟ ΑΝΩ ΑΚΡΟ ΤΟΥ ΣΤΟ ΕΜΒΟΛΟ ΜΕ ΚΑΤΑΛΛΗΛΟ </a:t>
            </a:r>
            <a:r>
              <a:rPr lang="el-GR" sz="2700" b="1" u="sng" dirty="0" smtClean="0">
                <a:solidFill>
                  <a:srgbClr val="FF0000"/>
                </a:solidFill>
                <a:latin typeface="Arial" pitchFamily="34" charset="0"/>
                <a:cs typeface="Arial" pitchFamily="34" charset="0"/>
              </a:rPr>
              <a:t>ΠΕΙΡΟ</a:t>
            </a:r>
            <a:r>
              <a:rPr lang="el-GR" sz="2700" b="1" dirty="0" smtClean="0">
                <a:solidFill>
                  <a:schemeClr val="tx1"/>
                </a:solidFill>
                <a:latin typeface="Arial" pitchFamily="34" charset="0"/>
                <a:cs typeface="Arial" pitchFamily="34" charset="0"/>
              </a:rPr>
              <a:t>. ΣΤΟ ΚΑΤΩ ΑΚΡΟ ΤΟΥ ΣΥΝΔΕΕΤΑΙ ΜΕ ΤΗ ΒΟΗΘΕΙΑ ΚΑΤΑΛΛΗΛΟΥ </a:t>
            </a:r>
            <a:r>
              <a:rPr lang="el-GR" sz="2700" b="1" u="sng" dirty="0" smtClean="0">
                <a:solidFill>
                  <a:srgbClr val="FF0000"/>
                </a:solidFill>
                <a:latin typeface="Arial" pitchFamily="34" charset="0"/>
                <a:cs typeface="Arial" pitchFamily="34" charset="0"/>
              </a:rPr>
              <a:t>ΕΔΡΑΝΟΥ</a:t>
            </a:r>
            <a:r>
              <a:rPr lang="el-GR" sz="2700" b="1" dirty="0" smtClean="0">
                <a:solidFill>
                  <a:schemeClr val="tx1"/>
                </a:solidFill>
                <a:latin typeface="Arial" pitchFamily="34" charset="0"/>
                <a:cs typeface="Arial" pitchFamily="34" charset="0"/>
              </a:rPr>
              <a:t> ΣΤΟ </a:t>
            </a:r>
            <a:r>
              <a:rPr lang="el-GR" sz="2700" b="1" u="sng" dirty="0" smtClean="0">
                <a:solidFill>
                  <a:srgbClr val="FF0000"/>
                </a:solidFill>
                <a:latin typeface="Arial" pitchFamily="34" charset="0"/>
                <a:cs typeface="Arial" pitchFamily="34" charset="0"/>
              </a:rPr>
              <a:t>ΚΟΜΒΙΟ</a:t>
            </a:r>
            <a:r>
              <a:rPr lang="el-GR" sz="2700" b="1" dirty="0" smtClean="0">
                <a:solidFill>
                  <a:schemeClr val="tx1"/>
                </a:solidFill>
                <a:latin typeface="Arial" pitchFamily="34" charset="0"/>
                <a:cs typeface="Arial" pitchFamily="34" charset="0"/>
              </a:rPr>
              <a:t> ΤΟΥ ΣΤΡΟΦΑΛΟΦΟΡΟΥ ΑΞΟΝΑ, Ο ΟΠΟΙΟΣ ΣΤΗΡΙΖΕΤΑΙ ΚΑΙ ΣΤΑ ΔΥΟ ΑΚΡΑ ΤΟΥ ΣΤΑ </a:t>
            </a:r>
            <a:r>
              <a:rPr lang="el-GR" sz="2700" b="1" u="sng" dirty="0" smtClean="0">
                <a:solidFill>
                  <a:srgbClr val="FF0000"/>
                </a:solidFill>
                <a:latin typeface="Arial" pitchFamily="34" charset="0"/>
                <a:cs typeface="Arial" pitchFamily="34" charset="0"/>
              </a:rPr>
              <a:t>ΕΔΡΑΝΑ ΒΑΣΕΩΣ</a:t>
            </a:r>
            <a:r>
              <a:rPr lang="el-GR" sz="2700" b="1" dirty="0" smtClean="0">
                <a:solidFill>
                  <a:schemeClr val="tx1"/>
                </a:solidFill>
                <a:latin typeface="Arial" pitchFamily="34" charset="0"/>
                <a:cs typeface="Arial" pitchFamily="34" charset="0"/>
              </a:rPr>
              <a:t>.</a:t>
            </a: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1800" b="1" u="sng" dirty="0" smtClean="0">
                <a:solidFill>
                  <a:schemeClr val="bg1"/>
                </a:solidFill>
                <a:latin typeface="Arial" pitchFamily="34" charset="0"/>
                <a:cs typeface="Arial" pitchFamily="34" charset="0"/>
              </a:rPr>
              <a:t>ΑΡΧΕΣ ΛΕΙΤΟΥΡΓΙΑΣ ΚΑΙ ΑΠΛΗ ΠΕΡΙΓΡΑΦΗ ΕΜΒΟΛΟΦΟΡΟΥ ΠΑΛΙΝΔΡΟΜΙΚΗΣ ΜΗΧΑΝΗΣ ΕΣΩΤΕΡΙΚΗΣ ΚΑΥΣΕΩΣ</a:t>
            </a:r>
            <a:endParaRPr lang="en-US" sz="1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ΧΕΙΡΙΣΜΩΝ</a:t>
            </a:r>
            <a:endParaRPr lang="en-US"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142984"/>
            <a:ext cx="8229600" cy="5500726"/>
          </a:xfrm>
        </p:spPr>
        <p:txBody>
          <a:bodyPr>
            <a:normAutofit/>
          </a:bodyPr>
          <a:lstStyle/>
          <a:p>
            <a:pPr marL="342900" lvl="1" indent="-342900" algn="ctr">
              <a:buClr>
                <a:srgbClr val="FF0000"/>
              </a:buClr>
              <a:buNone/>
            </a:pPr>
            <a:r>
              <a:rPr lang="el-GR" sz="2000" b="1" dirty="0" smtClean="0">
                <a:latin typeface="Arial" pitchFamily="34" charset="0"/>
                <a:cs typeface="Arial" pitchFamily="34" charset="0"/>
              </a:rPr>
              <a:t>     </a:t>
            </a:r>
            <a:r>
              <a:rPr lang="el-GR" b="1" u="sng" dirty="0" smtClean="0">
                <a:solidFill>
                  <a:srgbClr val="FF0000"/>
                </a:solidFill>
                <a:latin typeface="Arial" pitchFamily="34" charset="0"/>
                <a:cs typeface="Arial" pitchFamily="34" charset="0"/>
              </a:rPr>
              <a:t>ΠΡΩΡΑΙΑ ΕΛΙΚΑ ΧΕΙΡΙΣΜΩΝ</a:t>
            </a:r>
          </a:p>
          <a:p>
            <a:pPr marL="342900" lvl="1" indent="-342900">
              <a:buClr>
                <a:srgbClr val="FF0000"/>
              </a:buClr>
              <a:buNone/>
            </a:pPr>
            <a:endParaRPr lang="el-GR" sz="2000" b="1" dirty="0" smtClean="0">
              <a:latin typeface="Arial" pitchFamily="34" charset="0"/>
              <a:cs typeface="Arial" pitchFamily="34" charset="0"/>
            </a:endParaRPr>
          </a:p>
          <a:p>
            <a:pPr>
              <a:buNone/>
            </a:pPr>
            <a:r>
              <a:rPr lang="el-GR" b="1" dirty="0" smtClean="0">
                <a:latin typeface="Arial" pitchFamily="34" charset="0"/>
                <a:cs typeface="Arial" pitchFamily="34" charset="0"/>
              </a:rPr>
              <a:t>   ΕΙΝΑΙ ΕΛΙΚΑ </a:t>
            </a:r>
            <a:r>
              <a:rPr lang="el-GR" b="1" dirty="0" smtClean="0">
                <a:solidFill>
                  <a:srgbClr val="FF0000"/>
                </a:solidFill>
                <a:latin typeface="Arial" pitchFamily="34" charset="0"/>
                <a:cs typeface="Arial" pitchFamily="34" charset="0"/>
              </a:rPr>
              <a:t>ΜΕΤΑΒΛΗΤΟΥ ΒΗΜΑΤΟΣ </a:t>
            </a:r>
            <a:r>
              <a:rPr lang="el-GR" b="1" dirty="0" smtClean="0">
                <a:latin typeface="Arial" pitchFamily="34" charset="0"/>
                <a:cs typeface="Arial" pitchFamily="34" charset="0"/>
              </a:rPr>
              <a:t>ΚΑΙ </a:t>
            </a:r>
            <a:r>
              <a:rPr lang="el-GR" b="1" dirty="0" smtClean="0">
                <a:solidFill>
                  <a:srgbClr val="FF0000"/>
                </a:solidFill>
                <a:latin typeface="Arial" pitchFamily="34" charset="0"/>
                <a:cs typeface="Arial" pitchFamily="34" charset="0"/>
              </a:rPr>
              <a:t>ΦΟΡΑΣ ΠΤΕΡΥΓΙΩΝ</a:t>
            </a:r>
            <a:r>
              <a:rPr lang="el-GR" b="1" dirty="0" smtClean="0">
                <a:latin typeface="Arial" pitchFamily="34" charset="0"/>
                <a:cs typeface="Arial" pitchFamily="34" charset="0"/>
              </a:rPr>
              <a:t> ΚΑΙ ΒΡΙΣΚΕΤΑΙ ΜΕΣΑ ΣΕ ΟΡΙΖΟΝΤΙΟ ΟΧΕΤΟ ΠΟΥ ΔΙΑΠΕΡΝΑ ΤΟ ΣΚΑΦΟΣ ΕΓΚΑΡΣΙΑ ΣΤΟ ΠΡΩΡΑΙΟ ΚΑΤΩ ΑΠΟ ΤΗΝ ΙΣΑΛΟ ΤΜΗΜΑ ΤΟΥ.</a:t>
            </a:r>
            <a:r>
              <a:rPr lang="el-GR" b="1" dirty="0" smtClean="0"/>
              <a:t/>
            </a:r>
            <a:br>
              <a:rPr lang="el-GR" b="1" dirty="0" smtClean="0"/>
            </a:br>
            <a:endParaRPr lang="el-GR" b="1" dirty="0" smtClean="0"/>
          </a:p>
          <a:p>
            <a:pPr>
              <a:buNone/>
            </a:pPr>
            <a:endParaRPr lang="en-US"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ΧΕΙΡΙΣΜΩΝ</a:t>
            </a:r>
            <a:endParaRPr lang="en-US" sz="3200" b="1" u="sng" dirty="0">
              <a:solidFill>
                <a:schemeClr val="bg1"/>
              </a:solidFill>
              <a:latin typeface="Arial" pitchFamily="34" charset="0"/>
              <a:cs typeface="Arial" pitchFamily="34" charset="0"/>
            </a:endParaRPr>
          </a:p>
        </p:txBody>
      </p:sp>
      <p:pic>
        <p:nvPicPr>
          <p:cNvPr id="1026" name="Picture 2" descr="C:\Users\Fadi\Pictures\Repairing_a_bow_thruster.jpg"/>
          <p:cNvPicPr>
            <a:picLocks noGrp="1" noChangeAspect="1" noChangeArrowheads="1"/>
          </p:cNvPicPr>
          <p:nvPr>
            <p:ph idx="1"/>
          </p:nvPr>
        </p:nvPicPr>
        <p:blipFill>
          <a:blip r:embed="rId3" cstate="print"/>
          <a:srcRect/>
          <a:stretch>
            <a:fillRect/>
          </a:stretch>
        </p:blipFill>
        <p:spPr bwMode="auto">
          <a:xfrm>
            <a:off x="904874" y="1143000"/>
            <a:ext cx="7334251" cy="5500688"/>
          </a:xfrm>
          <a:prstGeom prst="rect">
            <a:avLst/>
          </a:prstGeom>
          <a:noFill/>
        </p:spPr>
      </p:pic>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ΧΕΙΡΙΣΜΩΝ</a:t>
            </a:r>
            <a:endParaRPr lang="en-US" sz="3200" b="1" u="sng" dirty="0">
              <a:solidFill>
                <a:schemeClr val="bg1"/>
              </a:solidFill>
              <a:latin typeface="Arial" pitchFamily="34" charset="0"/>
              <a:cs typeface="Arial" pitchFamily="34" charset="0"/>
            </a:endParaRPr>
          </a:p>
        </p:txBody>
      </p:sp>
      <p:pic>
        <p:nvPicPr>
          <p:cNvPr id="2050" name="Picture 2" descr="C:\Users\Fadi\Pictures\Bow_Thruster_Bugstrahler_Zeichnung.gif"/>
          <p:cNvPicPr>
            <a:picLocks noGrp="1" noChangeAspect="1" noChangeArrowheads="1"/>
          </p:cNvPicPr>
          <p:nvPr>
            <p:ph idx="1"/>
          </p:nvPr>
        </p:nvPicPr>
        <p:blipFill>
          <a:blip r:embed="rId3" cstate="print"/>
          <a:srcRect/>
          <a:stretch>
            <a:fillRect/>
          </a:stretch>
        </p:blipFill>
        <p:spPr bwMode="auto">
          <a:xfrm>
            <a:off x="1857356" y="1428736"/>
            <a:ext cx="5357850" cy="4643470"/>
          </a:xfrm>
          <a:prstGeom prst="rect">
            <a:avLst/>
          </a:prstGeom>
          <a:noFill/>
        </p:spPr>
      </p:pic>
    </p:spTree>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ΧΕΙΡΙΣΜΩΝ</a:t>
            </a:r>
            <a:endParaRPr lang="en-US" sz="3200" b="1" u="sng" dirty="0">
              <a:solidFill>
                <a:schemeClr val="bg1"/>
              </a:solidFill>
              <a:latin typeface="Arial" pitchFamily="34" charset="0"/>
              <a:cs typeface="Arial" pitchFamily="34" charset="0"/>
            </a:endParaRPr>
          </a:p>
        </p:txBody>
      </p:sp>
      <p:pic>
        <p:nvPicPr>
          <p:cNvPr id="4098" name="Picture 2" descr="C:\Users\Fadi\Pictures\Bow%20Thruster.jpg"/>
          <p:cNvPicPr>
            <a:picLocks noGrp="1" noChangeAspect="1" noChangeArrowheads="1"/>
          </p:cNvPicPr>
          <p:nvPr>
            <p:ph idx="1"/>
          </p:nvPr>
        </p:nvPicPr>
        <p:blipFill>
          <a:blip r:embed="rId3" cstate="print"/>
          <a:srcRect/>
          <a:stretch>
            <a:fillRect/>
          </a:stretch>
        </p:blipFill>
        <p:spPr bwMode="auto">
          <a:xfrm>
            <a:off x="1071539" y="1357298"/>
            <a:ext cx="6715172" cy="5072098"/>
          </a:xfrm>
          <a:prstGeom prst="rect">
            <a:avLst/>
          </a:prstGeom>
          <a:noFill/>
        </p:spPr>
      </p:pic>
    </p:spTree>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ΧΕΙΡΙΣΜΩΝ</a:t>
            </a:r>
            <a:endParaRPr lang="en-US" sz="3200" b="1" u="sng" dirty="0">
              <a:solidFill>
                <a:schemeClr val="bg1"/>
              </a:solidFill>
              <a:latin typeface="Arial" pitchFamily="34" charset="0"/>
              <a:cs typeface="Arial" pitchFamily="34" charset="0"/>
            </a:endParaRPr>
          </a:p>
        </p:txBody>
      </p:sp>
      <p:pic>
        <p:nvPicPr>
          <p:cNvPr id="4" name="Picture 5" descr="oasis-of-the-seas-bulbous-bow"/>
          <p:cNvPicPr>
            <a:picLocks noChangeAspect="1" noChangeArrowheads="1"/>
          </p:cNvPicPr>
          <p:nvPr/>
        </p:nvPicPr>
        <p:blipFill>
          <a:blip r:embed="rId3" cstate="print"/>
          <a:srcRect/>
          <a:stretch>
            <a:fillRect/>
          </a:stretch>
        </p:blipFill>
        <p:spPr bwMode="auto">
          <a:xfrm>
            <a:off x="251520" y="1268760"/>
            <a:ext cx="8568952" cy="5256584"/>
          </a:xfrm>
          <a:prstGeom prst="rect">
            <a:avLst/>
          </a:prstGeom>
          <a:noFill/>
          <a:ln w="9525">
            <a:noFill/>
            <a:miter lim="800000"/>
            <a:headEnd/>
            <a:tailEnd/>
          </a:ln>
        </p:spPr>
      </p:pic>
      <p:sp>
        <p:nvSpPr>
          <p:cNvPr id="5" name="Content Placeholder 4"/>
          <p:cNvSpPr>
            <a:spLocks noGrp="1"/>
          </p:cNvSpPr>
          <p:nvPr>
            <p:ph idx="1"/>
          </p:nvPr>
        </p:nvSpPr>
        <p:spPr>
          <a:xfrm>
            <a:off x="323528" y="1196752"/>
            <a:ext cx="8496944" cy="5256584"/>
          </a:xfrm>
        </p:spPr>
        <p:txBody>
          <a:bodyPr>
            <a:normAutofit/>
          </a:bodyPr>
          <a:lstStyle/>
          <a:p>
            <a:pPr>
              <a:buNone/>
            </a:pPr>
            <a:r>
              <a:rPr lang="en-US" sz="100" dirty="0" smtClean="0"/>
              <a:t>.</a:t>
            </a:r>
            <a:endParaRPr lang="el-GR" sz="100" dirty="0"/>
          </a:p>
        </p:txBody>
      </p:sp>
    </p:spTree>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ΧΕΙΡΙΣΜΩΝ</a:t>
            </a:r>
            <a:endParaRPr lang="en-US" sz="3200" b="1" u="sng" dirty="0">
              <a:solidFill>
                <a:schemeClr val="bg1"/>
              </a:solidFill>
              <a:latin typeface="Arial" pitchFamily="34" charset="0"/>
              <a:cs typeface="Arial" pitchFamily="34" charset="0"/>
            </a:endParaRPr>
          </a:p>
        </p:txBody>
      </p:sp>
      <p:sp>
        <p:nvSpPr>
          <p:cNvPr id="5" name="Content Placeholder 4"/>
          <p:cNvSpPr>
            <a:spLocks noGrp="1"/>
          </p:cNvSpPr>
          <p:nvPr>
            <p:ph idx="1"/>
          </p:nvPr>
        </p:nvSpPr>
        <p:spPr>
          <a:xfrm>
            <a:off x="323528" y="1196752"/>
            <a:ext cx="8496944" cy="5256584"/>
          </a:xfrm>
        </p:spPr>
        <p:txBody>
          <a:bodyPr>
            <a:normAutofit/>
          </a:bodyPr>
          <a:lstStyle/>
          <a:p>
            <a:pPr>
              <a:buNone/>
            </a:pPr>
            <a:r>
              <a:rPr lang="en-US" sz="100" dirty="0" smtClean="0"/>
              <a:t>.</a:t>
            </a:r>
            <a:endParaRPr lang="el-GR" sz="100" dirty="0"/>
          </a:p>
        </p:txBody>
      </p:sp>
      <p:pic>
        <p:nvPicPr>
          <p:cNvPr id="7" name="Picture 5" descr="c0ad751f_ANP_8714606"/>
          <p:cNvPicPr>
            <a:picLocks noChangeAspect="1" noChangeArrowheads="1"/>
          </p:cNvPicPr>
          <p:nvPr/>
        </p:nvPicPr>
        <p:blipFill>
          <a:blip r:embed="rId3" cstate="print"/>
          <a:srcRect/>
          <a:stretch>
            <a:fillRect/>
          </a:stretch>
        </p:blipFill>
        <p:spPr bwMode="auto">
          <a:xfrm>
            <a:off x="323528" y="1196752"/>
            <a:ext cx="8496944" cy="54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ΧΕΙΡΙΣΜΩΝ</a:t>
            </a:r>
            <a:endParaRPr lang="en-US"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142984"/>
            <a:ext cx="8229600" cy="5500726"/>
          </a:xfrm>
        </p:spPr>
        <p:txBody>
          <a:bodyPr>
            <a:normAutofit/>
          </a:bodyPr>
          <a:lstStyle/>
          <a:p>
            <a:pPr marL="342900" lvl="1" indent="-342900" algn="ctr">
              <a:buClr>
                <a:srgbClr val="FF0000"/>
              </a:buClr>
              <a:buNone/>
            </a:pPr>
            <a:r>
              <a:rPr lang="el-GR" sz="2000" b="1" dirty="0" smtClean="0">
                <a:latin typeface="Arial" pitchFamily="34" charset="0"/>
                <a:cs typeface="Arial" pitchFamily="34" charset="0"/>
              </a:rPr>
              <a:t>    </a:t>
            </a:r>
            <a:r>
              <a:rPr lang="el-GR" sz="2000" b="1" u="sng" dirty="0" smtClean="0">
                <a:solidFill>
                  <a:srgbClr val="FF0000"/>
                </a:solidFill>
                <a:latin typeface="Arial" pitchFamily="34" charset="0"/>
                <a:cs typeface="Arial" pitchFamily="34" charset="0"/>
              </a:rPr>
              <a:t> </a:t>
            </a:r>
            <a:r>
              <a:rPr lang="el-GR" b="1" u="sng" dirty="0" smtClean="0">
                <a:solidFill>
                  <a:srgbClr val="FF0000"/>
                </a:solidFill>
                <a:latin typeface="Arial" pitchFamily="34" charset="0"/>
                <a:cs typeface="Arial" pitchFamily="34" charset="0"/>
              </a:rPr>
              <a:t>ΣΤΑΘΕΡΩΤΗΣ</a:t>
            </a:r>
          </a:p>
          <a:p>
            <a:pPr marL="342900" lvl="1" indent="-342900" algn="ctr">
              <a:buClr>
                <a:srgbClr val="FF0000"/>
              </a:buClr>
              <a:buNone/>
            </a:pPr>
            <a:endParaRPr lang="el-GR" b="1" u="sng" dirty="0" smtClean="0">
              <a:solidFill>
                <a:srgbClr val="C00000"/>
              </a:solidFill>
              <a:latin typeface="Arial" pitchFamily="34" charset="0"/>
              <a:cs typeface="Arial" pitchFamily="34" charset="0"/>
            </a:endParaRPr>
          </a:p>
          <a:p>
            <a:pPr>
              <a:buFont typeface="+mj-lt"/>
              <a:buAutoNum type="arabicPeriod"/>
            </a:pPr>
            <a:r>
              <a:rPr lang="el-GR" sz="1400" b="1" dirty="0" smtClean="0">
                <a:solidFill>
                  <a:srgbClr val="C00000"/>
                </a:solidFill>
                <a:latin typeface="Arial" pitchFamily="34" charset="0"/>
                <a:cs typeface="Arial" pitchFamily="34" charset="0"/>
              </a:rPr>
              <a:t>   </a:t>
            </a:r>
            <a:r>
              <a:rPr lang="el-GR" sz="1400" b="1" u="sng" dirty="0" smtClean="0">
                <a:solidFill>
                  <a:srgbClr val="C00000"/>
                </a:solidFill>
                <a:latin typeface="Arial" pitchFamily="34" charset="0"/>
                <a:cs typeface="Arial" pitchFamily="34" charset="0"/>
              </a:rPr>
              <a:t>ΜΕ ΠΛΕΥΡΙΚΕΣ ΔΕΞΑΜΕΝΕΣ ΑΝΤΙΔΙΑΤΟΙΧΙΣΕΩΣ</a:t>
            </a:r>
          </a:p>
          <a:p>
            <a:pPr>
              <a:buFont typeface="+mj-lt"/>
              <a:buAutoNum type="arabicPeriod"/>
            </a:pPr>
            <a:r>
              <a:rPr lang="el-GR" sz="1400" b="1" dirty="0" smtClean="0">
                <a:solidFill>
                  <a:srgbClr val="C00000"/>
                </a:solidFill>
                <a:latin typeface="Arial" pitchFamily="34" charset="0"/>
                <a:cs typeface="Arial" pitchFamily="34" charset="0"/>
              </a:rPr>
              <a:t>   </a:t>
            </a:r>
            <a:r>
              <a:rPr lang="el-GR" sz="1400" b="1" u="sng" dirty="0" smtClean="0">
                <a:solidFill>
                  <a:srgbClr val="C00000"/>
                </a:solidFill>
                <a:latin typeface="Arial" pitchFamily="34" charset="0"/>
                <a:cs typeface="Arial" pitchFamily="34" charset="0"/>
              </a:rPr>
              <a:t>ΜΕ ΓΥΡΟΣΚΟΠΙΚΗ ΣΥΣΚΕΥΗ</a:t>
            </a:r>
          </a:p>
          <a:p>
            <a:pPr>
              <a:buFont typeface="+mj-lt"/>
              <a:buAutoNum type="arabicPeriod"/>
            </a:pPr>
            <a:endParaRPr lang="el-GR" sz="1400" b="1" dirty="0" smtClean="0">
              <a:solidFill>
                <a:srgbClr val="C00000"/>
              </a:solidFill>
              <a:latin typeface="Arial" pitchFamily="34" charset="0"/>
              <a:cs typeface="Arial" pitchFamily="34" charset="0"/>
            </a:endParaRPr>
          </a:p>
          <a:p>
            <a:pPr>
              <a:buFont typeface="+mj-lt"/>
              <a:buAutoNum type="arabicPeriod"/>
            </a:pPr>
            <a:endParaRPr lang="el-GR" sz="1400" b="1" dirty="0" smtClean="0">
              <a:solidFill>
                <a:srgbClr val="C00000"/>
              </a:solidFill>
              <a:latin typeface="Arial" pitchFamily="34" charset="0"/>
              <a:cs typeface="Arial" pitchFamily="34" charset="0"/>
            </a:endParaRPr>
          </a:p>
          <a:p>
            <a:pPr marL="457200" indent="-457200">
              <a:buFont typeface="+mj-lt"/>
              <a:buAutoNum type="arabicPeriod"/>
            </a:pPr>
            <a:r>
              <a:rPr lang="el-GR" sz="2000" b="1" u="sng" dirty="0" smtClean="0">
                <a:latin typeface="Arial" pitchFamily="34" charset="0"/>
                <a:cs typeface="Arial" pitchFamily="34" charset="0"/>
              </a:rPr>
              <a:t>ΜΕ ΑΝΤΙΔΙΑΤΟΙΧΙΣΤΙΚΑ ΠΤΕΡΥΓΙΑ</a:t>
            </a:r>
          </a:p>
          <a:p>
            <a:pPr>
              <a:buNone/>
            </a:pPr>
            <a:r>
              <a:rPr lang="el-GR" sz="2000" dirty="0" smtClean="0"/>
              <a:t>      </a:t>
            </a:r>
            <a:r>
              <a:rPr lang="el-GR" sz="2000" b="1" dirty="0" smtClean="0">
                <a:latin typeface="Arial" pitchFamily="34" charset="0"/>
                <a:cs typeface="Arial" pitchFamily="34" charset="0"/>
              </a:rPr>
              <a:t>ΕΞΕΧΟΥΝ ΑΠΟ ΤΟ ΣΚΑΦΟΣ ΣΑΝ ΠΛΕΥΡΙΚΑ ΠΗΔΑΛΙΑ ΚΑΤΩ ΑΠΟ ΤΗΝ ΙΣΑΛΟ ΚΑΙ ΚΙΝΟΥΝΤΑΙ ΑΠΟ ΕΣΩΤΕΡΙΚΑ ΕΓΚΑΤΑΣΤΗΜΕΝΟ ΜΗΧΑΝΗΜΑ ΕΤΣΙ, ΩΣΤΕ ΝΑ ΔΗΜΙΟΥΡΓΟΥΝ ΩΘΗΣΕΙΣ ΣΤΟ ΣΚΑΦΟΣ.</a:t>
            </a:r>
            <a:endParaRPr lang="en-US"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ΧΕΙΡΙΣΜΩΝ</a:t>
            </a:r>
            <a:endParaRPr lang="en-US" sz="3200" b="1" u="sng" dirty="0">
              <a:solidFill>
                <a:schemeClr val="bg1"/>
              </a:solidFill>
              <a:latin typeface="Arial" pitchFamily="34" charset="0"/>
              <a:cs typeface="Arial" pitchFamily="34" charset="0"/>
            </a:endParaRPr>
          </a:p>
        </p:txBody>
      </p:sp>
      <p:pic>
        <p:nvPicPr>
          <p:cNvPr id="5123" name="Picture 3"/>
          <p:cNvPicPr>
            <a:picLocks noGrp="1" noChangeAspect="1" noChangeArrowheads="1"/>
          </p:cNvPicPr>
          <p:nvPr>
            <p:ph idx="1"/>
          </p:nvPr>
        </p:nvPicPr>
        <p:blipFill>
          <a:blip r:embed="rId3" cstate="print"/>
          <a:srcRect/>
          <a:stretch>
            <a:fillRect/>
          </a:stretch>
        </p:blipFill>
        <p:spPr bwMode="auto">
          <a:xfrm>
            <a:off x="428625" y="1500174"/>
            <a:ext cx="4429127" cy="4572032"/>
          </a:xfrm>
          <a:prstGeom prst="rect">
            <a:avLst/>
          </a:prstGeom>
          <a:noFill/>
          <a:ln w="9525">
            <a:noFill/>
            <a:miter lim="800000"/>
            <a:headEnd/>
            <a:tailEnd/>
          </a:ln>
          <a:effectLst/>
        </p:spPr>
      </p:pic>
      <p:pic>
        <p:nvPicPr>
          <p:cNvPr id="5124" name="Picture 4" descr="C:\Users\Fadi\Pictures\thumbnail.jpg"/>
          <p:cNvPicPr>
            <a:picLocks noChangeAspect="1" noChangeArrowheads="1"/>
          </p:cNvPicPr>
          <p:nvPr/>
        </p:nvPicPr>
        <p:blipFill>
          <a:blip r:embed="rId4" cstate="print"/>
          <a:srcRect/>
          <a:stretch>
            <a:fillRect/>
          </a:stretch>
        </p:blipFill>
        <p:spPr bwMode="auto">
          <a:xfrm>
            <a:off x="5143504" y="1285860"/>
            <a:ext cx="3143272" cy="2571768"/>
          </a:xfrm>
          <a:prstGeom prst="rect">
            <a:avLst/>
          </a:prstGeom>
          <a:noFill/>
        </p:spPr>
      </p:pic>
      <p:pic>
        <p:nvPicPr>
          <p:cNvPr id="5125" name="Picture 5" descr="C:\Users\Fadi\Pictures\thumbnail2.jpg"/>
          <p:cNvPicPr>
            <a:picLocks noChangeAspect="1" noChangeArrowheads="1"/>
          </p:cNvPicPr>
          <p:nvPr/>
        </p:nvPicPr>
        <p:blipFill>
          <a:blip r:embed="rId5" cstate="print"/>
          <a:srcRect/>
          <a:stretch>
            <a:fillRect/>
          </a:stretch>
        </p:blipFill>
        <p:spPr bwMode="auto">
          <a:xfrm>
            <a:off x="5214942" y="4071942"/>
            <a:ext cx="2857500" cy="2162175"/>
          </a:xfrm>
          <a:prstGeom prst="rect">
            <a:avLst/>
          </a:prstGeom>
          <a:noFill/>
        </p:spPr>
      </p:pic>
    </p:spTree>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ΧΕΙΡΙΣΜΩΝ</a:t>
            </a:r>
            <a:endParaRPr lang="en-US"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142984"/>
            <a:ext cx="8229600" cy="5500726"/>
          </a:xfrm>
        </p:spPr>
        <p:txBody>
          <a:bodyPr>
            <a:normAutofit/>
          </a:bodyPr>
          <a:lstStyle/>
          <a:p>
            <a:pPr marL="342900" lvl="1" indent="-342900" algn="ctr">
              <a:buClr>
                <a:srgbClr val="FF0000"/>
              </a:buClr>
              <a:buNone/>
            </a:pPr>
            <a:r>
              <a:rPr lang="el-GR" sz="2000" b="1" dirty="0" smtClean="0">
                <a:solidFill>
                  <a:srgbClr val="FF0000"/>
                </a:solidFill>
                <a:latin typeface="Arial" pitchFamily="34" charset="0"/>
                <a:cs typeface="Arial" pitchFamily="34" charset="0"/>
              </a:rPr>
              <a:t>     </a:t>
            </a:r>
            <a:r>
              <a:rPr lang="el-GR" b="1" u="sng" dirty="0" smtClean="0">
                <a:solidFill>
                  <a:srgbClr val="FF0000"/>
                </a:solidFill>
                <a:latin typeface="Arial" pitchFamily="34" charset="0"/>
                <a:cs typeface="Arial" pitchFamily="34" charset="0"/>
              </a:rPr>
              <a:t>ΕΡΓΑΤΕΣ ΚΑΙ ΒΑΡΟΥΛΚΑ ΠΡΟΣΔΕΣΕΩΣ</a:t>
            </a:r>
          </a:p>
          <a:p>
            <a:pPr>
              <a:buNone/>
            </a:pPr>
            <a:endParaRPr lang="el-GR" b="1" dirty="0" smtClean="0"/>
          </a:p>
          <a:p>
            <a:pPr>
              <a:buNone/>
            </a:pPr>
            <a:r>
              <a:rPr lang="el-GR" b="1" dirty="0" smtClean="0">
                <a:latin typeface="Arial" pitchFamily="34" charset="0"/>
                <a:cs typeface="Arial" pitchFamily="34" charset="0"/>
              </a:rPr>
              <a:t>   ΜΗΧΑΝΗΜΑΤΑ ΑΤΜΟΚΙΝΗΤΑ, ΗΛΕΚΤΡΟΚΙΝΗΤΑ, ΥΔΡΑΥΛΙΚΑ Η ΗΛΕΚΤΡΟΥΔΡΑΥΛΙΚΑ ΠΟΥ ΧΡΗΣΙΜΟΠΟΙΟΥΝΤΑΙ ΓΙΑ ΤΗΝ ΑΓΚΥΡΟΒΟΛΙΑ, ΠΡΥΜΝΟΔΕΤΗΣΗ Η ΠΛΑΓΙΟΔΕΤΗΣΗ.</a:t>
            </a:r>
            <a:r>
              <a:rPr lang="el-GR" b="1" dirty="0" smtClean="0"/>
              <a:t/>
            </a:r>
            <a:br>
              <a:rPr lang="el-GR" b="1" dirty="0" smtClean="0"/>
            </a:br>
            <a:endParaRPr lang="el-GR" b="1" dirty="0" smtClean="0"/>
          </a:p>
          <a:p>
            <a:pPr>
              <a:buNone/>
            </a:pPr>
            <a:endParaRPr lang="en-US"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ΧΕΙΡΙΣΜΩΝ</a:t>
            </a:r>
            <a:endParaRPr lang="en-US"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142984"/>
            <a:ext cx="8229600" cy="5500726"/>
          </a:xfrm>
        </p:spPr>
        <p:txBody>
          <a:bodyPr>
            <a:normAutofit/>
          </a:bodyPr>
          <a:lstStyle/>
          <a:p>
            <a:pPr marL="342900" lvl="1" indent="-342900" algn="ctr">
              <a:buClr>
                <a:srgbClr val="FF0000"/>
              </a:buClr>
              <a:buNone/>
            </a:pPr>
            <a:r>
              <a:rPr lang="el-GR" sz="2000" b="1" dirty="0" smtClean="0">
                <a:solidFill>
                  <a:srgbClr val="FF0000"/>
                </a:solidFill>
                <a:latin typeface="Arial" pitchFamily="34" charset="0"/>
                <a:cs typeface="Arial" pitchFamily="34" charset="0"/>
              </a:rPr>
              <a:t>     </a:t>
            </a:r>
            <a:r>
              <a:rPr lang="el-GR" b="1" u="sng" dirty="0" smtClean="0">
                <a:solidFill>
                  <a:srgbClr val="FF0000"/>
                </a:solidFill>
                <a:latin typeface="Arial" pitchFamily="34" charset="0"/>
                <a:cs typeface="Arial" pitchFamily="34" charset="0"/>
              </a:rPr>
              <a:t>ΕΡΓΑΤΕΣ ΚΑΙ ΒΑΡΟΥΛΚΑ ΠΡΟΣΔΕΣΕΩΣ</a:t>
            </a:r>
          </a:p>
          <a:p>
            <a:pPr>
              <a:buNone/>
            </a:pPr>
            <a:endParaRPr lang="el-GR" b="1" dirty="0" smtClean="0"/>
          </a:p>
          <a:p>
            <a:pPr>
              <a:buNone/>
            </a:pPr>
            <a:r>
              <a:rPr lang="el-GR" b="1" dirty="0" smtClean="0"/>
              <a:t/>
            </a:r>
            <a:br>
              <a:rPr lang="el-GR" b="1" dirty="0" smtClean="0"/>
            </a:br>
            <a:endParaRPr lang="el-GR" b="1" dirty="0" smtClean="0"/>
          </a:p>
          <a:p>
            <a:pPr>
              <a:buNone/>
            </a:pPr>
            <a:endParaRPr lang="en-US" sz="2000" b="1" dirty="0">
              <a:latin typeface="Arial" pitchFamily="34" charset="0"/>
              <a:cs typeface="Arial" pitchFamily="34" charset="0"/>
            </a:endParaRPr>
          </a:p>
        </p:txBody>
      </p:sp>
      <p:pic>
        <p:nvPicPr>
          <p:cNvPr id="4" name="Content Placeholder 5" descr="scan0023.jpg"/>
          <p:cNvPicPr>
            <a:picLocks noChangeAspect="1"/>
          </p:cNvPicPr>
          <p:nvPr/>
        </p:nvPicPr>
        <p:blipFill>
          <a:blip r:embed="rId3" cstate="print"/>
          <a:stretch>
            <a:fillRect/>
          </a:stretch>
        </p:blipFill>
        <p:spPr>
          <a:xfrm>
            <a:off x="1357290" y="1857364"/>
            <a:ext cx="6215106" cy="4429156"/>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519536"/>
          </a:xfrm>
        </p:spPr>
        <p:txBody>
          <a:bodyPr>
            <a:noAutofit/>
          </a:bodyPr>
          <a:lstStyle/>
          <a:p>
            <a:pPr algn="l"/>
            <a:r>
              <a:rPr lang="el-GR" b="1" dirty="0" smtClean="0">
                <a:solidFill>
                  <a:schemeClr val="tx1"/>
                </a:solidFill>
                <a:latin typeface="Arial" pitchFamily="34" charset="0"/>
                <a:cs typeface="Arial" pitchFamily="34" charset="0"/>
              </a:rPr>
              <a:t>Η ΠΕΡΙΣΤΡΟΦΙΚΗ ΚΙΝΗΣΗ ΤΟΥ ΣΤΡΟΦΑΛΟΥ ΚΑΙ ΤΟ ΔΙΠΛΑΣΙΟ ΤΗΣ ΑΚΤΙΝΑΣ ΤΟΥ ΟΡΙΖΟΥΝ ΤΙΣ ΔΥΟ ΑΚΡΑΙΕΣ ΘΕΣΕΙΣ ΜΕΤΑΚΙΝΗΣΕΩΣ ΤΟΥ ΕΜΒΟΛΟΥ, ΟΙ ΟΠΟΙΕΣ ΟΝΟΜΑΖΟΝΤΑΙ </a:t>
            </a:r>
            <a:r>
              <a:rPr lang="el-GR" b="1" u="sng" dirty="0" smtClean="0">
                <a:solidFill>
                  <a:srgbClr val="FF0000"/>
                </a:solidFill>
                <a:latin typeface="Arial" pitchFamily="34" charset="0"/>
                <a:cs typeface="Arial" pitchFamily="34" charset="0"/>
              </a:rPr>
              <a:t>ΑΝΩ ΝΕΚΡΟ ΣΗΜΕΙΟ</a:t>
            </a:r>
            <a:r>
              <a:rPr lang="el-GR" b="1" dirty="0" smtClean="0">
                <a:solidFill>
                  <a:srgbClr val="FF0000"/>
                </a:solidFill>
                <a:latin typeface="Arial" pitchFamily="34" charset="0"/>
                <a:cs typeface="Arial" pitchFamily="34" charset="0"/>
              </a:rPr>
              <a:t> </a:t>
            </a:r>
            <a:r>
              <a:rPr lang="el-GR" b="1" dirty="0" smtClean="0">
                <a:solidFill>
                  <a:schemeClr val="tx1"/>
                </a:solidFill>
                <a:latin typeface="Arial" pitchFamily="34" charset="0"/>
                <a:cs typeface="Arial" pitchFamily="34" charset="0"/>
              </a:rPr>
              <a:t>(ΑΝΣ) ΚΑΙ </a:t>
            </a:r>
            <a:r>
              <a:rPr lang="el-GR" b="1" u="sng" dirty="0" smtClean="0">
                <a:solidFill>
                  <a:srgbClr val="FF0000"/>
                </a:solidFill>
                <a:latin typeface="Arial" pitchFamily="34" charset="0"/>
                <a:cs typeface="Arial" pitchFamily="34" charset="0"/>
              </a:rPr>
              <a:t>ΚΑΤΩ ΝΕΚΡΟ ΣΗΜΕΙΟ</a:t>
            </a:r>
            <a:r>
              <a:rPr lang="el-GR" b="1" dirty="0" smtClean="0">
                <a:solidFill>
                  <a:srgbClr val="FF0000"/>
                </a:solidFill>
                <a:latin typeface="Arial" pitchFamily="34" charset="0"/>
                <a:cs typeface="Arial" pitchFamily="34" charset="0"/>
              </a:rPr>
              <a:t> </a:t>
            </a:r>
            <a:r>
              <a:rPr lang="el-GR" b="1" dirty="0" smtClean="0">
                <a:solidFill>
                  <a:schemeClr val="tx1"/>
                </a:solidFill>
                <a:latin typeface="Arial" pitchFamily="34" charset="0"/>
                <a:cs typeface="Arial" pitchFamily="34" charset="0"/>
              </a:rPr>
              <a:t>(ΚΝΣ). </a:t>
            </a:r>
            <a:endParaRPr lang="en-US" b="1" dirty="0" smtClean="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1800" b="1" u="sng" dirty="0" smtClean="0">
                <a:solidFill>
                  <a:schemeClr val="bg1"/>
                </a:solidFill>
                <a:latin typeface="Arial" pitchFamily="34" charset="0"/>
                <a:cs typeface="Arial" pitchFamily="34" charset="0"/>
              </a:rPr>
              <a:t>ΑΡΧΕΣ ΛΕΙΤΟΥΡΓΙΑΣ ΚΑΙ ΑΠΛΗ ΠΕΡΙΓΡΑΦΗ ΕΜΒΟΛΟΦΟΡΟΥ ΠΑΛΙΝΔΡΟΜΙΚΗΣ ΜΗΧΑΝΗΣ ΕΣΩΤΕΡΙΚΗΣ ΚΑΥΣΕΩΣ</a:t>
            </a:r>
            <a:endParaRPr lang="en-US" sz="1800" b="1" u="sng" dirty="0">
              <a:solidFill>
                <a:schemeClr val="bg1"/>
              </a:solidFill>
              <a:latin typeface="Arial" pitchFamily="34" charset="0"/>
              <a:cs typeface="Arial" pitchFamily="34" charset="0"/>
            </a:endParaRPr>
          </a:p>
        </p:txBody>
      </p:sp>
      <p:sp>
        <p:nvSpPr>
          <p:cNvPr id="6" name="TextBox 5"/>
          <p:cNvSpPr txBox="1"/>
          <p:nvPr/>
        </p:nvSpPr>
        <p:spPr>
          <a:xfrm>
            <a:off x="395536" y="5013176"/>
            <a:ext cx="8280920" cy="1569660"/>
          </a:xfrm>
          <a:prstGeom prst="rect">
            <a:avLst/>
          </a:prstGeom>
          <a:solidFill>
            <a:srgbClr val="FFFF00"/>
          </a:solidFill>
        </p:spPr>
        <p:txBody>
          <a:bodyPr wrap="square" rtlCol="0">
            <a:spAutoFit/>
          </a:bodyPr>
          <a:lstStyle/>
          <a:p>
            <a:r>
              <a:rPr lang="el-GR" sz="3200" b="1" dirty="0" smtClean="0">
                <a:solidFill>
                  <a:srgbClr val="FF0000"/>
                </a:solidFill>
                <a:latin typeface="Arial" pitchFamily="34" charset="0"/>
                <a:cs typeface="Arial" pitchFamily="34" charset="0"/>
              </a:rPr>
              <a:t>Η ΑΠΟΣΤΑΣΗ ΜΕΤΑΞΥ ΤΩΝ ΔΥΟ ΑΥΤΩΝ ΣΗΜΕΙΩΝ ΟΝΟΜΑΖΕΤΑΙ </a:t>
            </a:r>
            <a:r>
              <a:rPr lang="el-GR" sz="3200" b="1" u="sng" dirty="0" smtClean="0">
                <a:solidFill>
                  <a:srgbClr val="7030A0"/>
                </a:solidFill>
                <a:latin typeface="Arial" pitchFamily="34" charset="0"/>
                <a:cs typeface="Arial" pitchFamily="34" charset="0"/>
              </a:rPr>
              <a:t>ΔΙΑΔΡΟΜΗ</a:t>
            </a:r>
            <a:r>
              <a:rPr lang="el-GR" sz="3200" b="1" dirty="0" smtClean="0">
                <a:solidFill>
                  <a:srgbClr val="FF0000"/>
                </a:solidFill>
                <a:latin typeface="Arial" pitchFamily="34" charset="0"/>
                <a:cs typeface="Arial" pitchFamily="34" charset="0"/>
              </a:rPr>
              <a:t> ΤΟΥ ΕΜΒΟΛΟΥ</a:t>
            </a:r>
            <a:r>
              <a:rPr lang="el-GR" sz="3200" b="1" dirty="0" smtClean="0">
                <a:latin typeface="Arial" pitchFamily="34" charset="0"/>
                <a:cs typeface="Arial" pitchFamily="34" charset="0"/>
              </a:rPr>
              <a:t>.</a:t>
            </a:r>
          </a:p>
        </p:txBody>
      </p:sp>
    </p:spTree>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ΑΣΦΑΛΕΙΑΣ</a:t>
            </a:r>
            <a:endParaRPr lang="en-US"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142984"/>
            <a:ext cx="8229600" cy="5500726"/>
          </a:xfrm>
        </p:spPr>
        <p:txBody>
          <a:bodyPr>
            <a:normAutofit/>
          </a:bodyPr>
          <a:lstStyle/>
          <a:p>
            <a:pPr marL="342900" lvl="1" indent="-342900">
              <a:buClr>
                <a:srgbClr val="FF0000"/>
              </a:buClr>
              <a:buNone/>
            </a:pPr>
            <a:r>
              <a:rPr lang="el-GR" sz="2000" b="1" dirty="0" smtClean="0">
                <a:solidFill>
                  <a:srgbClr val="FF0000"/>
                </a:solidFill>
                <a:latin typeface="Arial" pitchFamily="34" charset="0"/>
                <a:cs typeface="Arial" pitchFamily="34" charset="0"/>
              </a:rPr>
              <a:t>     </a:t>
            </a:r>
          </a:p>
          <a:p>
            <a:pPr marL="342900" lvl="1" indent="-342900">
              <a:buClr>
                <a:srgbClr val="FF0000"/>
              </a:buClr>
              <a:buNone/>
            </a:pPr>
            <a:r>
              <a:rPr lang="el-GR" sz="2000" b="1" dirty="0" smtClean="0">
                <a:latin typeface="Arial" pitchFamily="34" charset="0"/>
                <a:cs typeface="Arial" pitchFamily="34" charset="0"/>
              </a:rPr>
              <a:t>ΑΥΤΑ ΒΡΙΣΚΟΝΤΑΙ ΣΕ ΟΛΑ ΣΧΕΔΟΝ ΤΑ ΠΛΟΙΑ</a:t>
            </a:r>
          </a:p>
          <a:p>
            <a:pPr marL="342900" lvl="1" indent="-342900">
              <a:buClr>
                <a:srgbClr val="FF0000"/>
              </a:buClr>
              <a:buNone/>
            </a:pPr>
            <a:endParaRPr lang="el-GR" b="1" dirty="0" smtClean="0"/>
          </a:p>
          <a:p>
            <a:pPr marL="342900" lvl="1" indent="-342900">
              <a:buClr>
                <a:srgbClr val="FF0000"/>
              </a:buClr>
              <a:buFont typeface="Wingdings" pitchFamily="2" charset="2"/>
              <a:buChar char="§"/>
            </a:pPr>
            <a:r>
              <a:rPr lang="el-GR" sz="2000" b="1" dirty="0" smtClean="0">
                <a:latin typeface="Arial" pitchFamily="34" charset="0"/>
                <a:cs typeface="Arial" pitchFamily="34" charset="0"/>
              </a:rPr>
              <a:t>ΑΝΤΛΙΑ ΠΥΡΚΑΪΑΣ</a:t>
            </a:r>
          </a:p>
          <a:p>
            <a:pPr marL="342900" lvl="1" indent="-342900">
              <a:buClr>
                <a:srgbClr val="FF0000"/>
              </a:buClr>
              <a:buFont typeface="Wingdings" pitchFamily="2" charset="2"/>
              <a:buChar char="§"/>
            </a:pPr>
            <a:r>
              <a:rPr lang="el-GR" sz="2000" b="1" dirty="0" smtClean="0">
                <a:latin typeface="Arial" pitchFamily="34" charset="0"/>
                <a:cs typeface="Arial" pitchFamily="34" charset="0"/>
              </a:rPr>
              <a:t>ΑΝΤΛΙΑ ΡΑΝΤΙΣΜΟΥ ΝΕΡΟΥ ΚΑΤΑΣΒΕΣΕΩΣ ΤΗΣ ΠΥΡΚΑΪΑΣ </a:t>
            </a:r>
          </a:p>
          <a:p>
            <a:pPr>
              <a:buClr>
                <a:srgbClr val="FF0000"/>
              </a:buClr>
              <a:buFont typeface="Wingdings" pitchFamily="2" charset="2"/>
              <a:buChar char="§"/>
            </a:pPr>
            <a:r>
              <a:rPr lang="el-GR" sz="2000" b="1" dirty="0" smtClean="0">
                <a:latin typeface="Arial" pitchFamily="34" charset="0"/>
                <a:cs typeface="Arial" pitchFamily="34" charset="0"/>
              </a:rPr>
              <a:t>ΑΝΤΛΙΑ ΠΥΡΚΑΪΑΣ ΚΙΝΔΥΝΟΥ</a:t>
            </a:r>
          </a:p>
          <a:p>
            <a:pPr>
              <a:buClr>
                <a:srgbClr val="FF0000"/>
              </a:buClr>
              <a:buFont typeface="Wingdings" pitchFamily="2" charset="2"/>
              <a:buChar char="§"/>
            </a:pPr>
            <a:r>
              <a:rPr lang="el-GR" sz="2000" b="1" dirty="0" smtClean="0">
                <a:latin typeface="Arial" pitchFamily="34" charset="0"/>
                <a:cs typeface="Arial" pitchFamily="34" charset="0"/>
              </a:rPr>
              <a:t>ΑΝΤΛΙΑ ΚΥΤΟΥΣ</a:t>
            </a:r>
          </a:p>
          <a:p>
            <a:pPr>
              <a:buClr>
                <a:srgbClr val="FF0000"/>
              </a:buClr>
              <a:buFont typeface="Wingdings" pitchFamily="2" charset="2"/>
              <a:buChar char="§"/>
            </a:pPr>
            <a:r>
              <a:rPr lang="el-GR" sz="2000" b="1" dirty="0" smtClean="0">
                <a:latin typeface="Arial" pitchFamily="34" charset="0"/>
                <a:cs typeface="Arial" pitchFamily="34" charset="0"/>
              </a:rPr>
              <a:t>ΑΝΤΛΙΑ ΚΙΝΔΥΝΟΥ ΕΞΑΝΤΛΗΣΕΩΣ ΚΥΤΩΝ</a:t>
            </a:r>
          </a:p>
          <a:p>
            <a:pPr>
              <a:buClr>
                <a:srgbClr val="FF0000"/>
              </a:buClr>
              <a:buFont typeface="Wingdings" pitchFamily="2" charset="2"/>
              <a:buChar char="§"/>
            </a:pPr>
            <a:r>
              <a:rPr lang="el-GR" sz="2000" b="1" dirty="0" smtClean="0">
                <a:latin typeface="Arial" pitchFamily="34" charset="0"/>
                <a:cs typeface="Arial" pitchFamily="34" charset="0"/>
              </a:rPr>
              <a:t>ΜΗΧΑΝΗΜΑΤΑ ΤΗΛΕΧΕΙΡΙΣΜΟΥ ΘΥΡΩΝ ΣΤΕΓΑΝΩΝ ΦΡΑΚΤΩΝ</a:t>
            </a:r>
          </a:p>
          <a:p>
            <a:pPr>
              <a:buNone/>
            </a:pPr>
            <a:endParaRPr lang="en-US"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ΒΟΗΘΗΤΙΚΩΝ ΧΡΗΣΕΩΝ</a:t>
            </a:r>
            <a:endParaRPr lang="el-GR"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142984"/>
            <a:ext cx="8229600" cy="5500726"/>
          </a:xfrm>
        </p:spPr>
        <p:txBody>
          <a:bodyPr>
            <a:normAutofit/>
          </a:bodyPr>
          <a:lstStyle/>
          <a:p>
            <a:pPr marL="342900" lvl="1" indent="-342900">
              <a:buClr>
                <a:srgbClr val="FF0000"/>
              </a:buClr>
              <a:buNone/>
            </a:pPr>
            <a:r>
              <a:rPr lang="el-GR" sz="2000" b="1" dirty="0" smtClean="0">
                <a:solidFill>
                  <a:srgbClr val="FF0000"/>
                </a:solidFill>
                <a:latin typeface="Arial" pitchFamily="34" charset="0"/>
                <a:cs typeface="Arial" pitchFamily="34" charset="0"/>
              </a:rPr>
              <a:t>     </a:t>
            </a:r>
            <a:r>
              <a:rPr lang="el-GR" sz="2000" b="1" dirty="0" smtClean="0">
                <a:latin typeface="Arial" pitchFamily="34" charset="0"/>
                <a:cs typeface="Arial" pitchFamily="34" charset="0"/>
              </a:rPr>
              <a:t>ΤΑ ΜΗΧΑΝΗΜΑΤΑ ΒΟΗΘΗΤΙΚΩΝ ΧΡΗΣΕΩΝ ΑΝΕΞΑΡΤΗΤΑ ΑΠΟ ΤΟ ΣΥΣΤΗΜΑ ΠΡΟΩΣΕΩΣ ΑΦΟΡΟΥΝ ΣΕ ΟΛΑ ΤΑ ΠΛΟΙΑ. ΠΑΡΑ ΠΟΛΛΑ ΑΠΟ ΤΑ ΜΗΧΑΝΗΜΑΤΑ ΑΥΤΑ ΕΞΥΠΗΡΕΤΟΥΝ ΕΜΜΕΣΑ ΚΑΙ ΤΗΝ ΠΡΟΩΣΤΗΡΙΑ ΕΓΚΑΤΑΣΤΑΣΗ.</a:t>
            </a:r>
          </a:p>
          <a:p>
            <a:pPr marL="342900" lvl="1" indent="-342900">
              <a:buClr>
                <a:srgbClr val="FF0000"/>
              </a:buClr>
              <a:buNone/>
            </a:pPr>
            <a:endParaRPr lang="el-GR" sz="2000" b="1" dirty="0" smtClean="0">
              <a:latin typeface="Arial" pitchFamily="34" charset="0"/>
              <a:cs typeface="Arial" pitchFamily="34" charset="0"/>
            </a:endParaRPr>
          </a:p>
          <a:p>
            <a:pPr marL="342900" lvl="1" indent="-342900">
              <a:buClr>
                <a:srgbClr val="FF0000"/>
              </a:buClr>
              <a:buFont typeface="Arial" pitchFamily="34" charset="0"/>
              <a:buChar char="•"/>
            </a:pPr>
            <a:r>
              <a:rPr lang="el-GR" sz="1600" b="1" dirty="0" smtClean="0">
                <a:latin typeface="Arial" pitchFamily="34" charset="0"/>
                <a:cs typeface="Arial" pitchFamily="34" charset="0"/>
              </a:rPr>
              <a:t>ΑΝΤΛΙΑ ΓΕΝΙΚΗΣ ΧΡΗΣΕΩΣ</a:t>
            </a:r>
          </a:p>
          <a:p>
            <a:pPr marL="342900" lvl="1" indent="-342900">
              <a:buClr>
                <a:srgbClr val="FF0000"/>
              </a:buClr>
              <a:buFont typeface="Arial" pitchFamily="34" charset="0"/>
              <a:buChar char="•"/>
            </a:pPr>
            <a:r>
              <a:rPr lang="el-GR" sz="1600" b="1" dirty="0" smtClean="0">
                <a:latin typeface="Arial" pitchFamily="34" charset="0"/>
                <a:cs typeface="Arial" pitchFamily="34" charset="0"/>
              </a:rPr>
              <a:t>ΑΝΤΛΙΑ ΥΓΙΕΙΝΗΣ</a:t>
            </a:r>
          </a:p>
          <a:p>
            <a:pPr marL="342900" lvl="1" indent="-342900">
              <a:buClr>
                <a:srgbClr val="FF0000"/>
              </a:buClr>
              <a:buFont typeface="Arial" pitchFamily="34" charset="0"/>
              <a:buChar char="•"/>
            </a:pPr>
            <a:r>
              <a:rPr lang="el-GR" sz="1600" b="1" dirty="0" smtClean="0">
                <a:latin typeface="Arial" pitchFamily="34" charset="0"/>
                <a:cs typeface="Arial" pitchFamily="34" charset="0"/>
              </a:rPr>
              <a:t>ΑΝΤΛΙΑ ΠΟΣΙΜΟΥ ΝΕΡΟΥ</a:t>
            </a:r>
          </a:p>
          <a:p>
            <a:pPr marL="342900" lvl="1" indent="-342900">
              <a:buClr>
                <a:srgbClr val="FF0000"/>
              </a:buClr>
              <a:buFont typeface="Arial" pitchFamily="34" charset="0"/>
              <a:buChar char="•"/>
            </a:pPr>
            <a:r>
              <a:rPr lang="el-GR" sz="1600" b="1" dirty="0" smtClean="0">
                <a:latin typeface="Arial" pitchFamily="34" charset="0"/>
                <a:cs typeface="Arial" pitchFamily="34" charset="0"/>
              </a:rPr>
              <a:t>ΑΝΤΛΙΑ ΝΕΡΟΥ «ΛΑΤΡΑΣ»</a:t>
            </a:r>
          </a:p>
          <a:p>
            <a:pPr marL="342900" lvl="1" indent="-342900">
              <a:buClr>
                <a:srgbClr val="FF0000"/>
              </a:buClr>
              <a:buFont typeface="Arial" pitchFamily="34" charset="0"/>
              <a:buChar char="•"/>
            </a:pPr>
            <a:r>
              <a:rPr lang="el-GR" sz="1600" b="1" dirty="0" smtClean="0">
                <a:latin typeface="Arial" pitchFamily="34" charset="0"/>
                <a:cs typeface="Arial" pitchFamily="34" charset="0"/>
              </a:rPr>
              <a:t>ΑΝΤΛΙΑ ΑΝΑΓΚΗΣ ΠΟΣΙΜΟΥ-ΛΑΤΡΑΣ</a:t>
            </a:r>
          </a:p>
          <a:p>
            <a:pPr marL="342900" lvl="1" indent="-342900">
              <a:buClr>
                <a:srgbClr val="FF0000"/>
              </a:buClr>
              <a:buFont typeface="Arial" pitchFamily="34" charset="0"/>
              <a:buChar char="•"/>
            </a:pPr>
            <a:r>
              <a:rPr lang="el-GR" sz="1600" b="1" dirty="0" smtClean="0">
                <a:latin typeface="Arial" pitchFamily="34" charset="0"/>
                <a:cs typeface="Arial" pitchFamily="34" charset="0"/>
              </a:rPr>
              <a:t>ΜΗΧΑΝΗΜΑΤΑ ΕΞΑΝΤΛΗΣΕΩΣ ΒΟΘΡΩΝ</a:t>
            </a:r>
          </a:p>
          <a:p>
            <a:pPr marL="342900" lvl="1" indent="-342900">
              <a:buClr>
                <a:srgbClr val="FF0000"/>
              </a:buClr>
              <a:buFont typeface="Arial" pitchFamily="34" charset="0"/>
              <a:buChar char="•"/>
            </a:pPr>
            <a:r>
              <a:rPr lang="el-GR" sz="1600" b="1" dirty="0" smtClean="0">
                <a:latin typeface="Arial" pitchFamily="34" charset="0"/>
                <a:cs typeface="Arial" pitchFamily="34" charset="0"/>
              </a:rPr>
              <a:t>ΑΝΤΛΙΕΣ ΕΡΜΑΤΟΣ</a:t>
            </a:r>
          </a:p>
          <a:p>
            <a:pPr marL="342900" lvl="1" indent="-342900">
              <a:buClr>
                <a:srgbClr val="FF0000"/>
              </a:buClr>
              <a:buFont typeface="Arial" pitchFamily="34" charset="0"/>
              <a:buChar char="•"/>
            </a:pPr>
            <a:r>
              <a:rPr lang="el-GR" sz="1600" b="1" dirty="0" smtClean="0">
                <a:latin typeface="Arial" pitchFamily="34" charset="0"/>
                <a:cs typeface="Arial" pitchFamily="34" charset="0"/>
              </a:rPr>
              <a:t>ΑΝΤΛΙΑ ΜΕΤΑΓΓΙΣΕΩΣ ΠΕΤΡΕΛΑΙΟΥ. </a:t>
            </a:r>
          </a:p>
          <a:p>
            <a:pPr marL="342900" lvl="1" indent="-342900">
              <a:buClr>
                <a:srgbClr val="FF0000"/>
              </a:buClr>
              <a:buFont typeface="Arial" pitchFamily="34" charset="0"/>
              <a:buChar char="•"/>
            </a:pPr>
            <a:r>
              <a:rPr lang="el-GR" sz="1600" b="1" dirty="0" smtClean="0">
                <a:latin typeface="Arial" pitchFamily="34" charset="0"/>
                <a:cs typeface="Arial" pitchFamily="34" charset="0"/>
              </a:rPr>
              <a:t>ΨΥΚΤΙΚΗ ΕΓΚΑΤΑΣΤΑΣΗ</a:t>
            </a:r>
          </a:p>
          <a:p>
            <a:pPr marL="342900" lvl="1" indent="-342900">
              <a:buClr>
                <a:srgbClr val="FF0000"/>
              </a:buClr>
              <a:buFont typeface="Arial" pitchFamily="34" charset="0"/>
              <a:buChar char="•"/>
            </a:pPr>
            <a:r>
              <a:rPr lang="el-GR" sz="1600" b="1" dirty="0" smtClean="0">
                <a:latin typeface="Arial" pitchFamily="34" charset="0"/>
                <a:cs typeface="Arial" pitchFamily="34" charset="0"/>
              </a:rPr>
              <a:t>ΕΓΚΑΤΑΣΤΑΣΗ ΚΛΙΜΑΤΙΣΜΟΥ</a:t>
            </a:r>
          </a:p>
          <a:p>
            <a:pPr marL="342900" lvl="1" indent="-342900">
              <a:buClr>
                <a:srgbClr val="FF0000"/>
              </a:buClr>
              <a:buFont typeface="Arial" pitchFamily="34" charset="0"/>
              <a:buChar char="•"/>
            </a:pPr>
            <a:r>
              <a:rPr lang="el-GR" sz="1600" b="1" dirty="0" smtClean="0">
                <a:latin typeface="Arial" pitchFamily="34" charset="0"/>
                <a:cs typeface="Arial" pitchFamily="34" charset="0"/>
              </a:rPr>
              <a:t>ΕΓΚΑΤΑΣΤΑΣΗ ΑΕΡΙΣΜΟΥ</a:t>
            </a:r>
          </a:p>
          <a:p>
            <a:pPr marL="342900" lvl="1" indent="-342900">
              <a:buClr>
                <a:srgbClr val="FF0000"/>
              </a:buClr>
              <a:buFont typeface="Arial" pitchFamily="34" charset="0"/>
              <a:buChar char="•"/>
            </a:pPr>
            <a:r>
              <a:rPr lang="el-GR" sz="1600" b="1" dirty="0" smtClean="0">
                <a:latin typeface="Arial" pitchFamily="34" charset="0"/>
                <a:cs typeface="Arial" pitchFamily="34" charset="0"/>
              </a:rPr>
              <a:t>ΜΗΧΑΝΗΜΑΤΑ ΚΑΘΑΡΙΣΜΟΥ ΝΕΡΟΥ ΚΥΤΩΝ</a:t>
            </a:r>
          </a:p>
          <a:p>
            <a:pPr marL="342900" lvl="1" indent="-342900">
              <a:buClr>
                <a:srgbClr val="FF0000"/>
              </a:buClr>
              <a:buFont typeface="Arial" pitchFamily="34" charset="0"/>
              <a:buChar char="•"/>
            </a:pPr>
            <a:r>
              <a:rPr lang="el-GR" sz="1600" b="1" dirty="0" smtClean="0">
                <a:latin typeface="Arial" pitchFamily="34" charset="0"/>
                <a:cs typeface="Arial" pitchFamily="34" charset="0"/>
              </a:rPr>
              <a:t>ΑΝΤΛΙΑ ΕΞΑΕΡΙΣΜΟΥ ΔΙΚΤΥΟΥ ΚΥΤΟΥΣ</a:t>
            </a:r>
          </a:p>
          <a:p>
            <a:pPr marL="342900" lvl="1" indent="-342900">
              <a:buClr>
                <a:srgbClr val="FF0000"/>
              </a:buClr>
              <a:buNone/>
            </a:pPr>
            <a:endParaRPr lang="en-US"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ΜΗΧΑΝΗΜΑΤΑ ΦΟΡΤΙΟΥ</a:t>
            </a:r>
            <a:endParaRPr lang="el-GR"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142984"/>
            <a:ext cx="8229600" cy="5500726"/>
          </a:xfrm>
        </p:spPr>
        <p:txBody>
          <a:bodyPr>
            <a:normAutofit/>
          </a:bodyPr>
          <a:lstStyle/>
          <a:p>
            <a:pPr lvl="0">
              <a:buNone/>
            </a:pPr>
            <a:r>
              <a:rPr lang="en-US" sz="1800" b="1" dirty="0" smtClean="0">
                <a:latin typeface="Arial" pitchFamily="34" charset="0"/>
                <a:cs typeface="Arial" pitchFamily="34" charset="0"/>
              </a:rPr>
              <a:t>     </a:t>
            </a:r>
            <a:r>
              <a:rPr lang="el-GR" sz="1800" b="1" dirty="0" smtClean="0">
                <a:latin typeface="Arial" pitchFamily="34" charset="0"/>
                <a:cs typeface="Arial" pitchFamily="34" charset="0"/>
              </a:rPr>
              <a:t>ΤΑ ΜΗΧΑΝΗΜΑΤΑ ΑΥΤΑ ΑΠΟΣΚΟΠΟΥΝ ΣΤΗΝ ΠΑΡΑΛΑΒΗ, ΑΠΟΘΗΚΕΥΣΗ, ΜΕΤΑΚΙΝΗΣΗ, ΕΚΦΟΡΤΩΣΗ ΤΟΥ ΦΟΡΤΙΟΥ η ΚΑΙ ΤΟΥ ΕΡΜΑΤΟΣ.</a:t>
            </a:r>
            <a:endParaRPr lang="en-US" sz="1800" b="1" dirty="0" smtClean="0">
              <a:latin typeface="Arial" pitchFamily="34" charset="0"/>
              <a:cs typeface="Arial" pitchFamily="34" charset="0"/>
            </a:endParaRPr>
          </a:p>
          <a:p>
            <a:pPr lvl="0"/>
            <a:r>
              <a:rPr lang="el-GR" sz="2200" b="1" dirty="0" smtClean="0">
                <a:latin typeface="Arial" pitchFamily="34" charset="0"/>
                <a:cs typeface="Arial" pitchFamily="34" charset="0"/>
              </a:rPr>
              <a:t>ΒΑΡΟΥΛΚΑ ΦΟΡΤΩΤΗΡΩΝ. </a:t>
            </a:r>
          </a:p>
          <a:p>
            <a:pPr lvl="0"/>
            <a:r>
              <a:rPr lang="el-GR" sz="2200" b="1" dirty="0" smtClean="0">
                <a:latin typeface="Arial" pitchFamily="34" charset="0"/>
                <a:cs typeface="Arial" pitchFamily="34" charset="0"/>
              </a:rPr>
              <a:t>ΜΗΧΑΝΗΜΑΤΑ ΧΕΙΡΙΣΜΟΥ ΚΑΛΥΜΜΑΤΩΝ ΣΤΟΜΙΩΝ ΚΥΤΩΝ.</a:t>
            </a:r>
          </a:p>
          <a:p>
            <a:pPr lvl="0"/>
            <a:r>
              <a:rPr lang="el-GR" sz="2200" b="1" dirty="0" smtClean="0">
                <a:latin typeface="Arial" pitchFamily="34" charset="0"/>
                <a:cs typeface="Arial" pitchFamily="34" charset="0"/>
              </a:rPr>
              <a:t>ΑΝΤΛΙΕΣ ΥΓΡΩΝ ΦΟΡΤΙΩΝ. </a:t>
            </a:r>
          </a:p>
          <a:p>
            <a:r>
              <a:rPr lang="el-GR" sz="2200" b="1" dirty="0" smtClean="0">
                <a:latin typeface="Arial" pitchFamily="34" charset="0"/>
                <a:cs typeface="Arial" pitchFamily="34" charset="0"/>
              </a:rPr>
              <a:t>ΑΝΤΛΙΕΣ ΑΠΟΣΤΡΑΓΓΙΣΕΩΣ .</a:t>
            </a:r>
            <a:r>
              <a:rPr lang="en-US" sz="2200" b="1" dirty="0" smtClean="0">
                <a:solidFill>
                  <a:srgbClr val="FF0000"/>
                </a:solidFill>
                <a:latin typeface="Arial" pitchFamily="34" charset="0"/>
                <a:cs typeface="Arial" pitchFamily="34" charset="0"/>
              </a:rPr>
              <a:t>(STRIPPING PUMPS)</a:t>
            </a:r>
            <a:endParaRPr lang="el-GR" sz="2200" b="1" dirty="0" smtClean="0">
              <a:solidFill>
                <a:srgbClr val="FF0000"/>
              </a:solidFill>
              <a:latin typeface="Arial" pitchFamily="34" charset="0"/>
              <a:cs typeface="Arial" pitchFamily="34" charset="0"/>
            </a:endParaRPr>
          </a:p>
          <a:p>
            <a:pPr lvl="0"/>
            <a:r>
              <a:rPr lang="el-GR" sz="2200" b="1" dirty="0" smtClean="0">
                <a:latin typeface="Arial" pitchFamily="34" charset="0"/>
                <a:cs typeface="Arial" pitchFamily="34" charset="0"/>
              </a:rPr>
              <a:t>ΕΓΚΑΤΑΣΤΑΣΗ ΠΛΥΣΕΩΣ ΔΕΞΑΜΕΝΩΝ . </a:t>
            </a:r>
            <a:r>
              <a:rPr lang="el-GR" sz="2200" b="1" dirty="0" smtClean="0">
                <a:solidFill>
                  <a:srgbClr val="FF0000"/>
                </a:solidFill>
                <a:latin typeface="Arial" pitchFamily="34" charset="0"/>
                <a:cs typeface="Arial" pitchFamily="34" charset="0"/>
              </a:rPr>
              <a:t>(</a:t>
            </a:r>
            <a:r>
              <a:rPr lang="en-US" sz="2200" b="1" dirty="0" smtClean="0">
                <a:solidFill>
                  <a:srgbClr val="FF0000"/>
                </a:solidFill>
                <a:latin typeface="Arial" pitchFamily="34" charset="0"/>
                <a:cs typeface="Arial" pitchFamily="34" charset="0"/>
              </a:rPr>
              <a:t>BUTTERWORTH)</a:t>
            </a:r>
            <a:endParaRPr lang="el-GR" sz="2200" b="1" dirty="0" smtClean="0">
              <a:solidFill>
                <a:srgbClr val="FF0000"/>
              </a:solidFill>
              <a:latin typeface="Arial" pitchFamily="34" charset="0"/>
              <a:cs typeface="Arial" pitchFamily="34" charset="0"/>
            </a:endParaRPr>
          </a:p>
          <a:p>
            <a:pPr lvl="0"/>
            <a:r>
              <a:rPr lang="el-GR" sz="2200" b="1" dirty="0" smtClean="0">
                <a:latin typeface="Arial" pitchFamily="34" charset="0"/>
                <a:cs typeface="Arial" pitchFamily="34" charset="0"/>
              </a:rPr>
              <a:t>ΕΚΧΥΤΗΡΕΣ ΕΞΑΕΡΙΣΜΟΥ. </a:t>
            </a:r>
          </a:p>
          <a:p>
            <a:pPr lvl="0"/>
            <a:r>
              <a:rPr lang="el-GR" sz="2200" b="1" dirty="0" smtClean="0">
                <a:latin typeface="Arial" pitchFamily="34" charset="0"/>
                <a:cs typeface="Arial" pitchFamily="34" charset="0"/>
              </a:rPr>
              <a:t>ΕΓΚΑΤΑΣΤΑΣΗ ΤΗΛΕΧΕΙΡΙΣΜΟΥ ΕΠΙΣΤΟΜΙΩΝ ΦΟΡΤΙΟΥ. </a:t>
            </a:r>
          </a:p>
          <a:p>
            <a:pPr lvl="0"/>
            <a:r>
              <a:rPr lang="el-GR" sz="2200" b="1" dirty="0" smtClean="0">
                <a:latin typeface="Arial" pitchFamily="34" charset="0"/>
                <a:cs typeface="Arial" pitchFamily="34" charset="0"/>
              </a:rPr>
              <a:t>ΕΓΚΑΤΑΣΤΑΣΗ ΦΟΡΤΟΕΚΦΟΡΤΩΣΕΩΝ ΑΕΡΙΩΝ ΦΟΡΤΙΩΝ. </a:t>
            </a:r>
          </a:p>
          <a:p>
            <a:pPr marL="342900" lvl="1" indent="-342900">
              <a:buClr>
                <a:srgbClr val="FF0000"/>
              </a:buClr>
              <a:buNone/>
            </a:pPr>
            <a:endParaRPr lang="en-US"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n-US" sz="3200" dirty="0" smtClean="0">
                <a:solidFill>
                  <a:schemeClr val="bg1"/>
                </a:solidFill>
                <a:latin typeface="Arial" pitchFamily="34" charset="0"/>
                <a:cs typeface="Arial" pitchFamily="34" charset="0"/>
              </a:rPr>
              <a:t> </a:t>
            </a:r>
            <a:r>
              <a:rPr lang="el-GR" sz="3200" b="1" u="sng" dirty="0" smtClean="0">
                <a:solidFill>
                  <a:schemeClr val="bg1"/>
                </a:solidFill>
                <a:latin typeface="Arial" pitchFamily="34" charset="0"/>
                <a:cs typeface="Arial" pitchFamily="34" charset="0"/>
              </a:rPr>
              <a:t>ΔΙΚΤΥΑ</a:t>
            </a:r>
            <a:endParaRPr lang="el-GR"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142984"/>
            <a:ext cx="8229600" cy="5500726"/>
          </a:xfrm>
        </p:spPr>
        <p:txBody>
          <a:bodyPr>
            <a:normAutofit/>
          </a:bodyPr>
          <a:lstStyle/>
          <a:p>
            <a:pPr lvl="0">
              <a:buNone/>
            </a:pPr>
            <a:r>
              <a:rPr lang="en-US" sz="1800" b="1" dirty="0" smtClean="0">
                <a:latin typeface="Arial" pitchFamily="34" charset="0"/>
                <a:cs typeface="Arial" pitchFamily="34" charset="0"/>
              </a:rPr>
              <a:t>    </a:t>
            </a:r>
            <a:endParaRPr lang="el-GR" sz="1800" b="1" dirty="0" smtClean="0">
              <a:latin typeface="Arial" pitchFamily="34" charset="0"/>
              <a:cs typeface="Arial" pitchFamily="34" charset="0"/>
            </a:endParaRPr>
          </a:p>
          <a:p>
            <a:pPr lvl="0">
              <a:buNone/>
            </a:pPr>
            <a:endParaRPr lang="el-GR" sz="1800" b="1" dirty="0" smtClean="0">
              <a:latin typeface="Arial" pitchFamily="34" charset="0"/>
              <a:cs typeface="Arial" pitchFamily="34" charset="0"/>
            </a:endParaRPr>
          </a:p>
          <a:p>
            <a:pPr lvl="0">
              <a:buNone/>
            </a:pPr>
            <a:r>
              <a:rPr lang="el-GR" sz="4000" b="1" dirty="0" smtClean="0">
                <a:latin typeface="Arial" pitchFamily="34" charset="0"/>
                <a:cs typeface="Arial" pitchFamily="34" charset="0"/>
              </a:rPr>
              <a:t>  ΚΑΘΕ ΕΓΚΑΤΑΣΤΑΣΗ ΠΕΡΙΛΑΜΒΑΝΕΙ ΚΑΤΑ ΚΑΝΟΝΑ ΚΑΙ ΤΟ ΑΝΤΙΣΤΟΙΧΟ ΔΙΚΤΥΟ η ΔΙΚΤΥΑ ΣΩΛΗΝΩΣΕΩΝ ΤΗΣ.</a:t>
            </a:r>
            <a:endParaRPr lang="en-US" sz="4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n-US" sz="3200" dirty="0" smtClean="0">
                <a:solidFill>
                  <a:schemeClr val="bg1"/>
                </a:solidFill>
                <a:latin typeface="Arial" pitchFamily="34" charset="0"/>
                <a:cs typeface="Arial" pitchFamily="34" charset="0"/>
              </a:rPr>
              <a:t> </a:t>
            </a:r>
            <a:r>
              <a:rPr lang="el-GR" sz="3200" b="1" u="sng" dirty="0" smtClean="0">
                <a:solidFill>
                  <a:schemeClr val="bg1"/>
                </a:solidFill>
                <a:latin typeface="Arial" pitchFamily="34" charset="0"/>
                <a:cs typeface="Arial" pitchFamily="34" charset="0"/>
              </a:rPr>
              <a:t>ΔΙΚΤΥΑ</a:t>
            </a:r>
            <a:endParaRPr lang="el-GR"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p:spPr>
        <p:txBody>
          <a:bodyPr>
            <a:normAutofit/>
          </a:bodyPr>
          <a:lstStyle/>
          <a:p>
            <a:pPr lvl="0" algn="ctr">
              <a:buNone/>
            </a:pPr>
            <a:r>
              <a:rPr lang="en-US" sz="1800" b="1" dirty="0" smtClean="0">
                <a:latin typeface="Arial" pitchFamily="34" charset="0"/>
                <a:cs typeface="Arial" pitchFamily="34" charset="0"/>
              </a:rPr>
              <a:t>    </a:t>
            </a:r>
            <a:r>
              <a:rPr lang="el-GR" sz="2400" b="1" u="sng" dirty="0" smtClean="0">
                <a:latin typeface="Arial" pitchFamily="34" charset="0"/>
                <a:cs typeface="Arial" pitchFamily="34" charset="0"/>
              </a:rPr>
              <a:t>ΤΑ ΒΑΣΙΚΑ ΔΙΚΤΥΑ</a:t>
            </a:r>
          </a:p>
          <a:p>
            <a:pPr lvl="0">
              <a:buNone/>
            </a:pPr>
            <a:endParaRPr lang="el-GR" sz="1800" b="1" dirty="0" smtClean="0">
              <a:latin typeface="Arial" pitchFamily="34" charset="0"/>
              <a:cs typeface="Arial" pitchFamily="34" charset="0"/>
            </a:endParaRPr>
          </a:p>
          <a:p>
            <a:pPr>
              <a:buFont typeface="Wingdings" pitchFamily="2" charset="2"/>
              <a:buChar char="Ø"/>
            </a:pPr>
            <a:r>
              <a:rPr lang="el-GR" sz="2400" b="1" dirty="0" smtClean="0">
                <a:latin typeface="Arial" pitchFamily="34" charset="0"/>
                <a:cs typeface="Arial" pitchFamily="34" charset="0"/>
              </a:rPr>
              <a:t>ΔΙΚΤΥΟ ΚΑΤΑΣΒΕΣΕΩΣ ΤΗΣ ΠΥΡΚΑΪΑΣ.</a:t>
            </a:r>
          </a:p>
          <a:p>
            <a:pPr>
              <a:buFont typeface="Wingdings" pitchFamily="2" charset="2"/>
              <a:buChar char="Ø"/>
            </a:pPr>
            <a:r>
              <a:rPr lang="el-GR" sz="2400" b="1" dirty="0" smtClean="0">
                <a:latin typeface="Arial" pitchFamily="34" charset="0"/>
                <a:cs typeface="Arial" pitchFamily="34" charset="0"/>
              </a:rPr>
              <a:t>ΔΙΚΤΥΟ ΕΞΑΝΤΛΗΣΕΩΣ ΚΥΤΩΝ ΚΑΙ ΑΝΤΙΜΕΤΩΠΙΣΕΩΣ ΔΙΑΡΡΟΗΣ. ΣΩΣΙΒΙΑ ΔΙΑΚΛΑΔΩΣΗ.</a:t>
            </a:r>
          </a:p>
          <a:p>
            <a:pPr>
              <a:buFont typeface="Wingdings" pitchFamily="2" charset="2"/>
              <a:buChar char="Ø"/>
            </a:pPr>
            <a:r>
              <a:rPr lang="el-GR" sz="2400" b="1" dirty="0" smtClean="0">
                <a:latin typeface="Arial" pitchFamily="34" charset="0"/>
                <a:cs typeface="Arial" pitchFamily="34" charset="0"/>
              </a:rPr>
              <a:t>ΔΙΚΤΥΟ ΥΓΙΕΙΝΗΣ.</a:t>
            </a:r>
          </a:p>
          <a:p>
            <a:pPr>
              <a:buFont typeface="Wingdings" pitchFamily="2" charset="2"/>
              <a:buChar char="Ø"/>
            </a:pPr>
            <a:r>
              <a:rPr lang="el-GR" sz="2400" b="1" dirty="0" smtClean="0">
                <a:latin typeface="Arial" pitchFamily="34" charset="0"/>
                <a:cs typeface="Arial" pitchFamily="34" charset="0"/>
              </a:rPr>
              <a:t>ΔΙΚΤΥΟ ΠΟΣΙΜΟΥ ΝΕΡΟΥ.</a:t>
            </a:r>
          </a:p>
          <a:p>
            <a:pPr>
              <a:buFont typeface="Wingdings" pitchFamily="2" charset="2"/>
              <a:buChar char="Ø"/>
            </a:pPr>
            <a:r>
              <a:rPr lang="el-GR" sz="2400" b="1" dirty="0" smtClean="0">
                <a:latin typeface="Arial" pitchFamily="34" charset="0"/>
                <a:cs typeface="Arial" pitchFamily="34" charset="0"/>
              </a:rPr>
              <a:t>ΔΙΚΤΥΟ ΛΑΤΡΑΣ.</a:t>
            </a:r>
          </a:p>
          <a:p>
            <a:pPr>
              <a:buFont typeface="Wingdings" pitchFamily="2" charset="2"/>
              <a:buChar char="Ø"/>
            </a:pPr>
            <a:r>
              <a:rPr lang="el-GR" sz="2400" b="1" dirty="0" smtClean="0">
                <a:latin typeface="Arial" pitchFamily="34" charset="0"/>
                <a:cs typeface="Arial" pitchFamily="34" charset="0"/>
              </a:rPr>
              <a:t>ΔΙΚΤΥΟ ΕΡΜΑΤΟΣ.</a:t>
            </a:r>
          </a:p>
          <a:p>
            <a:pPr>
              <a:buFont typeface="Wingdings" pitchFamily="2" charset="2"/>
              <a:buChar char="Ø"/>
            </a:pPr>
            <a:r>
              <a:rPr lang="el-GR" sz="2400" b="1" dirty="0" smtClean="0">
                <a:latin typeface="Arial" pitchFamily="34" charset="0"/>
                <a:cs typeface="Arial" pitchFamily="34" charset="0"/>
              </a:rPr>
              <a:t>ΔΙΚΤΥΟ ΠΑΡΑΛΑΒΗΣ ΚΑΙ ΜΕΤΑΓΓΙΣΕΩΣ ΠΕΤΡΕΛΑΙΟΥ.</a:t>
            </a:r>
            <a:endParaRPr lang="el-GR" sz="2400" dirty="0" smtClean="0"/>
          </a:p>
          <a:p>
            <a:pPr>
              <a:buFont typeface="Wingdings" pitchFamily="2" charset="2"/>
              <a:buChar char="Ø"/>
            </a:pPr>
            <a:endParaRPr lang="el-GR" sz="2400" dirty="0" smtClean="0"/>
          </a:p>
          <a:p>
            <a:pPr>
              <a:buFont typeface="Wingdings" pitchFamily="2" charset="2"/>
              <a:buChar char="Ø"/>
            </a:pPr>
            <a:endParaRPr lang="en-US" sz="24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n-US" sz="3200" smtClean="0">
                <a:solidFill>
                  <a:schemeClr val="bg1"/>
                </a:solidFill>
                <a:latin typeface="Arial" pitchFamily="34" charset="0"/>
                <a:cs typeface="Arial" pitchFamily="34" charset="0"/>
              </a:rPr>
              <a:t> </a:t>
            </a:r>
            <a:r>
              <a:rPr lang="el-GR" sz="3200" b="1" u="sng" smtClean="0">
                <a:solidFill>
                  <a:schemeClr val="bg1"/>
                </a:solidFill>
                <a:latin typeface="Arial" pitchFamily="34" charset="0"/>
                <a:cs typeface="Arial" pitchFamily="34" charset="0"/>
              </a:rPr>
              <a:t> ΔΙΚΤΥΑ </a:t>
            </a:r>
            <a:r>
              <a:rPr lang="el-GR" sz="2000" b="1" u="sng" dirty="0" smtClean="0">
                <a:solidFill>
                  <a:schemeClr val="bg1"/>
                </a:solidFill>
                <a:latin typeface="Arial" pitchFamily="34" charset="0"/>
                <a:cs typeface="Arial" pitchFamily="34" charset="0"/>
              </a:rPr>
              <a:t>(ΤΑ ΒΑΣΙΚΑ ΔΙΚΤΥΑ)</a:t>
            </a:r>
            <a:endParaRPr lang="el-GR" sz="20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p:spPr>
        <p:txBody>
          <a:bodyPr>
            <a:normAutofit/>
          </a:bodyPr>
          <a:lstStyle/>
          <a:p>
            <a:pPr lvl="0" algn="ctr">
              <a:buNone/>
            </a:pPr>
            <a:r>
              <a:rPr lang="en-US" sz="1800" b="1" dirty="0" smtClean="0">
                <a:latin typeface="Arial" pitchFamily="34" charset="0"/>
                <a:cs typeface="Arial" pitchFamily="34" charset="0"/>
              </a:rPr>
              <a:t>    </a:t>
            </a:r>
            <a:r>
              <a:rPr lang="el-GR" sz="2000" b="1" u="sng" dirty="0" smtClean="0">
                <a:solidFill>
                  <a:srgbClr val="FF0000"/>
                </a:solidFill>
                <a:latin typeface="Arial" pitchFamily="34" charset="0"/>
                <a:cs typeface="Arial" pitchFamily="34" charset="0"/>
              </a:rPr>
              <a:t>ΔΙΚΤΥΟ ΚΑΤΑΣΒΕΣΕΩΣ ΤΗΣ ΠΥΡΚΑΪΑΣ</a:t>
            </a:r>
          </a:p>
          <a:p>
            <a:pPr lvl="0" algn="ctr">
              <a:buNone/>
            </a:pPr>
            <a:endParaRPr lang="el-GR" sz="2000" b="1" u="sng" dirty="0" smtClean="0">
              <a:solidFill>
                <a:srgbClr val="FF0000"/>
              </a:solidFill>
              <a:latin typeface="Arial" pitchFamily="34" charset="0"/>
              <a:cs typeface="Arial" pitchFamily="34" charset="0"/>
            </a:endParaRPr>
          </a:p>
          <a:p>
            <a:r>
              <a:rPr lang="el-GR" sz="2000" b="1" dirty="0" smtClean="0">
                <a:latin typeface="Arial" pitchFamily="34" charset="0"/>
                <a:cs typeface="Arial" pitchFamily="34" charset="0"/>
              </a:rPr>
              <a:t>ΠΑΡΕΧΕΙ ΘΑΛΑΣΣΙΝΟ ΝΕΡΟ ΥΠΟ ΠΙΕΣΗ ΣΕ ΣΗΜΑΝΤΙΚΑ ΣΗΜΕΙΑ ΤΟΥ ΠΛΟΙΟΥ, ΟΠΟΥ ΚΑΤΑΛΗΓΕΙ ΣΤΙΣ ΛΕΓΟΜΕΝΕΣ </a:t>
            </a:r>
            <a:r>
              <a:rPr lang="el-GR" sz="2000" b="1" dirty="0" smtClean="0">
                <a:solidFill>
                  <a:srgbClr val="FF0000"/>
                </a:solidFill>
                <a:latin typeface="Arial" pitchFamily="34" charset="0"/>
                <a:cs typeface="Arial" pitchFamily="34" charset="0"/>
              </a:rPr>
              <a:t>ΛΗΨΕΙΣ</a:t>
            </a:r>
            <a:r>
              <a:rPr lang="el-GR" sz="2000" b="1" dirty="0" smtClean="0">
                <a:latin typeface="Arial" pitchFamily="34" charset="0"/>
                <a:cs typeface="Arial" pitchFamily="34" charset="0"/>
              </a:rPr>
              <a:t> ΝΕΡΟΥ ΠΥΡΚΑΪΑΣ. </a:t>
            </a:r>
          </a:p>
          <a:p>
            <a:r>
              <a:rPr lang="el-GR" sz="2000" b="1" dirty="0" smtClean="0">
                <a:latin typeface="Arial" pitchFamily="34" charset="0"/>
                <a:cs typeface="Arial" pitchFamily="34" charset="0"/>
              </a:rPr>
              <a:t>ΕΞΥΠΗΡΕΤΕΙΤΑΙ ΑΠΟ ΤΙΣ ΑΝΤΛΙΕΣ ΠΥΡΚΑΪΑΣ ΚΑΙ ΣΥΝΔΕΕΤΑΙ ΠΟΛΛΕΣ ΦΟΡΕΣ ΜΕ ΤΟ ΔΙΚΤΥΟ ΕΞΑΝΤΛΗΣΕΩΣ ΚΥΤΩΝ, ΥΓΙΕΙΝΗΣ, ΕΡΜΑΤΟΣ.</a:t>
            </a:r>
          </a:p>
          <a:p>
            <a:r>
              <a:rPr lang="el-GR" sz="2000" b="1" dirty="0" smtClean="0">
                <a:latin typeface="Arial" pitchFamily="34" charset="0"/>
                <a:cs typeface="Arial" pitchFamily="34" charset="0"/>
              </a:rPr>
              <a:t>ΕΙΝΑΙ ΚΑΙ ΤΑ ΔΙΚΤΥΑ ΚΑΤΑΣΒΕΣΕΩΣ ΤΗΣ ΠΥΡΚΑΪΑΣ ΜΕ ΑΤΜΟ</a:t>
            </a:r>
            <a:r>
              <a:rPr lang="en-US" sz="2000" b="1" dirty="0" smtClean="0">
                <a:latin typeface="Arial" pitchFamily="34" charset="0"/>
                <a:cs typeface="Arial" pitchFamily="34" charset="0"/>
              </a:rPr>
              <a:t>,</a:t>
            </a:r>
            <a:r>
              <a:rPr lang="el-GR" sz="2000" b="1" dirty="0" smtClean="0">
                <a:latin typeface="Arial" pitchFamily="34" charset="0"/>
                <a:cs typeface="Arial" pitchFamily="34" charset="0"/>
              </a:rPr>
              <a:t> ΜΕ ΔΙΟΞΕΙΔΙΟ ΤΟΥ ΑΝΘΡΑΚΑ</a:t>
            </a:r>
            <a:r>
              <a:rPr lang="en-US" sz="2000" b="1" dirty="0" smtClean="0">
                <a:latin typeface="Arial" pitchFamily="34" charset="0"/>
                <a:cs typeface="Arial" pitchFamily="34" charset="0"/>
              </a:rPr>
              <a:t> </a:t>
            </a:r>
            <a:r>
              <a:rPr lang="en-US" sz="2000" b="1" dirty="0" smtClean="0">
                <a:solidFill>
                  <a:srgbClr val="FF0000"/>
                </a:solidFill>
                <a:latin typeface="Arial" pitchFamily="34" charset="0"/>
                <a:cs typeface="Arial" pitchFamily="34" charset="0"/>
              </a:rPr>
              <a:t>CO2</a:t>
            </a:r>
            <a:r>
              <a:rPr lang="el-GR" sz="2000" b="1" dirty="0" smtClean="0">
                <a:latin typeface="Arial" pitchFamily="34" charset="0"/>
                <a:cs typeface="Arial" pitchFamily="34" charset="0"/>
              </a:rPr>
              <a:t>,ΜΕ ΑΦΡΟ</a:t>
            </a:r>
            <a:r>
              <a:rPr lang="en-US" sz="2000" b="1" dirty="0" smtClean="0">
                <a:latin typeface="Arial" pitchFamily="34" charset="0"/>
                <a:cs typeface="Arial" pitchFamily="34" charset="0"/>
              </a:rPr>
              <a:t> (</a:t>
            </a:r>
            <a:r>
              <a:rPr lang="en-US" sz="2000" b="1" dirty="0" smtClean="0">
                <a:solidFill>
                  <a:srgbClr val="FF0000"/>
                </a:solidFill>
                <a:latin typeface="Arial" pitchFamily="34" charset="0"/>
                <a:cs typeface="Arial" pitchFamily="34" charset="0"/>
              </a:rPr>
              <a:t>FOAM</a:t>
            </a:r>
            <a:r>
              <a:rPr lang="en-US" sz="2000" b="1" dirty="0" smtClean="0">
                <a:latin typeface="Arial" pitchFamily="34" charset="0"/>
                <a:cs typeface="Arial" pitchFamily="34" charset="0"/>
              </a:rPr>
              <a:t>),</a:t>
            </a:r>
            <a:r>
              <a:rPr lang="el-GR" sz="2000" b="1" dirty="0" smtClean="0">
                <a:latin typeface="Arial" pitchFamily="34" charset="0"/>
                <a:cs typeface="Arial" pitchFamily="34" charset="0"/>
              </a:rPr>
              <a:t> ΜΕ ΡΑΝΤΙΣΜΑ (</a:t>
            </a:r>
            <a:r>
              <a:rPr lang="en-US" sz="2000" b="1" dirty="0" smtClean="0">
                <a:solidFill>
                  <a:srgbClr val="FF0000"/>
                </a:solidFill>
                <a:latin typeface="Arial" pitchFamily="34" charset="0"/>
                <a:cs typeface="Arial" pitchFamily="34" charset="0"/>
              </a:rPr>
              <a:t>SPRINKLERS</a:t>
            </a:r>
            <a:r>
              <a:rPr lang="el-GR" sz="2000" b="1" dirty="0" smtClean="0">
                <a:latin typeface="Arial" pitchFamily="34" charset="0"/>
                <a:cs typeface="Arial" pitchFamily="34" charset="0"/>
              </a:rPr>
              <a:t>) ΚΑΘΩΣ ΕΠΙΣΗΣ ΚΑΙ ΤΟ ΔΙΚΤΥΟ ΑΝΙΧΝΕΥΣΕΩΣ ΚΑΠΝΟΥ η ΦΛΟΓΑΣ (</a:t>
            </a:r>
            <a:r>
              <a:rPr lang="en-US" sz="2000" b="1" dirty="0" smtClean="0">
                <a:solidFill>
                  <a:srgbClr val="FF0000"/>
                </a:solidFill>
                <a:latin typeface="Arial" pitchFamily="34" charset="0"/>
                <a:cs typeface="Arial" pitchFamily="34" charset="0"/>
              </a:rPr>
              <a:t>SMOKE OR FLAME DETECTING SYSTEM</a:t>
            </a:r>
            <a:r>
              <a:rPr lang="el-GR" sz="2000" b="1" dirty="0" smtClean="0">
                <a:latin typeface="Arial" pitchFamily="34" charset="0"/>
                <a:cs typeface="Arial" pitchFamily="34" charset="0"/>
              </a:rPr>
              <a:t>), ΜΕ ΤΟ ΟΠΟΙΟ ΕΝΤΟΠΙΖΕΤΑΙ Η ΕΝΑΡΞΗ ΠΥΡΚΑΪΑΣ ΣΕ ΣΥΓΚΕΚΡΙΜΕΝΟ ΧΩΡΟ.</a:t>
            </a:r>
            <a:endParaRPr lang="el-GR" sz="2000" dirty="0" smtClean="0"/>
          </a:p>
          <a:p>
            <a:pPr>
              <a:buNone/>
            </a:pPr>
            <a:endParaRPr lang="el-GR" sz="2400" b="1" dirty="0" smtClean="0">
              <a:latin typeface="Arial" pitchFamily="34" charset="0"/>
              <a:cs typeface="Arial" pitchFamily="34" charset="0"/>
            </a:endParaRPr>
          </a:p>
          <a:p>
            <a:pPr>
              <a:buNone/>
            </a:pPr>
            <a:endParaRPr lang="en-US" sz="24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n-US" sz="3200" dirty="0" smtClean="0">
                <a:solidFill>
                  <a:schemeClr val="bg1"/>
                </a:solidFill>
                <a:latin typeface="Arial" pitchFamily="34" charset="0"/>
                <a:cs typeface="Arial" pitchFamily="34" charset="0"/>
              </a:rPr>
              <a:t> </a:t>
            </a:r>
            <a:r>
              <a:rPr lang="el-GR" sz="3200" b="1" u="sng" dirty="0" smtClean="0">
                <a:solidFill>
                  <a:schemeClr val="bg1"/>
                </a:solidFill>
                <a:latin typeface="Arial" pitchFamily="34" charset="0"/>
                <a:cs typeface="Arial" pitchFamily="34" charset="0"/>
              </a:rPr>
              <a:t>ΔΙΚΤΥΑ </a:t>
            </a:r>
            <a:r>
              <a:rPr lang="el-GR" sz="2000" b="1" u="sng" dirty="0" smtClean="0">
                <a:solidFill>
                  <a:schemeClr val="bg1"/>
                </a:solidFill>
                <a:latin typeface="Arial" pitchFamily="34" charset="0"/>
                <a:cs typeface="Arial" pitchFamily="34" charset="0"/>
              </a:rPr>
              <a:t>(ΤΑ ΒΑΣΙΚΑ ΔΙΚΤΥΑ)</a:t>
            </a:r>
            <a:endParaRPr lang="el-GR" sz="2000" b="1" u="sng" dirty="0">
              <a:solidFill>
                <a:schemeClr val="bg1"/>
              </a:solidFill>
              <a:latin typeface="Arial" pitchFamily="34" charset="0"/>
              <a:cs typeface="Arial" pitchFamily="34" charset="0"/>
            </a:endParaRPr>
          </a:p>
        </p:txBody>
      </p:sp>
      <p:pic>
        <p:nvPicPr>
          <p:cNvPr id="1026" name="Picture 2"/>
          <p:cNvPicPr>
            <a:picLocks noGrp="1" noChangeAspect="1" noChangeArrowheads="1"/>
          </p:cNvPicPr>
          <p:nvPr>
            <p:ph idx="1"/>
          </p:nvPr>
        </p:nvPicPr>
        <p:blipFill>
          <a:blip r:embed="rId3" cstate="print">
            <a:lum bright="-21000" contrast="28000"/>
          </a:blip>
          <a:srcRect/>
          <a:stretch>
            <a:fillRect/>
          </a:stretch>
        </p:blipFill>
        <p:spPr bwMode="auto">
          <a:xfrm>
            <a:off x="825733" y="1285860"/>
            <a:ext cx="7563971" cy="5357850"/>
          </a:xfrm>
          <a:prstGeom prst="rect">
            <a:avLst/>
          </a:prstGeom>
          <a:noFill/>
          <a:ln w="9525">
            <a:noFill/>
            <a:miter lim="800000"/>
            <a:headEnd/>
            <a:tailEnd/>
          </a:ln>
          <a:effectLst/>
        </p:spPr>
      </p:pic>
      <p:sp>
        <p:nvSpPr>
          <p:cNvPr id="5" name="TextBox 4"/>
          <p:cNvSpPr txBox="1"/>
          <p:nvPr/>
        </p:nvSpPr>
        <p:spPr>
          <a:xfrm>
            <a:off x="2357423" y="1000108"/>
            <a:ext cx="4643469" cy="369332"/>
          </a:xfrm>
          <a:prstGeom prst="rect">
            <a:avLst/>
          </a:prstGeom>
          <a:noFill/>
        </p:spPr>
        <p:txBody>
          <a:bodyPr wrap="square" rtlCol="0">
            <a:spAutoFit/>
          </a:bodyPr>
          <a:lstStyle/>
          <a:p>
            <a:r>
              <a:rPr lang="el-GR" b="1" u="sng" dirty="0" smtClean="0">
                <a:solidFill>
                  <a:srgbClr val="FF0000"/>
                </a:solidFill>
                <a:latin typeface="Arial" pitchFamily="34" charset="0"/>
                <a:cs typeface="Arial" pitchFamily="34" charset="0"/>
              </a:rPr>
              <a:t>ΔΙΚΤΥΟ ΚΑΤΑΣΒΕΣΕΩΣ ΤΗΣ ΠΥΡΚΑΪΑΣ</a:t>
            </a:r>
            <a:endParaRPr lang="el-GR" dirty="0"/>
          </a:p>
        </p:txBody>
      </p:sp>
    </p:spTree>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n-US" sz="3200" smtClean="0">
                <a:solidFill>
                  <a:schemeClr val="bg1"/>
                </a:solidFill>
                <a:latin typeface="Arial" pitchFamily="34" charset="0"/>
                <a:cs typeface="Arial" pitchFamily="34" charset="0"/>
              </a:rPr>
              <a:t> </a:t>
            </a:r>
            <a:r>
              <a:rPr lang="el-GR" sz="3200" b="1" u="sng" smtClean="0">
                <a:solidFill>
                  <a:schemeClr val="bg1"/>
                </a:solidFill>
                <a:latin typeface="Arial" pitchFamily="34" charset="0"/>
                <a:cs typeface="Arial" pitchFamily="34" charset="0"/>
              </a:rPr>
              <a:t> ΔΙΚΤΥΑ </a:t>
            </a:r>
            <a:r>
              <a:rPr lang="el-GR" sz="2000" b="1" u="sng" dirty="0" smtClean="0">
                <a:solidFill>
                  <a:schemeClr val="bg1"/>
                </a:solidFill>
                <a:latin typeface="Arial" pitchFamily="34" charset="0"/>
                <a:cs typeface="Arial" pitchFamily="34" charset="0"/>
              </a:rPr>
              <a:t>(ΤΑ ΒΑΣΙΚΑ ΔΙΚΤΥΑ)</a:t>
            </a:r>
            <a:endParaRPr lang="el-GR" sz="20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p:spPr>
        <p:txBody>
          <a:bodyPr>
            <a:normAutofit/>
          </a:bodyPr>
          <a:lstStyle/>
          <a:p>
            <a:pPr lvl="0" algn="ctr">
              <a:buNone/>
            </a:pPr>
            <a:r>
              <a:rPr lang="en-US" sz="1800" b="1" dirty="0" smtClean="0">
                <a:latin typeface="Arial" pitchFamily="34" charset="0"/>
                <a:cs typeface="Arial" pitchFamily="34" charset="0"/>
              </a:rPr>
              <a:t>    </a:t>
            </a:r>
            <a:r>
              <a:rPr lang="el-GR" sz="2400" b="1" u="sng" dirty="0" smtClean="0">
                <a:solidFill>
                  <a:srgbClr val="FF0000"/>
                </a:solidFill>
                <a:latin typeface="Arial" pitchFamily="34" charset="0"/>
                <a:cs typeface="Arial" pitchFamily="34" charset="0"/>
              </a:rPr>
              <a:t>ΔΙΚΤΥΟ ΕΞΑΝΤΛΗΣΕΩΣ ΚΥΤΩΝ ΚΑΙ ΑΝΤΙΜΕΤΩΠΙΣΕΩΣ ΔΙΑΡΡΟΗΣ. ΣΩΣΙΒΙΑ ΔΙΑΚΛΑΔΩΣΗ</a:t>
            </a:r>
          </a:p>
          <a:p>
            <a:endParaRPr lang="en-US" sz="2400" dirty="0" smtClean="0"/>
          </a:p>
          <a:p>
            <a:r>
              <a:rPr lang="el-GR" sz="2400" b="1" dirty="0" smtClean="0">
                <a:latin typeface="Arial" pitchFamily="34" charset="0"/>
                <a:cs typeface="Arial" pitchFamily="34" charset="0"/>
              </a:rPr>
              <a:t>ΕΧΕΙ ΩΣ ΠΡΟΟΡΙΣΜΟ ΤΗΝ ΑΝΑΡΡΟΦΗΣΗ ΚΑΙ ΚΑΤΑΘΛΙΨΗ ΕΞΩ ΑΠΟ ΤΟ ΠΛΟΙΟ ΤΩΝ ΝΕΡΩΝ, </a:t>
            </a:r>
            <a:r>
              <a:rPr lang="el-GR" sz="2400" b="1" i="1" u="sng" dirty="0" smtClean="0">
                <a:solidFill>
                  <a:srgbClr val="FF0000"/>
                </a:solidFill>
                <a:latin typeface="Arial" pitchFamily="34" charset="0"/>
                <a:cs typeface="Arial" pitchFamily="34" charset="0"/>
              </a:rPr>
              <a:t>ΛΑΔΙΩΝ, ΠΕΤΡΕΛΑΙΩΝ</a:t>
            </a:r>
            <a:r>
              <a:rPr lang="el-GR" sz="2400" b="1" i="1" dirty="0" smtClean="0">
                <a:solidFill>
                  <a:srgbClr val="FF0000"/>
                </a:solidFill>
                <a:latin typeface="Arial" pitchFamily="34" charset="0"/>
                <a:cs typeface="Arial" pitchFamily="34" charset="0"/>
              </a:rPr>
              <a:t> </a:t>
            </a:r>
            <a:r>
              <a:rPr lang="el-GR" sz="2400" b="1" dirty="0" smtClean="0">
                <a:latin typeface="Arial" pitchFamily="34" charset="0"/>
                <a:cs typeface="Arial" pitchFamily="34" charset="0"/>
              </a:rPr>
              <a:t>ΚΛΠ. ΠΟΥ ΣΥΓΚΕΝΤΡΩΝΟΝΤΑΙ ΣΤΟΝ ΠΥΘΜΕΝΑ ΤΟΥ ΠΛΟΙΟΥ, ΜΕΣΑ ΣΤΙΣ (ΚΟΥΤΣΕΣ) η (ΣΕΝΤΙΝΕΣ) ΚΑΙ ΣΤΑ ΔΙΑΦΟΡΑ ΦΡΕΑΤΙΑ η ΥΔΡΟΣΥΛΛΕΚΤΕΣ. ΤΑ ΝΕΡΑ ΑΥΤΑ ΠΡΟΕΡΧΟΝΤΑΙ ΑΠΟ ΤΙΣ ΛΕΓΟΜΕΝΕΣ ΑΠΩΛΕΙΕΣ ΑΤΜΟΥ ΚΑΙ ΝΕΡΟΥ, ΛΑΔΙΟΥ η ΠΕΤΡΕΛΑΙΟΥ ΚΑΙ ΑΠΟ ΜΙΚΡΕΣ ΔΙΑΡΡΟΕΣ η ΕΦΙΔΡΩΣΕΙΣ ΑΚΟΜΗ ΤΟΥ ΙΔΙΟΥ ΤΟΥ ΣΚΑΦΟΥΣ.</a:t>
            </a:r>
          </a:p>
          <a:p>
            <a:pPr>
              <a:buNone/>
            </a:pPr>
            <a:endParaRPr lang="en-US" sz="24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n-US" sz="3200" dirty="0" smtClean="0">
                <a:solidFill>
                  <a:schemeClr val="bg1"/>
                </a:solidFill>
                <a:latin typeface="Arial" pitchFamily="34" charset="0"/>
                <a:cs typeface="Arial" pitchFamily="34" charset="0"/>
              </a:rPr>
              <a:t> </a:t>
            </a:r>
            <a:r>
              <a:rPr lang="el-GR" sz="3200" b="1" u="sng" dirty="0" smtClean="0">
                <a:solidFill>
                  <a:schemeClr val="bg1"/>
                </a:solidFill>
                <a:latin typeface="Arial" pitchFamily="34" charset="0"/>
                <a:cs typeface="Arial" pitchFamily="34" charset="0"/>
              </a:rPr>
              <a:t>ΔΙΚΤΥΑ </a:t>
            </a:r>
            <a:r>
              <a:rPr lang="el-GR" sz="2000" b="1" u="sng" dirty="0" smtClean="0">
                <a:solidFill>
                  <a:schemeClr val="bg1"/>
                </a:solidFill>
                <a:latin typeface="Arial" pitchFamily="34" charset="0"/>
                <a:cs typeface="Arial" pitchFamily="34" charset="0"/>
              </a:rPr>
              <a:t>(ΤΑ ΒΑΣΙΚΑ ΔΙΚΤΥΑ)</a:t>
            </a:r>
            <a:endParaRPr lang="el-GR" sz="20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p:spPr>
        <p:txBody>
          <a:bodyPr>
            <a:normAutofit fontScale="92500"/>
          </a:bodyPr>
          <a:lstStyle/>
          <a:p>
            <a:pPr lvl="0" algn="ctr">
              <a:buNone/>
            </a:pPr>
            <a:r>
              <a:rPr lang="en-US" sz="1800" b="1" dirty="0" smtClean="0">
                <a:latin typeface="Arial" pitchFamily="34" charset="0"/>
                <a:cs typeface="Arial" pitchFamily="34" charset="0"/>
              </a:rPr>
              <a:t>    </a:t>
            </a:r>
            <a:r>
              <a:rPr lang="el-GR" sz="2400" b="1" u="sng" dirty="0" smtClean="0">
                <a:solidFill>
                  <a:srgbClr val="FF0000"/>
                </a:solidFill>
                <a:latin typeface="Arial" pitchFamily="34" charset="0"/>
                <a:cs typeface="Arial" pitchFamily="34" charset="0"/>
              </a:rPr>
              <a:t>ΔΙΚΤΥΟ ΕΞΑΝΤΛΗΣΕΩΣ ΚΥΤΩΝ ΚΑΙ ΑΝΤΙΜΕΤΩΠΙΣΕΩΣ ΔΙΑΡΡΟΗΣ. ΣΩΣΙΒΙΑ ΔΙΑΚΛΑΔΩΣΗ</a:t>
            </a:r>
          </a:p>
          <a:p>
            <a:endParaRPr lang="en-US" sz="2400" dirty="0" smtClean="0"/>
          </a:p>
          <a:p>
            <a:r>
              <a:rPr lang="el-GR" sz="2800" b="1" dirty="0" smtClean="0">
                <a:latin typeface="Arial" pitchFamily="34" charset="0"/>
                <a:cs typeface="Arial" pitchFamily="34" charset="0"/>
              </a:rPr>
              <a:t>ΤΟ ΔΙΚΤΥΟ ΕΞΑΝΤΛΗΣΕΩΣ ΕΞΥΠΗΡΕΤΕΙΤΑΙ ΑΠΟ ΤΙΣ ΑΝΤΛΙΕΣ ΚΥΤΟΥΣ (</a:t>
            </a:r>
            <a:r>
              <a:rPr lang="en-US" sz="2800" b="1" dirty="0" smtClean="0">
                <a:solidFill>
                  <a:srgbClr val="FF0000"/>
                </a:solidFill>
                <a:latin typeface="Arial" pitchFamily="34" charset="0"/>
                <a:cs typeface="Arial" pitchFamily="34" charset="0"/>
              </a:rPr>
              <a:t>BILGE PUMP</a:t>
            </a:r>
            <a:r>
              <a:rPr lang="en-US" sz="2800" b="1" dirty="0" smtClean="0">
                <a:latin typeface="Arial" pitchFamily="34" charset="0"/>
                <a:cs typeface="Arial" pitchFamily="34" charset="0"/>
              </a:rPr>
              <a:t>)</a:t>
            </a:r>
            <a:r>
              <a:rPr lang="el-GR" sz="2800" b="1" dirty="0" smtClean="0">
                <a:latin typeface="Arial" pitchFamily="34" charset="0"/>
                <a:cs typeface="Arial" pitchFamily="34" charset="0"/>
              </a:rPr>
              <a:t>, ΠΟΥ ΠΡΕΠΕΙ ΝΑ ΕΙΝΑΙ ΙΚΑΝΕΣ ΝΑ ΕΞΑΝΤΛΟΥΝ ΟΧΙ ΜΟΝΟ ΤΙΣ ΜΙΚΡΕΣ ΠΟΣΟΤΗΤΕΣ ΝΕΡΟΥ ΑΛΛΑ ΚΑΙ ΜΕΓΑΛΥΤΕΡΕΣ, ΠΟΥ ΜΠΟΡΕΙ ΝΑ ΠΡΟΕΛΘΟΥΝ ΑΠΟ ΣΟΒΑΡΗ ΔΙΑΡΡΟΗ ΤΟΥ ΣΚΑΦΟΥΣ.</a:t>
            </a:r>
          </a:p>
          <a:p>
            <a:r>
              <a:rPr lang="el-GR" sz="2800" b="1" dirty="0" smtClean="0">
                <a:latin typeface="Arial" pitchFamily="34" charset="0"/>
                <a:cs typeface="Arial" pitchFamily="34" charset="0"/>
              </a:rPr>
              <a:t>ΠΑΡΑΛΛΗΛΑ ΠΡΟΣ ΤΟ ΔΙΚΤΥΟ ΕΞΑΝΤΛΗΣΕΩΣ ΚΥΤΩΝ ΥΠΑΡΧΕΙ ΚΑΙ Η ΔΙΑΤΑΞΗ ΕΞΑΝΤΛΗΣΕΩΣ ΜΕ ΤΟ ΛΕΓΟΜΕΝΟ</a:t>
            </a:r>
            <a:r>
              <a:rPr lang="el-GR" sz="2800" b="1" i="1" dirty="0" smtClean="0">
                <a:latin typeface="Arial" pitchFamily="34" charset="0"/>
                <a:cs typeface="Arial" pitchFamily="34" charset="0"/>
              </a:rPr>
              <a:t> </a:t>
            </a:r>
            <a:r>
              <a:rPr lang="el-GR" sz="2800" b="1" i="1" dirty="0" smtClean="0">
                <a:solidFill>
                  <a:srgbClr val="FF0000"/>
                </a:solidFill>
                <a:latin typeface="Arial" pitchFamily="34" charset="0"/>
                <a:cs typeface="Arial" pitchFamily="34" charset="0"/>
              </a:rPr>
              <a:t>ΣΩΣΙΒΙΟ ΚΡΟΥΝΟ</a:t>
            </a:r>
            <a:r>
              <a:rPr lang="el-GR" sz="2800" b="1" i="1" dirty="0" smtClean="0">
                <a:latin typeface="Arial" pitchFamily="34" charset="0"/>
                <a:cs typeface="Arial" pitchFamily="34" charset="0"/>
              </a:rPr>
              <a:t>.</a:t>
            </a:r>
            <a:endParaRPr lang="el-GR" sz="2800" b="1" dirty="0" smtClean="0">
              <a:latin typeface="Arial" pitchFamily="34" charset="0"/>
              <a:cs typeface="Arial" pitchFamily="34" charset="0"/>
            </a:endParaRPr>
          </a:p>
          <a:p>
            <a:pPr>
              <a:buNone/>
            </a:pPr>
            <a:endParaRPr lang="en-US" sz="24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n-US" sz="3200" dirty="0" smtClean="0">
                <a:solidFill>
                  <a:schemeClr val="bg1"/>
                </a:solidFill>
                <a:latin typeface="Arial" pitchFamily="34" charset="0"/>
                <a:cs typeface="Arial" pitchFamily="34" charset="0"/>
              </a:rPr>
              <a:t> </a:t>
            </a:r>
            <a:r>
              <a:rPr lang="el-GR" sz="3200" b="1" u="sng" dirty="0" smtClean="0">
                <a:solidFill>
                  <a:schemeClr val="bg1"/>
                </a:solidFill>
                <a:latin typeface="Arial" pitchFamily="34" charset="0"/>
                <a:cs typeface="Arial" pitchFamily="34" charset="0"/>
              </a:rPr>
              <a:t>ΔΙΚΤΥΑ </a:t>
            </a:r>
            <a:r>
              <a:rPr lang="el-GR" sz="2000" b="1" u="sng" dirty="0" smtClean="0">
                <a:solidFill>
                  <a:schemeClr val="bg1"/>
                </a:solidFill>
                <a:latin typeface="Arial" pitchFamily="34" charset="0"/>
                <a:cs typeface="Arial" pitchFamily="34" charset="0"/>
              </a:rPr>
              <a:t>(ΤΑ ΒΑΣΙΚΑ ΔΙΚΤΥΑ)</a:t>
            </a:r>
            <a:endParaRPr lang="el-GR" sz="20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p:spPr>
        <p:txBody>
          <a:bodyPr>
            <a:normAutofit/>
          </a:bodyPr>
          <a:lstStyle/>
          <a:p>
            <a:pPr lvl="0" algn="ctr">
              <a:buNone/>
            </a:pPr>
            <a:r>
              <a:rPr lang="en-US" sz="1800" b="1" dirty="0" smtClean="0">
                <a:latin typeface="Arial" pitchFamily="34" charset="0"/>
                <a:cs typeface="Arial" pitchFamily="34" charset="0"/>
              </a:rPr>
              <a:t>    </a:t>
            </a:r>
            <a:r>
              <a:rPr lang="el-GR" sz="2400" b="1" u="sng" dirty="0" smtClean="0">
                <a:solidFill>
                  <a:srgbClr val="FF0000"/>
                </a:solidFill>
                <a:latin typeface="Arial" pitchFamily="34" charset="0"/>
                <a:cs typeface="Arial" pitchFamily="34" charset="0"/>
              </a:rPr>
              <a:t>ΔΙΚΤΥΟ ΕΞΑΝΤΛΗΣΕΩΣ ΚΥΤΩΝ ΚΑΙ ΑΝΤΙΜΕΤΩΠΙΣΕΩΣ ΔΙΑΡΡΟΗΣ. ΣΩΣΙΒΙΑ ΔΙΑΚΛΑΔΩΣΗ</a:t>
            </a:r>
          </a:p>
          <a:p>
            <a:endParaRPr lang="en-US" sz="2400" dirty="0" smtClean="0"/>
          </a:p>
          <a:p>
            <a:r>
              <a:rPr lang="el-GR" sz="2800" b="1" dirty="0" smtClean="0">
                <a:latin typeface="Arial" pitchFamily="34" charset="0"/>
                <a:cs typeface="Arial" pitchFamily="34" charset="0"/>
              </a:rPr>
              <a:t>Η ΜΕΘΟΔΟΣ ΑΥΤΗ ΕΧΕΙ ΤΟΝ ΚΙΝΔΥΝΟ ΡΥΠΑΝΣΕΩΣ ΤΩΝ ΨΥΓΕΙΩΝ ΑΠΟ ΤΑ ΑΚΑΘΑΡΤΑ ΝΕΡΑ ΚΥΤΟΥΣ(ΣΕΝΤΙΝΩΝ), ΑΥΤΟ ΟΜΩΣ ΔΕΝ ΛΑΜΒΑΝΕΤΑΙ ΥΠΟΨΗ, ΓΙΑΤΙ ΠΡΟΕΧΕΙ Η ΑΣΦΑΛΕΙΑ ΤΟΥ ΣΚΑΦΟΥΣ ΣΕ ΣΧΕΣΗ ΜΕ ΤΗ ΔΙΑΡΡΟΗ.</a:t>
            </a:r>
          </a:p>
          <a:p>
            <a:pPr>
              <a:buNone/>
            </a:pPr>
            <a:endParaRPr lang="en-US" sz="24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519536"/>
          </a:xfrm>
        </p:spPr>
        <p:txBody>
          <a:bodyPr>
            <a:noAutofit/>
          </a:bodyPr>
          <a:lstStyle/>
          <a:p>
            <a:pPr algn="l"/>
            <a:r>
              <a:rPr lang="el-GR" sz="2800" b="1" dirty="0" smtClean="0">
                <a:solidFill>
                  <a:schemeClr val="tx1"/>
                </a:solidFill>
                <a:latin typeface="Arial" pitchFamily="34" charset="0"/>
                <a:cs typeface="Arial" pitchFamily="34" charset="0"/>
              </a:rPr>
              <a:t>Ο ΟΓΚΟΣ ΤΟΥ ΚΥΛΙΝΔΡΟΥ ΠΟΥ ΠΕΡΙΕΧΕΤΑΙ ΜΕΤΑΞΥ ΤΩΝ ΑΝΩ ΕΠΙΦΑΝΕΙΩΝ ΤΟΥ ΕΜΒΟΛΟΥ ΣΤΟ ΑΝΣ ΚΑΙ ΣΤΟ ΚΝΣ ΟΝΟΜΑΖΕΤΑΙ </a:t>
            </a:r>
            <a:r>
              <a:rPr lang="el-GR" sz="2800" b="1" u="sng" dirty="0" smtClean="0">
                <a:solidFill>
                  <a:srgbClr val="FF0000"/>
                </a:solidFill>
                <a:latin typeface="Arial" pitchFamily="34" charset="0"/>
                <a:cs typeface="Arial" pitchFamily="34" charset="0"/>
              </a:rPr>
              <a:t>ΟΓΚΟΣ ΕΜΒΟΛΙΣΜΟΥ</a:t>
            </a:r>
            <a:r>
              <a:rPr lang="el-GR" sz="2800" b="1" dirty="0" smtClean="0">
                <a:solidFill>
                  <a:srgbClr val="FF0000"/>
                </a:solidFill>
                <a:latin typeface="Arial" pitchFamily="34" charset="0"/>
                <a:cs typeface="Arial" pitchFamily="34" charset="0"/>
              </a:rPr>
              <a:t> </a:t>
            </a:r>
            <a:r>
              <a:rPr lang="el-GR" sz="2800" b="1" dirty="0" smtClean="0">
                <a:solidFill>
                  <a:schemeClr val="tx1"/>
                </a:solidFill>
                <a:latin typeface="Arial" pitchFamily="34" charset="0"/>
                <a:cs typeface="Arial" pitchFamily="34" charset="0"/>
              </a:rPr>
              <a:t>ΚΑΙ ΙΣΟΥΤΑΙ ΜΕ ΤΟ ΓΙΝΟΜΕΝΟ ΤΗΣ ΔΙΑΔΡΟΜΗΣ ΤΟΥ ΕΜΒΟΛΟΥ ΕΠΙ ΤΟ ΕΜΒΑΔΟΝ ΤΗΣ ΔΙΑΤΟΜΗΣ ΤΟΥ ΚΥΛΙΝΔΡΟΥ. </a:t>
            </a:r>
            <a:endParaRPr lang="en-US" sz="2800" b="1" dirty="0" smtClean="0">
              <a:solidFill>
                <a:schemeClr val="tx1"/>
              </a:solidFill>
              <a:latin typeface="Arial" pitchFamily="34" charset="0"/>
              <a:cs typeface="Arial" pitchFamily="34" charset="0"/>
            </a:endParaRPr>
          </a:p>
          <a:p>
            <a:pPr algn="l"/>
            <a:endParaRPr lang="en-US" sz="2800" b="1" dirty="0" smtClean="0">
              <a:solidFill>
                <a:schemeClr val="tx1"/>
              </a:solidFill>
              <a:latin typeface="Arial" pitchFamily="34" charset="0"/>
              <a:cs typeface="Arial" pitchFamily="34" charset="0"/>
            </a:endParaRPr>
          </a:p>
          <a:p>
            <a:pPr algn="l"/>
            <a:r>
              <a:rPr lang="el-GR" sz="2800" b="1" dirty="0" smtClean="0">
                <a:solidFill>
                  <a:schemeClr val="tx1"/>
                </a:solidFill>
                <a:latin typeface="Arial" pitchFamily="34" charset="0"/>
                <a:cs typeface="Arial" pitchFamily="34" charset="0"/>
              </a:rPr>
              <a:t>Ο ΟΓΚΟΣ ΤΟΥ ΚΥΛΙΝΔΡΟΥ ΠΟΥ ΠΕΡΙΕΧΕΤΑΙ ΜΕΤΑΞΥ ΤΗΣ ΑΝΩ ΕΠΙΦΑΝΕΙΑΣ ΤΟΥ ΕΜΒΟΛΟΥ ΣΤΟ ΑΝΣ ΚΑΙ ΤΗΣ ΚΑΤΩ ΕΠΙΦΑΝΕΙΑΣ ΤΟΥ ΠΩΜΑΤΟΣ ΟΝΟΜΑΖΕΤΑΙ </a:t>
            </a:r>
            <a:r>
              <a:rPr lang="el-GR" sz="2800" b="1" u="sng" dirty="0" smtClean="0">
                <a:solidFill>
                  <a:srgbClr val="FF0000"/>
                </a:solidFill>
                <a:latin typeface="Arial" pitchFamily="34" charset="0"/>
                <a:cs typeface="Arial" pitchFamily="34" charset="0"/>
              </a:rPr>
              <a:t>ΟΓΚΟΣ ΘΑΛΑΜΟΥ ΚΑΥΣΕΩΣ</a:t>
            </a:r>
            <a:r>
              <a:rPr lang="el-GR" sz="2800" b="1" dirty="0" smtClean="0">
                <a:solidFill>
                  <a:schemeClr val="tx1"/>
                </a:solidFill>
                <a:latin typeface="Arial" pitchFamily="34" charset="0"/>
                <a:cs typeface="Arial" pitchFamily="34" charset="0"/>
              </a:rPr>
              <a:t> η </a:t>
            </a:r>
            <a:r>
              <a:rPr lang="el-GR" sz="2800" b="1" u="sng" dirty="0" smtClean="0">
                <a:solidFill>
                  <a:srgbClr val="FF0000"/>
                </a:solidFill>
                <a:latin typeface="Arial" pitchFamily="34" charset="0"/>
                <a:cs typeface="Arial" pitchFamily="34" charset="0"/>
              </a:rPr>
              <a:t>ΕΠΙΖΗΜΙΟΣ ΟΓΚΟΣ</a:t>
            </a:r>
            <a:r>
              <a:rPr lang="el-GR" sz="2800" b="1" dirty="0" smtClean="0">
                <a:solidFill>
                  <a:srgbClr val="FF0000"/>
                </a:solidFill>
                <a:latin typeface="Arial" pitchFamily="34" charset="0"/>
                <a:cs typeface="Arial" pitchFamily="34" charset="0"/>
              </a:rPr>
              <a:t> </a:t>
            </a:r>
            <a:r>
              <a:rPr lang="el-GR" sz="2800" b="1" dirty="0" smtClean="0">
                <a:solidFill>
                  <a:schemeClr val="tx1"/>
                </a:solidFill>
                <a:latin typeface="Arial" pitchFamily="34" charset="0"/>
                <a:cs typeface="Arial" pitchFamily="34" charset="0"/>
              </a:rPr>
              <a:t>.</a:t>
            </a:r>
            <a:endParaRPr lang="en-US" sz="2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1800" b="1" u="sng" dirty="0" smtClean="0">
                <a:solidFill>
                  <a:schemeClr val="bg1"/>
                </a:solidFill>
                <a:latin typeface="Arial" pitchFamily="34" charset="0"/>
                <a:cs typeface="Arial" pitchFamily="34" charset="0"/>
              </a:rPr>
              <a:t>ΑΡΧΕΣ ΛΕΙΤΟΥΡΓΙΑΣ ΚΑΙ ΑΠΛΗ ΠΕΡΙΓΡΑΦΗ ΕΜΒΟΛΟΦΟΡΟΥ ΠΑΛΙΝΔΡΟΜΙΚΗΣ ΜΗΧΑΝΗΣ ΕΣΩΤΕΡΙΚΗΣ ΚΑΥΣΕΩΣ</a:t>
            </a:r>
            <a:endParaRPr lang="en-US" sz="1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n-US" sz="3200" dirty="0" smtClean="0">
                <a:solidFill>
                  <a:schemeClr val="bg1"/>
                </a:solidFill>
                <a:latin typeface="Arial" pitchFamily="34" charset="0"/>
                <a:cs typeface="Arial" pitchFamily="34" charset="0"/>
              </a:rPr>
              <a:t> </a:t>
            </a:r>
            <a:r>
              <a:rPr lang="el-GR" sz="3200" b="1" u="sng" dirty="0" smtClean="0">
                <a:solidFill>
                  <a:schemeClr val="bg1"/>
                </a:solidFill>
                <a:latin typeface="Arial" pitchFamily="34" charset="0"/>
                <a:cs typeface="Arial" pitchFamily="34" charset="0"/>
              </a:rPr>
              <a:t>ΔΙΚΤΥΑ </a:t>
            </a:r>
            <a:r>
              <a:rPr lang="el-GR" sz="2000" b="1" u="sng" dirty="0" smtClean="0">
                <a:solidFill>
                  <a:schemeClr val="bg1"/>
                </a:solidFill>
                <a:latin typeface="Arial" pitchFamily="34" charset="0"/>
                <a:cs typeface="Arial" pitchFamily="34" charset="0"/>
              </a:rPr>
              <a:t>(ΤΑ ΒΑΣΙΚΑ ΔΙΚΤΥΑ)</a:t>
            </a:r>
            <a:endParaRPr lang="el-GR" sz="20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p:spPr>
        <p:txBody>
          <a:bodyPr>
            <a:normAutofit/>
          </a:bodyPr>
          <a:lstStyle/>
          <a:p>
            <a:pPr algn="ctr">
              <a:buNone/>
            </a:pPr>
            <a:r>
              <a:rPr lang="el-GR" sz="2800" b="1" u="sng" dirty="0" smtClean="0">
                <a:solidFill>
                  <a:srgbClr val="FF0000"/>
                </a:solidFill>
                <a:latin typeface="Arial" pitchFamily="34" charset="0"/>
                <a:cs typeface="Arial" pitchFamily="34" charset="0"/>
              </a:rPr>
              <a:t>ΔΙΚΤΥΟ ΥΓΙΕΙΝΗΣ</a:t>
            </a:r>
          </a:p>
          <a:p>
            <a:pPr algn="ctr">
              <a:buNone/>
            </a:pPr>
            <a:endParaRPr lang="el-GR" sz="2400" b="1" u="sng" dirty="0" smtClean="0">
              <a:solidFill>
                <a:srgbClr val="FF0000"/>
              </a:solidFill>
              <a:latin typeface="Arial" pitchFamily="34" charset="0"/>
              <a:cs typeface="Arial" pitchFamily="34" charset="0"/>
            </a:endParaRPr>
          </a:p>
          <a:p>
            <a:r>
              <a:rPr lang="el-GR" sz="2800" b="1" dirty="0" smtClean="0">
                <a:latin typeface="Arial" pitchFamily="34" charset="0"/>
                <a:cs typeface="Arial" pitchFamily="34" charset="0"/>
              </a:rPr>
              <a:t>ΕΧΕΙ ΠΡΟΟΡΙΣΜΟ ΝΑ ΧΟΡΗΓΕΙ, ΟΠΟΥ ΑΠΑΙΤΕΙΤΑΙ ΣΤΟ ΠΛΟΙΟ, ΘΑΛΑΣΣΙΝΟ ΝΕΡΟ ΑΝΑΡΡΟΦΟΥΜΕΝΟ ΜΕ ΤΗΝ ΑΝΤΛΙΑ ΥΓΙΕΙΝΗΣ ΓΙΑ ΤΗΝ ΠΛΥΣΗ ΑΠΟΧΩΡΗΤΗΡΙΩΝ, ΔΑΠΕΔΩΝ, ΚΑΤΑΣΤΡΩΜΑΤΩΝ ΚΛΠ. </a:t>
            </a:r>
          </a:p>
          <a:p>
            <a:r>
              <a:rPr lang="el-GR" sz="2800" b="1" dirty="0" smtClean="0">
                <a:latin typeface="Arial" pitchFamily="34" charset="0"/>
                <a:cs typeface="Arial" pitchFamily="34" charset="0"/>
              </a:rPr>
              <a:t>Η ΟΛΗ ΔΙΑΤΑΞΗ ΕΦΟΔΙΑΖΕΤΑΙ ΚΑΜΙΑ ΦΟΡΑ ΜΕ ΑΕΡΟΚΩΔΩΝΑ Η ΠΙΕΣΤΙΚΟ ΠΝΕΥΜΟΝΑ ΓΙΑ ΤΗΝ ΠΑΡΟΧΗ ΝΕΡΟΥ ΥΠΟ ΣΤΑΘΕΡΗ ΠΙΕΣΗ.</a:t>
            </a:r>
          </a:p>
          <a:p>
            <a:pPr>
              <a:buNone/>
            </a:pPr>
            <a:endParaRPr lang="el-GR" sz="2400" dirty="0" smtClean="0"/>
          </a:p>
          <a:p>
            <a:pPr>
              <a:buFont typeface="Wingdings" pitchFamily="2" charset="2"/>
              <a:buChar char="Ø"/>
            </a:pPr>
            <a:endParaRPr lang="en-US" sz="24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n-US" sz="3200" dirty="0" smtClean="0">
                <a:solidFill>
                  <a:schemeClr val="bg1"/>
                </a:solidFill>
                <a:latin typeface="Arial" pitchFamily="34" charset="0"/>
                <a:cs typeface="Arial" pitchFamily="34" charset="0"/>
              </a:rPr>
              <a:t> </a:t>
            </a:r>
            <a:r>
              <a:rPr lang="el-GR" sz="3200" b="1" u="sng" dirty="0" smtClean="0">
                <a:solidFill>
                  <a:schemeClr val="bg1"/>
                </a:solidFill>
                <a:latin typeface="Arial" pitchFamily="34" charset="0"/>
                <a:cs typeface="Arial" pitchFamily="34" charset="0"/>
              </a:rPr>
              <a:t>ΔΙΚΤΥΑ </a:t>
            </a:r>
            <a:r>
              <a:rPr lang="el-GR" sz="2000" b="1" u="sng" dirty="0" smtClean="0">
                <a:solidFill>
                  <a:schemeClr val="bg1"/>
                </a:solidFill>
                <a:latin typeface="Arial" pitchFamily="34" charset="0"/>
                <a:cs typeface="Arial" pitchFamily="34" charset="0"/>
              </a:rPr>
              <a:t>(ΤΑ ΒΑΣΙΚΑ ΔΙΚΤΥΑ)</a:t>
            </a:r>
            <a:endParaRPr lang="el-GR" sz="20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p:spPr>
        <p:txBody>
          <a:bodyPr>
            <a:normAutofit/>
          </a:bodyPr>
          <a:lstStyle/>
          <a:p>
            <a:pPr algn="ctr">
              <a:buNone/>
            </a:pPr>
            <a:r>
              <a:rPr lang="el-GR" sz="2800" b="1" u="sng" dirty="0" smtClean="0">
                <a:solidFill>
                  <a:srgbClr val="FF0000"/>
                </a:solidFill>
                <a:latin typeface="Arial" pitchFamily="34" charset="0"/>
                <a:cs typeface="Arial" pitchFamily="34" charset="0"/>
              </a:rPr>
              <a:t>ΔΙΚΤΥΟ ΠΟΣΙΜΟΥ ΝΕΡΟΥ</a:t>
            </a:r>
            <a:endParaRPr lang="en-US" sz="2800" b="1" u="sng" dirty="0" smtClean="0">
              <a:solidFill>
                <a:srgbClr val="FF0000"/>
              </a:solidFill>
              <a:latin typeface="Arial" pitchFamily="34" charset="0"/>
              <a:cs typeface="Arial" pitchFamily="34" charset="0"/>
            </a:endParaRPr>
          </a:p>
          <a:p>
            <a:pPr algn="ctr"/>
            <a:endParaRPr lang="el-GR" sz="2400" b="1" u="sng" dirty="0" smtClean="0">
              <a:solidFill>
                <a:srgbClr val="FF0000"/>
              </a:solidFill>
              <a:latin typeface="Arial" pitchFamily="34" charset="0"/>
              <a:cs typeface="Arial" pitchFamily="34" charset="0"/>
            </a:endParaRPr>
          </a:p>
          <a:p>
            <a:r>
              <a:rPr lang="el-GR" sz="2800" b="1" dirty="0" smtClean="0">
                <a:latin typeface="Arial" pitchFamily="34" charset="0"/>
                <a:cs typeface="Arial" pitchFamily="34" charset="0"/>
              </a:rPr>
              <a:t>ΕΧΕΙ ΠΡΟΟΡΙΣΜΟ ΤΗΝ ΠΑΡΟΧΗ ΠΟΣΙΜΟΥ ΝΕΡΟΥ, ΠΟΥ ΑΝΑΡΡΟΦΑ Η ΑΝΤΛΙΑ </a:t>
            </a:r>
            <a:r>
              <a:rPr lang="el-GR" sz="2800" b="1" cap="small" dirty="0" smtClean="0">
                <a:latin typeface="Arial" pitchFamily="34" charset="0"/>
                <a:cs typeface="Arial" pitchFamily="34" charset="0"/>
              </a:rPr>
              <a:t>ΠΟΣΙΜΟΥ</a:t>
            </a:r>
            <a:r>
              <a:rPr lang="el-GR" sz="2800" b="1" dirty="0" smtClean="0">
                <a:latin typeface="Arial" pitchFamily="34" charset="0"/>
                <a:cs typeface="Arial" pitchFamily="34" charset="0"/>
              </a:rPr>
              <a:t> ΝΕΡΟΥ ΑΠΟ ΤΙΣ ΔΕΞΑΜΕΝΕΣ ΤΟΥ, ΚΑΙ ΤΗ ΔΙΑΝΟΜΗ ΤΟΥ ΓΙΑ ΧΡΗΣΗ ΑΠΟ ΠΛΗΡΩΜΑ ΚΑΙ ΕΠΙΒΑΤΕΣ ΣΤΑ ΜΑΓΕΙΡΕΙΑ ΚΑΙ ΑΤΟΜΙΚΑ ΠΛΥΝΤΗΡΙΑ. </a:t>
            </a:r>
          </a:p>
          <a:p>
            <a:r>
              <a:rPr lang="el-GR" sz="2800" b="1" dirty="0" smtClean="0">
                <a:latin typeface="Arial" pitchFamily="34" charset="0"/>
                <a:cs typeface="Arial" pitchFamily="34" charset="0"/>
              </a:rPr>
              <a:t>ΤΟ ΔΙΚΤΥΟ ΠΟΣΙΜΟΥ ΝΕΡΟΥ ΕΞΥΠΗΡΕΤΕΙΤΑΙ ΚΑΤΑ ΚΑΝΟΝΑ ΑΠΟ ΠΙΕΣΤΙΚΟ ΠΝΕΥΜΟΝΑ ΓΙΑ ΤΗΝ ΠΑΡΟΧΗ ΤΟΥ ΝΕΡΟΥ ΥΠΟ ΣΤΑΘΕΡΗ ΠΙΕΣΗ ΣΤΑ ΣΗΜΕΙΑ ΚΑΤΑΝΑΛΩΣΕΩΣ ΤΟΥ. </a:t>
            </a:r>
            <a:endParaRPr lang="en-US" sz="24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n-US" sz="3200" dirty="0" smtClean="0">
                <a:solidFill>
                  <a:schemeClr val="bg1"/>
                </a:solidFill>
                <a:latin typeface="Arial" pitchFamily="34" charset="0"/>
                <a:cs typeface="Arial" pitchFamily="34" charset="0"/>
              </a:rPr>
              <a:t> </a:t>
            </a:r>
            <a:r>
              <a:rPr lang="el-GR" sz="3200" b="1" u="sng" dirty="0" smtClean="0">
                <a:solidFill>
                  <a:schemeClr val="bg1"/>
                </a:solidFill>
                <a:latin typeface="Arial" pitchFamily="34" charset="0"/>
                <a:cs typeface="Arial" pitchFamily="34" charset="0"/>
              </a:rPr>
              <a:t>ΔΙΚΤΥΑ </a:t>
            </a:r>
            <a:r>
              <a:rPr lang="el-GR" sz="2000" b="1" u="sng" dirty="0" smtClean="0">
                <a:solidFill>
                  <a:schemeClr val="bg1"/>
                </a:solidFill>
                <a:latin typeface="Arial" pitchFamily="34" charset="0"/>
                <a:cs typeface="Arial" pitchFamily="34" charset="0"/>
              </a:rPr>
              <a:t>(ΤΑ ΒΑΣΙΚΑ ΔΙΚΤΥΑ)</a:t>
            </a:r>
            <a:endParaRPr lang="el-GR" sz="20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p:spPr>
        <p:txBody>
          <a:bodyPr>
            <a:normAutofit/>
          </a:bodyPr>
          <a:lstStyle/>
          <a:p>
            <a:pPr algn="ctr">
              <a:buNone/>
            </a:pPr>
            <a:r>
              <a:rPr lang="el-GR" sz="2800" b="1" u="sng" dirty="0" smtClean="0">
                <a:solidFill>
                  <a:srgbClr val="FF0000"/>
                </a:solidFill>
                <a:latin typeface="Arial" pitchFamily="34" charset="0"/>
                <a:cs typeface="Arial" pitchFamily="34" charset="0"/>
              </a:rPr>
              <a:t>ΔΙΚΤΥΟ ΛΑΤΡΑΣ</a:t>
            </a:r>
          </a:p>
          <a:p>
            <a:pPr algn="ctr"/>
            <a:endParaRPr lang="el-GR" sz="2400" b="1" u="sng" dirty="0" smtClean="0">
              <a:solidFill>
                <a:srgbClr val="FF0000"/>
              </a:solidFill>
              <a:latin typeface="Arial" pitchFamily="34" charset="0"/>
              <a:cs typeface="Arial" pitchFamily="34" charset="0"/>
            </a:endParaRPr>
          </a:p>
          <a:p>
            <a:r>
              <a:rPr lang="el-GR" sz="2800" b="1" dirty="0" smtClean="0">
                <a:latin typeface="Arial" pitchFamily="34" charset="0"/>
                <a:cs typeface="Arial" pitchFamily="34" charset="0"/>
              </a:rPr>
              <a:t>ΠΑΡΕΧΕΙ ΝΕΡΟ ΓΛΥΚΟ (ΛΑΤΡΑΣ) ΓΙΑ ΔΙΑΦΟΡΕΣ ΧΡΗΣΕΙΣ ΣΤΟΥΣ ΧΩΡΟΥΣ ΕΝΔΙΑΙΤΗΣΕΩΣ ΟΠΩΣ Π.Χ. ΑΤΟΜΙΚΑ ΠΛΥΝΤΗΡΙΑ, ΛΟΥΤΗΡΕΣ ΚΛΠ. ΚΑΙ ΛΕΙΤΟΥΡΓΕΙ ΚΑΤΑ ΠΑΡΟΜΟΙΟ ΤΡΟΠΟ ΟΠΩΣ ΚΑΙ ΤΟ ΠΡΟΗΓΟΥΜΕΝΟ, ΔΗΛΑΔΗ ΜΕ ΤΗ ΒΟΗΘΕΙΑ ΑΝΤΛΙΑΣ ΚΑΙ ΠΝΕΥΜΟΝΑ. ΕΝΔΕΧΟΜΕΝΩΣ ΣΕ ΟΡΙΣΜΕΝΕΣ ΠΕΡΙΠΤΩΣΕΙΣ ΝΑ ΣΥΝΔΥΑΖΕΤΑΙ ΜΕ ΤΟ ΠΟΣΙΜΟΥ ΚΑΙ ΚΑΛΕΙΤΑΙ ΤΟΤΕ</a:t>
            </a:r>
            <a:r>
              <a:rPr lang="el-GR" sz="2800" b="1" i="1" dirty="0" smtClean="0">
                <a:latin typeface="Arial" pitchFamily="34" charset="0"/>
                <a:cs typeface="Arial" pitchFamily="34" charset="0"/>
              </a:rPr>
              <a:t> </a:t>
            </a:r>
            <a:r>
              <a:rPr lang="el-GR" sz="2800" b="1" i="1" dirty="0" smtClean="0">
                <a:solidFill>
                  <a:srgbClr val="FF0000"/>
                </a:solidFill>
                <a:latin typeface="Arial" pitchFamily="34" charset="0"/>
                <a:cs typeface="Arial" pitchFamily="34" charset="0"/>
              </a:rPr>
              <a:t>ΔΙΚΤΥΟ ΠΟΣΙΜΟΥ</a:t>
            </a:r>
            <a:r>
              <a:rPr lang="el-GR" sz="2800" b="1" dirty="0" smtClean="0">
                <a:solidFill>
                  <a:srgbClr val="FF0000"/>
                </a:solidFill>
                <a:latin typeface="Arial" pitchFamily="34" charset="0"/>
                <a:cs typeface="Arial" pitchFamily="34" charset="0"/>
              </a:rPr>
              <a:t> ΚΑΙ</a:t>
            </a:r>
            <a:r>
              <a:rPr lang="el-GR" sz="2800" b="1" i="1" dirty="0" smtClean="0">
                <a:solidFill>
                  <a:srgbClr val="FF0000"/>
                </a:solidFill>
                <a:latin typeface="Arial" pitchFamily="34" charset="0"/>
                <a:cs typeface="Arial" pitchFamily="34" charset="0"/>
              </a:rPr>
              <a:t> ΛΑΤΡΑΣ</a:t>
            </a:r>
            <a:r>
              <a:rPr lang="el-GR" sz="2800" b="1" i="1" dirty="0" smtClean="0">
                <a:latin typeface="Arial" pitchFamily="34" charset="0"/>
                <a:cs typeface="Arial" pitchFamily="34" charset="0"/>
              </a:rPr>
              <a:t>.</a:t>
            </a:r>
            <a:endParaRPr lang="el-GR" sz="28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n-US" sz="3200" dirty="0" smtClean="0">
                <a:solidFill>
                  <a:schemeClr val="bg1"/>
                </a:solidFill>
                <a:latin typeface="Arial" pitchFamily="34" charset="0"/>
                <a:cs typeface="Arial" pitchFamily="34" charset="0"/>
              </a:rPr>
              <a:t> </a:t>
            </a:r>
            <a:r>
              <a:rPr lang="el-GR" sz="3200" b="1" u="sng" dirty="0" smtClean="0">
                <a:solidFill>
                  <a:schemeClr val="bg1"/>
                </a:solidFill>
                <a:latin typeface="Arial" pitchFamily="34" charset="0"/>
                <a:cs typeface="Arial" pitchFamily="34" charset="0"/>
              </a:rPr>
              <a:t>ΔΙΚΤΥΑ </a:t>
            </a:r>
            <a:r>
              <a:rPr lang="el-GR" sz="2000" b="1" u="sng" dirty="0" smtClean="0">
                <a:solidFill>
                  <a:schemeClr val="bg1"/>
                </a:solidFill>
                <a:latin typeface="Arial" pitchFamily="34" charset="0"/>
                <a:cs typeface="Arial" pitchFamily="34" charset="0"/>
              </a:rPr>
              <a:t>(ΤΑ ΒΑΣΙΚΑ ΔΙΚΤΥΑ)</a:t>
            </a:r>
            <a:endParaRPr lang="el-GR" sz="20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p:spPr>
        <p:txBody>
          <a:bodyPr>
            <a:normAutofit/>
          </a:bodyPr>
          <a:lstStyle/>
          <a:p>
            <a:pPr algn="ctr">
              <a:buNone/>
            </a:pPr>
            <a:r>
              <a:rPr lang="el-GR" sz="2400" b="1" u="sng" dirty="0" smtClean="0">
                <a:solidFill>
                  <a:srgbClr val="FF0000"/>
                </a:solidFill>
                <a:latin typeface="Arial" pitchFamily="34" charset="0"/>
                <a:cs typeface="Arial" pitchFamily="34" charset="0"/>
              </a:rPr>
              <a:t>ΔΙΚΤΥΟ ΕΡΜΑΤΟΣ</a:t>
            </a:r>
          </a:p>
          <a:p>
            <a:pPr algn="ctr">
              <a:buNone/>
            </a:pPr>
            <a:endParaRPr lang="el-GR" sz="2400" b="1" u="sng" dirty="0" smtClean="0">
              <a:solidFill>
                <a:srgbClr val="FF0000"/>
              </a:solidFill>
              <a:latin typeface="Arial" pitchFamily="34" charset="0"/>
              <a:cs typeface="Arial" pitchFamily="34" charset="0"/>
            </a:endParaRPr>
          </a:p>
          <a:p>
            <a:r>
              <a:rPr lang="el-GR" sz="2400" b="1" dirty="0" smtClean="0">
                <a:latin typeface="Arial" pitchFamily="34" charset="0"/>
                <a:cs typeface="Arial" pitchFamily="34" charset="0"/>
              </a:rPr>
              <a:t>ΕΞΥΠΗΡΕΤΕΙΤΑΙ ΑΠΟ ΤΙΣ ΑΝΤΛΙΕΣ ΕΡΜΑΤΟΣ (</a:t>
            </a:r>
            <a:r>
              <a:rPr lang="en-US" sz="2400" b="1" dirty="0" smtClean="0">
                <a:solidFill>
                  <a:srgbClr val="FF0000"/>
                </a:solidFill>
                <a:latin typeface="Arial" pitchFamily="34" charset="0"/>
                <a:cs typeface="Arial" pitchFamily="34" charset="0"/>
              </a:rPr>
              <a:t>BALLAST</a:t>
            </a:r>
            <a:r>
              <a:rPr lang="en-US" sz="2400" b="1" dirty="0" smtClean="0">
                <a:latin typeface="Arial" pitchFamily="34" charset="0"/>
                <a:cs typeface="Arial" pitchFamily="34" charset="0"/>
              </a:rPr>
              <a:t>) </a:t>
            </a:r>
            <a:r>
              <a:rPr lang="el-GR" sz="2400" b="1" dirty="0" smtClean="0">
                <a:latin typeface="Arial" pitchFamily="34" charset="0"/>
                <a:cs typeface="Arial" pitchFamily="34" charset="0"/>
              </a:rPr>
              <a:t>ΜΕΓΑΛΗΣ ΠΑΡΟΧΗΣ ΚΑΙ</a:t>
            </a:r>
            <a:r>
              <a:rPr lang="en-US" sz="2400" b="1" dirty="0" smtClean="0">
                <a:latin typeface="Arial" pitchFamily="34" charset="0"/>
                <a:cs typeface="Arial" pitchFamily="34" charset="0"/>
              </a:rPr>
              <a:t> </a:t>
            </a:r>
            <a:r>
              <a:rPr lang="el-GR" sz="2400" b="1" dirty="0" smtClean="0">
                <a:latin typeface="Arial" pitchFamily="34" charset="0"/>
                <a:cs typeface="Arial" pitchFamily="34" charset="0"/>
              </a:rPr>
              <a:t>ΧΡΗΣΙΜΕΥ</a:t>
            </a:r>
            <a:r>
              <a:rPr lang="en-US" sz="2400" b="1" dirty="0" smtClean="0">
                <a:latin typeface="Arial" pitchFamily="34" charset="0"/>
                <a:cs typeface="Arial" pitchFamily="34" charset="0"/>
              </a:rPr>
              <a:t>EI </a:t>
            </a:r>
            <a:r>
              <a:rPr lang="el-GR" sz="2400" b="1" dirty="0" smtClean="0">
                <a:latin typeface="Arial" pitchFamily="34" charset="0"/>
                <a:cs typeface="Arial" pitchFamily="34" charset="0"/>
              </a:rPr>
              <a:t>ΓΙΑ ΤΗΝ ΠΛΗΡΩΣΗ ΚΑΙ ΕΞΑΝΤΛΗΣΗ ΤΩΝ ΔΕΞΑΜΕΝΩΝ ΘΑΛΑΣΣΙΝΟΥ ΕΡΜΑΤΟΣ ΤΟΥ ΠΛΟΙΟΥ ΜΕΣΑ ΣΤΑ ΔΙΠΥΘΜΕΝΑ, ΚΑΘΩΣ ΚΑΙ ΓΙΑ ΤΗΝ ΠΛΗΡΩΣΗ Η ΕΞΑΝΤΛΗΣΗ ΚΑΘΕ ΑΛΛΗΣ ΔΕΞΑΜΕΝΗΣ (ΟΠΩΣ ΟΙ ΠΡΩΡΑΙΕΣ ΚΑΙ ΠΡΥΜΝΑΙΕΣ ΖΥΓΟΣΤΑΘΜΙΣΕΙΣ, ΟΙ ΔΕΞΑΜΕΝΕΣ ΚΥΤΟΥΣ ΚΛΠ.). ΤΟ ΔΙΚΤΥΟ ΑΥΤΟ ΕΙΝΑΙ ΑΠΑΡΑΙΤΗΤΑ ΧΩΡΙΣΜΕΝΟ ΑΠΟ ΤΑ ΛΟΙΠΑ ΔΙΚΤΥΑ ΠΛΗΡΩΣΕΩΣ η ΕΞΑΝΤΛΗΣΕΩΣ ΑΛΛΩΝ ΔΙΠΥΘΜΕΝΩΝ, ΜΕΣΑ ΣΤΑ ΟΠΟΙΑ ΑΠΟΘΗΚΕΥΕΤΑΙ ΤΡΟΦΟΔΟΤΙΚΟ ΝΕΡΟ, ΠΟΣΙΜΟ η ΠΕΤΡΕΛΑΙΟ. </a:t>
            </a:r>
          </a:p>
        </p:txBody>
      </p:sp>
    </p:spTree>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n-US" sz="3200" dirty="0" smtClean="0">
                <a:solidFill>
                  <a:schemeClr val="bg1"/>
                </a:solidFill>
                <a:latin typeface="Arial" pitchFamily="34" charset="0"/>
                <a:cs typeface="Arial" pitchFamily="34" charset="0"/>
              </a:rPr>
              <a:t> </a:t>
            </a:r>
            <a:r>
              <a:rPr lang="el-GR" sz="3200" b="1" u="sng" dirty="0" smtClean="0">
                <a:solidFill>
                  <a:schemeClr val="bg1"/>
                </a:solidFill>
                <a:latin typeface="Arial" pitchFamily="34" charset="0"/>
                <a:cs typeface="Arial" pitchFamily="34" charset="0"/>
              </a:rPr>
              <a:t>ΔΙΚΤΥΑ </a:t>
            </a:r>
            <a:r>
              <a:rPr lang="el-GR" sz="2000" b="1" u="sng" dirty="0" smtClean="0">
                <a:solidFill>
                  <a:schemeClr val="bg1"/>
                </a:solidFill>
                <a:latin typeface="Arial" pitchFamily="34" charset="0"/>
                <a:cs typeface="Arial" pitchFamily="34" charset="0"/>
              </a:rPr>
              <a:t>(ΤΑ ΒΑΣΙΚΑ ΔΙΚΤΥΑ)</a:t>
            </a:r>
            <a:endParaRPr lang="el-GR" sz="20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p:spPr>
        <p:txBody>
          <a:bodyPr>
            <a:normAutofit/>
          </a:bodyPr>
          <a:lstStyle/>
          <a:p>
            <a:pPr algn="ctr">
              <a:buNone/>
            </a:pPr>
            <a:r>
              <a:rPr lang="el-GR" sz="2400" b="1" u="sng" dirty="0" smtClean="0">
                <a:solidFill>
                  <a:srgbClr val="FF0000"/>
                </a:solidFill>
                <a:latin typeface="Arial" pitchFamily="34" charset="0"/>
                <a:cs typeface="Arial" pitchFamily="34" charset="0"/>
              </a:rPr>
              <a:t>ΔΙΚΤΥΟ ΕΡΜΑΤΟΣ</a:t>
            </a:r>
          </a:p>
          <a:p>
            <a:pPr algn="ctr">
              <a:buNone/>
            </a:pPr>
            <a:endParaRPr lang="en-US" sz="2400" b="1" u="sng" dirty="0" smtClean="0">
              <a:solidFill>
                <a:srgbClr val="FF0000"/>
              </a:solidFill>
              <a:latin typeface="Arial" pitchFamily="34" charset="0"/>
              <a:cs typeface="Arial" pitchFamily="34" charset="0"/>
            </a:endParaRPr>
          </a:p>
          <a:p>
            <a:pPr algn="ctr">
              <a:buNone/>
            </a:pPr>
            <a:endParaRPr lang="el-GR" sz="2400" b="1" u="sng" dirty="0" smtClean="0">
              <a:solidFill>
                <a:srgbClr val="FF0000"/>
              </a:solidFill>
              <a:latin typeface="Arial" pitchFamily="34" charset="0"/>
              <a:cs typeface="Arial" pitchFamily="34" charset="0"/>
            </a:endParaRPr>
          </a:p>
          <a:p>
            <a:r>
              <a:rPr lang="el-GR" sz="2800" b="1" dirty="0" smtClean="0">
                <a:latin typeface="Arial" pitchFamily="34" charset="0"/>
                <a:cs typeface="Arial" pitchFamily="34" charset="0"/>
              </a:rPr>
              <a:t>ΜΕ ΚΑΤΑΛΛΗΛΕΣ ΟΜΩΣ ΒΑΛΒΙΔΕΣ ΚΑΙ ΣΩΛΗΝΕΣ ΤΟ ΔΙΚΤΥΟ ΕΡΜΑΤΟΣ ΜΠΟΡΕΙ ΝΑ ΣΥΝΔΕΘΕΙ ΜΕ ΤΑ ΠΡΟΗΓΟΥΜΕΝΑ ΔΙΚΤΥΑ ΕΞΑΝΤΛΗΣΕΩΣ ΚΥΤΩΝ ΚΑΙ ΠΥΡΚΑΪΑΣ, ΩΣΤΕ ΝΑ ΥΦΙΣΤΑΝΤΑΙ ΕΤΣΙ ΓΙ' ΟΛΑ ΠΕΡΙΣΣΟΤΕΡΕΣ ΕΝΑΛΛΑΚΤΙΚΕΣ ΔΥΝΑΤΟΤΗΤΕΣ.</a:t>
            </a:r>
          </a:p>
        </p:txBody>
      </p:sp>
    </p:spTree>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n-US" sz="3200" dirty="0" smtClean="0">
                <a:solidFill>
                  <a:schemeClr val="bg1"/>
                </a:solidFill>
                <a:latin typeface="Arial" pitchFamily="34" charset="0"/>
                <a:cs typeface="Arial" pitchFamily="34" charset="0"/>
              </a:rPr>
              <a:t> </a:t>
            </a:r>
            <a:r>
              <a:rPr lang="el-GR" sz="3200" b="1" u="sng" dirty="0" smtClean="0">
                <a:solidFill>
                  <a:schemeClr val="bg1"/>
                </a:solidFill>
                <a:latin typeface="Arial" pitchFamily="34" charset="0"/>
                <a:cs typeface="Arial" pitchFamily="34" charset="0"/>
              </a:rPr>
              <a:t>ΔΙΚΤΥΑ </a:t>
            </a:r>
            <a:r>
              <a:rPr lang="el-GR" sz="2000" b="1" u="sng" dirty="0" smtClean="0">
                <a:solidFill>
                  <a:schemeClr val="bg1"/>
                </a:solidFill>
                <a:latin typeface="Arial" pitchFamily="34" charset="0"/>
                <a:cs typeface="Arial" pitchFamily="34" charset="0"/>
              </a:rPr>
              <a:t>(ΤΑ ΒΑΣΙΚΑ ΔΙΚΤΥΑ)</a:t>
            </a:r>
            <a:endParaRPr lang="el-GR" sz="20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p:spPr>
        <p:txBody>
          <a:bodyPr>
            <a:normAutofit/>
          </a:bodyPr>
          <a:lstStyle/>
          <a:p>
            <a:pPr algn="ctr">
              <a:buNone/>
            </a:pPr>
            <a:r>
              <a:rPr lang="el-GR" sz="2400" b="1" u="sng" dirty="0" smtClean="0">
                <a:solidFill>
                  <a:srgbClr val="FF0000"/>
                </a:solidFill>
                <a:latin typeface="Arial" pitchFamily="34" charset="0"/>
                <a:cs typeface="Arial" pitchFamily="34" charset="0"/>
              </a:rPr>
              <a:t>ΔΙΚΤΥΟ ΠΑΡΑΛΑΒΗΣ ΚΑΙ ΜΕΤΑΓΓΙΣΕΩΣ ΠΕΤΡΕΛΑΙΟΥ</a:t>
            </a:r>
          </a:p>
          <a:p>
            <a:pPr algn="ctr">
              <a:buNone/>
            </a:pPr>
            <a:endParaRPr lang="el-GR" sz="2400" b="1" u="sng" dirty="0" smtClean="0">
              <a:solidFill>
                <a:srgbClr val="FF0000"/>
              </a:solidFill>
              <a:latin typeface="Arial" pitchFamily="34" charset="0"/>
              <a:cs typeface="Arial" pitchFamily="34" charset="0"/>
            </a:endParaRPr>
          </a:p>
          <a:p>
            <a:r>
              <a:rPr lang="el-GR" sz="2800" b="1" dirty="0" smtClean="0">
                <a:latin typeface="Arial" pitchFamily="34" charset="0"/>
                <a:cs typeface="Arial" pitchFamily="34" charset="0"/>
              </a:rPr>
              <a:t>ΕΞΥΠΗΡΕΤΕΙ ΤΗΝ ΠΛΗΡΩΣΗ ΤΩΝ ΔΕΞΑΜΕΝΩΝ ΠΕΤΡΕΛΑΙΟΥ ΚΑΙ ΤΗ ΜΕΤΑΓΓΙΣΗ ΤΟΥ ΑΠΟ ΔΕΞΑΜΕΝΗ ΣΕ ΔΕΞΑΜΕΝΗ ΤΟΥ ΠΛΟΙΟΥ. ΟΙ ΔΕΞΑΜΕΝΕΣ ΠΕΤΡΕΛΑΙΟΥ ΤΟΥ ΠΛΟΙΟΥ ΜΠΟΡΟΥΝ ΕΠΙΣΗΣ ΝΑ ΑΠΟΣΤΡΑΓΓΙΖΟΝΤΑΙ ΜΕ ΤΗ ΒΟΗΘΕΙΑ ΕΙΔΙΚΟΥ ΔΙΚΤΥΟΥ ΚΑΙ ΑΝΤΛΙΑΣ ΑΠΟΣΤΡΑΓΓΙΣΕΩΣ η ΚΑΙ ΜΕ ΤΟ ΔΙΚΤΥΟ ΕΞΑΝΤΛΗΣΕΩΣ ΚΥΤΩΝ ΤΟΥ ΠΛΟΙΟΥ.</a:t>
            </a:r>
          </a:p>
          <a:p>
            <a:endParaRPr lang="el-GR" sz="2400" dirty="0"/>
          </a:p>
        </p:txBody>
      </p:sp>
    </p:spTree>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n-US" sz="3200" dirty="0" smtClean="0">
                <a:solidFill>
                  <a:schemeClr val="bg1"/>
                </a:solidFill>
                <a:latin typeface="Arial" pitchFamily="34" charset="0"/>
                <a:cs typeface="Arial" pitchFamily="34" charset="0"/>
              </a:rPr>
              <a:t> </a:t>
            </a:r>
            <a:r>
              <a:rPr lang="el-GR" sz="3200" b="1" u="sng" dirty="0" smtClean="0">
                <a:solidFill>
                  <a:schemeClr val="bg1"/>
                </a:solidFill>
                <a:latin typeface="Arial" pitchFamily="34" charset="0"/>
                <a:cs typeface="Arial" pitchFamily="34" charset="0"/>
              </a:rPr>
              <a:t>ΔΙΚΤΥΑ </a:t>
            </a:r>
            <a:r>
              <a:rPr lang="el-GR" sz="2000" b="1" u="sng" dirty="0" smtClean="0">
                <a:solidFill>
                  <a:schemeClr val="bg1"/>
                </a:solidFill>
                <a:latin typeface="Arial" pitchFamily="34" charset="0"/>
                <a:cs typeface="Arial" pitchFamily="34" charset="0"/>
              </a:rPr>
              <a:t>(ΤΑ ΒΑΣΙΚΑ ΔΙΚΤΥΑ)</a:t>
            </a:r>
            <a:endParaRPr lang="el-GR" sz="20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p:spPr>
        <p:txBody>
          <a:bodyPr>
            <a:normAutofit/>
          </a:bodyPr>
          <a:lstStyle/>
          <a:p>
            <a:pPr algn="ctr">
              <a:buNone/>
            </a:pPr>
            <a:r>
              <a:rPr lang="el-GR" sz="2400" b="1" u="sng" dirty="0" smtClean="0">
                <a:solidFill>
                  <a:srgbClr val="FF0000"/>
                </a:solidFill>
                <a:latin typeface="Arial" pitchFamily="34" charset="0"/>
                <a:cs typeface="Arial" pitchFamily="34" charset="0"/>
              </a:rPr>
              <a:t>ΔΙΚΤΥΟ ΠΑΡΑΛΑΒΗΣ ΚΑΙ ΜΕΤΑΓΓΙΣΕΩΣ ΠΕΤΡΕΛΑΙΟΥ</a:t>
            </a:r>
          </a:p>
          <a:p>
            <a:pPr algn="ctr">
              <a:buNone/>
            </a:pPr>
            <a:endParaRPr lang="el-GR" sz="2400" b="1" u="sng" dirty="0" smtClean="0">
              <a:solidFill>
                <a:srgbClr val="FF0000"/>
              </a:solidFill>
              <a:latin typeface="Arial" pitchFamily="34" charset="0"/>
              <a:cs typeface="Arial" pitchFamily="34" charset="0"/>
            </a:endParaRPr>
          </a:p>
          <a:p>
            <a:r>
              <a:rPr lang="el-GR" sz="2800" b="1" dirty="0" smtClean="0">
                <a:latin typeface="Arial" pitchFamily="34" charset="0"/>
                <a:cs typeface="Arial" pitchFamily="34" charset="0"/>
              </a:rPr>
              <a:t>ΥΠΑΡΧΟΥΝ ΔΕΞΑΜΕΝΕΣ ΑΠΟΘΗΚΕΥΣΕΩΣ ΠΕΤΡΕΛΑΙΟΥ ΚΑΙ ΟΙ ΔΕΞΑΜΕΝΕΣ ΗΜΕΡΗΣΙΑΣ ΧΡΗΣΕΩΣ ΓΙΑ ΤΟ ΔΙΚΤΥΟ ΚΑΥΣΕΩΣ, ΕΠΙΣΗΣ ΤΑ ΚΙΒΩΤΙΑ ΤΩΝ ΒΑΛΒΙΔΩΝ (ΚΑΣΕΣ) ΚΑΙ ΟΙ ΣΩΛΗΝΩΣΕΙΣ ΤΟΥ ΔΙΚΤΥΟΥ ΠΛΗΡΩΣΕΩΣ, ΜΕΤΑΓΓΙΣΕΩΣ ΚΑΙ ΑΠΟΣΤΡΑΓΓΙΣΕΩΣ ΤΩΝ ΔΕΞΑΜΕΝΩΝ.</a:t>
            </a:r>
          </a:p>
          <a:p>
            <a:endParaRPr lang="el-GR" sz="2400" dirty="0"/>
          </a:p>
        </p:txBody>
      </p:sp>
    </p:spTree>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n-US" sz="3200" dirty="0" smtClean="0">
                <a:solidFill>
                  <a:schemeClr val="bg1"/>
                </a:solidFill>
                <a:latin typeface="Arial" pitchFamily="34" charset="0"/>
                <a:cs typeface="Arial" pitchFamily="34" charset="0"/>
              </a:rPr>
              <a:t> </a:t>
            </a:r>
            <a:r>
              <a:rPr lang="el-GR" sz="3200" b="1" u="sng" dirty="0" smtClean="0">
                <a:solidFill>
                  <a:schemeClr val="bg1"/>
                </a:solidFill>
                <a:latin typeface="Arial" pitchFamily="34" charset="0"/>
                <a:cs typeface="Arial" pitchFamily="34" charset="0"/>
              </a:rPr>
              <a:t>ΔΙΚΤΥΑ </a:t>
            </a:r>
            <a:r>
              <a:rPr lang="el-GR" sz="2000" b="1" u="sng" dirty="0" smtClean="0">
                <a:solidFill>
                  <a:schemeClr val="bg1"/>
                </a:solidFill>
                <a:latin typeface="Arial" pitchFamily="34" charset="0"/>
                <a:cs typeface="Arial" pitchFamily="34" charset="0"/>
              </a:rPr>
              <a:t>(ΛΟΙΠΑ ΔΙΚΤΥΑ)</a:t>
            </a:r>
            <a:endParaRPr lang="el-GR" sz="20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p:spPr>
        <p:txBody>
          <a:bodyPr>
            <a:normAutofit lnSpcReduction="10000"/>
          </a:bodyPr>
          <a:lstStyle/>
          <a:p>
            <a:pPr algn="ctr">
              <a:buNone/>
            </a:pPr>
            <a:r>
              <a:rPr lang="el-GR" sz="2000" b="1" u="sng" dirty="0" smtClean="0">
                <a:solidFill>
                  <a:srgbClr val="FF0000"/>
                </a:solidFill>
                <a:latin typeface="Arial" pitchFamily="34" charset="0"/>
                <a:cs typeface="Arial" pitchFamily="34" charset="0"/>
              </a:rPr>
              <a:t>ΛΟΙΠΑ ΔΙΚΤΥΑ</a:t>
            </a:r>
            <a:endParaRPr lang="el-GR" sz="2400" b="1" u="sng" dirty="0" smtClean="0">
              <a:solidFill>
                <a:srgbClr val="FF0000"/>
              </a:solidFill>
              <a:latin typeface="Arial" pitchFamily="34" charset="0"/>
              <a:cs typeface="Arial" pitchFamily="34" charset="0"/>
            </a:endParaRPr>
          </a:p>
          <a:p>
            <a:pPr>
              <a:buNone/>
            </a:pPr>
            <a:r>
              <a:rPr lang="el-GR" sz="2000" b="1" dirty="0" smtClean="0">
                <a:latin typeface="Arial" pitchFamily="34" charset="0"/>
                <a:cs typeface="Arial" pitchFamily="34" charset="0"/>
              </a:rPr>
              <a:t>ΑΛΛΑ ΔΙΚΤΥΑ ΠΟΥ ΔΕΝ ΣΧΕΤΙΖΟΝΤΑΙ ΜΕ ΤΙΣ ΚΥΡΙΕΣ ΜΗΧΑΝΕΣ, ΕΙΝΑΙ ΤΑ ΕΞΗΣ:</a:t>
            </a:r>
            <a:endParaRPr lang="en-US" sz="2000" b="1" dirty="0" smtClean="0">
              <a:latin typeface="Arial" pitchFamily="34" charset="0"/>
              <a:cs typeface="Arial" pitchFamily="34" charset="0"/>
            </a:endParaRPr>
          </a:p>
          <a:p>
            <a:pPr>
              <a:buNone/>
            </a:pPr>
            <a:endParaRPr lang="el-GR" sz="2000" b="1" dirty="0" smtClean="0">
              <a:latin typeface="Arial" pitchFamily="34" charset="0"/>
              <a:cs typeface="Arial" pitchFamily="34" charset="0"/>
            </a:endParaRPr>
          </a:p>
          <a:p>
            <a:r>
              <a:rPr lang="el-GR" sz="2000" b="1" dirty="0" smtClean="0">
                <a:latin typeface="Arial" pitchFamily="34" charset="0"/>
                <a:cs typeface="Arial" pitchFamily="34" charset="0"/>
              </a:rPr>
              <a:t>ΛΕΙΤΟΥΡΓΙΑΣ ΤΩΝ ΒΡΑΣΤΗΡΩΝ.</a:t>
            </a:r>
          </a:p>
          <a:p>
            <a:r>
              <a:rPr lang="el-GR" sz="2000" b="1" dirty="0" smtClean="0">
                <a:latin typeface="Arial" pitchFamily="34" charset="0"/>
                <a:cs typeface="Arial" pitchFamily="34" charset="0"/>
              </a:rPr>
              <a:t>ΗΛΕΚΤΡΙΚΗΣ ΕΓΚΑΤΑΣΤΑΣΕΩΣ, ΚΥΚΛΩΜΑΤΑ ΠΑΡΟΧΩΝ, ΤΡΟΦΟΔΟΤΗΣΕΩΣ ΚΛΠ.</a:t>
            </a:r>
          </a:p>
          <a:p>
            <a:r>
              <a:rPr lang="el-GR" sz="2000" b="1" dirty="0" smtClean="0">
                <a:latin typeface="Arial" pitchFamily="34" charset="0"/>
                <a:cs typeface="Arial" pitchFamily="34" charset="0"/>
              </a:rPr>
              <a:t>ΛΕΙΤΟΥΡΓΙΑΣ ΤΟΥ ΒΟΗΘΗΤΙΚΟΥ ΛΕΒΗΤΑ.</a:t>
            </a:r>
          </a:p>
          <a:p>
            <a:r>
              <a:rPr lang="el-GR" sz="2000" b="1" dirty="0" smtClean="0">
                <a:latin typeface="Arial" pitchFamily="34" charset="0"/>
                <a:cs typeface="Arial" pitchFamily="34" charset="0"/>
              </a:rPr>
              <a:t>ΤΑ ΥΔΡΑΥΛΙΚΑ ΚΛΠ. ΔΙΚΤΥΑ ΛΕΙΤΟΥΡΓΙΑΣ ΟΡΙΣΜΕΝΩΝ ΜΗΧΑΝΗΜΑΤΩΝ ΚΑΙ ΑΥΤΑ ΤΟΥ ΜΗΧΑΝΗΜΑΤΟΣ ΠΗΔΑΛΙΟΥ.</a:t>
            </a:r>
          </a:p>
          <a:p>
            <a:pPr lvl="0"/>
            <a:r>
              <a:rPr lang="el-GR" sz="2000" b="1" dirty="0" smtClean="0">
                <a:latin typeface="Arial" pitchFamily="34" charset="0"/>
                <a:cs typeface="Arial" pitchFamily="34" charset="0"/>
              </a:rPr>
              <a:t>ΕΞΑΝΤΛΗΣΕΩΣ ΔΕΞΑΜΕΝΩΝ ΑΚΑΘΑΡΤΩΝ (</a:t>
            </a:r>
            <a:r>
              <a:rPr lang="el-GR" sz="2000" b="1" dirty="0" smtClean="0">
                <a:solidFill>
                  <a:srgbClr val="FF0000"/>
                </a:solidFill>
                <a:latin typeface="Arial" pitchFamily="34" charset="0"/>
                <a:cs typeface="Arial" pitchFamily="34" charset="0"/>
              </a:rPr>
              <a:t>ΒΟΘΡΩΝ</a:t>
            </a:r>
            <a:r>
              <a:rPr lang="el-GR" sz="2000" b="1" dirty="0" smtClean="0">
                <a:latin typeface="Arial" pitchFamily="34" charset="0"/>
                <a:cs typeface="Arial" pitchFamily="34" charset="0"/>
              </a:rPr>
              <a:t>).</a:t>
            </a:r>
          </a:p>
          <a:p>
            <a:pPr lvl="0"/>
            <a:r>
              <a:rPr lang="el-GR" sz="2000" b="1" dirty="0" smtClean="0">
                <a:latin typeface="Arial" pitchFamily="34" charset="0"/>
                <a:cs typeface="Arial" pitchFamily="34" charset="0"/>
              </a:rPr>
              <a:t>ΛΕΙΤΟΥΡΓΙΑΣ ΨΥΚΤΙΚΗΣ.</a:t>
            </a:r>
          </a:p>
          <a:p>
            <a:pPr lvl="0"/>
            <a:r>
              <a:rPr lang="el-GR" sz="2000" b="1" dirty="0" smtClean="0">
                <a:latin typeface="Arial" pitchFamily="34" charset="0"/>
                <a:cs typeface="Arial" pitchFamily="34" charset="0"/>
              </a:rPr>
              <a:t>ΚΛΙΜΑΤΙΣΜΟΥ.</a:t>
            </a:r>
          </a:p>
          <a:p>
            <a:pPr lvl="0"/>
            <a:r>
              <a:rPr lang="el-GR" sz="2000" b="1" dirty="0" smtClean="0">
                <a:latin typeface="Arial" pitchFamily="34" charset="0"/>
                <a:cs typeface="Arial" pitchFamily="34" charset="0"/>
              </a:rPr>
              <a:t>ΑΕΡΙΣΜΟΥ.</a:t>
            </a:r>
          </a:p>
          <a:p>
            <a:pPr lvl="0"/>
            <a:r>
              <a:rPr lang="el-GR" sz="2000" b="1" dirty="0" smtClean="0">
                <a:latin typeface="Arial" pitchFamily="34" charset="0"/>
                <a:cs typeface="Arial" pitchFamily="34" charset="0"/>
              </a:rPr>
              <a:t>ΦΟΡΤΟΕΚΦΟΡΤΩΣΕΩΣ ΥΓΡΩΝ ΦΟΡΤΙΩΝ, ΑΠΟΣΤΡΑΓΓΙΣΕΩΣ ΚΑΙ ΚΑΘΑΡΙΣΜΟΥ ΔΕΞΑΜΕΝΩΝ ΜΕ ΤΟ ΣΥΣΤΗΜΑ </a:t>
            </a:r>
            <a:r>
              <a:rPr lang="el-GR" sz="2000" b="1" dirty="0" smtClean="0">
                <a:solidFill>
                  <a:srgbClr val="FF0000"/>
                </a:solidFill>
                <a:latin typeface="Arial" pitchFamily="34" charset="0"/>
                <a:cs typeface="Arial" pitchFamily="34" charset="0"/>
              </a:rPr>
              <a:t>Β</a:t>
            </a:r>
            <a:r>
              <a:rPr lang="en-US" sz="2000" b="1" dirty="0" smtClean="0">
                <a:solidFill>
                  <a:srgbClr val="FF0000"/>
                </a:solidFill>
                <a:latin typeface="Arial" pitchFamily="34" charset="0"/>
                <a:cs typeface="Arial" pitchFamily="34" charset="0"/>
              </a:rPr>
              <a:t>UTTERWORTH</a:t>
            </a:r>
            <a:r>
              <a:rPr lang="el-GR" sz="2000" b="1" dirty="0" smtClean="0">
                <a:latin typeface="Arial" pitchFamily="34" charset="0"/>
                <a:cs typeface="Arial" pitchFamily="34" charset="0"/>
              </a:rPr>
              <a:t>.</a:t>
            </a:r>
          </a:p>
          <a:p>
            <a:pPr lvl="0"/>
            <a:r>
              <a:rPr lang="en-US" sz="2000" b="1" dirty="0" smtClean="0">
                <a:latin typeface="Arial" pitchFamily="34" charset="0"/>
                <a:cs typeface="Arial" pitchFamily="34" charset="0"/>
              </a:rPr>
              <a:t>T</a:t>
            </a:r>
            <a:r>
              <a:rPr lang="el-GR" sz="2000" b="1" dirty="0" smtClean="0">
                <a:latin typeface="Arial" pitchFamily="34" charset="0"/>
                <a:cs typeface="Arial" pitchFamily="34" charset="0"/>
              </a:rPr>
              <a:t>Ο ΔΙΚΤΥΟ ΠΕΠΙΕΣΜΕΝΟΥ ΑΕΡΑ ΓΕΝΙΚΩΝ ΧΡΗΣΕΩΝ.</a:t>
            </a:r>
          </a:p>
        </p:txBody>
      </p:sp>
    </p:spTree>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n-US" sz="3200" dirty="0" smtClean="0">
                <a:solidFill>
                  <a:schemeClr val="bg1"/>
                </a:solidFill>
                <a:latin typeface="Arial" pitchFamily="34" charset="0"/>
                <a:cs typeface="Arial" pitchFamily="34" charset="0"/>
              </a:rPr>
              <a:t> </a:t>
            </a:r>
            <a:r>
              <a:rPr lang="el-GR" sz="3200" b="1" u="sng" dirty="0" smtClean="0">
                <a:solidFill>
                  <a:schemeClr val="bg1"/>
                </a:solidFill>
                <a:latin typeface="Arial" pitchFamily="34" charset="0"/>
                <a:cs typeface="Arial" pitchFamily="34" charset="0"/>
              </a:rPr>
              <a:t>ΔΙΚΤΥΑ </a:t>
            </a:r>
            <a:r>
              <a:rPr lang="el-GR" sz="2000" b="1" u="sng" dirty="0" smtClean="0">
                <a:solidFill>
                  <a:schemeClr val="bg1"/>
                </a:solidFill>
                <a:latin typeface="Arial" pitchFamily="34" charset="0"/>
                <a:cs typeface="Arial" pitchFamily="34" charset="0"/>
              </a:rPr>
              <a:t>(ΛΟΙΠΑ ΔΙΚΤΥΑ)</a:t>
            </a:r>
            <a:endParaRPr lang="el-GR" sz="20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p:spPr>
        <p:txBody>
          <a:bodyPr>
            <a:normAutofit/>
          </a:bodyPr>
          <a:lstStyle/>
          <a:p>
            <a:pPr algn="ctr">
              <a:buNone/>
            </a:pPr>
            <a:r>
              <a:rPr lang="el-GR" sz="2400" b="1" u="sng" dirty="0" smtClean="0">
                <a:solidFill>
                  <a:srgbClr val="FF0000"/>
                </a:solidFill>
                <a:latin typeface="Arial" pitchFamily="34" charset="0"/>
                <a:cs typeface="Arial" pitchFamily="34" charset="0"/>
              </a:rPr>
              <a:t>ΕΝΑΛΛΑΚΤΙΚΗ ΕΞΥΠΗΡΕΤΗΣΗ ΔΙΚΤΥΩΝ</a:t>
            </a:r>
          </a:p>
          <a:p>
            <a:pPr algn="ctr"/>
            <a:endParaRPr lang="el-GR" sz="1800" b="1" u="sng" dirty="0" smtClean="0">
              <a:solidFill>
                <a:srgbClr val="FF0000"/>
              </a:solidFill>
              <a:latin typeface="Arial" pitchFamily="34" charset="0"/>
              <a:cs typeface="Arial" pitchFamily="34" charset="0"/>
            </a:endParaRPr>
          </a:p>
          <a:p>
            <a:r>
              <a:rPr lang="el-GR" sz="2400" b="1" dirty="0" smtClean="0">
                <a:latin typeface="Arial" pitchFamily="34" charset="0"/>
                <a:cs typeface="Arial" pitchFamily="34" charset="0"/>
              </a:rPr>
              <a:t>ΤΑ ΔΙΑΦΟΡΑ ΔΙΚΤΥΑ ΣΥΝΕΡΓΑΖΟΝΤΑΙ ΚΑΜΙΑ ΦΟΡΑ </a:t>
            </a:r>
            <a:r>
              <a:rPr lang="en-US" sz="2400" b="1" dirty="0" smtClean="0">
                <a:latin typeface="Arial" pitchFamily="34" charset="0"/>
                <a:cs typeface="Arial" pitchFamily="34" charset="0"/>
              </a:rPr>
              <a:t>META</a:t>
            </a:r>
            <a:r>
              <a:rPr lang="el-GR" sz="2400" b="1" dirty="0" smtClean="0">
                <a:latin typeface="Arial" pitchFamily="34" charset="0"/>
                <a:cs typeface="Arial" pitchFamily="34" charset="0"/>
              </a:rPr>
              <a:t>ΞΥ ΤΟΥΣ, ΔΗΛΑΔΗ ΟΡΙΣΜΕΝΑ ΕΞΥΠΗΡΕΤΟΥΝΤΑΙ ΚΑΙ ΑΠΟ ΤΑ ΜΗΧΑΝΗΜΑΤΑ ΑΛΛΩΝ.</a:t>
            </a:r>
          </a:p>
          <a:p>
            <a:r>
              <a:rPr lang="el-GR" sz="2400" b="1" dirty="0" smtClean="0">
                <a:latin typeface="Arial" pitchFamily="34" charset="0"/>
                <a:cs typeface="Arial" pitchFamily="34" charset="0"/>
              </a:rPr>
              <a:t>ΓΙ’ ΑΥΤΟ ΜΕΣΑ ΣΤΟ ΠΛΟΙΟ ΥΠΑΡΧΟΥΝ ΠΙΝΑΚΕΣ ΣΥΣΧΕΤΙΣΕΩΣ ΤΟΥΣ, ΣΤΟΥΣ ΟΠΟΙΟΥΣ ΕΜΦΑΝΙΖΟΝΤΑΙ ΤΑ ΚΥΡΙΟΤΕΡΑ ΜΗΧΑΝΗΜΑΤΑ ΚΑΙ ΟΙ ΣΥΝΔΕΣΕΙΣ ΑΥΤΩΝ ΠΡΟΣ ΤΑ ΔΙΑΦΟΡΑ ΔΙΚΤΥΑ ΠΟΥ ΜΠΟΡΟΥΝ ΝΑ ΕΞΥΠΗΡΕΤΗΣΟΥΝ.</a:t>
            </a:r>
          </a:p>
        </p:txBody>
      </p:sp>
    </p:spTree>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708981"/>
          </a:xfrm>
          <a:prstGeom prst="rect">
            <a:avLst/>
          </a:prstGeom>
          <a:solidFill>
            <a:schemeClr val="accent2">
              <a:lumMod val="75000"/>
            </a:schemeClr>
          </a:solidFill>
        </p:spPr>
        <p:txBody>
          <a:bodyPr wrap="square" rtlCol="0">
            <a:spAutoFit/>
          </a:bodyPr>
          <a:lstStyle/>
          <a:p>
            <a:pPr algn="ctr"/>
            <a:r>
              <a:rPr lang="en-US" sz="30000" b="1" dirty="0" smtClean="0">
                <a:latin typeface="Arial Black" pitchFamily="34" charset="0"/>
              </a:rPr>
              <a:t>4</a:t>
            </a:r>
            <a:endParaRPr lang="en-US" sz="30000" b="1" dirty="0">
              <a:latin typeface="Arial Black"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519536"/>
          </a:xfrm>
        </p:spPr>
        <p:txBody>
          <a:bodyPr>
            <a:noAutofit/>
          </a:bodyPr>
          <a:lstStyle/>
          <a:p>
            <a:pPr algn="l"/>
            <a:r>
              <a:rPr lang="el-GR" sz="2300" b="1" dirty="0" smtClean="0">
                <a:solidFill>
                  <a:schemeClr val="tx1"/>
                </a:solidFill>
                <a:latin typeface="Arial" pitchFamily="34" charset="0"/>
                <a:cs typeface="Arial" pitchFamily="34" charset="0"/>
              </a:rPr>
              <a:t>ΤΟ ΠΩΜΑ ΤΟΥ ΚΥΛΙΝΔΡΟΥ ΦΕΡΕΙ ΚΑΤΑΛΛΗΛΟΥΣ ΑΓΩΓΟΥΣ, ΑΠΟ ΤΟΥΣ ΟΠΟΙΟΥΣ ΕΙΣΕΡΧΕΤΑΙ Ο ΑΕΡΑΣ ΣΤΟΝ ΚΥΛΙΝΔΡΟ ΚΑΙ ΕΞΕΡΧΟΝΤΑΙ ΤΑ ΚΑΥΣΑΕΡΙΑ. </a:t>
            </a:r>
          </a:p>
          <a:p>
            <a:pPr algn="l"/>
            <a:r>
              <a:rPr lang="el-GR" sz="2300" b="1" dirty="0" smtClean="0">
                <a:solidFill>
                  <a:schemeClr val="tx1"/>
                </a:solidFill>
                <a:latin typeface="Arial" pitchFamily="34" charset="0"/>
                <a:cs typeface="Arial" pitchFamily="34" charset="0"/>
              </a:rPr>
              <a:t>Η ΡΥΘΜΙΣΗ ΤΗΣ ΡΟΗΣ ΜΕΣΑ ΑΠΟ ΤΟΥΣ ΑΓΩΓΟΥΣ ΠΡΑΓΜΑΤΟΠΟΙΕΙΤΑΙ ΜΕ ΤΟ ΚΑΤΑΛΛΗΛΟ ΑΝΟΙΓΜΑ ΚΑΙ ΚΛΕΙΣΙΜΟ ΤΩΝ </a:t>
            </a:r>
            <a:r>
              <a:rPr lang="el-GR" sz="2300" b="1" u="sng" dirty="0" smtClean="0">
                <a:solidFill>
                  <a:srgbClr val="FF0000"/>
                </a:solidFill>
                <a:latin typeface="Arial" pitchFamily="34" charset="0"/>
                <a:cs typeface="Arial" pitchFamily="34" charset="0"/>
              </a:rPr>
              <a:t>ΒΑΛΒΙΔΩΝ</a:t>
            </a:r>
            <a:r>
              <a:rPr lang="el-GR" sz="2300" b="1" dirty="0" smtClean="0">
                <a:solidFill>
                  <a:schemeClr val="tx1"/>
                </a:solidFill>
                <a:latin typeface="Arial" pitchFamily="34" charset="0"/>
                <a:cs typeface="Arial" pitchFamily="34" charset="0"/>
              </a:rPr>
              <a:t> (</a:t>
            </a:r>
            <a:r>
              <a:rPr lang="en-US" sz="2300" b="1" dirty="0" smtClean="0">
                <a:solidFill>
                  <a:schemeClr val="tx1"/>
                </a:solidFill>
                <a:latin typeface="Arial" pitchFamily="34" charset="0"/>
                <a:cs typeface="Arial" pitchFamily="34" charset="0"/>
              </a:rPr>
              <a:t>VALVES</a:t>
            </a:r>
            <a:r>
              <a:rPr lang="el-GR" sz="2300" b="1" dirty="0" smtClean="0">
                <a:solidFill>
                  <a:schemeClr val="tx1"/>
                </a:solidFill>
                <a:latin typeface="Arial" pitchFamily="34" charset="0"/>
                <a:cs typeface="Arial" pitchFamily="34" charset="0"/>
              </a:rPr>
              <a:t>). ΑΝΑΛΟΓΑ ΜΕ ΤΗ ΛΕΙΤΟΥΡΓΙΑ ΤΟΥΣ ΔΙΑΚΡΙΝΟΝΤΑΙ ΣΕ ΒΑΛΒΙΔΕΣ </a:t>
            </a:r>
            <a:r>
              <a:rPr lang="el-GR" sz="2300" b="1" u="sng" dirty="0" smtClean="0">
                <a:solidFill>
                  <a:srgbClr val="FF0000"/>
                </a:solidFill>
                <a:latin typeface="Arial" pitchFamily="34" charset="0"/>
                <a:cs typeface="Arial" pitchFamily="34" charset="0"/>
              </a:rPr>
              <a:t>ΕΙΣΑΓΩΓΗΣ</a:t>
            </a:r>
            <a:r>
              <a:rPr lang="el-GR" sz="2300" b="1" dirty="0" smtClean="0">
                <a:solidFill>
                  <a:schemeClr val="tx1"/>
                </a:solidFill>
                <a:latin typeface="Arial" pitchFamily="34" charset="0"/>
                <a:cs typeface="Arial" pitchFamily="34" charset="0"/>
              </a:rPr>
              <a:t> (</a:t>
            </a:r>
            <a:r>
              <a:rPr lang="en-US" sz="2300" b="1" dirty="0" smtClean="0">
                <a:solidFill>
                  <a:schemeClr val="tx1"/>
                </a:solidFill>
                <a:latin typeface="Arial" pitchFamily="34" charset="0"/>
                <a:cs typeface="Arial" pitchFamily="34" charset="0"/>
              </a:rPr>
              <a:t>INTAKE VALVES</a:t>
            </a:r>
            <a:r>
              <a:rPr lang="el-GR" sz="2300" b="1" dirty="0" smtClean="0">
                <a:solidFill>
                  <a:schemeClr val="tx1"/>
                </a:solidFill>
                <a:latin typeface="Arial" pitchFamily="34" charset="0"/>
                <a:cs typeface="Arial" pitchFamily="34" charset="0"/>
              </a:rPr>
              <a:t>)(ΤΟΥ ΑΕΡΑ η ΤΟΥ ΜΕΙΓΜΑΤΟΣ ΑΕΡΑ-ΚΑΥΣΙΜΟΥ) ΚΑΙ ΒΑΛΒΙΔΕΣ </a:t>
            </a:r>
            <a:r>
              <a:rPr lang="el-GR" sz="2300" b="1" u="sng" dirty="0" smtClean="0">
                <a:solidFill>
                  <a:srgbClr val="FF0000"/>
                </a:solidFill>
                <a:latin typeface="Arial" pitchFamily="34" charset="0"/>
                <a:cs typeface="Arial" pitchFamily="34" charset="0"/>
              </a:rPr>
              <a:t>ΕΞΑΓΩΓΗΣ</a:t>
            </a:r>
            <a:r>
              <a:rPr lang="el-GR" sz="2300" b="1" dirty="0" smtClean="0">
                <a:solidFill>
                  <a:schemeClr val="tx1"/>
                </a:solidFill>
                <a:latin typeface="Arial" pitchFamily="34" charset="0"/>
                <a:cs typeface="Arial" pitchFamily="34" charset="0"/>
              </a:rPr>
              <a:t> (</a:t>
            </a:r>
            <a:r>
              <a:rPr lang="en-US" sz="2300" b="1" dirty="0" smtClean="0">
                <a:solidFill>
                  <a:schemeClr val="tx1"/>
                </a:solidFill>
                <a:latin typeface="Arial" pitchFamily="34" charset="0"/>
                <a:cs typeface="Arial" pitchFamily="34" charset="0"/>
              </a:rPr>
              <a:t>EXHAUST VALVES</a:t>
            </a:r>
            <a:r>
              <a:rPr lang="el-GR" sz="2300" b="1" dirty="0" smtClean="0">
                <a:solidFill>
                  <a:schemeClr val="tx1"/>
                </a:solidFill>
                <a:latin typeface="Arial" pitchFamily="34" charset="0"/>
                <a:cs typeface="Arial" pitchFamily="34" charset="0"/>
              </a:rPr>
              <a:t>) ΤΩΝ ΚΑΥΣΑΕΡΙΩΝ</a:t>
            </a:r>
            <a:r>
              <a:rPr lang="en-US" sz="2300" b="1" dirty="0" smtClean="0">
                <a:solidFill>
                  <a:schemeClr val="tx1"/>
                </a:solidFill>
                <a:latin typeface="Arial" pitchFamily="34" charset="0"/>
                <a:cs typeface="Arial" pitchFamily="34" charset="0"/>
              </a:rPr>
              <a:t>.</a:t>
            </a:r>
            <a:r>
              <a:rPr lang="el-GR" sz="2300" b="1" dirty="0" smtClean="0">
                <a:solidFill>
                  <a:schemeClr val="tx1"/>
                </a:solidFill>
                <a:latin typeface="Arial" pitchFamily="34" charset="0"/>
                <a:cs typeface="Arial" pitchFamily="34" charset="0"/>
              </a:rPr>
              <a:t> ΤΟ ΚΑΥΣΙΜΟ ΕΙΣΕΡΧΕΤΑΙ ΣΤΟΝ ΚΥΛΙΝΔΡΟ, ΑΝΑΛΟΓΑ ΜΕ ΤΟΝ ΤΥΠΟ ΤΗΣ ΜΗΧΑΝΗΣ, ΕΙΤΕ ΜΑΖΙ ΜΕ ΤΟΝ ΑΕΡΑ ΕΙΣΑΓΩΓΗΣ, ΕΙΤΕ ΨΕΚΑΖΟΜΕΝΟ ΚΑΤΕΥΘΕΙΑΝ ΕΝΤΟΣ ΤΟΥ ΚΥΛΙΝΔΡΟΥ ΜΕΣΩ </a:t>
            </a:r>
            <a:r>
              <a:rPr lang="el-GR" sz="2300" b="1" u="sng" dirty="0" smtClean="0">
                <a:solidFill>
                  <a:srgbClr val="FF0000"/>
                </a:solidFill>
                <a:latin typeface="Arial" pitchFamily="34" charset="0"/>
                <a:cs typeface="Arial" pitchFamily="34" charset="0"/>
              </a:rPr>
              <a:t>ΕΓΧ</a:t>
            </a:r>
            <a:r>
              <a:rPr lang="en-US" sz="2300" b="1" u="sng" dirty="0" smtClean="0">
                <a:solidFill>
                  <a:srgbClr val="FF0000"/>
                </a:solidFill>
                <a:latin typeface="Arial" pitchFamily="34" charset="0"/>
                <a:cs typeface="Arial" pitchFamily="34" charset="0"/>
              </a:rPr>
              <a:t>Y</a:t>
            </a:r>
            <a:r>
              <a:rPr lang="el-GR" sz="2300" b="1" u="sng" dirty="0" smtClean="0">
                <a:solidFill>
                  <a:srgbClr val="FF0000"/>
                </a:solidFill>
                <a:latin typeface="Arial" pitchFamily="34" charset="0"/>
                <a:cs typeface="Arial" pitchFamily="34" charset="0"/>
              </a:rPr>
              <a:t>ΤΗΡΑ</a:t>
            </a:r>
            <a:r>
              <a:rPr lang="el-GR" sz="2300" b="1" dirty="0" smtClean="0">
                <a:solidFill>
                  <a:schemeClr val="tx1"/>
                </a:solidFill>
                <a:latin typeface="Arial" pitchFamily="34" charset="0"/>
                <a:cs typeface="Arial" pitchFamily="34" charset="0"/>
              </a:rPr>
              <a:t> (</a:t>
            </a:r>
            <a:r>
              <a:rPr lang="en-US" sz="2300" b="1" dirty="0" smtClean="0">
                <a:solidFill>
                  <a:schemeClr val="tx1"/>
                </a:solidFill>
                <a:latin typeface="Arial" pitchFamily="34" charset="0"/>
                <a:cs typeface="Arial" pitchFamily="34" charset="0"/>
              </a:rPr>
              <a:t>INJECTION VALVES</a:t>
            </a:r>
            <a:r>
              <a:rPr lang="el-GR" sz="2300" b="1" dirty="0" smtClean="0">
                <a:solidFill>
                  <a:schemeClr val="tx1"/>
                </a:solidFill>
                <a:latin typeface="Arial" pitchFamily="34" charset="0"/>
                <a:cs typeface="Arial" pitchFamily="34" charset="0"/>
              </a:rPr>
              <a:t>) </a:t>
            </a:r>
            <a:r>
              <a:rPr lang="en-US" sz="2300" b="1" dirty="0" smtClean="0">
                <a:solidFill>
                  <a:schemeClr val="tx1"/>
                </a:solidFill>
                <a:latin typeface="Arial" pitchFamily="34" charset="0"/>
                <a:cs typeface="Arial" pitchFamily="34" charset="0"/>
              </a:rPr>
              <a:t>,</a:t>
            </a:r>
            <a:r>
              <a:rPr lang="el-GR" sz="2300" b="1" dirty="0" smtClean="0">
                <a:solidFill>
                  <a:schemeClr val="tx1"/>
                </a:solidFill>
                <a:latin typeface="Arial" pitchFamily="34" charset="0"/>
                <a:cs typeface="Arial" pitchFamily="34" charset="0"/>
              </a:rPr>
              <a:t>(ΕΙΤΕ ΨΕΚΑΖΟΜΕΝΑ ΣΕ ΠΡΟΘΑΛΑΜΟ ΚΑΥΣΕΩΣ</a:t>
            </a:r>
            <a:r>
              <a:rPr lang="en-US" sz="2300" b="1" dirty="0" smtClean="0">
                <a:solidFill>
                  <a:schemeClr val="tx1"/>
                </a:solidFill>
                <a:latin typeface="Arial" pitchFamily="34" charset="0"/>
                <a:cs typeface="Arial" pitchFamily="34" charset="0"/>
              </a:rPr>
              <a:t>.</a:t>
            </a:r>
            <a:endParaRPr lang="el-GR" sz="23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1800" b="1" u="sng" dirty="0" smtClean="0">
                <a:solidFill>
                  <a:schemeClr val="bg1"/>
                </a:solidFill>
                <a:latin typeface="Arial" pitchFamily="34" charset="0"/>
                <a:cs typeface="Arial" pitchFamily="34" charset="0"/>
              </a:rPr>
              <a:t>ΑΡΧΕΣ ΛΕΙΤΟΥΡΓΙΑΣ ΚΑΙ ΑΠΛΗ ΠΕΡΙΓΡΑΦΗ ΕΜΒΟΛΟΦΟΡΟΥ ΠΑΛΙΝΔΡΟΜΙΚΗΣ ΜΗΧΑΝΗΣ ΕΣΩΤΕΡΙΚΗΣ ΚΑΥΣΕΩΣ</a:t>
            </a:r>
            <a:endParaRPr lang="en-US" sz="1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000240"/>
            <a:ext cx="8501122" cy="2643206"/>
          </a:xfrm>
          <a:solidFill>
            <a:schemeClr val="accent2">
              <a:lumMod val="75000"/>
            </a:schemeClr>
          </a:solidFill>
        </p:spPr>
        <p:txBody>
          <a:bodyPr>
            <a:noAutofit/>
          </a:bodyPr>
          <a:lstStyle/>
          <a:p>
            <a:r>
              <a:rPr lang="el-GR" sz="6600" b="1" u="sng" dirty="0" smtClean="0">
                <a:solidFill>
                  <a:schemeClr val="bg1"/>
                </a:solidFill>
                <a:latin typeface="Arial" pitchFamily="34" charset="0"/>
                <a:cs typeface="Arial" pitchFamily="34" charset="0"/>
              </a:rPr>
              <a:t/>
            </a:r>
            <a:br>
              <a:rPr lang="el-GR" sz="6600" b="1" u="sng" dirty="0" smtClean="0">
                <a:solidFill>
                  <a:schemeClr val="bg1"/>
                </a:solidFill>
                <a:latin typeface="Arial" pitchFamily="34" charset="0"/>
                <a:cs typeface="Arial" pitchFamily="34" charset="0"/>
              </a:rPr>
            </a:br>
            <a:r>
              <a:rPr lang="el-GR" sz="6600" b="1" u="sng" dirty="0" smtClean="0">
                <a:solidFill>
                  <a:schemeClr val="bg1"/>
                </a:solidFill>
                <a:latin typeface="Arial" pitchFamily="34" charset="0"/>
                <a:cs typeface="Arial" pitchFamily="34" charset="0"/>
              </a:rPr>
              <a:t>ΚΕΦΑΛΑΙΟ </a:t>
            </a:r>
            <a:r>
              <a:rPr lang="en-US" sz="6600" b="1" u="sng" dirty="0" smtClean="0">
                <a:solidFill>
                  <a:schemeClr val="bg1"/>
                </a:solidFill>
                <a:latin typeface="Arial" pitchFamily="34" charset="0"/>
                <a:cs typeface="Arial" pitchFamily="34" charset="0"/>
              </a:rPr>
              <a:t> </a:t>
            </a:r>
            <a:r>
              <a:rPr lang="el-GR" sz="6600" b="1" u="sng" dirty="0" smtClean="0">
                <a:solidFill>
                  <a:schemeClr val="bg1"/>
                </a:solidFill>
                <a:latin typeface="Arial" pitchFamily="34" charset="0"/>
                <a:cs typeface="Arial" pitchFamily="34" charset="0"/>
              </a:rPr>
              <a:t>ΤΕΤΑΡΤΟ</a:t>
            </a:r>
            <a:r>
              <a:rPr lang="en-US" sz="6600" b="1" u="sng" dirty="0" smtClean="0">
                <a:solidFill>
                  <a:schemeClr val="bg1"/>
                </a:solidFill>
                <a:latin typeface="Arial" pitchFamily="34" charset="0"/>
                <a:cs typeface="Arial" pitchFamily="34" charset="0"/>
              </a:rPr>
              <a:t/>
            </a:r>
            <a:br>
              <a:rPr lang="en-US" sz="6600" b="1" u="sng" dirty="0" smtClean="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7158" y="285728"/>
            <a:ext cx="8501122" cy="2928959"/>
          </a:xfrm>
          <a:solidFill>
            <a:schemeClr val="accent2">
              <a:lumMod val="75000"/>
            </a:schemeClr>
          </a:solidFill>
        </p:spPr>
        <p:txBody>
          <a:bodyPr>
            <a:noAutofit/>
          </a:bodyPr>
          <a:lstStyle/>
          <a:p>
            <a:r>
              <a:rPr lang="el-GR" sz="8800" b="1" u="sng" dirty="0" smtClean="0">
                <a:solidFill>
                  <a:srgbClr val="FFFF00"/>
                </a:solidFill>
                <a:latin typeface="Arial" pitchFamily="34" charset="0"/>
                <a:cs typeface="Arial" pitchFamily="34" charset="0"/>
              </a:rPr>
              <a:t>ΑΝΤΛΙΕΣ</a:t>
            </a:r>
            <a:endParaRPr lang="en-US" sz="8800" b="1" u="sng" dirty="0">
              <a:solidFill>
                <a:srgbClr val="FFFF00"/>
              </a:solidFill>
              <a:latin typeface="Arial" pitchFamily="34" charset="0"/>
              <a:cs typeface="Arial" pitchFamily="34" charset="0"/>
            </a:endParaRPr>
          </a:p>
        </p:txBody>
      </p:sp>
      <p:sp>
        <p:nvSpPr>
          <p:cNvPr id="3" name="Subtitle 2"/>
          <p:cNvSpPr>
            <a:spLocks noGrp="1"/>
          </p:cNvSpPr>
          <p:nvPr>
            <p:ph type="subTitle" idx="1"/>
          </p:nvPr>
        </p:nvSpPr>
        <p:spPr>
          <a:xfrm>
            <a:off x="357158" y="3429000"/>
            <a:ext cx="8501122" cy="3143272"/>
          </a:xfrm>
          <a:solidFill>
            <a:schemeClr val="tx1"/>
          </a:solidFill>
        </p:spPr>
        <p:txBody>
          <a:bodyPr anchor="ctr">
            <a:noAutofit/>
          </a:bodyPr>
          <a:lstStyle/>
          <a:p>
            <a:r>
              <a:rPr lang="en-US" sz="8800" b="1" u="sng" dirty="0" smtClean="0">
                <a:solidFill>
                  <a:srgbClr val="FF0000"/>
                </a:solidFill>
                <a:latin typeface="Arial" pitchFamily="34" charset="0"/>
                <a:cs typeface="Arial" pitchFamily="34" charset="0"/>
              </a:rPr>
              <a:t>PUMPS</a:t>
            </a:r>
            <a:endParaRPr lang="el-GR" sz="8800" b="1" u="sng"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n-US" sz="3200" dirty="0" smtClean="0">
                <a:solidFill>
                  <a:schemeClr val="bg1"/>
                </a:solidFill>
                <a:latin typeface="Arial" pitchFamily="34" charset="0"/>
                <a:cs typeface="Arial" pitchFamily="34" charset="0"/>
              </a:rPr>
              <a:t> </a:t>
            </a:r>
            <a:r>
              <a:rPr lang="el-GR" sz="3200" b="1" u="sng" dirty="0" smtClean="0">
                <a:solidFill>
                  <a:schemeClr val="bg1"/>
                </a:solidFill>
                <a:latin typeface="Arial" pitchFamily="34" charset="0"/>
                <a:cs typeface="Arial" pitchFamily="34" charset="0"/>
              </a:rPr>
              <a:t>ΓΕΝΙΚΑ</a:t>
            </a:r>
            <a:endParaRPr lang="el-GR" sz="20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p:spPr>
        <p:txBody>
          <a:bodyPr>
            <a:normAutofit/>
          </a:bodyPr>
          <a:lstStyle/>
          <a:p>
            <a:pPr>
              <a:buNone/>
            </a:pPr>
            <a:r>
              <a:rPr lang="el-GR" sz="4400" b="1" dirty="0" smtClean="0">
                <a:latin typeface="Arial" pitchFamily="34" charset="0"/>
                <a:cs typeface="Arial" pitchFamily="34" charset="0"/>
              </a:rPr>
              <a:t>  </a:t>
            </a:r>
          </a:p>
          <a:p>
            <a:pPr>
              <a:buNone/>
            </a:pPr>
            <a:r>
              <a:rPr lang="el-GR" sz="4400" b="1" dirty="0" smtClean="0">
                <a:latin typeface="Arial" pitchFamily="34" charset="0"/>
                <a:cs typeface="Arial" pitchFamily="34" charset="0"/>
              </a:rPr>
              <a:t>  ΑΝΤΛΙΕΣ ΟΝΟΜΑΖΟΝΤΑΙ ΜΗΧΑΝΗΜΑΤΑ, ΠΟΥ ΑΝΑΡΡΟΦΟΥΝ ΥΓΡΟ ΑΠΟ ΕΝΑ ΧΩΡΟ(</a:t>
            </a:r>
            <a:r>
              <a:rPr lang="el-GR" sz="4400" b="1" dirty="0" smtClean="0">
                <a:solidFill>
                  <a:srgbClr val="FF0000"/>
                </a:solidFill>
                <a:latin typeface="Arial" pitchFamily="34" charset="0"/>
                <a:cs typeface="Arial" pitchFamily="34" charset="0"/>
              </a:rPr>
              <a:t>ΑΝΑΡΡΟΦΗΣΗ</a:t>
            </a:r>
            <a:r>
              <a:rPr lang="el-GR" sz="4400" b="1" dirty="0" smtClean="0">
                <a:latin typeface="Arial" pitchFamily="34" charset="0"/>
                <a:cs typeface="Arial" pitchFamily="34" charset="0"/>
              </a:rPr>
              <a:t>) ΚΑΙ ΤΟ ΚΑΤΑΘΛΙΒΟΥΝ ΜΕ ΠΙΕΣΗ ΣΕ ΑΛΛΟ(</a:t>
            </a:r>
            <a:r>
              <a:rPr lang="el-GR" sz="4400" b="1" dirty="0" smtClean="0">
                <a:solidFill>
                  <a:srgbClr val="FF0000"/>
                </a:solidFill>
                <a:latin typeface="Arial" pitchFamily="34" charset="0"/>
                <a:cs typeface="Arial" pitchFamily="34" charset="0"/>
              </a:rPr>
              <a:t>ΚΑΤΑΘΛΙΨΗ</a:t>
            </a:r>
            <a:r>
              <a:rPr lang="el-GR" sz="4400" b="1" dirty="0" smtClean="0">
                <a:latin typeface="Arial" pitchFamily="34" charset="0"/>
                <a:cs typeface="Arial" pitchFamily="34" charset="0"/>
              </a:rPr>
              <a:t>).</a:t>
            </a:r>
          </a:p>
        </p:txBody>
      </p:sp>
    </p:spTree>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n-US" sz="3200" dirty="0" smtClean="0">
                <a:solidFill>
                  <a:schemeClr val="bg1"/>
                </a:solidFill>
                <a:latin typeface="Arial" pitchFamily="34" charset="0"/>
                <a:cs typeface="Arial" pitchFamily="34" charset="0"/>
              </a:rPr>
              <a:t> </a:t>
            </a:r>
            <a:r>
              <a:rPr lang="el-GR" sz="3200" b="1" u="sng" dirty="0" smtClean="0">
                <a:solidFill>
                  <a:schemeClr val="bg1"/>
                </a:solidFill>
                <a:latin typeface="Arial" pitchFamily="34" charset="0"/>
                <a:cs typeface="Arial" pitchFamily="34" charset="0"/>
              </a:rPr>
              <a:t>ΓΕΝΙΚΑ</a:t>
            </a:r>
            <a:endParaRPr lang="el-GR" sz="20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p:spPr>
        <p:txBody>
          <a:bodyPr>
            <a:normAutofit lnSpcReduction="10000"/>
          </a:bodyPr>
          <a:lstStyle/>
          <a:p>
            <a:pPr>
              <a:buNone/>
            </a:pPr>
            <a:r>
              <a:rPr lang="el-GR" sz="4400" b="1" dirty="0" smtClean="0">
                <a:latin typeface="Arial" pitchFamily="34" charset="0"/>
                <a:cs typeface="Arial" pitchFamily="34" charset="0"/>
              </a:rPr>
              <a:t>  </a:t>
            </a:r>
          </a:p>
          <a:p>
            <a:pPr>
              <a:buNone/>
            </a:pPr>
            <a:r>
              <a:rPr lang="el-GR" sz="4400" b="1" dirty="0" smtClean="0">
                <a:latin typeface="Arial" pitchFamily="34" charset="0"/>
                <a:cs typeface="Arial" pitchFamily="34" charset="0"/>
              </a:rPr>
              <a:t>  ΓΙΑ ΝΑ ΠΡΑΓΜΑΤΟΠΟΙΗΣΟΥΝ ΤΟ ΣΚΟΠΟ ΤΟΥΣ ΚΑΤΑΝΑΛΩΝΟΥΝ ΜΗΧΑΝΙΚΟ ΕΡΓΟ ΚΑΙ ΔΗΜΙΟΥΡΓΟΥΝ ΔΥΝΑΜΙΚΗ (</a:t>
            </a:r>
            <a:r>
              <a:rPr lang="el-GR" sz="4400" b="1" dirty="0" smtClean="0">
                <a:solidFill>
                  <a:srgbClr val="FF0000"/>
                </a:solidFill>
                <a:latin typeface="Arial" pitchFamily="34" charset="0"/>
                <a:cs typeface="Arial" pitchFamily="34" charset="0"/>
              </a:rPr>
              <a:t>ΠΙΕΣΗ</a:t>
            </a:r>
            <a:r>
              <a:rPr lang="el-GR" sz="4400" b="1" dirty="0" smtClean="0">
                <a:latin typeface="Arial" pitchFamily="34" charset="0"/>
                <a:cs typeface="Arial" pitchFamily="34" charset="0"/>
              </a:rPr>
              <a:t>) ΕΝΕΡΓΕΙΑ η ΚΙΝΗΤΙΚΗ (</a:t>
            </a:r>
            <a:r>
              <a:rPr lang="el-GR" sz="4400" b="1" dirty="0" smtClean="0">
                <a:solidFill>
                  <a:srgbClr val="FF0000"/>
                </a:solidFill>
                <a:latin typeface="Arial" pitchFamily="34" charset="0"/>
                <a:cs typeface="Arial" pitchFamily="34" charset="0"/>
              </a:rPr>
              <a:t>ΤΑΧΥΤΗΤΑ</a:t>
            </a:r>
            <a:r>
              <a:rPr lang="el-GR" sz="4400" b="1" dirty="0" smtClean="0">
                <a:latin typeface="Arial" pitchFamily="34" charset="0"/>
                <a:cs typeface="Arial" pitchFamily="34" charset="0"/>
              </a:rPr>
              <a:t>) ΕΝΕΡΓΕΙΑ ΣΤΟ ΥΓΡΟ. </a:t>
            </a:r>
          </a:p>
        </p:txBody>
      </p:sp>
    </p:spTree>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n-US" sz="3200" dirty="0" smtClean="0">
                <a:solidFill>
                  <a:schemeClr val="bg1"/>
                </a:solidFill>
                <a:latin typeface="Arial" pitchFamily="34" charset="0"/>
                <a:cs typeface="Arial" pitchFamily="34" charset="0"/>
              </a:rPr>
              <a:t> </a:t>
            </a:r>
            <a:r>
              <a:rPr lang="el-GR" sz="3200" b="1" u="sng" dirty="0" smtClean="0">
                <a:solidFill>
                  <a:schemeClr val="bg1"/>
                </a:solidFill>
                <a:latin typeface="Arial" pitchFamily="34" charset="0"/>
                <a:cs typeface="Arial" pitchFamily="34" charset="0"/>
              </a:rPr>
              <a:t>ΓΕΝΙΚΑ</a:t>
            </a:r>
            <a:endParaRPr lang="el-GR" sz="20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p:spPr>
        <p:txBody>
          <a:bodyPr>
            <a:normAutofit lnSpcReduction="10000"/>
          </a:bodyPr>
          <a:lstStyle/>
          <a:p>
            <a:pPr>
              <a:buNone/>
            </a:pPr>
            <a:r>
              <a:rPr lang="en-US" sz="4400" b="1" dirty="0" smtClean="0">
                <a:latin typeface="Arial" pitchFamily="34" charset="0"/>
                <a:cs typeface="Arial" pitchFamily="34" charset="0"/>
              </a:rPr>
              <a:t>  </a:t>
            </a:r>
          </a:p>
          <a:p>
            <a:pPr>
              <a:buNone/>
            </a:pPr>
            <a:r>
              <a:rPr lang="en-US" sz="4400" b="1" dirty="0" smtClean="0">
                <a:latin typeface="Arial" pitchFamily="34" charset="0"/>
                <a:cs typeface="Arial" pitchFamily="34" charset="0"/>
              </a:rPr>
              <a:t>  </a:t>
            </a:r>
            <a:r>
              <a:rPr lang="el-GR" sz="4400" b="1" dirty="0" smtClean="0">
                <a:latin typeface="Arial" pitchFamily="34" charset="0"/>
                <a:cs typeface="Arial" pitchFamily="34" charset="0"/>
              </a:rPr>
              <a:t>ΓΙΑ ΤΗ ΛΕΙΤΟΥΡΓΙΑ ΤΩΝ ΑΝΤΛΙΩΝ ΧΡΗΣΙΜΟΠΟΙΟΥΝΤΑΙ ΜΗΧΑΝΗΜΑΤΑ, ΠΟΥ ΤΗΝ ΚΙΝΟΥΝ ΚΑΙ ΛΕΓΟΝΤΑΙ ΚΙΝΗΤΗΡΙΑ ΜΗΧΑΝΗΜΑΤΑ ΤΗΣ ΑΝΤΛΙΑΣ. </a:t>
            </a:r>
            <a:endParaRPr lang="el-GR" sz="44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n-US" sz="3200" dirty="0" smtClean="0">
                <a:solidFill>
                  <a:schemeClr val="bg1"/>
                </a:solidFill>
                <a:latin typeface="Arial" pitchFamily="34" charset="0"/>
                <a:cs typeface="Arial" pitchFamily="34" charset="0"/>
              </a:rPr>
              <a:t> </a:t>
            </a:r>
            <a:r>
              <a:rPr lang="el-GR" sz="3200" b="1" u="sng" dirty="0" smtClean="0">
                <a:solidFill>
                  <a:schemeClr val="bg1"/>
                </a:solidFill>
                <a:latin typeface="Arial" pitchFamily="34" charset="0"/>
                <a:cs typeface="Arial" pitchFamily="34" charset="0"/>
              </a:rPr>
              <a:t>ΓΕΝΙΚΑ</a:t>
            </a:r>
            <a:endParaRPr lang="el-GR" sz="20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p:spPr>
        <p:txBody>
          <a:bodyPr>
            <a:normAutofit fontScale="77500" lnSpcReduction="20000"/>
          </a:bodyPr>
          <a:lstStyle/>
          <a:p>
            <a:pPr>
              <a:buNone/>
            </a:pPr>
            <a:r>
              <a:rPr lang="en-US" sz="4400" b="1" dirty="0" smtClean="0">
                <a:latin typeface="Arial" pitchFamily="34" charset="0"/>
                <a:cs typeface="Arial" pitchFamily="34" charset="0"/>
              </a:rPr>
              <a:t>  </a:t>
            </a:r>
            <a:endParaRPr lang="el-GR" sz="4400" b="1" dirty="0" smtClean="0">
              <a:latin typeface="Arial" pitchFamily="34" charset="0"/>
              <a:cs typeface="Arial" pitchFamily="34" charset="0"/>
            </a:endParaRPr>
          </a:p>
          <a:p>
            <a:pPr>
              <a:buNone/>
            </a:pPr>
            <a:r>
              <a:rPr lang="el-GR" sz="4400" b="1" dirty="0" smtClean="0">
                <a:latin typeface="Arial" pitchFamily="34" charset="0"/>
                <a:cs typeface="Arial" pitchFamily="34" charset="0"/>
              </a:rPr>
              <a:t>   </a:t>
            </a:r>
            <a:r>
              <a:rPr lang="el-GR" sz="4900" b="1" dirty="0" smtClean="0">
                <a:latin typeface="Arial" pitchFamily="34" charset="0"/>
                <a:cs typeface="Arial" pitchFamily="34" charset="0"/>
              </a:rPr>
              <a:t>ΑΥΤΑ ΜΠΟΡΕΙ ΝΑ ΕΙΝΑΙ ΑΤΜΟΜΗΧΑΝΕΣ, ΑΤΜΟΣΤΡΟΒΙΛΟΙ, ΜΗΧΑΝΕΣ </a:t>
            </a:r>
            <a:r>
              <a:rPr lang="en-US" sz="4900" b="1" dirty="0" smtClean="0">
                <a:latin typeface="Arial" pitchFamily="34" charset="0"/>
                <a:cs typeface="Arial" pitchFamily="34" charset="0"/>
              </a:rPr>
              <a:t>DIESEL</a:t>
            </a:r>
            <a:r>
              <a:rPr lang="el-GR" sz="4900" b="1" dirty="0" smtClean="0">
                <a:latin typeface="Arial" pitchFamily="34" charset="0"/>
                <a:cs typeface="Arial" pitchFamily="34" charset="0"/>
              </a:rPr>
              <a:t> η ΑΕΡΙΟΣΤΡΟΒΙΛΟΙ, ΒΕΝΖΙΝΟΜΗΧΑΝΕΣ ΚΑΙ ΣΕ ΜΕΓΑΛΗ ΚΛΙΜΑΚΑ ΗΛΕΚΤΡΟΚΙΝΗΤΗΡΕΣ. </a:t>
            </a:r>
          </a:p>
          <a:p>
            <a:pPr>
              <a:buNone/>
            </a:pPr>
            <a:r>
              <a:rPr lang="el-GR" sz="4900" b="1" dirty="0" smtClean="0">
                <a:latin typeface="Arial" pitchFamily="34" charset="0"/>
                <a:cs typeface="Arial" pitchFamily="34" charset="0"/>
              </a:rPr>
              <a:t>   ΜΠΟΡΕΙ ΟΜΩΣ ΜΙΑ ΑΝΤΛΙΑ ΜΙΚΡΗΣ ΠΑΡΟΧΗΣ ΝΑ ΕΙΝΑΙ ΚΑΙ ΧΕΙΡΟΚΙΝΗΤΗ.</a:t>
            </a:r>
            <a:endParaRPr lang="el-GR" sz="49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n-US" sz="3200" dirty="0" smtClean="0">
                <a:solidFill>
                  <a:schemeClr val="bg1"/>
                </a:solidFill>
                <a:latin typeface="Arial" pitchFamily="34" charset="0"/>
                <a:cs typeface="Arial" pitchFamily="34" charset="0"/>
              </a:rPr>
              <a:t> </a:t>
            </a:r>
            <a:r>
              <a:rPr lang="el-GR" sz="3200" b="1" u="sng" dirty="0" smtClean="0">
                <a:solidFill>
                  <a:schemeClr val="bg1"/>
                </a:solidFill>
                <a:latin typeface="Arial" pitchFamily="34" charset="0"/>
                <a:cs typeface="Arial" pitchFamily="34" charset="0"/>
              </a:rPr>
              <a:t>ΓΕΝΙΚΑ</a:t>
            </a:r>
            <a:endParaRPr lang="el-GR" sz="20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p:spPr>
        <p:txBody>
          <a:bodyPr>
            <a:normAutofit fontScale="92500" lnSpcReduction="20000"/>
          </a:bodyPr>
          <a:lstStyle/>
          <a:p>
            <a:pPr>
              <a:buNone/>
            </a:pPr>
            <a:r>
              <a:rPr lang="en-US" sz="4400" b="1" dirty="0" smtClean="0">
                <a:latin typeface="Arial" pitchFamily="34" charset="0"/>
                <a:cs typeface="Arial" pitchFamily="34" charset="0"/>
              </a:rPr>
              <a:t>  </a:t>
            </a:r>
            <a:r>
              <a:rPr lang="el-GR" sz="4400" b="1" dirty="0" smtClean="0">
                <a:latin typeface="Arial" pitchFamily="34" charset="0"/>
                <a:cs typeface="Arial" pitchFamily="34" charset="0"/>
              </a:rPr>
              <a:t>ΟΤΑΝ ΜΙΑ ΑΝΤΛΙΑ ΚΙΝΕΙΤΑΙ ΑΠΟ ΑΝΕΞΑΡΤΗΤΟ ΜΗΧΑΝΗΜΑ ΟΝΟΜΑΖΕΤΑΙ </a:t>
            </a:r>
            <a:r>
              <a:rPr lang="el-GR" sz="4400" b="1" dirty="0" smtClean="0">
                <a:solidFill>
                  <a:srgbClr val="FF0000"/>
                </a:solidFill>
                <a:latin typeface="Arial" pitchFamily="34" charset="0"/>
                <a:cs typeface="Arial" pitchFamily="34" charset="0"/>
              </a:rPr>
              <a:t>ΑΝΕΞΑΡΤΗΤΗ</a:t>
            </a:r>
            <a:r>
              <a:rPr lang="el-GR" sz="4400" b="1" dirty="0" smtClean="0">
                <a:latin typeface="Arial" pitchFamily="34" charset="0"/>
                <a:cs typeface="Arial" pitchFamily="34" charset="0"/>
              </a:rPr>
              <a:t>. ΟΤΑΝ ΚΙΝΕΙΤΑΙ ΑΠΟ ΚΙΝΗΤΟ ΜΕΡΟΣ ΤΗΣ ΚΥΡΙΑΣ ΜΗΧΑΝΗΣ ΜΕΣΩ ΟΔΟΝΤΩΤΩΝ ΤΡΟΧΩΝ, ΙΜΑΝΤΑ, ΔΙΑΤΑΞΕΩΣ ΕΚΚΕΝΤΡΟΥ ΚΑΙ ΔΙΩΣΤΗΡΑ Η ΖΥΓΟΥ, ΤΟΤΕ ΚΑΛΕΙΤΑΙ </a:t>
            </a:r>
            <a:r>
              <a:rPr lang="el-GR" sz="4400" b="1" dirty="0" smtClean="0">
                <a:solidFill>
                  <a:srgbClr val="FF0000"/>
                </a:solidFill>
                <a:latin typeface="Arial" pitchFamily="34" charset="0"/>
                <a:cs typeface="Arial" pitchFamily="34" charset="0"/>
              </a:rPr>
              <a:t>ΕΞΑΡΤΗΜΕΝΗ</a:t>
            </a:r>
            <a:r>
              <a:rPr lang="el-GR" sz="4400" b="1" dirty="0" smtClean="0">
                <a:latin typeface="Arial" pitchFamily="34" charset="0"/>
                <a:cs typeface="Arial" pitchFamily="34" charset="0"/>
              </a:rPr>
              <a:t>.</a:t>
            </a:r>
          </a:p>
          <a:p>
            <a:pPr>
              <a:buNone/>
            </a:pPr>
            <a:endParaRPr lang="el-GR" sz="43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n-US" sz="3200" dirty="0" smtClean="0">
                <a:solidFill>
                  <a:schemeClr val="bg1"/>
                </a:solidFill>
                <a:latin typeface="Arial" pitchFamily="34" charset="0"/>
                <a:cs typeface="Arial" pitchFamily="34" charset="0"/>
              </a:rPr>
              <a:t> </a:t>
            </a:r>
            <a:r>
              <a:rPr lang="el-GR" sz="3200" b="1" u="sng" dirty="0" smtClean="0">
                <a:solidFill>
                  <a:schemeClr val="bg1"/>
                </a:solidFill>
                <a:latin typeface="Arial" pitchFamily="34" charset="0"/>
                <a:cs typeface="Arial" pitchFamily="34" charset="0"/>
              </a:rPr>
              <a:t>ΓΕΝΙΚΑ</a:t>
            </a:r>
            <a:endParaRPr lang="el-GR" sz="20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p:spPr>
        <p:txBody>
          <a:bodyPr>
            <a:normAutofit/>
          </a:bodyPr>
          <a:lstStyle/>
          <a:p>
            <a:pPr>
              <a:buNone/>
            </a:pPr>
            <a:r>
              <a:rPr lang="en-US" sz="4400" b="1" dirty="0" smtClean="0">
                <a:latin typeface="Arial" pitchFamily="34" charset="0"/>
                <a:cs typeface="Arial" pitchFamily="34" charset="0"/>
              </a:rPr>
              <a:t>  </a:t>
            </a:r>
          </a:p>
          <a:p>
            <a:pPr>
              <a:buNone/>
            </a:pPr>
            <a:r>
              <a:rPr lang="el-GR" b="1" dirty="0" smtClean="0">
                <a:latin typeface="Arial" pitchFamily="34" charset="0"/>
                <a:cs typeface="Arial" pitchFamily="34" charset="0"/>
              </a:rPr>
              <a:t>ΟΙ ΑΝΤΛΙΕΣ ΑΠΟΤΕΛΟΥΝ ΣΠΟΥΔΑΙΟΤΑΤΑ ΜΗΧΑΝΗΜΑΤΑ ΤΩΝ ΝΑΥΤΙΚΩΝ ΕΓΚΑΤΑΣΤΑΣΕΩΝ.</a:t>
            </a:r>
          </a:p>
          <a:p>
            <a:pPr>
              <a:buNone/>
            </a:pPr>
            <a:r>
              <a:rPr lang="el-GR" b="1" dirty="0" smtClean="0">
                <a:latin typeface="Arial" pitchFamily="34" charset="0"/>
                <a:cs typeface="Arial" pitchFamily="34" charset="0"/>
              </a:rPr>
              <a:t>   ΘΑ ΕΞΕΤΑΣΟΥΜΕ ΜΕ ΕΠΑΡΚΗ ΛΕΠΤΟΜΕΡΕΙΑ ΚΑΙ ΘΑ ΠΟΥΜΕ ΚΑΙ ΤΙΣ ΑΝΑΓΚΑΙΕΣ ΑΠΟ ΤΗΝ ΥΔΡΑΥΛΙΚΗ ΓΝΩΣΕΙΣ ΓΙΑ ΤΗΝ ΠΛΗΡΗ ΚΑΤΑΝΟΗΣΗ ΤΗΣ ΛΕΙΤΟΥΡΓΙΑΣ ΤΩΝ ΑΝΤΛΙΩΝ.</a:t>
            </a:r>
          </a:p>
          <a:p>
            <a:pPr>
              <a:buNone/>
            </a:pPr>
            <a:endParaRPr lang="el-GR" sz="4400" b="1" dirty="0" smtClean="0">
              <a:latin typeface="Arial" pitchFamily="34" charset="0"/>
              <a:cs typeface="Arial" pitchFamily="34" charset="0"/>
            </a:endParaRPr>
          </a:p>
          <a:p>
            <a:pPr>
              <a:buNone/>
            </a:pPr>
            <a:endParaRPr lang="el-GR" sz="43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ΚΑΤΑΤΑΞΗ ΤΩΝ ΑΝΤΛΙΩΝ</a:t>
            </a:r>
            <a:endParaRPr lang="el-GR"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p:spPr>
        <p:txBody>
          <a:bodyPr>
            <a:normAutofit/>
          </a:bodyPr>
          <a:lstStyle/>
          <a:p>
            <a:pPr>
              <a:buNone/>
            </a:pPr>
            <a:r>
              <a:rPr lang="en-US" sz="4400" b="1" dirty="0" smtClean="0">
                <a:latin typeface="Arial" pitchFamily="34" charset="0"/>
                <a:cs typeface="Arial" pitchFamily="34" charset="0"/>
              </a:rPr>
              <a:t>  </a:t>
            </a:r>
            <a:endParaRPr lang="el-GR" b="1" dirty="0" smtClean="0">
              <a:latin typeface="Arial" pitchFamily="34" charset="0"/>
              <a:cs typeface="Arial" pitchFamily="34" charset="0"/>
            </a:endParaRPr>
          </a:p>
          <a:p>
            <a:pPr>
              <a:buNone/>
            </a:pPr>
            <a:r>
              <a:rPr lang="el-GR" sz="4400" b="1" dirty="0" smtClean="0">
                <a:latin typeface="Arial" pitchFamily="34" charset="0"/>
                <a:cs typeface="Arial" pitchFamily="34" charset="0"/>
              </a:rPr>
              <a:t>  ΟΙ ΑΝΤΛΙΕΣ ΤΩΝ ΝΑΥΤΙΚΩΝ ΕΓΚΑΤΑΣΤΑΣΕΩΝ ΚΑΤΑΤΑΣΣΟΝΤΑΙ ΣΕ ΔΥΟ ΜΕΓΑΛΕΣ ΚΑΤΗΓΟΡΙΕΣ. ΤΙΣ ΑΝΤΛΙΕΣ </a:t>
            </a:r>
            <a:r>
              <a:rPr lang="el-GR" sz="4400" b="1" dirty="0" smtClean="0">
                <a:solidFill>
                  <a:srgbClr val="FF0000"/>
                </a:solidFill>
                <a:latin typeface="Arial" pitchFamily="34" charset="0"/>
                <a:cs typeface="Arial" pitchFamily="34" charset="0"/>
              </a:rPr>
              <a:t>ΕΚΤΟΠΙΣΕΩΣ</a:t>
            </a:r>
            <a:r>
              <a:rPr lang="el-GR" sz="4400" b="1" dirty="0" smtClean="0">
                <a:latin typeface="Arial" pitchFamily="34" charset="0"/>
                <a:cs typeface="Arial" pitchFamily="34" charset="0"/>
              </a:rPr>
              <a:t> ΚΑΙ ΤΙΣ </a:t>
            </a:r>
            <a:r>
              <a:rPr lang="el-GR" sz="4400" b="1" dirty="0" smtClean="0">
                <a:solidFill>
                  <a:srgbClr val="FF0000"/>
                </a:solidFill>
                <a:latin typeface="Arial" pitchFamily="34" charset="0"/>
                <a:cs typeface="Arial" pitchFamily="34" charset="0"/>
              </a:rPr>
              <a:t>ΚΕΝΤΡΟΦΥΓΕΣ</a:t>
            </a:r>
            <a:r>
              <a:rPr lang="el-GR" sz="4400" b="1" dirty="0" smtClean="0">
                <a:latin typeface="Arial" pitchFamily="34" charset="0"/>
                <a:cs typeface="Arial" pitchFamily="34" charset="0"/>
              </a:rPr>
              <a:t> ΑΝΤΛΙΕΣ.</a:t>
            </a:r>
          </a:p>
          <a:p>
            <a:pPr>
              <a:buNone/>
            </a:pPr>
            <a:endParaRPr lang="el-GR" sz="4400" b="1" dirty="0" smtClean="0">
              <a:latin typeface="Arial" pitchFamily="34" charset="0"/>
              <a:cs typeface="Arial" pitchFamily="34" charset="0"/>
            </a:endParaRPr>
          </a:p>
          <a:p>
            <a:pPr>
              <a:buNone/>
            </a:pPr>
            <a:endParaRPr lang="el-GR" sz="43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ΚΑΤΑΤΑΞΗ ΤΩΝ ΑΝΤΛΙΩΝ</a:t>
            </a:r>
            <a:endParaRPr lang="el-GR"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p:spPr>
        <p:txBody>
          <a:bodyPr>
            <a:normAutofit/>
          </a:bodyPr>
          <a:lstStyle/>
          <a:p>
            <a:pPr algn="ctr">
              <a:buNone/>
            </a:pPr>
            <a:r>
              <a:rPr lang="en-US" sz="4400" b="1" dirty="0" smtClean="0">
                <a:latin typeface="Arial" pitchFamily="34" charset="0"/>
                <a:cs typeface="Arial" pitchFamily="34" charset="0"/>
              </a:rPr>
              <a:t>  </a:t>
            </a:r>
            <a:r>
              <a:rPr lang="el-GR" sz="4500" b="1" u="sng" dirty="0" smtClean="0">
                <a:solidFill>
                  <a:srgbClr val="FF0000"/>
                </a:solidFill>
                <a:latin typeface="Arial" pitchFamily="34" charset="0"/>
                <a:cs typeface="Arial" pitchFamily="34" charset="0"/>
              </a:rPr>
              <a:t>ΑΝΤΛΙΕΣ ΕΚΤΟΠΙΣΕΩΣ</a:t>
            </a:r>
          </a:p>
          <a:p>
            <a:pPr>
              <a:buNone/>
            </a:pPr>
            <a:endParaRPr lang="el-GR" sz="2900" b="1" u="sng" dirty="0" smtClean="0">
              <a:solidFill>
                <a:srgbClr val="FF0000"/>
              </a:solidFill>
              <a:latin typeface="Arial" pitchFamily="34" charset="0"/>
              <a:cs typeface="Arial" pitchFamily="34" charset="0"/>
            </a:endParaRPr>
          </a:p>
          <a:p>
            <a:pPr>
              <a:buNone/>
            </a:pPr>
            <a:r>
              <a:rPr lang="el-GR" sz="4400" b="1" dirty="0" smtClean="0">
                <a:latin typeface="Arial" pitchFamily="34" charset="0"/>
                <a:cs typeface="Arial" pitchFamily="34" charset="0"/>
              </a:rPr>
              <a:t>   </a:t>
            </a:r>
            <a:r>
              <a:rPr lang="el-GR" sz="3500" b="1" dirty="0" smtClean="0">
                <a:latin typeface="Arial" pitchFamily="34" charset="0"/>
                <a:cs typeface="Arial" pitchFamily="34" charset="0"/>
              </a:rPr>
              <a:t>Σ' ΑΥΤΕΣ ΤΟ ΥΓΡΟ ΜΕΤΑΚΙΝΕΙΤΑΙ ΑΠΟ ΤΗΝ ΑΝΑΡΡΟΦΗΣΗ ΠΡΟΣ ΤΗΝ ΚΑΤΑΘΛΙΨΗ ΜΕ </a:t>
            </a:r>
            <a:r>
              <a:rPr lang="el-GR" sz="3500" b="1" dirty="0" smtClean="0">
                <a:solidFill>
                  <a:srgbClr val="FF0000"/>
                </a:solidFill>
                <a:latin typeface="Arial" pitchFamily="34" charset="0"/>
                <a:cs typeface="Arial" pitchFamily="34" charset="0"/>
              </a:rPr>
              <a:t>ΜΗΧΑΝΙΚΗ </a:t>
            </a:r>
            <a:r>
              <a:rPr lang="el-GR" sz="3500" b="1" i="1" u="sng" dirty="0" smtClean="0">
                <a:solidFill>
                  <a:srgbClr val="FF0000"/>
                </a:solidFill>
                <a:latin typeface="Arial" pitchFamily="34" charset="0"/>
                <a:cs typeface="Arial" pitchFamily="34" charset="0"/>
              </a:rPr>
              <a:t>ΜΕΤΑΒΟΛΗ</a:t>
            </a:r>
            <a:r>
              <a:rPr lang="el-GR" sz="3500" b="1" dirty="0" smtClean="0">
                <a:solidFill>
                  <a:srgbClr val="FF0000"/>
                </a:solidFill>
                <a:latin typeface="Arial" pitchFamily="34" charset="0"/>
                <a:cs typeface="Arial" pitchFamily="34" charset="0"/>
              </a:rPr>
              <a:t> ΤΟΥ ΟΓΚΟΥ </a:t>
            </a:r>
            <a:r>
              <a:rPr lang="el-GR" sz="3500" b="1" dirty="0" smtClean="0">
                <a:latin typeface="Arial" pitchFamily="34" charset="0"/>
                <a:cs typeface="Arial" pitchFamily="34" charset="0"/>
              </a:rPr>
              <a:t>ΕΝΟΣ Η ΠΕΡΙΣΣΟΤΕΡΩΝ ΘΑΛΑΜΩΝ. </a:t>
            </a:r>
          </a:p>
          <a:p>
            <a:pPr>
              <a:buNone/>
            </a:pPr>
            <a:endParaRPr lang="el-GR" sz="43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170"/>
            <a:ext cx="7772400" cy="3071830"/>
          </a:xfrm>
          <a:solidFill>
            <a:schemeClr val="accent2">
              <a:lumMod val="75000"/>
            </a:schemeClr>
          </a:solidFill>
        </p:spPr>
        <p:txBody>
          <a:bodyPr>
            <a:normAutofit fontScale="90000"/>
          </a:bodyPr>
          <a:lstStyle/>
          <a:p>
            <a:r>
              <a:rPr lang="el-GR" sz="7200" b="1" u="sng" dirty="0" smtClean="0">
                <a:solidFill>
                  <a:schemeClr val="bg1"/>
                </a:solidFill>
                <a:latin typeface="Arial" pitchFamily="34" charset="0"/>
                <a:cs typeface="Arial" pitchFamily="34" charset="0"/>
              </a:rPr>
              <a:t>ΜΗΧΑΝΕΣ ΕΣΩΤΕΡΙΚΗΣ ΚΑΥΣΕΩΣ</a:t>
            </a:r>
            <a:endParaRPr lang="en-US" sz="7200" b="1" u="sng" dirty="0">
              <a:solidFill>
                <a:schemeClr val="bg1"/>
              </a:solidFill>
              <a:latin typeface="Arial" pitchFamily="34" charset="0"/>
              <a:cs typeface="Arial" pitchFamily="34" charset="0"/>
            </a:endParaRPr>
          </a:p>
        </p:txBody>
      </p:sp>
      <p:sp>
        <p:nvSpPr>
          <p:cNvPr id="3" name="Subtitle 2"/>
          <p:cNvSpPr>
            <a:spLocks noGrp="1"/>
          </p:cNvSpPr>
          <p:nvPr>
            <p:ph type="subTitle" idx="1"/>
          </p:nvPr>
        </p:nvSpPr>
        <p:spPr>
          <a:xfrm>
            <a:off x="683568" y="3501008"/>
            <a:ext cx="7746086" cy="3096344"/>
          </a:xfrm>
          <a:solidFill>
            <a:schemeClr val="tx1">
              <a:lumMod val="95000"/>
              <a:lumOff val="5000"/>
            </a:schemeClr>
          </a:solidFill>
        </p:spPr>
        <p:txBody>
          <a:bodyPr anchor="ctr">
            <a:noAutofit/>
          </a:bodyPr>
          <a:lstStyle/>
          <a:p>
            <a:pPr>
              <a:spcBef>
                <a:spcPts val="0"/>
              </a:spcBef>
            </a:pPr>
            <a:r>
              <a:rPr lang="en-US" sz="6600" b="1" u="sng" dirty="0" smtClean="0">
                <a:solidFill>
                  <a:schemeClr val="bg1"/>
                </a:solidFill>
                <a:latin typeface="Arial" pitchFamily="34" charset="0"/>
                <a:cs typeface="Arial" pitchFamily="34" charset="0"/>
              </a:rPr>
              <a:t>INTERNAL COMBUSTION ENGINES</a:t>
            </a:r>
            <a:endParaRPr lang="en-US" sz="6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52736"/>
            <a:ext cx="8784976" cy="5519536"/>
          </a:xfrm>
        </p:spPr>
        <p:txBody>
          <a:bodyPr>
            <a:noAutofit/>
          </a:bodyPr>
          <a:lstStyle/>
          <a:p>
            <a:pPr algn="l"/>
            <a:r>
              <a:rPr lang="el-GR" sz="2400" b="1" dirty="0" smtClean="0">
                <a:solidFill>
                  <a:schemeClr val="tx1"/>
                </a:solidFill>
                <a:latin typeface="Arial" pitchFamily="34" charset="0"/>
                <a:cs typeface="Arial" pitchFamily="34" charset="0"/>
              </a:rPr>
              <a:t>ΤΟ ΕΡΓΟ ΑΠΟ ΤΗΝ ΕΚΤΟΝΩΣΗ ΤΩΝ ΚΑΥΣΑΕΡΙΩΝ ΠΑΡΑΓΕΤΑΙ ΚΑΤΑ ΤΗ ΜΕΤΑΚΙΝΗΣΗ ΤΟΥ ΕΜΒΟΛΟΥ ΑΠΟ ΤΟ ΑΝΣ ΣΤΟ ΚΝΣ. </a:t>
            </a:r>
            <a:endParaRPr lang="en-US" sz="2400" b="1" dirty="0" smtClean="0">
              <a:solidFill>
                <a:schemeClr val="tx1"/>
              </a:solidFill>
              <a:latin typeface="Arial" pitchFamily="34" charset="0"/>
              <a:cs typeface="Arial" pitchFamily="34" charset="0"/>
            </a:endParaRPr>
          </a:p>
          <a:p>
            <a:pPr algn="l"/>
            <a:r>
              <a:rPr lang="el-GR" sz="2400" b="1" dirty="0" smtClean="0">
                <a:solidFill>
                  <a:schemeClr val="tx1"/>
                </a:solidFill>
                <a:latin typeface="Arial" pitchFamily="34" charset="0"/>
                <a:cs typeface="Arial" pitchFamily="34" charset="0"/>
              </a:rPr>
              <a:t>Η ΜΕΤΑΚΙΝΗΣΗ ΤΟΥ ΕΜΒΟΛΟΥ ΜΕΤΑΞΥ ΤΩΝ ΝΕΚΡΩΝ ΣΗΜΕΙΩΝ, ΕΚΤΟΣ ΑΠΟ ΤΗ ΔΙΑΔΡΟΜΗ ΚΑΤΑ ΤΗΝ ΕΚΤΟΝΩΣΗ ΤΩΝ ΚΑΥΣΑΕΡΙΩΝ, ΑΠΑΙΤΕΙ ΚΑΙ ΤΗΝ ΚΑΤΑΝΑΛΩΣΗ ΕΡΓΟΥ. </a:t>
            </a:r>
          </a:p>
          <a:p>
            <a:pPr algn="l"/>
            <a:r>
              <a:rPr lang="el-GR" sz="2400" b="1" dirty="0" smtClean="0">
                <a:solidFill>
                  <a:schemeClr val="tx1"/>
                </a:solidFill>
                <a:latin typeface="Arial" pitchFamily="34" charset="0"/>
                <a:cs typeface="Arial" pitchFamily="34" charset="0"/>
              </a:rPr>
              <a:t>ΤΟ ΕΡΓΟ ΑΥΤΟ ΠΑΡΕΧΕΤΑΙ ΑΠΟ ΤΟ </a:t>
            </a:r>
            <a:r>
              <a:rPr lang="el-GR" sz="2400" b="1" u="sng" dirty="0" smtClean="0">
                <a:solidFill>
                  <a:srgbClr val="FF0000"/>
                </a:solidFill>
                <a:latin typeface="Arial" pitchFamily="34" charset="0"/>
                <a:cs typeface="Arial" pitchFamily="34" charset="0"/>
              </a:rPr>
              <a:t>ΣΦΟΝΔΥΛΟ</a:t>
            </a:r>
            <a:r>
              <a:rPr lang="el-GR" sz="2400" b="1" dirty="0" smtClean="0">
                <a:solidFill>
                  <a:schemeClr val="tx1"/>
                </a:solidFill>
                <a:latin typeface="Arial" pitchFamily="34" charset="0"/>
                <a:cs typeface="Arial" pitchFamily="34" charset="0"/>
              </a:rPr>
              <a:t> (</a:t>
            </a:r>
            <a:r>
              <a:rPr lang="en-US" sz="2400" b="1" dirty="0" smtClean="0">
                <a:solidFill>
                  <a:schemeClr val="tx1"/>
                </a:solidFill>
                <a:latin typeface="Arial" pitchFamily="34" charset="0"/>
                <a:cs typeface="Arial" pitchFamily="34" charset="0"/>
              </a:rPr>
              <a:t>FLYWHEEL</a:t>
            </a:r>
            <a:r>
              <a:rPr lang="el-GR" sz="2400" b="1" dirty="0" smtClean="0">
                <a:solidFill>
                  <a:schemeClr val="tx1"/>
                </a:solidFill>
                <a:latin typeface="Arial" pitchFamily="34" charset="0"/>
                <a:cs typeface="Arial" pitchFamily="34" charset="0"/>
              </a:rPr>
              <a:t>), Ο ΟΠΟΙΟΣ ΣΥΝΔΕΕΤΑΙ ΜΕ ΤΟ ΣΤΡΟΦΑΛΟΦΟΡΟ ΑΞΟΝΑ. </a:t>
            </a:r>
            <a:endParaRPr lang="en-US" sz="2400" b="1" dirty="0" smtClean="0">
              <a:solidFill>
                <a:schemeClr val="tx1"/>
              </a:solidFill>
              <a:latin typeface="Arial" pitchFamily="34" charset="0"/>
              <a:cs typeface="Arial" pitchFamily="34" charset="0"/>
            </a:endParaRPr>
          </a:p>
          <a:p>
            <a:pPr algn="l"/>
            <a:r>
              <a:rPr lang="el-GR" sz="2300" b="1" dirty="0" smtClean="0">
                <a:solidFill>
                  <a:schemeClr val="tx1"/>
                </a:solidFill>
                <a:latin typeface="Arial" pitchFamily="34" charset="0"/>
                <a:cs typeface="Arial" pitchFamily="34" charset="0"/>
              </a:rPr>
              <a:t>ΛΟΓΩ ΤΗΣ ΜΕΓΑΛΗΣ ΜΑΖΑΣ ΚΑΙ ΤΗΣ ΠΕΡΙΣΤΡΟΦΙΚΗΣ ΤΟΥ ΚΙΝΗΣΕΩΣ Ο ΣΦΟΝΔΥΛΟΣ ΑΠΟΤΑΜΙΕΥΕΙ ΕΝΕΡΓΕΙΑ ΚΑΤΑ ΤΗΝ ΕΚΤΟΝΩΣΗ ΤΩΝ ΚΑΥΣΑΕΡΙΩΝ, ΤΗΝ ΟΠΟΙΑ ΑΠΟΔΙΔΕΙ ΓΙΑ ΤΙΣ ΥΠΟΛΟΙΠΕΣ ΜΕΤΑΚΙΝΗΣΕΙΣ ΤΟΥ ΕΜΒΟΛΟΥ.</a:t>
            </a:r>
            <a:endParaRPr lang="el-GR" sz="23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1800" b="1" u="sng" dirty="0" smtClean="0">
                <a:solidFill>
                  <a:schemeClr val="bg1"/>
                </a:solidFill>
                <a:latin typeface="Arial" pitchFamily="34" charset="0"/>
                <a:cs typeface="Arial" pitchFamily="34" charset="0"/>
              </a:rPr>
              <a:t>ΑΡΧΕΣ ΛΕΙΤΟΥΡΓΙΑΣ ΚΑΙ ΑΠΛΗ ΠΕΡΙΓΡΑΦΗ ΕΜΒΟΛΟΦΟΡΟΥ ΠΑΛΙΝΔΡΟΜΙΚΗΣ ΜΗΧΑΝΗΣ ΕΣΩΤΕΡΙΚΗΣ ΚΑΥΣΕΩΣ</a:t>
            </a:r>
            <a:endParaRPr lang="en-US" sz="1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ΚΑΤΑΤΑΞΗ ΤΩΝ ΑΝΤΛΙΩΝ</a:t>
            </a:r>
            <a:endParaRPr lang="el-GR"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p:spPr>
        <p:txBody>
          <a:bodyPr>
            <a:normAutofit fontScale="70000" lnSpcReduction="20000"/>
          </a:bodyPr>
          <a:lstStyle/>
          <a:p>
            <a:pPr algn="ctr">
              <a:buNone/>
            </a:pPr>
            <a:r>
              <a:rPr lang="en-US" sz="4400" b="1" dirty="0" smtClean="0">
                <a:latin typeface="Arial" pitchFamily="34" charset="0"/>
                <a:cs typeface="Arial" pitchFamily="34" charset="0"/>
              </a:rPr>
              <a:t>  </a:t>
            </a:r>
            <a:r>
              <a:rPr lang="el-GR" sz="5700" b="1" u="sng" dirty="0" smtClean="0">
                <a:solidFill>
                  <a:srgbClr val="FF0000"/>
                </a:solidFill>
                <a:latin typeface="Arial" pitchFamily="34" charset="0"/>
                <a:cs typeface="Arial" pitchFamily="34" charset="0"/>
              </a:rPr>
              <a:t>ΑΝΤΛΙΕΣ ΕΚΤΟΠΙΣΕΩΣ</a:t>
            </a:r>
          </a:p>
          <a:p>
            <a:pPr>
              <a:buNone/>
            </a:pPr>
            <a:endParaRPr lang="el-GR" sz="2900" b="1" u="sng" dirty="0" smtClean="0">
              <a:solidFill>
                <a:srgbClr val="FF0000"/>
              </a:solidFill>
              <a:latin typeface="Arial" pitchFamily="34" charset="0"/>
              <a:cs typeface="Arial" pitchFamily="34" charset="0"/>
            </a:endParaRPr>
          </a:p>
          <a:p>
            <a:pPr>
              <a:buNone/>
            </a:pPr>
            <a:r>
              <a:rPr lang="el-GR" sz="4400" b="1" dirty="0" smtClean="0">
                <a:latin typeface="Arial" pitchFamily="34" charset="0"/>
                <a:cs typeface="Arial" pitchFamily="34" charset="0"/>
              </a:rPr>
              <a:t>ΥΠΟΔΙΑΙΡΟΥΝΤΑΙ: </a:t>
            </a:r>
          </a:p>
          <a:p>
            <a:pPr>
              <a:buFont typeface="Wingdings" pitchFamily="2" charset="2"/>
              <a:buChar char="q"/>
            </a:pPr>
            <a:r>
              <a:rPr lang="el-GR" sz="4400" b="1" dirty="0" smtClean="0">
                <a:latin typeface="Arial" pitchFamily="34" charset="0"/>
                <a:cs typeface="Arial" pitchFamily="34" charset="0"/>
              </a:rPr>
              <a:t>ΣΤΙΣ </a:t>
            </a:r>
            <a:r>
              <a:rPr lang="el-GR" sz="4400" b="1" dirty="0" smtClean="0">
                <a:solidFill>
                  <a:srgbClr val="FF0000"/>
                </a:solidFill>
                <a:latin typeface="Arial" pitchFamily="34" charset="0"/>
                <a:cs typeface="Arial" pitchFamily="34" charset="0"/>
              </a:rPr>
              <a:t>ΕΜΒΟΛΟΦΟΡΕΣ</a:t>
            </a:r>
            <a:r>
              <a:rPr lang="el-GR" sz="4400" b="1" dirty="0" smtClean="0">
                <a:latin typeface="Arial" pitchFamily="34" charset="0"/>
                <a:cs typeface="Arial" pitchFamily="34" charset="0"/>
              </a:rPr>
              <a:t>, ΣΤΙΣ ΟΠΟΙΕΣ ΕΝΑ ΕΜΒΟΛΟ ΜΗΧΑΝΙΚΑ ΚΙΝΟΥΜΕΝΟ ΠΑΛΙΝΔΡΟΜΕΙ ΜΕΣΑ ΣΤΟΝ ΚΥΛΙΝΔΡΟ ΤΟΥ ΥΓΡΟΥ. </a:t>
            </a:r>
          </a:p>
          <a:p>
            <a:pPr>
              <a:buFont typeface="Wingdings" pitchFamily="2" charset="2"/>
              <a:buChar char="q"/>
            </a:pPr>
            <a:r>
              <a:rPr lang="el-GR" sz="4400" b="1" dirty="0" smtClean="0">
                <a:latin typeface="Arial" pitchFamily="34" charset="0"/>
                <a:cs typeface="Arial" pitchFamily="34" charset="0"/>
              </a:rPr>
              <a:t>ΣΤΙΣ </a:t>
            </a:r>
            <a:r>
              <a:rPr lang="el-GR" sz="4400" b="1" dirty="0" smtClean="0">
                <a:solidFill>
                  <a:srgbClr val="FF0000"/>
                </a:solidFill>
                <a:latin typeface="Arial" pitchFamily="34" charset="0"/>
                <a:cs typeface="Arial" pitchFamily="34" charset="0"/>
              </a:rPr>
              <a:t>ΠΕΡΙΣΤΡΟΦΙΚΕΣ</a:t>
            </a:r>
            <a:r>
              <a:rPr lang="el-GR" sz="4400" b="1" dirty="0" smtClean="0">
                <a:latin typeface="Arial" pitchFamily="34" charset="0"/>
                <a:cs typeface="Arial" pitchFamily="34" charset="0"/>
              </a:rPr>
              <a:t>, ΣΤΙΣ ΟΠΟΙΕΣ ΤΟ ΥΓΡΟ ΣΥΜΠΙΕΖΕΤΑΙ ΜΕΣΑ ΣΤΟΝ ΚΥΛΙΝΔΡΟ Η ΚΕΛΥΦΟΣ ΤΗΣ ΑΝΤΛΙΑΣ ΑΠΟ ΚΑΤΑΛΛΗΛΑ ΠΕΡΙΣΤΡΕΦΟΜΕΝΟΥΣ </a:t>
            </a:r>
            <a:r>
              <a:rPr lang="el-GR" sz="4400" b="1" dirty="0" smtClean="0">
                <a:solidFill>
                  <a:srgbClr val="FF0000"/>
                </a:solidFill>
                <a:latin typeface="Arial" pitchFamily="34" charset="0"/>
                <a:cs typeface="Arial" pitchFamily="34" charset="0"/>
              </a:rPr>
              <a:t>ΛΟΒΟΥΣ</a:t>
            </a:r>
            <a:r>
              <a:rPr lang="el-GR" sz="4400" b="1" dirty="0" smtClean="0">
                <a:latin typeface="Arial" pitchFamily="34" charset="0"/>
                <a:cs typeface="Arial" pitchFamily="34" charset="0"/>
              </a:rPr>
              <a:t> Η </a:t>
            </a:r>
            <a:r>
              <a:rPr lang="el-GR" sz="4400" b="1" dirty="0" smtClean="0">
                <a:solidFill>
                  <a:srgbClr val="FF0000"/>
                </a:solidFill>
                <a:latin typeface="Arial" pitchFamily="34" charset="0"/>
                <a:cs typeface="Arial" pitchFamily="34" charset="0"/>
              </a:rPr>
              <a:t>ΕΜΒΟΛΑ</a:t>
            </a:r>
            <a:r>
              <a:rPr lang="el-GR" sz="4400" b="1" dirty="0" smtClean="0">
                <a:latin typeface="Arial" pitchFamily="34" charset="0"/>
                <a:cs typeface="Arial" pitchFamily="34" charset="0"/>
              </a:rPr>
              <a:t>.</a:t>
            </a:r>
          </a:p>
          <a:p>
            <a:pPr>
              <a:buNone/>
            </a:pPr>
            <a:endParaRPr lang="el-GR" sz="4400" b="1" dirty="0" smtClean="0">
              <a:latin typeface="Arial" pitchFamily="34" charset="0"/>
              <a:cs typeface="Arial" pitchFamily="34" charset="0"/>
            </a:endParaRPr>
          </a:p>
          <a:p>
            <a:pPr>
              <a:buNone/>
            </a:pPr>
            <a:endParaRPr lang="el-GR" sz="43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ΚΑΤΑΤΑΞΗ ΤΩΝ ΑΝΤΛΙΩΝ</a:t>
            </a:r>
            <a:endParaRPr lang="el-GR"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p:spPr>
        <p:txBody>
          <a:bodyPr>
            <a:normAutofit/>
          </a:bodyPr>
          <a:lstStyle/>
          <a:p>
            <a:pPr algn="ctr">
              <a:buNone/>
            </a:pPr>
            <a:r>
              <a:rPr lang="en-US" sz="4400" b="1" dirty="0" smtClean="0">
                <a:latin typeface="Arial" pitchFamily="34" charset="0"/>
                <a:cs typeface="Arial" pitchFamily="34" charset="0"/>
              </a:rPr>
              <a:t>  </a:t>
            </a:r>
            <a:r>
              <a:rPr lang="el-GR" sz="4200" b="1" u="sng" dirty="0" smtClean="0">
                <a:solidFill>
                  <a:srgbClr val="FF0000"/>
                </a:solidFill>
                <a:latin typeface="Arial" pitchFamily="34" charset="0"/>
                <a:cs typeface="Arial" pitchFamily="34" charset="0"/>
              </a:rPr>
              <a:t>ΑΝΤΛΙΕΣ ΚΕΝΤΡΟΦΥΓΕΣ</a:t>
            </a:r>
          </a:p>
          <a:p>
            <a:pPr>
              <a:buNone/>
            </a:pPr>
            <a:endParaRPr lang="el-GR" sz="2900" b="1" u="sng" dirty="0" smtClean="0">
              <a:solidFill>
                <a:srgbClr val="FF0000"/>
              </a:solidFill>
              <a:latin typeface="Arial" pitchFamily="34" charset="0"/>
              <a:cs typeface="Arial" pitchFamily="34" charset="0"/>
            </a:endParaRPr>
          </a:p>
          <a:p>
            <a:pPr>
              <a:buNone/>
            </a:pPr>
            <a:r>
              <a:rPr lang="el-GR" sz="4400" b="1" dirty="0" smtClean="0">
                <a:latin typeface="Arial" pitchFamily="34" charset="0"/>
                <a:cs typeface="Arial" pitchFamily="34" charset="0"/>
              </a:rPr>
              <a:t>  </a:t>
            </a:r>
            <a:r>
              <a:rPr lang="el-GR" b="1" dirty="0" smtClean="0">
                <a:latin typeface="Arial" pitchFamily="34" charset="0"/>
                <a:cs typeface="Arial" pitchFamily="34" charset="0"/>
              </a:rPr>
              <a:t>Σ' ΑΥΤΕΣ ΤΟ ΥΓΡΟ ΜΕΤΑΚΙΝΕΙΤΑΙ ΜΕ ΤΗΝ ΚΕΝΤΡΟΦΥΓΑ ΔΥΝΑΜΗ, Η ΟΠΟΙΑ ΜΕΤΑΔΙΔΕΤΑΙ Σ' ΑΥΤΟ ΑΠΟ ΚΑΤΑΛΛΗΛΟ ΠΕΡΙΣΤΡΕΦΟΜΕΝΟ </a:t>
            </a:r>
            <a:r>
              <a:rPr lang="el-GR" b="1" dirty="0" smtClean="0">
                <a:solidFill>
                  <a:srgbClr val="FF0000"/>
                </a:solidFill>
                <a:latin typeface="Arial" pitchFamily="34" charset="0"/>
                <a:cs typeface="Arial" pitchFamily="34" charset="0"/>
              </a:rPr>
              <a:t>ΣΤΡΟΦΕΙΟ</a:t>
            </a:r>
            <a:r>
              <a:rPr lang="el-GR" b="1" dirty="0" smtClean="0">
                <a:latin typeface="Arial" pitchFamily="34" charset="0"/>
                <a:cs typeface="Arial" pitchFamily="34" charset="0"/>
              </a:rPr>
              <a:t> Η </a:t>
            </a:r>
            <a:r>
              <a:rPr lang="el-GR" b="1" dirty="0" smtClean="0">
                <a:solidFill>
                  <a:srgbClr val="FF0000"/>
                </a:solidFill>
                <a:latin typeface="Arial" pitchFamily="34" charset="0"/>
                <a:cs typeface="Arial" pitchFamily="34" charset="0"/>
              </a:rPr>
              <a:t>ΣΤΡΟΦΕΙΑ</a:t>
            </a:r>
            <a:r>
              <a:rPr lang="el-GR" b="1" dirty="0" smtClean="0">
                <a:latin typeface="Arial" pitchFamily="34" charset="0"/>
                <a:cs typeface="Arial" pitchFamily="34" charset="0"/>
              </a:rPr>
              <a:t>, ΜΕΣΩ ΤΩΝ ΟΠΟΙΩΝ ΤΟ ΥΓΡΟ ΡΕΕΙ ΑΠΟ ΤΗΝ ΑΝΑΡΡΟΦΗΣΗ ΣΤΗΝ ΚΑΤΑΘΛΙΨΗ.</a:t>
            </a:r>
          </a:p>
          <a:p>
            <a:pPr>
              <a:buNone/>
            </a:pPr>
            <a:endParaRPr lang="el-GR" sz="4400" b="1" dirty="0" smtClean="0">
              <a:latin typeface="Arial" pitchFamily="34" charset="0"/>
              <a:cs typeface="Arial" pitchFamily="34" charset="0"/>
            </a:endParaRPr>
          </a:p>
          <a:p>
            <a:pPr>
              <a:buNone/>
            </a:pPr>
            <a:endParaRPr lang="el-GR" sz="43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ΚΑΤΑΤΑΞΗ ΤΩΝ ΑΝΤΛΙΩΝ</a:t>
            </a:r>
            <a:endParaRPr lang="el-GR"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p:spPr>
        <p:txBody>
          <a:bodyPr>
            <a:normAutofit fontScale="55000" lnSpcReduction="20000"/>
          </a:bodyPr>
          <a:lstStyle/>
          <a:p>
            <a:pPr>
              <a:buNone/>
            </a:pPr>
            <a:r>
              <a:rPr lang="el-GR" sz="4400" b="1" dirty="0" smtClean="0">
                <a:latin typeface="Arial" pitchFamily="34" charset="0"/>
                <a:cs typeface="Arial" pitchFamily="34" charset="0"/>
              </a:rPr>
              <a:t>ΟΙ ΑΝΤΛΙΕΣ ΔΙΑΙΡΟΥΝΤΑΙ ΣΕ </a:t>
            </a:r>
            <a:r>
              <a:rPr lang="el-GR" sz="4400" b="1" dirty="0" smtClean="0">
                <a:solidFill>
                  <a:srgbClr val="FF0000"/>
                </a:solidFill>
                <a:latin typeface="Arial" pitchFamily="34" charset="0"/>
                <a:cs typeface="Arial" pitchFamily="34" charset="0"/>
              </a:rPr>
              <a:t>ΠΑΛΙΝΔΡΟΜΙΚΕΣ</a:t>
            </a:r>
            <a:r>
              <a:rPr lang="el-GR" sz="4400" b="1" dirty="0" smtClean="0">
                <a:latin typeface="Arial" pitchFamily="34" charset="0"/>
                <a:cs typeface="Arial" pitchFamily="34" charset="0"/>
              </a:rPr>
              <a:t> ΚΑΙ </a:t>
            </a:r>
            <a:r>
              <a:rPr lang="el-GR" sz="4400" b="1" dirty="0" smtClean="0">
                <a:solidFill>
                  <a:srgbClr val="FF0000"/>
                </a:solidFill>
                <a:latin typeface="Arial" pitchFamily="34" charset="0"/>
                <a:cs typeface="Arial" pitchFamily="34" charset="0"/>
              </a:rPr>
              <a:t>ΠΕΡΙΣΤΡΟΦΙΚΕΣ</a:t>
            </a:r>
            <a:r>
              <a:rPr lang="el-GR" sz="4400" b="1" dirty="0" smtClean="0">
                <a:latin typeface="Arial" pitchFamily="34" charset="0"/>
                <a:cs typeface="Arial" pitchFamily="34" charset="0"/>
              </a:rPr>
              <a:t>. ΩΣ </a:t>
            </a:r>
            <a:r>
              <a:rPr lang="el-GR" sz="4400" b="1" dirty="0" smtClean="0">
                <a:solidFill>
                  <a:srgbClr val="FF0000"/>
                </a:solidFill>
                <a:latin typeface="Arial" pitchFamily="34" charset="0"/>
                <a:cs typeface="Arial" pitchFamily="34" charset="0"/>
              </a:rPr>
              <a:t>ΠΑΛΙΝΔΡΟΜΙΚΕΣ</a:t>
            </a:r>
            <a:r>
              <a:rPr lang="el-GR" sz="4400" b="1" dirty="0" smtClean="0">
                <a:latin typeface="Arial" pitchFamily="34" charset="0"/>
                <a:cs typeface="Arial" pitchFamily="34" charset="0"/>
              </a:rPr>
              <a:t> ΕΝΟΟΥΝΤΑΙ ΟΙ </a:t>
            </a:r>
            <a:r>
              <a:rPr lang="el-GR" sz="4400" b="1" dirty="0" smtClean="0">
                <a:solidFill>
                  <a:srgbClr val="FF0000"/>
                </a:solidFill>
                <a:latin typeface="Arial" pitchFamily="34" charset="0"/>
                <a:cs typeface="Arial" pitchFamily="34" charset="0"/>
              </a:rPr>
              <a:t>ΕΜΒΟΛΟΦΟΡΕΣ ΕΚΤΟΠΙΣΕΩΣ</a:t>
            </a:r>
            <a:r>
              <a:rPr lang="el-GR" sz="4400" b="1" dirty="0" smtClean="0">
                <a:latin typeface="Arial" pitchFamily="34" charset="0"/>
                <a:cs typeface="Arial" pitchFamily="34" charset="0"/>
              </a:rPr>
              <a:t>. </a:t>
            </a:r>
          </a:p>
          <a:p>
            <a:pPr>
              <a:buNone/>
            </a:pPr>
            <a:endParaRPr lang="el-GR" sz="4400" b="1" dirty="0" smtClean="0">
              <a:latin typeface="Arial" pitchFamily="34" charset="0"/>
              <a:cs typeface="Arial" pitchFamily="34" charset="0"/>
            </a:endParaRPr>
          </a:p>
          <a:p>
            <a:pPr>
              <a:buNone/>
            </a:pPr>
            <a:r>
              <a:rPr lang="el-GR" sz="4400" b="1" dirty="0" smtClean="0">
                <a:latin typeface="Arial" pitchFamily="34" charset="0"/>
                <a:cs typeface="Arial" pitchFamily="34" charset="0"/>
              </a:rPr>
              <a:t>ΟΙ </a:t>
            </a:r>
            <a:r>
              <a:rPr lang="el-GR" sz="4400" b="1" dirty="0" smtClean="0">
                <a:solidFill>
                  <a:srgbClr val="FF0000"/>
                </a:solidFill>
                <a:latin typeface="Arial" pitchFamily="34" charset="0"/>
                <a:cs typeface="Arial" pitchFamily="34" charset="0"/>
              </a:rPr>
              <a:t>ΠΕΡΙΣΤΡΟΦΙΚΕΣ</a:t>
            </a:r>
            <a:r>
              <a:rPr lang="el-GR" sz="4400" b="1" dirty="0" smtClean="0">
                <a:latin typeface="Arial" pitchFamily="34" charset="0"/>
                <a:cs typeface="Arial" pitchFamily="34" charset="0"/>
              </a:rPr>
              <a:t> ΥΠΟΔΙΑΙΡΟΥΝΤΑΙ ΣΕ: </a:t>
            </a:r>
          </a:p>
          <a:p>
            <a:pPr>
              <a:buNone/>
            </a:pPr>
            <a:r>
              <a:rPr lang="el-GR" sz="4400" b="1" dirty="0" smtClean="0">
                <a:latin typeface="Arial" pitchFamily="34" charset="0"/>
                <a:cs typeface="Arial" pitchFamily="34" charset="0"/>
              </a:rPr>
              <a:t>     α) </a:t>
            </a:r>
            <a:r>
              <a:rPr lang="el-GR" sz="4400" b="1" dirty="0" smtClean="0">
                <a:solidFill>
                  <a:srgbClr val="FF0000"/>
                </a:solidFill>
                <a:latin typeface="Arial" pitchFamily="34" charset="0"/>
                <a:cs typeface="Arial" pitchFamily="34" charset="0"/>
              </a:rPr>
              <a:t>ΠΕΡΙΣΤΡΟΦΙΚΕΣ ΑΝΤΛΙΕΣ ΕΚΤΟΠΙΣΕΩΣ</a:t>
            </a:r>
            <a:r>
              <a:rPr lang="el-GR" sz="4400" b="1" dirty="0" smtClean="0">
                <a:latin typeface="Arial" pitchFamily="34" charset="0"/>
                <a:cs typeface="Arial" pitchFamily="34" charset="0"/>
              </a:rPr>
              <a:t>, ΠΟΥ  </a:t>
            </a:r>
          </a:p>
          <a:p>
            <a:pPr>
              <a:buNone/>
            </a:pPr>
            <a:r>
              <a:rPr lang="el-GR" sz="4400" b="1" dirty="0" smtClean="0">
                <a:latin typeface="Arial" pitchFamily="34" charset="0"/>
                <a:cs typeface="Arial" pitchFamily="34" charset="0"/>
              </a:rPr>
              <a:t>          ΚΑΛΟΥΝΤΑΙ ΚΑΙ ΟΓΚΟΜΕΤΡΙΚΟΥ ΤΥΠΟΥ η  </a:t>
            </a:r>
          </a:p>
          <a:p>
            <a:pPr>
              <a:buNone/>
            </a:pPr>
            <a:r>
              <a:rPr lang="el-GR" sz="4400" b="1" dirty="0" smtClean="0">
                <a:latin typeface="Arial" pitchFamily="34" charset="0"/>
                <a:cs typeface="Arial" pitchFamily="34" charset="0"/>
              </a:rPr>
              <a:t>          ΟΓΚΟΜΕΤΡΙΚΕΣ (</a:t>
            </a:r>
            <a:r>
              <a:rPr lang="en-US" sz="4400" b="1" dirty="0" smtClean="0">
                <a:latin typeface="Arial" pitchFamily="34" charset="0"/>
                <a:cs typeface="Arial" pitchFamily="34" charset="0"/>
              </a:rPr>
              <a:t>VOLUMETRIC TYPE</a:t>
            </a:r>
            <a:r>
              <a:rPr lang="el-GR" sz="4400" b="1" dirty="0" smtClean="0">
                <a:latin typeface="Arial" pitchFamily="34" charset="0"/>
                <a:cs typeface="Arial" pitchFamily="34" charset="0"/>
              </a:rPr>
              <a:t>)</a:t>
            </a:r>
          </a:p>
          <a:p>
            <a:pPr>
              <a:buNone/>
            </a:pPr>
            <a:r>
              <a:rPr lang="el-GR" sz="4400" b="1" dirty="0" smtClean="0">
                <a:latin typeface="Arial" pitchFamily="34" charset="0"/>
                <a:cs typeface="Arial" pitchFamily="34" charset="0"/>
              </a:rPr>
              <a:t>     β) </a:t>
            </a:r>
            <a:r>
              <a:rPr lang="el-GR" sz="4400" b="1" dirty="0" smtClean="0">
                <a:solidFill>
                  <a:srgbClr val="FF0000"/>
                </a:solidFill>
                <a:latin typeface="Arial" pitchFamily="34" charset="0"/>
                <a:cs typeface="Arial" pitchFamily="34" charset="0"/>
              </a:rPr>
              <a:t>ΠΕΡΙΣΤΡΟΦΙΚΕΣ ΑΝΤΛΙΕΣ ΡΟΗΣ</a:t>
            </a:r>
            <a:r>
              <a:rPr lang="el-GR" sz="4400" b="1" dirty="0" smtClean="0">
                <a:latin typeface="Arial" pitchFamily="34" charset="0"/>
                <a:cs typeface="Arial" pitchFamily="34" charset="0"/>
              </a:rPr>
              <a:t>. </a:t>
            </a:r>
          </a:p>
          <a:p>
            <a:pPr>
              <a:buNone/>
            </a:pPr>
            <a:r>
              <a:rPr lang="el-GR" sz="4400" b="1" dirty="0" smtClean="0">
                <a:latin typeface="Arial" pitchFamily="34" charset="0"/>
                <a:cs typeface="Arial" pitchFamily="34" charset="0"/>
              </a:rPr>
              <a:t>         ΟΙ ΤΕΛΕΥΤΑΙΕΣ ΥΠΟΔΙΑΙΡΟΥΝΤΑΙ ΣΕ:</a:t>
            </a:r>
          </a:p>
          <a:p>
            <a:pPr>
              <a:buNone/>
            </a:pPr>
            <a:endParaRPr lang="el-GR" sz="4400" b="1" dirty="0" smtClean="0">
              <a:latin typeface="Arial" pitchFamily="34" charset="0"/>
              <a:cs typeface="Arial" pitchFamily="34" charset="0"/>
            </a:endParaRPr>
          </a:p>
          <a:p>
            <a:pPr lvl="0">
              <a:buFont typeface="Wingdings" pitchFamily="2" charset="2"/>
              <a:buChar char="Ø"/>
            </a:pPr>
            <a:r>
              <a:rPr lang="el-GR" sz="4400" b="1" dirty="0" smtClean="0">
                <a:solidFill>
                  <a:srgbClr val="FF0000"/>
                </a:solidFill>
                <a:latin typeface="Arial" pitchFamily="34" charset="0"/>
                <a:cs typeface="Arial" pitchFamily="34" charset="0"/>
              </a:rPr>
              <a:t>     ΠΕΡΙΣΤΡΟΦΙΚΕΣ ΑΚΤΙΝΙΚΗΣ ΡΟΗΣ </a:t>
            </a:r>
            <a:r>
              <a:rPr lang="el-GR" sz="4400" b="1" dirty="0" smtClean="0">
                <a:latin typeface="Arial" pitchFamily="34" charset="0"/>
                <a:cs typeface="Arial" pitchFamily="34" charset="0"/>
              </a:rPr>
              <a:t>(Π.Χ. ΣΕ      </a:t>
            </a:r>
          </a:p>
          <a:p>
            <a:pPr lvl="0">
              <a:buNone/>
            </a:pPr>
            <a:r>
              <a:rPr lang="el-GR" sz="4400" b="1" dirty="0" smtClean="0">
                <a:latin typeface="Arial" pitchFamily="34" charset="0"/>
                <a:cs typeface="Arial" pitchFamily="34" charset="0"/>
              </a:rPr>
              <a:t>         ΦΥΓΟΚΕΝΤΡΙΚΕΣ) ΚΑΙ</a:t>
            </a:r>
          </a:p>
          <a:p>
            <a:pPr>
              <a:buFont typeface="Wingdings" pitchFamily="2" charset="2"/>
              <a:buChar char="Ø"/>
            </a:pPr>
            <a:r>
              <a:rPr lang="el-GR" sz="4400" b="1" dirty="0" smtClean="0">
                <a:solidFill>
                  <a:srgbClr val="FF0000"/>
                </a:solidFill>
                <a:latin typeface="Arial" pitchFamily="34" charset="0"/>
                <a:cs typeface="Arial" pitchFamily="34" charset="0"/>
              </a:rPr>
              <a:t>     ΠΕΡΙΣΤΡΟΦΙΚΕΣ ΑΞΟΝΙΚΗΣ ΡΟΗΣ </a:t>
            </a:r>
            <a:r>
              <a:rPr lang="el-GR" sz="4400" b="1" dirty="0" smtClean="0">
                <a:latin typeface="Arial" pitchFamily="34" charset="0"/>
                <a:cs typeface="Arial" pitchFamily="34" charset="0"/>
              </a:rPr>
              <a:t>(Π.Χ. ΟΙ ΑΝΤΛΙΕΣ  </a:t>
            </a:r>
          </a:p>
          <a:p>
            <a:pPr>
              <a:buNone/>
            </a:pPr>
            <a:r>
              <a:rPr lang="el-GR" sz="4400" b="1" dirty="0" smtClean="0">
                <a:latin typeface="Arial" pitchFamily="34" charset="0"/>
                <a:cs typeface="Arial" pitchFamily="34" charset="0"/>
              </a:rPr>
              <a:t>         ΜΕ ΕΛΙΚΑ). </a:t>
            </a:r>
          </a:p>
          <a:p>
            <a:pPr>
              <a:buNone/>
            </a:pPr>
            <a:endParaRPr lang="el-GR" sz="43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ΚΑΤΑΤΑΞΗ ΤΩΝ ΑΝΤΛΙΩΝ</a:t>
            </a:r>
            <a:endParaRPr lang="el-GR"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p:spPr>
        <p:txBody>
          <a:bodyPr>
            <a:normAutofit/>
          </a:bodyPr>
          <a:lstStyle/>
          <a:p>
            <a:pPr>
              <a:buNone/>
            </a:pPr>
            <a:r>
              <a:rPr lang="en-US" sz="2800" dirty="0" smtClean="0"/>
              <a:t>    </a:t>
            </a:r>
          </a:p>
          <a:p>
            <a:pPr>
              <a:buNone/>
            </a:pPr>
            <a:r>
              <a:rPr lang="en-US" sz="2800" b="1" dirty="0" smtClean="0">
                <a:latin typeface="Arial" pitchFamily="34" charset="0"/>
                <a:cs typeface="Arial" pitchFamily="34" charset="0"/>
              </a:rPr>
              <a:t>   </a:t>
            </a:r>
            <a:r>
              <a:rPr lang="el-GR" sz="3600" b="1" dirty="0" smtClean="0">
                <a:latin typeface="Arial" pitchFamily="34" charset="0"/>
                <a:cs typeface="Arial" pitchFamily="34" charset="0"/>
              </a:rPr>
              <a:t>ΕΙΔΙΚΗ  ΜΕΘΟΔΟ ΜΕΤΑΚΙΝΗΣΕΩΣ ΤΩΝ ΥΓΡΩΝ ΑΠΟΤΕΛΕΙ Η ΑΝΤΛΗΣΗ ΤΟΥΣ ΜΕ </a:t>
            </a:r>
            <a:r>
              <a:rPr lang="el-GR" sz="3600" b="1" dirty="0" smtClean="0">
                <a:solidFill>
                  <a:srgbClr val="FF0000"/>
                </a:solidFill>
                <a:latin typeface="Arial" pitchFamily="34" charset="0"/>
                <a:cs typeface="Arial" pitchFamily="34" charset="0"/>
              </a:rPr>
              <a:t>ΕΚΧΥΤΗΡΑ</a:t>
            </a:r>
            <a:r>
              <a:rPr lang="en-US" sz="3600" b="1" dirty="0" smtClean="0">
                <a:latin typeface="Arial" pitchFamily="34" charset="0"/>
                <a:cs typeface="Arial" pitchFamily="34" charset="0"/>
              </a:rPr>
              <a:t>.</a:t>
            </a:r>
            <a:r>
              <a:rPr lang="el-GR" sz="3600" b="1" dirty="0" smtClean="0">
                <a:latin typeface="Arial" pitchFamily="34" charset="0"/>
                <a:cs typeface="Arial" pitchFamily="34" charset="0"/>
              </a:rPr>
              <a:t> </a:t>
            </a:r>
            <a:endParaRPr lang="en-US" sz="3600" b="1" dirty="0" smtClean="0">
              <a:latin typeface="Arial" pitchFamily="34" charset="0"/>
              <a:cs typeface="Arial" pitchFamily="34" charset="0"/>
            </a:endParaRPr>
          </a:p>
          <a:p>
            <a:pPr>
              <a:buNone/>
            </a:pPr>
            <a:endParaRPr lang="en-US" sz="3600" b="1" dirty="0" smtClean="0">
              <a:latin typeface="Arial" pitchFamily="34" charset="0"/>
              <a:cs typeface="Arial" pitchFamily="34" charset="0"/>
            </a:endParaRPr>
          </a:p>
          <a:p>
            <a:pPr>
              <a:buNone/>
            </a:pPr>
            <a:r>
              <a:rPr lang="en-US" sz="3600" b="1" dirty="0" smtClean="0">
                <a:latin typeface="Arial" pitchFamily="34" charset="0"/>
                <a:cs typeface="Arial" pitchFamily="34" charset="0"/>
              </a:rPr>
              <a:t>   </a:t>
            </a:r>
            <a:r>
              <a:rPr lang="el-GR" sz="3600" b="1" dirty="0" smtClean="0">
                <a:latin typeface="Arial" pitchFamily="34" charset="0"/>
                <a:cs typeface="Arial" pitchFamily="34" charset="0"/>
              </a:rPr>
              <a:t>Ο ΟΠΟΙΟΣ ΛΕΙΤΟΥΡΓΕΙ ΜΕ ΑΤΜΟ, ΠΕΠΙΕΣΜΕΝΟ ΑΕΡΑ Η ΝΕΡΟ ΥΠΟ ΠΙΕΣΗ.</a:t>
            </a:r>
          </a:p>
          <a:p>
            <a:pPr>
              <a:buNone/>
            </a:pPr>
            <a:endParaRPr lang="el-GR" sz="43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ΣΤΟΙΧΕΙΑ ΑΠΟ ΤΗΝ ΥΔΡΑΥΛΙΚΗ</a:t>
            </a:r>
            <a:endParaRPr lang="el-GR"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a:solidFill>
            <a:srgbClr val="FFFF00"/>
          </a:solidFill>
        </p:spPr>
        <p:txBody>
          <a:bodyPr>
            <a:normAutofit fontScale="92500" lnSpcReduction="20000"/>
          </a:bodyPr>
          <a:lstStyle/>
          <a:p>
            <a:pPr algn="ctr">
              <a:buNone/>
            </a:pPr>
            <a:r>
              <a:rPr lang="el-GR" sz="2400" b="1" u="sng" dirty="0" smtClean="0">
                <a:solidFill>
                  <a:srgbClr val="FF0000"/>
                </a:solidFill>
                <a:latin typeface="Arial" pitchFamily="34" charset="0"/>
                <a:cs typeface="Arial" pitchFamily="34" charset="0"/>
              </a:rPr>
              <a:t>Ο ΘΕΜΕΛΙΩΔΗΣ ΝΟΜΟΣ η ΕΞΙΣΩΣΗ ΤΗΣ ΥΔΡΟΔΥΝΑΜΙΚΗΣ</a:t>
            </a:r>
            <a:endParaRPr lang="en-US" sz="2400" b="1" u="sng" dirty="0" smtClean="0">
              <a:solidFill>
                <a:srgbClr val="FF0000"/>
              </a:solidFill>
              <a:latin typeface="Arial" pitchFamily="34" charset="0"/>
              <a:cs typeface="Arial" pitchFamily="34" charset="0"/>
            </a:endParaRPr>
          </a:p>
          <a:p>
            <a:pPr algn="ctr">
              <a:buNone/>
            </a:pPr>
            <a:r>
              <a:rPr lang="el-GR" sz="2600" b="1" u="sng" dirty="0" smtClean="0">
                <a:solidFill>
                  <a:srgbClr val="002060"/>
                </a:solidFill>
                <a:latin typeface="Arial" pitchFamily="34" charset="0"/>
                <a:cs typeface="Arial" pitchFamily="34" charset="0"/>
              </a:rPr>
              <a:t>ΤΟ ΥΔΡΑΥΛΙΚΟ ΚΤΥΠΗΜΑ</a:t>
            </a:r>
            <a:endParaRPr lang="en-US" sz="2600" b="1" u="sng" dirty="0" smtClean="0">
              <a:solidFill>
                <a:srgbClr val="002060"/>
              </a:solidFill>
              <a:latin typeface="Arial" pitchFamily="34" charset="0"/>
              <a:cs typeface="Arial" pitchFamily="34" charset="0"/>
            </a:endParaRPr>
          </a:p>
          <a:p>
            <a:pPr>
              <a:buNone/>
            </a:pPr>
            <a:r>
              <a:rPr lang="en-US" sz="2800" b="1" dirty="0" smtClean="0">
                <a:latin typeface="Arial" pitchFamily="34" charset="0"/>
                <a:cs typeface="Arial" pitchFamily="34" charset="0"/>
              </a:rPr>
              <a:t>    </a:t>
            </a:r>
            <a:r>
              <a:rPr lang="el-GR" sz="2800" b="1" dirty="0" smtClean="0">
                <a:latin typeface="Arial" pitchFamily="34" charset="0"/>
                <a:cs typeface="Arial" pitchFamily="34" charset="0"/>
              </a:rPr>
              <a:t>ΑΝ ΚΑΤΑ ΤΗ ΔΙΑΡΚΕΙΑ ΤΗΣ ΡΟΗΣ ΤΗ ΔΙΑΚΟΨΟΥΜΕ ΑΠΟΤΟΜΑ, ΚΛΕΙΝΟΝΤΑΣ Π.Χ. ΕΝΑ ΔΙΑΚΟΠΤΗ ΣΤΗ ΣΩΛΗΝΩΣΗ, ΤΟΤΕ Η ΤΑΧΥΤΗΤΑ ΡΟΗΣ ΜΗΔΕΝΙΖΕΤΑΙ ΚΑΙ Η ΚΙΝΗΤΙΚΗ ΕΝΕΡΓΕΙΑ ΤΟΥ ΥΓΡΟΥ ΜΕΤΑΤΡΕΠΕΤΑΙ ΣΕ ΔΥΝΑΜΙΚΗ, ΜΕ ΑΠΟΤΕΛΕΣΜΑ ΤΗΝ ΑΠΟΤΟΜΗ ΑΥΞΗΣΗ ΤΗΣ ΠΙΕΣΕΩΣ, ΠΟΥ ΤΕΛΙΚΑ ΠΡΟΚΑΛΕΙ ΙΣΧΥΡΗ ΚΡΟΥΣΗ ΣΤΟΝ ΣΩΛΗΝΑ. Η ΚΡΟΥΣΗ ΑΥΤΗ ΚΑΛΕΙΤΑΙ</a:t>
            </a:r>
            <a:r>
              <a:rPr lang="el-GR" sz="2800" b="1" i="1" dirty="0" smtClean="0">
                <a:latin typeface="Arial" pitchFamily="34" charset="0"/>
                <a:cs typeface="Arial" pitchFamily="34" charset="0"/>
              </a:rPr>
              <a:t> ΥΔΡΑΥΛΙΚΟ ΚΤΥΠΗΜΑ</a:t>
            </a:r>
            <a:r>
              <a:rPr lang="el-GR" sz="2800" b="1" dirty="0" smtClean="0">
                <a:latin typeface="Arial" pitchFamily="34" charset="0"/>
                <a:cs typeface="Arial" pitchFamily="34" charset="0"/>
              </a:rPr>
              <a:t> ΚΑΙ ΕΙΝΑΙ ΤΟΣΟ ΙΣΧΥΡΗ, ΩΣΤΕ ΜΠΟΡΕΙ, ΚΑΜΙΑ ΦΟΡΑ ΝΑ ΠΡΟΚΑΛΕΣΕΙ ΚΑΙ ΘΡΑΥΣΗ ΤΟΥ ΣΩΛΗΝΑ Η ΑΛΛΗ ΣΟΒΑΡΗ ΖΗΜΙΑ ΣΤΟ ΣΥΓΚΡΟΤΗΜΑ. ΓΙ' ΑΥΤΟ ΚΑΙ ΤΟ ΚΛΕΙΣΙΜΟ ΤΟΥ ΔΙΑΚΟΠΤΗ ΠΡΕΠΕΙ ΝΑ ΓΙΝΕΤΑΙ ΣΙΓΑ-ΣΙΓΑ.</a:t>
            </a:r>
          </a:p>
          <a:p>
            <a:pPr>
              <a:buNone/>
            </a:pPr>
            <a:endParaRPr lang="el-GR" sz="28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ΣΤΟΙΧΕΙΑ ΑΠΟ ΤΗΝ ΥΔΡΑΥΛΙΚΗ</a:t>
            </a:r>
            <a:endParaRPr lang="el-GR"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a:solidFill>
            <a:srgbClr val="FFFF00"/>
          </a:solidFill>
        </p:spPr>
        <p:txBody>
          <a:bodyPr>
            <a:normAutofit/>
          </a:bodyPr>
          <a:lstStyle/>
          <a:p>
            <a:pPr algn="ctr">
              <a:buNone/>
            </a:pPr>
            <a:r>
              <a:rPr lang="el-GR" sz="2200" b="1" u="sng" dirty="0" smtClean="0">
                <a:solidFill>
                  <a:srgbClr val="FF0000"/>
                </a:solidFill>
                <a:latin typeface="Arial" pitchFamily="34" charset="0"/>
                <a:cs typeface="Arial" pitchFamily="34" charset="0"/>
              </a:rPr>
              <a:t>Ο ΘΕΜΕΛΙΩΔΗΣ ΝΟΜΟΣ η ΕΞΙΣΩΣΗ ΤΗΣ ΥΔΡΟΔΥΝΑΜΙΚΗΣ</a:t>
            </a:r>
            <a:endParaRPr lang="en-US" sz="2200" b="1" u="sng" dirty="0" smtClean="0">
              <a:solidFill>
                <a:srgbClr val="FF0000"/>
              </a:solidFill>
              <a:latin typeface="Arial" pitchFamily="34" charset="0"/>
              <a:cs typeface="Arial" pitchFamily="34" charset="0"/>
            </a:endParaRPr>
          </a:p>
          <a:p>
            <a:pPr algn="ctr">
              <a:buNone/>
            </a:pPr>
            <a:r>
              <a:rPr lang="el-GR" sz="2400" b="1" u="sng" dirty="0" smtClean="0">
                <a:solidFill>
                  <a:srgbClr val="002060"/>
                </a:solidFill>
                <a:latin typeface="Arial" pitchFamily="34" charset="0"/>
                <a:cs typeface="Arial" pitchFamily="34" charset="0"/>
              </a:rPr>
              <a:t>ΤΟ ΥΔΡΑΥΛΙΚΟ ΚΤΥΠΗΜΑ</a:t>
            </a:r>
            <a:endParaRPr lang="en-US" sz="2400" b="1" u="sng" dirty="0" smtClean="0">
              <a:solidFill>
                <a:srgbClr val="002060"/>
              </a:solidFill>
              <a:latin typeface="Arial" pitchFamily="34" charset="0"/>
              <a:cs typeface="Arial" pitchFamily="34" charset="0"/>
            </a:endParaRPr>
          </a:p>
          <a:p>
            <a:pPr>
              <a:buNone/>
            </a:pPr>
            <a:r>
              <a:rPr lang="el-GR" sz="2800" b="1" dirty="0" smtClean="0">
                <a:latin typeface="Arial" pitchFamily="34" charset="0"/>
                <a:cs typeface="Arial" pitchFamily="34" charset="0"/>
              </a:rPr>
              <a:t>   ΤΟ ΦΑΙΝΟΜΕΝΟ ΠΑΡΑΤΗΡΕΙΤΑΙ ΚΥΡΙΩΣ ΣΤΙΣ ΕΜΒΟΛΟΦΟΡΕΣ ΑΝΤΛΙΕΣ, ΤΩΝ ΟΠΟΙΩΝ Η ΕΝΕΡΓΕΙΑ ΟΠΩΣ ΘΑ ΔΟΥΜΕ, ΔΕΝ ΕΙΝΑΙ ΣΥΝΕΧΗΣ ΑΛΛΑ ΕΝΑΛΛΑΣΣΟΜΕΝΗ, ΟΤΑΝ ΣΥΜΒΑΙΝΕΙ ΔΙΑΚΟΠΗ ΤΗΣ ΦΛΕΒΑΣ ΣΤΗΝ ΑΝΑΡΡΟΦΗΣΗ Η ΤΗΝ ΚΑΤΑΘΛΙΨΗ. ΓΙΑ ΤΗΝ ΑΝΤΙΜΕΤΩΠΙΣΗ ΤΟΥ ΠΑΡΕΜΒΑΛΛΕΤΑΙ ΣΤΗ ΣΩΛΗΝΩΣΗ ΤΗΣ ΑΝΑΡΡΟΦΗΣΕΩΣ Η ΤΗΣ ΚΑΤΑΘΛΙΨΕΩΣ Η ΚΑΙ ΤΩΝ ΔΥΟ ΕΝΑΣ</a:t>
            </a:r>
            <a:r>
              <a:rPr lang="el-GR" sz="2800" b="1" i="1" dirty="0" smtClean="0">
                <a:latin typeface="Arial" pitchFamily="34" charset="0"/>
                <a:cs typeface="Arial" pitchFamily="34" charset="0"/>
              </a:rPr>
              <a:t> </a:t>
            </a:r>
            <a:r>
              <a:rPr lang="el-GR" sz="2800" b="1" i="1" dirty="0" smtClean="0">
                <a:solidFill>
                  <a:srgbClr val="FF0000"/>
                </a:solidFill>
                <a:latin typeface="Arial" pitchFamily="34" charset="0"/>
                <a:cs typeface="Arial" pitchFamily="34" charset="0"/>
              </a:rPr>
              <a:t>ΑΕΡΟΚΩΔΩΝΑΣ</a:t>
            </a:r>
            <a:r>
              <a:rPr lang="el-GR" sz="2800" b="1" i="1" dirty="0" smtClean="0">
                <a:latin typeface="Arial" pitchFamily="34" charset="0"/>
                <a:cs typeface="Arial" pitchFamily="34" charset="0"/>
              </a:rPr>
              <a:t>.</a:t>
            </a:r>
            <a:endParaRPr lang="el-GR" sz="2800" b="1" dirty="0" smtClean="0">
              <a:latin typeface="Arial" pitchFamily="34" charset="0"/>
              <a:cs typeface="Arial" pitchFamily="34" charset="0"/>
            </a:endParaRPr>
          </a:p>
          <a:p>
            <a:pPr>
              <a:buNone/>
            </a:pPr>
            <a:endParaRPr lang="el-GR" sz="28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ΣΤΟΙΧΕΙΑ ΑΠΟ ΤΗΝ ΥΔΡΑΥΛΙΚΗ</a:t>
            </a:r>
            <a:endParaRPr lang="el-GR"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a:solidFill>
            <a:srgbClr val="FFFF00"/>
          </a:solidFill>
        </p:spPr>
        <p:txBody>
          <a:bodyPr>
            <a:normAutofit/>
          </a:bodyPr>
          <a:lstStyle/>
          <a:p>
            <a:pPr algn="ctr">
              <a:buNone/>
            </a:pPr>
            <a:r>
              <a:rPr lang="el-GR" sz="2200" b="1" u="sng" dirty="0" smtClean="0">
                <a:solidFill>
                  <a:srgbClr val="FF0000"/>
                </a:solidFill>
                <a:latin typeface="Arial" pitchFamily="34" charset="0"/>
                <a:cs typeface="Arial" pitchFamily="34" charset="0"/>
              </a:rPr>
              <a:t>Ο ΘΕΜΕΛΙΩΔΗΣ ΝΟΜΟΣ η ΕΞΙΣΩΣΗ ΤΗΣ ΥΔΡΟΔΥΝΑΜΙΚΗΣ</a:t>
            </a:r>
            <a:endParaRPr lang="en-US" sz="2200" b="1" u="sng" dirty="0" smtClean="0">
              <a:solidFill>
                <a:srgbClr val="FF0000"/>
              </a:solidFill>
              <a:latin typeface="Arial" pitchFamily="34" charset="0"/>
              <a:cs typeface="Arial" pitchFamily="34" charset="0"/>
            </a:endParaRPr>
          </a:p>
          <a:p>
            <a:pPr algn="ctr">
              <a:buNone/>
            </a:pPr>
            <a:r>
              <a:rPr lang="el-GR" sz="2400" b="1" u="sng" dirty="0" smtClean="0">
                <a:solidFill>
                  <a:srgbClr val="002060"/>
                </a:solidFill>
                <a:latin typeface="Arial" pitchFamily="34" charset="0"/>
                <a:cs typeface="Arial" pitchFamily="34" charset="0"/>
              </a:rPr>
              <a:t>ΤΟ ΥΔΡΑΥΛΙΚΟ ΚΤΥΠΗΜΑ</a:t>
            </a:r>
            <a:endParaRPr lang="en-US" sz="2400" b="1" u="sng" dirty="0" smtClean="0">
              <a:solidFill>
                <a:srgbClr val="002060"/>
              </a:solidFill>
              <a:latin typeface="Arial" pitchFamily="34" charset="0"/>
              <a:cs typeface="Arial" pitchFamily="34" charset="0"/>
            </a:endParaRPr>
          </a:p>
          <a:p>
            <a:pPr algn="ctr">
              <a:buNone/>
            </a:pPr>
            <a:endParaRPr lang="el-GR" sz="2800" dirty="0" smtClean="0"/>
          </a:p>
          <a:p>
            <a:pPr>
              <a:buNone/>
            </a:pPr>
            <a:r>
              <a:rPr lang="el-GR" sz="2800" b="1" dirty="0" smtClean="0">
                <a:latin typeface="Arial" pitchFamily="34" charset="0"/>
                <a:cs typeface="Arial" pitchFamily="34" charset="0"/>
              </a:rPr>
              <a:t>   Ο ΑΕΡΟΚΩΔΩΝΑΣ ΕΙΝΑΙ ΔΟΧΕΙΟ ΜΕΤΑΛΛΙΚΟ ΠΟΥ ΓΕΜΙΖΕΤΑΙ ΜΕΧΡΙ ΟΡΙΣΜΕΝΗ ΣΤΑΘΜΗ ΜΕ ΥΓΡΟ, ΕΝΩ Ο ΥΠΟΛΟΙΠΟΣ ΧΩΡΟΣ ΤΟΥ ΚΑΤΑΛΑΜΒΑΝΕΤΑΙ ΑΠΟ ΑΕΡΑ, Ο ΟΠΟΙΟΣ ΑΛΛΟΤΕ ΣΥΜΠΙΕΖΕΤΑΙ ΑΠΟ ΤΟ ΥΓΡΟ ΚΑΙ ΑΛΛΟΤΕ ΕΚΤΟΝΩΝΕΤΑΙ. ΕΤΣΙ ΕΝΕΡΓΕΙ ΩΣ ΕΛΑΤΗΡΙΟ,ΠΟΥ ΑΠΟΡΡΟΦΑ ΤΗΝ ΚΡΟΥΣΗ, ΚΑΙ ΚΑΘΙΣΤΑ ΟΜΑΛΗ ΚΑΤΑ ΤΟ ΔΥΝΑΤΟ ΤΗ ΡΟΗ ΤΗΣ ΦΛΕΒΑΣ ΣΤΗ ΣΩΛΗΝΩΣΗ.</a:t>
            </a:r>
          </a:p>
          <a:p>
            <a:pPr>
              <a:buNone/>
            </a:pPr>
            <a:endParaRPr lang="el-GR" sz="28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ΑΝΤΛΙΕΣ</a:t>
            </a:r>
            <a:endParaRPr lang="el-GR"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a:solidFill>
            <a:schemeClr val="bg1"/>
          </a:solidFill>
        </p:spPr>
        <p:txBody>
          <a:bodyPr>
            <a:noAutofit/>
          </a:bodyPr>
          <a:lstStyle/>
          <a:p>
            <a:pPr algn="ctr">
              <a:buNone/>
            </a:pPr>
            <a:r>
              <a:rPr lang="en-US" sz="2400" b="1" dirty="0" smtClean="0">
                <a:latin typeface="Arial" pitchFamily="34" charset="0"/>
                <a:cs typeface="Arial" pitchFamily="34" charset="0"/>
              </a:rPr>
              <a:t>    </a:t>
            </a:r>
            <a:endParaRPr lang="el-GR" sz="2400" b="1" dirty="0" smtClean="0">
              <a:latin typeface="Arial" pitchFamily="34" charset="0"/>
              <a:cs typeface="Arial" pitchFamily="34" charset="0"/>
            </a:endParaRPr>
          </a:p>
          <a:p>
            <a:pPr algn="ctr">
              <a:buNone/>
            </a:pPr>
            <a:endParaRPr lang="el-GR" sz="2400" b="1" u="sng" dirty="0" smtClean="0">
              <a:solidFill>
                <a:srgbClr val="FF0000"/>
              </a:solidFill>
              <a:latin typeface="Arial" pitchFamily="34" charset="0"/>
              <a:cs typeface="Arial" pitchFamily="34" charset="0"/>
            </a:endParaRPr>
          </a:p>
          <a:p>
            <a:pPr algn="ctr">
              <a:buNone/>
            </a:pPr>
            <a:r>
              <a:rPr lang="el-GR" sz="7200" b="1" u="sng" dirty="0" smtClean="0">
                <a:solidFill>
                  <a:srgbClr val="FF0000"/>
                </a:solidFill>
                <a:latin typeface="Arial" pitchFamily="34" charset="0"/>
                <a:cs typeface="Arial" pitchFamily="34" charset="0"/>
              </a:rPr>
              <a:t>ΕΜΒΟΛΟΦΟΡΕΣ ΑΝΤΛΙΕΣ</a:t>
            </a:r>
          </a:p>
          <a:p>
            <a:pP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ΕΜΒΟΛΟΦΟΡΕΣ ΑΝΤΛΙΕΣ</a:t>
            </a:r>
          </a:p>
        </p:txBody>
      </p:sp>
      <p:sp>
        <p:nvSpPr>
          <p:cNvPr id="3" name="Content Placeholder 2"/>
          <p:cNvSpPr>
            <a:spLocks noGrp="1"/>
          </p:cNvSpPr>
          <p:nvPr>
            <p:ph idx="1"/>
          </p:nvPr>
        </p:nvSpPr>
        <p:spPr>
          <a:xfrm>
            <a:off x="285720" y="1142984"/>
            <a:ext cx="8643998" cy="5500726"/>
          </a:xfrm>
          <a:solidFill>
            <a:schemeClr val="bg1"/>
          </a:solidFill>
        </p:spPr>
        <p:txBody>
          <a:bodyPr>
            <a:noAutofit/>
          </a:bodyPr>
          <a:lstStyle/>
          <a:p>
            <a:pPr algn="ctr">
              <a:buNone/>
            </a:pPr>
            <a:r>
              <a:rPr lang="el-GR" sz="2800" b="1" u="sng" dirty="0" smtClean="0">
                <a:solidFill>
                  <a:srgbClr val="FF0000"/>
                </a:solidFill>
                <a:latin typeface="Arial" pitchFamily="34" charset="0"/>
                <a:cs typeface="Arial" pitchFamily="34" charset="0"/>
              </a:rPr>
              <a:t>ΓΕΝΙΚΑ</a:t>
            </a:r>
          </a:p>
          <a:p>
            <a:pPr>
              <a:buNone/>
            </a:pPr>
            <a:endParaRPr lang="el-GR" sz="2400" b="1" i="1" dirty="0" smtClean="0"/>
          </a:p>
          <a:p>
            <a:pPr>
              <a:buNone/>
            </a:pPr>
            <a:r>
              <a:rPr lang="el-GR" sz="2800" b="1" dirty="0" smtClean="0">
                <a:solidFill>
                  <a:srgbClr val="FF0000"/>
                </a:solidFill>
                <a:latin typeface="Arial" pitchFamily="34" charset="0"/>
                <a:cs typeface="Arial" pitchFamily="34" charset="0"/>
              </a:rPr>
              <a:t>    ΕΜΒΟΛΟΦΟΡΕΣ</a:t>
            </a:r>
            <a:r>
              <a:rPr lang="el-GR" sz="2800" b="1" dirty="0" smtClean="0">
                <a:latin typeface="Arial" pitchFamily="34" charset="0"/>
                <a:cs typeface="Arial" pitchFamily="34" charset="0"/>
              </a:rPr>
              <a:t> ΟΝΟΜΑΖΟΝΤΑΙ ΟΙ ΑΝΤΛΙΕΣ ΠΟΥ ΑΠΟΤΕΛΟΥΝΤΑΙ ΑΠΟ ΕΝΑ η ΠΕΡΙΣΣΟΤΕΡΟΥΣ ΚΥΛΙΝΔΡΟΥΣ, ΜΕΣΑ ΣΤΟΝ ΚΑΘΕΝΑ ΑΠΟ ΤΟΥΣ ΟΠΟΙΟΥΣ ΠΑΛΙΝΔΡΟΜΕΙ ΕΝΑ ΕΜΒΟΛΟ. </a:t>
            </a:r>
          </a:p>
          <a:p>
            <a:pPr>
              <a:buNone/>
            </a:pPr>
            <a:r>
              <a:rPr lang="el-GR" sz="2800" b="1" dirty="0" smtClean="0">
                <a:latin typeface="Arial" pitchFamily="34" charset="0"/>
                <a:cs typeface="Arial" pitchFamily="34" charset="0"/>
              </a:rPr>
              <a:t>    ΜΕ ΤΗΝ ΚΙΝΗΣΗ ΤΟΥ ΕΜΒΟΛΟΥ ΑΛΛΟΤΕ ΕΙΣΡΕΕΙ η ΑΝΑΡΡΟΦΑΤΑΙ ΤΟ ΥΓΡΟ ΜΕΣΑ ΣΤΟΝ ΚΥΛΙΝΔΡΟ, ΑΛΛΟΤΕ ΕΞΩΘΕΙΤΑΙ η ΚΑΤΑΘΛΙΒΕΤΑΙ ΕΞΩ ΑΠΟ ΑΥΤΟΝ. </a:t>
            </a:r>
          </a:p>
          <a:p>
            <a:pPr algn="ctr">
              <a:buNone/>
            </a:pPr>
            <a:r>
              <a:rPr lang="en-US" sz="2400" b="1" dirty="0" smtClean="0">
                <a:latin typeface="Arial" pitchFamily="34" charset="0"/>
                <a:cs typeface="Arial" pitchFamily="34" charset="0"/>
              </a:rPr>
              <a:t>    </a:t>
            </a:r>
            <a:endParaRPr lang="el-GR" sz="2400" b="1" dirty="0" smtClean="0">
              <a:latin typeface="Arial" pitchFamily="34" charset="0"/>
              <a:cs typeface="Arial" pitchFamily="34" charset="0"/>
            </a:endParaRPr>
          </a:p>
          <a:p>
            <a:pPr algn="ctr">
              <a:buNone/>
            </a:pPr>
            <a:endParaRPr lang="el-GR" sz="2400" b="1" u="sng" dirty="0" smtClean="0">
              <a:solidFill>
                <a:srgbClr val="FF0000"/>
              </a:solidFill>
              <a:latin typeface="Arial" pitchFamily="34" charset="0"/>
              <a:cs typeface="Arial" pitchFamily="34" charset="0"/>
            </a:endParaRPr>
          </a:p>
          <a:p>
            <a:pP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ΕΜΒΟΛΟΦΟΡΕΣ ΑΝΤΛΙΕΣ</a:t>
            </a:r>
          </a:p>
        </p:txBody>
      </p:sp>
      <p:sp>
        <p:nvSpPr>
          <p:cNvPr id="3" name="Content Placeholder 2"/>
          <p:cNvSpPr>
            <a:spLocks noGrp="1"/>
          </p:cNvSpPr>
          <p:nvPr>
            <p:ph idx="1"/>
          </p:nvPr>
        </p:nvSpPr>
        <p:spPr>
          <a:xfrm>
            <a:off x="285720" y="1142984"/>
            <a:ext cx="8643998" cy="5500726"/>
          </a:xfrm>
          <a:solidFill>
            <a:schemeClr val="bg1"/>
          </a:solidFill>
        </p:spPr>
        <p:txBody>
          <a:bodyPr>
            <a:noAutofit/>
          </a:bodyPr>
          <a:lstStyle/>
          <a:p>
            <a:pPr algn="ctr">
              <a:buNone/>
            </a:pPr>
            <a:r>
              <a:rPr lang="el-GR" sz="2800" b="1" u="sng" dirty="0" smtClean="0">
                <a:solidFill>
                  <a:srgbClr val="FF0000"/>
                </a:solidFill>
                <a:latin typeface="Arial" pitchFamily="34" charset="0"/>
                <a:cs typeface="Arial" pitchFamily="34" charset="0"/>
              </a:rPr>
              <a:t>ΟΙ ΕΜΒΟΛΟΦΟΡΕΣ ΑΝΤΛΙΕΣ ΔΙΑΚΡΙΝΟΝΤΑΙ ΣΕ:</a:t>
            </a:r>
            <a:endParaRPr lang="en-US" sz="2800" b="1" u="sng" dirty="0" smtClean="0">
              <a:solidFill>
                <a:srgbClr val="FF0000"/>
              </a:solidFill>
              <a:latin typeface="Arial" pitchFamily="34" charset="0"/>
              <a:cs typeface="Arial" pitchFamily="34" charset="0"/>
            </a:endParaRPr>
          </a:p>
          <a:p>
            <a:pPr algn="ctr">
              <a:buNone/>
            </a:pPr>
            <a:endParaRPr lang="el-GR" sz="2800" b="1" u="sng" dirty="0" smtClean="0">
              <a:solidFill>
                <a:srgbClr val="FF0000"/>
              </a:solidFill>
              <a:latin typeface="Arial" pitchFamily="34" charset="0"/>
              <a:cs typeface="Arial" pitchFamily="34" charset="0"/>
            </a:endParaRPr>
          </a:p>
          <a:p>
            <a:pPr>
              <a:buNone/>
            </a:pPr>
            <a:r>
              <a:rPr lang="el-GR" sz="2800" b="1" dirty="0" smtClean="0">
                <a:solidFill>
                  <a:srgbClr val="FF0000"/>
                </a:solidFill>
                <a:latin typeface="Arial" pitchFamily="34" charset="0"/>
                <a:cs typeface="Arial" pitchFamily="34" charset="0"/>
              </a:rPr>
              <a:t>α) </a:t>
            </a:r>
            <a:r>
              <a:rPr lang="el-GR" sz="2800" b="1" dirty="0" smtClean="0">
                <a:latin typeface="Arial" pitchFamily="34" charset="0"/>
                <a:cs typeface="Arial" pitchFamily="34" charset="0"/>
              </a:rPr>
              <a:t>ΑΝΑΡΡΟΦΗΤΙΚΕΣ η ΚΑΤΑΘΛΙΠΤΙΚΕΣ</a:t>
            </a:r>
            <a:r>
              <a:rPr lang="en-US" sz="2800" b="1" dirty="0" smtClean="0">
                <a:latin typeface="Arial" pitchFamily="34" charset="0"/>
                <a:cs typeface="Arial" pitchFamily="34" charset="0"/>
              </a:rPr>
              <a:t>.</a:t>
            </a:r>
          </a:p>
          <a:p>
            <a:pPr>
              <a:buNone/>
            </a:pPr>
            <a:r>
              <a:rPr lang="el-GR" sz="2800" b="1" dirty="0" smtClean="0">
                <a:solidFill>
                  <a:srgbClr val="FF0000"/>
                </a:solidFill>
                <a:latin typeface="Arial" pitchFamily="34" charset="0"/>
                <a:cs typeface="Arial" pitchFamily="34" charset="0"/>
              </a:rPr>
              <a:t>β) </a:t>
            </a:r>
            <a:r>
              <a:rPr lang="el-GR" sz="2800" b="1" dirty="0" smtClean="0">
                <a:latin typeface="Arial" pitchFamily="34" charset="0"/>
                <a:cs typeface="Arial" pitchFamily="34" charset="0"/>
              </a:rPr>
              <a:t>ΑΠΛΗΣ η ΔΙΠΛΗΣ ΕΝΕΡΓΕΙΑΣ</a:t>
            </a:r>
            <a:r>
              <a:rPr lang="en-US" sz="2800" b="1" dirty="0" smtClean="0">
                <a:latin typeface="Arial" pitchFamily="34" charset="0"/>
                <a:cs typeface="Arial" pitchFamily="34" charset="0"/>
              </a:rPr>
              <a:t>.</a:t>
            </a:r>
          </a:p>
          <a:p>
            <a:pPr>
              <a:buNone/>
            </a:pPr>
            <a:r>
              <a:rPr lang="el-GR" sz="2800" b="1" dirty="0" smtClean="0">
                <a:solidFill>
                  <a:srgbClr val="FF0000"/>
                </a:solidFill>
                <a:latin typeface="Arial" pitchFamily="34" charset="0"/>
                <a:cs typeface="Arial" pitchFamily="34" charset="0"/>
              </a:rPr>
              <a:t>γ) </a:t>
            </a:r>
            <a:r>
              <a:rPr lang="el-GR" sz="2800" b="1" dirty="0" smtClean="0">
                <a:latin typeface="Arial" pitchFamily="34" charset="0"/>
                <a:cs typeface="Arial" pitchFamily="34" charset="0"/>
              </a:rPr>
              <a:t>ΜΟΝΟΚΥΛΙΝΔΡΕΣ η ΠΟΛΥΚΥΛΙΝΔΡΕΣ</a:t>
            </a:r>
            <a:r>
              <a:rPr lang="en-US" sz="2800" b="1" dirty="0" smtClean="0">
                <a:latin typeface="Arial" pitchFamily="34" charset="0"/>
                <a:cs typeface="Arial" pitchFamily="34" charset="0"/>
              </a:rPr>
              <a:t>.</a:t>
            </a:r>
          </a:p>
          <a:p>
            <a:pPr>
              <a:buNone/>
            </a:pPr>
            <a:r>
              <a:rPr lang="el-GR" sz="2800" b="1" dirty="0" smtClean="0">
                <a:solidFill>
                  <a:srgbClr val="FF0000"/>
                </a:solidFill>
                <a:latin typeface="Arial" pitchFamily="34" charset="0"/>
                <a:cs typeface="Arial" pitchFamily="34" charset="0"/>
              </a:rPr>
              <a:t>δ) </a:t>
            </a:r>
            <a:r>
              <a:rPr lang="el-GR" sz="2800" b="1" dirty="0" smtClean="0">
                <a:latin typeface="Arial" pitchFamily="34" charset="0"/>
                <a:cs typeface="Arial" pitchFamily="34" charset="0"/>
              </a:rPr>
              <a:t>ΟΡΙΖΟΝΤΙΕΣ, ΚΑΘΕΤΕΣ η ΚΕΚΛΙΜΕΝΕΣ</a:t>
            </a:r>
            <a:r>
              <a:rPr lang="en-US" sz="2800" b="1" dirty="0" smtClean="0">
                <a:latin typeface="Arial" pitchFamily="34" charset="0"/>
                <a:cs typeface="Arial" pitchFamily="34" charset="0"/>
              </a:rPr>
              <a:t>.</a:t>
            </a:r>
          </a:p>
          <a:p>
            <a:pPr>
              <a:buNone/>
            </a:pPr>
            <a:r>
              <a:rPr lang="el-GR" sz="2800" b="1" dirty="0" smtClean="0">
                <a:solidFill>
                  <a:srgbClr val="FF0000"/>
                </a:solidFill>
                <a:latin typeface="Arial" pitchFamily="34" charset="0"/>
                <a:cs typeface="Arial" pitchFamily="34" charset="0"/>
              </a:rPr>
              <a:t>ε) </a:t>
            </a:r>
            <a:r>
              <a:rPr lang="el-GR" sz="2800" b="1" dirty="0" smtClean="0">
                <a:latin typeface="Arial" pitchFamily="34" charset="0"/>
                <a:cs typeface="Arial" pitchFamily="34" charset="0"/>
              </a:rPr>
              <a:t>ΧΕΙΡΟΚΙΝΗΤΕΣ, ΑΤΜΟΚΙΝΗΤΕΣ, ΠΕΤΡΕΛΑΙΟΚΙΝΗΤΕΣ ΚΑΙ ΗΛΕΚΤΡΟΚΙΝΗΤΕΣ η ΥΔΡΑΥΛΙΚΗΣ ΚΙΝΗΣΕΩΣ</a:t>
            </a:r>
            <a:r>
              <a:rPr lang="en-US" sz="2800" b="1" dirty="0" smtClean="0">
                <a:latin typeface="Arial" pitchFamily="34" charset="0"/>
                <a:cs typeface="Arial" pitchFamily="34" charset="0"/>
              </a:rPr>
              <a:t>.</a:t>
            </a:r>
          </a:p>
          <a:p>
            <a:pPr>
              <a:buNone/>
            </a:pPr>
            <a:r>
              <a:rPr lang="el-GR" sz="2800" b="1" dirty="0" smtClean="0">
                <a:solidFill>
                  <a:srgbClr val="FF0000"/>
                </a:solidFill>
                <a:latin typeface="Arial" pitchFamily="34" charset="0"/>
                <a:cs typeface="Arial" pitchFamily="34" charset="0"/>
              </a:rPr>
              <a:t>στ) </a:t>
            </a:r>
            <a:r>
              <a:rPr lang="el-GR" sz="2800" b="1" dirty="0" smtClean="0">
                <a:latin typeface="Arial" pitchFamily="34" charset="0"/>
                <a:cs typeface="Arial" pitchFamily="34" charset="0"/>
              </a:rPr>
              <a:t>ΑΠΕΥΘΕΙΑΣ η ΑΜΕΣΗΣ ΜΕΤΑΔΟΣΕΩΣ</a:t>
            </a:r>
            <a:r>
              <a:rPr lang="en-US" sz="2800" b="1" dirty="0" smtClean="0">
                <a:latin typeface="Arial" pitchFamily="34" charset="0"/>
                <a:cs typeface="Arial" pitchFamily="34" charset="0"/>
              </a:rPr>
              <a:t>.</a:t>
            </a:r>
          </a:p>
          <a:p>
            <a:pPr>
              <a:buNone/>
            </a:pPr>
            <a:r>
              <a:rPr lang="el-GR" sz="2800" b="1" dirty="0" smtClean="0">
                <a:solidFill>
                  <a:srgbClr val="FF0000"/>
                </a:solidFill>
                <a:latin typeface="Arial" pitchFamily="34" charset="0"/>
                <a:cs typeface="Arial" pitchFamily="34" charset="0"/>
              </a:rPr>
              <a:t>ζ) </a:t>
            </a:r>
            <a:r>
              <a:rPr lang="el-GR" sz="2800" b="1" dirty="0" smtClean="0">
                <a:latin typeface="Arial" pitchFamily="34" charset="0"/>
                <a:cs typeface="Arial" pitchFamily="34" charset="0"/>
              </a:rPr>
              <a:t>ΑΠΛΗΣ η ΣΥΖΕΥΓΜΕΝΗΣ ΔΙΑΤΑΞΕΩΣ</a:t>
            </a:r>
            <a:r>
              <a:rPr lang="en-US" sz="2800" b="1" dirty="0" smtClean="0">
                <a:latin typeface="Arial" pitchFamily="34" charset="0"/>
                <a:cs typeface="Arial" pitchFamily="34" charset="0"/>
              </a:rPr>
              <a:t>.</a:t>
            </a:r>
            <a:endParaRPr lang="el-GR" sz="2800" b="1" dirty="0" smtClean="0">
              <a:latin typeface="Arial" pitchFamily="34" charset="0"/>
              <a:cs typeface="Arial" pitchFamily="34" charset="0"/>
            </a:endParaRPr>
          </a:p>
          <a:p>
            <a:pPr>
              <a:buNone/>
            </a:pPr>
            <a:r>
              <a:rPr lang="el-GR" sz="2800" b="1" dirty="0" smtClean="0">
                <a:latin typeface="Arial" pitchFamily="34" charset="0"/>
                <a:cs typeface="Arial" pitchFamily="34" charset="0"/>
              </a:rPr>
              <a:t> </a:t>
            </a:r>
          </a:p>
          <a:p>
            <a:pPr>
              <a:buNone/>
            </a:pPr>
            <a:endParaRPr lang="el-GR" sz="2800" b="1" u="sng" dirty="0" smtClean="0">
              <a:latin typeface="Arial" pitchFamily="34" charset="0"/>
              <a:cs typeface="Arial" pitchFamily="34" charset="0"/>
            </a:endParaRPr>
          </a:p>
          <a:p>
            <a:pPr>
              <a:buNone/>
            </a:pPr>
            <a:endParaRPr lang="el-GR" sz="2800" b="1" u="sng" dirty="0" smtClean="0">
              <a:latin typeface="Arial" pitchFamily="34" charset="0"/>
              <a:cs typeface="Arial" pitchFamily="34" charset="0"/>
            </a:endParaRPr>
          </a:p>
          <a:p>
            <a:pPr>
              <a:buNone/>
            </a:pPr>
            <a:endParaRPr lang="el-GR" sz="2800" b="1" u="sng" dirty="0" smtClean="0">
              <a:latin typeface="Arial" pitchFamily="34" charset="0"/>
              <a:cs typeface="Arial" pitchFamily="34" charset="0"/>
            </a:endParaRPr>
          </a:p>
          <a:p>
            <a:pPr>
              <a:buNone/>
            </a:pPr>
            <a:endParaRPr lang="en-US" sz="2800" b="1" u="sng" dirty="0" smtClean="0">
              <a:latin typeface="Arial" pitchFamily="34" charset="0"/>
              <a:cs typeface="Arial" pitchFamily="34" charset="0"/>
            </a:endParaRPr>
          </a:p>
          <a:p>
            <a:pPr>
              <a:buNone/>
            </a:pPr>
            <a:endParaRPr lang="el-GR" sz="2800" b="1" u="sng" dirty="0" smtClean="0">
              <a:latin typeface="Arial" pitchFamily="34" charset="0"/>
              <a:cs typeface="Arial" pitchFamily="34" charset="0"/>
            </a:endParaRPr>
          </a:p>
          <a:p>
            <a:pPr>
              <a:buNone/>
            </a:pPr>
            <a:r>
              <a:rPr lang="en-US" sz="2400" b="1" dirty="0" smtClean="0">
                <a:latin typeface="Arial" pitchFamily="34" charset="0"/>
                <a:cs typeface="Arial" pitchFamily="34" charset="0"/>
              </a:rPr>
              <a:t> </a:t>
            </a:r>
          </a:p>
          <a:p>
            <a:pPr>
              <a:buNone/>
            </a:pPr>
            <a:r>
              <a:rPr lang="en-US" sz="2800" b="1" dirty="0" smtClean="0">
                <a:latin typeface="Arial" pitchFamily="34" charset="0"/>
                <a:cs typeface="Arial" pitchFamily="34" charset="0"/>
              </a:rPr>
              <a:t>  </a:t>
            </a:r>
            <a:endParaRPr lang="el-GR" sz="2400" b="1" dirty="0" smtClean="0">
              <a:solidFill>
                <a:srgbClr val="FF0000"/>
              </a:solidFill>
              <a:latin typeface="Arial" pitchFamily="34" charset="0"/>
              <a:cs typeface="Arial" pitchFamily="34" charset="0"/>
            </a:endParaRPr>
          </a:p>
          <a:p>
            <a:pP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519536"/>
          </a:xfrm>
        </p:spPr>
        <p:txBody>
          <a:bodyPr>
            <a:noAutofit/>
          </a:bodyPr>
          <a:lstStyle/>
          <a:p>
            <a:pPr algn="l"/>
            <a:r>
              <a:rPr lang="el-GR" sz="2600" b="1" u="sng" dirty="0" smtClean="0">
                <a:solidFill>
                  <a:srgbClr val="FF0000"/>
                </a:solidFill>
                <a:latin typeface="Arial" pitchFamily="34" charset="0"/>
                <a:cs typeface="Arial" pitchFamily="34" charset="0"/>
              </a:rPr>
              <a:t>Ο ΚΥΚΛΟΣ ΛΕΙΤΟΥΡΓΙΑΣ ΤΗΣ ΜΗΧΑΝΗΣ</a:t>
            </a:r>
            <a:r>
              <a:rPr lang="el-GR" sz="2600" b="1" dirty="0" smtClean="0">
                <a:solidFill>
                  <a:schemeClr val="tx1"/>
                </a:solidFill>
                <a:latin typeface="Arial" pitchFamily="34" charset="0"/>
                <a:cs typeface="Arial" pitchFamily="34" charset="0"/>
              </a:rPr>
              <a:t> ΠΕΡΙΛΑΜΒΑΝΕΙ ΤΗ ΔΙΑΔΙΚΑΣΙΑ ΕΙΣΑΓΩΓΗΣ ΤΟΥ ΑΤΜΟΣΦΑΙΡΙΚΟΥ ΑΕΡΑ (η ΤΟΥ ΜΕΙΓΜΑΤΟΣ ΑΕΡΑ-ΚΑΥΣΙΜΟΥ) ΜΕΣΑ ΣΤΟΝ ΚΥΛΙΝΔΡΟ, ΤΗ ΣΥΜΠΙΕΣΗ ΤΟΥ, ΤΗΝ ΕΙΣΑΓΩΓΗ ΤΟΥ ΚΑΥΣΙΜΟΥ, ΤΗ ΔΙΑΔΙΚΑΣΙΑ ΤΗΣ ΚΑΥΣΕΩΣ, ΤΗΝ ΕΚΤΟΝΩΣΗ ΤΩΝ ΚΑΥΣΑΕΡΙΩΝ ΚΑΙ ΤΕΛΟΣ ΤΗΝ ΕΞΑΓΩΓΗ ΤΟΥΣ ΣΤΟ ΠΕΡΙΒΑΛΛΟΝ. </a:t>
            </a:r>
            <a:endParaRPr lang="en-US" sz="2600" b="1" dirty="0" smtClean="0">
              <a:solidFill>
                <a:schemeClr val="tx1"/>
              </a:solidFill>
              <a:latin typeface="Arial" pitchFamily="34" charset="0"/>
              <a:cs typeface="Arial" pitchFamily="34" charset="0"/>
            </a:endParaRPr>
          </a:p>
          <a:p>
            <a:pPr algn="l"/>
            <a:r>
              <a:rPr lang="el-GR" sz="2600" b="1" dirty="0" smtClean="0">
                <a:solidFill>
                  <a:schemeClr val="tx1"/>
                </a:solidFill>
                <a:latin typeface="Arial" pitchFamily="34" charset="0"/>
                <a:cs typeface="Arial" pitchFamily="34" charset="0"/>
              </a:rPr>
              <a:t>ΟΙ ΔΙΕΡΓΑΣΙΕΣ ΑΥΤΕΣ, ΑΝΑΛΟΓΑ ΜΕ ΤΟΝ ΤΥΠΟ ΤΗΣ ΜΗΧΑΝΗΣ, ΠΡΑΓΜΑΤΟΠΟΙΟΥΝΤΑΙ ΣΕ ΔΥΟ Η ΤΕΣΣΕΡΕΙΣ ΔΙΑΔΡΟΜΕΣ ΤΟΥ ΕΜΒΟΛΟΥ (ΧΡΟΝΟΥΣ), ΔΗΛΑΔΗ ΣΕ ΜΙΑ Η ΔΥΟ ΠΛΗΡΕΙΣ ΠΕΡΙΣΤΡΟΦΕΣ ΤΟΥ ΣΤΡΟΦΑΛΟΦΟΡΟΥ ΑΞΟΝΑ (ΔΙΧΡΟΝΗ - ΤΕΤΡΑΧΡΟΝΗ ΜΗΧΑΝΗ).</a:t>
            </a:r>
            <a:endParaRPr lang="el-GR" sz="26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1800" b="1" u="sng" dirty="0" smtClean="0">
                <a:solidFill>
                  <a:schemeClr val="bg1"/>
                </a:solidFill>
                <a:latin typeface="Arial" pitchFamily="34" charset="0"/>
                <a:cs typeface="Arial" pitchFamily="34" charset="0"/>
              </a:rPr>
              <a:t>ΑΡΧΕΣ ΛΕΙΤΟΥΡΓΙΑΣ ΚΑΙ ΑΠΛΗ ΠΕΡΙΓΡΑΦΗ ΕΜΒΟΛΟΦΟΡΟΥ ΠΑΛΙΝΔΡΟΜΙΚΗΣ ΜΗΧΑΝΗΣ ΕΣΩΤΕΡΙΚΗΣ ΚΑΥΣΕΩΣ</a:t>
            </a:r>
            <a:endParaRPr lang="en-US" sz="1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ΕΜΒΟΛΟΦΟΡΕΣ ΑΝΤΛΙΕΣ</a:t>
            </a:r>
          </a:p>
        </p:txBody>
      </p:sp>
      <p:sp>
        <p:nvSpPr>
          <p:cNvPr id="3" name="Content Placeholder 2"/>
          <p:cNvSpPr>
            <a:spLocks noGrp="1"/>
          </p:cNvSpPr>
          <p:nvPr>
            <p:ph idx="1"/>
          </p:nvPr>
        </p:nvSpPr>
        <p:spPr>
          <a:xfrm>
            <a:off x="285720" y="1142984"/>
            <a:ext cx="8643998" cy="5500726"/>
          </a:xfrm>
          <a:solidFill>
            <a:schemeClr val="bg1"/>
          </a:solidFill>
        </p:spPr>
        <p:txBody>
          <a:bodyPr>
            <a:noAutofit/>
          </a:bodyPr>
          <a:lstStyle/>
          <a:p>
            <a:pPr algn="ctr">
              <a:buNone/>
            </a:pPr>
            <a:r>
              <a:rPr lang="el-GR" sz="2800" b="1" u="sng" dirty="0" smtClean="0">
                <a:solidFill>
                  <a:srgbClr val="FF0000"/>
                </a:solidFill>
                <a:latin typeface="Arial" pitchFamily="34" charset="0"/>
                <a:cs typeface="Arial" pitchFamily="34" charset="0"/>
              </a:rPr>
              <a:t>ΟΙ ΕΜΒΟΛΟΦΟΡΕΣ ΑΝΤΛΙΕΣ ΔΙΑΚΡΙΝΟΝΤΑΙ ΣΕ:</a:t>
            </a:r>
          </a:p>
          <a:p>
            <a:pPr algn="ctr">
              <a:buNone/>
            </a:pPr>
            <a:r>
              <a:rPr lang="el-GR" sz="2800" b="1" u="sng" dirty="0" smtClean="0">
                <a:solidFill>
                  <a:srgbClr val="FF0000"/>
                </a:solidFill>
                <a:latin typeface="Arial" pitchFamily="34" charset="0"/>
                <a:cs typeface="Arial" pitchFamily="34" charset="0"/>
              </a:rPr>
              <a:t>α) </a:t>
            </a:r>
            <a:r>
              <a:rPr lang="el-GR" sz="2800" b="1" u="sng" dirty="0" smtClean="0">
                <a:latin typeface="Arial" pitchFamily="34" charset="0"/>
                <a:cs typeface="Arial" pitchFamily="34" charset="0"/>
              </a:rPr>
              <a:t>ΑΝΑΡΡΟΦΗΤΙΚΕΣ η ΚΑΤΑΘΛΙΠΤΙΚΕΣ</a:t>
            </a:r>
          </a:p>
          <a:p>
            <a:pPr>
              <a:buNone/>
            </a:pPr>
            <a:r>
              <a:rPr lang="en-US" sz="2400" b="1" dirty="0" smtClean="0">
                <a:latin typeface="Arial" pitchFamily="34" charset="0"/>
                <a:cs typeface="Arial" pitchFamily="34" charset="0"/>
              </a:rPr>
              <a:t> </a:t>
            </a:r>
          </a:p>
          <a:p>
            <a:pPr>
              <a:buNone/>
            </a:pPr>
            <a:r>
              <a:rPr lang="en-US" sz="2800" b="1" dirty="0" smtClean="0">
                <a:latin typeface="Arial" pitchFamily="34" charset="0"/>
                <a:cs typeface="Arial" pitchFamily="34" charset="0"/>
              </a:rPr>
              <a:t>    </a:t>
            </a:r>
            <a:r>
              <a:rPr lang="el-GR" sz="2800" b="1" dirty="0" smtClean="0">
                <a:latin typeface="Arial" pitchFamily="34" charset="0"/>
                <a:cs typeface="Arial" pitchFamily="34" charset="0"/>
              </a:rPr>
              <a:t>ΜΙΑ </a:t>
            </a:r>
            <a:r>
              <a:rPr lang="el-GR" sz="2800" b="1" i="1" u="sng" dirty="0" smtClean="0">
                <a:latin typeface="Arial" pitchFamily="34" charset="0"/>
                <a:cs typeface="Arial" pitchFamily="34" charset="0"/>
              </a:rPr>
              <a:t>ΑΝΑΡΡΟΦΗΤΙΚΗ ΑΝΤΛΙΑ</a:t>
            </a:r>
            <a:r>
              <a:rPr lang="el-GR" sz="2800" b="1" i="1" dirty="0" smtClean="0">
                <a:latin typeface="Arial" pitchFamily="34" charset="0"/>
                <a:cs typeface="Arial" pitchFamily="34" charset="0"/>
              </a:rPr>
              <a:t> </a:t>
            </a:r>
            <a:r>
              <a:rPr lang="el-GR" sz="2800" b="1" i="1" dirty="0" smtClean="0">
                <a:solidFill>
                  <a:srgbClr val="FF0000"/>
                </a:solidFill>
                <a:latin typeface="Arial" pitchFamily="34" charset="0"/>
                <a:cs typeface="Arial" pitchFamily="34" charset="0"/>
              </a:rPr>
              <a:t>ΑΝΥΨΩΝΕΙ</a:t>
            </a:r>
            <a:r>
              <a:rPr lang="el-GR" sz="2800" b="1" dirty="0" smtClean="0">
                <a:solidFill>
                  <a:srgbClr val="FF0000"/>
                </a:solidFill>
                <a:latin typeface="Arial" pitchFamily="34" charset="0"/>
                <a:cs typeface="Arial" pitchFamily="34" charset="0"/>
              </a:rPr>
              <a:t> </a:t>
            </a:r>
            <a:r>
              <a:rPr lang="el-GR" sz="2800" b="1" dirty="0" smtClean="0">
                <a:latin typeface="Arial" pitchFamily="34" charset="0"/>
                <a:cs typeface="Arial" pitchFamily="34" charset="0"/>
              </a:rPr>
              <a:t>ΜΟΝΟ ΤΟ ΥΓΡΟ, ΤΟ ΟΠΟΙΟ ΣΤΗ ΣΥΝΕΧΕΙΑ ΡΕΕΙ ΜΟΝΟ ΤΟΥ, ΓΙ' ΑΥΤΟ ΚΑΛΕΙΤΑΙ ΚΑΙ</a:t>
            </a:r>
            <a:r>
              <a:rPr lang="el-GR" sz="2800" b="1" i="1" dirty="0" smtClean="0">
                <a:latin typeface="Arial" pitchFamily="34" charset="0"/>
                <a:cs typeface="Arial" pitchFamily="34" charset="0"/>
              </a:rPr>
              <a:t> ΑΝΥΨΩΤΙΚΗ.</a:t>
            </a:r>
            <a:r>
              <a:rPr lang="el-GR" sz="2800" b="1" dirty="0" smtClean="0">
                <a:latin typeface="Arial" pitchFamily="34" charset="0"/>
                <a:cs typeface="Arial" pitchFamily="34" charset="0"/>
              </a:rPr>
              <a:t> </a:t>
            </a:r>
            <a:endParaRPr lang="en-US" sz="2800" b="1" dirty="0" smtClean="0">
              <a:latin typeface="Arial" pitchFamily="34" charset="0"/>
              <a:cs typeface="Arial" pitchFamily="34" charset="0"/>
            </a:endParaRPr>
          </a:p>
          <a:p>
            <a:pPr>
              <a:buNone/>
            </a:pPr>
            <a:r>
              <a:rPr lang="en-US" sz="2800" b="1" dirty="0" smtClean="0">
                <a:latin typeface="Arial" pitchFamily="34" charset="0"/>
                <a:cs typeface="Arial" pitchFamily="34" charset="0"/>
              </a:rPr>
              <a:t>    </a:t>
            </a:r>
            <a:r>
              <a:rPr lang="el-GR" sz="2800" b="1" dirty="0" smtClean="0">
                <a:latin typeface="Arial" pitchFamily="34" charset="0"/>
                <a:cs typeface="Arial" pitchFamily="34" charset="0"/>
              </a:rPr>
              <a:t>Η </a:t>
            </a:r>
            <a:r>
              <a:rPr lang="el-GR" sz="2800" b="1" i="1" u="sng" dirty="0" smtClean="0">
                <a:latin typeface="Arial" pitchFamily="34" charset="0"/>
                <a:cs typeface="Arial" pitchFamily="34" charset="0"/>
              </a:rPr>
              <a:t>ΚΑΤΑΘΛΙΠΤΙΚΗ ΑΝΤΛΙΑ</a:t>
            </a:r>
            <a:r>
              <a:rPr lang="el-GR" sz="2800" b="1" dirty="0" smtClean="0">
                <a:latin typeface="Arial" pitchFamily="34" charset="0"/>
                <a:cs typeface="Arial" pitchFamily="34" charset="0"/>
              </a:rPr>
              <a:t> ΕΙΝΑΙ ΕΠΕΚΤΑΣΗ ΤΗΣ ΕΝΝΟΙΑΣ ΤΗΣ ΑΝΑΡΡΟΦΗΤΙΚΗΣ, ΓΙΑΤΙ ΚΑΙ ΑΝΥΨΩΝΕΙ Η ΑΝΑΡΡΟΦΑ ΤΟ ΥΓΡΟ ΚΑΙ ΤΟ</a:t>
            </a:r>
            <a:r>
              <a:rPr lang="el-GR" sz="2800" b="1" i="1" dirty="0" smtClean="0">
                <a:latin typeface="Arial" pitchFamily="34" charset="0"/>
                <a:cs typeface="Arial" pitchFamily="34" charset="0"/>
              </a:rPr>
              <a:t> </a:t>
            </a:r>
            <a:r>
              <a:rPr lang="el-GR" sz="2800" b="1" i="1" dirty="0" smtClean="0">
                <a:solidFill>
                  <a:srgbClr val="FF0000"/>
                </a:solidFill>
                <a:latin typeface="Arial" pitchFamily="34" charset="0"/>
                <a:cs typeface="Arial" pitchFamily="34" charset="0"/>
              </a:rPr>
              <a:t>ΚΑΤΑΘΛΙΒΕΙ</a:t>
            </a:r>
            <a:r>
              <a:rPr lang="el-GR" sz="2800" b="1" dirty="0" smtClean="0">
                <a:latin typeface="Arial" pitchFamily="34" charset="0"/>
                <a:cs typeface="Arial" pitchFamily="34" charset="0"/>
              </a:rPr>
              <a:t> ΥΠΕΡΝΙΚΩΝΤΑΣ ΜΙΑ ΕΞΩΤΕΡΙΚΗ ΑΝΤΙΣΤΑΣΗ, ΔΗΛΑΔΗ ΜΙΑ ΠΙΕΣΗ. </a:t>
            </a:r>
            <a:r>
              <a:rPr lang="en-US" sz="2800" b="1" dirty="0" smtClean="0">
                <a:latin typeface="Arial" pitchFamily="34" charset="0"/>
                <a:cs typeface="Arial" pitchFamily="34" charset="0"/>
              </a:rPr>
              <a:t>   </a:t>
            </a:r>
            <a:endParaRPr lang="el-GR" sz="2800" b="1" dirty="0" smtClean="0">
              <a:latin typeface="Arial" pitchFamily="34" charset="0"/>
              <a:cs typeface="Arial" pitchFamily="34" charset="0"/>
            </a:endParaRPr>
          </a:p>
          <a:p>
            <a:pPr>
              <a:buNone/>
            </a:pPr>
            <a:endParaRPr lang="el-GR" sz="2400" b="1" dirty="0" smtClean="0">
              <a:solidFill>
                <a:srgbClr val="FF0000"/>
              </a:solidFill>
              <a:latin typeface="Arial" pitchFamily="34" charset="0"/>
              <a:cs typeface="Arial" pitchFamily="34" charset="0"/>
            </a:endParaRPr>
          </a:p>
          <a:p>
            <a:pP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ΕΜΒΟΛΟΦΟΡΕΣ ΑΝΤΛΙΕΣ</a:t>
            </a:r>
          </a:p>
        </p:txBody>
      </p:sp>
      <p:sp>
        <p:nvSpPr>
          <p:cNvPr id="3" name="Content Placeholder 2"/>
          <p:cNvSpPr>
            <a:spLocks noGrp="1"/>
          </p:cNvSpPr>
          <p:nvPr>
            <p:ph idx="1"/>
          </p:nvPr>
        </p:nvSpPr>
        <p:spPr>
          <a:xfrm>
            <a:off x="285720" y="1142984"/>
            <a:ext cx="8643998" cy="5500726"/>
          </a:xfrm>
          <a:solidFill>
            <a:schemeClr val="bg1"/>
          </a:solidFill>
        </p:spPr>
        <p:txBody>
          <a:bodyPr>
            <a:noAutofit/>
          </a:bodyPr>
          <a:lstStyle/>
          <a:p>
            <a:pPr algn="ctr">
              <a:buNone/>
            </a:pPr>
            <a:r>
              <a:rPr lang="el-GR" sz="2800" b="1" u="sng" dirty="0" smtClean="0">
                <a:solidFill>
                  <a:srgbClr val="FF0000"/>
                </a:solidFill>
                <a:latin typeface="Arial" pitchFamily="34" charset="0"/>
                <a:cs typeface="Arial" pitchFamily="34" charset="0"/>
              </a:rPr>
              <a:t>ΟΙ ΕΜΒΟΛΟΦΟΡΕΣ ΑΝΤΛΙΕΣ ΔΙΑΚΡΙΝΟΝΤΑΙ ΣΕ:</a:t>
            </a:r>
            <a:endParaRPr lang="el-GR" sz="2800" b="1" dirty="0" smtClean="0">
              <a:latin typeface="Arial" pitchFamily="34" charset="0"/>
              <a:cs typeface="Arial" pitchFamily="34" charset="0"/>
            </a:endParaRPr>
          </a:p>
          <a:p>
            <a:pPr algn="ctr">
              <a:buNone/>
            </a:pPr>
            <a:r>
              <a:rPr lang="el-GR" sz="2800" b="1" u="sng" dirty="0" smtClean="0">
                <a:solidFill>
                  <a:srgbClr val="FF0000"/>
                </a:solidFill>
                <a:latin typeface="Arial" pitchFamily="34" charset="0"/>
                <a:cs typeface="Arial" pitchFamily="34" charset="0"/>
              </a:rPr>
              <a:t>β) </a:t>
            </a:r>
            <a:r>
              <a:rPr lang="el-GR" sz="2800" b="1" u="sng" dirty="0" smtClean="0">
                <a:latin typeface="Arial" pitchFamily="34" charset="0"/>
                <a:cs typeface="Arial" pitchFamily="34" charset="0"/>
              </a:rPr>
              <a:t>ΑΠΛΗΣ η ΔΙΠΛΗΣ ΕΝΕΡΓΕΙΑΣ</a:t>
            </a:r>
            <a:endParaRPr lang="en-US" sz="2800" b="1" u="sng" dirty="0" smtClean="0">
              <a:latin typeface="Arial" pitchFamily="34" charset="0"/>
              <a:cs typeface="Arial" pitchFamily="34" charset="0"/>
            </a:endParaRPr>
          </a:p>
          <a:p>
            <a:pPr>
              <a:buNone/>
            </a:pPr>
            <a:endParaRPr lang="en-US" sz="1800" b="1" u="sng" dirty="0" smtClean="0">
              <a:latin typeface="Arial" pitchFamily="34" charset="0"/>
              <a:cs typeface="Arial" pitchFamily="34" charset="0"/>
            </a:endParaRPr>
          </a:p>
          <a:p>
            <a:pPr>
              <a:buNone/>
            </a:pPr>
            <a:r>
              <a:rPr lang="en-US" sz="2800" b="1" i="1" dirty="0" smtClean="0">
                <a:latin typeface="Arial" pitchFamily="34" charset="0"/>
                <a:cs typeface="Arial" pitchFamily="34" charset="0"/>
              </a:rPr>
              <a:t>    </a:t>
            </a:r>
            <a:r>
              <a:rPr lang="el-GR" sz="2800" b="1" i="1" dirty="0" smtClean="0">
                <a:solidFill>
                  <a:srgbClr val="FF0000"/>
                </a:solidFill>
                <a:latin typeface="Arial" pitchFamily="34" charset="0"/>
                <a:cs typeface="Arial" pitchFamily="34" charset="0"/>
              </a:rPr>
              <a:t>ΑΠΛΗΣ ΕΝΕΡΓΕΙΑΣ</a:t>
            </a:r>
            <a:r>
              <a:rPr lang="el-GR" sz="2800" b="1" dirty="0" smtClean="0">
                <a:solidFill>
                  <a:srgbClr val="FF0000"/>
                </a:solidFill>
                <a:latin typeface="Arial" pitchFamily="34" charset="0"/>
                <a:cs typeface="Arial" pitchFamily="34" charset="0"/>
              </a:rPr>
              <a:t> </a:t>
            </a:r>
            <a:r>
              <a:rPr lang="el-GR" sz="2800" b="1" dirty="0" smtClean="0">
                <a:latin typeface="Arial" pitchFamily="34" charset="0"/>
                <a:cs typeface="Arial" pitchFamily="34" charset="0"/>
              </a:rPr>
              <a:t>ΟΝΟΜΑΖΕΤΑΙ Η ΑΝΤΛΙΑ, ΟΤΑΝ ΠΡΑΓΜΑΤΟΠΟΙΕΙ ΤΟΝ ΚΥΚΛΟ ΛΕΙΤΟΥΡΓΙΑΣ ΤΗΣ, ΔΗΛΑΔΗ ΚΑΙ ΤΗΝ ΑΝΑΡΡΟΦΗΣΗ ΚΑΙ ΤΗΝ ΚΑΤΑΘΛΙΨΗ ΑΠΟ ΤΗ ΜΙΑ ΜΟΝΟ ΟΨΗ ΤΟΥ ΕΜΒΟΛΟΥ ΤΗΣ.</a:t>
            </a:r>
            <a:r>
              <a:rPr lang="el-GR" sz="2800" b="1" i="1" dirty="0" smtClean="0">
                <a:latin typeface="Arial" pitchFamily="34" charset="0"/>
                <a:cs typeface="Arial" pitchFamily="34" charset="0"/>
              </a:rPr>
              <a:t> </a:t>
            </a:r>
            <a:endParaRPr lang="en-US" sz="2800" b="1" i="1" dirty="0" smtClean="0">
              <a:latin typeface="Arial" pitchFamily="34" charset="0"/>
              <a:cs typeface="Arial" pitchFamily="34" charset="0"/>
            </a:endParaRPr>
          </a:p>
          <a:p>
            <a:pPr>
              <a:buNone/>
            </a:pPr>
            <a:r>
              <a:rPr lang="en-US" sz="2800" b="1" i="1" dirty="0" smtClean="0">
                <a:latin typeface="Arial" pitchFamily="34" charset="0"/>
                <a:cs typeface="Arial" pitchFamily="34" charset="0"/>
              </a:rPr>
              <a:t>    </a:t>
            </a:r>
            <a:r>
              <a:rPr lang="el-GR" sz="2800" b="1" i="1" dirty="0" smtClean="0">
                <a:solidFill>
                  <a:srgbClr val="FF0000"/>
                </a:solidFill>
                <a:latin typeface="Arial" pitchFamily="34" charset="0"/>
                <a:cs typeface="Arial" pitchFamily="34" charset="0"/>
              </a:rPr>
              <a:t>ΔΙΠΛΗΣ ΕΝΕΡΓΕΙΑΣ</a:t>
            </a:r>
            <a:r>
              <a:rPr lang="el-GR" sz="2800" b="1" dirty="0" smtClean="0">
                <a:solidFill>
                  <a:srgbClr val="FF0000"/>
                </a:solidFill>
                <a:latin typeface="Arial" pitchFamily="34" charset="0"/>
                <a:cs typeface="Arial" pitchFamily="34" charset="0"/>
              </a:rPr>
              <a:t> </a:t>
            </a:r>
            <a:r>
              <a:rPr lang="el-GR" sz="2800" b="1" dirty="0" smtClean="0">
                <a:latin typeface="Arial" pitchFamily="34" charset="0"/>
                <a:cs typeface="Arial" pitchFamily="34" charset="0"/>
              </a:rPr>
              <a:t>ΟΝΟΜΑΖΕΤΑΙ, ΟΤΑΝ ΤΟΝ ΠΡΑΓΜΑΤΟΠΟΙΕΙ ΚΑΙ ΑΠΟ ΤΙΣ ΔΥΟ ΟΨΕΙΣ ΤΟΥ. </a:t>
            </a:r>
            <a:endParaRPr lang="el-GR" sz="2800" b="1" u="sng" dirty="0" smtClean="0">
              <a:latin typeface="Arial" pitchFamily="34" charset="0"/>
              <a:cs typeface="Arial" pitchFamily="34" charset="0"/>
            </a:endParaRPr>
          </a:p>
          <a:p>
            <a:pPr>
              <a:buNone/>
            </a:pPr>
            <a:r>
              <a:rPr lang="en-US" sz="2800" b="1" dirty="0" smtClean="0">
                <a:solidFill>
                  <a:srgbClr val="FF0000"/>
                </a:solidFill>
                <a:latin typeface="Arial" pitchFamily="34" charset="0"/>
                <a:cs typeface="Arial" pitchFamily="34" charset="0"/>
              </a:rPr>
              <a:t> </a:t>
            </a:r>
            <a:endParaRPr lang="el-GR" sz="2800" b="1" dirty="0" smtClean="0">
              <a:latin typeface="Arial" pitchFamily="34" charset="0"/>
              <a:cs typeface="Arial" pitchFamily="34" charset="0"/>
            </a:endParaRPr>
          </a:p>
          <a:p>
            <a:pPr algn="ctr">
              <a:buNone/>
            </a:pPr>
            <a:r>
              <a:rPr lang="en-US" sz="2400" b="1" dirty="0" smtClean="0">
                <a:latin typeface="Arial" pitchFamily="34" charset="0"/>
                <a:cs typeface="Arial" pitchFamily="34" charset="0"/>
              </a:rPr>
              <a:t>    </a:t>
            </a:r>
            <a:endParaRPr lang="el-GR" sz="2400" b="1" dirty="0" smtClean="0">
              <a:latin typeface="Arial" pitchFamily="34" charset="0"/>
              <a:cs typeface="Arial" pitchFamily="34" charset="0"/>
            </a:endParaRPr>
          </a:p>
          <a:p>
            <a:pPr>
              <a:buNone/>
            </a:pPr>
            <a:endParaRPr lang="el-GR" sz="2400" b="1" dirty="0" smtClean="0">
              <a:solidFill>
                <a:srgbClr val="FF0000"/>
              </a:solidFill>
              <a:latin typeface="Arial" pitchFamily="34" charset="0"/>
              <a:cs typeface="Arial" pitchFamily="34" charset="0"/>
            </a:endParaRPr>
          </a:p>
          <a:p>
            <a:pP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ΕΜΒΟΛΟΦΟΡΕΣ ΑΝΤΛΙΕΣ</a:t>
            </a:r>
          </a:p>
        </p:txBody>
      </p:sp>
      <p:sp>
        <p:nvSpPr>
          <p:cNvPr id="3" name="Content Placeholder 2"/>
          <p:cNvSpPr>
            <a:spLocks noGrp="1"/>
          </p:cNvSpPr>
          <p:nvPr>
            <p:ph idx="1"/>
          </p:nvPr>
        </p:nvSpPr>
        <p:spPr>
          <a:xfrm>
            <a:off x="285720" y="1142984"/>
            <a:ext cx="8643998" cy="5500726"/>
          </a:xfrm>
          <a:solidFill>
            <a:schemeClr val="bg1"/>
          </a:solidFill>
        </p:spPr>
        <p:txBody>
          <a:bodyPr>
            <a:noAutofit/>
          </a:bodyPr>
          <a:lstStyle/>
          <a:p>
            <a:pPr algn="ctr">
              <a:buNone/>
            </a:pPr>
            <a:r>
              <a:rPr lang="el-GR" sz="2800" b="1" u="sng" dirty="0" smtClean="0">
                <a:solidFill>
                  <a:srgbClr val="FF0000"/>
                </a:solidFill>
                <a:latin typeface="Arial" pitchFamily="34" charset="0"/>
                <a:cs typeface="Arial" pitchFamily="34" charset="0"/>
              </a:rPr>
              <a:t>ΟΙ ΕΜΒΟΛΟΦΟΡΕΣ ΑΝΤΛΙΕΣ ΔΙΑΚΡΙΝΟΝΤΑΙ ΣΕ:</a:t>
            </a:r>
          </a:p>
          <a:p>
            <a:pPr algn="ctr">
              <a:buNone/>
            </a:pPr>
            <a:r>
              <a:rPr lang="el-GR" sz="2800" b="1" u="sng" dirty="0" smtClean="0">
                <a:solidFill>
                  <a:srgbClr val="FF0000"/>
                </a:solidFill>
                <a:latin typeface="Arial" pitchFamily="34" charset="0"/>
                <a:cs typeface="Arial" pitchFamily="34" charset="0"/>
              </a:rPr>
              <a:t>γ) </a:t>
            </a:r>
            <a:r>
              <a:rPr lang="el-GR" sz="2800" b="1" u="sng" dirty="0" smtClean="0">
                <a:latin typeface="Arial" pitchFamily="34" charset="0"/>
                <a:cs typeface="Arial" pitchFamily="34" charset="0"/>
              </a:rPr>
              <a:t>ΜΟΝΟΚΥΛΙΝΔΡΕΣ η ΠΟΛΥΚΥΛΙΝΔΡΕΣ</a:t>
            </a:r>
          </a:p>
          <a:p>
            <a:pPr algn="ctr">
              <a:buNone/>
            </a:pPr>
            <a:r>
              <a:rPr lang="en-US" sz="2400" b="1" dirty="0" smtClean="0">
                <a:latin typeface="Arial" pitchFamily="34" charset="0"/>
                <a:cs typeface="Arial" pitchFamily="34" charset="0"/>
              </a:rPr>
              <a:t>    </a:t>
            </a:r>
            <a:endParaRPr lang="el-GR" sz="2400" b="1" dirty="0" smtClean="0">
              <a:latin typeface="Arial" pitchFamily="34" charset="0"/>
              <a:cs typeface="Arial" pitchFamily="34" charset="0"/>
            </a:endParaRPr>
          </a:p>
          <a:p>
            <a:pPr>
              <a:buNone/>
            </a:pPr>
            <a:endParaRPr lang="el-GR" sz="2400" b="1" dirty="0" smtClean="0">
              <a:solidFill>
                <a:srgbClr val="FF0000"/>
              </a:solidFill>
              <a:latin typeface="Arial" pitchFamily="34" charset="0"/>
              <a:cs typeface="Arial" pitchFamily="34" charset="0"/>
            </a:endParaRPr>
          </a:p>
          <a:p>
            <a:pP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ΕΜΒΟΛΟΦΟΡΕΣ ΑΝΤΛΙΕΣ</a:t>
            </a:r>
          </a:p>
        </p:txBody>
      </p:sp>
      <p:sp>
        <p:nvSpPr>
          <p:cNvPr id="3" name="Content Placeholder 2"/>
          <p:cNvSpPr>
            <a:spLocks noGrp="1"/>
          </p:cNvSpPr>
          <p:nvPr>
            <p:ph idx="1"/>
          </p:nvPr>
        </p:nvSpPr>
        <p:spPr>
          <a:xfrm>
            <a:off x="285720" y="1142984"/>
            <a:ext cx="8643998" cy="5500726"/>
          </a:xfrm>
          <a:solidFill>
            <a:schemeClr val="bg1"/>
          </a:solidFill>
        </p:spPr>
        <p:txBody>
          <a:bodyPr>
            <a:noAutofit/>
          </a:bodyPr>
          <a:lstStyle/>
          <a:p>
            <a:pPr algn="ctr">
              <a:buNone/>
            </a:pPr>
            <a:r>
              <a:rPr lang="el-GR" sz="2800" b="1" u="sng" dirty="0" smtClean="0">
                <a:solidFill>
                  <a:srgbClr val="FF0000"/>
                </a:solidFill>
                <a:latin typeface="Arial" pitchFamily="34" charset="0"/>
                <a:cs typeface="Arial" pitchFamily="34" charset="0"/>
              </a:rPr>
              <a:t>ΟΙ ΕΜΒΟΛΟΦΟΡΕΣ ΑΝΤΛΙΕΣ ΔΙΑΚΡΙΝΟΝΤΑΙ ΣΕ:</a:t>
            </a:r>
          </a:p>
          <a:p>
            <a:pPr algn="ctr">
              <a:buNone/>
            </a:pPr>
            <a:r>
              <a:rPr lang="el-GR" sz="2800" b="1" u="sng" dirty="0" smtClean="0">
                <a:solidFill>
                  <a:srgbClr val="FF0000"/>
                </a:solidFill>
                <a:latin typeface="Arial" pitchFamily="34" charset="0"/>
                <a:cs typeface="Arial" pitchFamily="34" charset="0"/>
              </a:rPr>
              <a:t>δ) </a:t>
            </a:r>
            <a:r>
              <a:rPr lang="el-GR" sz="2800" b="1" u="sng" dirty="0" smtClean="0">
                <a:latin typeface="Arial" pitchFamily="34" charset="0"/>
                <a:cs typeface="Arial" pitchFamily="34" charset="0"/>
              </a:rPr>
              <a:t>ΟΡΙΖΟΝΤΙΕΣ, ΚΑΘΕΤΕΣ η ΚΕΚΛΙΜΕΝΕΣ</a:t>
            </a:r>
          </a:p>
          <a:p>
            <a:pPr algn="ctr">
              <a:buNone/>
            </a:pPr>
            <a:r>
              <a:rPr lang="en-US" sz="2400" b="1" dirty="0" smtClean="0">
                <a:latin typeface="Arial" pitchFamily="34" charset="0"/>
                <a:cs typeface="Arial" pitchFamily="34" charset="0"/>
              </a:rPr>
              <a:t>    </a:t>
            </a:r>
            <a:endParaRPr lang="el-GR" sz="2400" b="1" dirty="0" smtClean="0">
              <a:latin typeface="Arial" pitchFamily="34" charset="0"/>
              <a:cs typeface="Arial" pitchFamily="34" charset="0"/>
            </a:endParaRPr>
          </a:p>
          <a:p>
            <a:pPr>
              <a:buNone/>
            </a:pPr>
            <a:endParaRPr lang="el-GR" sz="2400" b="1" dirty="0" smtClean="0">
              <a:solidFill>
                <a:srgbClr val="FF0000"/>
              </a:solidFill>
              <a:latin typeface="Arial" pitchFamily="34" charset="0"/>
              <a:cs typeface="Arial" pitchFamily="34" charset="0"/>
            </a:endParaRPr>
          </a:p>
          <a:p>
            <a:pP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ΕΜΒΟΛΟΦΟΡΕΣ ΑΝΤΛΙΕΣ</a:t>
            </a:r>
          </a:p>
        </p:txBody>
      </p:sp>
      <p:sp>
        <p:nvSpPr>
          <p:cNvPr id="3" name="Content Placeholder 2"/>
          <p:cNvSpPr>
            <a:spLocks noGrp="1"/>
          </p:cNvSpPr>
          <p:nvPr>
            <p:ph idx="1"/>
          </p:nvPr>
        </p:nvSpPr>
        <p:spPr>
          <a:xfrm>
            <a:off x="285720" y="1142984"/>
            <a:ext cx="8643998" cy="5500726"/>
          </a:xfrm>
          <a:solidFill>
            <a:schemeClr val="bg1"/>
          </a:solidFill>
        </p:spPr>
        <p:txBody>
          <a:bodyPr>
            <a:noAutofit/>
          </a:bodyPr>
          <a:lstStyle/>
          <a:p>
            <a:pPr algn="ctr">
              <a:buNone/>
            </a:pPr>
            <a:r>
              <a:rPr lang="el-GR" sz="2800" b="1" u="sng" dirty="0" smtClean="0">
                <a:solidFill>
                  <a:srgbClr val="FF0000"/>
                </a:solidFill>
                <a:latin typeface="Arial" pitchFamily="34" charset="0"/>
                <a:cs typeface="Arial" pitchFamily="34" charset="0"/>
              </a:rPr>
              <a:t>ΟΙ ΕΜΒΟΛΟΦΟΡΕΣ ΑΝΤΛΙΕΣ ΔΙΑΚΡΙΝΟΝΤΑΙ ΣΕ:</a:t>
            </a:r>
          </a:p>
          <a:p>
            <a:pPr algn="ctr">
              <a:buNone/>
            </a:pPr>
            <a:r>
              <a:rPr lang="el-GR" sz="2800" b="1" u="sng" dirty="0" smtClean="0">
                <a:solidFill>
                  <a:srgbClr val="FF0000"/>
                </a:solidFill>
                <a:latin typeface="Arial" pitchFamily="34" charset="0"/>
                <a:cs typeface="Arial" pitchFamily="34" charset="0"/>
              </a:rPr>
              <a:t>ε) </a:t>
            </a:r>
            <a:r>
              <a:rPr lang="el-GR" sz="2800" b="1" u="sng" dirty="0" smtClean="0">
                <a:latin typeface="Arial" pitchFamily="34" charset="0"/>
                <a:cs typeface="Arial" pitchFamily="34" charset="0"/>
              </a:rPr>
              <a:t>ΧΕΙΡΟΚΙΝΗΤΕΣ, ΑΤΜΟΚΙΝΗΤΕΣ, ΠΕΤΡΕΛΑΙΟΚΙΝΗΤΕΣ ΚΑΙ ΗΛΕΚΤΡΟΚΙΝΗΤΕΣ η ΥΔΡΑΥΛΙΚΗΣ ΚΙΝΗΣΕΩΣ</a:t>
            </a:r>
          </a:p>
          <a:p>
            <a:pPr algn="ctr">
              <a:buNone/>
            </a:pPr>
            <a:r>
              <a:rPr lang="en-US" sz="2400" b="1" dirty="0" smtClean="0">
                <a:latin typeface="Arial" pitchFamily="34" charset="0"/>
                <a:cs typeface="Arial" pitchFamily="34" charset="0"/>
              </a:rPr>
              <a:t>    </a:t>
            </a:r>
            <a:endParaRPr lang="el-GR" sz="2400" b="1" dirty="0" smtClean="0">
              <a:latin typeface="Arial" pitchFamily="34" charset="0"/>
              <a:cs typeface="Arial" pitchFamily="34" charset="0"/>
            </a:endParaRPr>
          </a:p>
          <a:p>
            <a:pPr>
              <a:buNone/>
            </a:pPr>
            <a:endParaRPr lang="el-GR" sz="2400" b="1" dirty="0" smtClean="0">
              <a:solidFill>
                <a:srgbClr val="FF0000"/>
              </a:solidFill>
              <a:latin typeface="Arial" pitchFamily="34" charset="0"/>
              <a:cs typeface="Arial" pitchFamily="34" charset="0"/>
            </a:endParaRPr>
          </a:p>
          <a:p>
            <a:pP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ΕΜΒΟΛΟΦΟΡΕΣ ΑΝΤΛΙΕΣ</a:t>
            </a:r>
          </a:p>
        </p:txBody>
      </p:sp>
      <p:sp>
        <p:nvSpPr>
          <p:cNvPr id="3" name="Content Placeholder 2"/>
          <p:cNvSpPr>
            <a:spLocks noGrp="1"/>
          </p:cNvSpPr>
          <p:nvPr>
            <p:ph idx="1"/>
          </p:nvPr>
        </p:nvSpPr>
        <p:spPr>
          <a:xfrm>
            <a:off x="285720" y="1142984"/>
            <a:ext cx="8643998" cy="5500726"/>
          </a:xfrm>
          <a:solidFill>
            <a:schemeClr val="bg1"/>
          </a:solidFill>
        </p:spPr>
        <p:txBody>
          <a:bodyPr>
            <a:noAutofit/>
          </a:bodyPr>
          <a:lstStyle/>
          <a:p>
            <a:pPr algn="ctr">
              <a:buNone/>
            </a:pPr>
            <a:r>
              <a:rPr lang="el-GR" sz="2800" b="1" u="sng" dirty="0" smtClean="0">
                <a:solidFill>
                  <a:srgbClr val="FF0000"/>
                </a:solidFill>
                <a:latin typeface="Arial" pitchFamily="34" charset="0"/>
                <a:cs typeface="Arial" pitchFamily="34" charset="0"/>
              </a:rPr>
              <a:t>ΟΙ ΕΜΒΟΛΟΦΟΡΕΣ ΑΝΤΛΙΕΣ ΔΙΑΚΡΙΝΟΝΤΑΙ ΣΕ:</a:t>
            </a:r>
          </a:p>
          <a:p>
            <a:pPr algn="ctr">
              <a:buNone/>
            </a:pPr>
            <a:r>
              <a:rPr lang="el-GR" sz="2800" b="1" u="sng" dirty="0" smtClean="0">
                <a:solidFill>
                  <a:srgbClr val="FF0000"/>
                </a:solidFill>
                <a:latin typeface="Arial" pitchFamily="34" charset="0"/>
                <a:cs typeface="Arial" pitchFamily="34" charset="0"/>
              </a:rPr>
              <a:t>στ) </a:t>
            </a:r>
            <a:r>
              <a:rPr lang="el-GR" sz="2800" b="1" u="sng" dirty="0" smtClean="0">
                <a:latin typeface="Arial" pitchFamily="34" charset="0"/>
                <a:cs typeface="Arial" pitchFamily="34" charset="0"/>
              </a:rPr>
              <a:t>ΑΠΕΥΘΕΙΑΣ η ΑΜΕΣΗΣ ΜΕΤΑΔΟΣΕΩΣ</a:t>
            </a:r>
            <a:r>
              <a:rPr lang="el-GR" sz="2800" b="1" dirty="0" smtClean="0">
                <a:latin typeface="Arial" pitchFamily="34" charset="0"/>
                <a:cs typeface="Arial" pitchFamily="34" charset="0"/>
              </a:rPr>
              <a:t> </a:t>
            </a:r>
          </a:p>
          <a:p>
            <a:pPr algn="ctr">
              <a:buNone/>
            </a:pPr>
            <a:r>
              <a:rPr lang="en-US" sz="2400" b="1" dirty="0" smtClean="0">
                <a:latin typeface="Arial" pitchFamily="34" charset="0"/>
                <a:cs typeface="Arial" pitchFamily="34" charset="0"/>
              </a:rPr>
              <a:t>    </a:t>
            </a:r>
            <a:endParaRPr lang="el-GR" sz="2400" b="1" dirty="0" smtClean="0">
              <a:latin typeface="Arial" pitchFamily="34" charset="0"/>
              <a:cs typeface="Arial" pitchFamily="34" charset="0"/>
            </a:endParaRPr>
          </a:p>
          <a:p>
            <a:pPr>
              <a:buNone/>
            </a:pPr>
            <a:endParaRPr lang="el-GR" sz="2400" b="1" dirty="0" smtClean="0">
              <a:solidFill>
                <a:srgbClr val="FF0000"/>
              </a:solidFill>
              <a:latin typeface="Arial" pitchFamily="34" charset="0"/>
              <a:cs typeface="Arial" pitchFamily="34" charset="0"/>
            </a:endParaRPr>
          </a:p>
          <a:p>
            <a:pP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ΕΜΒΟΛΟΦΟΡΕΣ ΑΝΤΛΙΕΣ</a:t>
            </a:r>
          </a:p>
        </p:txBody>
      </p:sp>
      <p:sp>
        <p:nvSpPr>
          <p:cNvPr id="3" name="Content Placeholder 2"/>
          <p:cNvSpPr>
            <a:spLocks noGrp="1"/>
          </p:cNvSpPr>
          <p:nvPr>
            <p:ph idx="1"/>
          </p:nvPr>
        </p:nvSpPr>
        <p:spPr>
          <a:xfrm>
            <a:off x="285720" y="1142984"/>
            <a:ext cx="8643998" cy="5500726"/>
          </a:xfrm>
          <a:solidFill>
            <a:schemeClr val="bg1"/>
          </a:solidFill>
        </p:spPr>
        <p:txBody>
          <a:bodyPr>
            <a:noAutofit/>
          </a:bodyPr>
          <a:lstStyle/>
          <a:p>
            <a:pPr algn="ctr">
              <a:buNone/>
            </a:pPr>
            <a:r>
              <a:rPr lang="el-GR" sz="2800" b="1" u="sng" dirty="0" smtClean="0">
                <a:solidFill>
                  <a:srgbClr val="FF0000"/>
                </a:solidFill>
                <a:latin typeface="Arial" pitchFamily="34" charset="0"/>
                <a:cs typeface="Arial" pitchFamily="34" charset="0"/>
              </a:rPr>
              <a:t>ΟΙ ΕΜΒΟΛΟΦΟΡΕΣ ΑΝΤΛΙΕΣ ΔΙΑΚΡΙΝΟΝΤΑΙ ΣΕ:</a:t>
            </a:r>
          </a:p>
          <a:p>
            <a:pPr algn="ctr">
              <a:buNone/>
            </a:pPr>
            <a:r>
              <a:rPr lang="el-GR" sz="2800" b="1" u="sng" dirty="0" smtClean="0">
                <a:solidFill>
                  <a:srgbClr val="FF0000"/>
                </a:solidFill>
                <a:latin typeface="Arial" pitchFamily="34" charset="0"/>
                <a:cs typeface="Arial" pitchFamily="34" charset="0"/>
              </a:rPr>
              <a:t>ζ) </a:t>
            </a:r>
            <a:r>
              <a:rPr lang="el-GR" sz="2800" b="1" u="sng" dirty="0" smtClean="0">
                <a:latin typeface="Arial" pitchFamily="34" charset="0"/>
                <a:cs typeface="Arial" pitchFamily="34" charset="0"/>
              </a:rPr>
              <a:t>ΑΠΛΗΣ η ΣΥΖΕΥΓΜΕΝΗΣ ΔΙΑΤΑΞΕΩΣ</a:t>
            </a:r>
          </a:p>
          <a:p>
            <a:pPr algn="ctr">
              <a:buNone/>
            </a:pPr>
            <a:r>
              <a:rPr lang="en-US" sz="2400" b="1" dirty="0" smtClean="0">
                <a:latin typeface="Arial" pitchFamily="34" charset="0"/>
                <a:cs typeface="Arial" pitchFamily="34" charset="0"/>
              </a:rPr>
              <a:t>    </a:t>
            </a:r>
            <a:endParaRPr lang="el-GR" sz="2400" b="1" dirty="0" smtClean="0">
              <a:latin typeface="Arial" pitchFamily="34" charset="0"/>
              <a:cs typeface="Arial" pitchFamily="34" charset="0"/>
            </a:endParaRPr>
          </a:p>
          <a:p>
            <a:pPr>
              <a:buNone/>
            </a:pPr>
            <a:r>
              <a:rPr lang="el-GR" sz="2400" dirty="0" smtClean="0"/>
              <a:t>     </a:t>
            </a:r>
            <a:r>
              <a:rPr lang="el-GR" sz="2400" b="1" i="1" dirty="0" smtClean="0">
                <a:solidFill>
                  <a:srgbClr val="FF0000"/>
                </a:solidFill>
                <a:latin typeface="Arial" pitchFamily="34" charset="0"/>
                <a:cs typeface="Arial" pitchFamily="34" charset="0"/>
              </a:rPr>
              <a:t>ΑΠΛΗΣ</a:t>
            </a:r>
            <a:r>
              <a:rPr lang="el-GR" sz="2400" b="1" dirty="0" smtClean="0">
                <a:solidFill>
                  <a:srgbClr val="FF0000"/>
                </a:solidFill>
                <a:latin typeface="Arial" pitchFamily="34" charset="0"/>
                <a:cs typeface="Arial" pitchFamily="34" charset="0"/>
              </a:rPr>
              <a:t> η</a:t>
            </a:r>
            <a:r>
              <a:rPr lang="el-GR" sz="2400" b="1" i="1" dirty="0" smtClean="0">
                <a:solidFill>
                  <a:srgbClr val="FF0000"/>
                </a:solidFill>
                <a:latin typeface="Arial" pitchFamily="34" charset="0"/>
                <a:cs typeface="Arial" pitchFamily="34" charset="0"/>
              </a:rPr>
              <a:t> ΣΥΖΕΥΓΜΕΝΗΣ ΔΙΑΤΑΞΕΩΣ</a:t>
            </a:r>
            <a:r>
              <a:rPr lang="el-GR" sz="2400" b="1" dirty="0" smtClean="0">
                <a:solidFill>
                  <a:srgbClr val="FF0000"/>
                </a:solidFill>
                <a:latin typeface="Arial" pitchFamily="34" charset="0"/>
                <a:cs typeface="Arial" pitchFamily="34" charset="0"/>
              </a:rPr>
              <a:t> </a:t>
            </a:r>
            <a:r>
              <a:rPr lang="el-GR" sz="2400" b="1" dirty="0" smtClean="0">
                <a:latin typeface="Arial" pitchFamily="34" charset="0"/>
                <a:cs typeface="Arial" pitchFamily="34" charset="0"/>
              </a:rPr>
              <a:t>(</a:t>
            </a:r>
            <a:r>
              <a:rPr lang="en-US" sz="2400" b="1" dirty="0" smtClean="0">
                <a:solidFill>
                  <a:srgbClr val="FF0000"/>
                </a:solidFill>
                <a:latin typeface="Arial" pitchFamily="34" charset="0"/>
                <a:cs typeface="Arial" pitchFamily="34" charset="0"/>
              </a:rPr>
              <a:t>SIMPLEX </a:t>
            </a:r>
            <a:r>
              <a:rPr lang="el-GR" sz="2400" b="1" dirty="0" smtClean="0">
                <a:solidFill>
                  <a:srgbClr val="FF0000"/>
                </a:solidFill>
                <a:latin typeface="Arial" pitchFamily="34" charset="0"/>
                <a:cs typeface="Arial" pitchFamily="34" charset="0"/>
              </a:rPr>
              <a:t>η</a:t>
            </a:r>
            <a:r>
              <a:rPr lang="en-US" sz="2400" b="1" dirty="0" smtClean="0">
                <a:solidFill>
                  <a:srgbClr val="FF0000"/>
                </a:solidFill>
                <a:latin typeface="Arial" pitchFamily="34" charset="0"/>
                <a:cs typeface="Arial" pitchFamily="34" charset="0"/>
              </a:rPr>
              <a:t> DUPLEX</a:t>
            </a:r>
            <a:r>
              <a:rPr lang="el-GR" sz="2400" b="1" dirty="0" smtClean="0">
                <a:latin typeface="Arial" pitchFamily="34" charset="0"/>
                <a:cs typeface="Arial" pitchFamily="34" charset="0"/>
              </a:rPr>
              <a:t>). Η ΔΙΑΚΡΙΣΗ ΑΦΟΡΑ ΤΗΝ ΚΙΝΗΣΗ ΤΟΥ ΣΥΡΤΗ ΔΙΑΝΟΜΗΣ ΤΟΥ ΑΤΜΟΥ. ΣΕ ΜΟΝΟΚΥΛΙΝΔΡΗ η ΔΙΚΥΛΙΝΔΡΗ ΑΝΤΛΙΑ, ΑΝ ΚΑΘΕ ΣΥΡΤΗΣ ΚΙΝΕΙΤΑΙ ΑΠΟ ΤΟ ΒΑΚΤΡΟ ΤΩΝ ΕΜΒΟΛΩΝ ΤΟΥ ΣΥΓΚΡΟΤΗΜΑΤΟΣ, ΣΤΟ ΟΠΟΙΟ ΔΙΑΝΕΜΕΙ ΤΟΝ ΑΤΜΟ, Η ΔΙΑΤΑΞΗ ΚΑΛΕΙΤΑΙ</a:t>
            </a:r>
            <a:r>
              <a:rPr lang="el-GR" sz="2400" b="1" i="1" dirty="0" smtClean="0">
                <a:latin typeface="Arial" pitchFamily="34" charset="0"/>
                <a:cs typeface="Arial" pitchFamily="34" charset="0"/>
              </a:rPr>
              <a:t> ΑΠΛΗ</a:t>
            </a:r>
            <a:r>
              <a:rPr lang="el-GR" sz="2400" b="1" dirty="0" smtClean="0">
                <a:latin typeface="Arial" pitchFamily="34" charset="0"/>
                <a:cs typeface="Arial" pitchFamily="34" charset="0"/>
              </a:rPr>
              <a:t> (</a:t>
            </a:r>
            <a:r>
              <a:rPr lang="en-US" sz="2400" b="1" dirty="0" smtClean="0">
                <a:latin typeface="Arial" pitchFamily="34" charset="0"/>
                <a:cs typeface="Arial" pitchFamily="34" charset="0"/>
              </a:rPr>
              <a:t>SIMPLE</a:t>
            </a:r>
            <a:r>
              <a:rPr lang="el-GR" sz="2400" b="1" dirty="0" smtClean="0">
                <a:latin typeface="Arial" pitchFamily="34" charset="0"/>
                <a:cs typeface="Arial" pitchFamily="34" charset="0"/>
              </a:rPr>
              <a:t>Χ). ΣΕ ΔΙΚΥΛΙΝΔΡΗ ΑΝΤΛΙΑ, ΑΝ ΚΑΘΕ ΣΥΡΤΗΣ ΚΙΝΕΙΤΑΙ ΑΠΟ ΤΟ ΒΑΚΤΡΟ ΤΩΝ ΕΜΒΟΛΩΝ ΤΟΥ ΑΛΛΟΥ ΣΥΓΚΡΟΤΗΜΑΤΟΣ ΑΠΟ ΕΚΕΙΝΟ, ΣΤΟ ΟΠΟΙΟ ΔΙΑΝΕΜΕΙ ΤΟΝ ΑΤΜΟ, ΤΟΤΕ Η ΔΙΑΤΑΞΗ ΚΑΛΕΙΤΑΙ</a:t>
            </a:r>
            <a:r>
              <a:rPr lang="el-GR" sz="2400" b="1" i="1" dirty="0" smtClean="0">
                <a:latin typeface="Arial" pitchFamily="34" charset="0"/>
                <a:cs typeface="Arial" pitchFamily="34" charset="0"/>
              </a:rPr>
              <a:t> ΣΥΖΕΥΓΜΕΝΗ</a:t>
            </a:r>
            <a:r>
              <a:rPr lang="el-GR" sz="2400" b="1" dirty="0" smtClean="0">
                <a:latin typeface="Arial" pitchFamily="34" charset="0"/>
                <a:cs typeface="Arial" pitchFamily="34" charset="0"/>
              </a:rPr>
              <a:t> (</a:t>
            </a:r>
            <a:r>
              <a:rPr lang="en-US" sz="2400" b="1" dirty="0" smtClean="0">
                <a:latin typeface="Arial" pitchFamily="34" charset="0"/>
                <a:cs typeface="Arial" pitchFamily="34" charset="0"/>
              </a:rPr>
              <a:t>DUPLEX</a:t>
            </a:r>
            <a:r>
              <a:rPr lang="el-GR" sz="2400" b="1" dirty="0" smtClean="0">
                <a:latin typeface="Arial" pitchFamily="34" charset="0"/>
                <a:cs typeface="Arial" pitchFamily="34" charset="0"/>
              </a:rPr>
              <a:t>).</a:t>
            </a:r>
            <a:endParaRPr lang="el-GR" sz="2400" b="1" dirty="0" smtClean="0">
              <a:solidFill>
                <a:srgbClr val="FF0000"/>
              </a:solidFill>
              <a:latin typeface="Arial" pitchFamily="34" charset="0"/>
              <a:cs typeface="Arial" pitchFamily="34" charset="0"/>
            </a:endParaRPr>
          </a:p>
          <a:p>
            <a:pP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rgbClr val="FFFF00"/>
                </a:solidFill>
                <a:latin typeface="Arial" pitchFamily="34" charset="0"/>
                <a:cs typeface="Arial" pitchFamily="34" charset="0"/>
              </a:rPr>
              <a:t>ΑΝΑΡΡΟΦΗΤΙΚΗ ΑΝΤΛΙΑ</a:t>
            </a:r>
          </a:p>
        </p:txBody>
      </p:sp>
      <p:sp>
        <p:nvSpPr>
          <p:cNvPr id="3" name="Content Placeholder 2"/>
          <p:cNvSpPr>
            <a:spLocks noGrp="1"/>
          </p:cNvSpPr>
          <p:nvPr>
            <p:ph idx="1"/>
          </p:nvPr>
        </p:nvSpPr>
        <p:spPr>
          <a:xfrm>
            <a:off x="285720" y="1142984"/>
            <a:ext cx="4214842" cy="5500726"/>
          </a:xfrm>
          <a:solidFill>
            <a:schemeClr val="bg1"/>
          </a:solidFill>
        </p:spPr>
        <p:txBody>
          <a:bodyPr>
            <a:noAutofit/>
          </a:bodyPr>
          <a:lstStyle/>
          <a:p>
            <a:pPr>
              <a:buNone/>
            </a:pPr>
            <a:r>
              <a:rPr lang="el-GR" sz="1200" b="1" dirty="0" smtClean="0">
                <a:latin typeface="Arial" pitchFamily="34" charset="0"/>
                <a:cs typeface="Arial" pitchFamily="34" charset="0"/>
              </a:rPr>
              <a:t>       </a:t>
            </a:r>
          </a:p>
          <a:p>
            <a:pPr>
              <a:buNone/>
            </a:pPr>
            <a:r>
              <a:rPr lang="el-GR" sz="1200" b="1" dirty="0" smtClean="0">
                <a:latin typeface="Arial" pitchFamily="34" charset="0"/>
                <a:cs typeface="Arial" pitchFamily="34" charset="0"/>
              </a:rPr>
              <a:t>        </a:t>
            </a:r>
            <a:r>
              <a:rPr lang="el-GR" sz="2000" b="1" dirty="0" smtClean="0">
                <a:latin typeface="Arial" pitchFamily="34" charset="0"/>
                <a:cs typeface="Arial" pitchFamily="34" charset="0"/>
              </a:rPr>
              <a:t>ΣΤΟ ΣΧΗΜΑ ΕΙΚΟΝΙΖΕΤΑΙ ΑΝΑΡΡΟΦΗΤΙΚΗ ΑΝΤΛΙΑ ΠΟΥ ΕΙΝΑΙ ΓΕΜΑΤΗ ΝΕΡΟ ΣΤΗ ΘΕΣΗ</a:t>
            </a:r>
            <a:r>
              <a:rPr lang="el-GR" sz="2000" b="1" dirty="0" smtClean="0">
                <a:solidFill>
                  <a:srgbClr val="FF0000"/>
                </a:solidFill>
                <a:latin typeface="Arial" pitchFamily="34" charset="0"/>
                <a:cs typeface="Arial" pitchFamily="34" charset="0"/>
              </a:rPr>
              <a:t> (α) </a:t>
            </a:r>
            <a:r>
              <a:rPr lang="el-GR" sz="2000" b="1" dirty="0" smtClean="0">
                <a:latin typeface="Arial" pitchFamily="34" charset="0"/>
                <a:cs typeface="Arial" pitchFamily="34" charset="0"/>
              </a:rPr>
              <a:t>ΜΕ ΑΝΟΙΚΤΕΣ ΤΙΣ ΒΑΛΒΙΔΕΣ ΤΟΥ ΕΜΒΟΛΟΥ ΚΑΙ ΤΗΝ ΑΝΑΡΡΟΦΗΤΙΚΗ ΒΑΛΒΙΔΑ ΚΛΕΙΣΤΗ.</a:t>
            </a:r>
          </a:p>
          <a:p>
            <a:pPr>
              <a:buNone/>
            </a:pPr>
            <a:r>
              <a:rPr lang="el-GR" sz="2000" b="1" dirty="0" smtClean="0">
                <a:latin typeface="Arial" pitchFamily="34" charset="0"/>
                <a:cs typeface="Arial" pitchFamily="34" charset="0"/>
              </a:rPr>
              <a:t>     ΤΟ ΕΜΒΟΛΟ ΚΙΝΕΙΤΑΙ ΤΗΝ ΠΡΟΣ ΤΑ ΑΝΩ ΔΙΑΔΡΟΜΗ ΤΟΥ, ΟΠΟΤΕ ΟΙ ΒΑΛΒΙΔΕΣ ΤΟΥ ΚΛΕΙΝΟΥΝ, ΕΝΩ Η ΑΝΑΡΡΟΦΗΤΙΚΗ ΒΑΛΒΙΔΑ, ΛΟΓΩ ΤΟΥ ΚΕΝΟΥ ΠΟΥ ΣΧΗΜΑΤΙΖΕΤΑΙ ΚΑΤΩ ΑΠΟ ΤΟ ΕΜΒΟΛΟ ΑΝΟΙΓΕΙ.</a:t>
            </a:r>
          </a:p>
          <a:p>
            <a:pPr marL="514350" indent="-514350">
              <a:buClr>
                <a:srgbClr val="FF0000"/>
              </a:buCl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solidFill>
                <a:srgbClr val="FF0000"/>
              </a:solidFill>
              <a:latin typeface="Arial" pitchFamily="34" charset="0"/>
              <a:cs typeface="Arial" pitchFamily="34" charset="0"/>
            </a:endParaRPr>
          </a:p>
        </p:txBody>
      </p:sp>
      <p:pic>
        <p:nvPicPr>
          <p:cNvPr id="1027" name="Picture 3" descr="C:\Users\Fadi\Desktop\1.png"/>
          <p:cNvPicPr>
            <a:picLocks noChangeAspect="1" noChangeArrowheads="1"/>
          </p:cNvPicPr>
          <p:nvPr/>
        </p:nvPicPr>
        <p:blipFill>
          <a:blip r:embed="rId3" cstate="print">
            <a:lum bright="-34000" contrast="50000"/>
          </a:blip>
          <a:srcRect/>
          <a:stretch>
            <a:fillRect/>
          </a:stretch>
        </p:blipFill>
        <p:spPr bwMode="auto">
          <a:xfrm rot="60000">
            <a:off x="4572000" y="1928802"/>
            <a:ext cx="4286280" cy="3643338"/>
          </a:xfrm>
          <a:prstGeom prst="rect">
            <a:avLst/>
          </a:prstGeom>
          <a:noFill/>
        </p:spPr>
      </p:pic>
    </p:spTree>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ΑΝΑΡΡΟΦΗΤΙΚΗ ΑΝΤΛΙΑ</a:t>
            </a:r>
          </a:p>
        </p:txBody>
      </p:sp>
      <p:sp>
        <p:nvSpPr>
          <p:cNvPr id="3" name="Content Placeholder 2"/>
          <p:cNvSpPr>
            <a:spLocks noGrp="1"/>
          </p:cNvSpPr>
          <p:nvPr>
            <p:ph idx="1"/>
          </p:nvPr>
        </p:nvSpPr>
        <p:spPr>
          <a:xfrm>
            <a:off x="285720" y="1142984"/>
            <a:ext cx="4214842" cy="5500726"/>
          </a:xfrm>
          <a:solidFill>
            <a:schemeClr val="bg1"/>
          </a:solidFill>
        </p:spPr>
        <p:txBody>
          <a:bodyPr>
            <a:noAutofit/>
          </a:bodyPr>
          <a:lstStyle/>
          <a:p>
            <a:pPr>
              <a:buNone/>
            </a:pPr>
            <a:r>
              <a:rPr lang="el-GR" sz="1200" b="1" dirty="0" smtClean="0">
                <a:latin typeface="Arial" pitchFamily="34" charset="0"/>
                <a:cs typeface="Arial" pitchFamily="34" charset="0"/>
              </a:rPr>
              <a:t>       </a:t>
            </a:r>
          </a:p>
          <a:p>
            <a:pPr>
              <a:buNone/>
            </a:pPr>
            <a:r>
              <a:rPr lang="el-GR" sz="1200" b="1" dirty="0" smtClean="0">
                <a:latin typeface="Arial" pitchFamily="34" charset="0"/>
                <a:cs typeface="Arial" pitchFamily="34" charset="0"/>
              </a:rPr>
              <a:t>      </a:t>
            </a:r>
            <a:r>
              <a:rPr lang="el-GR" sz="1400" b="1" dirty="0" smtClean="0">
                <a:latin typeface="Arial" pitchFamily="34" charset="0"/>
                <a:cs typeface="Arial" pitchFamily="34" charset="0"/>
              </a:rPr>
              <a:t>  ΕΤΣΙ ΤΟ ΕΜΒΟΛΟ ΜΕ ΤΗΝ ΕΠΑΝΩ ΟΨΗ ΤΟΥ ΕΚΔΙΩΚΕΙ ΤΟ ΥΓΡΟ ΜΕ ΥΠΕΡΧΕΙΛΙΣΗ ΠΡΟΣ ΤΟΝ ΑΤΜΟΣΦΑΙΡΙΚΟ ΧΩΡΟ, ΕΝΩ ΜΕ ΤΗΝ ΚΑΤΩ ΔΗΜΙΟΥΡΓΕΙ ΚΕΝΟ, ΤΟ ΟΠΟΙΟ ΣΥΜΠΛΗΡΩΝΕΤΑΙ ΑΠΟ ΤΟ ΥΓΡΟ ΠΟΥ ΕΙΣΡΕΕΙ η ΑΝΑΡΡΟΦΑΤΑΙ, ΩΣΤΕ ΣΤΗ ΘΕΣΗ</a:t>
            </a:r>
            <a:r>
              <a:rPr lang="el-GR" sz="1400" b="1" dirty="0" smtClean="0">
                <a:solidFill>
                  <a:srgbClr val="FF0000"/>
                </a:solidFill>
                <a:latin typeface="Arial" pitchFamily="34" charset="0"/>
                <a:cs typeface="Arial" pitchFamily="34" charset="0"/>
              </a:rPr>
              <a:t> (β</a:t>
            </a:r>
            <a:r>
              <a:rPr lang="el-GR" sz="1400" b="1" dirty="0" smtClean="0">
                <a:latin typeface="Arial" pitchFamily="34" charset="0"/>
                <a:cs typeface="Arial" pitchFamily="34" charset="0"/>
              </a:rPr>
              <a:t>) Ο ΚΥΛΙΝΔΡΟΣ ΑΠΟ ΤΗΝ ΚΑΤΩ ΟΨΗ ΤΟΥ ΕΜΒΟΛΟΥ ΝΑ ΕΙΝΑΙ ΓΕΜΑΤΟΣ ΥΓΡΟ. </a:t>
            </a:r>
          </a:p>
          <a:p>
            <a:pPr>
              <a:buNone/>
            </a:pPr>
            <a:r>
              <a:rPr lang="el-GR" sz="1400" b="1" dirty="0" smtClean="0">
                <a:latin typeface="Arial" pitchFamily="34" charset="0"/>
                <a:cs typeface="Arial" pitchFamily="34" charset="0"/>
              </a:rPr>
              <a:t>        ΑΠΟ ΤΗ ΘΕΣΗ</a:t>
            </a:r>
            <a:r>
              <a:rPr lang="el-GR" sz="1400" b="1" dirty="0" smtClean="0">
                <a:solidFill>
                  <a:srgbClr val="FF0000"/>
                </a:solidFill>
                <a:latin typeface="Arial" pitchFamily="34" charset="0"/>
                <a:cs typeface="Arial" pitchFamily="34" charset="0"/>
              </a:rPr>
              <a:t> (β) </a:t>
            </a:r>
            <a:r>
              <a:rPr lang="el-GR" sz="1400" b="1" dirty="0" smtClean="0">
                <a:latin typeface="Arial" pitchFamily="34" charset="0"/>
                <a:cs typeface="Arial" pitchFamily="34" charset="0"/>
              </a:rPr>
              <a:t>ΤΟ ΕΜΒΟΛΟ ΚΙΝΕΙΤΑΙ ΤΗΝ ΠΡΟΣ ΤΑ ΚΑΤΩ ΔΙΑΔΡΟΜΗ ΤΟΥ, ΟΠΟΤΕ, ΛΟΓΩ ΤΗΣ ΣΥΜΠΙΕΣΕΩΣ ΤΟΥ ΥΓΡΟΥ, ΚΛΕΙΝΕΙ Η ΒΑΛΒΙΔΑ ΑΝΑΡΡΟΦΗΣΕΩΣ ΚΑΙ ΑΝΟΙΓΟΥΝ ΟΙ ΒΑΛΒΙΔΕΣ ΤΟΥ ΕΜΒΟΛΟΥ. ΕΤΣΙ ΤΟ ΝΕΡΟ ΜΕΣΑ ΣΤΟΝ ΚΥΛΙΝΔΡΟ ΜΕΤΑΦΕΡΕΤΑΙ Η ΕΚΤΟΠΙΖΕΤΑΙ ΚΑΘΩΣ ΔΙΕΡΧΕΤΑΙ ΑΠΟ ΤΟ ΕΜΒΟΛΟ ΠΡΟΣ ΤΟΝ ΕΠΑΝΩ ΑΠΟ ΑΥΤΟ ΧΩΡΟ, ΩΣΠΟΥ ΝΑ ΦΘΑΣΕΙ ΣΤΗ ΘΕΣΗ </a:t>
            </a:r>
            <a:r>
              <a:rPr lang="el-GR" sz="1400" b="1" dirty="0" smtClean="0">
                <a:solidFill>
                  <a:srgbClr val="FF0000"/>
                </a:solidFill>
                <a:latin typeface="Arial" pitchFamily="34" charset="0"/>
                <a:cs typeface="Arial" pitchFamily="34" charset="0"/>
              </a:rPr>
              <a:t>(α</a:t>
            </a:r>
            <a:r>
              <a:rPr lang="el-GR" sz="1400" b="1" dirty="0" smtClean="0">
                <a:latin typeface="Arial" pitchFamily="34" charset="0"/>
                <a:cs typeface="Arial" pitchFamily="34" charset="0"/>
              </a:rPr>
              <a:t>), ΟΠΟΤΕ ΚΑΙ ΘΑ ΕΠΑΝΑΛΗΦΘΕΙ Ο ΙΔΙΟΣ ΚΥΚΛΟΣ ΛΕΙΤΟΥΡΓΙΑΣ ΚΑΙ ΘΑ ΕΠΑΝΑΛΑΜΒΑΝΕΤΑΙ ΟΣΟ Η ΑΝΤΛΙΑ ΘΑ ΚΙΝΕΙΤΑΙ.</a:t>
            </a:r>
          </a:p>
          <a:p>
            <a:pPr marL="514350" indent="-514350">
              <a:buClr>
                <a:srgbClr val="FF0000"/>
              </a:buCl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solidFill>
                <a:srgbClr val="FF0000"/>
              </a:solidFill>
              <a:latin typeface="Arial" pitchFamily="34" charset="0"/>
              <a:cs typeface="Arial" pitchFamily="34" charset="0"/>
            </a:endParaRPr>
          </a:p>
        </p:txBody>
      </p:sp>
      <p:pic>
        <p:nvPicPr>
          <p:cNvPr id="1027" name="Picture 3" descr="C:\Users\Fadi\Desktop\1.png"/>
          <p:cNvPicPr>
            <a:picLocks noChangeAspect="1" noChangeArrowheads="1"/>
          </p:cNvPicPr>
          <p:nvPr/>
        </p:nvPicPr>
        <p:blipFill>
          <a:blip r:embed="rId3" cstate="print">
            <a:lum bright="-34000" contrast="50000"/>
          </a:blip>
          <a:srcRect/>
          <a:stretch>
            <a:fillRect/>
          </a:stretch>
        </p:blipFill>
        <p:spPr bwMode="auto">
          <a:xfrm rot="60000">
            <a:off x="4570131" y="1929046"/>
            <a:ext cx="4286280" cy="3642783"/>
          </a:xfrm>
          <a:prstGeom prst="rect">
            <a:avLst/>
          </a:prstGeom>
          <a:noFill/>
        </p:spPr>
      </p:pic>
    </p:spTree>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3200" b="1" u="sng" dirty="0" smtClean="0">
                <a:solidFill>
                  <a:schemeClr val="bg1"/>
                </a:solidFill>
                <a:latin typeface="Arial" pitchFamily="34" charset="0"/>
                <a:cs typeface="Arial" pitchFamily="34" charset="0"/>
              </a:rPr>
              <a:t>ΑΝΑΡΡΟΦΗΤΙΚΗ ΑΝΤΛΙΑ</a:t>
            </a:r>
          </a:p>
        </p:txBody>
      </p:sp>
      <p:sp>
        <p:nvSpPr>
          <p:cNvPr id="3" name="Content Placeholder 2"/>
          <p:cNvSpPr>
            <a:spLocks noGrp="1"/>
          </p:cNvSpPr>
          <p:nvPr>
            <p:ph idx="1"/>
          </p:nvPr>
        </p:nvSpPr>
        <p:spPr>
          <a:xfrm>
            <a:off x="285720" y="1142984"/>
            <a:ext cx="8643998" cy="5500726"/>
          </a:xfrm>
          <a:solidFill>
            <a:schemeClr val="bg1"/>
          </a:solidFill>
        </p:spPr>
        <p:txBody>
          <a:bodyPr>
            <a:noAutofit/>
          </a:bodyPr>
          <a:lstStyle/>
          <a:p>
            <a:pPr>
              <a:buNone/>
            </a:pPr>
            <a:endParaRPr lang="el-GR" sz="1600" b="1" dirty="0" smtClean="0">
              <a:latin typeface="Arial" pitchFamily="34" charset="0"/>
              <a:cs typeface="Arial" pitchFamily="34" charset="0"/>
            </a:endParaRPr>
          </a:p>
          <a:p>
            <a:pPr>
              <a:buNone/>
            </a:pPr>
            <a:r>
              <a:rPr lang="el-GR" b="1" dirty="0" smtClean="0">
                <a:latin typeface="Arial" pitchFamily="34" charset="0"/>
                <a:cs typeface="Arial" pitchFamily="34" charset="0"/>
              </a:rPr>
              <a:t>   ΟΠΩΣ ΕΙΝΑΙ ΕΥΝΟΗΤΟ, Η ΚΑΤΑΘΛΙΨΗ ΤΗΣ ΑΝΤΛΙΑΣ ΑΥΤΗΣ ΔΕΝ ΕΙΝΑΙ ΣΥΝΕΧΗΣ, ΑΛΛΑ ΔΙΑΚΟΠΤΟΜΕΝΗ ΔΕΔΟΜΕΝΟΥ ΟΤΙ ΠΡΑΓΜΑΤΟΠΟΙΕΙΤΑΙ ΜΟΝΟ ΣΕ ΚΑΘΕ ΠΡΟΣ ΤΑ ΑΝΩ ΔΙΑΔΡΟΜΗ ΤΟΥ ΕΜΒΟΛΟΥ.</a:t>
            </a:r>
          </a:p>
          <a:p>
            <a:pPr marL="514350" indent="-514350">
              <a:buClr>
                <a:srgbClr val="FF0000"/>
              </a:buCl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519536"/>
          </a:xfrm>
        </p:spPr>
        <p:txBody>
          <a:bodyPr>
            <a:noAutofit/>
          </a:bodyPr>
          <a:lstStyle/>
          <a:p>
            <a:pPr algn="l"/>
            <a:endParaRPr lang="en-US" b="1" dirty="0" smtClean="0">
              <a:solidFill>
                <a:schemeClr val="tx1"/>
              </a:solidFill>
              <a:latin typeface="Arial" pitchFamily="34" charset="0"/>
              <a:cs typeface="Arial" pitchFamily="34" charset="0"/>
            </a:endParaRPr>
          </a:p>
          <a:p>
            <a:pPr algn="l"/>
            <a:endParaRPr lang="en-US" b="1" dirty="0" smtClean="0">
              <a:solidFill>
                <a:schemeClr val="tx1"/>
              </a:solidFill>
              <a:latin typeface="Arial" pitchFamily="34" charset="0"/>
              <a:cs typeface="Arial" pitchFamily="34" charset="0"/>
            </a:endParaRPr>
          </a:p>
          <a:p>
            <a:pPr algn="l"/>
            <a:r>
              <a:rPr lang="el-GR" b="1" dirty="0" smtClean="0">
                <a:solidFill>
                  <a:schemeClr val="tx1"/>
                </a:solidFill>
                <a:latin typeface="Arial" pitchFamily="34" charset="0"/>
                <a:cs typeface="Arial" pitchFamily="34" charset="0"/>
              </a:rPr>
              <a:t>Η ΡΥΘΜΙΣΗ ΤΗΣ ΙΣΧΥΟΣ ΚΑΙ ΤΟΥ ΑΡΙΘΜΟΥ ΣΤΡΟΦΩΝ ΤΗΣ ΜΗΧΑΝΗΣ ΣΥΝΑΡΤΑΤΑΙ ΜΕ ΤΗΝ ΠΑΡΟΧΗ ΚΑΥΣΙΜΟΥ ΣΤΟΝ ΚΙΝΗΤΗΡΑ.</a:t>
            </a:r>
            <a:endParaRPr lang="el-GR"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1800" b="1" u="sng" dirty="0" smtClean="0">
                <a:solidFill>
                  <a:schemeClr val="bg1"/>
                </a:solidFill>
                <a:latin typeface="Arial" pitchFamily="34" charset="0"/>
                <a:cs typeface="Arial" pitchFamily="34" charset="0"/>
              </a:rPr>
              <a:t>ΑΡΧΕΣ ΛΕΙΤΟΥΡΓΙΑΣ ΚΑΙ ΑΠΛΗ ΠΕΡΙΓΡΑΦΗ ΕΜΒΟΛΟΦΟΡΟΥ ΠΑΛΙΝΔΡΟΜΙΚΗΣ ΜΗΧΑΝΗΣ ΕΣΩΤΕΡΙΚΗΣ ΚΑΥΣΕΩΣ</a:t>
            </a:r>
            <a:endParaRPr lang="en-US" sz="1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2800" b="1" u="sng" dirty="0" smtClean="0">
                <a:solidFill>
                  <a:srgbClr val="FFFF00"/>
                </a:solidFill>
                <a:latin typeface="Arial" pitchFamily="34" charset="0"/>
                <a:cs typeface="Arial" pitchFamily="34" charset="0"/>
              </a:rPr>
              <a:t>ΚΑΤΑΘΛΙΠΤΙΚΗ ΑΝΤΛΙΑ ΑΠΛΗΣ ΕΝΕΡΓΕΙΑΣ</a:t>
            </a:r>
          </a:p>
        </p:txBody>
      </p:sp>
      <p:sp>
        <p:nvSpPr>
          <p:cNvPr id="3" name="Content Placeholder 2"/>
          <p:cNvSpPr>
            <a:spLocks noGrp="1"/>
          </p:cNvSpPr>
          <p:nvPr>
            <p:ph idx="1"/>
          </p:nvPr>
        </p:nvSpPr>
        <p:spPr>
          <a:xfrm>
            <a:off x="214282" y="1071546"/>
            <a:ext cx="8643998" cy="1857388"/>
          </a:xfrm>
          <a:solidFill>
            <a:schemeClr val="bg1"/>
          </a:solidFill>
        </p:spPr>
        <p:txBody>
          <a:bodyPr>
            <a:noAutofit/>
          </a:bodyPr>
          <a:lstStyle/>
          <a:p>
            <a:pPr marL="0">
              <a:buNone/>
            </a:pPr>
            <a:r>
              <a:rPr lang="el-GR" sz="1600" b="1" dirty="0" smtClean="0">
                <a:latin typeface="Arial" pitchFamily="34" charset="0"/>
                <a:cs typeface="Arial" pitchFamily="34" charset="0"/>
              </a:rPr>
              <a:t> ΣΤΗ ΘΕΣΗ </a:t>
            </a:r>
            <a:r>
              <a:rPr lang="el-GR" sz="1600" b="1" dirty="0" smtClean="0">
                <a:solidFill>
                  <a:srgbClr val="FF0000"/>
                </a:solidFill>
                <a:latin typeface="Arial" pitchFamily="34" charset="0"/>
                <a:cs typeface="Arial" pitchFamily="34" charset="0"/>
              </a:rPr>
              <a:t>(α) </a:t>
            </a:r>
            <a:r>
              <a:rPr lang="el-GR" sz="1600" b="1" dirty="0" smtClean="0">
                <a:latin typeface="Arial" pitchFamily="34" charset="0"/>
                <a:cs typeface="Arial" pitchFamily="34" charset="0"/>
              </a:rPr>
              <a:t>ΤΟ ΕΜΒΟΛΟ ΤΗΣ ΒΡΙΣΚΕΤΑΙ ΣΤΟ Α.Ν.Σ. ΚΑΙ Ο ΚΥΛΙΝΔΡΟΣ ΕΙΝΑΙ ΓΕΜΑΤΟΣ ΑΠΟ ΥΓΡΟ ΜΕ ΤΗ ΒΑΛΒΙΔΑ ΑΝΑΡΡΟΦΗΣΕΩΣ ΑΝΟΙΚΤΗ ΚΑΙ ΤΗΣ ΚΑΤΑΘΛΙΨΕΩΣ ΚΛΕΙΣΤΗ. ΜΕ ΤΗΝ ΕΝΑΡΞΗ ΤΗΣ ΚΑΘΟΔΟΥ ΤΟΥ ΕΜΒΟΛΟΥ ΠΡΟΣ ΤΟ Κ.Ν.Σ., ΛΟΓΩ ΣΥΜΠΙΕΣΕΩΣ ΤΟΥ ΥΓΡΟΥ ΚΑΙ ΣΕ ΟΛΗ ΤΗ ΔΙΑΡΚΕΙΑ ΤΗΣ ΠΡΟΣ ΤΑ ΚΑΤΩ ΔΙΑΔΡΟΜΗΣ ΤΟΥ, Η ΒΑΛΒΙΔΑ ΑΝΑΡΡΟΦΗΣΕΩΣ ΚΛΕΙΝΕΙ ΚΑΙ ΑΝΟΙΓΕΙ Η ΒΑΛΒΙΔΑ ΚΑΤΑΘΛΙΨΕΩΣ. ΤΟ ΥΓΡΟ ΔΙΟΧΕΤΕΥΕΤΑΙ ΣΤΗ ΣΩΛΗΝΩΣΗ ΚΑΤΑΘΛΙΨΕΩΣ ΥΠΟ ΠΙΕΣΗ, ΜΕ ΤΗΝ ΟΠΟΙΑ ΚΑΙ ΥΠΕΡΝΙΚΑ ΤΗΝ ΛΟΓΩ ΟΛΙΚΟΥ ΥΨΟΥΣ ΚΑΤΑΘΛΙΨΕΩΣ ΑΝΤΙΣΤΑΣΗ.</a:t>
            </a:r>
          </a:p>
          <a:p>
            <a:pPr>
              <a:buNone/>
            </a:pPr>
            <a:endParaRPr lang="el-GR" sz="1500" b="1" dirty="0" smtClean="0">
              <a:latin typeface="Arial" pitchFamily="34" charset="0"/>
              <a:cs typeface="Arial" pitchFamily="34" charset="0"/>
            </a:endParaRPr>
          </a:p>
          <a:p>
            <a:pPr marL="514350" indent="-514350">
              <a:buClr>
                <a:srgbClr val="FF0000"/>
              </a:buClr>
              <a:buNone/>
            </a:pPr>
            <a:endParaRPr lang="el-GR" sz="1500" b="1" dirty="0" smtClean="0">
              <a:solidFill>
                <a:srgbClr val="FF0000"/>
              </a:solidFill>
              <a:latin typeface="Arial" pitchFamily="34" charset="0"/>
              <a:cs typeface="Arial" pitchFamily="34" charset="0"/>
            </a:endParaRPr>
          </a:p>
        </p:txBody>
      </p:sp>
      <p:pic>
        <p:nvPicPr>
          <p:cNvPr id="1026" name="Picture 2" descr="C:\Users\Fadi\Desktop\1.png"/>
          <p:cNvPicPr>
            <a:picLocks noChangeAspect="1" noChangeArrowheads="1"/>
          </p:cNvPicPr>
          <p:nvPr/>
        </p:nvPicPr>
        <p:blipFill>
          <a:blip r:embed="rId3" cstate="print">
            <a:lum bright="-34000" contrast="50000"/>
          </a:blip>
          <a:srcRect/>
          <a:stretch>
            <a:fillRect/>
          </a:stretch>
        </p:blipFill>
        <p:spPr bwMode="auto">
          <a:xfrm>
            <a:off x="184150" y="2857496"/>
            <a:ext cx="8774113" cy="3786214"/>
          </a:xfrm>
          <a:prstGeom prst="rect">
            <a:avLst/>
          </a:prstGeom>
          <a:noFill/>
        </p:spPr>
      </p:pic>
    </p:spTree>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2800" b="1" u="sng" dirty="0" smtClean="0">
                <a:solidFill>
                  <a:schemeClr val="bg1"/>
                </a:solidFill>
                <a:latin typeface="Arial" pitchFamily="34" charset="0"/>
                <a:cs typeface="Arial" pitchFamily="34" charset="0"/>
              </a:rPr>
              <a:t>ΚΑΤΑΘΛΙΠΤΙΚΗ ΑΝΤΛΙΑ ΑΠΛΗΣ ΕΝΕΡΓΕΙΑΣ</a:t>
            </a:r>
          </a:p>
        </p:txBody>
      </p:sp>
      <p:sp>
        <p:nvSpPr>
          <p:cNvPr id="3" name="Content Placeholder 2"/>
          <p:cNvSpPr>
            <a:spLocks noGrp="1"/>
          </p:cNvSpPr>
          <p:nvPr>
            <p:ph idx="1"/>
          </p:nvPr>
        </p:nvSpPr>
        <p:spPr>
          <a:xfrm>
            <a:off x="285720" y="1142984"/>
            <a:ext cx="8286808" cy="1571636"/>
          </a:xfrm>
          <a:solidFill>
            <a:schemeClr val="bg1"/>
          </a:solidFill>
        </p:spPr>
        <p:txBody>
          <a:bodyPr>
            <a:noAutofit/>
          </a:bodyPr>
          <a:lstStyle/>
          <a:p>
            <a:pPr>
              <a:buNone/>
            </a:pPr>
            <a:r>
              <a:rPr lang="el-GR" sz="1200" b="1" dirty="0" smtClean="0">
                <a:latin typeface="Arial" pitchFamily="34" charset="0"/>
                <a:cs typeface="Arial" pitchFamily="34" charset="0"/>
              </a:rPr>
              <a:t>      </a:t>
            </a:r>
            <a:r>
              <a:rPr lang="el-GR" sz="1600" b="1" dirty="0" smtClean="0">
                <a:latin typeface="Arial" pitchFamily="34" charset="0"/>
                <a:cs typeface="Arial" pitchFamily="34" charset="0"/>
              </a:rPr>
              <a:t>  ΑΠΟ ΤΗ ΘΕΣΗ </a:t>
            </a:r>
            <a:r>
              <a:rPr lang="el-GR" sz="1600" b="1" dirty="0" smtClean="0">
                <a:solidFill>
                  <a:srgbClr val="FF0000"/>
                </a:solidFill>
                <a:latin typeface="Arial" pitchFamily="34" charset="0"/>
                <a:cs typeface="Arial" pitchFamily="34" charset="0"/>
              </a:rPr>
              <a:t>(β), </a:t>
            </a:r>
            <a:r>
              <a:rPr lang="el-GR" sz="1600" b="1" dirty="0" smtClean="0">
                <a:latin typeface="Arial" pitchFamily="34" charset="0"/>
                <a:cs typeface="Arial" pitchFamily="34" charset="0"/>
              </a:rPr>
              <a:t>ΟΠΟΥ ΤΟ ΕΜΒΟΛΟ ΒΡΙΣΚΕΤΑΙ ΣΤΟ Κ.Ν.Σ., ΑΡΧΙΖΕΙ Η ΠΡΟΣ ΤΑ ΑΝΩ ΔΙΑΔΡΟΜΗ ΤΟΥ. ΣΧΗΜΑΤΙΖΕΤΑΙ ΚΕΝΟ ΚΑΤΩ ΑΠΟ ΤΟ ΕΜΒΟΛΟ, ΚΛΕΙΝΕΙ Η ΒΑΛΒΙΔΑ ΚΑΤΑΘΛΙΨΕΩΣ ΚΑΙ ΑΝΟΙΓΕΙ ΤΗΣ ΑΝΑΡΡΟΦΗΣΕΩΣ ΚΑΙ ΛΟΓΩ ΤΟΥ ΚΕΝΟΥ ΑΝΑΡΡΟΦΑΤΑΙ ΤΟ ΝΕΡΟ ΚΑΙ ΕΙΣΕΡΧΕΤΑΙ ΣΤΟΝ ΚΥΛΙΝΔΡΟ. ΜΕΤΑ ΑΡΧΙΖΕΙ ΞΑΝΑ Ο ΙΔΙΟΣ ΚΥΚΛΟΣ ΛΕΙΤΟΥΡΓΙΑΣ ΚΑΙ ΕΠΑΝΑΛΑΜΒΑΝΕΤΑΙ, ΟΣΟ Η ΑΝΤΛΙΑ ΛΕΙΤΟΥΡΓΕΙ. ΚΑΙ ΣΤΗΝ ΑΝΤΛΙΑ ΑΥΤΗ Η ΚΑΤΑΘΛΙΨΗ ΔΕΝ ΕΙΝΑΙ ΣΥΝΕΧΗΣ, ΑΛΛΑ ΔΙΑΚΟΠΤΟΜΕΝΗ.</a:t>
            </a:r>
          </a:p>
          <a:p>
            <a:pP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solidFill>
                <a:srgbClr val="FF0000"/>
              </a:solidFill>
              <a:latin typeface="Arial" pitchFamily="34" charset="0"/>
              <a:cs typeface="Arial" pitchFamily="34" charset="0"/>
            </a:endParaRPr>
          </a:p>
        </p:txBody>
      </p:sp>
      <p:pic>
        <p:nvPicPr>
          <p:cNvPr id="1026" name="Picture 2" descr="C:\Users\Fadi\Desktop\1.png"/>
          <p:cNvPicPr>
            <a:picLocks noChangeAspect="1" noChangeArrowheads="1"/>
          </p:cNvPicPr>
          <p:nvPr/>
        </p:nvPicPr>
        <p:blipFill>
          <a:blip r:embed="rId3" cstate="print">
            <a:lum bright="-34000" contrast="50000"/>
          </a:blip>
          <a:srcRect/>
          <a:stretch>
            <a:fillRect/>
          </a:stretch>
        </p:blipFill>
        <p:spPr bwMode="auto">
          <a:xfrm>
            <a:off x="184150" y="2857496"/>
            <a:ext cx="8774113" cy="3786214"/>
          </a:xfrm>
          <a:prstGeom prst="rect">
            <a:avLst/>
          </a:prstGeom>
          <a:noFill/>
        </p:spPr>
      </p:pic>
    </p:spTree>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75000"/>
            </a:schemeClr>
          </a:solidFill>
        </p:spPr>
        <p:txBody>
          <a:bodyPr>
            <a:noAutofit/>
          </a:bodyPr>
          <a:lstStyle/>
          <a:p>
            <a:r>
              <a:rPr lang="el-GR" sz="2800" b="1" u="sng" dirty="0" smtClean="0">
                <a:solidFill>
                  <a:srgbClr val="FFFF00"/>
                </a:solidFill>
                <a:latin typeface="Arial" pitchFamily="34" charset="0"/>
                <a:cs typeface="Arial" pitchFamily="34" charset="0"/>
              </a:rPr>
              <a:t>ΚΑΤΑΘΛΙΠΤΙΚΗ ΑΝΤΛΙΑ ΔΙΠΛΗΣ ΕΝΕΡΓΕΙΑΣ</a:t>
            </a:r>
          </a:p>
        </p:txBody>
      </p:sp>
      <p:sp>
        <p:nvSpPr>
          <p:cNvPr id="3" name="Content Placeholder 2"/>
          <p:cNvSpPr>
            <a:spLocks noGrp="1"/>
          </p:cNvSpPr>
          <p:nvPr>
            <p:ph idx="1"/>
          </p:nvPr>
        </p:nvSpPr>
        <p:spPr>
          <a:xfrm>
            <a:off x="285720" y="1142984"/>
            <a:ext cx="8286808" cy="1714512"/>
          </a:xfrm>
          <a:solidFill>
            <a:schemeClr val="bg1"/>
          </a:solidFill>
        </p:spPr>
        <p:txBody>
          <a:bodyPr>
            <a:noAutofit/>
          </a:bodyPr>
          <a:lstStyle/>
          <a:p>
            <a:pPr>
              <a:buNone/>
            </a:pPr>
            <a:r>
              <a:rPr lang="el-GR" sz="1800" b="1" dirty="0" smtClean="0">
                <a:latin typeface="Arial" pitchFamily="34" charset="0"/>
                <a:cs typeface="Arial" pitchFamily="34" charset="0"/>
              </a:rPr>
              <a:t>     ΕΙΝΑΙ ΟΜΟΙΑ ΜΕ ΑΥΤΗΝ ΤΗΣ ΠΡΟΗΓΟΥΜΕΝΗΣ, ΜΕ ΤΗ ΔΙΑΦΟΡΑ ΟΤΙ ΠΡΑΓΜΑΤΟΠΟΙΕΙΤΑΙ ΚΑΙ ΑΠΟ ΤΙΣ ΔΥΟ ΟΨΕΙΣ ΤΟΥ ΕΜΒΟΛΟΥ. ΕΤΣΙ, ΟΤΑΝ ΑΠΟ ΤΗ ΜΙΑ ΟΨΗ ΓΙΝΕΤΑΙ ΑΝΑΡΡΟΦΗΣΗ, ΑΠΟ ΤΗΝ ΑΛΛΗ ΓΙΝΕΤΑΙ ΚΑΤΑΘΛΙΨΗ ΚΑΙ ΑΝΤΙΣΤΡΟΦΑ.</a:t>
            </a:r>
          </a:p>
          <a:p>
            <a:pPr>
              <a:buNone/>
            </a:pPr>
            <a:r>
              <a:rPr lang="el-GR" sz="1800" b="1" dirty="0" smtClean="0">
                <a:latin typeface="Arial" pitchFamily="34" charset="0"/>
                <a:cs typeface="Arial" pitchFamily="34" charset="0"/>
              </a:rPr>
              <a:t>      ΣΤΙΣ ΑΝΤΛΙΕΣ ΔΙΠΛΗΣ ΕΝΕΡΓΕΙΑΣ Η ΚΑΤΑΘΛΙΨΗ ΠΡΑΓΜΑΤΟΠΟΙΕΙΤΑΙ ΩΣ ΣΥΝΕΧΗΣ. </a:t>
            </a:r>
          </a:p>
          <a:p>
            <a:pPr>
              <a:buNone/>
            </a:pPr>
            <a:endParaRPr lang="el-GR" sz="16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solidFill>
                <a:srgbClr val="FF0000"/>
              </a:solidFill>
              <a:latin typeface="Arial" pitchFamily="34" charset="0"/>
              <a:cs typeface="Arial" pitchFamily="34" charset="0"/>
            </a:endParaRPr>
          </a:p>
        </p:txBody>
      </p:sp>
      <p:pic>
        <p:nvPicPr>
          <p:cNvPr id="2051" name="Picture 3" descr="C:\Users\Fadi\Desktop\1.png"/>
          <p:cNvPicPr>
            <a:picLocks noChangeAspect="1" noChangeArrowheads="1"/>
          </p:cNvPicPr>
          <p:nvPr/>
        </p:nvPicPr>
        <p:blipFill>
          <a:blip r:embed="rId3" cstate="print">
            <a:lum bright="-34000" contrast="50000"/>
          </a:blip>
          <a:srcRect/>
          <a:stretch>
            <a:fillRect/>
          </a:stretch>
        </p:blipFill>
        <p:spPr bwMode="auto">
          <a:xfrm rot="-60000">
            <a:off x="857224" y="2928934"/>
            <a:ext cx="7413625" cy="3711571"/>
          </a:xfrm>
          <a:prstGeom prst="rect">
            <a:avLst/>
          </a:prstGeom>
          <a:noFill/>
        </p:spPr>
      </p:pic>
    </p:spTree>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50000"/>
            </a:schemeClr>
          </a:solidFill>
        </p:spPr>
        <p:txBody>
          <a:bodyPr>
            <a:noAutofit/>
          </a:bodyPr>
          <a:lstStyle/>
          <a:p>
            <a:r>
              <a:rPr lang="el-GR" sz="3200" b="1" u="sng" dirty="0" smtClean="0">
                <a:solidFill>
                  <a:schemeClr val="bg1"/>
                </a:solidFill>
                <a:latin typeface="Arial" pitchFamily="34" charset="0"/>
                <a:cs typeface="Arial" pitchFamily="34" charset="0"/>
              </a:rPr>
              <a:t>ΑΝΤΛΙΕΣ</a:t>
            </a:r>
            <a:endParaRPr lang="el-GR"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a:solidFill>
            <a:schemeClr val="bg1"/>
          </a:solidFill>
        </p:spPr>
        <p:txBody>
          <a:bodyPr>
            <a:noAutofit/>
          </a:bodyPr>
          <a:lstStyle/>
          <a:p>
            <a:pPr algn="ctr">
              <a:buNone/>
            </a:pPr>
            <a:r>
              <a:rPr lang="en-US" sz="2400" b="1" dirty="0" smtClean="0">
                <a:latin typeface="Arial" pitchFamily="34" charset="0"/>
                <a:cs typeface="Arial" pitchFamily="34" charset="0"/>
              </a:rPr>
              <a:t>    </a:t>
            </a:r>
            <a:endParaRPr lang="el-GR" sz="2400" b="1" dirty="0" smtClean="0">
              <a:latin typeface="Arial" pitchFamily="34" charset="0"/>
              <a:cs typeface="Arial" pitchFamily="34" charset="0"/>
            </a:endParaRPr>
          </a:p>
          <a:p>
            <a:pPr algn="ctr">
              <a:buNone/>
            </a:pPr>
            <a:endParaRPr lang="el-GR" sz="2400" b="1" u="sng" dirty="0" smtClean="0">
              <a:solidFill>
                <a:srgbClr val="FF0000"/>
              </a:solidFill>
              <a:latin typeface="Arial" pitchFamily="34" charset="0"/>
              <a:cs typeface="Arial" pitchFamily="34" charset="0"/>
            </a:endParaRPr>
          </a:p>
          <a:p>
            <a:pPr algn="ctr">
              <a:buNone/>
            </a:pPr>
            <a:r>
              <a:rPr lang="el-GR" sz="7200" b="1" u="sng" dirty="0" smtClean="0">
                <a:solidFill>
                  <a:srgbClr val="FF0000"/>
                </a:solidFill>
                <a:latin typeface="Arial" pitchFamily="34" charset="0"/>
                <a:cs typeface="Arial" pitchFamily="34" charset="0"/>
              </a:rPr>
              <a:t>ΠΕΡΙΣΤΡΟΦΙΚΕΣ ΑΝΤΛΙΕΣ ΕΚΤΟΠΙΣΕΩΣ</a:t>
            </a:r>
          </a:p>
          <a:p>
            <a:pP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rgbClr val="FFFF00"/>
                </a:solidFill>
                <a:latin typeface="Arial" pitchFamily="34" charset="0"/>
                <a:cs typeface="Arial" pitchFamily="34" charset="0"/>
              </a:rPr>
              <a:t>ΑΝΤΛΙΑ ΜΕ ΟΔΟΝΤΩΤΟΥΣ ΤΡΟΧΟΥΣ ΕΞΩΤΕΡΙΚΗΣ ΟΔΟΝΤΩΣΕΩΣ (</a:t>
            </a:r>
            <a:r>
              <a:rPr lang="en-US" sz="2400" b="1" u="sng" dirty="0" smtClean="0">
                <a:solidFill>
                  <a:srgbClr val="FFFF00"/>
                </a:solidFill>
                <a:latin typeface="Arial" pitchFamily="34" charset="0"/>
                <a:cs typeface="Arial" pitchFamily="34" charset="0"/>
              </a:rPr>
              <a:t>EXTERNAL</a:t>
            </a:r>
            <a:r>
              <a:rPr lang="el-GR" sz="2400" b="1" u="sng" dirty="0" smtClean="0">
                <a:solidFill>
                  <a:srgbClr val="FFFF00"/>
                </a:solidFill>
                <a:latin typeface="Arial" pitchFamily="34" charset="0"/>
                <a:cs typeface="Arial" pitchFamily="34" charset="0"/>
              </a:rPr>
              <a:t> </a:t>
            </a:r>
            <a:r>
              <a:rPr lang="en-US" sz="2400" b="1" u="sng" dirty="0" smtClean="0">
                <a:solidFill>
                  <a:srgbClr val="FFFF00"/>
                </a:solidFill>
                <a:latin typeface="Arial" pitchFamily="34" charset="0"/>
                <a:cs typeface="Arial" pitchFamily="34" charset="0"/>
              </a:rPr>
              <a:t>GEAR</a:t>
            </a:r>
            <a:r>
              <a:rPr lang="el-GR" sz="2400" b="1" u="sng" cap="small" dirty="0" smtClean="0">
                <a:solidFill>
                  <a:srgbClr val="FFFF00"/>
                </a:solidFill>
                <a:latin typeface="Arial" pitchFamily="34" charset="0"/>
                <a:cs typeface="Arial" pitchFamily="34" charset="0"/>
              </a:rPr>
              <a:t> </a:t>
            </a:r>
            <a:r>
              <a:rPr lang="el-GR" sz="2400" b="1" u="sng" dirty="0" smtClean="0">
                <a:solidFill>
                  <a:srgbClr val="FFFF00"/>
                </a:solidFill>
                <a:latin typeface="Arial" pitchFamily="34" charset="0"/>
                <a:cs typeface="Arial" pitchFamily="34" charset="0"/>
              </a:rPr>
              <a:t>Ρ</a:t>
            </a:r>
            <a:r>
              <a:rPr lang="en-US" sz="2400" b="1" u="sng" dirty="0" smtClean="0">
                <a:solidFill>
                  <a:srgbClr val="FFFF00"/>
                </a:solidFill>
                <a:latin typeface="Arial" pitchFamily="34" charset="0"/>
                <a:cs typeface="Arial" pitchFamily="34" charset="0"/>
              </a:rPr>
              <a:t>UM</a:t>
            </a:r>
            <a:r>
              <a:rPr lang="el-GR" sz="2400" b="1" u="sng" dirty="0" smtClean="0">
                <a:solidFill>
                  <a:srgbClr val="FFFF00"/>
                </a:solidFill>
                <a:latin typeface="Arial" pitchFamily="34" charset="0"/>
                <a:cs typeface="Arial" pitchFamily="34" charset="0"/>
              </a:rPr>
              <a:t>Ρ)</a:t>
            </a:r>
          </a:p>
        </p:txBody>
      </p:sp>
      <p:sp>
        <p:nvSpPr>
          <p:cNvPr id="3" name="Content Placeholder 2"/>
          <p:cNvSpPr>
            <a:spLocks noGrp="1"/>
          </p:cNvSpPr>
          <p:nvPr>
            <p:ph idx="1"/>
          </p:nvPr>
        </p:nvSpPr>
        <p:spPr>
          <a:xfrm>
            <a:off x="285720" y="1142984"/>
            <a:ext cx="8643998" cy="5454368"/>
          </a:xfrm>
          <a:solidFill>
            <a:schemeClr val="bg1"/>
          </a:solidFill>
        </p:spPr>
        <p:txBody>
          <a:bodyPr>
            <a:noAutofit/>
          </a:bodyPr>
          <a:lstStyle/>
          <a:p>
            <a:pPr>
              <a:buNone/>
            </a:pPr>
            <a:r>
              <a:rPr lang="el-GR" sz="1100" b="1" dirty="0" smtClean="0">
                <a:latin typeface="Arial" pitchFamily="34" charset="0"/>
                <a:cs typeface="Arial" pitchFamily="34" charset="0"/>
              </a:rPr>
              <a:t> </a:t>
            </a:r>
            <a:r>
              <a:rPr lang="en-US" sz="1100" b="1" dirty="0" smtClean="0">
                <a:latin typeface="Arial" pitchFamily="34" charset="0"/>
                <a:cs typeface="Arial" pitchFamily="34" charset="0"/>
              </a:rPr>
              <a:t>  </a:t>
            </a:r>
            <a:endParaRPr lang="el-GR" sz="1100" b="1" dirty="0" smtClean="0">
              <a:latin typeface="Arial" pitchFamily="34" charset="0"/>
              <a:cs typeface="Arial" pitchFamily="34" charset="0"/>
            </a:endParaRPr>
          </a:p>
          <a:p>
            <a:pPr>
              <a:buClr>
                <a:srgbClr val="FF0000"/>
              </a:buClr>
              <a:buFont typeface="Wingdings" pitchFamily="2" charset="2"/>
              <a:buChar char="Ø"/>
            </a:pPr>
            <a:r>
              <a:rPr lang="el-GR" sz="2400" b="1" dirty="0" smtClean="0">
                <a:latin typeface="Arial" pitchFamily="34" charset="0"/>
                <a:cs typeface="Arial" pitchFamily="34" charset="0"/>
              </a:rPr>
              <a:t> ΟΝΟΜΑΖΕΤΑΙ ΚΑΙ</a:t>
            </a:r>
            <a:r>
              <a:rPr lang="el-GR" sz="2400" b="1" i="1" dirty="0" smtClean="0">
                <a:latin typeface="Arial" pitchFamily="34" charset="0"/>
                <a:cs typeface="Arial" pitchFamily="34" charset="0"/>
              </a:rPr>
              <a:t> </a:t>
            </a:r>
            <a:r>
              <a:rPr lang="el-GR" sz="2400" b="1" i="1" dirty="0" smtClean="0">
                <a:solidFill>
                  <a:srgbClr val="FF0000"/>
                </a:solidFill>
                <a:latin typeface="Arial" pitchFamily="34" charset="0"/>
                <a:cs typeface="Arial" pitchFamily="34" charset="0"/>
              </a:rPr>
              <a:t>ΓΡΑΝΑΖΩΤΗ</a:t>
            </a:r>
            <a:r>
              <a:rPr lang="el-GR" sz="2400" b="1" dirty="0" smtClean="0">
                <a:latin typeface="Arial" pitchFamily="34" charset="0"/>
                <a:cs typeface="Arial" pitchFamily="34" charset="0"/>
              </a:rPr>
              <a:t> ΑΝΤΛΙΑ. </a:t>
            </a:r>
            <a:endParaRPr lang="en-US" sz="2400" b="1" dirty="0" smtClean="0">
              <a:latin typeface="Arial" pitchFamily="34" charset="0"/>
              <a:cs typeface="Arial" pitchFamily="34" charset="0"/>
            </a:endParaRPr>
          </a:p>
          <a:p>
            <a:pPr>
              <a:buClr>
                <a:srgbClr val="FF0000"/>
              </a:buClr>
              <a:buFont typeface="Wingdings" pitchFamily="2" charset="2"/>
              <a:buChar char="Ø"/>
            </a:pPr>
            <a:r>
              <a:rPr lang="en-US" sz="2400" b="1" dirty="0" smtClean="0">
                <a:latin typeface="Arial" pitchFamily="34" charset="0"/>
                <a:cs typeface="Arial" pitchFamily="34" charset="0"/>
              </a:rPr>
              <a:t> </a:t>
            </a:r>
            <a:r>
              <a:rPr lang="el-GR" sz="2400" b="1" dirty="0" smtClean="0">
                <a:latin typeface="Arial" pitchFamily="34" charset="0"/>
                <a:cs typeface="Arial" pitchFamily="34" charset="0"/>
              </a:rPr>
              <a:t>ΑΠΟΤΕΛΕΙΤΑΙ ΑΠΟ </a:t>
            </a:r>
            <a:r>
              <a:rPr lang="el-GR" sz="2400" b="1" dirty="0" smtClean="0">
                <a:solidFill>
                  <a:srgbClr val="FF0000"/>
                </a:solidFill>
                <a:latin typeface="Arial" pitchFamily="34" charset="0"/>
                <a:cs typeface="Arial" pitchFamily="34" charset="0"/>
              </a:rPr>
              <a:t>ΔΥΟ</a:t>
            </a:r>
            <a:r>
              <a:rPr lang="el-GR" sz="2400" b="1" dirty="0" smtClean="0">
                <a:latin typeface="Arial" pitchFamily="34" charset="0"/>
                <a:cs typeface="Arial" pitchFamily="34" charset="0"/>
              </a:rPr>
              <a:t> ΟΔΟΝΤΩΤΟΥΣ ΤΡΟΧΟΥΣ ΑΝΤΙΘΕΤΑ ΠΕΡΙΣΤΡΕΦΟΜΕΝΟΥΣ. </a:t>
            </a:r>
            <a:endParaRPr lang="en-US" sz="2400" b="1" dirty="0" smtClean="0">
              <a:latin typeface="Arial" pitchFamily="34" charset="0"/>
              <a:cs typeface="Arial" pitchFamily="34" charset="0"/>
            </a:endParaRPr>
          </a:p>
          <a:p>
            <a:pPr>
              <a:buClr>
                <a:srgbClr val="FF0000"/>
              </a:buClr>
              <a:buFont typeface="Wingdings" pitchFamily="2" charset="2"/>
              <a:buChar char="Ø"/>
            </a:pPr>
            <a:r>
              <a:rPr lang="en-US" sz="2400" b="1" dirty="0" smtClean="0">
                <a:latin typeface="Arial" pitchFamily="34" charset="0"/>
                <a:cs typeface="Arial" pitchFamily="34" charset="0"/>
              </a:rPr>
              <a:t> </a:t>
            </a:r>
            <a:r>
              <a:rPr lang="el-GR" sz="2400" b="1" dirty="0" smtClean="0">
                <a:latin typeface="Arial" pitchFamily="34" charset="0"/>
                <a:cs typeface="Arial" pitchFamily="34" charset="0"/>
              </a:rPr>
              <a:t>ΟΙ ΔΥΟ ΑΞΟΝΕΣ ΤΩΝ ΤΡΟΧΩΝ ΦΕΡΟΥΝ ΣΤΑ ΑΚΡΑ ΤΟΥΣ ΟΔΟΝΤΩΤΟΥΣ ΤΡΟΧΟΥΣ. </a:t>
            </a:r>
            <a:endParaRPr lang="en-US" sz="2400" b="1" dirty="0" smtClean="0">
              <a:latin typeface="Arial" pitchFamily="34" charset="0"/>
              <a:cs typeface="Arial" pitchFamily="34" charset="0"/>
            </a:endParaRPr>
          </a:p>
          <a:p>
            <a:pPr>
              <a:buClr>
                <a:srgbClr val="FF0000"/>
              </a:buClr>
              <a:buFont typeface="Wingdings" pitchFamily="2" charset="2"/>
              <a:buChar char="Ø"/>
            </a:pPr>
            <a:r>
              <a:rPr lang="en-US" sz="2400" b="1" dirty="0" smtClean="0">
                <a:latin typeface="Arial" pitchFamily="34" charset="0"/>
                <a:cs typeface="Arial" pitchFamily="34" charset="0"/>
              </a:rPr>
              <a:t> </a:t>
            </a:r>
            <a:r>
              <a:rPr lang="el-GR" sz="2400" b="1" dirty="0" smtClean="0">
                <a:latin typeface="Arial" pitchFamily="34" charset="0"/>
                <a:cs typeface="Arial" pitchFamily="34" charset="0"/>
              </a:rPr>
              <a:t>ΑΠΟ ΑΥΤΟΥΣ Ο ΕΝΑΣ ΚΙΝΕΙΤΑΙ ΑΠΟ ΤΟΝ ΑΞΟΝΑ ΤΟΥ ΚΙΝΗΤΗΡΙΟΥ ΜΗΧΑΝΗΜΑΤΟΣ ΤΗΣ ΑΝΤΛΙΑΣ η ΑΠΟ ΑΞΟΝΑ ΤΗΣ ΜΗΧΑΝΗΣ, ΑΠΟ ΤΗΝ ΟΠΟΙΑ ΚΙΝΕΙΤΑΙ Η ΑΝΤΛΙΑ (ΟΤΑΝ ΕΙΝΑΙ ΕΞΑΡΤΗΜΕΝΗ). </a:t>
            </a:r>
            <a:endParaRPr lang="en-US" sz="2400" b="1" dirty="0" smtClean="0">
              <a:latin typeface="Arial" pitchFamily="34" charset="0"/>
              <a:cs typeface="Arial" pitchFamily="34" charset="0"/>
            </a:endParaRPr>
          </a:p>
          <a:p>
            <a:pPr>
              <a:buClr>
                <a:srgbClr val="FF0000"/>
              </a:buClr>
              <a:buFont typeface="Wingdings" pitchFamily="2" charset="2"/>
              <a:buChar char="Ø"/>
            </a:pPr>
            <a:r>
              <a:rPr lang="el-GR" sz="2400" b="1" dirty="0" smtClean="0">
                <a:latin typeface="Arial" pitchFamily="34" charset="0"/>
                <a:cs typeface="Arial" pitchFamily="34" charset="0"/>
              </a:rPr>
              <a:t>Ο ΟΔΟΝΤΩΤΟΣ ΑΥΤΟΣ ΤΡΟΧΟΣ ΠΡΟΚΑΛΕΙ ΤΗΝ ΚΙΝΗΣΗ ΚΑΙ ΤΟΥ ΑΛΛΟΥ ΤΡΟΧΟΥ ΕΤΣΙ, ΩΣΤΕ ΟΙ ΔΥΟ ΤΡΟΧΟΙ ΤΟΥ ΣΤΡΟΦΕΙΟΥ ΝΑ ΠΕΡΙΣΤΡΕΦΟΝΤΑΙ, ΧΩΡΙΣ ΝΑ ΕΦΑΠΤΟΝΤΑΙ ΜΕΤΑΞΥ ΤΟΥΣ.</a:t>
            </a:r>
          </a:p>
          <a:p>
            <a:pPr>
              <a:buNone/>
            </a:pPr>
            <a:endParaRPr lang="el-GR" sz="1800"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ΑΝΤΛΙΑ ΜΕ ΟΔΟΝΤΩΤΟΥΣ ΤΡΟΧΟΥΣ ΕΞΩΤΕΡΙΚΗΣ ΟΔΟΝΤΩΣΕΩΣ (</a:t>
            </a:r>
            <a:r>
              <a:rPr lang="en-US" sz="2400" b="1" u="sng" dirty="0" smtClean="0">
                <a:solidFill>
                  <a:schemeClr val="bg1"/>
                </a:solidFill>
                <a:latin typeface="Arial" pitchFamily="34" charset="0"/>
                <a:cs typeface="Arial" pitchFamily="34" charset="0"/>
              </a:rPr>
              <a:t>EXTERNAL</a:t>
            </a:r>
            <a:r>
              <a:rPr lang="el-GR" sz="2400" b="1" u="sng" dirty="0" smtClean="0">
                <a:solidFill>
                  <a:schemeClr val="bg1"/>
                </a:solidFill>
                <a:latin typeface="Arial" pitchFamily="34" charset="0"/>
                <a:cs typeface="Arial" pitchFamily="34" charset="0"/>
              </a:rPr>
              <a:t> </a:t>
            </a:r>
            <a:r>
              <a:rPr lang="en-US" sz="2400" b="1" u="sng" dirty="0" smtClean="0">
                <a:solidFill>
                  <a:schemeClr val="bg1"/>
                </a:solidFill>
                <a:latin typeface="Arial" pitchFamily="34" charset="0"/>
                <a:cs typeface="Arial" pitchFamily="34" charset="0"/>
              </a:rPr>
              <a:t>GEAR</a:t>
            </a:r>
            <a:r>
              <a:rPr lang="el-GR" sz="2400" b="1" u="sng" cap="small"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Ρ</a:t>
            </a:r>
            <a:r>
              <a:rPr lang="en-US" sz="2400" b="1" u="sng" dirty="0" smtClean="0">
                <a:solidFill>
                  <a:schemeClr val="bg1"/>
                </a:solidFill>
                <a:latin typeface="Arial" pitchFamily="34" charset="0"/>
                <a:cs typeface="Arial" pitchFamily="34" charset="0"/>
              </a:rPr>
              <a:t>UM</a:t>
            </a:r>
            <a:r>
              <a:rPr lang="el-GR" sz="2400" b="1" u="sng" dirty="0" smtClean="0">
                <a:solidFill>
                  <a:schemeClr val="bg1"/>
                </a:solidFill>
                <a:latin typeface="Arial" pitchFamily="34" charset="0"/>
                <a:cs typeface="Arial" pitchFamily="34" charset="0"/>
              </a:rPr>
              <a:t>Ρ)</a:t>
            </a:r>
          </a:p>
        </p:txBody>
      </p:sp>
      <p:sp>
        <p:nvSpPr>
          <p:cNvPr id="3" name="Content Placeholder 2"/>
          <p:cNvSpPr>
            <a:spLocks noGrp="1"/>
          </p:cNvSpPr>
          <p:nvPr>
            <p:ph idx="1"/>
          </p:nvPr>
        </p:nvSpPr>
        <p:spPr>
          <a:xfrm>
            <a:off x="285720" y="1142984"/>
            <a:ext cx="8643998" cy="2718064"/>
          </a:xfrm>
          <a:solidFill>
            <a:schemeClr val="bg1"/>
          </a:solidFill>
        </p:spPr>
        <p:txBody>
          <a:bodyPr>
            <a:noAutofit/>
          </a:bodyPr>
          <a:lstStyle/>
          <a:p>
            <a:pPr>
              <a:buNone/>
            </a:pPr>
            <a:r>
              <a:rPr lang="el-GR" sz="2800" b="1" dirty="0" smtClean="0">
                <a:latin typeface="Arial" pitchFamily="34" charset="0"/>
                <a:cs typeface="Arial" pitchFamily="34" charset="0"/>
              </a:rPr>
              <a:t> </a:t>
            </a:r>
            <a:r>
              <a:rPr lang="en-US" sz="2800" b="1" dirty="0" smtClean="0">
                <a:latin typeface="Arial" pitchFamily="34" charset="0"/>
                <a:cs typeface="Arial" pitchFamily="34" charset="0"/>
              </a:rPr>
              <a:t>  </a:t>
            </a:r>
            <a:r>
              <a:rPr lang="el-GR" sz="2800" b="1" dirty="0" smtClean="0">
                <a:latin typeface="Arial" pitchFamily="34" charset="0"/>
                <a:cs typeface="Arial" pitchFamily="34" charset="0"/>
              </a:rPr>
              <a:t>ΜΕ ΤΗΝ ΠΕΡΙΣΤΡΟΦΗ ΤΩΝ ΔΥΟ ΤΡΟΧΩΝ ΤΟΥ ΣΤΡΟΦΕΙΟΥ ΔΗΜΙΟΥΡΓΕΙΤΑΙ ΚΕΝΟ ΜΕΣΑ ΣΤΟ ΚΕΛΥΦΟΣ, ΛΟΓΩ ΤΟΥ ΟΠΟΙΟΥ ΤΟ ΥΓΡΟ ΕΙΣΕΡΧΕΤΑΙ ΣΤΗΝ ΑΝΤΛΙΑ ΚΑΙ ΜΕΤΑΚΙΝΕΙΤΑΙ ΠΕΡΙΜΕΤΡΙΚΑ ΠΡΟΣ ΤΗΝ ΚΑΤΑΘΛΙΨΗ ΚΑΤΑ ΤΗΝ ΕΝΝΟΙΑ ΤΩΝ ΒΕΛΩΝ ΤΟΥ ΣΧΗΜΑΤΟΣ.</a:t>
            </a:r>
          </a:p>
          <a:p>
            <a:pPr>
              <a:buNone/>
            </a:pPr>
            <a:endParaRPr lang="el-GR" sz="1800"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pic>
        <p:nvPicPr>
          <p:cNvPr id="1026" name="Picture 2" descr="C:\Users\Fadi\Desktop\1.jpg"/>
          <p:cNvPicPr>
            <a:picLocks noChangeAspect="1" noChangeArrowheads="1"/>
          </p:cNvPicPr>
          <p:nvPr/>
        </p:nvPicPr>
        <p:blipFill>
          <a:blip r:embed="rId3" cstate="print">
            <a:lum bright="-35000" contrast="53000"/>
          </a:blip>
          <a:srcRect/>
          <a:stretch>
            <a:fillRect/>
          </a:stretch>
        </p:blipFill>
        <p:spPr bwMode="auto">
          <a:xfrm>
            <a:off x="899592" y="4005064"/>
            <a:ext cx="3456384" cy="2616349"/>
          </a:xfrm>
          <a:prstGeom prst="rect">
            <a:avLst/>
          </a:prstGeom>
          <a:noFill/>
        </p:spPr>
      </p:pic>
      <p:pic>
        <p:nvPicPr>
          <p:cNvPr id="1027" name="Picture 3" descr="C:\Users\Fadi\Desktop\2.jpg"/>
          <p:cNvPicPr>
            <a:picLocks noChangeAspect="1" noChangeArrowheads="1"/>
          </p:cNvPicPr>
          <p:nvPr/>
        </p:nvPicPr>
        <p:blipFill>
          <a:blip r:embed="rId4" cstate="print">
            <a:lum bright="-35000" contrast="55000"/>
          </a:blip>
          <a:srcRect/>
          <a:stretch>
            <a:fillRect/>
          </a:stretch>
        </p:blipFill>
        <p:spPr bwMode="auto">
          <a:xfrm>
            <a:off x="4860032" y="4149080"/>
            <a:ext cx="2952328" cy="2419375"/>
          </a:xfrm>
          <a:prstGeom prst="rect">
            <a:avLst/>
          </a:prstGeom>
          <a:noFill/>
        </p:spPr>
      </p:pic>
    </p:spTree>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ΑΝΤΛΙΑ ΜΕ ΟΔΟΝΤΩΤΟΥΣ ΤΡΟΧΟΥΣ ΕΞΩΤΕΡΙΚΗΣ ΟΔΟΝΤΩΣΕΩΣ (</a:t>
            </a:r>
            <a:r>
              <a:rPr lang="en-US" sz="2400" b="1" u="sng" dirty="0" smtClean="0">
                <a:solidFill>
                  <a:schemeClr val="bg1"/>
                </a:solidFill>
                <a:latin typeface="Arial" pitchFamily="34" charset="0"/>
                <a:cs typeface="Arial" pitchFamily="34" charset="0"/>
              </a:rPr>
              <a:t>EXTERNAL</a:t>
            </a:r>
            <a:r>
              <a:rPr lang="el-GR" sz="2400" b="1" u="sng" dirty="0" smtClean="0">
                <a:solidFill>
                  <a:schemeClr val="bg1"/>
                </a:solidFill>
                <a:latin typeface="Arial" pitchFamily="34" charset="0"/>
                <a:cs typeface="Arial" pitchFamily="34" charset="0"/>
              </a:rPr>
              <a:t> </a:t>
            </a:r>
            <a:r>
              <a:rPr lang="en-US" sz="2400" b="1" u="sng" dirty="0" smtClean="0">
                <a:solidFill>
                  <a:schemeClr val="bg1"/>
                </a:solidFill>
                <a:latin typeface="Arial" pitchFamily="34" charset="0"/>
                <a:cs typeface="Arial" pitchFamily="34" charset="0"/>
              </a:rPr>
              <a:t>GEAR</a:t>
            </a:r>
            <a:r>
              <a:rPr lang="el-GR" sz="2400" b="1" u="sng" cap="small"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Ρ</a:t>
            </a:r>
            <a:r>
              <a:rPr lang="en-US" sz="2400" b="1" u="sng" dirty="0" smtClean="0">
                <a:solidFill>
                  <a:schemeClr val="bg1"/>
                </a:solidFill>
                <a:latin typeface="Arial" pitchFamily="34" charset="0"/>
                <a:cs typeface="Arial" pitchFamily="34" charset="0"/>
              </a:rPr>
              <a:t>UM</a:t>
            </a:r>
            <a:r>
              <a:rPr lang="el-GR" sz="2400" b="1" u="sng" dirty="0" smtClean="0">
                <a:solidFill>
                  <a:schemeClr val="bg1"/>
                </a:solidFill>
                <a:latin typeface="Arial" pitchFamily="34" charset="0"/>
                <a:cs typeface="Arial" pitchFamily="34" charset="0"/>
              </a:rPr>
              <a:t>Ρ)</a:t>
            </a:r>
          </a:p>
        </p:txBody>
      </p:sp>
      <p:sp>
        <p:nvSpPr>
          <p:cNvPr id="3" name="Content Placeholder 2"/>
          <p:cNvSpPr>
            <a:spLocks noGrp="1"/>
          </p:cNvSpPr>
          <p:nvPr>
            <p:ph idx="1"/>
          </p:nvPr>
        </p:nvSpPr>
        <p:spPr>
          <a:xfrm>
            <a:off x="285720" y="1142984"/>
            <a:ext cx="8643998" cy="197784"/>
          </a:xfrm>
          <a:solidFill>
            <a:schemeClr val="bg1"/>
          </a:solidFill>
        </p:spPr>
        <p:txBody>
          <a:bodyPr>
            <a:noAutofit/>
          </a:bodyPr>
          <a:lstStyle/>
          <a:p>
            <a:pPr>
              <a:buNone/>
            </a:pPr>
            <a:r>
              <a:rPr lang="el-GR" sz="2800" b="1" dirty="0" smtClean="0">
                <a:latin typeface="Arial" pitchFamily="34" charset="0"/>
                <a:cs typeface="Arial" pitchFamily="34" charset="0"/>
              </a:rPr>
              <a:t> </a:t>
            </a:r>
            <a:r>
              <a:rPr lang="en-US" sz="2800" b="1" dirty="0" smtClean="0">
                <a:latin typeface="Arial" pitchFamily="34" charset="0"/>
                <a:cs typeface="Arial" pitchFamily="34" charset="0"/>
              </a:rPr>
              <a:t>  </a:t>
            </a:r>
            <a:endParaRPr lang="el-GR" sz="2800" b="1" dirty="0" smtClean="0">
              <a:latin typeface="Arial" pitchFamily="34" charset="0"/>
              <a:cs typeface="Arial" pitchFamily="34" charset="0"/>
            </a:endParaRPr>
          </a:p>
          <a:p>
            <a:pPr>
              <a:buNone/>
            </a:pPr>
            <a:endParaRPr lang="el-GR" sz="1800"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pic>
        <p:nvPicPr>
          <p:cNvPr id="337922" name="Picture 2" descr="http://upload.wikimedia.org/wikipedia/commons/2/23/Gear_pump_exploded.png"/>
          <p:cNvPicPr>
            <a:picLocks noChangeAspect="1" noChangeArrowheads="1"/>
          </p:cNvPicPr>
          <p:nvPr/>
        </p:nvPicPr>
        <p:blipFill>
          <a:blip r:embed="rId3" cstate="print"/>
          <a:srcRect/>
          <a:stretch>
            <a:fillRect/>
          </a:stretch>
        </p:blipFill>
        <p:spPr bwMode="auto">
          <a:xfrm>
            <a:off x="1043608" y="1412776"/>
            <a:ext cx="7056784" cy="5040560"/>
          </a:xfrm>
          <a:prstGeom prst="rect">
            <a:avLst/>
          </a:prstGeom>
          <a:noFill/>
        </p:spPr>
      </p:pic>
    </p:spTree>
  </p:cSld>
  <p:clrMapOvr>
    <a:masterClrMapping/>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ΑΝΤΛΙΑ ΜΕ ΟΔΟΝΤΩΤΟΥΣ ΤΡΟΧΟΥΣ ΕΞΩΤΕΡΙΚΗΣ ΟΔΟΝΤΩΣΕΩΣ (</a:t>
            </a:r>
            <a:r>
              <a:rPr lang="en-US" sz="2400" b="1" u="sng" dirty="0" smtClean="0">
                <a:solidFill>
                  <a:schemeClr val="bg1"/>
                </a:solidFill>
                <a:latin typeface="Arial" pitchFamily="34" charset="0"/>
                <a:cs typeface="Arial" pitchFamily="34" charset="0"/>
              </a:rPr>
              <a:t>EXTERNAL</a:t>
            </a:r>
            <a:r>
              <a:rPr lang="el-GR" sz="2400" b="1" u="sng" dirty="0" smtClean="0">
                <a:solidFill>
                  <a:schemeClr val="bg1"/>
                </a:solidFill>
                <a:latin typeface="Arial" pitchFamily="34" charset="0"/>
                <a:cs typeface="Arial" pitchFamily="34" charset="0"/>
              </a:rPr>
              <a:t> </a:t>
            </a:r>
            <a:r>
              <a:rPr lang="en-US" sz="2400" b="1" u="sng" dirty="0" smtClean="0">
                <a:solidFill>
                  <a:schemeClr val="bg1"/>
                </a:solidFill>
                <a:latin typeface="Arial" pitchFamily="34" charset="0"/>
                <a:cs typeface="Arial" pitchFamily="34" charset="0"/>
              </a:rPr>
              <a:t>GEAR</a:t>
            </a:r>
            <a:r>
              <a:rPr lang="el-GR" sz="2400" b="1" u="sng" cap="small"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Ρ</a:t>
            </a:r>
            <a:r>
              <a:rPr lang="en-US" sz="2400" b="1" u="sng" dirty="0" smtClean="0">
                <a:solidFill>
                  <a:schemeClr val="bg1"/>
                </a:solidFill>
                <a:latin typeface="Arial" pitchFamily="34" charset="0"/>
                <a:cs typeface="Arial" pitchFamily="34" charset="0"/>
              </a:rPr>
              <a:t>UM</a:t>
            </a:r>
            <a:r>
              <a:rPr lang="el-GR" sz="2400" b="1" u="sng" dirty="0" smtClean="0">
                <a:solidFill>
                  <a:schemeClr val="bg1"/>
                </a:solidFill>
                <a:latin typeface="Arial" pitchFamily="34" charset="0"/>
                <a:cs typeface="Arial" pitchFamily="34" charset="0"/>
              </a:rPr>
              <a:t>Ρ)</a:t>
            </a:r>
          </a:p>
        </p:txBody>
      </p:sp>
      <p:sp>
        <p:nvSpPr>
          <p:cNvPr id="3" name="Content Placeholder 2"/>
          <p:cNvSpPr>
            <a:spLocks noGrp="1"/>
          </p:cNvSpPr>
          <p:nvPr>
            <p:ph idx="1"/>
          </p:nvPr>
        </p:nvSpPr>
        <p:spPr>
          <a:xfrm>
            <a:off x="285720" y="1142984"/>
            <a:ext cx="8643998" cy="197784"/>
          </a:xfrm>
          <a:solidFill>
            <a:schemeClr val="bg1"/>
          </a:solidFill>
        </p:spPr>
        <p:txBody>
          <a:bodyPr>
            <a:noAutofit/>
          </a:bodyPr>
          <a:lstStyle/>
          <a:p>
            <a:pPr>
              <a:buNone/>
            </a:pPr>
            <a:r>
              <a:rPr lang="el-GR" sz="2800" b="1" dirty="0" smtClean="0">
                <a:latin typeface="Arial" pitchFamily="34" charset="0"/>
                <a:cs typeface="Arial" pitchFamily="34" charset="0"/>
              </a:rPr>
              <a:t> </a:t>
            </a:r>
            <a:r>
              <a:rPr lang="en-US" sz="2800" b="1" dirty="0" smtClean="0">
                <a:latin typeface="Arial" pitchFamily="34" charset="0"/>
                <a:cs typeface="Arial" pitchFamily="34" charset="0"/>
              </a:rPr>
              <a:t>  </a:t>
            </a:r>
            <a:endParaRPr lang="el-GR" sz="2800" b="1" dirty="0" smtClean="0">
              <a:latin typeface="Arial" pitchFamily="34" charset="0"/>
              <a:cs typeface="Arial" pitchFamily="34" charset="0"/>
            </a:endParaRPr>
          </a:p>
          <a:p>
            <a:pPr>
              <a:buNone/>
            </a:pPr>
            <a:endParaRPr lang="el-GR" sz="1800"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pic>
        <p:nvPicPr>
          <p:cNvPr id="1026" name="Picture 2" descr="C:\Users\Fadi\Desktop\1.jpg"/>
          <p:cNvPicPr>
            <a:picLocks noChangeAspect="1" noChangeArrowheads="1"/>
          </p:cNvPicPr>
          <p:nvPr/>
        </p:nvPicPr>
        <p:blipFill>
          <a:blip r:embed="rId3" cstate="print">
            <a:lum bright="-35000" contrast="53000"/>
          </a:blip>
          <a:srcRect/>
          <a:stretch>
            <a:fillRect/>
          </a:stretch>
        </p:blipFill>
        <p:spPr bwMode="auto">
          <a:xfrm>
            <a:off x="1331640" y="1412776"/>
            <a:ext cx="6840760" cy="4968552"/>
          </a:xfrm>
          <a:prstGeom prst="rect">
            <a:avLst/>
          </a:prstGeom>
          <a:noFill/>
        </p:spPr>
      </p:pic>
    </p:spTree>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ΑΝΤΛΙΑ ΜΕ ΟΔΟΝΤΩΤΟΥΣ ΤΡΟΧΟΥΣ ΕΞΩΤΕΡΙΚΗΣ ΟΔΟΝΤΩΣΕΩΣ (</a:t>
            </a:r>
            <a:r>
              <a:rPr lang="en-US" sz="2400" b="1" u="sng" dirty="0" smtClean="0">
                <a:solidFill>
                  <a:schemeClr val="bg1"/>
                </a:solidFill>
                <a:latin typeface="Arial" pitchFamily="34" charset="0"/>
                <a:cs typeface="Arial" pitchFamily="34" charset="0"/>
              </a:rPr>
              <a:t>EXTERNAL</a:t>
            </a:r>
            <a:r>
              <a:rPr lang="el-GR" sz="2400" b="1" u="sng" dirty="0" smtClean="0">
                <a:solidFill>
                  <a:schemeClr val="bg1"/>
                </a:solidFill>
                <a:latin typeface="Arial" pitchFamily="34" charset="0"/>
                <a:cs typeface="Arial" pitchFamily="34" charset="0"/>
              </a:rPr>
              <a:t> </a:t>
            </a:r>
            <a:r>
              <a:rPr lang="en-US" sz="2400" b="1" u="sng" dirty="0" smtClean="0">
                <a:solidFill>
                  <a:schemeClr val="bg1"/>
                </a:solidFill>
                <a:latin typeface="Arial" pitchFamily="34" charset="0"/>
                <a:cs typeface="Arial" pitchFamily="34" charset="0"/>
              </a:rPr>
              <a:t>GEAR</a:t>
            </a:r>
            <a:r>
              <a:rPr lang="el-GR" sz="2400" b="1" u="sng" cap="small"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Ρ</a:t>
            </a:r>
            <a:r>
              <a:rPr lang="en-US" sz="2400" b="1" u="sng" dirty="0" smtClean="0">
                <a:solidFill>
                  <a:schemeClr val="bg1"/>
                </a:solidFill>
                <a:latin typeface="Arial" pitchFamily="34" charset="0"/>
                <a:cs typeface="Arial" pitchFamily="34" charset="0"/>
              </a:rPr>
              <a:t>UM</a:t>
            </a:r>
            <a:r>
              <a:rPr lang="el-GR" sz="2400" b="1" u="sng" dirty="0" smtClean="0">
                <a:solidFill>
                  <a:schemeClr val="bg1"/>
                </a:solidFill>
                <a:latin typeface="Arial" pitchFamily="34" charset="0"/>
                <a:cs typeface="Arial" pitchFamily="34" charset="0"/>
              </a:rPr>
              <a:t>Ρ)</a:t>
            </a:r>
          </a:p>
        </p:txBody>
      </p:sp>
      <p:sp>
        <p:nvSpPr>
          <p:cNvPr id="3" name="Content Placeholder 2"/>
          <p:cNvSpPr>
            <a:spLocks noGrp="1"/>
          </p:cNvSpPr>
          <p:nvPr>
            <p:ph idx="1"/>
          </p:nvPr>
        </p:nvSpPr>
        <p:spPr>
          <a:xfrm>
            <a:off x="285720" y="1142984"/>
            <a:ext cx="8643998" cy="197784"/>
          </a:xfrm>
          <a:solidFill>
            <a:schemeClr val="bg1"/>
          </a:solidFill>
        </p:spPr>
        <p:txBody>
          <a:bodyPr>
            <a:noAutofit/>
          </a:bodyPr>
          <a:lstStyle/>
          <a:p>
            <a:pPr>
              <a:buNone/>
            </a:pPr>
            <a:r>
              <a:rPr lang="el-GR" sz="2800" b="1" dirty="0" smtClean="0">
                <a:latin typeface="Arial" pitchFamily="34" charset="0"/>
                <a:cs typeface="Arial" pitchFamily="34" charset="0"/>
              </a:rPr>
              <a:t> </a:t>
            </a:r>
            <a:r>
              <a:rPr lang="en-US" sz="2800" b="1" dirty="0" smtClean="0">
                <a:latin typeface="Arial" pitchFamily="34" charset="0"/>
                <a:cs typeface="Arial" pitchFamily="34" charset="0"/>
              </a:rPr>
              <a:t>  </a:t>
            </a:r>
            <a:endParaRPr lang="el-GR" sz="2800" b="1" dirty="0" smtClean="0">
              <a:latin typeface="Arial" pitchFamily="34" charset="0"/>
              <a:cs typeface="Arial" pitchFamily="34" charset="0"/>
            </a:endParaRPr>
          </a:p>
          <a:p>
            <a:pPr>
              <a:buNone/>
            </a:pPr>
            <a:endParaRPr lang="el-GR" sz="1800"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pic>
        <p:nvPicPr>
          <p:cNvPr id="1027" name="Picture 3" descr="C:\Users\Fadi\Desktop\2.jpg"/>
          <p:cNvPicPr>
            <a:picLocks noChangeAspect="1" noChangeArrowheads="1"/>
          </p:cNvPicPr>
          <p:nvPr/>
        </p:nvPicPr>
        <p:blipFill>
          <a:blip r:embed="rId3" cstate="print">
            <a:lum bright="-35000" contrast="55000"/>
          </a:blip>
          <a:srcRect/>
          <a:stretch>
            <a:fillRect/>
          </a:stretch>
        </p:blipFill>
        <p:spPr bwMode="auto">
          <a:xfrm>
            <a:off x="1115616" y="1412776"/>
            <a:ext cx="6840760" cy="4896544"/>
          </a:xfrm>
          <a:prstGeom prst="rect">
            <a:avLst/>
          </a:prstGeom>
          <a:noFill/>
        </p:spPr>
      </p:pic>
    </p:spTree>
  </p:cSld>
  <p:clrMapOvr>
    <a:masterClrMapping/>
  </p:clrMapOvr>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ΑΝΤΛΙΑ ΜΕ ΟΔΟΝΤΩΤΟΥΣ ΤΡΟΧΟΥΣ ΕΞΩΤΕΡΙΚΗΣ ΟΔΟΝΤΩΣΕΩΣ (</a:t>
            </a:r>
            <a:r>
              <a:rPr lang="en-US" sz="2400" b="1" u="sng" dirty="0" smtClean="0">
                <a:solidFill>
                  <a:schemeClr val="bg1"/>
                </a:solidFill>
                <a:latin typeface="Arial" pitchFamily="34" charset="0"/>
                <a:cs typeface="Arial" pitchFamily="34" charset="0"/>
              </a:rPr>
              <a:t>EXTERNAL</a:t>
            </a:r>
            <a:r>
              <a:rPr lang="el-GR" sz="2400" b="1" u="sng" dirty="0" smtClean="0">
                <a:solidFill>
                  <a:schemeClr val="bg1"/>
                </a:solidFill>
                <a:latin typeface="Arial" pitchFamily="34" charset="0"/>
                <a:cs typeface="Arial" pitchFamily="34" charset="0"/>
              </a:rPr>
              <a:t> </a:t>
            </a:r>
            <a:r>
              <a:rPr lang="en-US" sz="2400" b="1" u="sng" dirty="0" smtClean="0">
                <a:solidFill>
                  <a:schemeClr val="bg1"/>
                </a:solidFill>
                <a:latin typeface="Arial" pitchFamily="34" charset="0"/>
                <a:cs typeface="Arial" pitchFamily="34" charset="0"/>
              </a:rPr>
              <a:t>GEAR</a:t>
            </a:r>
            <a:r>
              <a:rPr lang="el-GR" sz="2400" b="1" u="sng" cap="small"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Ρ</a:t>
            </a:r>
            <a:r>
              <a:rPr lang="en-US" sz="2400" b="1" u="sng" dirty="0" smtClean="0">
                <a:solidFill>
                  <a:schemeClr val="bg1"/>
                </a:solidFill>
                <a:latin typeface="Arial" pitchFamily="34" charset="0"/>
                <a:cs typeface="Arial" pitchFamily="34" charset="0"/>
              </a:rPr>
              <a:t>UM</a:t>
            </a:r>
            <a:r>
              <a:rPr lang="el-GR" sz="2400" b="1" u="sng" dirty="0" smtClean="0">
                <a:solidFill>
                  <a:schemeClr val="bg1"/>
                </a:solidFill>
                <a:latin typeface="Arial" pitchFamily="34" charset="0"/>
                <a:cs typeface="Arial" pitchFamily="34" charset="0"/>
              </a:rPr>
              <a:t>Ρ)</a:t>
            </a:r>
          </a:p>
        </p:txBody>
      </p:sp>
      <p:sp>
        <p:nvSpPr>
          <p:cNvPr id="3" name="Content Placeholder 2"/>
          <p:cNvSpPr>
            <a:spLocks noGrp="1"/>
          </p:cNvSpPr>
          <p:nvPr>
            <p:ph idx="1"/>
          </p:nvPr>
        </p:nvSpPr>
        <p:spPr>
          <a:xfrm>
            <a:off x="285720" y="1142984"/>
            <a:ext cx="5078368" cy="5382360"/>
          </a:xfrm>
          <a:solidFill>
            <a:schemeClr val="bg1"/>
          </a:solidFill>
        </p:spPr>
        <p:txBody>
          <a:bodyPr>
            <a:noAutofit/>
          </a:bodyPr>
          <a:lstStyle/>
          <a:p>
            <a:pPr>
              <a:buNone/>
            </a:pPr>
            <a:r>
              <a:rPr lang="el-GR" sz="2800" b="1" dirty="0" smtClean="0">
                <a:latin typeface="Arial" pitchFamily="34" charset="0"/>
                <a:cs typeface="Arial" pitchFamily="34" charset="0"/>
              </a:rPr>
              <a:t> </a:t>
            </a:r>
            <a:r>
              <a:rPr lang="en-US" sz="2800" b="1" dirty="0" smtClean="0">
                <a:latin typeface="Arial" pitchFamily="34" charset="0"/>
                <a:cs typeface="Arial" pitchFamily="34" charset="0"/>
              </a:rPr>
              <a:t>   </a:t>
            </a:r>
            <a:r>
              <a:rPr lang="en-US" sz="1800" b="1" dirty="0" smtClean="0">
                <a:latin typeface="Arial" pitchFamily="34" charset="0"/>
                <a:cs typeface="Arial" pitchFamily="34" charset="0"/>
              </a:rPr>
              <a:t>H </a:t>
            </a:r>
            <a:r>
              <a:rPr lang="el-GR" sz="1800" b="1" dirty="0" smtClean="0">
                <a:latin typeface="Arial" pitchFamily="34" charset="0"/>
                <a:cs typeface="Arial" pitchFamily="34" charset="0"/>
              </a:rPr>
              <a:t>ΑΝΤΛΙΑ ΜΕ ΚΟΙΛΟΥΣ ΟΧΕΤΟΥΣ ΣΤΟ ΚΕΛΥΦΟΣ ΓΙΑ ΤΗΝ ΑΝΑΡΡΟΦΗΣΗ ΚΑΙ ΤΗΝ ΚΑΤΑΘΛΙΨΗ ΚΑΙ ΔΥΟ ΖΕΥΓΗ ΒΑΛΒΙΔΩΝ. ΑΥΤΗ ΧΡΗΣΙΜΟΠΟΙΕΙΤΑΙ ΩΣ ΑΝΤΛΙΑ ΛΑΔΙΟΥ ΛΙΠΑΝΣΕΩΣ ΣΕ ΑΝΑΣΤΡΕΦΟΜΕΝΗ ΜΗΧΑΝΗ. ΤΑ ΖΕΥΓΗ ΤΩΝ ΒΑΛΒΙΔΩΝ ΣΥΝΕΡΓΑΖΟΝΤΑΙ ΧΙΑΣΤΙ ΓΙΑ ΤΗΝ ΑΝΑΡΡΟΦΗΣΗ ΚΑΙ ΤΗΝ ΚΑΤΑΘΛΙΨΗ, ΟΠΩΣ ΦΑΙΝΕΤΑΙ ΣΤΟ ΣΧΗΜΑ, ΑΝΑΛΟΓΑ ΜΕ ΤΗ ΦΟΡΑ ΠΡΟΣΩ Η ΑΝΑΠΟΔΑ ΤΗΣ ΜΗΧΑΝΗΣ. ΔΙΑΚΡΙΝΟΝΤΑΙ ΕΠΙΣΗΣ Η ΡΥΘΜΙΣΤΙΚΗ ΒΑΛΒΙΔΑ ΤΗΣ ΠΙΕΣΕΩΣ ΚΑΤΑΘΛΙΨΕΩΣ ΤΟΥ ΛΑΔΙΟΥ, ΜΕ ΤΗΝ ΟΠΟΙΑ ΡΥΘΜΙΖΕΤΑΙ Η ΠΟΣΟΤΗΤΑ ΛΑΔΙΟΥ, ΠΟΥ ΑΠΟ ΤΗ ΚΑΤΑΘΛΙΨΗ ΕΠΙΣΤΡΕΦΕΙ ΣΤΗΝ ΑΝΑΡΡΟΦΗΣΗ.</a:t>
            </a:r>
          </a:p>
          <a:p>
            <a:pPr>
              <a:buNone/>
            </a:pPr>
            <a:endParaRPr lang="el-GR" sz="1800"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pic>
        <p:nvPicPr>
          <p:cNvPr id="1027" name="Picture 3" descr="C:\Users\Fadi\Desktop\2.jpg"/>
          <p:cNvPicPr>
            <a:picLocks noChangeAspect="1" noChangeArrowheads="1"/>
          </p:cNvPicPr>
          <p:nvPr/>
        </p:nvPicPr>
        <p:blipFill>
          <a:blip r:embed="rId3" cstate="print">
            <a:lum bright="-35000" contrast="55000"/>
          </a:blip>
          <a:srcRect/>
          <a:stretch>
            <a:fillRect/>
          </a:stretch>
        </p:blipFill>
        <p:spPr bwMode="auto">
          <a:xfrm>
            <a:off x="5364088" y="2276872"/>
            <a:ext cx="3456384" cy="3024336"/>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519536"/>
          </a:xfrm>
          <a:solidFill>
            <a:schemeClr val="accent6">
              <a:lumMod val="40000"/>
              <a:lumOff val="60000"/>
            </a:schemeClr>
          </a:solidFill>
        </p:spPr>
        <p:txBody>
          <a:bodyPr>
            <a:noAutofit/>
          </a:bodyPr>
          <a:lstStyle/>
          <a:p>
            <a:pPr algn="l"/>
            <a:r>
              <a:rPr lang="el-GR" sz="2000" b="1" dirty="0" smtClean="0">
                <a:solidFill>
                  <a:schemeClr val="tx1"/>
                </a:solidFill>
                <a:latin typeface="Arial" pitchFamily="34" charset="0"/>
                <a:cs typeface="Arial" pitchFamily="34" charset="0"/>
              </a:rPr>
              <a:t>Η </a:t>
            </a:r>
            <a:r>
              <a:rPr lang="el-GR" sz="2000" b="1" u="sng" dirty="0" smtClean="0">
                <a:solidFill>
                  <a:srgbClr val="FF0000"/>
                </a:solidFill>
                <a:latin typeface="Arial" pitchFamily="34" charset="0"/>
                <a:cs typeface="Arial" pitchFamily="34" charset="0"/>
              </a:rPr>
              <a:t>ΤΕΤΡΑΧΡΟΝΗ ΠΕΤΡΕΛΑΙΟΜΗΧΑΝΗ</a:t>
            </a:r>
            <a:r>
              <a:rPr lang="el-GR" sz="2000" b="1" dirty="0" smtClean="0">
                <a:solidFill>
                  <a:srgbClr val="FF0000"/>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ΟΛΟΚΛΗΡΩΝΕΙ ΤΟΝ ΚΥΚΛΟ ΛΕΙΤΟΥΡΓΙΑΣ ΤΗΣ ΣΕ ΤΕΣΣΕΡΕΙΣ ΦΑΣΕΙΣ ΚΑΙ ΣΕ ΤΕΣΣΕΡΕΙΣ ΧΡΟΝΟΥΣ (ΔΙΑΔΡΟΜΕΣ ΕΜΒΟΛΟΥ ΜΕΤΑΞΥ ΑΝΩ ΚΑΙ ΚΑΤΩ ΝΕΚΡΟΥ ΣΗΜΕΙΟΥ). Η ΔΙΑΔΙΚΑΣΙΑ ΟΛΟΚΛΗΡΩΣΕΩΣ ΕΝΟΣ ΚΥΚΛΟΥ ΛΕΙΤΟΥΡΓΙΑΣ ΤΕΤΡΑΧΡΟΝΗΣ (4-Χ) ΜΗΧΑΝΗΣ ΑΝΤΙΣΤΟΙΧΕΙ ΣΕ ΔΥΟ ΠΛΗΡΕΙΣ ΠΕΡΙΣΤΡΟΦΕΣ ΤΟΥ ΣΤΡΟΦΑΛΟΦΟΡΟΥ ΑΞΟΝΑ (720° ΓΩΝΙΑΣ ΣΤΡΟΦΑΛΟΥ). </a:t>
            </a:r>
            <a:endParaRPr lang="en-US" sz="20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ΣΤΗΝ ΠΕΡΙΓΡΑΦΗ ΤΗΣ ΛΕΙΤΟΥΡΓΙΑΣ ΓΙΑ ΕΥΚΟΛΙΑ ΥΠΟΘΕΤΟ</a:t>
            </a:r>
            <a:r>
              <a:rPr lang="en-US" sz="2000" b="1" dirty="0" smtClean="0">
                <a:solidFill>
                  <a:schemeClr val="tx1"/>
                </a:solidFill>
                <a:latin typeface="Arial" pitchFamily="34" charset="0"/>
                <a:cs typeface="Arial" pitchFamily="34" charset="0"/>
              </a:rPr>
              <a:t>Y</a:t>
            </a:r>
            <a:r>
              <a:rPr lang="el-GR" sz="2000" b="1" dirty="0" smtClean="0">
                <a:solidFill>
                  <a:schemeClr val="tx1"/>
                </a:solidFill>
                <a:latin typeface="Arial" pitchFamily="34" charset="0"/>
                <a:cs typeface="Arial" pitchFamily="34" charset="0"/>
              </a:rPr>
              <a:t>ΜΕ ΟΤΙ ΕΧΟ</a:t>
            </a:r>
            <a:r>
              <a:rPr lang="en-US" sz="2000" b="1" dirty="0" smtClean="0">
                <a:solidFill>
                  <a:schemeClr val="tx1"/>
                </a:solidFill>
                <a:latin typeface="Arial" pitchFamily="34" charset="0"/>
                <a:cs typeface="Arial" pitchFamily="34" charset="0"/>
              </a:rPr>
              <a:t>Y</a:t>
            </a:r>
            <a:r>
              <a:rPr lang="el-GR" sz="2000" b="1" dirty="0" smtClean="0">
                <a:solidFill>
                  <a:schemeClr val="tx1"/>
                </a:solidFill>
                <a:latin typeface="Arial" pitchFamily="34" charset="0"/>
                <a:cs typeface="Arial" pitchFamily="34" charset="0"/>
              </a:rPr>
              <a:t>ΜΕ ΜΙΑ ΜΟΝΟΚΥΛΙΝΔΡΗ ΜΗΧΑΝΗ, Η ΟΠΟΙΑ ΦΕΡΕΙ ΣΤΟ ΠΩΜΑ ΤΗΣ ΜΙΑ ΒΑΛΒΙΔΑ ΕΙΣΑΓΩΓΗΣ ΚΑΙ ΜΙΑ ΒΑΛΒΙΔΑ ΕΞΑΓΩΓΗΣ.</a:t>
            </a:r>
          </a:p>
          <a:p>
            <a:pPr algn="l"/>
            <a:r>
              <a:rPr lang="el-GR" sz="2000" b="1" dirty="0" smtClean="0">
                <a:solidFill>
                  <a:schemeClr val="tx1"/>
                </a:solidFill>
                <a:latin typeface="Arial" pitchFamily="34" charset="0"/>
                <a:cs typeface="Arial" pitchFamily="34" charset="0"/>
              </a:rPr>
              <a:t>ΣΥΝΟΠΤΙΚΑ ΟΙ </a:t>
            </a:r>
            <a:r>
              <a:rPr lang="el-GR" sz="2000" b="1" u="sng" dirty="0" smtClean="0">
                <a:solidFill>
                  <a:srgbClr val="7030A0"/>
                </a:solidFill>
                <a:latin typeface="Arial" pitchFamily="34" charset="0"/>
                <a:cs typeface="Arial" pitchFamily="34" charset="0"/>
              </a:rPr>
              <a:t>ΦΑΣΕΙΣ ΛΕΙΤΟΥΡΓΙΑΣ</a:t>
            </a:r>
            <a:r>
              <a:rPr lang="el-GR" sz="2000" b="1" dirty="0" smtClean="0">
                <a:solidFill>
                  <a:schemeClr val="tx1"/>
                </a:solidFill>
                <a:latin typeface="Arial" pitchFamily="34" charset="0"/>
                <a:cs typeface="Arial" pitchFamily="34" charset="0"/>
              </a:rPr>
              <a:t> ΤΗΣ ΤΕΤΡΑΧΡΟΝΗΣ ΠΕΤΡΕΛΑΙΟΜΗΧΑΝΗΣ ΕΙΝΑΙ ΟΙ ΕΞΗΣ:</a:t>
            </a:r>
          </a:p>
          <a:p>
            <a:pPr lvl="0"/>
            <a:r>
              <a:rPr lang="el-GR" sz="2000" b="1" dirty="0" smtClean="0">
                <a:solidFill>
                  <a:srgbClr val="FF0000"/>
                </a:solidFill>
                <a:latin typeface="Arial" pitchFamily="34" charset="0"/>
                <a:cs typeface="Arial" pitchFamily="34" charset="0"/>
              </a:rPr>
              <a:t>ΕΙΣΑΓΩΓΗ</a:t>
            </a:r>
            <a:r>
              <a:rPr lang="en-US" sz="2000" b="1" dirty="0" smtClean="0">
                <a:solidFill>
                  <a:srgbClr val="FF0000"/>
                </a:solidFill>
                <a:latin typeface="Arial" pitchFamily="34" charset="0"/>
                <a:cs typeface="Arial" pitchFamily="34" charset="0"/>
              </a:rPr>
              <a:t> </a:t>
            </a:r>
            <a:r>
              <a:rPr lang="el-GR" sz="2000" b="1" dirty="0" smtClean="0">
                <a:solidFill>
                  <a:srgbClr val="FF0000"/>
                </a:solidFill>
                <a:latin typeface="Arial" pitchFamily="34" charset="0"/>
                <a:cs typeface="Arial" pitchFamily="34" charset="0"/>
              </a:rPr>
              <a:t>ΑΕΡΑΣ</a:t>
            </a:r>
            <a:r>
              <a:rPr lang="en-US" sz="2000" b="1" dirty="0" smtClean="0">
                <a:solidFill>
                  <a:srgbClr val="FF0000"/>
                </a:solidFill>
                <a:latin typeface="Arial" pitchFamily="34" charset="0"/>
                <a:cs typeface="Arial" pitchFamily="34" charset="0"/>
              </a:rPr>
              <a:t>.</a:t>
            </a:r>
            <a:endParaRPr lang="el-GR" sz="2000" b="1" dirty="0" smtClean="0">
              <a:solidFill>
                <a:srgbClr val="FF0000"/>
              </a:solidFill>
              <a:latin typeface="Arial" pitchFamily="34" charset="0"/>
              <a:cs typeface="Arial" pitchFamily="34" charset="0"/>
            </a:endParaRPr>
          </a:p>
          <a:p>
            <a:pPr lvl="0"/>
            <a:r>
              <a:rPr lang="el-GR" sz="2000" b="1" dirty="0" smtClean="0">
                <a:solidFill>
                  <a:srgbClr val="FF0000"/>
                </a:solidFill>
                <a:latin typeface="Arial" pitchFamily="34" charset="0"/>
                <a:cs typeface="Arial" pitchFamily="34" charset="0"/>
              </a:rPr>
              <a:t>ΣΥΜΠΙΕΣΗ</a:t>
            </a:r>
            <a:r>
              <a:rPr lang="en-US" sz="2000" b="1" dirty="0" smtClean="0">
                <a:solidFill>
                  <a:srgbClr val="FF0000"/>
                </a:solidFill>
                <a:latin typeface="Arial" pitchFamily="34" charset="0"/>
                <a:cs typeface="Arial" pitchFamily="34" charset="0"/>
              </a:rPr>
              <a:t>.</a:t>
            </a:r>
            <a:endParaRPr lang="el-GR" sz="2000" b="1" dirty="0" smtClean="0">
              <a:solidFill>
                <a:srgbClr val="FF0000"/>
              </a:solidFill>
              <a:latin typeface="Arial" pitchFamily="34" charset="0"/>
              <a:cs typeface="Arial" pitchFamily="34" charset="0"/>
            </a:endParaRPr>
          </a:p>
          <a:p>
            <a:pPr lvl="0"/>
            <a:r>
              <a:rPr lang="el-GR" sz="2000" b="1" dirty="0" smtClean="0">
                <a:solidFill>
                  <a:srgbClr val="FF0000"/>
                </a:solidFill>
                <a:latin typeface="Arial" pitchFamily="34" charset="0"/>
                <a:cs typeface="Arial" pitchFamily="34" charset="0"/>
              </a:rPr>
              <a:t>ΚΑΥΣΗ – ΕΚΤΟΝΩΣΗ</a:t>
            </a:r>
            <a:r>
              <a:rPr lang="en-US" sz="2000" b="1" dirty="0" smtClean="0">
                <a:solidFill>
                  <a:srgbClr val="FF0000"/>
                </a:solidFill>
                <a:latin typeface="Arial" pitchFamily="34" charset="0"/>
                <a:cs typeface="Arial" pitchFamily="34" charset="0"/>
              </a:rPr>
              <a:t>.</a:t>
            </a:r>
            <a:endParaRPr lang="el-GR" sz="2000" b="1" dirty="0" smtClean="0">
              <a:solidFill>
                <a:srgbClr val="FF0000"/>
              </a:solidFill>
              <a:latin typeface="Arial" pitchFamily="34" charset="0"/>
              <a:cs typeface="Arial" pitchFamily="34" charset="0"/>
            </a:endParaRPr>
          </a:p>
          <a:p>
            <a:pPr lvl="0"/>
            <a:r>
              <a:rPr lang="el-GR" sz="2000" b="1" dirty="0" smtClean="0">
                <a:solidFill>
                  <a:srgbClr val="FF0000"/>
                </a:solidFill>
                <a:latin typeface="Arial" pitchFamily="34" charset="0"/>
                <a:cs typeface="Arial" pitchFamily="34" charset="0"/>
              </a:rPr>
              <a:t>ΕΞΑΓΩΓΗ ΚΑΥΣΑΕΡΙΩΝ.</a:t>
            </a:r>
            <a:endParaRPr lang="el-GR" sz="2000" b="1" dirty="0">
              <a:solidFill>
                <a:srgbClr val="FF0000"/>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2000" b="1" u="sng" dirty="0" smtClean="0">
                <a:solidFill>
                  <a:schemeClr val="bg1"/>
                </a:solidFill>
                <a:latin typeface="Arial" pitchFamily="34" charset="0"/>
                <a:cs typeface="Arial" pitchFamily="34" charset="0"/>
              </a:rPr>
              <a:t>ΣΤΟΙΧΕΙΩΔΗΣ ΛΕΙΤΟΥΡΓΙΑ ΤΕΤΡΑΧΡΟΝΗΣ ΠΕΤΡΕΛΑΙΟΜΗΧΑΝΗΣ</a:t>
            </a:r>
            <a:endParaRPr lang="en-US" sz="2000" b="1" u="sng" dirty="0">
              <a:solidFill>
                <a:schemeClr val="bg1"/>
              </a:solidFill>
              <a:latin typeface="Arial" pitchFamily="34" charset="0"/>
              <a:cs typeface="Arial" pitchFamily="34" charset="0"/>
            </a:endParaRPr>
          </a:p>
        </p:txBody>
      </p:sp>
      <p:sp>
        <p:nvSpPr>
          <p:cNvPr id="6" name="TextBox 5"/>
          <p:cNvSpPr txBox="1"/>
          <p:nvPr/>
        </p:nvSpPr>
        <p:spPr>
          <a:xfrm>
            <a:off x="2195736" y="4221088"/>
            <a:ext cx="2808312" cy="384721"/>
          </a:xfrm>
          <a:prstGeom prst="rect">
            <a:avLst/>
          </a:prstGeom>
          <a:solidFill>
            <a:srgbClr val="FFFF00"/>
          </a:solidFill>
        </p:spPr>
        <p:txBody>
          <a:bodyPr wrap="square" rtlCol="0">
            <a:spAutoFit/>
          </a:bodyPr>
          <a:lstStyle/>
          <a:p>
            <a:r>
              <a:rPr lang="el-GR" sz="1900" b="1" u="sng" dirty="0" smtClean="0">
                <a:solidFill>
                  <a:srgbClr val="7030A0"/>
                </a:solidFill>
                <a:latin typeface="Arial" pitchFamily="34" charset="0"/>
                <a:cs typeface="Arial" pitchFamily="34" charset="0"/>
              </a:rPr>
              <a:t>ΦΑΣΕΙΣ ΛΕΙΤΟΥΡΓΙΑΣ</a:t>
            </a:r>
            <a:r>
              <a:rPr lang="el-GR" sz="1900" b="1" dirty="0" smtClean="0">
                <a:latin typeface="Arial" pitchFamily="34" charset="0"/>
                <a:cs typeface="Arial" pitchFamily="34" charset="0"/>
              </a:rPr>
              <a:t> </a:t>
            </a:r>
            <a:endParaRPr lang="el-GR" sz="1900" dirty="0"/>
          </a:p>
        </p:txBody>
      </p:sp>
    </p:spTree>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ΑΝΤΛΙΑ ΜΕ ΟΔΟΝΤΩΤΟΥΣ ΤΡΟΧΟΥΣ ΕΞΩΤΕΡΙΚΗΣ ΟΔΟΝΤΩΣΕΩΣ (</a:t>
            </a:r>
            <a:r>
              <a:rPr lang="en-US" sz="2400" b="1" u="sng" dirty="0" smtClean="0">
                <a:solidFill>
                  <a:schemeClr val="bg1"/>
                </a:solidFill>
                <a:latin typeface="Arial" pitchFamily="34" charset="0"/>
                <a:cs typeface="Arial" pitchFamily="34" charset="0"/>
              </a:rPr>
              <a:t>EXTERNAL</a:t>
            </a:r>
            <a:r>
              <a:rPr lang="el-GR" sz="2400" b="1" u="sng" dirty="0" smtClean="0">
                <a:solidFill>
                  <a:schemeClr val="bg1"/>
                </a:solidFill>
                <a:latin typeface="Arial" pitchFamily="34" charset="0"/>
                <a:cs typeface="Arial" pitchFamily="34" charset="0"/>
              </a:rPr>
              <a:t> </a:t>
            </a:r>
            <a:r>
              <a:rPr lang="en-US" sz="2400" b="1" u="sng" dirty="0" smtClean="0">
                <a:solidFill>
                  <a:schemeClr val="bg1"/>
                </a:solidFill>
                <a:latin typeface="Arial" pitchFamily="34" charset="0"/>
                <a:cs typeface="Arial" pitchFamily="34" charset="0"/>
              </a:rPr>
              <a:t>GEAR</a:t>
            </a:r>
            <a:r>
              <a:rPr lang="el-GR" sz="2400" b="1" u="sng" cap="small"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Ρ</a:t>
            </a:r>
            <a:r>
              <a:rPr lang="en-US" sz="2400" b="1" u="sng" dirty="0" smtClean="0">
                <a:solidFill>
                  <a:schemeClr val="bg1"/>
                </a:solidFill>
                <a:latin typeface="Arial" pitchFamily="34" charset="0"/>
                <a:cs typeface="Arial" pitchFamily="34" charset="0"/>
              </a:rPr>
              <a:t>UM</a:t>
            </a:r>
            <a:r>
              <a:rPr lang="el-GR" sz="2400" b="1" u="sng" dirty="0" smtClean="0">
                <a:solidFill>
                  <a:schemeClr val="bg1"/>
                </a:solidFill>
                <a:latin typeface="Arial" pitchFamily="34" charset="0"/>
                <a:cs typeface="Arial" pitchFamily="34" charset="0"/>
              </a:rPr>
              <a:t>Ρ)</a:t>
            </a:r>
          </a:p>
        </p:txBody>
      </p:sp>
      <p:sp>
        <p:nvSpPr>
          <p:cNvPr id="3" name="Content Placeholder 2"/>
          <p:cNvSpPr>
            <a:spLocks noGrp="1"/>
          </p:cNvSpPr>
          <p:nvPr>
            <p:ph idx="1"/>
          </p:nvPr>
        </p:nvSpPr>
        <p:spPr>
          <a:xfrm>
            <a:off x="285720" y="1142984"/>
            <a:ext cx="4502304" cy="5454368"/>
          </a:xfrm>
          <a:solidFill>
            <a:schemeClr val="bg1"/>
          </a:solidFill>
        </p:spPr>
        <p:txBody>
          <a:bodyPr>
            <a:noAutofit/>
          </a:bodyPr>
          <a:lstStyle/>
          <a:p>
            <a:pPr>
              <a:buNone/>
            </a:pPr>
            <a:r>
              <a:rPr lang="el-GR" sz="3600" b="1" dirty="0" smtClean="0">
                <a:latin typeface="Arial" pitchFamily="34" charset="0"/>
                <a:cs typeface="Arial" pitchFamily="34" charset="0"/>
              </a:rPr>
              <a:t> </a:t>
            </a:r>
            <a:r>
              <a:rPr lang="en-US" sz="3600" b="1" dirty="0" smtClean="0">
                <a:latin typeface="Arial" pitchFamily="34" charset="0"/>
                <a:cs typeface="Arial" pitchFamily="34" charset="0"/>
              </a:rPr>
              <a:t>  </a:t>
            </a:r>
            <a:r>
              <a:rPr lang="el-GR" sz="3600" b="1" dirty="0" smtClean="0">
                <a:latin typeface="Arial" pitchFamily="34" charset="0"/>
                <a:cs typeface="Arial" pitchFamily="34" charset="0"/>
              </a:rPr>
              <a:t>ΟΙ ΟΔΟΝΤΩΤΟΙ ΤΡΟΧΟΙ ΤΟΥ ΣΤΡΟΦΕΙΟΥ ΜΠΟΡΕΙ ΝΑ ΕΙΝΑΙ</a:t>
            </a:r>
            <a:r>
              <a:rPr lang="el-GR" sz="3600" b="1" i="1" dirty="0" smtClean="0">
                <a:latin typeface="Arial" pitchFamily="34" charset="0"/>
                <a:cs typeface="Arial" pitchFamily="34" charset="0"/>
              </a:rPr>
              <a:t> </a:t>
            </a:r>
            <a:r>
              <a:rPr lang="el-GR" sz="3600" b="1" i="1" dirty="0" smtClean="0">
                <a:solidFill>
                  <a:srgbClr val="FF0000"/>
                </a:solidFill>
                <a:latin typeface="Arial" pitchFamily="34" charset="0"/>
                <a:cs typeface="Arial" pitchFamily="34" charset="0"/>
              </a:rPr>
              <a:t>ΕΥΘΕΙΣ</a:t>
            </a:r>
            <a:r>
              <a:rPr lang="el-GR" sz="3600" b="1" dirty="0" smtClean="0">
                <a:solidFill>
                  <a:srgbClr val="FF0000"/>
                </a:solidFill>
                <a:latin typeface="Arial" pitchFamily="34" charset="0"/>
                <a:cs typeface="Arial" pitchFamily="34" charset="0"/>
              </a:rPr>
              <a:t> </a:t>
            </a:r>
            <a:r>
              <a:rPr lang="el-GR" sz="3600" b="1" dirty="0" smtClean="0">
                <a:latin typeface="Arial" pitchFamily="34" charset="0"/>
                <a:cs typeface="Arial" pitchFamily="34" charset="0"/>
              </a:rPr>
              <a:t>Η</a:t>
            </a:r>
            <a:r>
              <a:rPr lang="el-GR" sz="3600" b="1" i="1" dirty="0" smtClean="0">
                <a:latin typeface="Arial" pitchFamily="34" charset="0"/>
                <a:cs typeface="Arial" pitchFamily="34" charset="0"/>
              </a:rPr>
              <a:t> </a:t>
            </a:r>
            <a:r>
              <a:rPr lang="el-GR" sz="3600" b="1" i="1" dirty="0" smtClean="0">
                <a:solidFill>
                  <a:srgbClr val="FF0000"/>
                </a:solidFill>
                <a:latin typeface="Arial" pitchFamily="34" charset="0"/>
                <a:cs typeface="Arial" pitchFamily="34" charset="0"/>
              </a:rPr>
              <a:t>ΕΛΙΚΟΕΙΔΕΙΣ</a:t>
            </a:r>
            <a:r>
              <a:rPr lang="el-GR" sz="3600" b="1" dirty="0" smtClean="0">
                <a:solidFill>
                  <a:srgbClr val="FF0000"/>
                </a:solidFill>
                <a:latin typeface="Arial" pitchFamily="34" charset="0"/>
                <a:cs typeface="Arial" pitchFamily="34" charset="0"/>
              </a:rPr>
              <a:t> </a:t>
            </a:r>
            <a:r>
              <a:rPr lang="el-GR" sz="3600" b="1" dirty="0" smtClean="0">
                <a:latin typeface="Arial" pitchFamily="34" charset="0"/>
                <a:cs typeface="Arial" pitchFamily="34" charset="0"/>
              </a:rPr>
              <a:t>Η ΣΧΗΜΑΤΟΣ</a:t>
            </a:r>
            <a:r>
              <a:rPr lang="el-GR" sz="3600" b="1" i="1" dirty="0" smtClean="0">
                <a:latin typeface="Arial" pitchFamily="34" charset="0"/>
                <a:cs typeface="Arial" pitchFamily="34" charset="0"/>
              </a:rPr>
              <a:t> </a:t>
            </a:r>
            <a:r>
              <a:rPr lang="el-GR" sz="3600" b="1" i="1" dirty="0" smtClean="0">
                <a:solidFill>
                  <a:srgbClr val="FF0000"/>
                </a:solidFill>
                <a:latin typeface="Arial" pitchFamily="34" charset="0"/>
                <a:cs typeface="Arial" pitchFamily="34" charset="0"/>
              </a:rPr>
              <a:t>ΨΑΡΟΚΟΚΑΛΟΥ</a:t>
            </a:r>
            <a:r>
              <a:rPr lang="el-GR" sz="3600" b="1" dirty="0" smtClean="0">
                <a:latin typeface="Arial" pitchFamily="34" charset="0"/>
                <a:cs typeface="Arial" pitchFamily="34" charset="0"/>
              </a:rPr>
              <a:t> (</a:t>
            </a:r>
            <a:r>
              <a:rPr lang="en-US" sz="3600" b="1" dirty="0" smtClean="0">
                <a:latin typeface="Arial" pitchFamily="34" charset="0"/>
                <a:cs typeface="Arial" pitchFamily="34" charset="0"/>
              </a:rPr>
              <a:t>HERRINGBONE</a:t>
            </a:r>
            <a:r>
              <a:rPr lang="el-GR" sz="3600" b="1" dirty="0" smtClean="0">
                <a:latin typeface="Arial" pitchFamily="34" charset="0"/>
                <a:cs typeface="Arial" pitchFamily="34" charset="0"/>
              </a:rPr>
              <a:t>). </a:t>
            </a: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pic>
        <p:nvPicPr>
          <p:cNvPr id="331780" name="Picture 4" descr="http://ts1.mm.bing.net/images/thumbnail.aspx?q=1504249395284&amp;id=97ef9e42ca01da8b4c64407a72f75d32&amp;url=http%3a%2f%2fwww.gearpinion.in%2fimages%2fpro-img.png"/>
          <p:cNvPicPr>
            <a:picLocks noChangeAspect="1" noChangeArrowheads="1"/>
          </p:cNvPicPr>
          <p:nvPr/>
        </p:nvPicPr>
        <p:blipFill>
          <a:blip r:embed="rId3" cstate="print"/>
          <a:srcRect/>
          <a:stretch>
            <a:fillRect/>
          </a:stretch>
        </p:blipFill>
        <p:spPr bwMode="auto">
          <a:xfrm>
            <a:off x="4932040" y="1844824"/>
            <a:ext cx="3600400" cy="3744416"/>
          </a:xfrm>
          <a:prstGeom prst="rect">
            <a:avLst/>
          </a:prstGeom>
          <a:noFill/>
        </p:spPr>
      </p:pic>
      <p:sp>
        <p:nvSpPr>
          <p:cNvPr id="8" name="Rectangle 7"/>
          <p:cNvSpPr/>
          <p:nvPr/>
        </p:nvSpPr>
        <p:spPr>
          <a:xfrm>
            <a:off x="6084168" y="5877272"/>
            <a:ext cx="1614032" cy="369332"/>
          </a:xfrm>
          <a:prstGeom prst="rect">
            <a:avLst/>
          </a:prstGeom>
        </p:spPr>
        <p:txBody>
          <a:bodyPr wrap="none">
            <a:spAutoFit/>
          </a:bodyPr>
          <a:lstStyle/>
          <a:p>
            <a:r>
              <a:rPr lang="el-GR" b="1" i="1" dirty="0" smtClean="0">
                <a:solidFill>
                  <a:srgbClr val="FF0000"/>
                </a:solidFill>
                <a:latin typeface="Arial" pitchFamily="34" charset="0"/>
                <a:cs typeface="Arial" pitchFamily="34" charset="0"/>
              </a:rPr>
              <a:t>ΕΛΙΚΟΕΙΔΕΙΣ</a:t>
            </a:r>
            <a:endParaRPr lang="el-GR" dirty="0"/>
          </a:p>
        </p:txBody>
      </p:sp>
    </p:spTree>
  </p:cSld>
  <p:clrMapOvr>
    <a:masterClrMapping/>
  </p:clrMapOvr>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ΑΝΤΛΙΑ ΜΕ ΟΔΟΝΤΩΤΟΥΣ ΤΡΟΧΟΥΣ ΕΞΩΤΕΡΙΚΗΣ ΟΔΟΝΤΩΣΕΩΣ (</a:t>
            </a:r>
            <a:r>
              <a:rPr lang="en-US" sz="2400" b="1" u="sng" dirty="0" smtClean="0">
                <a:solidFill>
                  <a:schemeClr val="bg1"/>
                </a:solidFill>
                <a:latin typeface="Arial" pitchFamily="34" charset="0"/>
                <a:cs typeface="Arial" pitchFamily="34" charset="0"/>
              </a:rPr>
              <a:t>EXTERNAL</a:t>
            </a:r>
            <a:r>
              <a:rPr lang="el-GR" sz="2400" b="1" u="sng" dirty="0" smtClean="0">
                <a:solidFill>
                  <a:schemeClr val="bg1"/>
                </a:solidFill>
                <a:latin typeface="Arial" pitchFamily="34" charset="0"/>
                <a:cs typeface="Arial" pitchFamily="34" charset="0"/>
              </a:rPr>
              <a:t> </a:t>
            </a:r>
            <a:r>
              <a:rPr lang="en-US" sz="2400" b="1" u="sng" dirty="0" smtClean="0">
                <a:solidFill>
                  <a:schemeClr val="bg1"/>
                </a:solidFill>
                <a:latin typeface="Arial" pitchFamily="34" charset="0"/>
                <a:cs typeface="Arial" pitchFamily="34" charset="0"/>
              </a:rPr>
              <a:t>GEAR</a:t>
            </a:r>
            <a:r>
              <a:rPr lang="el-GR" sz="2400" b="1" u="sng" cap="small"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Ρ</a:t>
            </a:r>
            <a:r>
              <a:rPr lang="en-US" sz="2400" b="1" u="sng" dirty="0" smtClean="0">
                <a:solidFill>
                  <a:schemeClr val="bg1"/>
                </a:solidFill>
                <a:latin typeface="Arial" pitchFamily="34" charset="0"/>
                <a:cs typeface="Arial" pitchFamily="34" charset="0"/>
              </a:rPr>
              <a:t>UM</a:t>
            </a:r>
            <a:r>
              <a:rPr lang="el-GR" sz="2400" b="1" u="sng" dirty="0" smtClean="0">
                <a:solidFill>
                  <a:schemeClr val="bg1"/>
                </a:solidFill>
                <a:latin typeface="Arial" pitchFamily="34" charset="0"/>
                <a:cs typeface="Arial" pitchFamily="34" charset="0"/>
              </a:rPr>
              <a:t>Ρ)</a:t>
            </a:r>
          </a:p>
        </p:txBody>
      </p:sp>
      <p:sp>
        <p:nvSpPr>
          <p:cNvPr id="3" name="Content Placeholder 2"/>
          <p:cNvSpPr>
            <a:spLocks noGrp="1"/>
          </p:cNvSpPr>
          <p:nvPr>
            <p:ph idx="1"/>
          </p:nvPr>
        </p:nvSpPr>
        <p:spPr>
          <a:xfrm>
            <a:off x="285720" y="1142984"/>
            <a:ext cx="4502304" cy="5454368"/>
          </a:xfrm>
          <a:solidFill>
            <a:schemeClr val="bg1"/>
          </a:solidFill>
        </p:spPr>
        <p:txBody>
          <a:bodyPr>
            <a:noAutofit/>
          </a:bodyPr>
          <a:lstStyle/>
          <a:p>
            <a:pPr>
              <a:buNone/>
            </a:pPr>
            <a:r>
              <a:rPr lang="el-GR" sz="3600" b="1" dirty="0" smtClean="0">
                <a:latin typeface="Arial" pitchFamily="34" charset="0"/>
                <a:cs typeface="Arial" pitchFamily="34" charset="0"/>
              </a:rPr>
              <a:t> </a:t>
            </a:r>
            <a:r>
              <a:rPr lang="en-US" sz="3600" b="1" dirty="0" smtClean="0">
                <a:latin typeface="Arial" pitchFamily="34" charset="0"/>
                <a:cs typeface="Arial" pitchFamily="34" charset="0"/>
              </a:rPr>
              <a:t>  </a:t>
            </a:r>
            <a:r>
              <a:rPr lang="el-GR" sz="3600" b="1" dirty="0" smtClean="0">
                <a:latin typeface="Arial" pitchFamily="34" charset="0"/>
                <a:cs typeface="Arial" pitchFamily="34" charset="0"/>
              </a:rPr>
              <a:t>ΟΙ ΟΔΟΝΤΩΤΟΙ ΤΡΟΧΟΙ ΤΟΥ ΣΤΡΟΦΕΙΟΥ ΜΠΟΡΕΙ ΝΑ ΕΙΝΑΙ</a:t>
            </a:r>
            <a:r>
              <a:rPr lang="el-GR" sz="3600" b="1" i="1" dirty="0" smtClean="0">
                <a:latin typeface="Arial" pitchFamily="34" charset="0"/>
                <a:cs typeface="Arial" pitchFamily="34" charset="0"/>
              </a:rPr>
              <a:t> </a:t>
            </a:r>
            <a:r>
              <a:rPr lang="el-GR" sz="3600" b="1" i="1" dirty="0" smtClean="0">
                <a:solidFill>
                  <a:srgbClr val="FF0000"/>
                </a:solidFill>
                <a:latin typeface="Arial" pitchFamily="34" charset="0"/>
                <a:cs typeface="Arial" pitchFamily="34" charset="0"/>
              </a:rPr>
              <a:t>ΕΥΘΕΙΣ</a:t>
            </a:r>
            <a:r>
              <a:rPr lang="el-GR" sz="3600" b="1" dirty="0" smtClean="0">
                <a:solidFill>
                  <a:srgbClr val="FF0000"/>
                </a:solidFill>
                <a:latin typeface="Arial" pitchFamily="34" charset="0"/>
                <a:cs typeface="Arial" pitchFamily="34" charset="0"/>
              </a:rPr>
              <a:t> </a:t>
            </a:r>
            <a:r>
              <a:rPr lang="el-GR" sz="3600" b="1" dirty="0" smtClean="0">
                <a:latin typeface="Arial" pitchFamily="34" charset="0"/>
                <a:cs typeface="Arial" pitchFamily="34" charset="0"/>
              </a:rPr>
              <a:t>Η</a:t>
            </a:r>
            <a:r>
              <a:rPr lang="el-GR" sz="3600" b="1" i="1" dirty="0" smtClean="0">
                <a:latin typeface="Arial" pitchFamily="34" charset="0"/>
                <a:cs typeface="Arial" pitchFamily="34" charset="0"/>
              </a:rPr>
              <a:t> </a:t>
            </a:r>
            <a:r>
              <a:rPr lang="el-GR" sz="3600" b="1" i="1" dirty="0" smtClean="0">
                <a:solidFill>
                  <a:srgbClr val="FF0000"/>
                </a:solidFill>
                <a:latin typeface="Arial" pitchFamily="34" charset="0"/>
                <a:cs typeface="Arial" pitchFamily="34" charset="0"/>
              </a:rPr>
              <a:t>ΕΛΙΚΟΕΙΔΕΙΣ</a:t>
            </a:r>
            <a:r>
              <a:rPr lang="el-GR" sz="3600" b="1" dirty="0" smtClean="0">
                <a:solidFill>
                  <a:srgbClr val="FF0000"/>
                </a:solidFill>
                <a:latin typeface="Arial" pitchFamily="34" charset="0"/>
                <a:cs typeface="Arial" pitchFamily="34" charset="0"/>
              </a:rPr>
              <a:t> </a:t>
            </a:r>
            <a:r>
              <a:rPr lang="el-GR" sz="3600" b="1" dirty="0" smtClean="0">
                <a:latin typeface="Arial" pitchFamily="34" charset="0"/>
                <a:cs typeface="Arial" pitchFamily="34" charset="0"/>
              </a:rPr>
              <a:t>Η ΣΧΗΜΑΤΟΣ</a:t>
            </a:r>
            <a:r>
              <a:rPr lang="el-GR" sz="3600" b="1" i="1" dirty="0" smtClean="0">
                <a:latin typeface="Arial" pitchFamily="34" charset="0"/>
                <a:cs typeface="Arial" pitchFamily="34" charset="0"/>
              </a:rPr>
              <a:t> </a:t>
            </a:r>
            <a:r>
              <a:rPr lang="el-GR" sz="3600" b="1" i="1" dirty="0" smtClean="0">
                <a:solidFill>
                  <a:srgbClr val="FF0000"/>
                </a:solidFill>
                <a:latin typeface="Arial" pitchFamily="34" charset="0"/>
                <a:cs typeface="Arial" pitchFamily="34" charset="0"/>
              </a:rPr>
              <a:t>ΨΑΡΟΚΟΚΑΛΟΥ</a:t>
            </a:r>
            <a:r>
              <a:rPr lang="el-GR" sz="3600" b="1" dirty="0" smtClean="0">
                <a:latin typeface="Arial" pitchFamily="34" charset="0"/>
                <a:cs typeface="Arial" pitchFamily="34" charset="0"/>
              </a:rPr>
              <a:t> (</a:t>
            </a:r>
            <a:r>
              <a:rPr lang="en-US" sz="3600" b="1" dirty="0" smtClean="0">
                <a:latin typeface="Arial" pitchFamily="34" charset="0"/>
                <a:cs typeface="Arial" pitchFamily="34" charset="0"/>
              </a:rPr>
              <a:t>HERRINGBONE</a:t>
            </a:r>
            <a:r>
              <a:rPr lang="el-GR" sz="3600" b="1" dirty="0" smtClean="0">
                <a:latin typeface="Arial" pitchFamily="34" charset="0"/>
                <a:cs typeface="Arial" pitchFamily="34" charset="0"/>
              </a:rPr>
              <a:t>). </a:t>
            </a: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pic>
        <p:nvPicPr>
          <p:cNvPr id="1026" name="Picture 2" descr="C:\Users\Fadi\Desktop\HERRINGBONE.jpg"/>
          <p:cNvPicPr>
            <a:picLocks noChangeAspect="1" noChangeArrowheads="1"/>
          </p:cNvPicPr>
          <p:nvPr/>
        </p:nvPicPr>
        <p:blipFill>
          <a:blip r:embed="rId3" cstate="print"/>
          <a:srcRect/>
          <a:stretch>
            <a:fillRect/>
          </a:stretch>
        </p:blipFill>
        <p:spPr bwMode="auto">
          <a:xfrm>
            <a:off x="4860032" y="1268760"/>
            <a:ext cx="3960440" cy="4968552"/>
          </a:xfrm>
          <a:prstGeom prst="rect">
            <a:avLst/>
          </a:prstGeom>
          <a:noFill/>
        </p:spPr>
      </p:pic>
      <p:sp>
        <p:nvSpPr>
          <p:cNvPr id="6" name="TextBox 5"/>
          <p:cNvSpPr txBox="1"/>
          <p:nvPr/>
        </p:nvSpPr>
        <p:spPr>
          <a:xfrm>
            <a:off x="5940152" y="6309320"/>
            <a:ext cx="2111475" cy="400110"/>
          </a:xfrm>
          <a:prstGeom prst="rect">
            <a:avLst/>
          </a:prstGeom>
          <a:noFill/>
        </p:spPr>
        <p:txBody>
          <a:bodyPr wrap="none" rtlCol="0">
            <a:spAutoFit/>
          </a:bodyPr>
          <a:lstStyle/>
          <a:p>
            <a:r>
              <a:rPr lang="en-US" sz="2000" b="1" dirty="0" smtClean="0">
                <a:solidFill>
                  <a:srgbClr val="FF0000"/>
                </a:solidFill>
                <a:latin typeface="Arial" pitchFamily="34" charset="0"/>
                <a:cs typeface="Arial" pitchFamily="34" charset="0"/>
              </a:rPr>
              <a:t>HERRINGBONE</a:t>
            </a:r>
            <a:endParaRPr lang="el-GR" sz="2000" dirty="0">
              <a:solidFill>
                <a:srgbClr val="FF0000"/>
              </a:solidFill>
            </a:endParaRPr>
          </a:p>
        </p:txBody>
      </p:sp>
    </p:spTree>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ΑΝΤΛΙΑ ΜΕ ΟΔΟΝΤΩΤΟΥΣ ΤΡΟΧΟΥΣ ΕΞΩΤΕΡΙΚΗΣ ΟΔΟΝΤΩΣΕΩΣ (</a:t>
            </a:r>
            <a:r>
              <a:rPr lang="en-US" sz="2400" b="1" u="sng" dirty="0" smtClean="0">
                <a:solidFill>
                  <a:schemeClr val="bg1"/>
                </a:solidFill>
                <a:latin typeface="Arial" pitchFamily="34" charset="0"/>
                <a:cs typeface="Arial" pitchFamily="34" charset="0"/>
              </a:rPr>
              <a:t>EXTERNAL</a:t>
            </a:r>
            <a:r>
              <a:rPr lang="el-GR" sz="2400" b="1" u="sng" dirty="0" smtClean="0">
                <a:solidFill>
                  <a:schemeClr val="bg1"/>
                </a:solidFill>
                <a:latin typeface="Arial" pitchFamily="34" charset="0"/>
                <a:cs typeface="Arial" pitchFamily="34" charset="0"/>
              </a:rPr>
              <a:t> </a:t>
            </a:r>
            <a:r>
              <a:rPr lang="en-US" sz="2400" b="1" u="sng" dirty="0" smtClean="0">
                <a:solidFill>
                  <a:schemeClr val="bg1"/>
                </a:solidFill>
                <a:latin typeface="Arial" pitchFamily="34" charset="0"/>
                <a:cs typeface="Arial" pitchFamily="34" charset="0"/>
              </a:rPr>
              <a:t>GEAR</a:t>
            </a:r>
            <a:r>
              <a:rPr lang="el-GR" sz="2400" b="1" u="sng" cap="small"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Ρ</a:t>
            </a:r>
            <a:r>
              <a:rPr lang="en-US" sz="2400" b="1" u="sng" dirty="0" smtClean="0">
                <a:solidFill>
                  <a:schemeClr val="bg1"/>
                </a:solidFill>
                <a:latin typeface="Arial" pitchFamily="34" charset="0"/>
                <a:cs typeface="Arial" pitchFamily="34" charset="0"/>
              </a:rPr>
              <a:t>UM</a:t>
            </a:r>
            <a:r>
              <a:rPr lang="el-GR" sz="2400" b="1" u="sng" dirty="0" smtClean="0">
                <a:solidFill>
                  <a:schemeClr val="bg1"/>
                </a:solidFill>
                <a:latin typeface="Arial" pitchFamily="34" charset="0"/>
                <a:cs typeface="Arial" pitchFamily="34" charset="0"/>
              </a:rPr>
              <a:t>Ρ)</a:t>
            </a:r>
          </a:p>
        </p:txBody>
      </p:sp>
      <p:sp>
        <p:nvSpPr>
          <p:cNvPr id="3" name="Content Placeholder 2"/>
          <p:cNvSpPr>
            <a:spLocks noGrp="1"/>
          </p:cNvSpPr>
          <p:nvPr>
            <p:ph idx="1"/>
          </p:nvPr>
        </p:nvSpPr>
        <p:spPr>
          <a:xfrm>
            <a:off x="285720" y="1142984"/>
            <a:ext cx="3782224" cy="5454368"/>
          </a:xfrm>
          <a:solidFill>
            <a:schemeClr val="bg1"/>
          </a:solidFill>
        </p:spPr>
        <p:txBody>
          <a:bodyPr>
            <a:noAutofit/>
          </a:bodyPr>
          <a:lstStyle/>
          <a:p>
            <a:pPr>
              <a:buNone/>
            </a:pPr>
            <a:r>
              <a:rPr lang="el-GR" sz="2000" b="1" dirty="0" smtClean="0">
                <a:latin typeface="Arial" pitchFamily="34" charset="0"/>
                <a:cs typeface="Arial" pitchFamily="34" charset="0"/>
              </a:rPr>
              <a:t> </a:t>
            </a:r>
            <a:r>
              <a:rPr lang="en-US" sz="2000" b="1" dirty="0" smtClean="0">
                <a:latin typeface="Arial" pitchFamily="34" charset="0"/>
                <a:cs typeface="Arial" pitchFamily="34" charset="0"/>
              </a:rPr>
              <a:t>  </a:t>
            </a:r>
            <a:endParaRPr lang="el-GR" sz="2000" b="1" dirty="0" smtClean="0">
              <a:latin typeface="Arial" pitchFamily="34" charset="0"/>
              <a:cs typeface="Arial" pitchFamily="34" charset="0"/>
            </a:endParaRPr>
          </a:p>
          <a:p>
            <a:pPr>
              <a:buNone/>
            </a:pPr>
            <a:r>
              <a:rPr lang="en-US" sz="2000" b="1" dirty="0" smtClean="0">
                <a:latin typeface="Arial" pitchFamily="34" charset="0"/>
                <a:cs typeface="Arial" pitchFamily="34" charset="0"/>
              </a:rPr>
              <a:t>     </a:t>
            </a:r>
            <a:r>
              <a:rPr lang="en-US" sz="2400" b="1" dirty="0" smtClean="0">
                <a:latin typeface="Arial" pitchFamily="34" charset="0"/>
                <a:cs typeface="Arial" pitchFamily="34" charset="0"/>
              </a:rPr>
              <a:t> </a:t>
            </a:r>
            <a:r>
              <a:rPr lang="el-GR" sz="2400" b="1" dirty="0" smtClean="0">
                <a:latin typeface="Arial" pitchFamily="34" charset="0"/>
                <a:cs typeface="Arial" pitchFamily="34" charset="0"/>
              </a:rPr>
              <a:t>ΣΤΟ ΣΧΗΜΑ ΕΙΚΟΝΙΖΕΤΑΙ ΑΝΤΛΙΑ ΓΡΑΝΑΖΩΤΗ ΜΕ ΟΔΟΝΤΩΤΟΥΣ ΤΡΟΧΟΥΣ ΣΤΡΟΦΕΙΟΥ ΔΙΠΛΗΣ ΕΛΙΚΩΣΕΩΣ. </a:t>
            </a:r>
            <a:endParaRPr lang="en-US" sz="2400" b="1" dirty="0" smtClean="0">
              <a:latin typeface="Arial" pitchFamily="34" charset="0"/>
              <a:cs typeface="Arial" pitchFamily="34" charset="0"/>
            </a:endParaRPr>
          </a:p>
          <a:p>
            <a:pPr>
              <a:buNone/>
            </a:pPr>
            <a:r>
              <a:rPr lang="en-US" sz="2400" b="1" dirty="0" smtClean="0">
                <a:latin typeface="Arial" pitchFamily="34" charset="0"/>
                <a:cs typeface="Arial" pitchFamily="34" charset="0"/>
              </a:rPr>
              <a:t>     </a:t>
            </a:r>
            <a:r>
              <a:rPr lang="el-GR" sz="2400" b="1" dirty="0" smtClean="0">
                <a:latin typeface="Arial" pitchFamily="34" charset="0"/>
                <a:cs typeface="Arial" pitchFamily="34" charset="0"/>
              </a:rPr>
              <a:t>Η ΔΙΠΛΗ ΕΛΙΚΩΣΗ ΧΡΗΣΙΜΕΥΕΙ ΓΙΑ ΝΑ ΕΞΟΥΔΕΤΕΡΩΝΕΤΑΙ Η ΑΞΟΝΙΚΗ ΩΣΗ ΤΟΥ ΣΤΡΟΦΕΙΟΥ. </a:t>
            </a:r>
            <a:endParaRPr lang="en-US" sz="2400" b="1" dirty="0" smtClean="0">
              <a:latin typeface="Arial" pitchFamily="34" charset="0"/>
              <a:cs typeface="Arial" pitchFamily="34" charset="0"/>
            </a:endParaRPr>
          </a:p>
          <a:p>
            <a:pPr>
              <a:buNone/>
            </a:pPr>
            <a:r>
              <a:rPr lang="en-US" sz="2000" b="1" dirty="0" smtClean="0">
                <a:latin typeface="Arial" pitchFamily="34" charset="0"/>
                <a:cs typeface="Arial" pitchFamily="34" charset="0"/>
              </a:rPr>
              <a:t>     </a:t>
            </a:r>
            <a:endParaRPr lang="el-GR" sz="20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pic>
        <p:nvPicPr>
          <p:cNvPr id="2050" name="Picture 2" descr="image1"/>
          <p:cNvPicPr>
            <a:picLocks noChangeAspect="1" noChangeArrowheads="1"/>
          </p:cNvPicPr>
          <p:nvPr/>
        </p:nvPicPr>
        <p:blipFill>
          <a:blip r:embed="rId3" cstate="print">
            <a:lum bright="-35000" contrast="59000"/>
          </a:blip>
          <a:srcRect/>
          <a:stretch>
            <a:fillRect/>
          </a:stretch>
        </p:blipFill>
        <p:spPr bwMode="auto">
          <a:xfrm>
            <a:off x="4283968" y="2204864"/>
            <a:ext cx="4608512" cy="29523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ΑΝΤΛΙΑ ΜΕ ΟΔΟΝΤΩΤΟΥΣ ΤΡΟΧΟΥΣ ΕΞΩΤΕΡΙΚΗΣ ΟΔΟΝΤΩΣΕΩΣ (</a:t>
            </a:r>
            <a:r>
              <a:rPr lang="en-US" sz="2400" b="1" u="sng" dirty="0" smtClean="0">
                <a:solidFill>
                  <a:schemeClr val="bg1"/>
                </a:solidFill>
                <a:latin typeface="Arial" pitchFamily="34" charset="0"/>
                <a:cs typeface="Arial" pitchFamily="34" charset="0"/>
              </a:rPr>
              <a:t>EXTERNAL</a:t>
            </a:r>
            <a:r>
              <a:rPr lang="el-GR" sz="2400" b="1" u="sng" dirty="0" smtClean="0">
                <a:solidFill>
                  <a:schemeClr val="bg1"/>
                </a:solidFill>
                <a:latin typeface="Arial" pitchFamily="34" charset="0"/>
                <a:cs typeface="Arial" pitchFamily="34" charset="0"/>
              </a:rPr>
              <a:t> </a:t>
            </a:r>
            <a:r>
              <a:rPr lang="en-US" sz="2400" b="1" u="sng" dirty="0" smtClean="0">
                <a:solidFill>
                  <a:schemeClr val="bg1"/>
                </a:solidFill>
                <a:latin typeface="Arial" pitchFamily="34" charset="0"/>
                <a:cs typeface="Arial" pitchFamily="34" charset="0"/>
              </a:rPr>
              <a:t>GEAR</a:t>
            </a:r>
            <a:r>
              <a:rPr lang="el-GR" sz="2400" b="1" u="sng" cap="small"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Ρ</a:t>
            </a:r>
            <a:r>
              <a:rPr lang="en-US" sz="2400" b="1" u="sng" dirty="0" smtClean="0">
                <a:solidFill>
                  <a:schemeClr val="bg1"/>
                </a:solidFill>
                <a:latin typeface="Arial" pitchFamily="34" charset="0"/>
                <a:cs typeface="Arial" pitchFamily="34" charset="0"/>
              </a:rPr>
              <a:t>UM</a:t>
            </a:r>
            <a:r>
              <a:rPr lang="el-GR" sz="2400" b="1" u="sng" dirty="0" smtClean="0">
                <a:solidFill>
                  <a:schemeClr val="bg1"/>
                </a:solidFill>
                <a:latin typeface="Arial" pitchFamily="34" charset="0"/>
                <a:cs typeface="Arial" pitchFamily="34" charset="0"/>
              </a:rPr>
              <a:t>Ρ)</a:t>
            </a:r>
          </a:p>
        </p:txBody>
      </p:sp>
      <p:sp>
        <p:nvSpPr>
          <p:cNvPr id="3" name="Content Placeholder 2"/>
          <p:cNvSpPr>
            <a:spLocks noGrp="1"/>
          </p:cNvSpPr>
          <p:nvPr>
            <p:ph idx="1"/>
          </p:nvPr>
        </p:nvSpPr>
        <p:spPr>
          <a:xfrm>
            <a:off x="285720" y="1142984"/>
            <a:ext cx="8643998" cy="5454368"/>
          </a:xfrm>
          <a:solidFill>
            <a:schemeClr val="bg1"/>
          </a:solidFill>
        </p:spPr>
        <p:txBody>
          <a:bodyPr>
            <a:noAutofit/>
          </a:bodyPr>
          <a:lstStyle/>
          <a:p>
            <a:pPr>
              <a:buNone/>
            </a:pPr>
            <a:r>
              <a:rPr lang="el-GR" sz="2000" b="1" dirty="0" smtClean="0">
                <a:latin typeface="Arial" pitchFamily="34" charset="0"/>
                <a:cs typeface="Arial" pitchFamily="34" charset="0"/>
              </a:rPr>
              <a:t> </a:t>
            </a:r>
            <a:r>
              <a:rPr lang="en-US" sz="2000" b="1" dirty="0" smtClean="0">
                <a:latin typeface="Arial" pitchFamily="34" charset="0"/>
                <a:cs typeface="Arial" pitchFamily="34" charset="0"/>
              </a:rPr>
              <a:t>  </a:t>
            </a:r>
            <a:endParaRPr lang="el-GR" sz="2000" b="1" dirty="0" smtClean="0">
              <a:latin typeface="Arial" pitchFamily="34" charset="0"/>
              <a:cs typeface="Arial" pitchFamily="34" charset="0"/>
            </a:endParaRPr>
          </a:p>
          <a:p>
            <a:pPr>
              <a:buClr>
                <a:srgbClr val="FF0000"/>
              </a:buClr>
              <a:buFont typeface="Wingdings" pitchFamily="2" charset="2"/>
              <a:buChar char="Ø"/>
            </a:pPr>
            <a:r>
              <a:rPr lang="en-US" sz="2000" b="1" dirty="0" smtClean="0">
                <a:latin typeface="Arial" pitchFamily="34" charset="0"/>
                <a:cs typeface="Arial" pitchFamily="34" charset="0"/>
              </a:rPr>
              <a:t> </a:t>
            </a:r>
            <a:r>
              <a:rPr lang="el-GR" sz="2400" b="1" dirty="0" smtClean="0">
                <a:latin typeface="Arial" pitchFamily="34" charset="0"/>
                <a:cs typeface="Arial" pitchFamily="34" charset="0"/>
              </a:rPr>
              <a:t>ΜΕΓΑΛΗ ΣΗΜΑΣΙΑ ΓΙΑ ΤΗΝ ΚΑΛΗ ΛΕΙΤΟΥΡΓΙΑ ΑΥΤΩΝ ΤΩΝ ΑΝΤΛΙΩΝ ΕΧΟΥΝ </a:t>
            </a:r>
            <a:r>
              <a:rPr lang="el-GR" sz="2400" b="1" u="sng" dirty="0" smtClean="0">
                <a:solidFill>
                  <a:srgbClr val="FF0000"/>
                </a:solidFill>
                <a:latin typeface="Arial" pitchFamily="34" charset="0"/>
                <a:cs typeface="Arial" pitchFamily="34" charset="0"/>
              </a:rPr>
              <a:t>ΤΟ ΔΙΑΚΕΝΟ ΜΕΤΑΞΥ ΤΩΝ ΤΡΟΧΩΝ ΤΟΥ ΣΤΡΟΦΕΙΟΥ </a:t>
            </a:r>
            <a:r>
              <a:rPr lang="el-GR" sz="2400" b="1" dirty="0" smtClean="0">
                <a:latin typeface="Arial" pitchFamily="34" charset="0"/>
                <a:cs typeface="Arial" pitchFamily="34" charset="0"/>
              </a:rPr>
              <a:t>ΚΑΙ </a:t>
            </a:r>
            <a:r>
              <a:rPr lang="el-GR" sz="2400" b="1" u="sng" dirty="0" smtClean="0">
                <a:solidFill>
                  <a:schemeClr val="accent6">
                    <a:lumMod val="75000"/>
                  </a:schemeClr>
                </a:solidFill>
                <a:latin typeface="Arial" pitchFamily="34" charset="0"/>
                <a:cs typeface="Arial" pitchFamily="34" charset="0"/>
              </a:rPr>
              <a:t>ΤΟ ΔΙΑΚΕΝΟ ΜΕΤΑΞΥ ΤΩΝ ΤΡΟΧΩΝ ΜΕΤΑΔΟΣΕΩΣ ΤΗΣ ΚΙΝΗΣΕΩΣ</a:t>
            </a:r>
            <a:r>
              <a:rPr lang="el-GR" sz="2400" b="1" dirty="0" smtClean="0">
                <a:latin typeface="Arial" pitchFamily="34" charset="0"/>
                <a:cs typeface="Arial" pitchFamily="34" charset="0"/>
              </a:rPr>
              <a:t>. </a:t>
            </a:r>
            <a:endParaRPr lang="en-US" sz="2400" b="1" dirty="0" smtClean="0">
              <a:latin typeface="Arial" pitchFamily="34" charset="0"/>
              <a:cs typeface="Arial" pitchFamily="34" charset="0"/>
            </a:endParaRPr>
          </a:p>
          <a:p>
            <a:pPr>
              <a:buClr>
                <a:srgbClr val="FF0000"/>
              </a:buClr>
              <a:buFont typeface="Wingdings" pitchFamily="2" charset="2"/>
              <a:buChar char="Ø"/>
            </a:pPr>
            <a:r>
              <a:rPr lang="el-GR" sz="2400" b="1" dirty="0" smtClean="0">
                <a:latin typeface="Arial" pitchFamily="34" charset="0"/>
                <a:cs typeface="Arial" pitchFamily="34" charset="0"/>
              </a:rPr>
              <a:t>ΤΟ ΤΕΛΕΥΤΑΙΟ ΠΡΕΠΕΙ ΝΑ ΕΙΝΑΙ </a:t>
            </a:r>
            <a:r>
              <a:rPr lang="el-GR" sz="2400" b="1" dirty="0" smtClean="0">
                <a:solidFill>
                  <a:srgbClr val="FF0000"/>
                </a:solidFill>
                <a:latin typeface="Arial" pitchFamily="34" charset="0"/>
                <a:cs typeface="Arial" pitchFamily="34" charset="0"/>
              </a:rPr>
              <a:t>ΜΙΚΡΟΤΕΡΟ</a:t>
            </a:r>
            <a:r>
              <a:rPr lang="el-GR" sz="2400" b="1" dirty="0" smtClean="0">
                <a:latin typeface="Arial" pitchFamily="34" charset="0"/>
                <a:cs typeface="Arial" pitchFamily="34" charset="0"/>
              </a:rPr>
              <a:t> ΤΟΥ ΠΡΩΤΟΥ ΓΙΑ ΝΑ ΜΗΝ ΕΦΑΠΤΟΝΤΑΙ ΜΕΤΑΞΥ ΤΟΥΣ ΟΙ ΤΡΟΧΟΙ ΤΟΥ ΣΤΡΟΦΕΙΟΥ. </a:t>
            </a:r>
            <a:endParaRPr lang="en-US" sz="2400" b="1" dirty="0" smtClean="0">
              <a:latin typeface="Arial" pitchFamily="34" charset="0"/>
              <a:cs typeface="Arial" pitchFamily="34" charset="0"/>
            </a:endParaRPr>
          </a:p>
          <a:p>
            <a:pPr>
              <a:buClr>
                <a:srgbClr val="FF0000"/>
              </a:buClr>
              <a:buFont typeface="Wingdings" pitchFamily="2" charset="2"/>
              <a:buChar char="Ø"/>
            </a:pPr>
            <a:r>
              <a:rPr lang="en-US" sz="2400" b="1" dirty="0" smtClean="0">
                <a:latin typeface="Arial" pitchFamily="34" charset="0"/>
                <a:cs typeface="Arial" pitchFamily="34" charset="0"/>
              </a:rPr>
              <a:t> </a:t>
            </a:r>
            <a:r>
              <a:rPr lang="el-GR" sz="2400" b="1" dirty="0" smtClean="0">
                <a:latin typeface="Arial" pitchFamily="34" charset="0"/>
                <a:cs typeface="Arial" pitchFamily="34" charset="0"/>
              </a:rPr>
              <a:t>ΓΙΑ ΤΗΝ ΙΚΑΝΟΠΟΙΗΤΙΚΗ ΚΑΤΑΘΛΙΨΗ ΚΑΙ ΑΠΟΔΟΣΗ ΤΗΣ ΑΝΤΛΙΑΣ ΠΡΕΠΕΙ ΚΑΙ </a:t>
            </a:r>
            <a:r>
              <a:rPr lang="el-GR" sz="2400" b="1" u="sng" dirty="0" smtClean="0">
                <a:solidFill>
                  <a:srgbClr val="FF0000"/>
                </a:solidFill>
                <a:latin typeface="Arial" pitchFamily="34" charset="0"/>
                <a:cs typeface="Arial" pitchFamily="34" charset="0"/>
              </a:rPr>
              <a:t>ΤΟ ΔΙΑΚΕΝΟ ΜΕΤΑΞΥ ΤΩΝ ΤΡΟΧΩΝ ΤΟΥ ΣΤΡΟΦΕΙΟΥ </a:t>
            </a:r>
            <a:r>
              <a:rPr lang="el-GR" sz="2400" b="1" dirty="0" smtClean="0">
                <a:latin typeface="Arial" pitchFamily="34" charset="0"/>
                <a:cs typeface="Arial" pitchFamily="34" charset="0"/>
              </a:rPr>
              <a:t>ΚΑΙ </a:t>
            </a:r>
            <a:r>
              <a:rPr lang="el-GR" sz="2400" b="1" u="sng" dirty="0" smtClean="0">
                <a:solidFill>
                  <a:srgbClr val="0070C0"/>
                </a:solidFill>
                <a:latin typeface="Arial" pitchFamily="34" charset="0"/>
                <a:cs typeface="Arial" pitchFamily="34" charset="0"/>
              </a:rPr>
              <a:t>ΤΟ ΔΙΑΚΕΝΟ ΜΕΤΑΞΥ ΑΥΤΩΝ ΚΑΙ ΤΟΥ ΚΕΛΥΦΟΥΣ</a:t>
            </a:r>
            <a:r>
              <a:rPr lang="el-GR" sz="2400" b="1" dirty="0" smtClean="0">
                <a:latin typeface="Arial" pitchFamily="34" charset="0"/>
                <a:cs typeface="Arial" pitchFamily="34" charset="0"/>
              </a:rPr>
              <a:t> ΝΑ ΕΙΝΑΙ ΟΣΟ ΤΟ ΔΥΝΑΤΟ ΜΙΚΡΟΤΕΡΑ.</a:t>
            </a: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rgbClr val="FFFF00"/>
                </a:solidFill>
                <a:latin typeface="Arial" pitchFamily="34" charset="0"/>
                <a:cs typeface="Arial" pitchFamily="34" charset="0"/>
              </a:rPr>
              <a:t>ΟΔΟΝΤΩΤΗ ΑΝΤΛΙΑ ΕΣΩΤΕΡΙΚΗΣ ΟΔΟΝΤΩΣΕΩΣ (</a:t>
            </a:r>
            <a:r>
              <a:rPr lang="en-US" sz="2400" b="1" u="sng" dirty="0" smtClean="0">
                <a:solidFill>
                  <a:srgbClr val="FFFF00"/>
                </a:solidFill>
                <a:latin typeface="Arial" pitchFamily="34" charset="0"/>
                <a:cs typeface="Arial" pitchFamily="34" charset="0"/>
              </a:rPr>
              <a:t>INTERNAL</a:t>
            </a:r>
            <a:r>
              <a:rPr lang="el-GR" sz="2400" b="1" u="sng" dirty="0" smtClean="0">
                <a:solidFill>
                  <a:srgbClr val="FFFF00"/>
                </a:solidFill>
                <a:latin typeface="Arial" pitchFamily="34" charset="0"/>
                <a:cs typeface="Arial" pitchFamily="34" charset="0"/>
              </a:rPr>
              <a:t> </a:t>
            </a:r>
            <a:r>
              <a:rPr lang="en-US" sz="2400" b="1" u="sng" dirty="0" smtClean="0">
                <a:solidFill>
                  <a:srgbClr val="FFFF00"/>
                </a:solidFill>
                <a:latin typeface="Arial" pitchFamily="34" charset="0"/>
                <a:cs typeface="Arial" pitchFamily="34" charset="0"/>
              </a:rPr>
              <a:t>GEAR</a:t>
            </a:r>
            <a:r>
              <a:rPr lang="el-GR" sz="2400" b="1" u="sng" cap="small" dirty="0" smtClean="0">
                <a:solidFill>
                  <a:srgbClr val="FFFF00"/>
                </a:solidFill>
                <a:latin typeface="Arial" pitchFamily="34" charset="0"/>
                <a:cs typeface="Arial" pitchFamily="34" charset="0"/>
              </a:rPr>
              <a:t> </a:t>
            </a:r>
            <a:r>
              <a:rPr lang="el-GR" sz="2400" b="1" u="sng" dirty="0" smtClean="0">
                <a:solidFill>
                  <a:srgbClr val="FFFF00"/>
                </a:solidFill>
                <a:latin typeface="Arial" pitchFamily="34" charset="0"/>
                <a:cs typeface="Arial" pitchFamily="34" charset="0"/>
              </a:rPr>
              <a:t>Ρ</a:t>
            </a:r>
            <a:r>
              <a:rPr lang="en-US" sz="2400" b="1" u="sng" dirty="0" smtClean="0">
                <a:solidFill>
                  <a:srgbClr val="FFFF00"/>
                </a:solidFill>
                <a:latin typeface="Arial" pitchFamily="34" charset="0"/>
                <a:cs typeface="Arial" pitchFamily="34" charset="0"/>
              </a:rPr>
              <a:t>UM</a:t>
            </a:r>
            <a:r>
              <a:rPr lang="el-GR" sz="2400" b="1" u="sng" dirty="0" smtClean="0">
                <a:solidFill>
                  <a:srgbClr val="FFFF00"/>
                </a:solidFill>
                <a:latin typeface="Arial" pitchFamily="34" charset="0"/>
                <a:cs typeface="Arial" pitchFamily="34" charset="0"/>
              </a:rPr>
              <a:t>Ρ)</a:t>
            </a:r>
          </a:p>
        </p:txBody>
      </p:sp>
      <p:sp>
        <p:nvSpPr>
          <p:cNvPr id="3" name="Content Placeholder 2"/>
          <p:cNvSpPr>
            <a:spLocks noGrp="1"/>
          </p:cNvSpPr>
          <p:nvPr>
            <p:ph idx="1"/>
          </p:nvPr>
        </p:nvSpPr>
        <p:spPr>
          <a:xfrm>
            <a:off x="285720" y="1142984"/>
            <a:ext cx="8643998" cy="2718064"/>
          </a:xfrm>
          <a:solidFill>
            <a:schemeClr val="bg1"/>
          </a:solidFill>
        </p:spPr>
        <p:txBody>
          <a:bodyPr>
            <a:noAutofit/>
          </a:bodyPr>
          <a:lstStyle/>
          <a:p>
            <a:pPr>
              <a:buNone/>
            </a:pPr>
            <a:r>
              <a:rPr lang="el-GR" sz="2000" b="1" dirty="0" smtClean="0">
                <a:latin typeface="Arial" pitchFamily="34" charset="0"/>
                <a:cs typeface="Arial" pitchFamily="34" charset="0"/>
              </a:rPr>
              <a:t> </a:t>
            </a:r>
            <a:r>
              <a:rPr lang="en-US" sz="2000" b="1" dirty="0" smtClean="0">
                <a:latin typeface="Arial" pitchFamily="34" charset="0"/>
                <a:cs typeface="Arial" pitchFamily="34" charset="0"/>
              </a:rPr>
              <a:t>  </a:t>
            </a:r>
            <a:r>
              <a:rPr lang="el-GR" sz="2000" b="1" dirty="0" smtClean="0">
                <a:latin typeface="Arial" pitchFamily="34" charset="0"/>
                <a:cs typeface="Arial" pitchFamily="34" charset="0"/>
              </a:rPr>
              <a:t>  </a:t>
            </a:r>
            <a:r>
              <a:rPr lang="el-GR" sz="2400" b="1" dirty="0" smtClean="0">
                <a:latin typeface="Arial" pitchFamily="34" charset="0"/>
                <a:cs typeface="Arial" pitchFamily="34" charset="0"/>
              </a:rPr>
              <a:t>Σ</a:t>
            </a:r>
            <a:r>
              <a:rPr lang="en-US" sz="2400" b="1" dirty="0" smtClean="0">
                <a:latin typeface="Arial" pitchFamily="34" charset="0"/>
                <a:cs typeface="Arial" pitchFamily="34" charset="0"/>
              </a:rPr>
              <a:t>E </a:t>
            </a:r>
            <a:r>
              <a:rPr lang="el-GR" sz="2400" b="1" dirty="0" smtClean="0">
                <a:latin typeface="Arial" pitchFamily="34" charset="0"/>
                <a:cs typeface="Arial" pitchFamily="34" charset="0"/>
              </a:rPr>
              <a:t>ΤΕΤΟΙΑ ΑΝΤΛΙΑ, Η ΚΙΝΗΣΗ ΜΕΤΑΔΙΔΕΤΑΙ ΣΤΟ ΕΣΩΤΕΡΙΚΗΣ ΟΔΟΝΤΩΣΕΩΣ ΣΤΡΟΦΕΙΟ ΚΑΙ ΑΠΟ ΑΥΤΟ ΜΕΤΑΦΕΡΕΤΑΙ ΣΤΟΝ ΑΕΡΓΟ ΤΡΟΧΟ, ΜΕ ΤΟΝ ΟΠΟΙΟ ΑΥΤΟ ΕΜΠΛΕΚΕΤΑΙ. ΚΑΘΩΣ ΤΑ ΔΟΝΤΙΑ ΚΑΤΑ ΤΗΝ ΠΕΡΙΣΤΡΟΦΗ ΑΠΟΧΩΡΙΖΟΝΤΑΙ ΣΤΟ ΑΡΙΣΤΕΡΟ ΑΚΡΟ ΤΟΥ ΗΜΙΣΕΛΗΝΟΕΙΔΟΥΣ ΔΙΑΦΡΑΓΜΑΤΟΣ, ΔΗΜΙΟΥΡΓΕΙΤΑΙ ΚΕΝΟ ΚΑΙ ΑΝΑΡΡΟΦΗΣΗ.</a:t>
            </a:r>
          </a:p>
          <a:p>
            <a:pPr>
              <a:buNone/>
            </a:pPr>
            <a:r>
              <a:rPr lang="el-GR" sz="2400" b="1" dirty="0" smtClean="0">
                <a:latin typeface="Arial" pitchFamily="34" charset="0"/>
                <a:cs typeface="Arial" pitchFamily="34" charset="0"/>
              </a:rPr>
              <a:t>    </a:t>
            </a: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pic>
        <p:nvPicPr>
          <p:cNvPr id="4" name="Picture 3" descr="image2"/>
          <p:cNvPicPr>
            <a:picLocks noChangeAspect="1" noChangeArrowheads="1"/>
          </p:cNvPicPr>
          <p:nvPr/>
        </p:nvPicPr>
        <p:blipFill>
          <a:blip r:embed="rId3" cstate="print">
            <a:lum bright="-35000" contrast="57000"/>
          </a:blip>
          <a:srcRect/>
          <a:stretch>
            <a:fillRect/>
          </a:stretch>
        </p:blipFill>
        <p:spPr bwMode="auto">
          <a:xfrm>
            <a:off x="4860032" y="3861048"/>
            <a:ext cx="2808312" cy="2808312"/>
          </a:xfrm>
          <a:prstGeom prst="rect">
            <a:avLst/>
          </a:prstGeom>
          <a:noFill/>
          <a:ln w="9525">
            <a:noFill/>
            <a:miter lim="800000"/>
            <a:headEnd/>
            <a:tailEnd/>
          </a:ln>
        </p:spPr>
      </p:pic>
      <p:pic>
        <p:nvPicPr>
          <p:cNvPr id="5" name="Picture 4" descr="C:\Users\Fadi\Desktop\1.png"/>
          <p:cNvPicPr>
            <a:picLocks noChangeAspect="1" noChangeArrowheads="1"/>
          </p:cNvPicPr>
          <p:nvPr/>
        </p:nvPicPr>
        <p:blipFill>
          <a:blip r:embed="rId4" cstate="print">
            <a:lum bright="-30000" contrast="54000"/>
          </a:blip>
          <a:srcRect/>
          <a:stretch>
            <a:fillRect/>
          </a:stretch>
        </p:blipFill>
        <p:spPr bwMode="auto">
          <a:xfrm>
            <a:off x="1043608" y="3861048"/>
            <a:ext cx="3096344" cy="2664296"/>
          </a:xfrm>
          <a:prstGeom prst="rect">
            <a:avLst/>
          </a:prstGeom>
          <a:noFill/>
        </p:spPr>
      </p:pic>
    </p:spTree>
  </p:cSld>
  <p:clrMapOvr>
    <a:masterClrMapping/>
  </p:clrMapOvr>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ΟΔΟΝΤΩΤΗ ΑΝΤΛΙΑ ΕΣΩΤΕΡΙΚΗΣ ΟΔΟΝΤΩΣΕΩΣ (</a:t>
            </a:r>
            <a:r>
              <a:rPr lang="en-US" sz="2400" b="1" u="sng" dirty="0" smtClean="0">
                <a:solidFill>
                  <a:schemeClr val="bg1"/>
                </a:solidFill>
                <a:latin typeface="Arial" pitchFamily="34" charset="0"/>
                <a:cs typeface="Arial" pitchFamily="34" charset="0"/>
              </a:rPr>
              <a:t>INTERNAL</a:t>
            </a:r>
            <a:r>
              <a:rPr lang="el-GR" sz="2400" b="1" u="sng" dirty="0" smtClean="0">
                <a:solidFill>
                  <a:schemeClr val="bg1"/>
                </a:solidFill>
                <a:latin typeface="Arial" pitchFamily="34" charset="0"/>
                <a:cs typeface="Arial" pitchFamily="34" charset="0"/>
              </a:rPr>
              <a:t> </a:t>
            </a:r>
            <a:r>
              <a:rPr lang="en-US" sz="2400" b="1" u="sng" dirty="0" smtClean="0">
                <a:solidFill>
                  <a:schemeClr val="bg1"/>
                </a:solidFill>
                <a:latin typeface="Arial" pitchFamily="34" charset="0"/>
                <a:cs typeface="Arial" pitchFamily="34" charset="0"/>
              </a:rPr>
              <a:t>GEAR</a:t>
            </a:r>
            <a:r>
              <a:rPr lang="el-GR" sz="2400" b="1" u="sng" cap="small"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Ρ</a:t>
            </a:r>
            <a:r>
              <a:rPr lang="en-US" sz="2400" b="1" u="sng" dirty="0" smtClean="0">
                <a:solidFill>
                  <a:schemeClr val="bg1"/>
                </a:solidFill>
                <a:latin typeface="Arial" pitchFamily="34" charset="0"/>
                <a:cs typeface="Arial" pitchFamily="34" charset="0"/>
              </a:rPr>
              <a:t>UM</a:t>
            </a:r>
            <a:r>
              <a:rPr lang="el-GR" sz="2400" b="1" u="sng" dirty="0" smtClean="0">
                <a:solidFill>
                  <a:schemeClr val="bg1"/>
                </a:solidFill>
                <a:latin typeface="Arial" pitchFamily="34" charset="0"/>
                <a:cs typeface="Arial" pitchFamily="34" charset="0"/>
              </a:rPr>
              <a:t>Ρ)</a:t>
            </a:r>
          </a:p>
        </p:txBody>
      </p:sp>
      <p:sp>
        <p:nvSpPr>
          <p:cNvPr id="3" name="Content Placeholder 2"/>
          <p:cNvSpPr>
            <a:spLocks noGrp="1"/>
          </p:cNvSpPr>
          <p:nvPr>
            <p:ph idx="1"/>
          </p:nvPr>
        </p:nvSpPr>
        <p:spPr>
          <a:xfrm>
            <a:off x="285720" y="1142984"/>
            <a:ext cx="8643998" cy="2718064"/>
          </a:xfrm>
          <a:solidFill>
            <a:schemeClr val="bg1"/>
          </a:solidFill>
        </p:spPr>
        <p:txBody>
          <a:bodyPr>
            <a:noAutofit/>
          </a:bodyPr>
          <a:lstStyle/>
          <a:p>
            <a:pPr>
              <a:buNone/>
            </a:pPr>
            <a:r>
              <a:rPr lang="el-GR" sz="2000" b="1" dirty="0" smtClean="0">
                <a:latin typeface="Arial" pitchFamily="34" charset="0"/>
                <a:cs typeface="Arial" pitchFamily="34" charset="0"/>
              </a:rPr>
              <a:t> </a:t>
            </a:r>
            <a:r>
              <a:rPr lang="en-US" sz="2000" b="1" dirty="0" smtClean="0">
                <a:latin typeface="Arial" pitchFamily="34" charset="0"/>
                <a:cs typeface="Arial" pitchFamily="34" charset="0"/>
              </a:rPr>
              <a:t>  </a:t>
            </a:r>
            <a:r>
              <a:rPr lang="el-GR" sz="2000" b="1" dirty="0" smtClean="0">
                <a:latin typeface="Arial" pitchFamily="34" charset="0"/>
                <a:cs typeface="Arial" pitchFamily="34" charset="0"/>
              </a:rPr>
              <a:t>  </a:t>
            </a:r>
            <a:r>
              <a:rPr lang="el-GR" sz="2400" b="1" dirty="0" smtClean="0">
                <a:latin typeface="Arial" pitchFamily="34" charset="0"/>
                <a:cs typeface="Arial" pitchFamily="34" charset="0"/>
              </a:rPr>
              <a:t>ΤΟ ΥΓΡΟ ΕΙΣΕΡΧΕΤΑΙ ΚΑΙ ΠΑΡΑΜΕΝΕΙ ΜΕΤΑΞΥ ΤΩΝ ΔΟΝΤΙΩΝ ΤΟΥ ΣΤΡΟΦΕΙΟΥ ΚΑΙ ΤΟΥ ΑΕΡΓΟΥ ΤΡΟΧΟΥ ΑΠΟ ΤΙΣ ΔΥΟ ΜΕΡΙΕΣ ΤΟΥ ΔΙΑΦΡΑΓΜΑΤΟΣ. ΑΚΟΛΟΥΘΩΣ ΜΕΤΑΤΟΠΙΖΕΤΑΙ ΑΠΟ ΤΑ ΔΟΝΤΙΑ ΚΑΙ ΕΞΩΘΕΙΤΑΙ ΕΤΣΙ ΠΡΟΣ ΤΗΝ ΚΑΤΑΘΛΙΨΗ, ΟΤΑΝ ΤΑ ΔΟΝΤΙΑ ΕΜΠΛΑΚΟΥΝ ΞΑΝΑ ΜΕ ΤΟ ΔΕΞΙΟ ΑΚΡΟ ΤΟΥ ΔΙΑΦΡΑΓΜΑΤΟΣ.</a:t>
            </a: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pic>
        <p:nvPicPr>
          <p:cNvPr id="1027" name="Picture 3" descr="image2"/>
          <p:cNvPicPr>
            <a:picLocks noChangeAspect="1" noChangeArrowheads="1"/>
          </p:cNvPicPr>
          <p:nvPr/>
        </p:nvPicPr>
        <p:blipFill>
          <a:blip r:embed="rId3" cstate="print">
            <a:lum bright="-35000" contrast="57000"/>
          </a:blip>
          <a:srcRect/>
          <a:stretch>
            <a:fillRect/>
          </a:stretch>
        </p:blipFill>
        <p:spPr bwMode="auto">
          <a:xfrm>
            <a:off x="4788024" y="3645024"/>
            <a:ext cx="2808312" cy="2808312"/>
          </a:xfrm>
          <a:prstGeom prst="rect">
            <a:avLst/>
          </a:prstGeom>
          <a:noFill/>
          <a:ln w="9525">
            <a:noFill/>
            <a:miter lim="800000"/>
            <a:headEnd/>
            <a:tailEnd/>
          </a:ln>
        </p:spPr>
      </p:pic>
      <p:pic>
        <p:nvPicPr>
          <p:cNvPr id="1028" name="Picture 4" descr="C:\Users\Fadi\Desktop\1.png"/>
          <p:cNvPicPr>
            <a:picLocks noChangeAspect="1" noChangeArrowheads="1"/>
          </p:cNvPicPr>
          <p:nvPr/>
        </p:nvPicPr>
        <p:blipFill>
          <a:blip r:embed="rId4" cstate="print">
            <a:lum bright="-30000" contrast="54000"/>
          </a:blip>
          <a:srcRect/>
          <a:stretch>
            <a:fillRect/>
          </a:stretch>
        </p:blipFill>
        <p:spPr bwMode="auto">
          <a:xfrm>
            <a:off x="1043608" y="3861048"/>
            <a:ext cx="3096344" cy="2664296"/>
          </a:xfrm>
          <a:prstGeom prst="rect">
            <a:avLst/>
          </a:prstGeom>
          <a:noFill/>
        </p:spPr>
      </p:pic>
    </p:spTree>
  </p:cSld>
  <p:clrMapOvr>
    <a:masterClrMapping/>
  </p:clrMapOvr>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ΟΔΟΝΤΩΤΗ ΑΝΤΛΙΑ ΕΣΩΤΕΡΙΚΗΣ ΟΔΟΝΤΩΣΕΩΣ (</a:t>
            </a:r>
            <a:r>
              <a:rPr lang="en-US" sz="2400" b="1" u="sng" dirty="0" smtClean="0">
                <a:solidFill>
                  <a:schemeClr val="bg1"/>
                </a:solidFill>
                <a:latin typeface="Arial" pitchFamily="34" charset="0"/>
                <a:cs typeface="Arial" pitchFamily="34" charset="0"/>
              </a:rPr>
              <a:t>INTERNAL</a:t>
            </a:r>
            <a:r>
              <a:rPr lang="el-GR" sz="2400" b="1" u="sng" dirty="0" smtClean="0">
                <a:solidFill>
                  <a:schemeClr val="bg1"/>
                </a:solidFill>
                <a:latin typeface="Arial" pitchFamily="34" charset="0"/>
                <a:cs typeface="Arial" pitchFamily="34" charset="0"/>
              </a:rPr>
              <a:t> </a:t>
            </a:r>
            <a:r>
              <a:rPr lang="en-US" sz="2400" b="1" u="sng" dirty="0" smtClean="0">
                <a:solidFill>
                  <a:schemeClr val="bg1"/>
                </a:solidFill>
                <a:latin typeface="Arial" pitchFamily="34" charset="0"/>
                <a:cs typeface="Arial" pitchFamily="34" charset="0"/>
              </a:rPr>
              <a:t>GEAR</a:t>
            </a:r>
            <a:r>
              <a:rPr lang="el-GR" sz="2400" b="1" u="sng" cap="small"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Ρ</a:t>
            </a:r>
            <a:r>
              <a:rPr lang="en-US" sz="2400" b="1" u="sng" dirty="0" smtClean="0">
                <a:solidFill>
                  <a:schemeClr val="bg1"/>
                </a:solidFill>
                <a:latin typeface="Arial" pitchFamily="34" charset="0"/>
                <a:cs typeface="Arial" pitchFamily="34" charset="0"/>
              </a:rPr>
              <a:t>UM</a:t>
            </a:r>
            <a:r>
              <a:rPr lang="el-GR" sz="2400" b="1" u="sng" dirty="0" smtClean="0">
                <a:solidFill>
                  <a:schemeClr val="bg1"/>
                </a:solidFill>
                <a:latin typeface="Arial" pitchFamily="34" charset="0"/>
                <a:cs typeface="Arial" pitchFamily="34" charset="0"/>
              </a:rPr>
              <a:t>Ρ)</a:t>
            </a:r>
          </a:p>
        </p:txBody>
      </p:sp>
      <p:pic>
        <p:nvPicPr>
          <p:cNvPr id="3074" name="Picture 2" descr="http://upload.wikimedia.org/wikipedia/commons/thumb/f/f6/Gear_pump_3.png/120px-Gear_pump_3.png"/>
          <p:cNvPicPr>
            <a:picLocks noChangeAspect="1" noChangeArrowheads="1"/>
          </p:cNvPicPr>
          <p:nvPr/>
        </p:nvPicPr>
        <p:blipFill>
          <a:blip r:embed="rId3" cstate="print"/>
          <a:srcRect/>
          <a:stretch>
            <a:fillRect/>
          </a:stretch>
        </p:blipFill>
        <p:spPr bwMode="auto">
          <a:xfrm>
            <a:off x="5436096" y="4149080"/>
            <a:ext cx="2520280" cy="2232248"/>
          </a:xfrm>
          <a:prstGeom prst="rect">
            <a:avLst/>
          </a:prstGeom>
          <a:noFill/>
        </p:spPr>
      </p:pic>
      <p:pic>
        <p:nvPicPr>
          <p:cNvPr id="3076" name="Picture 4" descr="http://upload.wikimedia.org/wikipedia/commons/thumb/7/78/Gear_pump_2.png/120px-Gear_pump_2.png"/>
          <p:cNvPicPr>
            <a:picLocks noChangeAspect="1" noChangeArrowheads="1"/>
          </p:cNvPicPr>
          <p:nvPr/>
        </p:nvPicPr>
        <p:blipFill>
          <a:blip r:embed="rId4" cstate="print"/>
          <a:srcRect/>
          <a:stretch>
            <a:fillRect/>
          </a:stretch>
        </p:blipFill>
        <p:spPr bwMode="auto">
          <a:xfrm>
            <a:off x="1619672" y="4149080"/>
            <a:ext cx="2736304" cy="2232248"/>
          </a:xfrm>
          <a:prstGeom prst="rect">
            <a:avLst/>
          </a:prstGeom>
          <a:noFill/>
        </p:spPr>
      </p:pic>
      <p:pic>
        <p:nvPicPr>
          <p:cNvPr id="3078" name="Picture 6" descr="http://ts4.mm.bing.net/images/thumbnail.aspx?q=1444961785583&amp;id=d6e09fd132cc7f1f41238804d1d7c310&amp;url=http%3a%2f%2fwww.lariissa.com%2fimages%2fpump%2figpump.jpg"/>
          <p:cNvPicPr>
            <a:picLocks noGrp="1" noChangeAspect="1" noChangeArrowheads="1"/>
          </p:cNvPicPr>
          <p:nvPr>
            <p:ph idx="1"/>
          </p:nvPr>
        </p:nvPicPr>
        <p:blipFill>
          <a:blip r:embed="rId5" cstate="print"/>
          <a:srcRect/>
          <a:stretch>
            <a:fillRect/>
          </a:stretch>
        </p:blipFill>
        <p:spPr bwMode="auto">
          <a:xfrm>
            <a:off x="899592" y="1340768"/>
            <a:ext cx="2273796" cy="2520280"/>
          </a:xfrm>
          <a:prstGeom prst="rect">
            <a:avLst/>
          </a:prstGeom>
          <a:noFill/>
        </p:spPr>
      </p:pic>
      <p:pic>
        <p:nvPicPr>
          <p:cNvPr id="3080" name="Picture 8" descr="http://ts1.mm.bing.net/images/thumbnail.aspx?q=1516135645408&amp;id=043c6be8675d3b5339aeb945c0947978&amp;url=http%3a%2f%2fwww.pumpschool.com%2fimages%2fgenpur.gif"/>
          <p:cNvPicPr>
            <a:picLocks noChangeAspect="1" noChangeArrowheads="1"/>
          </p:cNvPicPr>
          <p:nvPr/>
        </p:nvPicPr>
        <p:blipFill>
          <a:blip r:embed="rId6" cstate="print"/>
          <a:srcRect/>
          <a:stretch>
            <a:fillRect/>
          </a:stretch>
        </p:blipFill>
        <p:spPr bwMode="auto">
          <a:xfrm>
            <a:off x="3707904" y="1412776"/>
            <a:ext cx="2376264" cy="2376264"/>
          </a:xfrm>
          <a:prstGeom prst="rect">
            <a:avLst/>
          </a:prstGeom>
          <a:noFill/>
        </p:spPr>
      </p:pic>
      <p:pic>
        <p:nvPicPr>
          <p:cNvPr id="3082" name="Picture 10" descr="http://ts2.mm.bing.net/images/thumbnail.aspx?q=1407784523573&amp;id=9f2460ef08415fd9f757c3d601410fad&amp;url=http%3a%2f%2f2.imimg.com%2fdata2%2fFI%2fJO%2fIMFCP-1039931%2frig_sec-250x250.jpg"/>
          <p:cNvPicPr>
            <a:picLocks noChangeAspect="1" noChangeArrowheads="1"/>
          </p:cNvPicPr>
          <p:nvPr/>
        </p:nvPicPr>
        <p:blipFill>
          <a:blip r:embed="rId7" cstate="print"/>
          <a:srcRect/>
          <a:stretch>
            <a:fillRect/>
          </a:stretch>
        </p:blipFill>
        <p:spPr bwMode="auto">
          <a:xfrm>
            <a:off x="6372200" y="1412776"/>
            <a:ext cx="2160240" cy="2232248"/>
          </a:xfrm>
          <a:prstGeom prst="rect">
            <a:avLst/>
          </a:prstGeom>
          <a:noFill/>
        </p:spPr>
      </p:pic>
    </p:spTree>
  </p:cSld>
  <p:clrMapOvr>
    <a:masterClrMapping/>
  </p:clrMapOvr>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rgbClr val="FFFF00"/>
                </a:solidFill>
                <a:latin typeface="Arial" pitchFamily="34" charset="0"/>
                <a:cs typeface="Arial" pitchFamily="34" charset="0"/>
              </a:rPr>
              <a:t>ΚΟΧΛΙΟΕΙΔΕΙΣ ΑΝΤΛΙΕΣ (</a:t>
            </a:r>
            <a:r>
              <a:rPr lang="en-US" sz="2400" b="1" u="sng" dirty="0" smtClean="0">
                <a:solidFill>
                  <a:srgbClr val="FFFF00"/>
                </a:solidFill>
                <a:latin typeface="Arial" pitchFamily="34" charset="0"/>
                <a:cs typeface="Arial" pitchFamily="34" charset="0"/>
              </a:rPr>
              <a:t>SCREW PUMPS</a:t>
            </a:r>
            <a:r>
              <a:rPr lang="el-GR" sz="2400" b="1" u="sng" dirty="0" smtClean="0">
                <a:solidFill>
                  <a:srgbClr val="FFFF00"/>
                </a:solidFill>
                <a:latin typeface="Arial" pitchFamily="34" charset="0"/>
                <a:cs typeface="Arial" pitchFamily="34" charset="0"/>
              </a:rPr>
              <a:t>)</a:t>
            </a:r>
          </a:p>
        </p:txBody>
      </p:sp>
      <p:sp>
        <p:nvSpPr>
          <p:cNvPr id="3" name="Content Placeholder 2"/>
          <p:cNvSpPr>
            <a:spLocks noGrp="1"/>
          </p:cNvSpPr>
          <p:nvPr>
            <p:ph idx="1"/>
          </p:nvPr>
        </p:nvSpPr>
        <p:spPr>
          <a:xfrm>
            <a:off x="285720" y="1142984"/>
            <a:ext cx="8643998" cy="2142000"/>
          </a:xfrm>
          <a:solidFill>
            <a:schemeClr val="bg1"/>
          </a:solidFill>
        </p:spPr>
        <p:txBody>
          <a:bodyPr>
            <a:noAutofit/>
          </a:bodyPr>
          <a:lstStyle/>
          <a:p>
            <a:pPr>
              <a:buNone/>
            </a:pPr>
            <a:r>
              <a:rPr lang="el-GR" sz="2000" b="1" dirty="0" smtClean="0">
                <a:latin typeface="Arial" pitchFamily="34" charset="0"/>
                <a:cs typeface="Arial" pitchFamily="34" charset="0"/>
              </a:rPr>
              <a:t>     </a:t>
            </a:r>
            <a:r>
              <a:rPr lang="el-GR" b="1" dirty="0" smtClean="0">
                <a:latin typeface="Arial" pitchFamily="34" charset="0"/>
                <a:cs typeface="Arial" pitchFamily="34" charset="0"/>
              </a:rPr>
              <a:t>ΜΟΙΑΖΟΥΝ ΜΕ ΤΙΣ ΓΡΑΝΑΖΩΤΕΣ ΜΕ ΤΗ ΔΙΑΦΟΡΑ ΟΤΙ ΑΝΤΙ ΓΙΑ ΟΔΟΝΤΩΤΟΥΣ ΤΡΟΧΟΥΣ ΤΟΥ ΣΤΡΟΦΕΙΟΥ ΧΡΗΣΙΜΟΠΟΙΟΥΝ </a:t>
            </a:r>
            <a:r>
              <a:rPr lang="el-GR" b="1" dirty="0" smtClean="0">
                <a:solidFill>
                  <a:srgbClr val="FF0000"/>
                </a:solidFill>
                <a:latin typeface="Arial" pitchFamily="34" charset="0"/>
                <a:cs typeface="Arial" pitchFamily="34" charset="0"/>
              </a:rPr>
              <a:t>ΑΤΕΡΜΟΝΕΣ ΚΟΧΛΙΕΣ</a:t>
            </a:r>
            <a:r>
              <a:rPr lang="el-GR" b="1" dirty="0" smtClean="0">
                <a:latin typeface="Arial" pitchFamily="34" charset="0"/>
                <a:cs typeface="Arial" pitchFamily="34" charset="0"/>
              </a:rPr>
              <a:t>.</a:t>
            </a:r>
          </a:p>
          <a:p>
            <a:pPr>
              <a:buNone/>
            </a:pPr>
            <a:r>
              <a:rPr lang="el-GR" sz="2800" b="1" dirty="0" smtClean="0">
                <a:latin typeface="Arial" pitchFamily="34" charset="0"/>
                <a:cs typeface="Arial" pitchFamily="34" charset="0"/>
              </a:rPr>
              <a:t>    </a:t>
            </a: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pic>
        <p:nvPicPr>
          <p:cNvPr id="1026" name="Picture 2" descr="C:\Users\Fadi\Desktop\1.jpg"/>
          <p:cNvPicPr>
            <a:picLocks noChangeAspect="1" noChangeArrowheads="1"/>
          </p:cNvPicPr>
          <p:nvPr/>
        </p:nvPicPr>
        <p:blipFill>
          <a:blip r:embed="rId3" cstate="print">
            <a:lum bright="-28000" contrast="50000"/>
          </a:blip>
          <a:srcRect/>
          <a:stretch>
            <a:fillRect/>
          </a:stretch>
        </p:blipFill>
        <p:spPr bwMode="auto">
          <a:xfrm>
            <a:off x="1403648" y="3429000"/>
            <a:ext cx="6336704" cy="2952328"/>
          </a:xfrm>
          <a:prstGeom prst="rect">
            <a:avLst/>
          </a:prstGeom>
          <a:noFill/>
        </p:spPr>
      </p:pic>
      <p:sp>
        <p:nvSpPr>
          <p:cNvPr id="7" name="TextBox 6"/>
          <p:cNvSpPr txBox="1"/>
          <p:nvPr/>
        </p:nvSpPr>
        <p:spPr>
          <a:xfrm>
            <a:off x="4427984" y="6309320"/>
            <a:ext cx="1343445" cy="369332"/>
          </a:xfrm>
          <a:prstGeom prst="rect">
            <a:avLst/>
          </a:prstGeom>
          <a:noFill/>
        </p:spPr>
        <p:txBody>
          <a:bodyPr wrap="none" rtlCol="0">
            <a:spAutoFit/>
          </a:bodyPr>
          <a:lstStyle/>
          <a:p>
            <a:r>
              <a:rPr lang="el-GR" b="1" dirty="0" smtClean="0"/>
              <a:t>ΚΑΤΑΘΛΙΨΗ</a:t>
            </a:r>
            <a:endParaRPr lang="el-GR" b="1" dirty="0"/>
          </a:p>
        </p:txBody>
      </p:sp>
    </p:spTree>
  </p:cSld>
  <p:clrMapOvr>
    <a:masterClrMapping/>
  </p:clrMapOvr>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ΚΟΧΛΙΟΕΙΔΕΙΣ ΑΝΤΛΙΕΣ (</a:t>
            </a:r>
            <a:r>
              <a:rPr lang="en-US" sz="2400" b="1" u="sng" dirty="0" smtClean="0">
                <a:solidFill>
                  <a:schemeClr val="bg1"/>
                </a:solidFill>
                <a:latin typeface="Arial" pitchFamily="34" charset="0"/>
                <a:cs typeface="Arial" pitchFamily="34" charset="0"/>
              </a:rPr>
              <a:t>SCREW PUMPS</a:t>
            </a:r>
            <a:r>
              <a:rPr lang="el-GR" sz="2400" b="1" u="sng" dirty="0" smtClean="0">
                <a:solidFill>
                  <a:schemeClr val="bg1"/>
                </a:solidFill>
                <a:latin typeface="Arial" pitchFamily="34" charset="0"/>
                <a:cs typeface="Arial" pitchFamily="34" charset="0"/>
              </a:rPr>
              <a:t>)</a:t>
            </a:r>
          </a:p>
        </p:txBody>
      </p:sp>
      <p:sp>
        <p:nvSpPr>
          <p:cNvPr id="3" name="Content Placeholder 2"/>
          <p:cNvSpPr>
            <a:spLocks noGrp="1"/>
          </p:cNvSpPr>
          <p:nvPr>
            <p:ph idx="1"/>
          </p:nvPr>
        </p:nvSpPr>
        <p:spPr>
          <a:xfrm>
            <a:off x="285720" y="1142984"/>
            <a:ext cx="8643998" cy="2646056"/>
          </a:xfrm>
          <a:solidFill>
            <a:schemeClr val="bg1"/>
          </a:solidFill>
        </p:spPr>
        <p:txBody>
          <a:bodyPr>
            <a:noAutofit/>
          </a:bodyPr>
          <a:lstStyle/>
          <a:p>
            <a:pPr>
              <a:buNone/>
            </a:pPr>
            <a:r>
              <a:rPr lang="el-GR" sz="2000" b="1" dirty="0" smtClean="0">
                <a:latin typeface="Arial" pitchFamily="34" charset="0"/>
                <a:cs typeface="Arial" pitchFamily="34" charset="0"/>
              </a:rPr>
              <a:t>     </a:t>
            </a:r>
            <a:r>
              <a:rPr lang="el-GR" sz="2400" b="1" dirty="0" smtClean="0">
                <a:latin typeface="Arial" pitchFamily="34" charset="0"/>
                <a:cs typeface="Arial" pitchFamily="34" charset="0"/>
              </a:rPr>
              <a:t>Ο ΑΞΟΝΑΣ ΕΙΝΑΙ Ο ΚΙΝΗΤΗΡΙΟΣ ΑΞΟΝΑΣ, ΠΟΥ ΜΕ ΤΗ ΒΟΗΘΕΙΑ ΔΥΟ ΟΔΟΝΤΩΤΩΝ ΤΡΟΧΩΝ ΚΙΝΕΙ ΤΟΝ ΔΕΥΤΕΡΟ ΑΞΟΝΑ. ΚΑΙ ΟΙ ΔΥΟ ΑΞΟΝΕΣ ΜΑΖΙ ΚΙΝΟΥΝ ΤΟΥΣ ΑΤΕΡΜΟΝΕΣ ΚΟΧΛΙΕΣ ΤΗΣ ΑΝΤΛΙΑΣ ΜΕ ΑΠΟΤΕΛΕΣΜΑ ΤΗΝ ΑΝΑΡΡΟΦΗΣΗ ΤΟΥ ΥΓΡΟΥ ΜΕ ΤΟ ΣΩΛΗΝΑ ΑΝΑΡΡΟΦΗΦΕΩΣ ΚΑΙ ΤΗΝ ΚΑΤΑΘΛΙΨΗ ΤΟΥ ΜΕ ΤΟ ΣΩΛΗΝΑ ΚΑΤΑΘΛΙΨΕΩΣ.</a:t>
            </a: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pic>
        <p:nvPicPr>
          <p:cNvPr id="2050" name="Picture 2" descr="C:\Users\Fadi\Desktop\1.jpg"/>
          <p:cNvPicPr>
            <a:picLocks noChangeAspect="1" noChangeArrowheads="1"/>
          </p:cNvPicPr>
          <p:nvPr/>
        </p:nvPicPr>
        <p:blipFill>
          <a:blip r:embed="rId3" cstate="print">
            <a:lum bright="-33000" contrast="50000"/>
          </a:blip>
          <a:srcRect/>
          <a:stretch>
            <a:fillRect/>
          </a:stretch>
        </p:blipFill>
        <p:spPr bwMode="auto">
          <a:xfrm>
            <a:off x="1619672" y="3861048"/>
            <a:ext cx="5976664" cy="2736304"/>
          </a:xfrm>
          <a:prstGeom prst="rect">
            <a:avLst/>
          </a:prstGeom>
          <a:noFill/>
        </p:spPr>
      </p:pic>
      <p:sp>
        <p:nvSpPr>
          <p:cNvPr id="5" name="TextBox 4"/>
          <p:cNvSpPr txBox="1"/>
          <p:nvPr/>
        </p:nvSpPr>
        <p:spPr>
          <a:xfrm>
            <a:off x="4067944" y="6488668"/>
            <a:ext cx="1528945" cy="369332"/>
          </a:xfrm>
          <a:prstGeom prst="rect">
            <a:avLst/>
          </a:prstGeom>
          <a:noFill/>
        </p:spPr>
        <p:txBody>
          <a:bodyPr wrap="none" rtlCol="0">
            <a:spAutoFit/>
          </a:bodyPr>
          <a:lstStyle/>
          <a:p>
            <a:r>
              <a:rPr lang="el-GR" b="1" dirty="0" smtClean="0">
                <a:latin typeface="Arial" pitchFamily="34" charset="0"/>
                <a:cs typeface="Arial" pitchFamily="34" charset="0"/>
              </a:rPr>
              <a:t>ΚΑΤΑΘΛΙΨΗ</a:t>
            </a:r>
            <a:endParaRPr lang="el-GR"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rgbClr val="FFFF00"/>
                </a:solidFill>
                <a:latin typeface="Arial" pitchFamily="34" charset="0"/>
                <a:cs typeface="Arial" pitchFamily="34" charset="0"/>
              </a:rPr>
              <a:t>ΑΝΤΛΙΑ ΜΕ ΠΕΡΙΣΤΡΕΦΟΜΕΝΑ ΕΜΒΟΛΑ η ΛΟΒΟΥΣ</a:t>
            </a:r>
            <a:endParaRPr lang="el-GR" sz="2400" b="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285720" y="1142984"/>
            <a:ext cx="4502304" cy="5238344"/>
          </a:xfrm>
          <a:solidFill>
            <a:schemeClr val="bg1"/>
          </a:solidFill>
        </p:spPr>
        <p:txBody>
          <a:bodyPr>
            <a:noAutofit/>
          </a:bodyPr>
          <a:lstStyle/>
          <a:p>
            <a:pPr>
              <a:buNone/>
            </a:pPr>
            <a:r>
              <a:rPr lang="el-GR" sz="2000" b="1" dirty="0" smtClean="0">
                <a:latin typeface="Arial" pitchFamily="34" charset="0"/>
                <a:cs typeface="Arial" pitchFamily="34" charset="0"/>
              </a:rPr>
              <a:t> </a:t>
            </a:r>
            <a:r>
              <a:rPr lang="en-US" sz="2000" b="1" dirty="0" smtClean="0">
                <a:latin typeface="Arial" pitchFamily="34" charset="0"/>
                <a:cs typeface="Arial" pitchFamily="34" charset="0"/>
              </a:rPr>
              <a:t>    </a:t>
            </a:r>
            <a:r>
              <a:rPr lang="el-GR" sz="2100" b="1" dirty="0" smtClean="0">
                <a:latin typeface="Arial" pitchFamily="34" charset="0"/>
                <a:cs typeface="Arial" pitchFamily="34" charset="0"/>
              </a:rPr>
              <a:t>ΟΝΟΜΑΖΕΤΑΙ ΚΑΙ</a:t>
            </a:r>
            <a:r>
              <a:rPr lang="el-GR" sz="2100" b="1" i="1" dirty="0" smtClean="0">
                <a:latin typeface="Arial" pitchFamily="34" charset="0"/>
                <a:cs typeface="Arial" pitchFamily="34" charset="0"/>
              </a:rPr>
              <a:t> </a:t>
            </a:r>
            <a:r>
              <a:rPr lang="el-GR" sz="2100" b="1" i="1" dirty="0" smtClean="0">
                <a:solidFill>
                  <a:srgbClr val="FF0000"/>
                </a:solidFill>
                <a:latin typeface="Arial" pitchFamily="34" charset="0"/>
                <a:cs typeface="Arial" pitchFamily="34" charset="0"/>
              </a:rPr>
              <a:t>ΛΟΒΟΕΙΔΗΣ</a:t>
            </a:r>
            <a:r>
              <a:rPr lang="el-GR" sz="2100" b="1" dirty="0" smtClean="0">
                <a:solidFill>
                  <a:srgbClr val="FF0000"/>
                </a:solidFill>
                <a:latin typeface="Arial" pitchFamily="34" charset="0"/>
                <a:cs typeface="Arial" pitchFamily="34" charset="0"/>
              </a:rPr>
              <a:t> </a:t>
            </a:r>
            <a:r>
              <a:rPr lang="el-GR" sz="2100" b="1" dirty="0" smtClean="0">
                <a:latin typeface="Arial" pitchFamily="34" charset="0"/>
                <a:cs typeface="Arial" pitchFamily="34" charset="0"/>
              </a:rPr>
              <a:t>ΑΝΤΛΙΑ. ΕΧΕΙ ΩΣ ΣΤΡΟΦΕΙΟ ΔΥΟ </a:t>
            </a:r>
            <a:r>
              <a:rPr lang="el-GR" sz="2100" b="1" dirty="0" smtClean="0">
                <a:solidFill>
                  <a:srgbClr val="FF0000"/>
                </a:solidFill>
                <a:latin typeface="Arial" pitchFamily="34" charset="0"/>
                <a:cs typeface="Arial" pitchFamily="34" charset="0"/>
              </a:rPr>
              <a:t>ΛΟΒΟΥΣ</a:t>
            </a:r>
            <a:r>
              <a:rPr lang="el-GR" sz="2100" b="1" dirty="0" smtClean="0">
                <a:latin typeface="Arial" pitchFamily="34" charset="0"/>
                <a:cs typeface="Arial" pitchFamily="34" charset="0"/>
              </a:rPr>
              <a:t> (</a:t>
            </a:r>
            <a:r>
              <a:rPr lang="en-US" sz="2100" b="1" dirty="0" smtClean="0">
                <a:solidFill>
                  <a:srgbClr val="7030A0"/>
                </a:solidFill>
                <a:latin typeface="Arial" pitchFamily="34" charset="0"/>
                <a:cs typeface="Arial" pitchFamily="34" charset="0"/>
              </a:rPr>
              <a:t>LOBES</a:t>
            </a:r>
            <a:r>
              <a:rPr lang="el-GR" sz="2100" b="1" dirty="0" smtClean="0">
                <a:latin typeface="Arial" pitchFamily="34" charset="0"/>
                <a:cs typeface="Arial" pitchFamily="34" charset="0"/>
              </a:rPr>
              <a:t>) η </a:t>
            </a:r>
            <a:r>
              <a:rPr lang="el-GR" sz="2100" b="1" i="1" dirty="0" smtClean="0">
                <a:solidFill>
                  <a:srgbClr val="FF0000"/>
                </a:solidFill>
                <a:latin typeface="Arial" pitchFamily="34" charset="0"/>
                <a:cs typeface="Arial" pitchFamily="34" charset="0"/>
              </a:rPr>
              <a:t>ΠΕΡΙΣΤΡΕΦΟΜΕΝΑ ΕΜΒΟΛΑ</a:t>
            </a:r>
            <a:r>
              <a:rPr lang="el-GR" sz="2100" b="1" i="1" dirty="0" smtClean="0">
                <a:latin typeface="Arial" pitchFamily="34" charset="0"/>
                <a:cs typeface="Arial" pitchFamily="34" charset="0"/>
              </a:rPr>
              <a:t>,</a:t>
            </a:r>
            <a:r>
              <a:rPr lang="el-GR" sz="2100" b="1" dirty="0" smtClean="0">
                <a:latin typeface="Arial" pitchFamily="34" charset="0"/>
                <a:cs typeface="Arial" pitchFamily="34" charset="0"/>
              </a:rPr>
              <a:t> ΚΑΘΕ ΕΝΑ ΑΠΟ ΤΑ ΟΠΟΙΑ ΕΙΝΑΙ ΚΑΤΑΣΚΕΥΑΣΜΕΝΟ ΣΑΝ ΟΔΟΝΤΩΤΟΣ ΤΡΟΧΟΣ ΜΕ ΔΥΟ, ΤΡΙΑ η ΤΕΣΣΕΡΑ ΔΟΝΤΙΑ.</a:t>
            </a:r>
          </a:p>
          <a:p>
            <a:pPr>
              <a:buNone/>
            </a:pPr>
            <a:r>
              <a:rPr lang="en-US" sz="2100" b="1" dirty="0" smtClean="0">
                <a:latin typeface="Arial" pitchFamily="34" charset="0"/>
                <a:cs typeface="Arial" pitchFamily="34" charset="0"/>
              </a:rPr>
              <a:t>     </a:t>
            </a:r>
            <a:endParaRPr lang="el-GR" sz="2100" b="1" dirty="0" smtClean="0">
              <a:latin typeface="Arial" pitchFamily="34" charset="0"/>
              <a:cs typeface="Arial" pitchFamily="34" charset="0"/>
            </a:endParaRPr>
          </a:p>
          <a:p>
            <a:pPr>
              <a:buNone/>
            </a:pPr>
            <a:r>
              <a:rPr lang="el-GR" sz="2100" b="1" dirty="0" smtClean="0">
                <a:latin typeface="Arial" pitchFamily="34" charset="0"/>
                <a:cs typeface="Arial" pitchFamily="34" charset="0"/>
              </a:rPr>
              <a:t>     Η ΑΝΤΛΙΑ ΜΕ ΤΡΙΑ ΔΟΝΤΙΑ ΠΟΥ ΧΡΗΣΙΜΟΠΟΙΕΙΤΑΙ ΠΟΛΥ ΓΙΑ ΜΕΤΑΓΓΙΣΗ ΥΓΡΩΝ ΑΛΛΑ ΚΑΙ ΓΙΑ ΤΗ ΣΑΡΩΣΗ η ΑΠΟΠΛΥΣΗ ΤΩΝ ΔΙΧΡΟΝΩΝ</a:t>
            </a:r>
            <a:r>
              <a:rPr lang="en-US" sz="2100" b="1" dirty="0" smtClean="0">
                <a:latin typeface="Arial" pitchFamily="34" charset="0"/>
                <a:cs typeface="Arial" pitchFamily="34" charset="0"/>
              </a:rPr>
              <a:t> </a:t>
            </a:r>
            <a:r>
              <a:rPr lang="el-GR" sz="2100" b="1" dirty="0" smtClean="0">
                <a:latin typeface="Arial" pitchFamily="34" charset="0"/>
                <a:cs typeface="Arial" pitchFamily="34" charset="0"/>
              </a:rPr>
              <a:t>ΜΗΧΑΝΩΝ </a:t>
            </a:r>
            <a:r>
              <a:rPr lang="en-US" sz="2100" b="1" dirty="0" smtClean="0">
                <a:solidFill>
                  <a:srgbClr val="FF0000"/>
                </a:solidFill>
                <a:latin typeface="Arial" pitchFamily="34" charset="0"/>
                <a:cs typeface="Arial" pitchFamily="34" charset="0"/>
              </a:rPr>
              <a:t>DIESEL</a:t>
            </a:r>
            <a:r>
              <a:rPr lang="el-GR" sz="2100" b="1" dirty="0" smtClean="0">
                <a:latin typeface="Arial" pitchFamily="34" charset="0"/>
                <a:cs typeface="Arial" pitchFamily="34" charset="0"/>
              </a:rPr>
              <a:t>.  </a:t>
            </a:r>
          </a:p>
          <a:p>
            <a:pPr>
              <a:buNone/>
            </a:pPr>
            <a:r>
              <a:rPr lang="el-GR" sz="2000" b="1" dirty="0" smtClean="0">
                <a:latin typeface="Arial" pitchFamily="34" charset="0"/>
                <a:cs typeface="Arial" pitchFamily="34" charset="0"/>
              </a:rPr>
              <a:t>     </a:t>
            </a: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pic>
        <p:nvPicPr>
          <p:cNvPr id="558082" name="Picture 2" descr="Lobe pump."/>
          <p:cNvPicPr>
            <a:picLocks noChangeAspect="1" noChangeArrowheads="1"/>
          </p:cNvPicPr>
          <p:nvPr/>
        </p:nvPicPr>
        <p:blipFill>
          <a:blip r:embed="rId3" cstate="print"/>
          <a:srcRect/>
          <a:stretch>
            <a:fillRect/>
          </a:stretch>
        </p:blipFill>
        <p:spPr bwMode="auto">
          <a:xfrm rot="60000">
            <a:off x="4860032" y="1700808"/>
            <a:ext cx="3816424" cy="396044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519536"/>
          </a:xfrm>
          <a:solidFill>
            <a:schemeClr val="accent6">
              <a:lumMod val="40000"/>
              <a:lumOff val="60000"/>
            </a:schemeClr>
          </a:solidFill>
        </p:spPr>
        <p:txBody>
          <a:bodyPr>
            <a:noAutofit/>
          </a:bodyPr>
          <a:lstStyle/>
          <a:p>
            <a:r>
              <a:rPr lang="el-GR" sz="1800" b="1" u="sng" dirty="0" smtClean="0">
                <a:solidFill>
                  <a:srgbClr val="FF0000"/>
                </a:solidFill>
                <a:latin typeface="Arial" pitchFamily="34" charset="0"/>
                <a:cs typeface="Arial" pitchFamily="34" charset="0"/>
              </a:rPr>
              <a:t>ΕΙΣΑΓΩΓΗ</a:t>
            </a:r>
          </a:p>
          <a:p>
            <a:pPr algn="l"/>
            <a:r>
              <a:rPr lang="el-GR" sz="1800" b="1" dirty="0" smtClean="0">
                <a:solidFill>
                  <a:schemeClr val="tx1"/>
                </a:solidFill>
                <a:latin typeface="Arial" pitchFamily="34" charset="0"/>
                <a:cs typeface="Arial" pitchFamily="34" charset="0"/>
              </a:rPr>
              <a:t>Η ΕΙΣΑΓΩΓΗ ΑΠΟΤΕΛΕΙ ΤΗΝ ΠΡΩΤΗ ΦΑΣΗ ΛΕΙΤΟΥΡΓΙΑΣ ΤΗΣ ΜΗΧΑΝΗΣ. ΑΡΧΙΚΑ ΤΟ ΕΜΒΟΛΟ ΒΡΙΣΚΕΤΑΙ ΣΤΟ ΑΝΣ, ΑΝΟΙΓΕΙ Η ΒΑΛΒΙΔΑ ΕΙΣΑΓΩΓΗΣ, ΕΝΩ</a:t>
            </a:r>
            <a:r>
              <a:rPr lang="en-US" sz="1800" b="1" dirty="0" smtClean="0">
                <a:solidFill>
                  <a:schemeClr val="tx1"/>
                </a:solidFill>
                <a:latin typeface="Arial" pitchFamily="34" charset="0"/>
                <a:cs typeface="Arial" pitchFamily="34" charset="0"/>
              </a:rPr>
              <a:t> </a:t>
            </a:r>
            <a:r>
              <a:rPr lang="el-GR" sz="1800" b="1" dirty="0" smtClean="0">
                <a:solidFill>
                  <a:schemeClr val="tx1"/>
                </a:solidFill>
                <a:latin typeface="Arial" pitchFamily="34" charset="0"/>
                <a:cs typeface="Arial" pitchFamily="34" charset="0"/>
              </a:rPr>
              <a:t>ΑΝΤΙΣΤΟΙΧΑ Η ΒΑΛΒΙΔΑ ΕΞΑΓΩΓΗΣ ΕΙΝΑΙ ΚΛΕΙΣΤΗ. </a:t>
            </a:r>
            <a:endParaRPr lang="en-US" sz="1800" b="1" dirty="0" smtClean="0">
              <a:solidFill>
                <a:schemeClr val="tx1"/>
              </a:solidFill>
              <a:latin typeface="Arial" pitchFamily="34" charset="0"/>
              <a:cs typeface="Arial" pitchFamily="34" charset="0"/>
            </a:endParaRPr>
          </a:p>
          <a:p>
            <a:pPr algn="l"/>
            <a:r>
              <a:rPr lang="el-GR" sz="1800" b="1" dirty="0" smtClean="0">
                <a:solidFill>
                  <a:schemeClr val="tx1"/>
                </a:solidFill>
                <a:latin typeface="Arial" pitchFamily="34" charset="0"/>
                <a:cs typeface="Arial" pitchFamily="34" charset="0"/>
              </a:rPr>
              <a:t>ΚΑΘΩΣ ΤΟ ΕΜΒΟΛΟ ΚΙΝΕΙΤΑΙ ΑΠΟ ΤΟ ΑΝΣ ΣΤΟ ΚΝΣ, ΑΥΞΑΝΕΤΑΙ Ο ΟΓΚΟΣ ΣΤΟ ΕΣΩΤΕΡΙΚΟ ΤΟΥ ΚΥΛΙΝΔΡΟΥ ΚΑΙ ΤΑΥΤΟΧΡΟΝΑ ΜΕΙΩΝΕΤΑΙ Η ΠΙΕΣΗ. ΑΤΜΟΣΦΑΙΡΙΚΟΣ ΑΕΡΑΣ ΕΙΣΕΡΧΕΤΑΙ ΑΠΟ ΤΗΝ ΑΝΟΙΚΤΗ ΒΑΛΒΙΔΑ ΕΙΣΑΓΩΓΗΣ ΣΤΟ ΕΣΩΤΕΡΙΚΟ ΤΟΥ ΚΥΛΙΝΔΡΟΥ, ΛΟΓΩ ΤΗΣ ΥΨΗΛΟΤΕΡΗΣ ΕΞΩΤΕΡΙΚΗΣ ΠΙΕΣΕΩΣ, ΚΑΤΑΛΑΜΒΑΝΟΝΤΑΣ ΤΟΝ ΟΓΚΟ ΠΟΥ ΕΛΕΥΘΕΡΩΝΕΤΑΙ ΑΠΟ ΤΟ ΚΑΤΕΡΧΟΜΕΝΟ ΕΜΒΟΛΟ. Η ΚΙΝΗΣΗ ΑΥΤΗ ΤΟΥ ΕΜΒΟΛΟΥ ΠΡΑΓΜΑΤΟΠΟΙΕΙΤΑΙ ΕΞΑΝΑΓΚΑΣΤΙΚΑ,</a:t>
            </a:r>
            <a:r>
              <a:rPr lang="el-GR" sz="1800" b="1" i="1" dirty="0" smtClean="0">
                <a:solidFill>
                  <a:schemeClr val="tx1"/>
                </a:solidFill>
                <a:latin typeface="Arial" pitchFamily="34" charset="0"/>
                <a:cs typeface="Arial" pitchFamily="34" charset="0"/>
              </a:rPr>
              <a:t> ΑΝΤΛΩΝΤΑΣ</a:t>
            </a:r>
            <a:r>
              <a:rPr lang="el-GR" sz="1800" b="1" dirty="0" smtClean="0">
                <a:solidFill>
                  <a:schemeClr val="tx1"/>
                </a:solidFill>
                <a:latin typeface="Arial" pitchFamily="34" charset="0"/>
                <a:cs typeface="Arial" pitchFamily="34" charset="0"/>
              </a:rPr>
              <a:t> ΜΗΧΑΝΙΚΗ ΕΝΕΡΓΕΙΑ ΑΠΟ ΤΟ ΣΦΟΝΔΥΛΟ, ΜΕΣΩ ΤΟΥ ΣΤΡΟΦΑΛΟΦΟΡΟΥ ΑΞΟΝΑ ΚΑΙ ΤΟΥ ΔΙΩΣΤΗΡΑ.</a:t>
            </a:r>
          </a:p>
          <a:p>
            <a:pPr algn="l"/>
            <a:r>
              <a:rPr lang="el-GR" sz="1800" b="1" dirty="0" smtClean="0">
                <a:solidFill>
                  <a:schemeClr val="tx1"/>
                </a:solidFill>
                <a:latin typeface="Arial" pitchFamily="34" charset="0"/>
                <a:cs typeface="Arial" pitchFamily="34" charset="0"/>
              </a:rPr>
              <a:t>ΟΤΑΝ ΤΟ ΕΜΒΟΛΟ ΦΘΑΣΕΙ ΣΤΟ ΚΝΣ, ΟΛΟΚΛΗΡΩΝΕΤΑΙ Η ΦΑΣΗ ΤΗΣ ΕΙΣΑΓΩΓΗΣ, ΚΛΕΙΝΕΙ Η ΒΑΛΒΙΔΑ ΕΙΣΑΓΩΓΗΣ, ΕΝΩ ΟΛΟΚΛΗΡΟΣ Ο ΟΓΚΟΣ ΤΟΥ ΚΥΛΙΝΔΡΟΥ ΕΧΕΙ ΓΕΜΙΣΕΙ ΜΕ ΑΕΡΑ ΑΤΜΟΣΦΑΙΡΙΚΗΣ ΠΙΕΣΕΩΣ.</a:t>
            </a:r>
          </a:p>
          <a:p>
            <a:pPr algn="l"/>
            <a:r>
              <a:rPr lang="el-GR" sz="1800" b="1" dirty="0" smtClean="0">
                <a:solidFill>
                  <a:srgbClr val="FF0000"/>
                </a:solidFill>
                <a:latin typeface="Arial" pitchFamily="34" charset="0"/>
                <a:cs typeface="Arial" pitchFamily="34" charset="0"/>
              </a:rPr>
              <a:t>Η ΚΙΝΗΣΗ ΤΟΥ ΕΜΒΟΛΟΥ ΑΠΟ ΤΟ ΑΝΣ ΣΤΟ ΚΝΣ ΚΑΤΑ ΤΗ ΦΑΣΗ ΤΗΣ ΕΙΣΑΓΩΓΗΣ ΑΠΟΤΕΛΕΙ ΤΟΝ ΠΡΩΤΟ ΧΡΟΝΟ ΛΕΙΤΟΥΡΓΙΑΣ ΤΟΥ ΚΙΝΗΤΗΡΑ.</a:t>
            </a:r>
            <a:endParaRPr lang="el-GR" sz="1800" b="1" dirty="0">
              <a:solidFill>
                <a:srgbClr val="FF0000"/>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2000" b="1" u="sng" dirty="0" smtClean="0">
                <a:solidFill>
                  <a:schemeClr val="bg1"/>
                </a:solidFill>
                <a:latin typeface="Arial" pitchFamily="34" charset="0"/>
                <a:cs typeface="Arial" pitchFamily="34" charset="0"/>
              </a:rPr>
              <a:t>ΣΤΟΙΧΕΙΩΔΗΣ ΛΕΙΤΟΥΡΓΙΑ ΤΕΤΡΑΧΡΟΝΗΣ ΠΕΤΡΕΛΑΙΟΜΗΧΑΝΗΣ</a:t>
            </a:r>
            <a:endParaRPr lang="en-US" sz="2000" b="1" u="sng" dirty="0">
              <a:solidFill>
                <a:schemeClr val="bg1"/>
              </a:solidFill>
              <a:latin typeface="Arial" pitchFamily="34" charset="0"/>
              <a:cs typeface="Arial" pitchFamily="34" charset="0"/>
            </a:endParaRPr>
          </a:p>
        </p:txBody>
      </p:sp>
      <p:sp>
        <p:nvSpPr>
          <p:cNvPr id="8" name="TextBox 7"/>
          <p:cNvSpPr txBox="1"/>
          <p:nvPr/>
        </p:nvSpPr>
        <p:spPr>
          <a:xfrm>
            <a:off x="323528" y="5661248"/>
            <a:ext cx="8352928" cy="646331"/>
          </a:xfrm>
          <a:prstGeom prst="rect">
            <a:avLst/>
          </a:prstGeom>
          <a:solidFill>
            <a:srgbClr val="FFFF00"/>
          </a:solidFill>
        </p:spPr>
        <p:txBody>
          <a:bodyPr wrap="square" rtlCol="0">
            <a:spAutoFit/>
          </a:bodyPr>
          <a:lstStyle/>
          <a:p>
            <a:r>
              <a:rPr lang="el-GR" b="1" dirty="0" smtClean="0">
                <a:solidFill>
                  <a:srgbClr val="FF0000"/>
                </a:solidFill>
                <a:latin typeface="Arial" pitchFamily="34" charset="0"/>
                <a:cs typeface="Arial" pitchFamily="34" charset="0"/>
              </a:rPr>
              <a:t>Η ΚΙΝΗΣΗ ΤΟΥ ΕΜΒΟΛΟΥ ΑΠΟ ΤΟ ΑΝΣ ΣΤΟ ΚΝΣ ΚΑΤΑ ΤΗ ΦΑΣΗ ΤΗΣ ΕΙΣΑΓΩΓΗΣ ΑΠΟΤΕΛΕΙ ΤΟΝ ΠΡΩΤΟ ΧΡΟΝΟ ΛΕΙΤΟΥΡΓΙΑΣ ΤΟΥ ΚΙΝΗΤΗΡΑ.</a:t>
            </a:r>
            <a:endParaRPr lang="el-GR"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ΑΝΤΛΙΑ ΜΕ ΠΕΡΙΣΤΡΕΦΟΜΕΝΑ ΕΜΒΟΛΑ η ΛΟΒΟΥΣ</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3854232" cy="5526376"/>
          </a:xfrm>
          <a:solidFill>
            <a:schemeClr val="bg1"/>
          </a:solidFill>
        </p:spPr>
        <p:txBody>
          <a:bodyPr>
            <a:noAutofit/>
          </a:bodyPr>
          <a:lstStyle/>
          <a:p>
            <a:pPr>
              <a:buNone/>
            </a:pPr>
            <a:r>
              <a:rPr lang="el-GR" sz="2000" b="1" dirty="0" smtClean="0">
                <a:latin typeface="Arial" pitchFamily="34" charset="0"/>
                <a:cs typeface="Arial" pitchFamily="34" charset="0"/>
              </a:rPr>
              <a:t>     </a:t>
            </a:r>
            <a:r>
              <a:rPr lang="el-GR" sz="2400" b="1" dirty="0" smtClean="0">
                <a:latin typeface="Arial" pitchFamily="34" charset="0"/>
                <a:cs typeface="Arial" pitchFamily="34" charset="0"/>
              </a:rPr>
              <a:t>ΣΤΟ ΑΚΡΟ ΚΑΘΕ ΛΟΒΟΥ ΥΠΑΡΧΟΥΝ </a:t>
            </a:r>
            <a:r>
              <a:rPr lang="el-GR" sz="2400" b="1" dirty="0" smtClean="0">
                <a:solidFill>
                  <a:srgbClr val="FF0000"/>
                </a:solidFill>
                <a:latin typeface="Arial" pitchFamily="34" charset="0"/>
                <a:cs typeface="Arial" pitchFamily="34" charset="0"/>
              </a:rPr>
              <a:t>ΑΥΤΟΜΑΤΕΣ ΜΕΤΑΛΛΙΚΕΣ ΑΚΤΙΝΕΣ</a:t>
            </a:r>
            <a:r>
              <a:rPr lang="el-GR" sz="2400" b="1" dirty="0" smtClean="0">
                <a:latin typeface="Arial" pitchFamily="34" charset="0"/>
                <a:cs typeface="Arial" pitchFamily="34" charset="0"/>
              </a:rPr>
              <a:t>, ΠΟΥ ΩΘΟΥΝΤΑΙ ΑΠΟ ΕΣΩΤΕΡΙΚΑ ΕΝΤΑΤΙΚΑ ΕΛΑΤΗΡΙΑ ΠΡΟΣ ΤΟ ΕΣΩΤΕΡΙΚΟ ΤΟΙΧΩΜΑ ΤΟΥ ΚΕΛΥΦΟΥΣ. ΕΤΣΙ ΕΝΕΡΓΟΥΝ ΩΣ </a:t>
            </a:r>
            <a:r>
              <a:rPr lang="el-GR" sz="2400" b="1" dirty="0" smtClean="0">
                <a:solidFill>
                  <a:srgbClr val="FF0000"/>
                </a:solidFill>
                <a:latin typeface="Arial" pitchFamily="34" charset="0"/>
                <a:cs typeface="Arial" pitchFamily="34" charset="0"/>
              </a:rPr>
              <a:t>ΕΛΑΤΗΡΙΑ ΣΤΕΓΑΝΟΤΗΤΑΣ </a:t>
            </a:r>
            <a:r>
              <a:rPr lang="el-GR" sz="2400" b="1" dirty="0" smtClean="0">
                <a:latin typeface="Arial" pitchFamily="34" charset="0"/>
                <a:cs typeface="Arial" pitchFamily="34" charset="0"/>
              </a:rPr>
              <a:t>ΚΑΤΑ ΤΗΝ ΠΕΡΙΣΤΡΟΦΗ ΤΩΝ ΛΟ</a:t>
            </a:r>
            <a:r>
              <a:rPr lang="en-US" sz="2400" b="1" dirty="0" smtClean="0">
                <a:latin typeface="Arial" pitchFamily="34" charset="0"/>
                <a:cs typeface="Arial" pitchFamily="34" charset="0"/>
              </a:rPr>
              <a:t>B</a:t>
            </a:r>
            <a:r>
              <a:rPr lang="el-GR" sz="2400" b="1" dirty="0" smtClean="0">
                <a:latin typeface="Arial" pitchFamily="34" charset="0"/>
                <a:cs typeface="Arial" pitchFamily="34" charset="0"/>
              </a:rPr>
              <a:t>ΩΝ.</a:t>
            </a: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pic>
        <p:nvPicPr>
          <p:cNvPr id="558082" name="Picture 2" descr="Lobe pump."/>
          <p:cNvPicPr>
            <a:picLocks noChangeAspect="1" noChangeArrowheads="1"/>
          </p:cNvPicPr>
          <p:nvPr/>
        </p:nvPicPr>
        <p:blipFill>
          <a:blip r:embed="rId3" cstate="print"/>
          <a:srcRect/>
          <a:stretch>
            <a:fillRect/>
          </a:stretch>
        </p:blipFill>
        <p:spPr bwMode="auto">
          <a:xfrm rot="60000">
            <a:off x="4788655" y="1844492"/>
            <a:ext cx="3816424" cy="3744754"/>
          </a:xfrm>
          <a:prstGeom prst="rect">
            <a:avLst/>
          </a:prstGeom>
          <a:noFill/>
        </p:spPr>
      </p:pic>
    </p:spTree>
  </p:cSld>
  <p:clrMapOvr>
    <a:masterClrMapping/>
  </p:clrMapOvr>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ΑΝΤΛΙΑ ΜΕ ΠΕΡΙΣΤΡΕΦΟΜΕΝΑ ΕΜΒΟΛΑ η ΛΟΒΟΥΣ</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3854232" cy="5526376"/>
          </a:xfrm>
          <a:solidFill>
            <a:schemeClr val="bg1"/>
          </a:solidFill>
        </p:spPr>
        <p:txBody>
          <a:bodyPr>
            <a:noAutofit/>
          </a:bodyPr>
          <a:lstStyle/>
          <a:p>
            <a:pPr>
              <a:buNone/>
            </a:pPr>
            <a:r>
              <a:rPr lang="el-GR" sz="2000" b="1" dirty="0" smtClean="0">
                <a:latin typeface="Arial" pitchFamily="34" charset="0"/>
                <a:cs typeface="Arial" pitchFamily="34" charset="0"/>
              </a:rPr>
              <a:t>     </a:t>
            </a:r>
            <a:r>
              <a:rPr lang="el-GR" sz="2400" b="1" dirty="0" smtClean="0">
                <a:latin typeface="Arial" pitchFamily="34" charset="0"/>
                <a:cs typeface="Arial" pitchFamily="34" charset="0"/>
              </a:rPr>
              <a:t>ΣΤΟ ΑΚΡΟ ΚΑΘΕ ΛΟΒΟΥ ΥΠΑΡΧΟΥΝ </a:t>
            </a:r>
            <a:r>
              <a:rPr lang="el-GR" sz="2400" b="1" dirty="0" smtClean="0">
                <a:solidFill>
                  <a:srgbClr val="FF0000"/>
                </a:solidFill>
                <a:latin typeface="Arial" pitchFamily="34" charset="0"/>
                <a:cs typeface="Arial" pitchFamily="34" charset="0"/>
              </a:rPr>
              <a:t>ΑΥΤΟΜΑΤΕΣ ΜΕΤΑΛΛΙΚΕΣ ΑΚΤΙΝΕΣ</a:t>
            </a:r>
            <a:r>
              <a:rPr lang="el-GR" sz="2400" b="1" dirty="0" smtClean="0">
                <a:latin typeface="Arial" pitchFamily="34" charset="0"/>
                <a:cs typeface="Arial" pitchFamily="34" charset="0"/>
              </a:rPr>
              <a:t>, ΠΟΥ ΩΘΟΥΝΤΑΙ ΑΠΟ ΕΣΩΤΕΡΙΚΑ ΕΝΤΑΤΙΚΑ ΕΛΑΤΗΡΙΑ ΠΡΟΣ ΤΟ ΕΣΩΤΕΡΙΚΟ ΤΟΙΧΩΜΑ ΤΟΥ ΚΕΛΥΦΟΥΣ. ΕΤΣΙ ΕΝΕΡΓΟΥΝ ΩΣ </a:t>
            </a:r>
            <a:r>
              <a:rPr lang="el-GR" sz="2400" b="1" dirty="0" smtClean="0">
                <a:solidFill>
                  <a:srgbClr val="FF0000"/>
                </a:solidFill>
                <a:latin typeface="Arial" pitchFamily="34" charset="0"/>
                <a:cs typeface="Arial" pitchFamily="34" charset="0"/>
              </a:rPr>
              <a:t>ΕΛΑΤΗΡΙΑ ΣΤΕΓΑΝΟΤΗΤΑΣ </a:t>
            </a:r>
            <a:r>
              <a:rPr lang="el-GR" sz="2400" b="1" dirty="0" smtClean="0">
                <a:latin typeface="Arial" pitchFamily="34" charset="0"/>
                <a:cs typeface="Arial" pitchFamily="34" charset="0"/>
              </a:rPr>
              <a:t>ΚΑΤΑ ΤΗΝ ΠΕΡΙΣΤΡΟΦΗ ΤΩΝ ΛΟ</a:t>
            </a:r>
            <a:r>
              <a:rPr lang="en-US" sz="2400" b="1" dirty="0" smtClean="0">
                <a:latin typeface="Arial" pitchFamily="34" charset="0"/>
                <a:cs typeface="Arial" pitchFamily="34" charset="0"/>
              </a:rPr>
              <a:t>B</a:t>
            </a:r>
            <a:r>
              <a:rPr lang="el-GR" sz="2400" b="1" dirty="0" smtClean="0">
                <a:latin typeface="Arial" pitchFamily="34" charset="0"/>
                <a:cs typeface="Arial" pitchFamily="34" charset="0"/>
              </a:rPr>
              <a:t>ΩΝ.</a:t>
            </a: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pic>
        <p:nvPicPr>
          <p:cNvPr id="562178" name="Picture 2" descr="http://upload.wikimedia.org/wikipedia/commons/thumb/9/9d/Common_Lobe_Pump.png/100px-Common_Lobe_Pump.png">
            <a:hlinkClick r:id="rId3"/>
          </p:cNvPr>
          <p:cNvPicPr>
            <a:picLocks noChangeAspect="1" noChangeArrowheads="1"/>
          </p:cNvPicPr>
          <p:nvPr/>
        </p:nvPicPr>
        <p:blipFill>
          <a:blip r:embed="rId4" cstate="print"/>
          <a:srcRect/>
          <a:stretch>
            <a:fillRect/>
          </a:stretch>
        </p:blipFill>
        <p:spPr bwMode="auto">
          <a:xfrm>
            <a:off x="5148064" y="1340768"/>
            <a:ext cx="3168352" cy="5184576"/>
          </a:xfrm>
          <a:prstGeom prst="rect">
            <a:avLst/>
          </a:prstGeom>
          <a:noFill/>
        </p:spPr>
      </p:pic>
    </p:spTree>
  </p:cSld>
  <p:clrMapOvr>
    <a:masterClrMapping/>
  </p:clrMapOvr>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rgbClr val="FFFF00"/>
                </a:solidFill>
                <a:latin typeface="Arial" pitchFamily="34" charset="0"/>
                <a:cs typeface="Arial" pitchFamily="34" charset="0"/>
              </a:rPr>
              <a:t>ΑΝΤΛΙΕΣ ΠΤΕΡΥΓΙΟΦΟΡΕΣ (</a:t>
            </a:r>
            <a:r>
              <a:rPr lang="en-US" sz="2400" b="1" u="sng" dirty="0" smtClean="0">
                <a:solidFill>
                  <a:srgbClr val="FFFF00"/>
                </a:solidFill>
                <a:latin typeface="Arial" pitchFamily="34" charset="0"/>
                <a:cs typeface="Arial" pitchFamily="34" charset="0"/>
              </a:rPr>
              <a:t>ROTARY VANE PUMP</a:t>
            </a:r>
            <a:r>
              <a:rPr lang="el-GR" sz="2400" b="1" u="sng" dirty="0" smtClean="0">
                <a:solidFill>
                  <a:srgbClr val="FFFF00"/>
                </a:solidFill>
                <a:latin typeface="Arial" pitchFamily="34" charset="0"/>
                <a:cs typeface="Arial" pitchFamily="34" charset="0"/>
              </a:rPr>
              <a:t>)</a:t>
            </a:r>
            <a:endParaRPr lang="el-GR" sz="2400" b="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285720" y="1142984"/>
            <a:ext cx="4502304" cy="5238344"/>
          </a:xfrm>
          <a:solidFill>
            <a:schemeClr val="bg1"/>
          </a:solidFill>
        </p:spPr>
        <p:txBody>
          <a:bodyPr>
            <a:noAutofit/>
          </a:bodyPr>
          <a:lstStyle/>
          <a:p>
            <a:pPr>
              <a:buNone/>
            </a:pPr>
            <a:r>
              <a:rPr lang="el-GR" sz="2800" b="1" dirty="0" smtClean="0">
                <a:latin typeface="Arial" pitchFamily="34" charset="0"/>
                <a:cs typeface="Arial" pitchFamily="34" charset="0"/>
              </a:rPr>
              <a:t> </a:t>
            </a:r>
            <a:r>
              <a:rPr lang="en-US" sz="2800" b="1" dirty="0" smtClean="0">
                <a:latin typeface="Arial" pitchFamily="34" charset="0"/>
                <a:cs typeface="Arial" pitchFamily="34" charset="0"/>
              </a:rPr>
              <a:t>  </a:t>
            </a:r>
          </a:p>
          <a:p>
            <a:pPr>
              <a:buNone/>
            </a:pPr>
            <a:r>
              <a:rPr lang="en-US" sz="2800" b="1" dirty="0" smtClean="0">
                <a:latin typeface="Arial" pitchFamily="34" charset="0"/>
                <a:cs typeface="Arial" pitchFamily="34" charset="0"/>
              </a:rPr>
              <a:t>   </a:t>
            </a:r>
            <a:r>
              <a:rPr lang="el-GR" sz="2800" b="1" dirty="0" smtClean="0">
                <a:latin typeface="Arial" pitchFamily="34" charset="0"/>
                <a:cs typeface="Arial" pitchFamily="34" charset="0"/>
              </a:rPr>
              <a:t>ΟΙ</a:t>
            </a:r>
            <a:r>
              <a:rPr lang="el-GR" sz="2800" b="1" i="1" dirty="0" smtClean="0">
                <a:latin typeface="Arial" pitchFamily="34" charset="0"/>
                <a:cs typeface="Arial" pitchFamily="34" charset="0"/>
              </a:rPr>
              <a:t> </a:t>
            </a:r>
            <a:r>
              <a:rPr lang="el-GR" sz="2800" b="1" i="1" dirty="0" smtClean="0">
                <a:solidFill>
                  <a:srgbClr val="FF0000"/>
                </a:solidFill>
                <a:latin typeface="Arial" pitchFamily="34" charset="0"/>
                <a:cs typeface="Arial" pitchFamily="34" charset="0"/>
              </a:rPr>
              <a:t>ΠΤΕΡΥΓΙΟΦΟΡΕΣ</a:t>
            </a:r>
            <a:r>
              <a:rPr lang="el-GR" sz="2800" b="1" dirty="0" smtClean="0">
                <a:latin typeface="Arial" pitchFamily="34" charset="0"/>
                <a:cs typeface="Arial" pitchFamily="34" charset="0"/>
              </a:rPr>
              <a:t> ΑΝΤΛΙΕΣ ΑΠΟΤΕΛΟΥΝΤΑΙ ΑΠΟ ΚΕΛΥΦΟΣ ΚΥΛΙΝΔΡΙΚΟ ΚΑΙ ΣΤΡΟΦΕΙΟ ΣΤΡΕΦΟΜΕΝΟ ΠΕΡΙ ΚΕΝΤΡΟ, ΠΟΥ ΔΕΝ ΣΥΜΠΙΠΤΕΙ ΜΕ ΤΟ ΚΕΝΤΡΟ ΤΟΥ ΚΕΛΥΦΟΥΣ.</a:t>
            </a:r>
          </a:p>
          <a:p>
            <a:pPr>
              <a:buNone/>
            </a:pPr>
            <a:r>
              <a:rPr lang="el-GR" sz="2000" b="1" dirty="0" smtClean="0">
                <a:latin typeface="Arial" pitchFamily="34" charset="0"/>
                <a:cs typeface="Arial" pitchFamily="34" charset="0"/>
              </a:rPr>
              <a:t>     </a:t>
            </a: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pic>
        <p:nvPicPr>
          <p:cNvPr id="1026" name="Picture 2" descr="C:\Users\Fadi\Desktop\1.png"/>
          <p:cNvPicPr>
            <a:picLocks noChangeAspect="1" noChangeArrowheads="1"/>
          </p:cNvPicPr>
          <p:nvPr/>
        </p:nvPicPr>
        <p:blipFill>
          <a:blip r:embed="rId3" cstate="print">
            <a:lum bright="-35000" contrast="69000"/>
          </a:blip>
          <a:srcRect/>
          <a:stretch>
            <a:fillRect/>
          </a:stretch>
        </p:blipFill>
        <p:spPr bwMode="auto">
          <a:xfrm>
            <a:off x="4716016" y="1772816"/>
            <a:ext cx="3749427" cy="3429769"/>
          </a:xfrm>
          <a:prstGeom prst="rect">
            <a:avLst/>
          </a:prstGeom>
          <a:noFill/>
        </p:spPr>
      </p:pic>
    </p:spTree>
  </p:cSld>
  <p:clrMapOvr>
    <a:masterClrMapping/>
  </p:clrMapOvr>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ΠΤΕΡΥΓΙΟΦΟΡΕΣ (</a:t>
            </a:r>
            <a:r>
              <a:rPr lang="en-US" sz="2400" b="1" u="sng" dirty="0" smtClean="0">
                <a:solidFill>
                  <a:schemeClr val="bg1"/>
                </a:solidFill>
                <a:latin typeface="Arial" pitchFamily="34" charset="0"/>
                <a:cs typeface="Arial" pitchFamily="34" charset="0"/>
              </a:rPr>
              <a:t>ROTARY VANE PUMP</a:t>
            </a:r>
            <a:r>
              <a:rPr lang="el-GR" sz="2400" b="1" u="sng" dirty="0" smtClean="0">
                <a:solidFill>
                  <a:schemeClr val="bg1"/>
                </a:solidFill>
                <a:latin typeface="Arial" pitchFamily="34" charset="0"/>
                <a:cs typeface="Arial" pitchFamily="34" charset="0"/>
              </a:rPr>
              <a:t>)</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5654432" cy="5382360"/>
          </a:xfrm>
          <a:solidFill>
            <a:schemeClr val="bg1"/>
          </a:solidFill>
        </p:spPr>
        <p:txBody>
          <a:bodyPr>
            <a:noAutofit/>
          </a:bodyPr>
          <a:lstStyle/>
          <a:p>
            <a:pPr>
              <a:buNone/>
            </a:pPr>
            <a:r>
              <a:rPr lang="el-GR" sz="1400" b="1" dirty="0" smtClean="0">
                <a:latin typeface="Arial" pitchFamily="34" charset="0"/>
                <a:cs typeface="Arial" pitchFamily="34" charset="0"/>
              </a:rPr>
              <a:t>      </a:t>
            </a:r>
            <a:r>
              <a:rPr lang="el-GR" sz="2000" b="1" dirty="0" smtClean="0">
                <a:latin typeface="Arial" pitchFamily="34" charset="0"/>
                <a:cs typeface="Arial" pitchFamily="34" charset="0"/>
              </a:rPr>
              <a:t>ΤΟ ΣΤΡΟΦΕΙΟ ΦΕΡΕΙ </a:t>
            </a:r>
            <a:r>
              <a:rPr lang="el-GR" sz="2000" b="1" dirty="0" smtClean="0">
                <a:solidFill>
                  <a:srgbClr val="FF0000"/>
                </a:solidFill>
                <a:latin typeface="Arial" pitchFamily="34" charset="0"/>
                <a:cs typeface="Arial" pitchFamily="34" charset="0"/>
              </a:rPr>
              <a:t>ΑΚΤΙΝΙΚΕΣ ΑΥΛΑΚΕΣ</a:t>
            </a:r>
            <a:r>
              <a:rPr lang="el-GR" sz="2000" b="1" dirty="0" smtClean="0">
                <a:latin typeface="Arial" pitchFamily="34" charset="0"/>
                <a:cs typeface="Arial" pitchFamily="34" charset="0"/>
              </a:rPr>
              <a:t>, ΣΕ ΚΑΘΕ ΜΙΑ ΑΠΟ ΤΙΣ ΟΠΟΙΕΣ ΒΡΙΣΚΕΤΑΙ ΜΕΤΑΛΛΙΚΟ </a:t>
            </a:r>
            <a:r>
              <a:rPr lang="el-GR" sz="2000" b="1" dirty="0" smtClean="0">
                <a:solidFill>
                  <a:srgbClr val="FF0000"/>
                </a:solidFill>
                <a:latin typeface="Arial" pitchFamily="34" charset="0"/>
                <a:cs typeface="Arial" pitchFamily="34" charset="0"/>
              </a:rPr>
              <a:t>ΕΛΑΣΜΑΤΙΟ</a:t>
            </a:r>
            <a:r>
              <a:rPr lang="el-GR" sz="2000" b="1" dirty="0" smtClean="0">
                <a:latin typeface="Arial" pitchFamily="34" charset="0"/>
                <a:cs typeface="Arial" pitchFamily="34" charset="0"/>
              </a:rPr>
              <a:t> (</a:t>
            </a:r>
            <a:r>
              <a:rPr lang="el-GR" sz="2000" b="1" dirty="0" smtClean="0">
                <a:solidFill>
                  <a:srgbClr val="FF0000"/>
                </a:solidFill>
                <a:latin typeface="Arial" pitchFamily="34" charset="0"/>
                <a:cs typeface="Arial" pitchFamily="34" charset="0"/>
              </a:rPr>
              <a:t>ΛΑΜΑ</a:t>
            </a:r>
            <a:r>
              <a:rPr lang="el-GR" sz="2000" b="1" dirty="0" smtClean="0">
                <a:latin typeface="Arial" pitchFamily="34" charset="0"/>
                <a:cs typeface="Arial" pitchFamily="34" charset="0"/>
              </a:rPr>
              <a:t>) η </a:t>
            </a:r>
            <a:r>
              <a:rPr lang="el-GR" sz="2000" b="1" dirty="0" smtClean="0">
                <a:solidFill>
                  <a:srgbClr val="FF0000"/>
                </a:solidFill>
                <a:latin typeface="Arial" pitchFamily="34" charset="0"/>
                <a:cs typeface="Arial" pitchFamily="34" charset="0"/>
              </a:rPr>
              <a:t>ΠΤΕΡΥΓΙΟ</a:t>
            </a:r>
            <a:r>
              <a:rPr lang="el-GR" sz="2000" b="1" dirty="0" smtClean="0">
                <a:latin typeface="Arial" pitchFamily="34" charset="0"/>
                <a:cs typeface="Arial" pitchFamily="34" charset="0"/>
              </a:rPr>
              <a:t>. </a:t>
            </a:r>
          </a:p>
          <a:p>
            <a:pPr>
              <a:buNone/>
            </a:pPr>
            <a:r>
              <a:rPr lang="el-GR" sz="2000" b="1" dirty="0" smtClean="0">
                <a:latin typeface="Arial" pitchFamily="34" charset="0"/>
                <a:cs typeface="Arial" pitchFamily="34" charset="0"/>
              </a:rPr>
              <a:t>     ΚΑΘΩΣ ΤΟ ΣΤΡΟΦΕΙΟ ΠΕΡΙΣΤΡΕΦΕΤΑΙ, ΤΑ ΜΕΤΑΛΛΙΚΑ ΕΛΑΣΜΑΤΙΑ ΜΕΤΑΚΙΝΟΥΝΤΑΙ ΠΡΟΣ ΤΗΝ ΠΕΡΙΦΕΡΕΙΑ ΛΟΓΩ ΦΥΓΟΚΕΝΤΡΗΣ ΔΥΝΑΜΕΩΣ. ΕΤΣΙ ΜΕ ΤΟ ΣΤΡΟΦΕΙΟ ΣΤΡΕΦΟΜΕΝΟ ΚΑΤΑ ΤΗ ΦΟΡΑ ΤΟΥ ΒΕΛΟΥΣ, ΑΠΟ ΤΟ ΣΗΜΕΙΟ Α ΜΕΧΡΙ ΤΟ Β, ΤΑ ΠΤΕΡΥΓΙΑ ΑΠΟΜΑΚΡΥΝΟΝΤΑΙ ΑΠΟ ΤΟ ΚΕΝΤΡΟ. Ο ΧΩΡΟΣ ΜΕΤΑΞΥ ΣΤΡΟΦΕΙΟΥ ΚΑΙ ΚΕΛΥΦΟΥΣ ΓΙΝΕΤΑΙ ΕΤΣΙ ΠΡΟΟΔΕΥΤΙΚΑ ΜΕΓΑΛΥΤΕΡΟΣ ΚΑΙ ΔΗΜΙΟΥΡΓΕΙΤΑΙ ΚΕΝΟ, ΜΕ ΤΟ ΟΠΟΙΟ ΠΡΑΓΜΑΤΟΠΟΙΕΙΤΑΙ Η </a:t>
            </a:r>
            <a:r>
              <a:rPr lang="el-GR" sz="2000" b="1" dirty="0" smtClean="0">
                <a:solidFill>
                  <a:srgbClr val="FF0000"/>
                </a:solidFill>
                <a:latin typeface="Arial" pitchFamily="34" charset="0"/>
                <a:cs typeface="Arial" pitchFamily="34" charset="0"/>
              </a:rPr>
              <a:t>ΑΝΑΡΡΟΦΗΣΗ</a:t>
            </a:r>
            <a:r>
              <a:rPr lang="el-GR" sz="2000" b="1" dirty="0" smtClean="0">
                <a:latin typeface="Arial" pitchFamily="34" charset="0"/>
                <a:cs typeface="Arial" pitchFamily="34" charset="0"/>
              </a:rPr>
              <a:t>.</a:t>
            </a:r>
          </a:p>
          <a:p>
            <a:pPr>
              <a:buNone/>
            </a:pPr>
            <a:r>
              <a:rPr lang="el-GR" sz="2000" b="1" dirty="0" smtClean="0">
                <a:latin typeface="Arial" pitchFamily="34" charset="0"/>
                <a:cs typeface="Arial" pitchFamily="34" charset="0"/>
              </a:rPr>
              <a:t>     </a:t>
            </a: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pic>
        <p:nvPicPr>
          <p:cNvPr id="1026" name="Picture 2" descr="C:\Users\Fadi\Desktop\1.png"/>
          <p:cNvPicPr>
            <a:picLocks noChangeAspect="1" noChangeArrowheads="1"/>
          </p:cNvPicPr>
          <p:nvPr/>
        </p:nvPicPr>
        <p:blipFill>
          <a:blip r:embed="rId3" cstate="print">
            <a:lum bright="-35000" contrast="69000"/>
          </a:blip>
          <a:srcRect/>
          <a:stretch>
            <a:fillRect/>
          </a:stretch>
        </p:blipFill>
        <p:spPr bwMode="auto">
          <a:xfrm>
            <a:off x="6012160" y="2420888"/>
            <a:ext cx="2880320" cy="2709689"/>
          </a:xfrm>
          <a:prstGeom prst="rect">
            <a:avLst/>
          </a:prstGeom>
          <a:noFill/>
        </p:spPr>
      </p:pic>
    </p:spTree>
  </p:cSld>
  <p:clrMapOvr>
    <a:masterClrMapping/>
  </p:clrMapOvr>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ΠΤΕΡΥΓΙΟΦΟΡΕΣ (</a:t>
            </a:r>
            <a:r>
              <a:rPr lang="en-US" sz="2400" b="1" u="sng" dirty="0" smtClean="0">
                <a:solidFill>
                  <a:schemeClr val="bg1"/>
                </a:solidFill>
                <a:latin typeface="Arial" pitchFamily="34" charset="0"/>
                <a:cs typeface="Arial" pitchFamily="34" charset="0"/>
              </a:rPr>
              <a:t>ROTARY VANE PUMP</a:t>
            </a:r>
            <a:r>
              <a:rPr lang="el-GR" sz="2400" b="1" u="sng" dirty="0" smtClean="0">
                <a:solidFill>
                  <a:schemeClr val="bg1"/>
                </a:solidFill>
                <a:latin typeface="Arial" pitchFamily="34" charset="0"/>
                <a:cs typeface="Arial" pitchFamily="34" charset="0"/>
              </a:rPr>
              <a:t>)</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5654432" cy="5382360"/>
          </a:xfrm>
          <a:solidFill>
            <a:schemeClr val="bg1"/>
          </a:solidFill>
        </p:spPr>
        <p:txBody>
          <a:bodyPr>
            <a:noAutofit/>
          </a:bodyPr>
          <a:lstStyle/>
          <a:p>
            <a:pPr>
              <a:buNone/>
            </a:pPr>
            <a:r>
              <a:rPr lang="el-GR" sz="1400" b="1" dirty="0" smtClean="0">
                <a:latin typeface="Arial" pitchFamily="34" charset="0"/>
                <a:cs typeface="Arial" pitchFamily="34" charset="0"/>
              </a:rPr>
              <a:t> </a:t>
            </a:r>
            <a:endParaRPr lang="el-GR" sz="1600" b="1" dirty="0" smtClean="0"/>
          </a:p>
          <a:p>
            <a:pPr>
              <a:buNone/>
            </a:pPr>
            <a:r>
              <a:rPr lang="el-GR" sz="2000" b="1" dirty="0" smtClean="0">
                <a:latin typeface="Arial" pitchFamily="34" charset="0"/>
                <a:cs typeface="Arial" pitchFamily="34" charset="0"/>
              </a:rPr>
              <a:t>     ΑΠΟ ΤΟ Β ΠΡΟΣ ΤΟ Α </a:t>
            </a:r>
            <a:r>
              <a:rPr lang="el-GR" sz="2000" b="1" u="sng" dirty="0" smtClean="0">
                <a:solidFill>
                  <a:srgbClr val="FF0000"/>
                </a:solidFill>
                <a:latin typeface="Arial" pitchFamily="34" charset="0"/>
                <a:cs typeface="Arial" pitchFamily="34" charset="0"/>
              </a:rPr>
              <a:t>ΣΥΜΒΑΙΝΟΥΝ ΤΑ ΑΝΤΙΘΕΤΑ</a:t>
            </a:r>
            <a:r>
              <a:rPr lang="el-GR" sz="2000" b="1" dirty="0" smtClean="0">
                <a:latin typeface="Arial" pitchFamily="34" charset="0"/>
                <a:cs typeface="Arial" pitchFamily="34" charset="0"/>
              </a:rPr>
              <a:t>, ΜΕ ΑΠΟΤΕΛΕΣΜΑ ΤΟ ΥΓΡΟ ΝΑ ΕΚΤΟΠΙΖΕΤΑΙ ΠΡΟΣ ΤΗΝ ΚΑΤΑΘΛΙΨΗ.</a:t>
            </a:r>
          </a:p>
          <a:p>
            <a:pPr>
              <a:buNone/>
            </a:pPr>
            <a:r>
              <a:rPr lang="el-GR" sz="2000" b="1" dirty="0" smtClean="0">
                <a:latin typeface="Arial" pitchFamily="34" charset="0"/>
                <a:cs typeface="Arial" pitchFamily="34" charset="0"/>
              </a:rPr>
              <a:t>     ΚΑΜΙΑ ΦΟΡΑ ΣΕ ΚΑΘΕ ΑΥΛΑΚΑ ΕΣΩΤΕΡΙΚΑ ΤΟΠΟΘΕΤΕΙΤΑΙ ΕΛΑΤΗΡΙΟ, ΠΟΥ ΩΘΕΙ ΤΟ ΕΛΑΣΜΑΤΙΟ ΠΡΟΣ ΤΗΝ ΠΕΡΙΦΕΡΕΙΑ, ΟΤΑΝ ΑΥΤΟ ΚΙΝΕΙΤΑΙ ΑΠΟ ΤΟ Α ΠΡΟΣ ΤΟ Β. ΚΑΤΑ ΤΗ ΔΙΑΔΡΟΜΗ ΑΠΟ ΤΟ Β ΠΡΟΣ ΤΟ Α ΤΟ ΕΛΑΤΗΡΙΟ </a:t>
            </a:r>
            <a:r>
              <a:rPr lang="el-GR" sz="2000" b="1" dirty="0" smtClean="0">
                <a:solidFill>
                  <a:srgbClr val="FF0000"/>
                </a:solidFill>
                <a:latin typeface="Arial" pitchFamily="34" charset="0"/>
                <a:cs typeface="Arial" pitchFamily="34" charset="0"/>
              </a:rPr>
              <a:t>ΣΥΣΠΕΙΡΩΝΕΤΑΙ</a:t>
            </a:r>
            <a:r>
              <a:rPr lang="el-GR" sz="2000" b="1" dirty="0" smtClean="0">
                <a:latin typeface="Arial" pitchFamily="34" charset="0"/>
                <a:cs typeface="Arial" pitchFamily="34" charset="0"/>
              </a:rPr>
              <a:t>.</a:t>
            </a:r>
          </a:p>
          <a:p>
            <a:pPr>
              <a:buNone/>
            </a:pPr>
            <a:r>
              <a:rPr lang="el-GR" sz="2000" b="1" dirty="0" smtClean="0">
                <a:latin typeface="Arial" pitchFamily="34" charset="0"/>
                <a:cs typeface="Arial" pitchFamily="34" charset="0"/>
              </a:rPr>
              <a:t>     Η ΣΥΝΗΘΕΣΤΕΡΗ ΧΡΗΣΗ ΤΩΝ ΑΝΤΛΙΩΝ ΑΥΤΩΝ ΕΙΝΑΙ ΓΙΑ ΤΗ ΜΕΤΑΓΓΙΣΗ ΠΕΤΡΕΛΑΙΟΥ ΑΠΟ ΜΙΑ ΔΕΞΑΜΕΝΗ ΣΕ ΑΛΛΗ.</a:t>
            </a:r>
          </a:p>
          <a:p>
            <a:pPr>
              <a:buNone/>
            </a:pPr>
            <a:r>
              <a:rPr lang="el-GR" sz="2000" b="1" dirty="0" smtClean="0">
                <a:latin typeface="Arial" pitchFamily="34" charset="0"/>
                <a:cs typeface="Arial" pitchFamily="34" charset="0"/>
              </a:rPr>
              <a:t>     </a:t>
            </a: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pic>
        <p:nvPicPr>
          <p:cNvPr id="1026" name="Picture 2" descr="C:\Users\Fadi\Desktop\1.png"/>
          <p:cNvPicPr>
            <a:picLocks noChangeAspect="1" noChangeArrowheads="1"/>
          </p:cNvPicPr>
          <p:nvPr/>
        </p:nvPicPr>
        <p:blipFill>
          <a:blip r:embed="rId3" cstate="print">
            <a:lum bright="-35000" contrast="69000"/>
          </a:blip>
          <a:srcRect/>
          <a:stretch>
            <a:fillRect/>
          </a:stretch>
        </p:blipFill>
        <p:spPr bwMode="auto">
          <a:xfrm>
            <a:off x="6012160" y="2420888"/>
            <a:ext cx="2880320" cy="2709689"/>
          </a:xfrm>
          <a:prstGeom prst="rect">
            <a:avLst/>
          </a:prstGeom>
          <a:noFill/>
        </p:spPr>
      </p:pic>
    </p:spTree>
  </p:cSld>
  <p:clrMapOvr>
    <a:masterClrMapping/>
  </p:clrMapOvr>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ΠΤΕΡΥΓΙΟΦΟΡΕΣ (</a:t>
            </a:r>
            <a:r>
              <a:rPr lang="en-US" sz="2400" b="1" u="sng" dirty="0" smtClean="0">
                <a:solidFill>
                  <a:schemeClr val="bg1"/>
                </a:solidFill>
                <a:latin typeface="Arial" pitchFamily="34" charset="0"/>
                <a:cs typeface="Arial" pitchFamily="34" charset="0"/>
              </a:rPr>
              <a:t>ROTARY VANE PUMP</a:t>
            </a:r>
            <a:r>
              <a:rPr lang="el-GR" sz="2400" b="1" u="sng" dirty="0" smtClean="0">
                <a:solidFill>
                  <a:schemeClr val="bg1"/>
                </a:solidFill>
                <a:latin typeface="Arial" pitchFamily="34" charset="0"/>
                <a:cs typeface="Arial" pitchFamily="34" charset="0"/>
              </a:rPr>
              <a:t>)</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5654432" cy="269792"/>
          </a:xfrm>
          <a:solidFill>
            <a:schemeClr val="bg1"/>
          </a:solidFill>
        </p:spPr>
        <p:txBody>
          <a:bodyPr>
            <a:noAutofit/>
          </a:bodyPr>
          <a:lstStyle/>
          <a:p>
            <a:pPr>
              <a:buNone/>
            </a:pPr>
            <a:r>
              <a:rPr lang="el-GR" sz="1400" b="1" dirty="0" smtClean="0">
                <a:latin typeface="Arial" pitchFamily="34" charset="0"/>
                <a:cs typeface="Arial" pitchFamily="34" charset="0"/>
              </a:rPr>
              <a:t> </a:t>
            </a:r>
            <a:endParaRPr lang="el-GR" sz="1600" b="1" dirty="0" smtClean="0"/>
          </a:p>
          <a:p>
            <a:pPr>
              <a:buNone/>
            </a:pPr>
            <a:r>
              <a:rPr lang="el-GR" sz="2000" b="1" dirty="0" smtClean="0">
                <a:latin typeface="Arial" pitchFamily="34" charset="0"/>
                <a:cs typeface="Arial" pitchFamily="34" charset="0"/>
              </a:rPr>
              <a:t>          </a:t>
            </a: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pic>
        <p:nvPicPr>
          <p:cNvPr id="3074" name="Picture 2" descr="http://ts1.mm.bing.net/images/thumbnail.aspx?q=1436598478536&amp;id=515f39c3a61bea8e06e592c034448d39&amp;url=http%3a%2f%2fwww.vacuum-guide.com%2fimages%2fhw_rotary-vane_pneumofore.gif"/>
          <p:cNvPicPr>
            <a:picLocks noChangeAspect="1" noChangeArrowheads="1"/>
          </p:cNvPicPr>
          <p:nvPr/>
        </p:nvPicPr>
        <p:blipFill>
          <a:blip r:embed="rId3" cstate="print"/>
          <a:srcRect/>
          <a:stretch>
            <a:fillRect/>
          </a:stretch>
        </p:blipFill>
        <p:spPr bwMode="auto">
          <a:xfrm>
            <a:off x="4788024" y="1916832"/>
            <a:ext cx="3816424" cy="4032448"/>
          </a:xfrm>
          <a:prstGeom prst="rect">
            <a:avLst/>
          </a:prstGeom>
          <a:noFill/>
        </p:spPr>
      </p:pic>
      <p:pic>
        <p:nvPicPr>
          <p:cNvPr id="3076" name="Picture 4" descr="http://ts3.mm.bing.net/images/thumbnail.aspx?q=1436410588638&amp;id=6c9a27b5b7dadf282f0bed0ef4c92a09&amp;url=http%3a%2f%2fwww.quincycompressor.com%2fQVMS-rotor-lrg.jpg"/>
          <p:cNvPicPr>
            <a:picLocks noChangeAspect="1" noChangeArrowheads="1"/>
          </p:cNvPicPr>
          <p:nvPr/>
        </p:nvPicPr>
        <p:blipFill>
          <a:blip r:embed="rId4" cstate="print"/>
          <a:srcRect/>
          <a:stretch>
            <a:fillRect/>
          </a:stretch>
        </p:blipFill>
        <p:spPr bwMode="auto">
          <a:xfrm>
            <a:off x="395536" y="1916832"/>
            <a:ext cx="4032448" cy="4032448"/>
          </a:xfrm>
          <a:prstGeom prst="rect">
            <a:avLst/>
          </a:prstGeom>
          <a:noFill/>
        </p:spPr>
      </p:pic>
    </p:spTree>
  </p:cSld>
  <p:clrMapOvr>
    <a:masterClrMapping/>
  </p:clrMapOvr>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rgbClr val="FFFF00"/>
                </a:solidFill>
                <a:latin typeface="Arial" pitchFamily="34" charset="0"/>
                <a:cs typeface="Arial" pitchFamily="34" charset="0"/>
              </a:rPr>
              <a:t>ΑΝΤΛΙΕΣ ΜΕ ΥΓΡΟ ΕΜΒΟΛΟ </a:t>
            </a:r>
            <a:r>
              <a:rPr lang="en-US" sz="2400" b="1" u="sng" dirty="0" smtClean="0">
                <a:solidFill>
                  <a:srgbClr val="FFFF00"/>
                </a:solidFill>
                <a:latin typeface="Arial" pitchFamily="34" charset="0"/>
                <a:cs typeface="Arial" pitchFamily="34" charset="0"/>
              </a:rPr>
              <a:t/>
            </a:r>
            <a:br>
              <a:rPr lang="en-US" sz="2400" b="1" u="sng" dirty="0" smtClean="0">
                <a:solidFill>
                  <a:srgbClr val="FFFF00"/>
                </a:solidFill>
                <a:latin typeface="Arial" pitchFamily="34" charset="0"/>
                <a:cs typeface="Arial" pitchFamily="34" charset="0"/>
              </a:rPr>
            </a:br>
            <a:r>
              <a:rPr lang="el-GR" sz="2400" b="1" u="sng" dirty="0" smtClean="0">
                <a:solidFill>
                  <a:srgbClr val="FFFF00"/>
                </a:solidFill>
                <a:latin typeface="Arial" pitchFamily="34" charset="0"/>
                <a:cs typeface="Arial" pitchFamily="34" charset="0"/>
              </a:rPr>
              <a:t>(</a:t>
            </a:r>
            <a:r>
              <a:rPr lang="en-US" sz="2400" b="1" u="sng" dirty="0" smtClean="0">
                <a:solidFill>
                  <a:srgbClr val="FFFF00"/>
                </a:solidFill>
                <a:latin typeface="Arial" pitchFamily="34" charset="0"/>
                <a:cs typeface="Arial" pitchFamily="34" charset="0"/>
              </a:rPr>
              <a:t>LIQUID PISTON PUMP OR LIQUID RING PUMP)</a:t>
            </a:r>
            <a:endParaRPr lang="el-GR" sz="2400" b="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285720" y="1142984"/>
            <a:ext cx="8534752" cy="5454368"/>
          </a:xfrm>
          <a:solidFill>
            <a:schemeClr val="bg1"/>
          </a:solidFill>
        </p:spPr>
        <p:txBody>
          <a:bodyPr>
            <a:noAutofit/>
          </a:bodyPr>
          <a:lstStyle/>
          <a:p>
            <a:pPr>
              <a:buNone/>
            </a:pPr>
            <a:r>
              <a:rPr lang="el-GR" sz="2800" b="1" dirty="0" smtClean="0">
                <a:latin typeface="Arial" pitchFamily="34" charset="0"/>
                <a:cs typeface="Arial" pitchFamily="34" charset="0"/>
              </a:rPr>
              <a:t> </a:t>
            </a:r>
            <a:r>
              <a:rPr lang="en-US" sz="2800" b="1" dirty="0" smtClean="0">
                <a:latin typeface="Arial" pitchFamily="34" charset="0"/>
                <a:cs typeface="Arial" pitchFamily="34" charset="0"/>
              </a:rPr>
              <a:t>  </a:t>
            </a:r>
          </a:p>
          <a:p>
            <a:pPr>
              <a:buNone/>
            </a:pPr>
            <a:r>
              <a:rPr lang="en-US" sz="2800" b="1" dirty="0" smtClean="0">
                <a:latin typeface="Arial" pitchFamily="34" charset="0"/>
                <a:cs typeface="Arial" pitchFamily="34" charset="0"/>
              </a:rPr>
              <a:t>    </a:t>
            </a:r>
            <a:r>
              <a:rPr lang="el-GR" sz="2800" b="1" dirty="0" smtClean="0">
                <a:latin typeface="Arial" pitchFamily="34" charset="0"/>
                <a:cs typeface="Arial" pitchFamily="34" charset="0"/>
              </a:rPr>
              <a:t>ΟΙ ΑΝΤΛΙΕΣ ΑΥΤΕΣ, ΓΝΩΣΤΕΣ ΚΑΙ ΩΣ</a:t>
            </a:r>
            <a:r>
              <a:rPr lang="el-GR" sz="2800" b="1" i="1" dirty="0" smtClean="0">
                <a:latin typeface="Arial" pitchFamily="34" charset="0"/>
                <a:cs typeface="Arial" pitchFamily="34" charset="0"/>
              </a:rPr>
              <a:t> </a:t>
            </a:r>
            <a:r>
              <a:rPr lang="el-GR" sz="2800" b="1" i="1" dirty="0" smtClean="0">
                <a:solidFill>
                  <a:srgbClr val="FF0000"/>
                </a:solidFill>
                <a:latin typeface="Arial" pitchFamily="34" charset="0"/>
                <a:cs typeface="Arial" pitchFamily="34" charset="0"/>
              </a:rPr>
              <a:t>ΠΕΡΙΣΤΡΟΦΙΚΕΣ ΑΝΤΛΙΕΣ ΚΕΝΟΥ</a:t>
            </a:r>
            <a:r>
              <a:rPr lang="el-GR" sz="2800" b="1" i="1" dirty="0" smtClean="0">
                <a:latin typeface="Arial" pitchFamily="34" charset="0"/>
                <a:cs typeface="Arial" pitchFamily="34" charset="0"/>
              </a:rPr>
              <a:t>,</a:t>
            </a:r>
            <a:r>
              <a:rPr lang="el-GR" sz="2800" b="1" dirty="0" smtClean="0">
                <a:latin typeface="Arial" pitchFamily="34" charset="0"/>
                <a:cs typeface="Arial" pitchFamily="34" charset="0"/>
              </a:rPr>
              <a:t> ΕΙΝΑΙ ΓΝΩΣΤΕΣ ΩΣ </a:t>
            </a:r>
            <a:r>
              <a:rPr lang="en-US" sz="2800" b="1" u="sng" dirty="0" smtClean="0">
                <a:solidFill>
                  <a:srgbClr val="7030A0"/>
                </a:solidFill>
                <a:latin typeface="Arial" pitchFamily="34" charset="0"/>
                <a:cs typeface="Arial" pitchFamily="34" charset="0"/>
              </a:rPr>
              <a:t>AQUAIR</a:t>
            </a:r>
            <a:r>
              <a:rPr lang="el-GR" sz="2800" b="1" dirty="0" smtClean="0">
                <a:latin typeface="Arial" pitchFamily="34" charset="0"/>
                <a:cs typeface="Arial" pitchFamily="34" charset="0"/>
              </a:rPr>
              <a:t> ΚΑΙ ΚΑΤΑΣΚΕΥΑΖΟΝΤΑΙ ΑΠΟ ΤΟΝ ΟΙΚΟ </a:t>
            </a:r>
            <a:r>
              <a:rPr lang="en-US" sz="2800" b="1" u="sng" dirty="0" smtClean="0">
                <a:solidFill>
                  <a:srgbClr val="7030A0"/>
                </a:solidFill>
                <a:latin typeface="Arial" pitchFamily="34" charset="0"/>
                <a:cs typeface="Arial" pitchFamily="34" charset="0"/>
              </a:rPr>
              <a:t>DRYSDALE</a:t>
            </a:r>
            <a:r>
              <a:rPr lang="el-GR" sz="2800" b="1" dirty="0" smtClean="0">
                <a:latin typeface="Arial" pitchFamily="34" charset="0"/>
                <a:cs typeface="Arial" pitchFamily="34" charset="0"/>
              </a:rPr>
              <a:t> ΣΕ ΔΥΟ ΤΥΠΟΥΣ</a:t>
            </a:r>
            <a:r>
              <a:rPr lang="en-US" sz="2800" b="1" dirty="0" smtClean="0">
                <a:latin typeface="Arial" pitchFamily="34" charset="0"/>
                <a:cs typeface="Arial" pitchFamily="34" charset="0"/>
              </a:rPr>
              <a:t>:</a:t>
            </a:r>
          </a:p>
          <a:p>
            <a:pPr>
              <a:buNone/>
            </a:pPr>
            <a:endParaRPr lang="en-US" sz="2800" b="1" dirty="0" smtClean="0">
              <a:latin typeface="Arial" pitchFamily="34" charset="0"/>
              <a:cs typeface="Arial" pitchFamily="34" charset="0"/>
            </a:endParaRPr>
          </a:p>
          <a:p>
            <a:pPr marL="514350" indent="-514350">
              <a:buFont typeface="+mj-lt"/>
              <a:buAutoNum type="arabicPeriod"/>
            </a:pPr>
            <a:r>
              <a:rPr lang="el-GR" b="1" u="sng" dirty="0" smtClean="0">
                <a:solidFill>
                  <a:srgbClr val="FF0000"/>
                </a:solidFill>
                <a:latin typeface="Arial" pitchFamily="34" charset="0"/>
                <a:cs typeface="Arial" pitchFamily="34" charset="0"/>
              </a:rPr>
              <a:t>ΜΕ</a:t>
            </a:r>
            <a:r>
              <a:rPr lang="el-GR" b="1" i="1" u="sng" dirty="0" smtClean="0">
                <a:solidFill>
                  <a:srgbClr val="FF0000"/>
                </a:solidFill>
                <a:latin typeface="Arial" pitchFamily="34" charset="0"/>
                <a:cs typeface="Arial" pitchFamily="34" charset="0"/>
              </a:rPr>
              <a:t> ΕΛΛΕΙΠΤΙΚΟ ΚΕΛΥΦΟΣ</a:t>
            </a:r>
            <a:r>
              <a:rPr lang="en-US" b="1" i="1" u="sng" dirty="0" smtClean="0">
                <a:solidFill>
                  <a:srgbClr val="FF0000"/>
                </a:solidFill>
                <a:latin typeface="Arial" pitchFamily="34" charset="0"/>
                <a:cs typeface="Arial" pitchFamily="34" charset="0"/>
              </a:rPr>
              <a:t>.</a:t>
            </a:r>
          </a:p>
          <a:p>
            <a:pPr marL="514350" indent="-514350">
              <a:buFont typeface="+mj-lt"/>
              <a:buAutoNum type="arabicPeriod"/>
            </a:pPr>
            <a:endParaRPr lang="el-GR" b="1" u="sng" dirty="0" smtClean="0">
              <a:solidFill>
                <a:srgbClr val="FF0000"/>
              </a:solidFill>
              <a:latin typeface="Arial" pitchFamily="34" charset="0"/>
              <a:cs typeface="Arial" pitchFamily="34" charset="0"/>
            </a:endParaRPr>
          </a:p>
          <a:p>
            <a:pPr marL="514350" indent="-514350">
              <a:buFont typeface="+mj-lt"/>
              <a:buAutoNum type="arabicPeriod"/>
            </a:pPr>
            <a:r>
              <a:rPr lang="el-GR" b="1" u="sng" dirty="0" smtClean="0">
                <a:solidFill>
                  <a:srgbClr val="FF0000"/>
                </a:solidFill>
                <a:latin typeface="Arial" pitchFamily="34" charset="0"/>
                <a:cs typeface="Arial" pitchFamily="34" charset="0"/>
              </a:rPr>
              <a:t>ΜΕ</a:t>
            </a:r>
            <a:r>
              <a:rPr lang="el-GR" b="1" i="1" u="sng" dirty="0" smtClean="0">
                <a:solidFill>
                  <a:srgbClr val="FF0000"/>
                </a:solidFill>
                <a:latin typeface="Arial" pitchFamily="34" charset="0"/>
                <a:cs typeface="Arial" pitchFamily="34" charset="0"/>
              </a:rPr>
              <a:t> ΕΚΚΕΝΤΡΙΚΟ ΚΥΚΛΙΚΟ ΚΕΛΥΦΟΣ.</a:t>
            </a:r>
            <a:endParaRPr lang="el-GR" b="1" u="sng" dirty="0" smtClean="0">
              <a:solidFill>
                <a:srgbClr val="FF0000"/>
              </a:solidFill>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ΜΕ ΥΓΡΟ ΕΜΒΟΛΟ </a:t>
            </a:r>
            <a:r>
              <a:rPr lang="en-US" sz="2400" b="1" u="sng" dirty="0" smtClean="0">
                <a:solidFill>
                  <a:schemeClr val="bg1"/>
                </a:solidFill>
                <a:latin typeface="Arial" pitchFamily="34" charset="0"/>
                <a:cs typeface="Arial" pitchFamily="34" charset="0"/>
              </a:rPr>
              <a:t/>
            </a:r>
            <a:br>
              <a:rPr lang="en-US" sz="24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a:t>
            </a:r>
            <a:r>
              <a:rPr lang="en-US" sz="2400" b="1" u="sng" dirty="0" smtClean="0">
                <a:solidFill>
                  <a:schemeClr val="bg1"/>
                </a:solidFill>
                <a:latin typeface="Arial" pitchFamily="34" charset="0"/>
                <a:cs typeface="Arial" pitchFamily="34" charset="0"/>
              </a:rPr>
              <a:t>LIQUID PISTON PUMP OR LIQUID RING PUMP)</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3926240" cy="5238344"/>
          </a:xfrm>
          <a:solidFill>
            <a:schemeClr val="bg1"/>
          </a:solidFill>
        </p:spPr>
        <p:txBody>
          <a:bodyPr>
            <a:noAutofit/>
          </a:bodyPr>
          <a:lstStyle/>
          <a:p>
            <a:pPr>
              <a:buNone/>
            </a:pPr>
            <a:r>
              <a:rPr lang="el-GR" sz="2800" b="1" dirty="0" smtClean="0">
                <a:latin typeface="Arial" pitchFamily="34" charset="0"/>
                <a:cs typeface="Arial" pitchFamily="34" charset="0"/>
              </a:rPr>
              <a:t> </a:t>
            </a:r>
            <a:r>
              <a:rPr lang="en-US" sz="2800" b="1" dirty="0" smtClean="0">
                <a:latin typeface="Arial" pitchFamily="34" charset="0"/>
                <a:cs typeface="Arial" pitchFamily="34" charset="0"/>
              </a:rPr>
              <a:t>  </a:t>
            </a:r>
          </a:p>
          <a:p>
            <a:pPr>
              <a:buNone/>
            </a:pPr>
            <a:r>
              <a:rPr lang="en-US" sz="2800" b="1" dirty="0" smtClean="0">
                <a:latin typeface="Arial" pitchFamily="34" charset="0"/>
                <a:cs typeface="Arial" pitchFamily="34" charset="0"/>
              </a:rPr>
              <a:t> </a:t>
            </a:r>
            <a:r>
              <a:rPr lang="el-GR" sz="2200" b="1" u="sng" dirty="0" smtClean="0">
                <a:solidFill>
                  <a:srgbClr val="FF0000"/>
                </a:solidFill>
                <a:latin typeface="Arial" pitchFamily="34" charset="0"/>
                <a:cs typeface="Arial" pitchFamily="34" charset="0"/>
              </a:rPr>
              <a:t>ΜΕ ΕΛΛΕΙΠΤΙΚΟ ΚΕΛΥΦΟΣ </a:t>
            </a:r>
            <a:endParaRPr lang="en-US" sz="2200" b="1" u="sng" dirty="0" smtClean="0">
              <a:solidFill>
                <a:srgbClr val="FF0000"/>
              </a:solidFill>
              <a:latin typeface="Arial" pitchFamily="34" charset="0"/>
              <a:cs typeface="Arial" pitchFamily="34" charset="0"/>
            </a:endParaRPr>
          </a:p>
          <a:p>
            <a:pPr>
              <a:buNone/>
            </a:pPr>
            <a:r>
              <a:rPr lang="en-US" sz="2400" b="1" dirty="0" smtClean="0">
                <a:latin typeface="Arial" pitchFamily="34" charset="0"/>
                <a:cs typeface="Arial" pitchFamily="34" charset="0"/>
              </a:rPr>
              <a:t>    </a:t>
            </a:r>
            <a:r>
              <a:rPr lang="el-GR" sz="2400" b="1" dirty="0" smtClean="0">
                <a:latin typeface="Arial" pitchFamily="34" charset="0"/>
                <a:cs typeface="Arial" pitchFamily="34" charset="0"/>
              </a:rPr>
              <a:t>Ο ΤΥΠΟΣ ΑΥΤΟΣ ΕΧΕΙ ΤΙΣ ΘΥΡΙΔΕΣ ΑΝΑΡΡΟΦΗΣΕΩΣ ΚΑΙ ΚΑΤΑΘΛΙΨΕΩΣ ΣΤΗΝ ΕΣΩΤΕΡΙΚΗ ΠΛΗΜΝΗ ΚΑΙ ΟΝΟΜΑΖΕΤΑΙ ΑΝΤΛΙΑ</a:t>
            </a:r>
            <a:r>
              <a:rPr lang="el-GR" sz="2400" b="1" i="1" dirty="0" smtClean="0">
                <a:latin typeface="Arial" pitchFamily="34" charset="0"/>
                <a:cs typeface="Arial" pitchFamily="34" charset="0"/>
              </a:rPr>
              <a:t> </a:t>
            </a:r>
            <a:r>
              <a:rPr lang="el-GR" sz="2400" b="1" i="1" dirty="0" smtClean="0">
                <a:solidFill>
                  <a:srgbClr val="FF0000"/>
                </a:solidFill>
                <a:latin typeface="Arial" pitchFamily="34" charset="0"/>
                <a:cs typeface="Arial" pitchFamily="34" charset="0"/>
              </a:rPr>
              <a:t>ΤΥΠΟΥ ΑΚΡΟΦΥΣΙΟΥ</a:t>
            </a:r>
            <a:r>
              <a:rPr lang="el-GR" sz="2400" b="1" cap="small" dirty="0" smtClean="0">
                <a:solidFill>
                  <a:srgbClr val="FF0000"/>
                </a:solidFill>
                <a:latin typeface="Arial" pitchFamily="34" charset="0"/>
                <a:cs typeface="Arial" pitchFamily="34" charset="0"/>
              </a:rPr>
              <a:t> </a:t>
            </a:r>
            <a:r>
              <a:rPr lang="el-GR" sz="2400" b="1" cap="small" dirty="0" smtClean="0">
                <a:latin typeface="Arial" pitchFamily="34" charset="0"/>
                <a:cs typeface="Arial" pitchFamily="34" charset="0"/>
              </a:rPr>
              <a:t>(</a:t>
            </a:r>
            <a:r>
              <a:rPr lang="en-US" sz="2400" b="1" cap="small" dirty="0" smtClean="0">
                <a:latin typeface="Arial" pitchFamily="34" charset="0"/>
                <a:cs typeface="Arial" pitchFamily="34" charset="0"/>
              </a:rPr>
              <a:t>NOZZLE TYPE PUMP</a:t>
            </a:r>
            <a:r>
              <a:rPr lang="el-GR" sz="2400" b="1" dirty="0" smtClean="0">
                <a:latin typeface="Arial" pitchFamily="34" charset="0"/>
                <a:cs typeface="Arial" pitchFamily="34" charset="0"/>
              </a:rPr>
              <a:t>).</a:t>
            </a:r>
          </a:p>
          <a:p>
            <a:pPr>
              <a:buNone/>
            </a:pPr>
            <a:r>
              <a:rPr lang="el-GR" sz="2000" b="1" dirty="0" smtClean="0">
                <a:latin typeface="Arial" pitchFamily="34" charset="0"/>
                <a:cs typeface="Arial" pitchFamily="34" charset="0"/>
              </a:rPr>
              <a:t>     </a:t>
            </a: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pic>
        <p:nvPicPr>
          <p:cNvPr id="571394" name="Picture 2" descr="C:\Users\Fadi\Desktop\3.jpg"/>
          <p:cNvPicPr>
            <a:picLocks noChangeAspect="1" noChangeArrowheads="1"/>
          </p:cNvPicPr>
          <p:nvPr/>
        </p:nvPicPr>
        <p:blipFill>
          <a:blip r:embed="rId3" cstate="print">
            <a:lum bright="-28000" contrast="50000"/>
          </a:blip>
          <a:srcRect/>
          <a:stretch>
            <a:fillRect/>
          </a:stretch>
        </p:blipFill>
        <p:spPr bwMode="auto">
          <a:xfrm>
            <a:off x="5004048" y="1988840"/>
            <a:ext cx="3384376" cy="3600450"/>
          </a:xfrm>
          <a:prstGeom prst="rect">
            <a:avLst/>
          </a:prstGeom>
          <a:noFill/>
        </p:spPr>
      </p:pic>
      <p:sp>
        <p:nvSpPr>
          <p:cNvPr id="5" name="TextBox 4"/>
          <p:cNvSpPr txBox="1"/>
          <p:nvPr/>
        </p:nvSpPr>
        <p:spPr>
          <a:xfrm>
            <a:off x="4788024" y="1628800"/>
            <a:ext cx="1805751" cy="461665"/>
          </a:xfrm>
          <a:prstGeom prst="rect">
            <a:avLst/>
          </a:prstGeom>
          <a:noFill/>
        </p:spPr>
        <p:txBody>
          <a:bodyPr wrap="none" rtlCol="0">
            <a:spAutoFit/>
          </a:bodyPr>
          <a:lstStyle/>
          <a:p>
            <a:r>
              <a:rPr lang="el-GR" sz="1200" b="1" dirty="0" smtClean="0">
                <a:latin typeface="Arial" pitchFamily="34" charset="0"/>
                <a:cs typeface="Arial" pitchFamily="34" charset="0"/>
              </a:rPr>
              <a:t>ΕΣΩΤΕΡΙΚΗ ΠΛΥΜΝΗ </a:t>
            </a:r>
          </a:p>
          <a:p>
            <a:r>
              <a:rPr lang="el-GR" sz="1200" b="1" dirty="0" smtClean="0">
                <a:latin typeface="Arial" pitchFamily="34" charset="0"/>
                <a:cs typeface="Arial" pitchFamily="34" charset="0"/>
              </a:rPr>
              <a:t>ΘΥΡΙΔΩΝ</a:t>
            </a:r>
            <a:endParaRPr lang="el-GR" sz="1200" b="1" dirty="0">
              <a:latin typeface="Arial" pitchFamily="34" charset="0"/>
              <a:cs typeface="Arial" pitchFamily="34" charset="0"/>
            </a:endParaRPr>
          </a:p>
        </p:txBody>
      </p:sp>
      <p:sp>
        <p:nvSpPr>
          <p:cNvPr id="6" name="TextBox 5"/>
          <p:cNvSpPr txBox="1"/>
          <p:nvPr/>
        </p:nvSpPr>
        <p:spPr>
          <a:xfrm>
            <a:off x="4067944" y="3573016"/>
            <a:ext cx="1080424" cy="276999"/>
          </a:xfrm>
          <a:prstGeom prst="rect">
            <a:avLst/>
          </a:prstGeom>
          <a:noFill/>
        </p:spPr>
        <p:txBody>
          <a:bodyPr wrap="none" rtlCol="0">
            <a:spAutoFit/>
          </a:bodyPr>
          <a:lstStyle/>
          <a:p>
            <a:r>
              <a:rPr lang="el-GR" sz="1200" b="1" dirty="0" smtClean="0">
                <a:latin typeface="Arial" pitchFamily="34" charset="0"/>
                <a:cs typeface="Arial" pitchFamily="34" charset="0"/>
              </a:rPr>
              <a:t>ΚΑΤΑΘΛΙΨΗ</a:t>
            </a:r>
            <a:endParaRPr lang="el-GR" sz="1200" b="1" dirty="0">
              <a:latin typeface="Arial" pitchFamily="34" charset="0"/>
              <a:cs typeface="Arial" pitchFamily="34" charset="0"/>
            </a:endParaRPr>
          </a:p>
        </p:txBody>
      </p:sp>
      <p:sp>
        <p:nvSpPr>
          <p:cNvPr id="7" name="TextBox 6"/>
          <p:cNvSpPr txBox="1"/>
          <p:nvPr/>
        </p:nvSpPr>
        <p:spPr>
          <a:xfrm>
            <a:off x="4932040" y="5589240"/>
            <a:ext cx="1130438" cy="276999"/>
          </a:xfrm>
          <a:prstGeom prst="rect">
            <a:avLst/>
          </a:prstGeom>
          <a:noFill/>
        </p:spPr>
        <p:txBody>
          <a:bodyPr wrap="none" rtlCol="0">
            <a:spAutoFit/>
          </a:bodyPr>
          <a:lstStyle/>
          <a:p>
            <a:r>
              <a:rPr lang="el-GR" sz="1200" b="1" dirty="0" smtClean="0"/>
              <a:t>ΑΝΑΡΡΟΦΗΣΗ</a:t>
            </a:r>
            <a:endParaRPr lang="el-GR" sz="1200" b="1" dirty="0"/>
          </a:p>
        </p:txBody>
      </p:sp>
      <p:sp>
        <p:nvSpPr>
          <p:cNvPr id="8" name="TextBox 7"/>
          <p:cNvSpPr txBox="1"/>
          <p:nvPr/>
        </p:nvSpPr>
        <p:spPr>
          <a:xfrm>
            <a:off x="7812360" y="5301208"/>
            <a:ext cx="987771" cy="276999"/>
          </a:xfrm>
          <a:prstGeom prst="rect">
            <a:avLst/>
          </a:prstGeom>
          <a:noFill/>
        </p:spPr>
        <p:txBody>
          <a:bodyPr wrap="none" rtlCol="0">
            <a:spAutoFit/>
          </a:bodyPr>
          <a:lstStyle/>
          <a:p>
            <a:r>
              <a:rPr lang="el-GR" sz="1200" b="1" dirty="0" smtClean="0">
                <a:latin typeface="Arial" pitchFamily="34" charset="0"/>
                <a:cs typeface="Arial" pitchFamily="34" charset="0"/>
              </a:rPr>
              <a:t>ΣΤΡΟΦΕΙΟ</a:t>
            </a:r>
            <a:endParaRPr lang="el-GR" sz="1200" b="1" dirty="0">
              <a:latin typeface="Arial" pitchFamily="34" charset="0"/>
              <a:cs typeface="Arial" pitchFamily="34" charset="0"/>
            </a:endParaRPr>
          </a:p>
        </p:txBody>
      </p:sp>
      <p:sp>
        <p:nvSpPr>
          <p:cNvPr id="9" name="TextBox 8"/>
          <p:cNvSpPr txBox="1"/>
          <p:nvPr/>
        </p:nvSpPr>
        <p:spPr>
          <a:xfrm>
            <a:off x="6829584" y="1412776"/>
            <a:ext cx="2314416" cy="646331"/>
          </a:xfrm>
          <a:prstGeom prst="rect">
            <a:avLst/>
          </a:prstGeom>
          <a:noFill/>
        </p:spPr>
        <p:txBody>
          <a:bodyPr wrap="none" rtlCol="0">
            <a:spAutoFit/>
          </a:bodyPr>
          <a:lstStyle/>
          <a:p>
            <a:r>
              <a:rPr lang="el-GR" sz="1200" b="1" dirty="0" smtClean="0">
                <a:latin typeface="Arial" pitchFamily="34" charset="0"/>
                <a:cs typeface="Arial" pitchFamily="34" charset="0"/>
              </a:rPr>
              <a:t>ΟΡΙΟ ΠΕΡΙΣΤΡΟΦΗΣ ΥΓΡΟΥ </a:t>
            </a:r>
          </a:p>
          <a:p>
            <a:r>
              <a:rPr lang="el-GR" sz="1200" b="1" dirty="0" smtClean="0">
                <a:latin typeface="Arial" pitchFamily="34" charset="0"/>
                <a:cs typeface="Arial" pitchFamily="34" charset="0"/>
              </a:rPr>
              <a:t>ΕΜΒΟΛΟΥ ΜΕ </a:t>
            </a:r>
          </a:p>
          <a:p>
            <a:r>
              <a:rPr lang="el-GR" sz="1200" b="1" dirty="0" smtClean="0">
                <a:latin typeface="Arial" pitchFamily="34" charset="0"/>
                <a:cs typeface="Arial" pitchFamily="34" charset="0"/>
              </a:rPr>
              <a:t>ΔΙΑΚΟΠΤΟΜΕΝΗ ΓΡΑΜΜΗ</a:t>
            </a:r>
            <a:endParaRPr lang="el-GR" sz="12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ΜΕ ΥΓΡΟ ΕΜΒΟΛΟ </a:t>
            </a:r>
            <a:r>
              <a:rPr lang="en-US" sz="2400" b="1" u="sng" dirty="0" smtClean="0">
                <a:solidFill>
                  <a:schemeClr val="bg1"/>
                </a:solidFill>
                <a:latin typeface="Arial" pitchFamily="34" charset="0"/>
                <a:cs typeface="Arial" pitchFamily="34" charset="0"/>
              </a:rPr>
              <a:t/>
            </a:r>
            <a:br>
              <a:rPr lang="en-US" sz="24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a:t>
            </a:r>
            <a:r>
              <a:rPr lang="en-US" sz="2400" b="1" u="sng" dirty="0" smtClean="0">
                <a:solidFill>
                  <a:schemeClr val="bg1"/>
                </a:solidFill>
                <a:latin typeface="Arial" pitchFamily="34" charset="0"/>
                <a:cs typeface="Arial" pitchFamily="34" charset="0"/>
              </a:rPr>
              <a:t>LIQUID PISTON PUMP OR LIQUID RING PUMP)</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3350176" cy="5454368"/>
          </a:xfrm>
          <a:solidFill>
            <a:schemeClr val="bg1"/>
          </a:solidFill>
        </p:spPr>
        <p:txBody>
          <a:bodyPr>
            <a:noAutofit/>
          </a:bodyPr>
          <a:lstStyle/>
          <a:p>
            <a:pPr>
              <a:buNone/>
            </a:pPr>
            <a:r>
              <a:rPr lang="el-GR" sz="2800" b="1" dirty="0" smtClean="0">
                <a:latin typeface="Arial" pitchFamily="34" charset="0"/>
                <a:cs typeface="Arial" pitchFamily="34" charset="0"/>
              </a:rPr>
              <a:t> </a:t>
            </a:r>
            <a:r>
              <a:rPr lang="en-US" sz="2800" b="1" dirty="0" smtClean="0">
                <a:latin typeface="Arial" pitchFamily="34" charset="0"/>
                <a:cs typeface="Arial" pitchFamily="34" charset="0"/>
              </a:rPr>
              <a:t>  </a:t>
            </a:r>
          </a:p>
          <a:p>
            <a:pPr>
              <a:buNone/>
            </a:pPr>
            <a:r>
              <a:rPr lang="en-US" sz="2000" b="1" dirty="0" smtClean="0">
                <a:solidFill>
                  <a:srgbClr val="FF0000"/>
                </a:solidFill>
                <a:latin typeface="Arial" pitchFamily="34" charset="0"/>
                <a:cs typeface="Arial" pitchFamily="34" charset="0"/>
              </a:rPr>
              <a:t>     </a:t>
            </a:r>
            <a:r>
              <a:rPr lang="el-GR" sz="2000" b="1" u="sng" dirty="0" smtClean="0">
                <a:solidFill>
                  <a:srgbClr val="FF0000"/>
                </a:solidFill>
                <a:latin typeface="Arial" pitchFamily="34" charset="0"/>
                <a:cs typeface="Arial" pitchFamily="34" charset="0"/>
              </a:rPr>
              <a:t>ΜΕ ΕΚΚΕΝΤΡΙΚΟ ΚΥΚΛΙΚΟ ΚΕΛΥΦΟΣ </a:t>
            </a:r>
          </a:p>
          <a:p>
            <a:pPr>
              <a:buNone/>
            </a:pPr>
            <a:endParaRPr lang="el-GR" sz="2000" b="1" u="sng" dirty="0" smtClean="0">
              <a:solidFill>
                <a:srgbClr val="FF0000"/>
              </a:solidFill>
              <a:latin typeface="Arial" pitchFamily="34" charset="0"/>
              <a:cs typeface="Arial" pitchFamily="34" charset="0"/>
            </a:endParaRPr>
          </a:p>
          <a:p>
            <a:pPr>
              <a:buNone/>
            </a:pPr>
            <a:r>
              <a:rPr lang="el-GR" sz="2000" b="1" dirty="0" smtClean="0">
                <a:latin typeface="Arial" pitchFamily="34" charset="0"/>
                <a:cs typeface="Arial" pitchFamily="34" charset="0"/>
              </a:rPr>
              <a:t>     </a:t>
            </a:r>
            <a:r>
              <a:rPr lang="el-GR" sz="2200" b="1" dirty="0" smtClean="0">
                <a:latin typeface="Arial" pitchFamily="34" charset="0"/>
                <a:cs typeface="Arial" pitchFamily="34" charset="0"/>
              </a:rPr>
              <a:t>ΕΧΕΙ ΤΙΣ ΘΥΡΙΔΕΣ ΑΝΑΡΡΟΦΗΣΕΩΣ ΚΑΙ ΚΑΤΑΘΛΙΨΕΩΣ ΣΕ ΕΠΙΠΕΔΗ ΠΛΕΥΡΙΚΗ ΕΓΚΑΡΣΙΑ ΠΛΑΚΑ ΚΑΙ ΟΝΟΜΑΖΕΤΑΙ ΑΝΤΛΙΑ </a:t>
            </a:r>
            <a:r>
              <a:rPr lang="el-GR" sz="2200" b="1" dirty="0" smtClean="0">
                <a:solidFill>
                  <a:srgbClr val="FF0000"/>
                </a:solidFill>
                <a:latin typeface="Arial" pitchFamily="34" charset="0"/>
                <a:cs typeface="Arial" pitchFamily="34" charset="0"/>
              </a:rPr>
              <a:t>ΤΥΠΟΥ ΠΛΑΚΑΣ </a:t>
            </a:r>
          </a:p>
          <a:p>
            <a:pPr>
              <a:buNone/>
            </a:pPr>
            <a:r>
              <a:rPr lang="el-GR" sz="2200" b="1" dirty="0" smtClean="0">
                <a:latin typeface="Arial" pitchFamily="34" charset="0"/>
                <a:cs typeface="Arial" pitchFamily="34" charset="0"/>
              </a:rPr>
              <a:t>     (</a:t>
            </a:r>
            <a:r>
              <a:rPr lang="en-US" sz="2200" b="1" dirty="0" smtClean="0">
                <a:latin typeface="Arial" pitchFamily="34" charset="0"/>
                <a:cs typeface="Arial" pitchFamily="34" charset="0"/>
              </a:rPr>
              <a:t>PLATE TYPE PUMP</a:t>
            </a:r>
            <a:r>
              <a:rPr lang="el-GR" sz="2200" b="1" dirty="0" smtClean="0">
                <a:latin typeface="Arial" pitchFamily="34" charset="0"/>
                <a:cs typeface="Arial" pitchFamily="34" charset="0"/>
              </a:rPr>
              <a:t>).</a:t>
            </a:r>
            <a:r>
              <a:rPr lang="el-GR" sz="2000" b="1" dirty="0" smtClean="0">
                <a:latin typeface="Arial" pitchFamily="34" charset="0"/>
                <a:cs typeface="Arial" pitchFamily="34" charset="0"/>
              </a:rPr>
              <a:t>     </a:t>
            </a: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pic>
        <p:nvPicPr>
          <p:cNvPr id="572418" name="Picture 2" descr="C:\Users\Fadi\Desktop\4.jpg"/>
          <p:cNvPicPr>
            <a:picLocks noChangeAspect="1" noChangeArrowheads="1"/>
          </p:cNvPicPr>
          <p:nvPr/>
        </p:nvPicPr>
        <p:blipFill>
          <a:blip r:embed="rId3" cstate="print">
            <a:lum bright="-29000" contrast="57000"/>
          </a:blip>
          <a:srcRect/>
          <a:stretch>
            <a:fillRect/>
          </a:stretch>
        </p:blipFill>
        <p:spPr bwMode="auto">
          <a:xfrm>
            <a:off x="5292080" y="1988840"/>
            <a:ext cx="3295650" cy="3409950"/>
          </a:xfrm>
          <a:prstGeom prst="rect">
            <a:avLst/>
          </a:prstGeom>
          <a:noFill/>
        </p:spPr>
      </p:pic>
      <p:sp>
        <p:nvSpPr>
          <p:cNvPr id="12" name="TextBox 11"/>
          <p:cNvSpPr txBox="1"/>
          <p:nvPr/>
        </p:nvSpPr>
        <p:spPr>
          <a:xfrm>
            <a:off x="7812360" y="4941168"/>
            <a:ext cx="1080424" cy="276999"/>
          </a:xfrm>
          <a:prstGeom prst="rect">
            <a:avLst/>
          </a:prstGeom>
          <a:noFill/>
        </p:spPr>
        <p:txBody>
          <a:bodyPr wrap="none" rtlCol="0">
            <a:spAutoFit/>
          </a:bodyPr>
          <a:lstStyle/>
          <a:p>
            <a:r>
              <a:rPr lang="el-GR" sz="1200" b="1" dirty="0" smtClean="0">
                <a:latin typeface="Arial" pitchFamily="34" charset="0"/>
                <a:cs typeface="Arial" pitchFamily="34" charset="0"/>
              </a:rPr>
              <a:t>ΚΑΤΑΘΛΙΨΗ</a:t>
            </a:r>
            <a:endParaRPr lang="el-GR" sz="1200" b="1" dirty="0">
              <a:latin typeface="Arial" pitchFamily="34" charset="0"/>
              <a:cs typeface="Arial" pitchFamily="34" charset="0"/>
            </a:endParaRPr>
          </a:p>
        </p:txBody>
      </p:sp>
      <p:sp>
        <p:nvSpPr>
          <p:cNvPr id="13" name="TextBox 12"/>
          <p:cNvSpPr txBox="1"/>
          <p:nvPr/>
        </p:nvSpPr>
        <p:spPr>
          <a:xfrm>
            <a:off x="4499992" y="5301208"/>
            <a:ext cx="1008112" cy="276999"/>
          </a:xfrm>
          <a:prstGeom prst="rect">
            <a:avLst/>
          </a:prstGeom>
          <a:noFill/>
        </p:spPr>
        <p:txBody>
          <a:bodyPr wrap="square" rtlCol="0">
            <a:spAutoFit/>
          </a:bodyPr>
          <a:lstStyle/>
          <a:p>
            <a:r>
              <a:rPr lang="el-GR" sz="1200" b="1" dirty="0" smtClean="0">
                <a:latin typeface="Arial" pitchFamily="34" charset="0"/>
                <a:cs typeface="Arial" pitchFamily="34" charset="0"/>
              </a:rPr>
              <a:t>ΣΤΡΟΦΕΙΟ</a:t>
            </a:r>
            <a:endParaRPr lang="el-GR" sz="1200" b="1" dirty="0">
              <a:latin typeface="Arial" pitchFamily="34" charset="0"/>
              <a:cs typeface="Arial" pitchFamily="34" charset="0"/>
            </a:endParaRPr>
          </a:p>
        </p:txBody>
      </p:sp>
      <p:sp>
        <p:nvSpPr>
          <p:cNvPr id="14" name="TextBox 13"/>
          <p:cNvSpPr txBox="1"/>
          <p:nvPr/>
        </p:nvSpPr>
        <p:spPr>
          <a:xfrm>
            <a:off x="4499992" y="2204864"/>
            <a:ext cx="1282723" cy="276999"/>
          </a:xfrm>
          <a:prstGeom prst="rect">
            <a:avLst/>
          </a:prstGeom>
          <a:noFill/>
        </p:spPr>
        <p:txBody>
          <a:bodyPr wrap="none" rtlCol="0">
            <a:spAutoFit/>
          </a:bodyPr>
          <a:lstStyle/>
          <a:p>
            <a:r>
              <a:rPr lang="el-GR" sz="1200" b="1" dirty="0" smtClean="0">
                <a:latin typeface="Arial" pitchFamily="34" charset="0"/>
                <a:cs typeface="Arial" pitchFamily="34" charset="0"/>
              </a:rPr>
              <a:t>ΑΝΑΡΡΟΦΗΣΗ</a:t>
            </a:r>
            <a:endParaRPr lang="el-GR" sz="1200" b="1" dirty="0">
              <a:latin typeface="Arial" pitchFamily="34" charset="0"/>
              <a:cs typeface="Arial" pitchFamily="34" charset="0"/>
            </a:endParaRPr>
          </a:p>
        </p:txBody>
      </p:sp>
      <p:sp>
        <p:nvSpPr>
          <p:cNvPr id="15" name="TextBox 14"/>
          <p:cNvSpPr txBox="1"/>
          <p:nvPr/>
        </p:nvSpPr>
        <p:spPr>
          <a:xfrm>
            <a:off x="3347864" y="4509120"/>
            <a:ext cx="2314416" cy="646331"/>
          </a:xfrm>
          <a:prstGeom prst="rect">
            <a:avLst/>
          </a:prstGeom>
          <a:noFill/>
        </p:spPr>
        <p:txBody>
          <a:bodyPr wrap="none" rtlCol="0">
            <a:spAutoFit/>
          </a:bodyPr>
          <a:lstStyle/>
          <a:p>
            <a:r>
              <a:rPr lang="el-GR" sz="1200" b="1" dirty="0" smtClean="0">
                <a:latin typeface="Arial" pitchFamily="34" charset="0"/>
                <a:cs typeface="Arial" pitchFamily="34" charset="0"/>
              </a:rPr>
              <a:t>ΟΡΙΟ ΠΕΡΙΣΤΡΟΦΗΣ ΥΓΡΟΥ </a:t>
            </a:r>
          </a:p>
          <a:p>
            <a:r>
              <a:rPr lang="el-GR" sz="1200" b="1" dirty="0" smtClean="0">
                <a:latin typeface="Arial" pitchFamily="34" charset="0"/>
                <a:cs typeface="Arial" pitchFamily="34" charset="0"/>
              </a:rPr>
              <a:t>ΕΜΒΟΛΟΥ ΜΕ </a:t>
            </a:r>
          </a:p>
          <a:p>
            <a:r>
              <a:rPr lang="el-GR" sz="1200" b="1" dirty="0" smtClean="0">
                <a:latin typeface="Arial" pitchFamily="34" charset="0"/>
                <a:cs typeface="Arial" pitchFamily="34" charset="0"/>
              </a:rPr>
              <a:t>ΔΙΑΚΟΠΤΟΜΕΝΗ ΓΡΑΜΜΗ</a:t>
            </a:r>
            <a:endParaRPr lang="el-GR" sz="12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ΜΕ ΥΓΡΟ ΕΜΒΟΛΟ </a:t>
            </a:r>
            <a:r>
              <a:rPr lang="en-US" sz="2400" b="1" u="sng" dirty="0" smtClean="0">
                <a:solidFill>
                  <a:schemeClr val="bg1"/>
                </a:solidFill>
                <a:latin typeface="Arial" pitchFamily="34" charset="0"/>
                <a:cs typeface="Arial" pitchFamily="34" charset="0"/>
              </a:rPr>
              <a:t/>
            </a:r>
            <a:br>
              <a:rPr lang="en-US" sz="24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a:t>
            </a:r>
            <a:r>
              <a:rPr lang="en-US" sz="2400" b="1" u="sng" dirty="0" smtClean="0">
                <a:solidFill>
                  <a:schemeClr val="bg1"/>
                </a:solidFill>
                <a:latin typeface="Arial" pitchFamily="34" charset="0"/>
                <a:cs typeface="Arial" pitchFamily="34" charset="0"/>
              </a:rPr>
              <a:t>LIQUID PISTON PUMP OR LIQUID RING PUMP)</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534752" cy="5454368"/>
          </a:xfrm>
          <a:solidFill>
            <a:schemeClr val="bg1"/>
          </a:solidFill>
        </p:spPr>
        <p:txBody>
          <a:bodyPr>
            <a:noAutofit/>
          </a:bodyPr>
          <a:lstStyle/>
          <a:p>
            <a:pPr>
              <a:buNone/>
            </a:pPr>
            <a:r>
              <a:rPr lang="el-GR" sz="2800" b="1" dirty="0" smtClean="0">
                <a:latin typeface="Arial" pitchFamily="34" charset="0"/>
                <a:cs typeface="Arial" pitchFamily="34" charset="0"/>
              </a:rPr>
              <a:t> </a:t>
            </a:r>
            <a:r>
              <a:rPr lang="en-US" sz="2800" b="1" dirty="0" smtClean="0">
                <a:latin typeface="Arial" pitchFamily="34" charset="0"/>
                <a:cs typeface="Arial" pitchFamily="34" charset="0"/>
              </a:rPr>
              <a:t>   </a:t>
            </a:r>
            <a:r>
              <a:rPr lang="el-GR" sz="2400" b="1" u="sng" dirty="0" smtClean="0">
                <a:latin typeface="Arial" pitchFamily="34" charset="0"/>
                <a:cs typeface="Arial" pitchFamily="34" charset="0"/>
              </a:rPr>
              <a:t>Η ΑΡΧΗ ΛΕΙΤΟΥΡΓΙΑΣ ΤΟΥΣ, ΟΜΟΙΑ ΚΑΙ ΣΤΟΥΣ ΔΥΟ, ΕΙΝΑΙ Η ΕΞΗΣ:</a:t>
            </a:r>
          </a:p>
          <a:p>
            <a:pPr>
              <a:buNone/>
            </a:pPr>
            <a:endParaRPr lang="el-GR" sz="1000" b="1" u="sng" dirty="0" smtClean="0">
              <a:latin typeface="Arial" pitchFamily="34" charset="0"/>
              <a:cs typeface="Arial" pitchFamily="34" charset="0"/>
            </a:endParaRPr>
          </a:p>
          <a:p>
            <a:pPr>
              <a:buNone/>
            </a:pPr>
            <a:r>
              <a:rPr lang="en-US" sz="2400" b="1" dirty="0" smtClean="0">
                <a:latin typeface="Arial" pitchFamily="34" charset="0"/>
                <a:cs typeface="Arial" pitchFamily="34" charset="0"/>
              </a:rPr>
              <a:t>    </a:t>
            </a:r>
            <a:r>
              <a:rPr lang="el-GR" sz="2800" b="1" dirty="0" smtClean="0">
                <a:latin typeface="Arial" pitchFamily="34" charset="0"/>
                <a:cs typeface="Arial" pitchFamily="34" charset="0"/>
              </a:rPr>
              <a:t>ΤΟ ΚΥΚΛΙΚΟ ΠΤΕΡΥΓΩΤΟ ΣΤΡΟΦΕΙΟ ΤΗΣ ΑΝΤΛΙΑΣ ΠΕΡΙΣΤΡΕΦΕΤΑΙ ΜΕΣΑ ΣΤΟ ΕΛΛΕΙΠΤΙΚΟ η ΣΤΟ ΕΚΚΕΝΤΡΙΚΟ ΚΕΛΥΦΟΣ ΤΗΣ. ΤΟ ΚΕΛΥΦΟΣ ΓΕΜΙΖΕΙ ΕΝ ΜΕΡΕΙ ΜΕ ΝΕΡΟ η ΑΛΛΟ ΥΓΡΟ, ΤΟ ΟΠΟΙΟ ΠΕΡΙΣΤΡΕΦΕΤΑΙ ΜΑΖΙ ΜΕ ΤΟ ΣΤΡΟΦΕΙΟ ΚΑΙ ΛΟΓΩ ΤΗΣ ΦΥΓΟΚΕΝΤΡΗΣ ΔΥΝΑΜΕΩΣ ΑΠΩΘΕΙΤΑΙ ΠΡΟΣ ΤΗΝ ΠΕΡΙΜΕΤΡΟ ΤΟΥ ΣΤΡΟΦΕΙΟΥ ΚΑΙ ΣΧΗΜΑΤΙΖΕΙ ΕΤΣΙ ΕΝΑ</a:t>
            </a:r>
            <a:r>
              <a:rPr lang="el-GR" sz="2800" b="1" i="1" dirty="0" smtClean="0">
                <a:latin typeface="Arial" pitchFamily="34" charset="0"/>
                <a:cs typeface="Arial" pitchFamily="34" charset="0"/>
              </a:rPr>
              <a:t> </a:t>
            </a:r>
            <a:r>
              <a:rPr lang="el-GR" sz="2800" b="1" i="1" dirty="0" smtClean="0">
                <a:solidFill>
                  <a:srgbClr val="FF0000"/>
                </a:solidFill>
                <a:latin typeface="Arial" pitchFamily="34" charset="0"/>
                <a:cs typeface="Arial" pitchFamily="34" charset="0"/>
              </a:rPr>
              <a:t>ΥΓΡΟ ΔΑΚΤΥΛΙΟ</a:t>
            </a:r>
            <a:r>
              <a:rPr lang="el-GR" sz="2800" b="1" dirty="0" smtClean="0">
                <a:solidFill>
                  <a:srgbClr val="FF0000"/>
                </a:solidFill>
                <a:latin typeface="Arial" pitchFamily="34" charset="0"/>
                <a:cs typeface="Arial" pitchFamily="34" charset="0"/>
              </a:rPr>
              <a:t> </a:t>
            </a:r>
            <a:r>
              <a:rPr lang="el-GR" sz="2800" b="1" dirty="0" smtClean="0">
                <a:latin typeface="Arial" pitchFamily="34" charset="0"/>
                <a:cs typeface="Arial" pitchFamily="34" charset="0"/>
              </a:rPr>
              <a:t>η ΕΝΑ</a:t>
            </a:r>
            <a:r>
              <a:rPr lang="el-GR" sz="2800" b="1" i="1" dirty="0" smtClean="0">
                <a:latin typeface="Arial" pitchFamily="34" charset="0"/>
                <a:cs typeface="Arial" pitchFamily="34" charset="0"/>
              </a:rPr>
              <a:t> </a:t>
            </a:r>
            <a:r>
              <a:rPr lang="el-GR" sz="2800" b="1" i="1" dirty="0" smtClean="0">
                <a:solidFill>
                  <a:srgbClr val="FF0000"/>
                </a:solidFill>
                <a:latin typeface="Arial" pitchFamily="34" charset="0"/>
                <a:cs typeface="Arial" pitchFamily="34" charset="0"/>
              </a:rPr>
              <a:t>ΥΓΡΟ ΕΜΒΟΛΟ</a:t>
            </a:r>
            <a:r>
              <a:rPr lang="el-GR" sz="2800" b="1" dirty="0" smtClean="0">
                <a:latin typeface="Arial" pitchFamily="34" charset="0"/>
                <a:cs typeface="Arial" pitchFamily="34" charset="0"/>
              </a:rPr>
              <a:t>.</a:t>
            </a: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519536"/>
          </a:xfrm>
          <a:solidFill>
            <a:schemeClr val="accent6">
              <a:lumMod val="40000"/>
              <a:lumOff val="60000"/>
            </a:schemeClr>
          </a:solidFill>
        </p:spPr>
        <p:txBody>
          <a:bodyPr>
            <a:noAutofit/>
          </a:bodyPr>
          <a:lstStyle/>
          <a:p>
            <a:r>
              <a:rPr lang="el-GR" sz="1900" b="1" u="sng" dirty="0" smtClean="0">
                <a:solidFill>
                  <a:srgbClr val="FF0000"/>
                </a:solidFill>
                <a:latin typeface="Arial" pitchFamily="34" charset="0"/>
                <a:cs typeface="Arial" pitchFamily="34" charset="0"/>
              </a:rPr>
              <a:t>ΣΥΜΠΙΕΣΗ</a:t>
            </a:r>
            <a:endParaRPr lang="en-US" sz="1900" b="1" u="sng" dirty="0" smtClean="0">
              <a:solidFill>
                <a:srgbClr val="FF0000"/>
              </a:solidFill>
              <a:latin typeface="Arial" pitchFamily="34" charset="0"/>
              <a:cs typeface="Arial" pitchFamily="34" charset="0"/>
            </a:endParaRPr>
          </a:p>
          <a:p>
            <a:pPr algn="l"/>
            <a:r>
              <a:rPr lang="el-GR" sz="1900" b="1" dirty="0" smtClean="0">
                <a:solidFill>
                  <a:schemeClr val="tx1"/>
                </a:solidFill>
                <a:latin typeface="Arial" pitchFamily="34" charset="0"/>
                <a:cs typeface="Arial" pitchFamily="34" charset="0"/>
              </a:rPr>
              <a:t>Η ΦΑΣΗ ΤΗΣ ΣΥΜΠΙΕΣΕΩΣ ΞΕΚΙΝΑ ΜΕ ΤΟ ΕΜΒΟΛΟ ΝΑ ΒΡΙΣΚΕΤΑΙ ΣΤΟ ΚΝΣ ΚΑΙ ΤΗ ΒΑΛΒΙΔΑ ΕΙΣΑΓΩΓΗΣ ΚΑΙ ΕΞΑΓΩΓΗΣ ΚΛΕΙΣΤΕΣ, ΩΣΤΕ ΝΑ ΕΠΙΤΥΓΧΑΝΕΤΑΙ ΣΤΕΓΑΝΟΠΟΙΗΣΗ ΤΟΥ ΚΥΛΙΝΔΡΟΥ. ΚΑΘΩΣ ΤΟ ΕΜΒΟΛΟ ΚΙΝΕΙΤΑΙ ΑΠΟ ΤΟ ΚΝΣ ΣΤΟ ΑΝΣ, ΜΕΙΩΝΕΙ ΤΟΝ ΟΓΚΟ ΤΟΥ ΚΥΛΙΝΔΡΟΥ, ΜΕ ΑΠΟΤΕΛΕΣΜΑ ΝΑ ΑΥΞΑΝΕΤΑΙ Η ΠΙΕΣΗ ΤΟΥ ΠΕΡΙΕΧΟΜΕΝΟΥ ΑΕΡΑ ΜΑΖΙ ΜΕ ΤΗ ΘΕΡΜΟΚΡΑΣΙΑ ΤΟΥ. ΟΤΑΝ ΠΛΕΟΝ ΤΟ ΕΜΒΟΛΟ ΦΤΑΣΕΙ ΣΤΟ ΑΝΣ Ο ΟΓΚΟΣ ΤΟΥ ΑΕΡΑ ΕΧΕΙ ΠΕΡΙΟΡΙΣΘΕΙ ΣΤΟΝ ΕΠΙΖΗΜΙΟ ΟΓΚΟ ΜΕΤΑΞΥ ΠΩΜΑΤΟΣ ΚΑΙ ΕΜΒΟΛΟΥ. Ο ΛΟΓΟΣ ΤΟΥ ΑΡΧΙΚΟΥ ΟΓΚΟΥ ΤΟΥ ΚΥΛΙΝΔΡΟΥ ΠΡΟΣ ΤΟΝ ΤΕΛΙΚΟ ΟΓΚΟ ΤΟΥ ΚΥΛΙΝΔΡΟΥ ΣΤΗ ΦΑΣΗ ΤΗΣ ΣΥΜΠΙΕΣΕΩΣ ΟΝΟΜΑΖΕΤΑΙ</a:t>
            </a:r>
            <a:r>
              <a:rPr lang="el-GR" sz="1900" b="1" i="1" dirty="0" smtClean="0">
                <a:solidFill>
                  <a:schemeClr val="tx1"/>
                </a:solidFill>
                <a:latin typeface="Arial" pitchFamily="34" charset="0"/>
                <a:cs typeface="Arial" pitchFamily="34" charset="0"/>
              </a:rPr>
              <a:t> </a:t>
            </a:r>
            <a:r>
              <a:rPr lang="el-GR" sz="1900" b="1" u="sng" dirty="0" smtClean="0">
                <a:solidFill>
                  <a:srgbClr val="FF0000"/>
                </a:solidFill>
                <a:latin typeface="Arial" pitchFamily="34" charset="0"/>
                <a:cs typeface="Arial" pitchFamily="34" charset="0"/>
              </a:rPr>
              <a:t>ΒΑΘΜΟΣ ΣΥΜΠΙΕΣΕΩΣ ΤΗΣ ΜΗΧΑΝΗΣ</a:t>
            </a:r>
            <a:r>
              <a:rPr lang="el-GR" sz="1900" b="1" i="1" dirty="0" smtClean="0">
                <a:solidFill>
                  <a:schemeClr val="tx1"/>
                </a:solidFill>
                <a:latin typeface="Arial" pitchFamily="34" charset="0"/>
                <a:cs typeface="Arial" pitchFamily="34" charset="0"/>
              </a:rPr>
              <a:t>.</a:t>
            </a:r>
            <a:endParaRPr lang="el-GR" sz="1900" b="1" dirty="0" smtClean="0">
              <a:solidFill>
                <a:schemeClr val="tx1"/>
              </a:solidFill>
              <a:latin typeface="Arial" pitchFamily="34" charset="0"/>
              <a:cs typeface="Arial" pitchFamily="34" charset="0"/>
            </a:endParaRPr>
          </a:p>
          <a:p>
            <a:pPr algn="l"/>
            <a:r>
              <a:rPr lang="el-GR" sz="1900" b="1" dirty="0" smtClean="0">
                <a:solidFill>
                  <a:schemeClr val="tx1"/>
                </a:solidFill>
                <a:latin typeface="Arial" pitchFamily="34" charset="0"/>
                <a:cs typeface="Arial" pitchFamily="34" charset="0"/>
              </a:rPr>
              <a:t>ΤΟ ΕΜΒΟΛΟ ΚΑΤΑ ΤΗ ΦΑΣΗ ΤΗΣ ΣΥΜΠΙΕΣΕΩΣ ΚΙΝΕΙΤΑΙ ΟΠΩΣ ΚΑΙ ΣΤΗΝ ΠΡΟΗΓΟΥΜΕΝΗ ΦΑΣΗ ΤΗΣ ΕΙΣΑΓΩΓΗΣ, ΑΝΤΛΩΝΤΑΣ ΜΗΧΑΝΙΚΗ ΕΝΕΡΓΕΙΑ ΑΠΟ ΤΟ ΣΦΟΝΔΥΛΟ.</a:t>
            </a:r>
          </a:p>
          <a:p>
            <a:pPr algn="l"/>
            <a:r>
              <a:rPr lang="el-GR" sz="1900" b="1" dirty="0" smtClean="0">
                <a:solidFill>
                  <a:srgbClr val="FF0000"/>
                </a:solidFill>
                <a:latin typeface="Arial" pitchFamily="34" charset="0"/>
                <a:cs typeface="Arial" pitchFamily="34" charset="0"/>
              </a:rPr>
              <a:t>Η ΚΙΝΗΣΗ ΤΟΥ ΕΜΒΟΛΟΥ ΑΠΟ ΤΟ ΚΝΣ ΣΤΟ ΑΝΣ ΚΑΤΑ ΤΗ ΦΑΣΗ ΤΗΣ ΣΥΜΠΙΕΣΕΩΣ ΑΠΟΤΕΛΕΙ ΤΟ ΔΕΥΤΕΡΟ ΧΡΟΝΟ ΛΕΙΤΟΥΡΓΙΑΣ ΤΟΥ ΚΙΝΗΤΗΡΑ.</a:t>
            </a:r>
          </a:p>
          <a:p>
            <a:r>
              <a:rPr lang="el-GR" sz="1800" dirty="0" smtClean="0"/>
              <a:t/>
            </a:r>
            <a:br>
              <a:rPr lang="el-GR" sz="1800" dirty="0" smtClean="0"/>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2000" b="1" u="sng" dirty="0" smtClean="0">
                <a:solidFill>
                  <a:schemeClr val="bg1"/>
                </a:solidFill>
                <a:latin typeface="Arial" pitchFamily="34" charset="0"/>
                <a:cs typeface="Arial" pitchFamily="34" charset="0"/>
              </a:rPr>
              <a:t>ΣΤΟΙΧΕΙΩΔΗΣ ΛΕΙΤΟΥΡΓΙΑ ΤΕΤΡΑΧΡΟΝΗΣ ΠΕΤΡΕΛΑΙΟΜΗΧΑΝΗΣ</a:t>
            </a:r>
            <a:endParaRPr lang="en-US" sz="2000" b="1" u="sng" dirty="0">
              <a:solidFill>
                <a:schemeClr val="bg1"/>
              </a:solidFill>
              <a:latin typeface="Arial" pitchFamily="34" charset="0"/>
              <a:cs typeface="Arial" pitchFamily="34" charset="0"/>
            </a:endParaRPr>
          </a:p>
        </p:txBody>
      </p:sp>
      <p:sp>
        <p:nvSpPr>
          <p:cNvPr id="5" name="TextBox 4"/>
          <p:cNvSpPr txBox="1"/>
          <p:nvPr/>
        </p:nvSpPr>
        <p:spPr>
          <a:xfrm>
            <a:off x="323528" y="5589240"/>
            <a:ext cx="8208912" cy="969496"/>
          </a:xfrm>
          <a:prstGeom prst="rect">
            <a:avLst/>
          </a:prstGeom>
          <a:solidFill>
            <a:srgbClr val="FFFF00"/>
          </a:solidFill>
        </p:spPr>
        <p:txBody>
          <a:bodyPr wrap="square" rtlCol="0">
            <a:spAutoFit/>
          </a:bodyPr>
          <a:lstStyle/>
          <a:p>
            <a:r>
              <a:rPr lang="el-GR" sz="1900" b="1" dirty="0" smtClean="0">
                <a:solidFill>
                  <a:srgbClr val="FF0000"/>
                </a:solidFill>
                <a:latin typeface="Arial" pitchFamily="34" charset="0"/>
                <a:cs typeface="Arial" pitchFamily="34" charset="0"/>
              </a:rPr>
              <a:t>Η ΚΙΝΗΣΗ ΤΟΥ ΕΜΒΟΛΟΥ ΑΠΟ ΤΟ ΚΝΣ ΣΤΟ ΑΝΣ ΚΑΤΑ ΤΗ ΦΑΣΗ ΤΗΣ ΣΥΜΠΙΕΣΕΩΣ ΑΠΟΤΕΛΕΙ ΤΟ ΔΕΥΤΕΡΟ ΧΡΟΝΟ ΛΕΙΤΟΥΡΓΙΑΣ ΤΟΥ ΚΙΝΗΤΗΡΑ.</a:t>
            </a:r>
          </a:p>
        </p:txBody>
      </p:sp>
    </p:spTree>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ΜΕ ΥΓΡΟ ΕΜΒΟΛΟ </a:t>
            </a:r>
            <a:r>
              <a:rPr lang="en-US" sz="2400" b="1" u="sng" dirty="0" smtClean="0">
                <a:solidFill>
                  <a:schemeClr val="bg1"/>
                </a:solidFill>
                <a:latin typeface="Arial" pitchFamily="34" charset="0"/>
                <a:cs typeface="Arial" pitchFamily="34" charset="0"/>
              </a:rPr>
              <a:t/>
            </a:r>
            <a:br>
              <a:rPr lang="en-US" sz="24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a:t>
            </a:r>
            <a:r>
              <a:rPr lang="en-US" sz="2400" b="1" u="sng" dirty="0" smtClean="0">
                <a:solidFill>
                  <a:schemeClr val="bg1"/>
                </a:solidFill>
                <a:latin typeface="Arial" pitchFamily="34" charset="0"/>
                <a:cs typeface="Arial" pitchFamily="34" charset="0"/>
              </a:rPr>
              <a:t>LIQUID PISTON PUMP OR LIQUID RING PUMP)</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534752" cy="5526376"/>
          </a:xfrm>
          <a:solidFill>
            <a:schemeClr val="bg1"/>
          </a:solidFill>
        </p:spPr>
        <p:txBody>
          <a:bodyPr>
            <a:noAutofit/>
          </a:bodyPr>
          <a:lstStyle/>
          <a:p>
            <a:pPr>
              <a:buNone/>
            </a:pPr>
            <a:r>
              <a:rPr lang="el-GR" sz="2800" b="1" dirty="0" smtClean="0">
                <a:latin typeface="Arial" pitchFamily="34" charset="0"/>
                <a:cs typeface="Arial" pitchFamily="34" charset="0"/>
              </a:rPr>
              <a:t> </a:t>
            </a:r>
            <a:r>
              <a:rPr lang="en-US" sz="2800" b="1" dirty="0" smtClean="0">
                <a:latin typeface="Arial" pitchFamily="34" charset="0"/>
                <a:cs typeface="Arial" pitchFamily="34" charset="0"/>
              </a:rPr>
              <a:t>   </a:t>
            </a:r>
            <a:r>
              <a:rPr lang="el-GR" sz="2400" b="1" u="sng" dirty="0" smtClean="0">
                <a:latin typeface="Arial" pitchFamily="34" charset="0"/>
                <a:cs typeface="Arial" pitchFamily="34" charset="0"/>
              </a:rPr>
              <a:t>Η ΑΡΧΗ ΛΕΙΤΟΥΡΓΙΑΣ ΤΟΥΣ, ΟΜΟΙΑ ΚΑΙ ΣΤΟΥΣ ΔΥΟ, ΕΙΝΑΙ Η ΕΞΗΣ:</a:t>
            </a:r>
          </a:p>
          <a:p>
            <a:pPr>
              <a:buNone/>
            </a:pPr>
            <a:r>
              <a:rPr lang="el-GR" sz="1000" b="1" dirty="0" smtClean="0">
                <a:latin typeface="Arial" pitchFamily="34" charset="0"/>
                <a:cs typeface="Arial" pitchFamily="34" charset="0"/>
              </a:rPr>
              <a:t>          </a:t>
            </a:r>
          </a:p>
          <a:p>
            <a:pPr>
              <a:buNone/>
            </a:pPr>
            <a:r>
              <a:rPr lang="el-GR" sz="1000" b="1" dirty="0" smtClean="0">
                <a:latin typeface="Arial" pitchFamily="34" charset="0"/>
                <a:cs typeface="Arial" pitchFamily="34" charset="0"/>
              </a:rPr>
              <a:t>          </a:t>
            </a:r>
            <a:r>
              <a:rPr lang="el-GR" sz="2800" b="1" dirty="0" smtClean="0">
                <a:latin typeface="Arial" pitchFamily="34" charset="0"/>
                <a:cs typeface="Arial" pitchFamily="34" charset="0"/>
              </a:rPr>
              <a:t>ΔΥΟ ΦΟΡΕΣ ΣΤΗΝ ΑΝΤΛΙΑ </a:t>
            </a:r>
            <a:r>
              <a:rPr lang="el-GR" sz="2800" b="1" dirty="0" smtClean="0">
                <a:solidFill>
                  <a:srgbClr val="FF0000"/>
                </a:solidFill>
                <a:latin typeface="Arial" pitchFamily="34" charset="0"/>
                <a:cs typeface="Arial" pitchFamily="34" charset="0"/>
              </a:rPr>
              <a:t>(1) </a:t>
            </a:r>
            <a:r>
              <a:rPr lang="el-GR" sz="2800" b="1" dirty="0" smtClean="0">
                <a:latin typeface="Arial" pitchFamily="34" charset="0"/>
                <a:cs typeface="Arial" pitchFamily="34" charset="0"/>
              </a:rPr>
              <a:t>ΚΑΙ ΜΙΑ ΣΤΗΝ ΑΝΤΛΙΑ </a:t>
            </a:r>
            <a:r>
              <a:rPr lang="el-GR" sz="2800" b="1" dirty="0" smtClean="0">
                <a:solidFill>
                  <a:srgbClr val="FF0000"/>
                </a:solidFill>
                <a:latin typeface="Arial" pitchFamily="34" charset="0"/>
                <a:cs typeface="Arial" pitchFamily="34" charset="0"/>
              </a:rPr>
              <a:t>(2)</a:t>
            </a:r>
            <a:r>
              <a:rPr lang="el-GR" sz="2800" b="1" dirty="0" smtClean="0">
                <a:latin typeface="Arial" pitchFamily="34" charset="0"/>
                <a:cs typeface="Arial" pitchFamily="34" charset="0"/>
              </a:rPr>
              <a:t>, ΤΟ ΥΓΡΟ ΤΟΥ ΚΕΛΥΦΟΥΣ ΑΠΟΜΑΚΡΥΝΕΤΑΙ ΑΠΟ ΤΟ ΣΤΡΟΦΕΙΟ η ΕΙΣΧΩΡΕΙ ΜΕΣΑ Σ' ΑΥΤΟ ΕΝΑΛΛΑΞ. ΕΠΕΝΕΡΓΕΙ ΕΤΣΙ ΩΣ ΕΜΒΟΛΟ ΚΑΙ ΣΥΜΠΙΕΖΕΙ ΤΟΝ ΑΕΡΑ, ΟΤΑΝ ΕΙΣΕΡΧΕΤΑΙ ΜΕΣΑ ΣΤΟ ΣΤΡΟΦΕΙΟ.</a:t>
            </a:r>
          </a:p>
          <a:p>
            <a:pPr>
              <a:buNone/>
            </a:pPr>
            <a:r>
              <a:rPr lang="el-GR" sz="2000" b="1" dirty="0" smtClean="0">
                <a:latin typeface="Arial" pitchFamily="34" charset="0"/>
                <a:cs typeface="Arial" pitchFamily="34" charset="0"/>
              </a:rPr>
              <a:t>      </a:t>
            </a:r>
          </a:p>
          <a:p>
            <a:pPr>
              <a:buNone/>
            </a:pPr>
            <a:endParaRPr lang="el-GR" sz="28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ΜΕ ΥΓΡΟ ΕΜΒΟΛΟ </a:t>
            </a:r>
            <a:r>
              <a:rPr lang="en-US" sz="2400" b="1" u="sng" dirty="0" smtClean="0">
                <a:solidFill>
                  <a:schemeClr val="bg1"/>
                </a:solidFill>
                <a:latin typeface="Arial" pitchFamily="34" charset="0"/>
                <a:cs typeface="Arial" pitchFamily="34" charset="0"/>
              </a:rPr>
              <a:t/>
            </a:r>
            <a:br>
              <a:rPr lang="en-US" sz="24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a:t>
            </a:r>
            <a:r>
              <a:rPr lang="en-US" sz="2400" b="1" u="sng" dirty="0" smtClean="0">
                <a:solidFill>
                  <a:schemeClr val="bg1"/>
                </a:solidFill>
                <a:latin typeface="Arial" pitchFamily="34" charset="0"/>
                <a:cs typeface="Arial" pitchFamily="34" charset="0"/>
              </a:rPr>
              <a:t>LIQUID PISTON PUMP OR LIQUID RING PUMP)</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534752" cy="5526376"/>
          </a:xfrm>
          <a:solidFill>
            <a:schemeClr val="bg1"/>
          </a:solidFill>
        </p:spPr>
        <p:txBody>
          <a:bodyPr>
            <a:noAutofit/>
          </a:bodyPr>
          <a:lstStyle/>
          <a:p>
            <a:pPr>
              <a:buNone/>
            </a:pPr>
            <a:r>
              <a:rPr lang="el-GR" sz="2800" b="1" dirty="0" smtClean="0">
                <a:latin typeface="Arial" pitchFamily="34" charset="0"/>
                <a:cs typeface="Arial" pitchFamily="34" charset="0"/>
              </a:rPr>
              <a:t> </a:t>
            </a:r>
            <a:r>
              <a:rPr lang="en-US" sz="2800" b="1" dirty="0" smtClean="0">
                <a:latin typeface="Arial" pitchFamily="34" charset="0"/>
                <a:cs typeface="Arial" pitchFamily="34" charset="0"/>
              </a:rPr>
              <a:t>   </a:t>
            </a:r>
            <a:r>
              <a:rPr lang="el-GR" sz="2400" b="1" u="sng" dirty="0" smtClean="0">
                <a:latin typeface="Arial" pitchFamily="34" charset="0"/>
                <a:cs typeface="Arial" pitchFamily="34" charset="0"/>
              </a:rPr>
              <a:t>Η ΑΡΧΗ ΛΕΙΤΟΥΡΓΙΑΣ ΤΟΥΣ, ΟΜΟΙΑ ΚΑΙ ΣΤΟΥΣ ΔΥΟ, ΕΙΝΑΙ Η ΕΞΗΣ:</a:t>
            </a:r>
          </a:p>
          <a:p>
            <a:pPr>
              <a:buNone/>
            </a:pPr>
            <a:r>
              <a:rPr lang="el-GR" sz="1000" b="1" dirty="0" smtClean="0">
                <a:latin typeface="Arial" pitchFamily="34" charset="0"/>
                <a:cs typeface="Arial" pitchFamily="34" charset="0"/>
              </a:rPr>
              <a:t>           </a:t>
            </a:r>
            <a:endParaRPr lang="el-GR" sz="2000" b="1" dirty="0" smtClean="0">
              <a:latin typeface="Arial" pitchFamily="34" charset="0"/>
              <a:cs typeface="Arial" pitchFamily="34" charset="0"/>
            </a:endParaRPr>
          </a:p>
          <a:p>
            <a:pPr>
              <a:buNone/>
            </a:pPr>
            <a:r>
              <a:rPr lang="el-GR" sz="2400" b="1" dirty="0" smtClean="0">
                <a:latin typeface="Arial" pitchFamily="34" charset="0"/>
                <a:cs typeface="Arial" pitchFamily="34" charset="0"/>
              </a:rPr>
              <a:t>     ΣΤΑ ΣΗΜΕΙΑ </a:t>
            </a:r>
            <a:r>
              <a:rPr lang="el-GR" sz="2400" b="1" u="sng" dirty="0" smtClean="0">
                <a:solidFill>
                  <a:srgbClr val="FF0000"/>
                </a:solidFill>
                <a:latin typeface="Arial" pitchFamily="34" charset="0"/>
                <a:cs typeface="Arial" pitchFamily="34" charset="0"/>
              </a:rPr>
              <a:t>Α</a:t>
            </a:r>
            <a:r>
              <a:rPr lang="el-GR" sz="2400" b="1" dirty="0" smtClean="0">
                <a:latin typeface="Arial" pitchFamily="34" charset="0"/>
                <a:cs typeface="Arial" pitchFamily="34" charset="0"/>
              </a:rPr>
              <a:t> ΟΙ ΧΩΡΟΙ ΜΕΤΑΞΥ ΤΩΝ ΠΤΕΡΥΓΙΩΝ ΕΙΝΑΙ ΓΕΜΑΤΟΙ ΥΓΡΟ. ΚΑΘΩΣ ΠΕΡΙΣΤΡΕΦΕΤΑΙ ΤΟ ΣΤΡΟΦΕΙΟ ΚΑΤΑ ΤΗΝ ΕΝΝΟΙΑ ΤΟΥ ΒΕΛΟΥΣ, ΤΟ ΥΓΡΟ ΑΠΩΘΕΙΤΑΙ ΠΡΟΣ ΤΟ ΚΕΛΥΦΟΣ ΚΑΙ ΠΡΟΚΑΛΕΙ ΤΗΝ ΕΙΣΟΔΟ ΤΟΥ ΑΕΡΑ ΑΠΟ ΤΙΣ ΘΥΡΙΔΕΣ ΑΝΑΡΡΟΦΗΣΕΩΣ ΚΑΙ ΔΗΜΙΟΥΡΓΕΙ ΕΤΣΙ ΑΝΑΛΟΓΟ ΚΕΝΟ. ΚΑΘΩΣ ΠΡΟΧΩΡΟΥΝ, ΤΑ ΠΤΕΡΥΓΙΑ ΤΟΥ ΣΤΡΟΦΕΙΟΥ ΑΝΤΙΠΑΡΕΡΧΟΝΤΑΙ ΤΗ ΘΥΡΙΔΑ ΑΝΑΡΡΟΦΗΣΕΩΣ ΚΑΙ Ο ΑΕΡΑΣ, Ο ΟΠΟΙΟΣ ΕΙΝΑΙ ΕΤΣΙ ΠΑΓΙΔΕΥΜΕΝΟΣ ΜΕΤΑΞΥ ΤΩΝ ΠΤΕΡΥΓΙΩΝ ΚΑΙ ΤΗΣ ΕΠΙΦΑΝΕΙΑΣ ΤΟΥ ΥΓΡΟΥ, ΔΗΜΙΟΥΡΓΕΙ ΔΙΑΧΩΡΙΣΤΙΚΗ ΖΩΝΗ ΓΥΡΩ ΑΠΟ ΤΗΝ ΠΕΡΙΦΕΡΕΙΑ ΤΟΥ ΣΤΡΟΦΕΙΟΥ.</a:t>
            </a:r>
          </a:p>
          <a:p>
            <a:pPr>
              <a:buNone/>
            </a:pPr>
            <a:endParaRPr lang="el-GR" sz="28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ΜΕ ΥΓΡΟ ΕΜΒΟΛΟ </a:t>
            </a:r>
            <a:r>
              <a:rPr lang="en-US" sz="2400" b="1" u="sng" dirty="0" smtClean="0">
                <a:solidFill>
                  <a:schemeClr val="bg1"/>
                </a:solidFill>
                <a:latin typeface="Arial" pitchFamily="34" charset="0"/>
                <a:cs typeface="Arial" pitchFamily="34" charset="0"/>
              </a:rPr>
              <a:t/>
            </a:r>
            <a:br>
              <a:rPr lang="en-US" sz="24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a:t>
            </a:r>
            <a:r>
              <a:rPr lang="en-US" sz="2400" b="1" u="sng" dirty="0" smtClean="0">
                <a:solidFill>
                  <a:schemeClr val="bg1"/>
                </a:solidFill>
                <a:latin typeface="Arial" pitchFamily="34" charset="0"/>
                <a:cs typeface="Arial" pitchFamily="34" charset="0"/>
              </a:rPr>
              <a:t>LIQUID PISTON PUMP OR LIQUID RING PUMP)</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534752" cy="5454368"/>
          </a:xfrm>
          <a:solidFill>
            <a:schemeClr val="bg1"/>
          </a:solidFill>
        </p:spPr>
        <p:txBody>
          <a:bodyPr>
            <a:noAutofit/>
          </a:bodyPr>
          <a:lstStyle/>
          <a:p>
            <a:pPr>
              <a:buNone/>
            </a:pPr>
            <a:r>
              <a:rPr lang="el-GR" sz="2800" b="1" dirty="0" smtClean="0">
                <a:latin typeface="Arial" pitchFamily="34" charset="0"/>
                <a:cs typeface="Arial" pitchFamily="34" charset="0"/>
              </a:rPr>
              <a:t> </a:t>
            </a:r>
            <a:r>
              <a:rPr lang="en-US" sz="2800" b="1" dirty="0" smtClean="0">
                <a:latin typeface="Arial" pitchFamily="34" charset="0"/>
                <a:cs typeface="Arial" pitchFamily="34" charset="0"/>
              </a:rPr>
              <a:t>   </a:t>
            </a:r>
            <a:r>
              <a:rPr lang="el-GR" sz="2400" b="1" u="sng" dirty="0" smtClean="0">
                <a:latin typeface="Arial" pitchFamily="34" charset="0"/>
                <a:cs typeface="Arial" pitchFamily="34" charset="0"/>
              </a:rPr>
              <a:t>Η ΑΡΧΗ ΛΕΙΤΟΥΡΓΙΑΣ ΤΟΥΣ, ΟΜΟΙΑ ΚΑΙ ΣΤΟΥΣ ΔΥΟ, ΕΙΝΑΙ Η ΕΞΗΣ:</a:t>
            </a:r>
          </a:p>
          <a:p>
            <a:pPr>
              <a:buNone/>
            </a:pPr>
            <a:r>
              <a:rPr lang="el-GR" sz="1600" b="1" dirty="0" smtClean="0">
                <a:latin typeface="Arial" pitchFamily="34" charset="0"/>
                <a:cs typeface="Arial" pitchFamily="34" charset="0"/>
              </a:rPr>
              <a:t>      </a:t>
            </a:r>
          </a:p>
          <a:p>
            <a:pPr>
              <a:buNone/>
            </a:pPr>
            <a:r>
              <a:rPr lang="el-GR" sz="1600" b="1" dirty="0" smtClean="0">
                <a:latin typeface="Arial" pitchFamily="34" charset="0"/>
                <a:cs typeface="Arial" pitchFamily="34" charset="0"/>
              </a:rPr>
              <a:t>      </a:t>
            </a:r>
            <a:r>
              <a:rPr lang="el-GR" sz="2800" b="1" dirty="0" smtClean="0">
                <a:latin typeface="Arial" pitchFamily="34" charset="0"/>
                <a:cs typeface="Arial" pitchFamily="34" charset="0"/>
              </a:rPr>
              <a:t>ΣΤΑ ΣΗΜΕΙΑ </a:t>
            </a:r>
            <a:r>
              <a:rPr lang="el-GR" sz="2800" b="1" u="sng" dirty="0" smtClean="0">
                <a:solidFill>
                  <a:srgbClr val="FF0000"/>
                </a:solidFill>
                <a:latin typeface="Arial" pitchFamily="34" charset="0"/>
                <a:cs typeface="Arial" pitchFamily="34" charset="0"/>
              </a:rPr>
              <a:t>Β</a:t>
            </a:r>
            <a:r>
              <a:rPr lang="el-GR" sz="2800" b="1" dirty="0" smtClean="0">
                <a:latin typeface="Arial" pitchFamily="34" charset="0"/>
                <a:cs typeface="Arial" pitchFamily="34" charset="0"/>
              </a:rPr>
              <a:t> Η ΛΕΙΤΟΥΡΓΙΑ ΑΝΑΣΤΡΕΦΕΤΑΙ ΚΑΙ ΤΟ ΝΕΡΟ ΑΡΧΙΖΕΙ ΝΑ ΕΙΣΕΡΧΕΤΑΙ ΞΑΝΑ ΚΑΙ ΝΑ ΩΘΕΙ ΤΟΝ ΑΕΡΑ ΕΞΩ ΑΠΟ ΤΗ ΘΥΡΙΔΑ ΚΑΤΑΘΛΙΨΕΩΣ. ΣΤΑ ΣΗΜΕΙΑ </a:t>
            </a:r>
            <a:r>
              <a:rPr lang="el-GR" sz="2800" b="1" u="sng" dirty="0" smtClean="0">
                <a:solidFill>
                  <a:srgbClr val="FF0000"/>
                </a:solidFill>
                <a:latin typeface="Arial" pitchFamily="34" charset="0"/>
                <a:cs typeface="Arial" pitchFamily="34" charset="0"/>
              </a:rPr>
              <a:t>Γ</a:t>
            </a:r>
            <a:r>
              <a:rPr lang="el-GR" sz="2800" b="1" dirty="0" smtClean="0">
                <a:latin typeface="Arial" pitchFamily="34" charset="0"/>
                <a:cs typeface="Arial" pitchFamily="34" charset="0"/>
              </a:rPr>
              <a:t> ΤΕΛΟΣ ΟΛΟΣ Ο ΑΕΡΑΣ ΕΧΕΙ ΕΞΕΛΘΕΙ ΑΠΟ ΤΗ ΘΥΡΙΔΑ ΚΑΤΑΘΛΙΨΕΩΣ ΕΚΤΟΠΙΣΜΕΝΟΣ ΑΠΟ ΤΟ ΝΕΡΟ, ΠΟΥ ΕΙΝΑΙ ΠΑΛΙ ΕΤΟΙΜΟ ΝΑ ΕΠΑΝΑΛΑΒΕΙ ΤΗ ΛΕΙΤΟΥΡΓΙΑ ΠΟΥ ΠΕΡΙΓΡΑΨΑΜΕ.</a:t>
            </a:r>
          </a:p>
          <a:p>
            <a:pPr>
              <a:buNone/>
            </a:pPr>
            <a:endParaRPr lang="el-GR" sz="28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ΜΕ ΥΓΡΟ ΕΜΒΟΛΟ </a:t>
            </a:r>
            <a:r>
              <a:rPr lang="en-US" sz="2400" b="1" u="sng" dirty="0" smtClean="0">
                <a:solidFill>
                  <a:schemeClr val="bg1"/>
                </a:solidFill>
                <a:latin typeface="Arial" pitchFamily="34" charset="0"/>
                <a:cs typeface="Arial" pitchFamily="34" charset="0"/>
              </a:rPr>
              <a:t/>
            </a:r>
            <a:br>
              <a:rPr lang="en-US" sz="24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a:t>
            </a:r>
            <a:r>
              <a:rPr lang="en-US" sz="2400" b="1" u="sng" dirty="0" smtClean="0">
                <a:solidFill>
                  <a:schemeClr val="bg1"/>
                </a:solidFill>
                <a:latin typeface="Arial" pitchFamily="34" charset="0"/>
                <a:cs typeface="Arial" pitchFamily="34" charset="0"/>
              </a:rPr>
              <a:t>LIQUID PISTON PUMP OR LIQUID RING PUMP)</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534752" cy="5454368"/>
          </a:xfrm>
          <a:solidFill>
            <a:schemeClr val="bg1"/>
          </a:solidFill>
        </p:spPr>
        <p:txBody>
          <a:bodyPr>
            <a:noAutofit/>
          </a:bodyPr>
          <a:lstStyle/>
          <a:p>
            <a:pPr>
              <a:buNone/>
            </a:pPr>
            <a:r>
              <a:rPr lang="el-GR" sz="2800" b="1" dirty="0" smtClean="0">
                <a:latin typeface="Arial" pitchFamily="34" charset="0"/>
                <a:cs typeface="Arial" pitchFamily="34" charset="0"/>
              </a:rPr>
              <a:t> </a:t>
            </a:r>
            <a:r>
              <a:rPr lang="en-US" sz="2800" b="1" dirty="0" smtClean="0">
                <a:latin typeface="Arial" pitchFamily="34" charset="0"/>
                <a:cs typeface="Arial" pitchFamily="34" charset="0"/>
              </a:rPr>
              <a:t>  </a:t>
            </a:r>
            <a:endParaRPr lang="el-GR" sz="1600" b="1" dirty="0" smtClean="0">
              <a:latin typeface="Arial" pitchFamily="34" charset="0"/>
              <a:cs typeface="Arial" pitchFamily="34" charset="0"/>
            </a:endParaRPr>
          </a:p>
          <a:p>
            <a:pPr>
              <a:buNone/>
            </a:pPr>
            <a:r>
              <a:rPr lang="el-GR" sz="1600" b="1" dirty="0" smtClean="0">
                <a:latin typeface="Arial" pitchFamily="34" charset="0"/>
                <a:cs typeface="Arial" pitchFamily="34" charset="0"/>
              </a:rPr>
              <a:t>      </a:t>
            </a:r>
            <a:r>
              <a:rPr lang="el-GR" sz="2800" b="1" dirty="0" smtClean="0">
                <a:latin typeface="Arial" pitchFamily="34" charset="0"/>
                <a:cs typeface="Arial" pitchFamily="34" charset="0"/>
              </a:rPr>
              <a:t>Η ΑΝΤΛΙΑ ΑΥΤΗ ΧΡΕΙΑΖΕΤΑΙ ΜΙΑ ΣΤΑΘΕΡΗ ΠΑΡΟΧΗ ΣΕ ΕΡΓΑΖΟΜΕΝΟ ΜΕΣΟ (ΝΕΡΟ η ΑΛΛΟ ΥΓΡΟ). ΑΥΤΟ ΤΗΣ ΠΑΡΕΧΕΤΑΙ ΑΠΟ ΤΟ ΔΙΚΤΥΟ η ΑΛΛΗ ΠΗΓΗ ΜΕΣΩ ΔΙΑΚΟΠΤΗ. ΣΤΗΝ ΑΝΤΛΙΑ ΥΠΑΡΧΕΙ ΡΥΘΜΙΣΤΙΚΗ ΒΑΛΒΙΔΑ ΡΥΘΜΙΣΜΕΝΗ ΣΤΗΝ ΑΚΡΙΒΩΣ ΑΠΑΙΤΟΥΜΕΝΗ ΠΟΣΟΤΗΤΑ ΤΟΥ ΕΡΓΑΖΟΜΕΝΟΥ ΥΓΡΟΥ, ΩΣΤΕ Η ΑΝΤΛΙΑ ΜΠΟΡΕΙ ΝΑ ΤΕΘΕΙ ΣΕ ΚΙΝΗΣΗ ΑΜΕΣΩΣ ΜΕΤΑ ΤΟ ΑΝΟΙΓΜΑ ΤΟΥ ΔΙΑΚΟΠΤΗ ΠΑΡΟΧΗΣ ΤΟΥ ΥΓΡΟΥ, ΧΩΡΙΣ ΤΗΝ ΑΝΑΓΚΗ ΡΥΘΜΙΣΕΩΣ ΤΗΣ ΡΥΘΜΙΣΤΙΚΗΣ ΒΑΛΒΙΔΑΣ.</a:t>
            </a:r>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ΜΕ ΥΓΡΟ ΕΜΒΟΛΟ </a:t>
            </a:r>
            <a:r>
              <a:rPr lang="en-US" sz="2400" b="1" u="sng" dirty="0" smtClean="0">
                <a:solidFill>
                  <a:schemeClr val="bg1"/>
                </a:solidFill>
                <a:latin typeface="Arial" pitchFamily="34" charset="0"/>
                <a:cs typeface="Arial" pitchFamily="34" charset="0"/>
              </a:rPr>
              <a:t/>
            </a:r>
            <a:br>
              <a:rPr lang="en-US" sz="24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a:t>
            </a:r>
            <a:r>
              <a:rPr lang="en-US" sz="2400" b="1" u="sng" dirty="0" smtClean="0">
                <a:solidFill>
                  <a:schemeClr val="bg1"/>
                </a:solidFill>
                <a:latin typeface="Arial" pitchFamily="34" charset="0"/>
                <a:cs typeface="Arial" pitchFamily="34" charset="0"/>
              </a:rPr>
              <a:t>LIQUID PISTON PUMP OR LIQUID RING PUMP)</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534752" cy="5454368"/>
          </a:xfrm>
          <a:solidFill>
            <a:schemeClr val="bg1"/>
          </a:solidFill>
        </p:spPr>
        <p:txBody>
          <a:bodyPr>
            <a:noAutofit/>
          </a:bodyPr>
          <a:lstStyle/>
          <a:p>
            <a:pPr>
              <a:buNone/>
            </a:pPr>
            <a:r>
              <a:rPr lang="el-GR" sz="2800" b="1" dirty="0" smtClean="0">
                <a:latin typeface="Arial" pitchFamily="34" charset="0"/>
                <a:cs typeface="Arial" pitchFamily="34" charset="0"/>
              </a:rPr>
              <a:t> </a:t>
            </a:r>
            <a:r>
              <a:rPr lang="en-US" sz="2800" b="1" dirty="0" smtClean="0">
                <a:latin typeface="Arial" pitchFamily="34" charset="0"/>
                <a:cs typeface="Arial" pitchFamily="34" charset="0"/>
              </a:rPr>
              <a:t>  </a:t>
            </a:r>
            <a:endParaRPr lang="el-GR" sz="1600" b="1" dirty="0" smtClean="0">
              <a:latin typeface="Arial" pitchFamily="34" charset="0"/>
              <a:cs typeface="Arial" pitchFamily="34" charset="0"/>
            </a:endParaRPr>
          </a:p>
          <a:p>
            <a:pPr>
              <a:buNone/>
            </a:pPr>
            <a:r>
              <a:rPr lang="el-GR" sz="1600" b="1" dirty="0" smtClean="0">
                <a:latin typeface="Arial" pitchFamily="34" charset="0"/>
                <a:cs typeface="Arial" pitchFamily="34" charset="0"/>
              </a:rPr>
              <a:t>      </a:t>
            </a:r>
            <a:r>
              <a:rPr lang="el-GR" sz="2600" b="1" dirty="0" smtClean="0">
                <a:latin typeface="Arial" pitchFamily="34" charset="0"/>
                <a:cs typeface="Arial" pitchFamily="34" charset="0"/>
              </a:rPr>
              <a:t>Η ΑΝΤΛΙΑ ΥΓΡΩΝ ΕΜΒΟΛΩΝ </a:t>
            </a:r>
            <a:r>
              <a:rPr lang="el-GR" sz="2600" b="1" dirty="0" smtClean="0">
                <a:solidFill>
                  <a:srgbClr val="FF0000"/>
                </a:solidFill>
                <a:latin typeface="Arial" pitchFamily="34" charset="0"/>
                <a:cs typeface="Arial" pitchFamily="34" charset="0"/>
              </a:rPr>
              <a:t>ΧΡΗΣΙΜΟΠΟΙΕΙΤΑΙ</a:t>
            </a:r>
            <a:r>
              <a:rPr lang="el-GR" sz="2600" b="1" dirty="0" smtClean="0">
                <a:latin typeface="Arial" pitchFamily="34" charset="0"/>
                <a:cs typeface="Arial" pitchFamily="34" charset="0"/>
              </a:rPr>
              <a:t> ΓΙΑ ΤΗΝ ΑΦΑΙΡΕΣΗ ΟΛΟΥ ΤΟΥ </a:t>
            </a:r>
            <a:r>
              <a:rPr lang="el-GR" sz="2600" b="1" dirty="0" smtClean="0">
                <a:solidFill>
                  <a:srgbClr val="FF0000"/>
                </a:solidFill>
                <a:latin typeface="Arial" pitchFamily="34" charset="0"/>
                <a:cs typeface="Arial" pitchFamily="34" charset="0"/>
              </a:rPr>
              <a:t>ΑΤΜΟΣΦΑΙΡΙΚΟΥ ΑΕΡΑ</a:t>
            </a:r>
            <a:r>
              <a:rPr lang="el-GR" sz="2600" b="1" dirty="0" smtClean="0">
                <a:latin typeface="Arial" pitchFamily="34" charset="0"/>
                <a:cs typeface="Arial" pitchFamily="34" charset="0"/>
              </a:rPr>
              <a:t> ΚΑΙ </a:t>
            </a:r>
            <a:r>
              <a:rPr lang="el-GR" sz="2600" b="1" dirty="0" smtClean="0">
                <a:solidFill>
                  <a:srgbClr val="FF0000"/>
                </a:solidFill>
                <a:latin typeface="Arial" pitchFamily="34" charset="0"/>
                <a:cs typeface="Arial" pitchFamily="34" charset="0"/>
              </a:rPr>
              <a:t>ΤΗ ΔΗΜΙΟΥΡΓΙΑ ΚΕΝΟΥ </a:t>
            </a:r>
            <a:r>
              <a:rPr lang="el-GR" sz="2600" b="1" dirty="0" smtClean="0">
                <a:latin typeface="Arial" pitchFamily="34" charset="0"/>
                <a:cs typeface="Arial" pitchFamily="34" charset="0"/>
              </a:rPr>
              <a:t>ΣΤΟ ΣΩΛΗΝΑ </a:t>
            </a:r>
            <a:r>
              <a:rPr lang="el-GR" sz="2600" b="1" dirty="0" smtClean="0">
                <a:solidFill>
                  <a:srgbClr val="FF0000"/>
                </a:solidFill>
                <a:latin typeface="Arial" pitchFamily="34" charset="0"/>
                <a:cs typeface="Arial" pitchFamily="34" charset="0"/>
              </a:rPr>
              <a:t>ΑΝΑΡΡΟΦΗΣΕΩΣ</a:t>
            </a:r>
            <a:r>
              <a:rPr lang="el-GR" sz="2600" b="1" dirty="0" smtClean="0">
                <a:latin typeface="Arial" pitchFamily="34" charset="0"/>
                <a:cs typeface="Arial" pitchFamily="34" charset="0"/>
              </a:rPr>
              <a:t> </a:t>
            </a:r>
            <a:r>
              <a:rPr lang="el-GR" sz="2600" b="1" u="sng" dirty="0" smtClean="0">
                <a:solidFill>
                  <a:srgbClr val="7030A0"/>
                </a:solidFill>
                <a:latin typeface="Arial" pitchFamily="34" charset="0"/>
                <a:cs typeface="Arial" pitchFamily="34" charset="0"/>
              </a:rPr>
              <a:t>ΤΩΝ ΑΝΤΛΙΩΝ</a:t>
            </a:r>
            <a:r>
              <a:rPr lang="el-GR" sz="2600" b="1" dirty="0" smtClean="0">
                <a:latin typeface="Arial" pitchFamily="34" charset="0"/>
                <a:cs typeface="Arial" pitchFamily="34" charset="0"/>
              </a:rPr>
              <a:t>, ΟΤΑΝ ΑΥΤΕΣ ΕΧΟΥΝ ΜΕΓΑΛΟ ΥΨΟΣ ΑΝΑΡΡΟΦΗΣΕΩΣ ΚΑΙ ΠΑΡΟΥΣΙΑΖΟΥΝ ΣΧΕΤΙΚΗ ΔΥΣΧΕΡΕΙΑ ΚΑΤΑ ΤΗΝ ΑΝΑΡΡΟΦΗΣΗ. Η ΛΕΙΤΟΥΡΓΙΑ ΤΗΣ ΔΙΑΡΚΕΙ, ΩΣΠΟΥ ΝΑ ΑΦΑΙΡΕΘΕΙ ΟΛΟΣ Ο ΑΕΡΑΣ ΑΠΟ ΤΟ ΣΩΛΗΝΑ ΑΝΑΡΡΟΦΗΣΕΩΣ ΚΑΙ ΑΡΧΙΣΕΙ Η ΚΥΡΙΑ ΑΝΤΛΙΑ ΝΑ ΚΑΤΑΘΛΙΒΕΙ, ΠΡΑΓΜΑ ΠΟΥ ΕΞΑΚΡΙΒΩΝΕΤΑΙ ΑΠΟ ΤΙΣ ΕΝΔΕΙΞΕΙΣ ΤΟΥ ΘΛΙΒΟΜΕΤΡΟΥ ΤΗΣ ΚΑΤΑΘΛΙΨΕΩΣ.</a:t>
            </a:r>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rgbClr val="FFFF00"/>
                </a:solidFill>
                <a:latin typeface="Arial" pitchFamily="34" charset="0"/>
                <a:cs typeface="Arial" pitchFamily="34" charset="0"/>
              </a:rPr>
              <a:t>ΑΝΤΛΙΕΣ ΜΕ ΠΕΡΙΣΤΡΕΦΟΜΕΝΟ ΣΩΜΑ ΚΥΛΙΝΔΡΩΝ</a:t>
            </a:r>
            <a:endParaRPr lang="el-GR" sz="2400" b="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285720" y="1142984"/>
            <a:ext cx="8534752" cy="5454368"/>
          </a:xfrm>
          <a:solidFill>
            <a:schemeClr val="bg1"/>
          </a:solidFill>
        </p:spPr>
        <p:txBody>
          <a:bodyPr>
            <a:noAutofit/>
          </a:bodyPr>
          <a:lstStyle/>
          <a:p>
            <a:pPr>
              <a:spcBef>
                <a:spcPts val="0"/>
              </a:spcBef>
              <a:buNone/>
            </a:pPr>
            <a:r>
              <a:rPr lang="el-GR" sz="2800" b="1" dirty="0" smtClean="0">
                <a:latin typeface="Arial" pitchFamily="34" charset="0"/>
                <a:cs typeface="Arial" pitchFamily="34" charset="0"/>
              </a:rPr>
              <a:t> </a:t>
            </a:r>
            <a:r>
              <a:rPr lang="en-US" sz="2800" b="1" dirty="0" smtClean="0">
                <a:latin typeface="Arial" pitchFamily="34" charset="0"/>
                <a:cs typeface="Arial" pitchFamily="34" charset="0"/>
              </a:rPr>
              <a:t>  </a:t>
            </a:r>
            <a:r>
              <a:rPr lang="el-GR" sz="2800" b="1" dirty="0" smtClean="0">
                <a:latin typeface="Arial" pitchFamily="34" charset="0"/>
                <a:cs typeface="Arial" pitchFamily="34" charset="0"/>
              </a:rPr>
              <a:t>ΟΝΟΜΑΖΟΝΤΑΙ ΚΑΙ ΑΝΤΛΙΕΣ</a:t>
            </a:r>
            <a:r>
              <a:rPr lang="el-GR" sz="2800" b="1" i="1" dirty="0" smtClean="0">
                <a:latin typeface="Arial" pitchFamily="34" charset="0"/>
                <a:cs typeface="Arial" pitchFamily="34" charset="0"/>
              </a:rPr>
              <a:t> </a:t>
            </a:r>
            <a:r>
              <a:rPr lang="el-GR" sz="2800" b="1" i="1" dirty="0" smtClean="0">
                <a:solidFill>
                  <a:srgbClr val="FF0000"/>
                </a:solidFill>
                <a:latin typeface="Arial" pitchFamily="34" charset="0"/>
                <a:cs typeface="Arial" pitchFamily="34" charset="0"/>
              </a:rPr>
              <a:t>ΘΕΤΙΚΗΣ ΕΚΤΟΠΙΣΕΩΣ ΜΕΤΑΒΛΗΤΗΣ ΔΙΑΔΡΟΜΗΣ ΕΜΒΟΛΟΥ</a:t>
            </a:r>
            <a:r>
              <a:rPr lang="el-GR" sz="2800" b="1" dirty="0" smtClean="0">
                <a:latin typeface="Arial" pitchFamily="34" charset="0"/>
                <a:cs typeface="Arial" pitchFamily="34" charset="0"/>
              </a:rPr>
              <a:t> ΚΑΙ ΔΙΑΚΡΙΝΟΝΤΑΙ ΣΕ ΔΥΟ ΒΑΣΙΚΟΥΣ ΤΥΠΟΥΣ:</a:t>
            </a:r>
            <a:endParaRPr lang="en-US" sz="2800" b="1" dirty="0" smtClean="0">
              <a:latin typeface="Arial" pitchFamily="34" charset="0"/>
              <a:cs typeface="Arial" pitchFamily="34" charset="0"/>
            </a:endParaRPr>
          </a:p>
          <a:p>
            <a:pPr>
              <a:spcBef>
                <a:spcPts val="0"/>
              </a:spcBef>
              <a:buNone/>
            </a:pPr>
            <a:r>
              <a:rPr lang="el-GR" sz="2800" b="1" dirty="0" smtClean="0">
                <a:latin typeface="Arial" pitchFamily="34" charset="0"/>
                <a:cs typeface="Arial" pitchFamily="34" charset="0"/>
              </a:rPr>
              <a:t> </a:t>
            </a:r>
          </a:p>
          <a:p>
            <a:pPr>
              <a:spcBef>
                <a:spcPts val="0"/>
              </a:spcBef>
              <a:buNone/>
            </a:pPr>
            <a:r>
              <a:rPr lang="el-GR" sz="2800" b="1" dirty="0" smtClean="0">
                <a:latin typeface="Arial" pitchFamily="34" charset="0"/>
                <a:cs typeface="Arial" pitchFamily="34" charset="0"/>
              </a:rPr>
              <a:t>    </a:t>
            </a:r>
            <a:r>
              <a:rPr lang="el-GR" sz="2800" b="1" dirty="0" smtClean="0">
                <a:solidFill>
                  <a:srgbClr val="FF0000"/>
                </a:solidFill>
                <a:latin typeface="Arial" pitchFamily="34" charset="0"/>
                <a:cs typeface="Arial" pitchFamily="34" charset="0"/>
              </a:rPr>
              <a:t>1) </a:t>
            </a:r>
            <a:r>
              <a:rPr lang="el-GR" sz="2800" b="1" dirty="0" smtClean="0">
                <a:latin typeface="Arial" pitchFamily="34" charset="0"/>
                <a:cs typeface="Arial" pitchFamily="34" charset="0"/>
              </a:rPr>
              <a:t>ΑΝΤΛΙΕΣ ΜΕ ΑΞΟΝΙΚΗ ΚΙΝΗΣΗ ΤΩΝ ΕΜΒΟΛΩΝ ΤΟΥΣ, ΟΠΩΣ ΕΙΝΑΙ ΟΙ ΑΝΤΛΙΕΣ</a:t>
            </a:r>
          </a:p>
          <a:p>
            <a:pPr>
              <a:spcBef>
                <a:spcPts val="0"/>
              </a:spcBef>
              <a:buNone/>
            </a:pPr>
            <a:r>
              <a:rPr lang="el-GR" sz="2800" b="1" dirty="0" smtClean="0">
                <a:latin typeface="Arial" pitchFamily="34" charset="0"/>
                <a:cs typeface="Arial" pitchFamily="34" charset="0"/>
              </a:rPr>
              <a:t>    </a:t>
            </a:r>
            <a:r>
              <a:rPr lang="en-US" sz="2800" b="1" dirty="0" smtClean="0">
                <a:solidFill>
                  <a:srgbClr val="FF0000"/>
                </a:solidFill>
                <a:latin typeface="Arial" pitchFamily="34" charset="0"/>
                <a:cs typeface="Arial" pitchFamily="34" charset="0"/>
              </a:rPr>
              <a:t>WATERBURRY</a:t>
            </a:r>
            <a:r>
              <a:rPr lang="el-GR" sz="2800" b="1" dirty="0" smtClean="0">
                <a:latin typeface="Arial" pitchFamily="34" charset="0"/>
                <a:cs typeface="Arial" pitchFamily="34" charset="0"/>
              </a:rPr>
              <a:t> (</a:t>
            </a:r>
            <a:r>
              <a:rPr lang="en-US" sz="2800" b="1" dirty="0" smtClean="0">
                <a:solidFill>
                  <a:srgbClr val="FF0000"/>
                </a:solidFill>
                <a:latin typeface="Arial" pitchFamily="34" charset="0"/>
                <a:cs typeface="Arial" pitchFamily="34" charset="0"/>
              </a:rPr>
              <a:t>AXIAL PISTON PUMPS</a:t>
            </a:r>
            <a:r>
              <a:rPr lang="el-GR" sz="2800" b="1" dirty="0" smtClean="0">
                <a:latin typeface="Arial" pitchFamily="34" charset="0"/>
                <a:cs typeface="Arial" pitchFamily="34" charset="0"/>
              </a:rPr>
              <a:t>). </a:t>
            </a:r>
            <a:endParaRPr lang="en-US" sz="2800" b="1" dirty="0" smtClean="0">
              <a:latin typeface="Arial" pitchFamily="34" charset="0"/>
              <a:cs typeface="Arial" pitchFamily="34" charset="0"/>
            </a:endParaRPr>
          </a:p>
          <a:p>
            <a:pPr>
              <a:spcBef>
                <a:spcPts val="0"/>
              </a:spcBef>
              <a:buNone/>
            </a:pPr>
            <a:endParaRPr lang="el-GR" sz="2800" b="1" dirty="0" smtClean="0">
              <a:latin typeface="Arial" pitchFamily="34" charset="0"/>
              <a:cs typeface="Arial" pitchFamily="34" charset="0"/>
            </a:endParaRPr>
          </a:p>
          <a:p>
            <a:pPr>
              <a:spcBef>
                <a:spcPts val="0"/>
              </a:spcBef>
              <a:buNone/>
            </a:pPr>
            <a:r>
              <a:rPr lang="el-GR" sz="2800" b="1" dirty="0" smtClean="0">
                <a:latin typeface="Arial" pitchFamily="34" charset="0"/>
                <a:cs typeface="Arial" pitchFamily="34" charset="0"/>
              </a:rPr>
              <a:t>    </a:t>
            </a:r>
            <a:r>
              <a:rPr lang="el-GR" sz="2800" b="1" dirty="0" smtClean="0">
                <a:solidFill>
                  <a:srgbClr val="FF0000"/>
                </a:solidFill>
                <a:latin typeface="Arial" pitchFamily="34" charset="0"/>
                <a:cs typeface="Arial" pitchFamily="34" charset="0"/>
              </a:rPr>
              <a:t>2) </a:t>
            </a:r>
            <a:r>
              <a:rPr lang="el-GR" sz="2800" b="1" dirty="0" smtClean="0">
                <a:latin typeface="Arial" pitchFamily="34" charset="0"/>
                <a:cs typeface="Arial" pitchFamily="34" charset="0"/>
              </a:rPr>
              <a:t>ΑΝΤΛΙΕΣ ΜΕ ΑΚΤΙΝΙΚΗ ΚΙΝΗΣΗ ΤΩΝ ΕΜΒΟΛΩΝ (</a:t>
            </a:r>
            <a:r>
              <a:rPr lang="en-US" sz="2800" b="1" dirty="0" smtClean="0">
                <a:solidFill>
                  <a:srgbClr val="FF0000"/>
                </a:solidFill>
                <a:latin typeface="Arial" pitchFamily="34" charset="0"/>
                <a:cs typeface="Arial" pitchFamily="34" charset="0"/>
              </a:rPr>
              <a:t>RADIAL</a:t>
            </a:r>
            <a:r>
              <a:rPr lang="el-GR" sz="2800" b="1" dirty="0" smtClean="0">
                <a:latin typeface="Arial" pitchFamily="34" charset="0"/>
                <a:cs typeface="Arial" pitchFamily="34" charset="0"/>
              </a:rPr>
              <a:t> </a:t>
            </a:r>
            <a:r>
              <a:rPr lang="en-US" sz="2800" b="1" dirty="0" smtClean="0">
                <a:solidFill>
                  <a:srgbClr val="FF0000"/>
                </a:solidFill>
                <a:latin typeface="Arial" pitchFamily="34" charset="0"/>
                <a:cs typeface="Arial" pitchFamily="34" charset="0"/>
              </a:rPr>
              <a:t>PISTON PUMPS</a:t>
            </a:r>
            <a:r>
              <a:rPr lang="el-GR" sz="2800" b="1" dirty="0" smtClean="0">
                <a:latin typeface="Arial" pitchFamily="34" charset="0"/>
                <a:cs typeface="Arial" pitchFamily="34" charset="0"/>
              </a:rPr>
              <a:t>), ΟΠΩΣ ΟΙ ΑΝΤΛΙΕΣ</a:t>
            </a:r>
            <a:r>
              <a:rPr lang="en-US" sz="2800" b="1" dirty="0" smtClean="0">
                <a:latin typeface="Arial" pitchFamily="34" charset="0"/>
                <a:cs typeface="Arial" pitchFamily="34" charset="0"/>
              </a:rPr>
              <a:t> </a:t>
            </a:r>
            <a:r>
              <a:rPr lang="en-US" sz="2800" b="1" dirty="0" smtClean="0">
                <a:solidFill>
                  <a:srgbClr val="FF0000"/>
                </a:solidFill>
                <a:latin typeface="Arial" pitchFamily="34" charset="0"/>
                <a:cs typeface="Arial" pitchFamily="34" charset="0"/>
              </a:rPr>
              <a:t>JOHN HASTIE</a:t>
            </a:r>
            <a:r>
              <a:rPr lang="el-GR" sz="2800" b="1" dirty="0" smtClean="0">
                <a:latin typeface="Arial" pitchFamily="34" charset="0"/>
                <a:cs typeface="Arial" pitchFamily="34" charset="0"/>
              </a:rPr>
              <a:t>, </a:t>
            </a:r>
            <a:r>
              <a:rPr lang="el-GR" sz="2800" b="1" dirty="0" smtClean="0">
                <a:solidFill>
                  <a:srgbClr val="FF0000"/>
                </a:solidFill>
                <a:latin typeface="Arial" pitchFamily="34" charset="0"/>
                <a:cs typeface="Arial" pitchFamily="34" charset="0"/>
              </a:rPr>
              <a:t>Η</a:t>
            </a:r>
            <a:r>
              <a:rPr lang="en-US" sz="2800" b="1" dirty="0" smtClean="0">
                <a:solidFill>
                  <a:srgbClr val="FF0000"/>
                </a:solidFill>
                <a:latin typeface="Arial" pitchFamily="34" charset="0"/>
                <a:cs typeface="Arial" pitchFamily="34" charset="0"/>
              </a:rPr>
              <a:t>ELE-SHAW</a:t>
            </a:r>
            <a:r>
              <a:rPr lang="el-GR" sz="2800" b="1" dirty="0" smtClean="0">
                <a:solidFill>
                  <a:srgbClr val="FF0000"/>
                </a:solidFill>
                <a:latin typeface="Arial" pitchFamily="34" charset="0"/>
                <a:cs typeface="Arial" pitchFamily="34" charset="0"/>
              </a:rPr>
              <a:t> </a:t>
            </a:r>
            <a:r>
              <a:rPr lang="el-GR" sz="2800" b="1" dirty="0" smtClean="0">
                <a:latin typeface="Arial" pitchFamily="34" charset="0"/>
                <a:cs typeface="Arial" pitchFamily="34" charset="0"/>
              </a:rPr>
              <a:t>ΚΛΠ.</a:t>
            </a:r>
          </a:p>
          <a:p>
            <a:pPr>
              <a:buNone/>
            </a:pPr>
            <a:endParaRPr lang="el-GR" sz="26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ΜΕ ΠΕΡΙΣΤΡΕΦΟΜΕΝΟ ΣΩΜΑ ΚΥΛΙΝΔΡΩΝ</a:t>
            </a:r>
            <a:endParaRPr lang="el-GR" sz="2400" b="1" u="sng" dirty="0">
              <a:solidFill>
                <a:schemeClr val="bg1"/>
              </a:solidFill>
              <a:latin typeface="Arial" pitchFamily="34" charset="0"/>
              <a:cs typeface="Arial" pitchFamily="34" charset="0"/>
            </a:endParaRPr>
          </a:p>
        </p:txBody>
      </p:sp>
      <p:pic>
        <p:nvPicPr>
          <p:cNvPr id="1026" name="Picture 2" descr="C:\Users\Fadi\Desktop\1.jpg"/>
          <p:cNvPicPr>
            <a:picLocks noGrp="1" noChangeAspect="1" noChangeArrowheads="1"/>
          </p:cNvPicPr>
          <p:nvPr>
            <p:ph idx="1"/>
          </p:nvPr>
        </p:nvPicPr>
        <p:blipFill>
          <a:blip r:embed="rId3" cstate="print">
            <a:lum bright="-29000" contrast="52000"/>
          </a:blip>
          <a:srcRect/>
          <a:stretch>
            <a:fillRect/>
          </a:stretch>
        </p:blipFill>
        <p:spPr bwMode="auto">
          <a:xfrm>
            <a:off x="738187" y="1979612"/>
            <a:ext cx="7629525" cy="3781425"/>
          </a:xfrm>
          <a:prstGeom prst="rect">
            <a:avLst/>
          </a:prstGeom>
          <a:solidFill>
            <a:srgbClr val="FFFF00"/>
          </a:solidFill>
        </p:spPr>
      </p:pic>
      <p:sp>
        <p:nvSpPr>
          <p:cNvPr id="5" name="TextBox 4"/>
          <p:cNvSpPr txBox="1"/>
          <p:nvPr/>
        </p:nvSpPr>
        <p:spPr>
          <a:xfrm>
            <a:off x="2267744" y="1340768"/>
            <a:ext cx="4680520" cy="523220"/>
          </a:xfrm>
          <a:prstGeom prst="rect">
            <a:avLst/>
          </a:prstGeom>
          <a:solidFill>
            <a:srgbClr val="FFFF00"/>
          </a:solidFill>
        </p:spPr>
        <p:txBody>
          <a:bodyPr wrap="square" rtlCol="0">
            <a:spAutoFit/>
          </a:bodyPr>
          <a:lstStyle/>
          <a:p>
            <a:pPr algn="ctr">
              <a:spcBef>
                <a:spcPts val="0"/>
              </a:spcBef>
              <a:buNone/>
            </a:pPr>
            <a:r>
              <a:rPr lang="el-GR" sz="2800" b="1" u="sng" dirty="0" smtClean="0">
                <a:solidFill>
                  <a:srgbClr val="FF0000"/>
                </a:solidFill>
                <a:latin typeface="Arial" pitchFamily="34" charset="0"/>
                <a:cs typeface="Arial" pitchFamily="34" charset="0"/>
              </a:rPr>
              <a:t>ΑΝΤΛΙ</a:t>
            </a:r>
            <a:r>
              <a:rPr lang="en-US" sz="2800" b="1" u="sng" dirty="0" smtClean="0">
                <a:solidFill>
                  <a:srgbClr val="FF0000"/>
                </a:solidFill>
                <a:latin typeface="Arial" pitchFamily="34" charset="0"/>
                <a:cs typeface="Arial" pitchFamily="34" charset="0"/>
              </a:rPr>
              <a:t>A WATERBURRY</a:t>
            </a:r>
          </a:p>
        </p:txBody>
      </p:sp>
    </p:spTree>
  </p:cSld>
  <p:clrMapOvr>
    <a:masterClrMapping/>
  </p:clrMapOvr>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ΜΕ ΠΕΡΙΣΤΡΕΦΟΜΕΝΟ ΣΩΜΑ ΚΥΛΙΝΔΡΩΝ</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534752" cy="5454368"/>
          </a:xfrm>
          <a:solidFill>
            <a:srgbClr val="92D050"/>
          </a:solidFill>
        </p:spPr>
        <p:txBody>
          <a:bodyPr>
            <a:noAutofit/>
          </a:bodyPr>
          <a:lstStyle/>
          <a:p>
            <a:pPr algn="ctr">
              <a:spcBef>
                <a:spcPts val="0"/>
              </a:spcBef>
              <a:buNone/>
            </a:pPr>
            <a:r>
              <a:rPr lang="el-GR" sz="2000" b="1" u="sng" dirty="0" smtClean="0">
                <a:solidFill>
                  <a:srgbClr val="FF0000"/>
                </a:solidFill>
                <a:latin typeface="Arial" pitchFamily="34" charset="0"/>
                <a:cs typeface="Arial" pitchFamily="34" charset="0"/>
              </a:rPr>
              <a:t>ΟΝΟΜΑΣΙΕΣ</a:t>
            </a:r>
          </a:p>
          <a:p>
            <a:pPr algn="ctr">
              <a:spcBef>
                <a:spcPts val="0"/>
              </a:spcBef>
              <a:buNone/>
            </a:pPr>
            <a:endParaRPr lang="en-US" sz="2000" b="1" u="sng" dirty="0" smtClean="0">
              <a:solidFill>
                <a:srgbClr val="FF0000"/>
              </a:solidFill>
              <a:latin typeface="Arial" pitchFamily="34" charset="0"/>
              <a:cs typeface="Arial" pitchFamily="34" charset="0"/>
            </a:endParaRPr>
          </a:p>
          <a:p>
            <a:pPr>
              <a:spcBef>
                <a:spcPts val="0"/>
              </a:spcBef>
              <a:buClr>
                <a:srgbClr val="FF0000"/>
              </a:buClr>
              <a:buFont typeface="Wingdings" pitchFamily="2" charset="2"/>
              <a:buChar char="Ø"/>
            </a:pPr>
            <a:r>
              <a:rPr lang="el-GR" b="1" dirty="0" smtClean="0">
                <a:latin typeface="Arial" pitchFamily="34" charset="0"/>
                <a:cs typeface="Arial" pitchFamily="34" charset="0"/>
              </a:rPr>
              <a:t>ΑΝΤΛΙ</a:t>
            </a:r>
            <a:r>
              <a:rPr lang="en-US" b="1" dirty="0" smtClean="0">
                <a:latin typeface="Arial" pitchFamily="34" charset="0"/>
                <a:cs typeface="Arial" pitchFamily="34" charset="0"/>
              </a:rPr>
              <a:t>A WATERBURRY</a:t>
            </a:r>
          </a:p>
          <a:p>
            <a:pPr>
              <a:spcBef>
                <a:spcPts val="0"/>
              </a:spcBef>
              <a:buClr>
                <a:srgbClr val="FF0000"/>
              </a:buClr>
              <a:buFont typeface="Wingdings" pitchFamily="2" charset="2"/>
              <a:buChar char="Ø"/>
            </a:pPr>
            <a:endParaRPr lang="el-GR" b="1" dirty="0" smtClean="0">
              <a:latin typeface="Arial" pitchFamily="34" charset="0"/>
              <a:cs typeface="Arial" pitchFamily="34" charset="0"/>
            </a:endParaRPr>
          </a:p>
          <a:p>
            <a:pPr>
              <a:buClr>
                <a:srgbClr val="FF0000"/>
              </a:buClr>
              <a:buFont typeface="Wingdings" pitchFamily="2" charset="2"/>
              <a:buChar char="Ø"/>
            </a:pPr>
            <a:r>
              <a:rPr lang="en-US" b="1" dirty="0" smtClean="0">
                <a:latin typeface="Arial" pitchFamily="34" charset="0"/>
                <a:cs typeface="Arial" pitchFamily="34" charset="0"/>
              </a:rPr>
              <a:t>SWASHPLATE PUMP</a:t>
            </a:r>
            <a:endParaRPr lang="el-GR" b="1" dirty="0" smtClean="0">
              <a:latin typeface="Arial" pitchFamily="34" charset="0"/>
              <a:cs typeface="Arial" pitchFamily="34" charset="0"/>
            </a:endParaRPr>
          </a:p>
          <a:p>
            <a:pPr>
              <a:spcBef>
                <a:spcPts val="0"/>
              </a:spcBef>
              <a:buClr>
                <a:srgbClr val="FF0000"/>
              </a:buClr>
              <a:buFont typeface="Wingdings" pitchFamily="2" charset="2"/>
              <a:buChar char="Ø"/>
            </a:pPr>
            <a:endParaRPr lang="el-GR" b="1" dirty="0" smtClean="0">
              <a:latin typeface="Arial" pitchFamily="34" charset="0"/>
              <a:cs typeface="Arial" pitchFamily="34" charset="0"/>
            </a:endParaRPr>
          </a:p>
          <a:p>
            <a:pPr>
              <a:buClr>
                <a:srgbClr val="FF0000"/>
              </a:buClr>
              <a:buFont typeface="Wingdings" pitchFamily="2" charset="2"/>
              <a:buChar char="Ø"/>
            </a:pPr>
            <a:r>
              <a:rPr lang="en-US" b="1" dirty="0" smtClean="0">
                <a:latin typeface="Arial" pitchFamily="34" charset="0"/>
                <a:cs typeface="Arial" pitchFamily="34" charset="0"/>
              </a:rPr>
              <a:t>AXIAL PISTON VARIABLE DISPLACEMENT </a:t>
            </a:r>
            <a:endParaRPr lang="el-GR" b="1" dirty="0" smtClean="0">
              <a:latin typeface="Arial" pitchFamily="34" charset="0"/>
              <a:cs typeface="Arial" pitchFamily="34" charset="0"/>
            </a:endParaRPr>
          </a:p>
          <a:p>
            <a:pPr>
              <a:buClr>
                <a:srgbClr val="FF0000"/>
              </a:buClr>
              <a:buFont typeface="Wingdings" pitchFamily="2" charset="2"/>
              <a:buChar char="Ø"/>
            </a:pPr>
            <a:endParaRPr lang="el-GR" b="1" dirty="0" smtClean="0">
              <a:latin typeface="Arial" pitchFamily="34" charset="0"/>
              <a:cs typeface="Arial" pitchFamily="34" charset="0"/>
            </a:endParaRPr>
          </a:p>
          <a:p>
            <a:pPr>
              <a:buClr>
                <a:srgbClr val="FF0000"/>
              </a:buClr>
              <a:buFont typeface="Wingdings" pitchFamily="2" charset="2"/>
              <a:buChar char="Ø"/>
            </a:pPr>
            <a:r>
              <a:rPr lang="en-US" b="1" dirty="0" smtClean="0">
                <a:latin typeface="Arial" pitchFamily="34" charset="0"/>
                <a:cs typeface="Arial" pitchFamily="34" charset="0"/>
              </a:rPr>
              <a:t>FIXED DISPLACEMENT PISTON PUMP </a:t>
            </a:r>
            <a:endParaRPr lang="el-GR"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ΜΕ ΠΕΡΙΣΤΡΕΦΟΜΕΝΟ ΣΩΜΑ ΚΥΛΙΝΔΡΩΝ</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534752" cy="5454368"/>
          </a:xfrm>
          <a:solidFill>
            <a:srgbClr val="92D050"/>
          </a:solidFill>
        </p:spPr>
        <p:txBody>
          <a:bodyPr>
            <a:noAutofit/>
          </a:bodyPr>
          <a:lstStyle/>
          <a:p>
            <a:pPr algn="ctr">
              <a:spcBef>
                <a:spcPts val="0"/>
              </a:spcBef>
              <a:buNone/>
            </a:pPr>
            <a:r>
              <a:rPr lang="el-GR" sz="2800" b="1" u="sng" dirty="0" smtClean="0">
                <a:solidFill>
                  <a:srgbClr val="FF0000"/>
                </a:solidFill>
                <a:latin typeface="Arial" pitchFamily="34" charset="0"/>
                <a:cs typeface="Arial" pitchFamily="34" charset="0"/>
              </a:rPr>
              <a:t>ΑΝΤΛΙ</a:t>
            </a:r>
            <a:r>
              <a:rPr lang="en-US" sz="2800" b="1" u="sng" dirty="0" smtClean="0">
                <a:solidFill>
                  <a:srgbClr val="FF0000"/>
                </a:solidFill>
                <a:latin typeface="Arial" pitchFamily="34" charset="0"/>
                <a:cs typeface="Arial" pitchFamily="34" charset="0"/>
              </a:rPr>
              <a:t>A WATERBURRY</a:t>
            </a:r>
          </a:p>
          <a:p>
            <a:pPr>
              <a:spcBef>
                <a:spcPts val="0"/>
              </a:spcBef>
              <a:buNone/>
            </a:pPr>
            <a:endParaRPr lang="el-GR" sz="2800" b="1" dirty="0" smtClean="0">
              <a:latin typeface="Arial" pitchFamily="34" charset="0"/>
              <a:cs typeface="Arial" pitchFamily="34" charset="0"/>
            </a:endParaRPr>
          </a:p>
          <a:p>
            <a:pPr>
              <a:buNone/>
            </a:pPr>
            <a:r>
              <a:rPr lang="el-GR" sz="2800" b="1" dirty="0" smtClean="0">
                <a:latin typeface="Arial" pitchFamily="34" charset="0"/>
                <a:cs typeface="Arial" pitchFamily="34" charset="0"/>
              </a:rPr>
              <a:t>   </a:t>
            </a:r>
            <a:r>
              <a:rPr lang="en-US" sz="2800" b="1" dirty="0" smtClean="0">
                <a:latin typeface="Arial" pitchFamily="34" charset="0"/>
                <a:cs typeface="Arial" pitchFamily="34" charset="0"/>
              </a:rPr>
              <a:t> </a:t>
            </a:r>
            <a:r>
              <a:rPr lang="el-GR" sz="2800" b="1" dirty="0" smtClean="0">
                <a:latin typeface="Arial" pitchFamily="34" charset="0"/>
                <a:cs typeface="Arial" pitchFamily="34" charset="0"/>
              </a:rPr>
              <a:t>Η ΑΝΤΛΙΑ ΑΥΤΗ ΕΧΕΙ </a:t>
            </a:r>
            <a:r>
              <a:rPr lang="el-GR" sz="2800" b="1" dirty="0" smtClean="0">
                <a:solidFill>
                  <a:srgbClr val="FF0000"/>
                </a:solidFill>
                <a:latin typeface="Arial" pitchFamily="34" charset="0"/>
                <a:cs typeface="Arial" pitchFamily="34" charset="0"/>
              </a:rPr>
              <a:t>ΩΣ ΣΤΡΟΦΕΙΟ ΚΥΛΙΝΔΡΙΚΟ ΣΩΜΑ</a:t>
            </a:r>
            <a:r>
              <a:rPr lang="el-GR" sz="2800" b="1" dirty="0" smtClean="0">
                <a:latin typeface="Arial" pitchFamily="34" charset="0"/>
                <a:cs typeface="Arial" pitchFamily="34" charset="0"/>
              </a:rPr>
              <a:t>, ΜΕΣΑ ΣΤΟ ΟΠΟΙΟ ΥΠΑΡΧΟΥΝ </a:t>
            </a:r>
            <a:r>
              <a:rPr lang="el-GR" sz="2800" b="1" dirty="0" smtClean="0">
                <a:solidFill>
                  <a:srgbClr val="FF0000"/>
                </a:solidFill>
                <a:latin typeface="Arial" pitchFamily="34" charset="0"/>
                <a:cs typeface="Arial" pitchFamily="34" charset="0"/>
              </a:rPr>
              <a:t>6-8 ΚΥΛΙΝΔΡΟΙ </a:t>
            </a:r>
            <a:r>
              <a:rPr lang="el-GR" sz="2800" b="1" dirty="0" smtClean="0">
                <a:latin typeface="Arial" pitchFamily="34" charset="0"/>
                <a:cs typeface="Arial" pitchFamily="34" charset="0"/>
              </a:rPr>
              <a:t>ΑΝΟΙΚΤΟΙ ΚΑΤΑ ΤΟ ΕΝΑ ΑΚΡΟ, ΕΝΩ ΣΤΟ ΑΛΛΟ ΦΕΡΟΥΝ ΚΩΝΙΚΗ ΟΠΗ.</a:t>
            </a:r>
          </a:p>
          <a:p>
            <a:pPr>
              <a:buNone/>
            </a:pPr>
            <a:r>
              <a:rPr lang="en-US" sz="2800" b="1" dirty="0" smtClean="0">
                <a:latin typeface="Arial" pitchFamily="34" charset="0"/>
                <a:cs typeface="Arial" pitchFamily="34" charset="0"/>
              </a:rPr>
              <a:t>    </a:t>
            </a:r>
            <a:r>
              <a:rPr lang="el-GR" sz="2800" b="1" dirty="0" smtClean="0">
                <a:latin typeface="Arial" pitchFamily="34" charset="0"/>
                <a:cs typeface="Arial" pitchFamily="34" charset="0"/>
              </a:rPr>
              <a:t>ΜΕΣΑ </a:t>
            </a:r>
            <a:r>
              <a:rPr lang="el-GR" sz="2800" b="1" dirty="0" smtClean="0">
                <a:solidFill>
                  <a:srgbClr val="FF0000"/>
                </a:solidFill>
                <a:latin typeface="Arial" pitchFamily="34" charset="0"/>
                <a:cs typeface="Arial" pitchFamily="34" charset="0"/>
              </a:rPr>
              <a:t>ΣΕ ΚΑΘΕ ΚΥΛΙΝΔΡΟ ΠΑΛΙΝΔΡΟΜΕΙ ΕΜΒΟΛΟ</a:t>
            </a:r>
            <a:r>
              <a:rPr lang="en-US" sz="2800" b="1" dirty="0" smtClean="0">
                <a:solidFill>
                  <a:srgbClr val="FF0000"/>
                </a:solidFill>
                <a:latin typeface="Arial" pitchFamily="34" charset="0"/>
                <a:cs typeface="Arial" pitchFamily="34" charset="0"/>
              </a:rPr>
              <a:t> </a:t>
            </a:r>
            <a:r>
              <a:rPr lang="el-GR" sz="2800" b="1" dirty="0" smtClean="0">
                <a:latin typeface="Arial" pitchFamily="34" charset="0"/>
                <a:cs typeface="Arial" pitchFamily="34" charset="0"/>
              </a:rPr>
              <a:t>ΜΕ ΔΙΩΣΤΗΡΑ ΣΦΑΙΡΙΚΗΣ ΚΕΦΑΛΗΣ ΠΟΥ ΣΤΟ ΑΛΛΟ ΑΚΡΟ ΤΟΥ ΣΥΝΔΕΕΤΑΙ ΜΕ ΣΦΑΙΡΙΚΗ ΕΠΙΣΗΣ ΑΡΘΡΩΣΗ ΠΟΔΙΟΥ ΠΡΟΣ ΚΑΤΑΛΛΗΛΟ ΚΥΠΕΛΛΟ.</a:t>
            </a:r>
          </a:p>
          <a:p>
            <a:pPr>
              <a:spcBef>
                <a:spcPts val="0"/>
              </a:spcBef>
              <a:buNone/>
            </a:pPr>
            <a:endParaRPr lang="el-GR" sz="26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ΜΕ ΠΕΡΙΣΤΡΕΦΟΜΕΝΟ ΣΩΜΑ ΚΥΛΙΝΔΡΩΝ</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534752" cy="5454368"/>
          </a:xfrm>
          <a:solidFill>
            <a:srgbClr val="92D050"/>
          </a:solidFill>
        </p:spPr>
        <p:txBody>
          <a:bodyPr>
            <a:noAutofit/>
          </a:bodyPr>
          <a:lstStyle/>
          <a:p>
            <a:pPr algn="ctr">
              <a:spcBef>
                <a:spcPts val="0"/>
              </a:spcBef>
              <a:buNone/>
            </a:pPr>
            <a:r>
              <a:rPr lang="el-GR" sz="2800" b="1" u="sng" dirty="0" smtClean="0">
                <a:solidFill>
                  <a:srgbClr val="FF0000"/>
                </a:solidFill>
                <a:latin typeface="Arial" pitchFamily="34" charset="0"/>
                <a:cs typeface="Arial" pitchFamily="34" charset="0"/>
              </a:rPr>
              <a:t>ΑΝΤΛΙ</a:t>
            </a:r>
            <a:r>
              <a:rPr lang="en-US" sz="2800" b="1" u="sng" dirty="0" smtClean="0">
                <a:solidFill>
                  <a:srgbClr val="FF0000"/>
                </a:solidFill>
                <a:latin typeface="Arial" pitchFamily="34" charset="0"/>
                <a:cs typeface="Arial" pitchFamily="34" charset="0"/>
              </a:rPr>
              <a:t>A WATERBURRY</a:t>
            </a:r>
          </a:p>
          <a:p>
            <a:pPr>
              <a:spcBef>
                <a:spcPts val="0"/>
              </a:spcBef>
              <a:buNone/>
            </a:pPr>
            <a:endParaRPr lang="el-GR" sz="2800" b="1" dirty="0" smtClean="0">
              <a:latin typeface="Arial" pitchFamily="34" charset="0"/>
              <a:cs typeface="Arial" pitchFamily="34" charset="0"/>
            </a:endParaRPr>
          </a:p>
          <a:p>
            <a:pPr>
              <a:buNone/>
            </a:pPr>
            <a:r>
              <a:rPr lang="el-GR" sz="2000" b="1" dirty="0" smtClean="0">
                <a:latin typeface="Arial" pitchFamily="34" charset="0"/>
                <a:cs typeface="Arial" pitchFamily="34" charset="0"/>
              </a:rPr>
              <a:t>   </a:t>
            </a:r>
            <a:r>
              <a:rPr lang="en-US" sz="2000" b="1" dirty="0" smtClean="0">
                <a:latin typeface="Arial" pitchFamily="34" charset="0"/>
                <a:cs typeface="Arial" pitchFamily="34" charset="0"/>
              </a:rPr>
              <a:t>  </a:t>
            </a:r>
            <a:r>
              <a:rPr lang="el-GR" sz="2200" b="1" dirty="0" smtClean="0">
                <a:latin typeface="Arial" pitchFamily="34" charset="0"/>
                <a:cs typeface="Arial" pitchFamily="34" charset="0"/>
              </a:rPr>
              <a:t>ΚΑΤΑ ΤΗ ΛΕΙΤΟΥΡΓΙΑ ΤΗΣ ΑΝΤΛΙΑΣ ΤΑ ΚΥΠΕΛΛΑ ΠΕΡΙΣΤΡΕΦΟΝΤΑΙ ΜΕΣΑ ΣΕ ΛΕΚΑΝΗ ΠΟΥ ΜΠΟΡΕΙ ΝΑ ΡΥΘΜΙΖΕΤΑΙ ΕΤΣΙ, ΩΣΤΕ ΑΛΛΟΤΕ ΝΑ ΕΙΝΑΙ ΤΕΛΕΙΩΣ </a:t>
            </a:r>
            <a:r>
              <a:rPr lang="el-GR" sz="2200" b="1" dirty="0" smtClean="0">
                <a:solidFill>
                  <a:srgbClr val="FF0000"/>
                </a:solidFill>
                <a:latin typeface="Arial" pitchFamily="34" charset="0"/>
                <a:cs typeface="Arial" pitchFamily="34" charset="0"/>
              </a:rPr>
              <a:t>ΚΑΘΕΤΗ</a:t>
            </a:r>
            <a:r>
              <a:rPr lang="el-GR" sz="2200" b="1" dirty="0" smtClean="0">
                <a:latin typeface="Arial" pitchFamily="34" charset="0"/>
                <a:cs typeface="Arial" pitchFamily="34" charset="0"/>
              </a:rPr>
              <a:t> ΣΤΟΝ</a:t>
            </a:r>
            <a:r>
              <a:rPr lang="en-US" sz="2200" b="1" dirty="0" smtClean="0">
                <a:latin typeface="Arial" pitchFamily="34" charset="0"/>
                <a:cs typeface="Arial" pitchFamily="34" charset="0"/>
              </a:rPr>
              <a:t> </a:t>
            </a:r>
            <a:r>
              <a:rPr lang="el-GR" sz="2200" b="1" dirty="0" smtClean="0">
                <a:latin typeface="Arial" pitchFamily="34" charset="0"/>
                <a:cs typeface="Arial" pitchFamily="34" charset="0"/>
              </a:rPr>
              <a:t>ΑΞΟΝΑ ΚΑΙ ΑΛΛΟΤΕ ΝΑ ΛΑΜΒΑΝΕΙ </a:t>
            </a:r>
            <a:r>
              <a:rPr lang="el-GR" sz="2200" b="1" dirty="0" smtClean="0">
                <a:solidFill>
                  <a:srgbClr val="FF0000"/>
                </a:solidFill>
                <a:latin typeface="Arial" pitchFamily="34" charset="0"/>
                <a:cs typeface="Arial" pitchFamily="34" charset="0"/>
              </a:rPr>
              <a:t>ΚΛΙΣΗ</a:t>
            </a:r>
            <a:r>
              <a:rPr lang="el-GR" sz="2200" b="1" dirty="0" smtClean="0">
                <a:latin typeface="Arial" pitchFamily="34" charset="0"/>
                <a:cs typeface="Arial" pitchFamily="34" charset="0"/>
              </a:rPr>
              <a:t> ΩΣ ΠΡΟΣ ΑΥΤΟΝ ΠΡΟΣ ΤΑ ΔΕΞΙΑ η ΑΡΙΣΤΕΡΑ, ΑΝΑΛΟΓΑ. </a:t>
            </a:r>
          </a:p>
          <a:p>
            <a:pPr>
              <a:buNone/>
            </a:pPr>
            <a:r>
              <a:rPr lang="el-GR" sz="2200" b="1" dirty="0" smtClean="0">
                <a:latin typeface="Arial" pitchFamily="34" charset="0"/>
                <a:cs typeface="Arial" pitchFamily="34" charset="0"/>
              </a:rPr>
              <a:t>    Ο ΚΙΝΗΤΗΡΙΟΣ ΑΞΟΝΑΣ ΤΗΣ ΑΝΤΛΙΑΣ ΠΕΡΙΣΤΡΕΦΕΙ ΤΟ ΣΤΡΟΦΕΙΟ ΠΑΝΤΟΤΕ</a:t>
            </a:r>
            <a:r>
              <a:rPr lang="en-US" sz="2200" b="1" dirty="0" smtClean="0">
                <a:latin typeface="Arial" pitchFamily="34" charset="0"/>
                <a:cs typeface="Arial" pitchFamily="34" charset="0"/>
              </a:rPr>
              <a:t>.</a:t>
            </a:r>
            <a:endParaRPr lang="el-GR" sz="2200" b="1" dirty="0" smtClean="0">
              <a:latin typeface="Arial" pitchFamily="34" charset="0"/>
              <a:cs typeface="Arial" pitchFamily="34" charset="0"/>
            </a:endParaRPr>
          </a:p>
          <a:p>
            <a:pPr>
              <a:buNone/>
            </a:pPr>
            <a:r>
              <a:rPr lang="en-US" sz="2200" b="1" dirty="0" smtClean="0">
                <a:latin typeface="Arial" pitchFamily="34" charset="0"/>
                <a:cs typeface="Arial" pitchFamily="34" charset="0"/>
              </a:rPr>
              <a:t>     </a:t>
            </a:r>
            <a:r>
              <a:rPr lang="el-GR" sz="2200" b="1" dirty="0" smtClean="0">
                <a:latin typeface="Arial" pitchFamily="34" charset="0"/>
                <a:cs typeface="Arial" pitchFamily="34" charset="0"/>
              </a:rPr>
              <a:t>ΜΑΖΙ ΜΕ ΤΟ ΣΩΜΑ, ΤΟ ΟΠΟΙΟ ΣΦΗΝΩΝΕΤΑΙ ΣΤΟΝ ΑΞΟΝΑ, ΠΕΡΙΣΤΡΕΦΟΝΤΑΙ ΟΙ ΚΥΛΙΝΔΡΟΙ ΚΑΙ ΤΑ ΕΜΒΟΛΑ ΜΕ ΤΟΥΣ ΔΙΩΣΤΗΡΕΣ ΚΑΙ ΤΑ ΚΥΠΕΛΛΑ. ΤΑ ΚΥΠΕΛΛΑ ΑΥΤΑ ΚΙΝΟΥΝΤΑΙ ΜΕΣΑ ΣΤΗ ΛΕΚΑΝΗ, Η ΟΠΟΙΑ ΠΑΙΡΝΕΙ ΚΑΘΕ ΦΟΡΑ ΜΙΑ ΣΤΑΘΕΡΗ ΚΛΙΣΗ.</a:t>
            </a:r>
          </a:p>
          <a:p>
            <a:pPr>
              <a:spcBef>
                <a:spcPts val="0"/>
              </a:spcBef>
              <a:buNone/>
            </a:pPr>
            <a:endParaRPr lang="el-GR" sz="26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519536"/>
          </a:xfrm>
          <a:solidFill>
            <a:schemeClr val="accent6">
              <a:lumMod val="40000"/>
              <a:lumOff val="60000"/>
            </a:schemeClr>
          </a:solidFill>
        </p:spPr>
        <p:txBody>
          <a:bodyPr>
            <a:noAutofit/>
          </a:bodyPr>
          <a:lstStyle/>
          <a:p>
            <a:r>
              <a:rPr lang="el-GR" sz="2000" b="1" u="sng" dirty="0" smtClean="0">
                <a:solidFill>
                  <a:srgbClr val="FF0000"/>
                </a:solidFill>
                <a:latin typeface="Arial" pitchFamily="34" charset="0"/>
                <a:cs typeface="Arial" pitchFamily="34" charset="0"/>
              </a:rPr>
              <a:t>ΚΑΥΣΗ - ΕΚΤΟΝΩΣΗ</a:t>
            </a:r>
          </a:p>
          <a:p>
            <a:pPr algn="l"/>
            <a:r>
              <a:rPr lang="el-GR" sz="1700" b="1" dirty="0" smtClean="0">
                <a:solidFill>
                  <a:schemeClr val="tx1"/>
                </a:solidFill>
                <a:latin typeface="Arial" pitchFamily="34" charset="0"/>
                <a:cs typeface="Arial" pitchFamily="34" charset="0"/>
              </a:rPr>
              <a:t>Η ΤΡΙΤΗ ΦΑΣΗ ΛΕΙΤΟΥΡΓΙΑΣ ΞΕΚΙΝΑ ΜΕ ΤΟ ΕΜΒΟΛΟ ΝΑ ΒΡΙΣΚΕΤΑΙ ΣΤΟ ΑΝΣ ΚΑΙ ΤΗ ΒΑΛΒΙΔΑ ΕΙΣΑΓΩΓΗΣ ΚΑΙ ΕΞΑΓΩΓΗΣ ΚΛΕΙΣΤΕΣ. Ο ΑΕΡΑΣ ΕΝΤΟΣ ΤΟΥ ΕΠΙΖΗΜΙΟΥ ΟΓΚΟΥ ΒΡΙΣΚΕΤΑΙ ΣΕ ΥΨΗΛΗ ΠΙΕΣΗ ΚΑΙ ΘΕΡΜΟΚΡΑΣΙΑ ΚΑΙ ΤΟ ΚΑΥΣΙΜΟ (ΠΕΤΡΕΛΑΙΟ) ΨΕΚΑΖΕΤΑΙ ΜΕΣΑ ΣΤΟΝ ΚΥΛΙΝΔΡΟ ΑΠΟ ΤΟΝ ΕΓΧΥΤΗΡΑ (ΜΠΕΚ) ΜΕ ΤΗ ΜΟΡΦΗ ΝΕΦΟΥΣ ΜΙΚΡΟΣΚΟΠΙΚΩΝ ΣΤΑΓΟΝΙΔΙΩΝ. ΤΟ ΠΕΤΡΕΛΑΙΟ ΑΝΑΜΕΙΓΝΥΕΤΑΙ ΜΕ ΤΟΝ ΑΕΡΑ ΚΑΙ ΛΟΓΩ ΤΗΣ ΥΨΗΛΗΣ ΘΕΡΜΟΚΡΑΣΙΑΣ ΑΥΤΑΝΑΦΛΕΓΕΤΑΙ. Η ΚΑΥΣΗ ΤΟΥ ΜΕΙΓΜΑΤΟΣ ΑΕΡΑ-ΠΕΤΡΕΛΑΙΟΥ ΕΛΕΥΘΕΡΩΝΕΙ ΣΗΜΑΝΤΙΚΑ ΠΟΣΑ ΘΕΡΜΟΤΗΤΑΣ, ΑΥΞΑΝΟΝΤΑΣ ΤΗ ΘΕΡΜΟΚΡΑΣΙΑ ΚΑΙ ΤΗΝ ΠΙΕΣΗ ΜΕΣΑ ΣΤΟΝ ΚΥΛΙΝΔΡΟ. Η ΙΔΙΑΙΤΕΡΑ ΑΥΞΗΜΕΝΗ ΠΙΕΣΗ ΤΩΝ ΚΑΥΣΑΕΡΙΩΝ ΩΘΕΙ ΤΟ ΕΜΒΟΛΟ ΠΡΟΣ ΤΟ ΚΝΣ . ΤΟ ΕΜΒΟΛΟ ΜΕΤΑΔΙΔΕΙ ΤΗΝ ΚΙΝΗΣΗ ΣΤΟ ΔΙΩΣΤΗΡΑ Ο ΟΠΟΙΟΣ ΜΕ ΤΗ ΣΕΙΡΑ ΤΟΥ ΚΙΝΕΙ ΤΟ ΣΤΡΟΦΑΛΟ, ΜΕΤΑΤΡΕΠΟΝΤΑΣ ΤΗΝ ΕΥΘΥΓΡΑΜΜΗ ΚΙΝΗΣΗ ΤΟΥ ΕΜΒΟΛΟΥ ΣΕ ΠΕΡΙΣΤΡΟΦΙΚΗ. ΜΕ ΤΗΝ ΑΦΙΞΗ ΤΟΥ ΕΜΒΟΛΟΥ ΣΤΟ ΚΝΣ ΤΕΛΕΙΩΝΕΙ Η ΤΡΙΤΗ ΦΑΣΗ ΛΕΙΤΟΥΡΓΙΑΣ, Η ΟΠΟΙΑ ΕΙΝΑΙ ΚΑΙ Η ΜΟΝΑΔΙΚΗ ΕΝΕΡΓΗ ΦΑΣΗ, ΔΗΛΑΔΗ Η ΜΟΝΑΔΙΚΗ ΠΕΡΙΟΔΟΣ ΠΟΥ ΠΑΡΑΓΕΤΑΙ ΜΗΧΑΝΙΚΟ ΕΡΓΟ. ΕΝΑ ΤΜΗΜΑ ΤΟΥ ΕΡΓΟΥ ΑΥΤΟΥ ΑΠΟΘΗΚΕΥΕΤΑΙ ΣΤΟ ΣΦΟΝΔΥΛΟ ΜΕ ΤΗ ΜΟΡΦΗ ΚΙΝΗΤΙΚΗΣ ΕΝΕΡΓΕΙΑΣ, ΕΝΩ ΤΟ ΥΠΟΛΟΙΠΟ ΑΠΟΔΙΔΕΤΑΙ ΠΡΟΣ ΧΡΗΣΗ.</a:t>
            </a:r>
          </a:p>
          <a:p>
            <a:pPr algn="l"/>
            <a:r>
              <a:rPr lang="el-GR" sz="1700" b="1" dirty="0" smtClean="0">
                <a:solidFill>
                  <a:srgbClr val="FF0000"/>
                </a:solidFill>
                <a:latin typeface="Arial" pitchFamily="34" charset="0"/>
                <a:cs typeface="Arial" pitchFamily="34" charset="0"/>
              </a:rPr>
              <a:t>Η ΚΙΝΗΣΗ ΤΟΥ ΕΜΒΟΛΟΥ ΑΠΟ ΤΟ ΑΝΣ ΣΤΟ ΚΝΣ ΚΑΤΑ ΤΗ ΦΑΣΗ ΤΗΣ ΚΑΥΣΕΩΣ - ΕΚΤΟΝΩΣΕΩΣ ΑΠΟΤΕΛΕΙ ΤΟΝ ΤΡΙΤΟ ΧΡΟΝΟ ΛΕΙΤΟΥΡΓΙΑΣ ΤΟΥ ΚΙΝΗΤΗΡΑ.</a:t>
            </a:r>
          </a:p>
          <a:p>
            <a:r>
              <a:rPr lang="el-GR" sz="1800" dirty="0" smtClean="0"/>
              <a:t/>
            </a:r>
            <a:br>
              <a:rPr lang="el-GR" sz="1800" dirty="0" smtClean="0"/>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2000" b="1" u="sng" dirty="0" smtClean="0">
                <a:solidFill>
                  <a:schemeClr val="bg1"/>
                </a:solidFill>
                <a:latin typeface="Arial" pitchFamily="34" charset="0"/>
                <a:cs typeface="Arial" pitchFamily="34" charset="0"/>
              </a:rPr>
              <a:t>ΣΤΟΙΧΕΙΩΔΗΣ ΛΕΙΤΟΥΡΓΙΑ ΤΕΤΡΑΧΡΟΝΗΣ ΠΕΤΡΕΛΑΙΟΜΗΧΑΝΗΣ</a:t>
            </a:r>
            <a:endParaRPr lang="en-US" sz="2000" b="1" u="sng" dirty="0">
              <a:solidFill>
                <a:schemeClr val="bg1"/>
              </a:solidFill>
              <a:latin typeface="Arial" pitchFamily="34" charset="0"/>
              <a:cs typeface="Arial" pitchFamily="34" charset="0"/>
            </a:endParaRPr>
          </a:p>
        </p:txBody>
      </p:sp>
      <p:sp>
        <p:nvSpPr>
          <p:cNvPr id="5" name="TextBox 4"/>
          <p:cNvSpPr txBox="1"/>
          <p:nvPr/>
        </p:nvSpPr>
        <p:spPr>
          <a:xfrm>
            <a:off x="251520" y="5877272"/>
            <a:ext cx="8568952" cy="615553"/>
          </a:xfrm>
          <a:prstGeom prst="rect">
            <a:avLst/>
          </a:prstGeom>
          <a:solidFill>
            <a:srgbClr val="FFFF00"/>
          </a:solidFill>
        </p:spPr>
        <p:txBody>
          <a:bodyPr wrap="square" rtlCol="0">
            <a:spAutoFit/>
          </a:bodyPr>
          <a:lstStyle/>
          <a:p>
            <a:r>
              <a:rPr lang="el-GR" sz="1700" b="1" dirty="0" smtClean="0">
                <a:solidFill>
                  <a:srgbClr val="FF0000"/>
                </a:solidFill>
                <a:latin typeface="Arial" pitchFamily="34" charset="0"/>
                <a:cs typeface="Arial" pitchFamily="34" charset="0"/>
              </a:rPr>
              <a:t>Η ΚΙΝΗΣΗ ΤΟΥ ΕΜΒΟΛΟΥ ΑΠΟ ΤΟ ΑΝΣ ΣΤΟ ΚΝΣ ΚΑΤΑ ΤΗ ΦΑΣΗ ΤΗΣ ΚΑΥΣΕΩΣ - ΕΚΤΟΝΩΣΕΩΣ ΑΠΟΤΕΛΕΙ ΤΟΝ ΤΡΙΤΟ ΧΡΟΝΟ ΛΕΙΤΟΥΡΓΙΑΣ ΤΟΥ ΚΙΝΗΤΗΡΑ.</a:t>
            </a:r>
          </a:p>
        </p:txBody>
      </p:sp>
    </p:spTree>
  </p:cSld>
  <p:clrMapOvr>
    <a:masterClrMapping/>
  </p:clrMapOvr>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ΜΕ ΠΕΡΙΣΤΡΕΦΟΜΕΝΟ ΣΩΜΑ ΚΥΛΙΝΔΡΩΝ</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534752" cy="5454368"/>
          </a:xfrm>
          <a:solidFill>
            <a:srgbClr val="92D050"/>
          </a:solidFill>
        </p:spPr>
        <p:txBody>
          <a:bodyPr>
            <a:noAutofit/>
          </a:bodyPr>
          <a:lstStyle/>
          <a:p>
            <a:pPr algn="ctr">
              <a:spcBef>
                <a:spcPts val="0"/>
              </a:spcBef>
              <a:buNone/>
            </a:pPr>
            <a:r>
              <a:rPr lang="el-GR" sz="2800" b="1" u="sng" dirty="0" smtClean="0">
                <a:solidFill>
                  <a:srgbClr val="FF0000"/>
                </a:solidFill>
                <a:latin typeface="Arial" pitchFamily="34" charset="0"/>
                <a:cs typeface="Arial" pitchFamily="34" charset="0"/>
              </a:rPr>
              <a:t>ΑΝΤΛΙ</a:t>
            </a:r>
            <a:r>
              <a:rPr lang="en-US" sz="2800" b="1" u="sng" dirty="0" smtClean="0">
                <a:solidFill>
                  <a:srgbClr val="FF0000"/>
                </a:solidFill>
                <a:latin typeface="Arial" pitchFamily="34" charset="0"/>
                <a:cs typeface="Arial" pitchFamily="34" charset="0"/>
              </a:rPr>
              <a:t>A WATERBURRY</a:t>
            </a:r>
          </a:p>
          <a:p>
            <a:pPr>
              <a:spcBef>
                <a:spcPts val="0"/>
              </a:spcBef>
              <a:buNone/>
            </a:pPr>
            <a:endParaRPr lang="el-GR" sz="2800" b="1" dirty="0" smtClean="0">
              <a:latin typeface="Arial" pitchFamily="34" charset="0"/>
              <a:cs typeface="Arial" pitchFamily="34" charset="0"/>
            </a:endParaRPr>
          </a:p>
          <a:p>
            <a:pPr>
              <a:buNone/>
            </a:pPr>
            <a:r>
              <a:rPr lang="el-GR" sz="2000" b="1" dirty="0" smtClean="0">
                <a:latin typeface="Arial" pitchFamily="34" charset="0"/>
                <a:cs typeface="Arial" pitchFamily="34" charset="0"/>
              </a:rPr>
              <a:t>   </a:t>
            </a:r>
            <a:r>
              <a:rPr lang="en-US" sz="2000" b="1" dirty="0" smtClean="0">
                <a:latin typeface="Arial" pitchFamily="34" charset="0"/>
                <a:cs typeface="Arial" pitchFamily="34" charset="0"/>
              </a:rPr>
              <a:t>  </a:t>
            </a:r>
            <a:r>
              <a:rPr lang="el-GR" sz="2100" b="1" dirty="0" smtClean="0">
                <a:latin typeface="Arial" pitchFamily="34" charset="0"/>
                <a:cs typeface="Arial" pitchFamily="34" charset="0"/>
              </a:rPr>
              <a:t>ΟΤΑΝ Η ΛΕΚΑΝΗ ΕΙΝΑΙ ΠΑΡΑΛΛΗΛΗ ΠΡΟΣ ΤΟ ΣΩΜΑ, ΤΟΤΕ ΤΑ ΕΜΒΟΛΑ ΠΕΡΙΣΤΡΕΦΟΝΤΑΙ ΜΑΖΙ ΜΕ ΤΟΥΣ ΚΥΛΙΝΔΡΟΥΣ, ΧΩΡΙΣ ΝΑ ΕΚΤΕΛΟΥΝ ΚΑΜΙΑ ΠΑΛΙΝΔΡΟΜΙΚΗ ΚΙΝΗΣΗ. </a:t>
            </a:r>
          </a:p>
          <a:p>
            <a:pPr>
              <a:buNone/>
            </a:pPr>
            <a:r>
              <a:rPr lang="el-GR" sz="2100" b="1" dirty="0" smtClean="0">
                <a:latin typeface="Arial" pitchFamily="34" charset="0"/>
                <a:cs typeface="Arial" pitchFamily="34" charset="0"/>
              </a:rPr>
              <a:t>     ΣΤΗ ΘΕΣΗ ΑΥΤΗ ΤΗΣ ΛΕΚΑΝΗΣ ΕΠΟΜΕΝΩΣ Η ΑΝΤΛΙΑ ΟΥΤΕ ΑΝΑΡΡΟΦΑ ΟΥΤΕ ΚΑΤΑΘΛΙΒΕΙ.</a:t>
            </a:r>
          </a:p>
          <a:p>
            <a:pPr>
              <a:buNone/>
            </a:pPr>
            <a:r>
              <a:rPr lang="el-GR" sz="2100" b="1" dirty="0" smtClean="0">
                <a:latin typeface="Arial" pitchFamily="34" charset="0"/>
                <a:cs typeface="Arial" pitchFamily="34" charset="0"/>
              </a:rPr>
              <a:t>     ΟΤΑΝ ΟΜΩΣ ΔΩΣΟΜΕ ΣΤΗ ΛΕΚΑΝΗ ΟΡΙΣΜΕΝΗ ΚΛΙΣΗ ΚΑΙ ΤΗ ΣΤΑΘΕΡΟΠΟΙΗΣΟΜΕ Σ' ΑΥΤΗ ΤΗ ΘΕΣΗ, ΤΟΤΕ, ΚΑΘΩΣ ΠΕΡΙΣΤΡΕΦΟΝΤΑΙ ΟΙ ΚΥΛΙΝΔΡΟΙ, ΤΑ ΚΥΠΕΛΛΑ ΑΝΑΓΚΑΖΟΝΤΑΙ ΝΑ ΠΕΡΙΣΤΡΕΦΟΝΤΑΙ ΜΕΣΑ ΣΤΗ ΛΕΚΑΝΗ. ΚΑΘΕ ΕΜΒΟΛΟ ΑΝΑΓΚΑΖΕΤΑΙ ΕΤΣΙ ΣΕ ΜΙΑ ΠΛΗΡΗ ΣΤΡΟΦΗ ΤΟΥ ΣΤΡΟΦΕΙΟΥ ΝΑ ΕΚΤΕΛΕΣΕΙ ΔΥΟ ΑΠΛΕΣ ΔΙΑΔΡΟΜΕΣ, ΔΗΛΑΔΗ ΜΙΑ ΠΑΛΙΝΔΡΟΜΗΣΗ ΜΕΣΑ ΣΤΟΝ ΚΥΛΙΝΔΡΟ ΤΟΥ.</a:t>
            </a:r>
          </a:p>
          <a:p>
            <a:pPr>
              <a:spcBef>
                <a:spcPts val="0"/>
              </a:spcBef>
              <a:buNone/>
            </a:pPr>
            <a:endParaRPr lang="el-GR" sz="26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ΜΕ ΠΕΡΙΣΤΡΕΦΟΜΕΝΟ ΣΩΜΑ ΚΥΛΙΝΔΡΩΝ</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534752" cy="5454368"/>
          </a:xfrm>
          <a:solidFill>
            <a:srgbClr val="92D050"/>
          </a:solidFill>
        </p:spPr>
        <p:txBody>
          <a:bodyPr>
            <a:noAutofit/>
          </a:bodyPr>
          <a:lstStyle/>
          <a:p>
            <a:pPr algn="ctr">
              <a:spcBef>
                <a:spcPts val="0"/>
              </a:spcBef>
              <a:buNone/>
            </a:pPr>
            <a:r>
              <a:rPr lang="el-GR" sz="2800" b="1" u="sng" dirty="0" smtClean="0">
                <a:solidFill>
                  <a:srgbClr val="FF0000"/>
                </a:solidFill>
                <a:latin typeface="Arial" pitchFamily="34" charset="0"/>
                <a:cs typeface="Arial" pitchFamily="34" charset="0"/>
              </a:rPr>
              <a:t>ΑΝΤΛΙ</a:t>
            </a:r>
            <a:r>
              <a:rPr lang="en-US" sz="2800" b="1" u="sng" dirty="0" smtClean="0">
                <a:solidFill>
                  <a:srgbClr val="FF0000"/>
                </a:solidFill>
                <a:latin typeface="Arial" pitchFamily="34" charset="0"/>
                <a:cs typeface="Arial" pitchFamily="34" charset="0"/>
              </a:rPr>
              <a:t>A WATERBURRY</a:t>
            </a:r>
          </a:p>
          <a:p>
            <a:pPr>
              <a:buNone/>
            </a:pPr>
            <a:endParaRPr lang="el-GR" sz="1100" b="1" dirty="0" smtClean="0">
              <a:latin typeface="Arial" pitchFamily="34" charset="0"/>
              <a:cs typeface="Arial" pitchFamily="34" charset="0"/>
            </a:endParaRPr>
          </a:p>
          <a:p>
            <a:pPr>
              <a:buNone/>
            </a:pPr>
            <a:r>
              <a:rPr lang="el-GR" sz="2100" b="1" dirty="0" smtClean="0">
                <a:latin typeface="Arial" pitchFamily="34" charset="0"/>
                <a:cs typeface="Arial" pitchFamily="34" charset="0"/>
              </a:rPr>
              <a:t>     Η ΔΙΕΥΘΥΝΣΗ ΠΕΡΙΣΤΡΟΦΗΣ ΕΙΝΑΙ ΠΑΝΤΟΤΕ Η ΙΔΙΑ, ΕΤΣΙ, ΟΤΑΝ Ο ΚΥΛΙΝΔΡΟΣ ΕΚΤΕΛΕΙ ΜΙΣΗ ΣΤΡΟΦΗ ΚΙΝΟΥΜΕΝΟΣ ΑΠΟ ΤΗΝ ΚΑΤΩΤΕΡΗ ΤΟΥ ΘΕΣΗ ΠΡΟΣ ΤΗΝ ΑΝΩΤΕΡΗ, ΤΟ ΑΝΤΙΣΤΟΙΧΟ ΕΜΒΟΛΟ ΑΠΟΜΑΚΡΥΝΕΤΑΙ ΣΙΓΑ-ΣΙΓΑ ΑΠΟ ΤΗΝ ΟΠΗ ΚΑΙ ΤΟ ΥΓΡΟ ΕΙΣΕΡΧΕΤΑΙ ΣΤΟΝ ΑΝΤΙΣΤΟΙΧΟ ΚΥΛΙΝΔΡΟ. ΕΤΣΙ ΠΡΑΓΜΑΤΟΠΟΙΕΙΤΑΙ Η ΑΝΑΡΡΟΦΗΣΗ ΜΕΣΑ Σ' ΑΥΤΟ, ΩΣΠΟΥ Ο ΚΥΛΙΝΔΡΟΣ ΦΘΑΣΕΙ ΣΤΗ ΑΝΩΤΕΡΗ ΤΟΥ ΘΕΣΗ. ΚΑΤΑ ΤΟΝ ΙΔΙΟ ΤΡΟΠΟ ΚΑΤΑ ΤΟ ΑΛΛΟ ΜΙΣΟ ΤΗΣ ΠΕΡΙΣΤΡΟΦΗΣ ΤΟΥ ΣΩΜΑΤΟΣ ΤΩΝ ΚΥΛΙΝΔΡΩΝ ΠΡΑΓΜΑΤΟΠΟΙΕΙΤΑΙ Η ΚΑΤΑΘΛΙΨΗ ΑΠΟ ΑΥΤΟΝ ΤΟΝ ΚΥΛΙΝΔΡΟ.</a:t>
            </a:r>
          </a:p>
          <a:p>
            <a:pPr>
              <a:buNone/>
            </a:pPr>
            <a:r>
              <a:rPr lang="el-GR" sz="2100" b="1" dirty="0" smtClean="0">
                <a:latin typeface="Arial" pitchFamily="34" charset="0"/>
                <a:cs typeface="Arial" pitchFamily="34" charset="0"/>
              </a:rPr>
              <a:t>     ΤΟ ΙΔΙΟ ΣΥΜΒΑΙΝΕΙ ΜΕ ΟΛΟΥΣ ΤΟΥΣ ΚΥΛΙΝΔΡΟΥΣ ΔΙΑΔΟΧΙΚΑ, ΩΣΤΕ Η ΑΝΑΡΡΟΦΗΣΗ ΚΑΙ Η ΚΑΤΑΘΛΙΨΗ ΝΑ ΓΙΝΟΝΤΑΙ ΤΙΣ ΠΕΡΙΣΣΟΤΕΡΕΣ ΦΟΡΕΣ ΧΩΡΙΣ ΔΙΑΚΟΠΗ.</a:t>
            </a:r>
          </a:p>
          <a:p>
            <a:pPr>
              <a:spcBef>
                <a:spcPts val="0"/>
              </a:spcBef>
              <a:buNone/>
            </a:pPr>
            <a:endParaRPr lang="el-GR" sz="26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ΜΕ ΠΕΡΙΣΤΡΕΦΟΜΕΝΟ ΣΩΜΑ ΚΥΛΙΝΔΡΩΝ</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534752" cy="5454368"/>
          </a:xfrm>
          <a:solidFill>
            <a:srgbClr val="92D050"/>
          </a:solidFill>
        </p:spPr>
        <p:txBody>
          <a:bodyPr>
            <a:noAutofit/>
          </a:bodyPr>
          <a:lstStyle/>
          <a:p>
            <a:pPr algn="ctr">
              <a:spcBef>
                <a:spcPts val="0"/>
              </a:spcBef>
              <a:buNone/>
            </a:pPr>
            <a:r>
              <a:rPr lang="el-GR" sz="2800" b="1" u="sng" dirty="0" smtClean="0">
                <a:solidFill>
                  <a:srgbClr val="FF0000"/>
                </a:solidFill>
                <a:latin typeface="Arial" pitchFamily="34" charset="0"/>
                <a:cs typeface="Arial" pitchFamily="34" charset="0"/>
              </a:rPr>
              <a:t>ΑΝΤΛΙ</a:t>
            </a:r>
            <a:r>
              <a:rPr lang="en-US" sz="2800" b="1" u="sng" dirty="0" smtClean="0">
                <a:solidFill>
                  <a:srgbClr val="FF0000"/>
                </a:solidFill>
                <a:latin typeface="Arial" pitchFamily="34" charset="0"/>
                <a:cs typeface="Arial" pitchFamily="34" charset="0"/>
              </a:rPr>
              <a:t>A WATERBURRY</a:t>
            </a:r>
          </a:p>
          <a:p>
            <a:pPr>
              <a:spcBef>
                <a:spcPts val="0"/>
              </a:spcBef>
              <a:buNone/>
            </a:pPr>
            <a:endParaRPr lang="el-GR" sz="2800" b="1" dirty="0" smtClean="0">
              <a:latin typeface="Arial" pitchFamily="34" charset="0"/>
              <a:cs typeface="Arial" pitchFamily="34" charset="0"/>
            </a:endParaRPr>
          </a:p>
          <a:p>
            <a:pPr>
              <a:buNone/>
            </a:pPr>
            <a:r>
              <a:rPr lang="el-GR" sz="2000" b="1" dirty="0" smtClean="0">
                <a:latin typeface="Arial" pitchFamily="34" charset="0"/>
                <a:cs typeface="Arial" pitchFamily="34" charset="0"/>
              </a:rPr>
              <a:t>     </a:t>
            </a:r>
            <a:r>
              <a:rPr lang="el-GR" sz="2200" b="1" dirty="0" smtClean="0">
                <a:latin typeface="Arial" pitchFamily="34" charset="0"/>
                <a:cs typeface="Arial" pitchFamily="34" charset="0"/>
              </a:rPr>
              <a:t>ΑΝ ΤΩΡΑ ΡΥΘΜΙΣΟΜΕ ΤΗΝ ΚΛΙΣΗ ΤΗΣ ΛΕΚΑΝΗΣ ΑΝΤΙΘΕΤΑ, ΑΝΑΣΤΡΕΦΕΤΑΙ Η ΡΟΗ ΤΟΥ ΥΓΡΟΥ ΚΑΙ ΘΑ ΕΧΟΜΕ ΑΝΑΡΡΟΦΗΣΗ ΚΑΙ ΚΑΤΑΘΛΙΨΗ ΑΝΤΙΣΤΡΟΦΑ.</a:t>
            </a:r>
          </a:p>
          <a:p>
            <a:pPr>
              <a:buNone/>
            </a:pPr>
            <a:r>
              <a:rPr lang="el-GR" sz="2200" b="1" dirty="0" smtClean="0">
                <a:latin typeface="Arial" pitchFamily="34" charset="0"/>
                <a:cs typeface="Arial" pitchFamily="34" charset="0"/>
              </a:rPr>
              <a:t>     Η ΡΥΘΜΙΣΗ ΤΗΣ ΕΚΑΣΤΟΤΕ ΘΕΣΕΩΣ ΤΗΣ ΛΕΚΑΝΗΣ ΓΙΝΕΤΑΙ ΕΞΩΤΕΡΙΚΑ ΜΕ ΙΔΙΑΙΤΕΡΟ ΜΗΧΑΝΙΣΜΟ ΕΛΕΓΧΟΥ, ΣΕ ΟΠΟΙΑΔΗΠΟΤΕ ΕΝΔΙΑΜΕΣΗ ΜΕΤΑΞΥ ΤΩΝ ΑΚΡΑΙΩΝ ΘΕΣΗ, ΑΝΑΛΟΓΑ ΜΕ ΤΗΝ ΕΠΙΘΥΜΗΤΗ ΠΑΡΟΧΗ ΚΑΙ ΤΗ ΦΟΡΑ ΔΙΑΚΙΝΗΣΕΩΣ ΤΟΥ ΥΓΡΟΥ.</a:t>
            </a:r>
          </a:p>
          <a:p>
            <a:pPr>
              <a:buNone/>
            </a:pPr>
            <a:r>
              <a:rPr lang="el-GR" sz="2200" b="1" dirty="0" smtClean="0">
                <a:latin typeface="Arial" pitchFamily="34" charset="0"/>
                <a:cs typeface="Arial" pitchFamily="34" charset="0"/>
              </a:rPr>
              <a:t>     ΟΙ ΑΝΤΛΙΕΣ ΤΟΥ ΤΥΠΟΥ ΑΥΤΟΥ ΧΡΗΣΙΜΟΠΟΙΟΥΝΤΑΙ ΠΑΡΑ ΠΟΛΥ ΓΙΑ ΝΑ ΚΙΝΟΥΝ ΜΕ ΥΔΡΑΥΛΙΚΗ ΠΙΕΣΗ ΔΙΑΦΟΡΟΥΣ ΜΗΧΑΝΙΣΜΟΥΣ, ΒΑΣΙΚΑ ΟΜΩΣ ΤΑ ΥΔΡΑΥΛΙΚΑ ΠΗΔΑΛΙΑ ΚΑΙ ΤΑ ΥΔΡΑΥΛΙΚΑ ΒΑΡΟΥΛΚΑ ΣΤΑ ΠΛΟΙΑ.</a:t>
            </a:r>
          </a:p>
          <a:p>
            <a:pPr>
              <a:spcBef>
                <a:spcPts val="0"/>
              </a:spcBef>
              <a:buNone/>
            </a:pPr>
            <a:endParaRPr lang="el-GR" sz="26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rgbClr val="FFFF00"/>
                </a:solidFill>
                <a:latin typeface="Arial" pitchFamily="34" charset="0"/>
                <a:cs typeface="Arial" pitchFamily="34" charset="0"/>
              </a:rPr>
              <a:t>ΑΝΤΛΙΕΣ ΜΕ ΠΕΡΙΣΤΡΕΦΟΜΕΝΟ ΣΩΜΑ ΚΥΛΙΝΔΡΩΝ</a:t>
            </a:r>
            <a:endParaRPr lang="el-GR" sz="2400" b="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285720" y="1142984"/>
            <a:ext cx="8534752" cy="629832"/>
          </a:xfrm>
          <a:solidFill>
            <a:schemeClr val="bg1"/>
          </a:solidFill>
        </p:spPr>
        <p:txBody>
          <a:bodyPr>
            <a:noAutofit/>
          </a:bodyPr>
          <a:lstStyle/>
          <a:p>
            <a:pPr algn="ctr">
              <a:spcBef>
                <a:spcPts val="0"/>
              </a:spcBef>
              <a:buNone/>
            </a:pPr>
            <a:r>
              <a:rPr lang="el-GR" sz="2800" b="1" dirty="0" smtClean="0">
                <a:latin typeface="Arial" pitchFamily="34" charset="0"/>
                <a:cs typeface="Arial" pitchFamily="34" charset="0"/>
              </a:rPr>
              <a:t> </a:t>
            </a:r>
            <a:r>
              <a:rPr lang="en-US" sz="2800" b="1" dirty="0" smtClean="0">
                <a:latin typeface="Arial" pitchFamily="34" charset="0"/>
                <a:cs typeface="Arial" pitchFamily="34" charset="0"/>
              </a:rPr>
              <a:t>  </a:t>
            </a:r>
            <a:r>
              <a:rPr lang="el-GR" sz="2800" b="1" u="sng" dirty="0" smtClean="0">
                <a:solidFill>
                  <a:srgbClr val="FF0000"/>
                </a:solidFill>
                <a:latin typeface="Arial" pitchFamily="34" charset="0"/>
                <a:cs typeface="Arial" pitchFamily="34" charset="0"/>
              </a:rPr>
              <a:t>ΑΝΤΛΙΕΣ</a:t>
            </a:r>
            <a:r>
              <a:rPr lang="en-US" sz="2800" b="1" u="sng" dirty="0" smtClean="0">
                <a:solidFill>
                  <a:srgbClr val="FF0000"/>
                </a:solidFill>
                <a:latin typeface="Arial" pitchFamily="34" charset="0"/>
                <a:cs typeface="Arial" pitchFamily="34" charset="0"/>
              </a:rPr>
              <a:t> </a:t>
            </a:r>
            <a:r>
              <a:rPr lang="el-GR" sz="2800" b="1" u="sng" dirty="0" smtClean="0">
                <a:solidFill>
                  <a:srgbClr val="FF0000"/>
                </a:solidFill>
                <a:latin typeface="Arial" pitchFamily="34" charset="0"/>
                <a:cs typeface="Arial" pitchFamily="34" charset="0"/>
              </a:rPr>
              <a:t>Η</a:t>
            </a:r>
            <a:r>
              <a:rPr lang="en-US" sz="2800" b="1" u="sng" dirty="0" smtClean="0">
                <a:solidFill>
                  <a:srgbClr val="FF0000"/>
                </a:solidFill>
                <a:latin typeface="Arial" pitchFamily="34" charset="0"/>
                <a:cs typeface="Arial" pitchFamily="34" charset="0"/>
              </a:rPr>
              <a:t>ELE-SHAW, JOHN HASTIE</a:t>
            </a:r>
            <a:r>
              <a:rPr lang="el-GR" sz="2800" b="1" dirty="0" smtClean="0">
                <a:solidFill>
                  <a:srgbClr val="FF0000"/>
                </a:solidFill>
                <a:latin typeface="Arial" pitchFamily="34" charset="0"/>
                <a:cs typeface="Arial" pitchFamily="34" charset="0"/>
              </a:rPr>
              <a:t> </a:t>
            </a:r>
            <a:endParaRPr lang="el-GR" sz="2800" b="1" dirty="0" smtClean="0">
              <a:latin typeface="Arial" pitchFamily="34" charset="0"/>
              <a:cs typeface="Arial" pitchFamily="34" charset="0"/>
            </a:endParaRPr>
          </a:p>
          <a:p>
            <a:pPr>
              <a:buNone/>
            </a:pPr>
            <a:endParaRPr lang="el-GR" sz="1800" b="1" dirty="0" smtClean="0">
              <a:latin typeface="Arial" pitchFamily="34" charset="0"/>
              <a:cs typeface="Arial" pitchFamily="34" charset="0"/>
            </a:endParaRPr>
          </a:p>
          <a:p>
            <a:pPr>
              <a:buNone/>
            </a:pPr>
            <a:endParaRPr lang="el-GR" sz="1800" dirty="0" smtClean="0"/>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pic>
        <p:nvPicPr>
          <p:cNvPr id="2050" name="Picture 2" descr="C:\Users\Fadi\Desktop\1.jpg"/>
          <p:cNvPicPr>
            <a:picLocks noChangeAspect="1" noChangeArrowheads="1"/>
          </p:cNvPicPr>
          <p:nvPr/>
        </p:nvPicPr>
        <p:blipFill>
          <a:blip r:embed="rId3" cstate="print"/>
          <a:srcRect/>
          <a:stretch>
            <a:fillRect/>
          </a:stretch>
        </p:blipFill>
        <p:spPr bwMode="auto">
          <a:xfrm>
            <a:off x="467544" y="2564904"/>
            <a:ext cx="8124825" cy="2943225"/>
          </a:xfrm>
          <a:prstGeom prst="rect">
            <a:avLst/>
          </a:prstGeom>
          <a:noFill/>
        </p:spPr>
      </p:pic>
    </p:spTree>
  </p:cSld>
  <p:clrMapOvr>
    <a:masterClrMapping/>
  </p:clrMapOvr>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ΜΕ ΠΕΡΙΣΤΡΕΦΟΜΕΝΟ ΣΩΜΑ ΚΥΛΙΝΔΡΩΝ</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267744" y="1142984"/>
            <a:ext cx="4608512" cy="413808"/>
          </a:xfrm>
          <a:solidFill>
            <a:schemeClr val="bg1"/>
          </a:solidFill>
        </p:spPr>
        <p:txBody>
          <a:bodyPr>
            <a:noAutofit/>
          </a:bodyPr>
          <a:lstStyle/>
          <a:p>
            <a:pPr algn="ctr">
              <a:spcBef>
                <a:spcPts val="0"/>
              </a:spcBef>
              <a:buNone/>
            </a:pPr>
            <a:r>
              <a:rPr lang="el-GR" sz="1800" b="1" u="sng" dirty="0" smtClean="0">
                <a:solidFill>
                  <a:srgbClr val="FF0000"/>
                </a:solidFill>
                <a:latin typeface="Arial" pitchFamily="34" charset="0"/>
                <a:cs typeface="Arial" pitchFamily="34" charset="0"/>
              </a:rPr>
              <a:t>ΑΝΤΛΙΕΣ</a:t>
            </a:r>
            <a:r>
              <a:rPr lang="en-US" sz="1800" b="1" u="sng" dirty="0" smtClean="0">
                <a:solidFill>
                  <a:srgbClr val="FF0000"/>
                </a:solidFill>
                <a:latin typeface="Arial" pitchFamily="34" charset="0"/>
                <a:cs typeface="Arial" pitchFamily="34" charset="0"/>
              </a:rPr>
              <a:t> </a:t>
            </a:r>
            <a:r>
              <a:rPr lang="el-GR" sz="1800" b="1" u="sng" dirty="0" smtClean="0">
                <a:solidFill>
                  <a:srgbClr val="FF0000"/>
                </a:solidFill>
                <a:latin typeface="Arial" pitchFamily="34" charset="0"/>
                <a:cs typeface="Arial" pitchFamily="34" charset="0"/>
              </a:rPr>
              <a:t>Η</a:t>
            </a:r>
            <a:r>
              <a:rPr lang="en-US" sz="1800" b="1" u="sng" dirty="0" smtClean="0">
                <a:solidFill>
                  <a:srgbClr val="FF0000"/>
                </a:solidFill>
                <a:latin typeface="Arial" pitchFamily="34" charset="0"/>
                <a:cs typeface="Arial" pitchFamily="34" charset="0"/>
              </a:rPr>
              <a:t>ELE-SHAW, JOHN HASTIE</a:t>
            </a:r>
            <a:r>
              <a:rPr lang="el-GR" sz="1800" b="1" dirty="0" smtClean="0">
                <a:solidFill>
                  <a:srgbClr val="FF0000"/>
                </a:solidFill>
                <a:latin typeface="Arial" pitchFamily="34" charset="0"/>
                <a:cs typeface="Arial" pitchFamily="34" charset="0"/>
              </a:rPr>
              <a:t> </a:t>
            </a:r>
            <a:endParaRPr lang="el-GR" sz="1800" b="1" dirty="0" smtClean="0">
              <a:latin typeface="Arial" pitchFamily="34" charset="0"/>
              <a:cs typeface="Arial" pitchFamily="34" charset="0"/>
            </a:endParaRPr>
          </a:p>
          <a:p>
            <a:pPr>
              <a:buNone/>
            </a:pPr>
            <a:endParaRPr lang="el-GR" sz="1800" b="1" dirty="0" smtClean="0">
              <a:latin typeface="Arial" pitchFamily="34" charset="0"/>
              <a:cs typeface="Arial" pitchFamily="34" charset="0"/>
            </a:endParaRPr>
          </a:p>
          <a:p>
            <a:pPr>
              <a:buNone/>
            </a:pPr>
            <a:r>
              <a:rPr lang="el-GR" sz="2800" b="1" dirty="0" smtClean="0">
                <a:latin typeface="Arial" pitchFamily="34" charset="0"/>
                <a:cs typeface="Arial" pitchFamily="34" charset="0"/>
              </a:rPr>
              <a:t>    </a:t>
            </a:r>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pic>
        <p:nvPicPr>
          <p:cNvPr id="1026" name="Picture 2" descr="C:\Users\Fadi\Desktop\2.jpg"/>
          <p:cNvPicPr>
            <a:picLocks noChangeAspect="1" noChangeArrowheads="1"/>
          </p:cNvPicPr>
          <p:nvPr/>
        </p:nvPicPr>
        <p:blipFill>
          <a:blip r:embed="rId3" cstate="print">
            <a:lum contrast="44000"/>
          </a:blip>
          <a:srcRect/>
          <a:stretch>
            <a:fillRect/>
          </a:stretch>
        </p:blipFill>
        <p:spPr bwMode="auto">
          <a:xfrm>
            <a:off x="827584" y="2780928"/>
            <a:ext cx="2160240" cy="2376264"/>
          </a:xfrm>
          <a:prstGeom prst="rect">
            <a:avLst/>
          </a:prstGeom>
          <a:noFill/>
        </p:spPr>
      </p:pic>
      <p:pic>
        <p:nvPicPr>
          <p:cNvPr id="1027" name="Picture 3" descr="C:\Users\Fadi\Desktop\3.jpg"/>
          <p:cNvPicPr>
            <a:picLocks noChangeAspect="1" noChangeArrowheads="1"/>
          </p:cNvPicPr>
          <p:nvPr/>
        </p:nvPicPr>
        <p:blipFill>
          <a:blip r:embed="rId4" cstate="print"/>
          <a:srcRect/>
          <a:stretch>
            <a:fillRect/>
          </a:stretch>
        </p:blipFill>
        <p:spPr bwMode="auto">
          <a:xfrm>
            <a:off x="6444208" y="2852936"/>
            <a:ext cx="2160240" cy="2232248"/>
          </a:xfrm>
          <a:prstGeom prst="rect">
            <a:avLst/>
          </a:prstGeom>
          <a:noFill/>
        </p:spPr>
      </p:pic>
      <p:pic>
        <p:nvPicPr>
          <p:cNvPr id="1028" name="Picture 4" descr="C:\Users\Fadi\Pictures\Radial-Piston-Pump.jpg"/>
          <p:cNvPicPr>
            <a:picLocks noChangeAspect="1" noChangeArrowheads="1"/>
          </p:cNvPicPr>
          <p:nvPr/>
        </p:nvPicPr>
        <p:blipFill>
          <a:blip r:embed="rId5" cstate="print"/>
          <a:srcRect/>
          <a:stretch>
            <a:fillRect/>
          </a:stretch>
        </p:blipFill>
        <p:spPr bwMode="auto">
          <a:xfrm>
            <a:off x="3635896" y="2420888"/>
            <a:ext cx="2520280" cy="2664296"/>
          </a:xfrm>
          <a:prstGeom prst="rect">
            <a:avLst/>
          </a:prstGeom>
          <a:noFill/>
        </p:spPr>
      </p:pic>
    </p:spTree>
  </p:cSld>
  <p:clrMapOvr>
    <a:masterClrMapping/>
  </p:clrMapOvr>
  <p:timing>
    <p:tnLst>
      <p:par>
        <p:cT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rgbClr val="FFFF00"/>
                </a:solidFill>
                <a:latin typeface="Arial" pitchFamily="34" charset="0"/>
                <a:cs typeface="Arial" pitchFamily="34" charset="0"/>
              </a:rPr>
              <a:t>ΑΝΤΛΙΕΣ ΜΕ ΠΕΡΙΣΤΡΕΦΟΜΕΝΟ ΣΩΜΑ ΚΥΛΙΝΔΡΩΝ</a:t>
            </a:r>
            <a:endParaRPr lang="el-GR" sz="2400" b="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285720" y="1142984"/>
            <a:ext cx="8534752" cy="5454368"/>
          </a:xfrm>
          <a:solidFill>
            <a:schemeClr val="bg1"/>
          </a:solidFill>
        </p:spPr>
        <p:txBody>
          <a:bodyPr>
            <a:noAutofit/>
          </a:bodyPr>
          <a:lstStyle/>
          <a:p>
            <a:pPr algn="ctr">
              <a:spcBef>
                <a:spcPts val="0"/>
              </a:spcBef>
              <a:buNone/>
            </a:pPr>
            <a:r>
              <a:rPr lang="el-GR" sz="2800" b="1" dirty="0" smtClean="0">
                <a:latin typeface="Arial" pitchFamily="34" charset="0"/>
                <a:cs typeface="Arial" pitchFamily="34" charset="0"/>
              </a:rPr>
              <a:t> </a:t>
            </a:r>
            <a:r>
              <a:rPr lang="en-US" sz="2800" b="1" dirty="0" smtClean="0">
                <a:latin typeface="Arial" pitchFamily="34" charset="0"/>
                <a:cs typeface="Arial" pitchFamily="34" charset="0"/>
              </a:rPr>
              <a:t>  </a:t>
            </a:r>
            <a:r>
              <a:rPr lang="el-GR" sz="2800" b="1" u="sng" dirty="0" smtClean="0">
                <a:solidFill>
                  <a:srgbClr val="FF0000"/>
                </a:solidFill>
                <a:latin typeface="Arial" pitchFamily="34" charset="0"/>
                <a:cs typeface="Arial" pitchFamily="34" charset="0"/>
              </a:rPr>
              <a:t>ΑΝΤΛΙΕΣ</a:t>
            </a:r>
            <a:r>
              <a:rPr lang="en-US" sz="2800" b="1" u="sng" dirty="0" smtClean="0">
                <a:solidFill>
                  <a:srgbClr val="FF0000"/>
                </a:solidFill>
                <a:latin typeface="Arial" pitchFamily="34" charset="0"/>
                <a:cs typeface="Arial" pitchFamily="34" charset="0"/>
              </a:rPr>
              <a:t> </a:t>
            </a:r>
            <a:r>
              <a:rPr lang="el-GR" sz="2800" b="1" u="sng" dirty="0" smtClean="0">
                <a:solidFill>
                  <a:srgbClr val="FF0000"/>
                </a:solidFill>
                <a:latin typeface="Arial" pitchFamily="34" charset="0"/>
                <a:cs typeface="Arial" pitchFamily="34" charset="0"/>
              </a:rPr>
              <a:t>Η</a:t>
            </a:r>
            <a:r>
              <a:rPr lang="en-US" sz="2800" b="1" u="sng" dirty="0" smtClean="0">
                <a:solidFill>
                  <a:srgbClr val="FF0000"/>
                </a:solidFill>
                <a:latin typeface="Arial" pitchFamily="34" charset="0"/>
                <a:cs typeface="Arial" pitchFamily="34" charset="0"/>
              </a:rPr>
              <a:t>ELE-SHAW, JOHN HASTIE</a:t>
            </a:r>
            <a:r>
              <a:rPr lang="el-GR" sz="2800" b="1" dirty="0" smtClean="0">
                <a:solidFill>
                  <a:srgbClr val="FF0000"/>
                </a:solidFill>
                <a:latin typeface="Arial" pitchFamily="34" charset="0"/>
                <a:cs typeface="Arial" pitchFamily="34" charset="0"/>
              </a:rPr>
              <a:t> </a:t>
            </a:r>
            <a:endParaRPr lang="el-GR" sz="2800" b="1" dirty="0" smtClean="0">
              <a:latin typeface="Arial" pitchFamily="34" charset="0"/>
              <a:cs typeface="Arial" pitchFamily="34" charset="0"/>
            </a:endParaRPr>
          </a:p>
          <a:p>
            <a:pPr>
              <a:buNone/>
            </a:pPr>
            <a:endParaRPr lang="el-GR" sz="1800" b="1" dirty="0" smtClean="0">
              <a:latin typeface="Arial" pitchFamily="34" charset="0"/>
              <a:cs typeface="Arial" pitchFamily="34" charset="0"/>
            </a:endParaRPr>
          </a:p>
          <a:p>
            <a:pPr>
              <a:buClr>
                <a:srgbClr val="FF0000"/>
              </a:buClr>
              <a:buFont typeface="Wingdings" pitchFamily="2" charset="2"/>
              <a:buChar char="Ø"/>
            </a:pPr>
            <a:r>
              <a:rPr lang="el-GR" sz="2400" b="1" dirty="0" smtClean="0">
                <a:latin typeface="Arial" pitchFamily="34" charset="0"/>
                <a:cs typeface="Arial" pitchFamily="34" charset="0"/>
              </a:rPr>
              <a:t>ΑΠΟΤΕΛΕΙΤΑΙ ΑΠΟ ΤΟ ΣΩΜΑ ΤΩΝ ΚΥΛΙΝΔΡΩΝ, ΤΟ ΟΠΟΙΟ ΦΕΡΕΙ ΑΚΤΙΝΙΚΑ ΤΟΠΟΘΕΤΗΜΕΝΟΥΣ 6, 7 η 8 ΚΥΛΙΝΔΡΟΥΣ ΚΑΙ ΤΟ ΟΠΟΙΟ ΚΙΝΕΙΤΑΙ ΑΠΟ ΤΟΝ ΚΙΝΗΤΗΡΙΟ ΑΞΟΝΑ ΤΟΥ ΜΗΧΑΝΗΜΑΤΟΣ ΤΗΣ ΑΝΤΛΙΑΣ.</a:t>
            </a:r>
          </a:p>
          <a:p>
            <a:pPr>
              <a:buClr>
                <a:srgbClr val="FF0000"/>
              </a:buClr>
              <a:buFont typeface="Wingdings" pitchFamily="2" charset="2"/>
              <a:buChar char="Ø"/>
            </a:pPr>
            <a:r>
              <a:rPr lang="el-GR" sz="2400" b="1" dirty="0" smtClean="0">
                <a:latin typeface="Arial" pitchFamily="34" charset="0"/>
                <a:cs typeface="Arial" pitchFamily="34" charset="0"/>
              </a:rPr>
              <a:t>ΣΤΟ ΚΕΝΤΡΟ ΤΟΥ ΣΩΜΑΤΟΣ ΤΩΝ ΚΥΛΙΝΔΡΩΝ ΒΡΙΣΚΕΤΑΙ ΤΟ ΣΤΑΘΕΡΟ ΤΕΜΑΧΙΟ </a:t>
            </a:r>
            <a:r>
              <a:rPr lang="el-GR" sz="2400" b="1" dirty="0" smtClean="0">
                <a:solidFill>
                  <a:srgbClr val="FF0000"/>
                </a:solidFill>
                <a:latin typeface="Arial" pitchFamily="34" charset="0"/>
                <a:cs typeface="Arial" pitchFamily="34" charset="0"/>
              </a:rPr>
              <a:t>Δ</a:t>
            </a:r>
            <a:r>
              <a:rPr lang="el-GR" sz="2400" b="1" dirty="0" smtClean="0">
                <a:latin typeface="Arial" pitchFamily="34" charset="0"/>
                <a:cs typeface="Arial" pitchFamily="34" charset="0"/>
              </a:rPr>
              <a:t> ΜΕ ΤΑ ΑΝΟΙΓΜΑΤΑ </a:t>
            </a:r>
            <a:r>
              <a:rPr lang="el-GR" sz="2400" b="1" dirty="0" smtClean="0">
                <a:solidFill>
                  <a:srgbClr val="FF0000"/>
                </a:solidFill>
                <a:latin typeface="Arial" pitchFamily="34" charset="0"/>
                <a:cs typeface="Arial" pitchFamily="34" charset="0"/>
              </a:rPr>
              <a:t>Ρ</a:t>
            </a:r>
            <a:r>
              <a:rPr lang="el-GR" sz="2400" b="1" dirty="0" smtClean="0">
                <a:latin typeface="Arial" pitchFamily="34" charset="0"/>
                <a:cs typeface="Arial" pitchFamily="34" charset="0"/>
              </a:rPr>
              <a:t> ΚΑΙ </a:t>
            </a:r>
            <a:r>
              <a:rPr lang="el-GR" sz="2400" b="1" dirty="0" smtClean="0">
                <a:solidFill>
                  <a:srgbClr val="FF0000"/>
                </a:solidFill>
                <a:latin typeface="Arial" pitchFamily="34" charset="0"/>
                <a:cs typeface="Arial" pitchFamily="34" charset="0"/>
              </a:rPr>
              <a:t>Σ</a:t>
            </a:r>
            <a:r>
              <a:rPr lang="el-GR" sz="2400" b="1" dirty="0" smtClean="0">
                <a:latin typeface="Arial" pitchFamily="34" charset="0"/>
                <a:cs typeface="Arial" pitchFamily="34" charset="0"/>
              </a:rPr>
              <a:t>, ΠΟΥ ΧΡΗΣΙΜΟΠΟΙΟΥΝΤΑΙ ΚΑΙ ΓΙΑ ΤΗΝ ΑΝΑΡΡΟΦΗΣΗ ΚΑΙ ΓΙΑ</a:t>
            </a:r>
            <a:r>
              <a:rPr lang="en-US" sz="2400" b="1" dirty="0" smtClean="0">
                <a:latin typeface="Arial" pitchFamily="34" charset="0"/>
                <a:cs typeface="Arial" pitchFamily="34" charset="0"/>
              </a:rPr>
              <a:t> </a:t>
            </a:r>
            <a:r>
              <a:rPr lang="el-GR" sz="2400" b="1" dirty="0" smtClean="0">
                <a:latin typeface="Arial" pitchFamily="34" charset="0"/>
                <a:cs typeface="Arial" pitchFamily="34" charset="0"/>
              </a:rPr>
              <a:t>ΤΗΝ ΚΑΤΑΘΛΙΨΗ ΤΟΥ ΥΓΡΟΥ. ΤΑ ΑΝΟΙΓΜΑΤΑ ΑΥΤΑ ΣΥΓΚΟΙΝΩΝΟΥΝ ΜΕ ΤΟΥΣ ΕΞΩΤΕΡΙΚΟΥΣ ΑΓΩΓΟΥΣ ΣΥΓΚΟΙΝΩΝΙΑΣ ΤΩΝ ΚΥΛΙΝΔΡΩΝ.</a:t>
            </a:r>
          </a:p>
          <a:p>
            <a:pPr>
              <a:buNone/>
            </a:pPr>
            <a:endParaRPr lang="el-GR" sz="1800" dirty="0" smtClean="0"/>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ΜΕ ΠΕΡΙΣΤΡΕΦΟΜΕΝΟ ΣΩΜΑ ΚΥΛΙΝΔΡΩΝ</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534752" cy="5454368"/>
          </a:xfrm>
          <a:solidFill>
            <a:schemeClr val="bg1"/>
          </a:solidFill>
        </p:spPr>
        <p:txBody>
          <a:bodyPr>
            <a:noAutofit/>
          </a:bodyPr>
          <a:lstStyle/>
          <a:p>
            <a:pPr algn="ctr">
              <a:spcBef>
                <a:spcPts val="0"/>
              </a:spcBef>
              <a:buNone/>
            </a:pPr>
            <a:r>
              <a:rPr lang="el-GR" sz="2800" b="1" dirty="0" smtClean="0">
                <a:latin typeface="Arial" pitchFamily="34" charset="0"/>
                <a:cs typeface="Arial" pitchFamily="34" charset="0"/>
              </a:rPr>
              <a:t> </a:t>
            </a:r>
            <a:r>
              <a:rPr lang="en-US" sz="2800" b="1" dirty="0" smtClean="0">
                <a:latin typeface="Arial" pitchFamily="34" charset="0"/>
                <a:cs typeface="Arial" pitchFamily="34" charset="0"/>
              </a:rPr>
              <a:t>  </a:t>
            </a:r>
            <a:r>
              <a:rPr lang="el-GR" sz="2800" b="1" u="sng" dirty="0" smtClean="0">
                <a:solidFill>
                  <a:srgbClr val="FF0000"/>
                </a:solidFill>
                <a:latin typeface="Arial" pitchFamily="34" charset="0"/>
                <a:cs typeface="Arial" pitchFamily="34" charset="0"/>
              </a:rPr>
              <a:t>ΑΝΤΛΙΕΣ</a:t>
            </a:r>
            <a:r>
              <a:rPr lang="en-US" sz="2800" b="1" u="sng" dirty="0" smtClean="0">
                <a:solidFill>
                  <a:srgbClr val="FF0000"/>
                </a:solidFill>
                <a:latin typeface="Arial" pitchFamily="34" charset="0"/>
                <a:cs typeface="Arial" pitchFamily="34" charset="0"/>
              </a:rPr>
              <a:t> </a:t>
            </a:r>
            <a:r>
              <a:rPr lang="el-GR" sz="2800" b="1" u="sng" dirty="0" smtClean="0">
                <a:solidFill>
                  <a:srgbClr val="FF0000"/>
                </a:solidFill>
                <a:latin typeface="Arial" pitchFamily="34" charset="0"/>
                <a:cs typeface="Arial" pitchFamily="34" charset="0"/>
              </a:rPr>
              <a:t>Η</a:t>
            </a:r>
            <a:r>
              <a:rPr lang="en-US" sz="2800" b="1" u="sng" dirty="0" smtClean="0">
                <a:solidFill>
                  <a:srgbClr val="FF0000"/>
                </a:solidFill>
                <a:latin typeface="Arial" pitchFamily="34" charset="0"/>
                <a:cs typeface="Arial" pitchFamily="34" charset="0"/>
              </a:rPr>
              <a:t>ELE-SHAW, JOHN HASTIE</a:t>
            </a:r>
            <a:r>
              <a:rPr lang="el-GR" sz="2800" b="1" dirty="0" smtClean="0">
                <a:solidFill>
                  <a:srgbClr val="FF0000"/>
                </a:solidFill>
                <a:latin typeface="Arial" pitchFamily="34" charset="0"/>
                <a:cs typeface="Arial" pitchFamily="34" charset="0"/>
              </a:rPr>
              <a:t> </a:t>
            </a:r>
            <a:endParaRPr lang="el-GR" sz="2800" b="1" dirty="0" smtClean="0">
              <a:latin typeface="Arial" pitchFamily="34" charset="0"/>
              <a:cs typeface="Arial" pitchFamily="34" charset="0"/>
            </a:endParaRPr>
          </a:p>
          <a:p>
            <a:pPr>
              <a:buNone/>
            </a:pPr>
            <a:endParaRPr lang="el-GR" sz="1800" b="1" dirty="0" smtClean="0">
              <a:latin typeface="Arial" pitchFamily="34" charset="0"/>
              <a:cs typeface="Arial" pitchFamily="34" charset="0"/>
            </a:endParaRPr>
          </a:p>
          <a:p>
            <a:pPr>
              <a:buClr>
                <a:srgbClr val="FF0000"/>
              </a:buClr>
              <a:buFont typeface="Wingdings" pitchFamily="2" charset="2"/>
              <a:buChar char="Ø"/>
            </a:pPr>
            <a:r>
              <a:rPr lang="el-GR" sz="2200" b="1" dirty="0" smtClean="0">
                <a:latin typeface="Arial" pitchFamily="34" charset="0"/>
                <a:cs typeface="Arial" pitchFamily="34" charset="0"/>
              </a:rPr>
              <a:t>ΜΕΣΑ ΣΤΟΥΣ ΑΚΤΙΝΟΕΙΔΩΣ ΤΟΠΟΘΕΤΗΜΕΝΟΥΣ ΚΥΛΙΝΔΡΟΥΣ ΒΡΙΣΚΟΝΤΑΙ ΤΑ ΕΜΒΟΛΑ, ΚΑΘΕ ΕΝΑ ΑΠΟ ΤΑ ΟΠΟΙΑ ΔΙΑΠΕΡΝΑΤΑΙ ΑΠΟ ΕΝΑ ΠΕΙΡΟ. ΟΙ ΠΕΙΡΟΙ ΑΥΤΟΙ ΣΥΝΔΕΟΝΤΑΙ ΣΤΟ ΑΚΡΟ ΤΟΥΣ ΜΕ ΤΑ ΠΛΙΝΘΙΑ ΟΛΙΣΘΗΣΕΩΣ ΠΟΥ ΕΙΝΑΙ ΤΟΠΟΘΕΤΗΜΕΝΑ ΜΕΣΑ ΣΕ ΔΑΚΤΥΛΙΟΕΙΔΗ ΠΕΡΙΦΕΡΕΙΑΚΗ ΑΥΛΑΚΑ Η ΜΕΣΑ ΣΤΗ ΣΤΕΦΑΝΗ ΤΟΥ ΠΩΜΑΤΟΣ ΤΗΣ ΑΝΤΛΙΑΣ. ΕΤΣΙ ΚΑΤΑ ΤΗΝ ΠΕΡΙΣΤΡΟΦΗ ΤΟΥ ΣΩΜΑΤΟΣ ΤΗΣ ΑΝΤΛΙΑΣ ΤΑ ΠΛΙΝΘΙΑ ΚΙΝΟΥΝΤΑΙ ΥΠΟΧΡΕΩΤΙΚΑ ΜΕΣΑ ΣΤΗΝ ΑΥΛΑΚΑ ΤΗΣ, ΩΣΤΕ ΟΙ ΠΕΙΡΟΙ ΝΑ ΔΙΑΓΡΑΦΟΥΝ ΜΙΑ ΚΥΚΛΙΚΗ ΤΡΟΧΙΑ. Η ΤΡΟΧΙΑ ΑΥΤΗ ΜΠΟΡΕΙ ΝΑ ΜΕΤΑΒΑΛΛΕΙ ΘΕΣΗ ΚΑΤΑ ΤΗΝ ΕΝΝΟΙΑ ΤΗΣ ΕΥΘΕΙΑΣ ΠΡΟΣ ΤΑ ΔΕΞΙΑ η ΑΡΙΣΤΕΡΑ.</a:t>
            </a:r>
          </a:p>
          <a:p>
            <a:endParaRPr lang="el-GR" sz="1800" dirty="0" smtClean="0"/>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ΜΕ ΠΕΡΙΣΤΡΕΦΟΜΕΝΟ ΣΩΜΑ ΚΥΛΙΝΔΡΩΝ</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534752" cy="5454368"/>
          </a:xfrm>
          <a:solidFill>
            <a:schemeClr val="bg1"/>
          </a:solidFill>
        </p:spPr>
        <p:txBody>
          <a:bodyPr>
            <a:noAutofit/>
          </a:bodyPr>
          <a:lstStyle/>
          <a:p>
            <a:pPr algn="ctr">
              <a:spcBef>
                <a:spcPts val="0"/>
              </a:spcBef>
              <a:buNone/>
            </a:pPr>
            <a:r>
              <a:rPr lang="el-GR" sz="2800" b="1" dirty="0" smtClean="0">
                <a:latin typeface="Arial" pitchFamily="34" charset="0"/>
                <a:cs typeface="Arial" pitchFamily="34" charset="0"/>
              </a:rPr>
              <a:t> </a:t>
            </a:r>
            <a:r>
              <a:rPr lang="en-US" sz="2800" b="1" dirty="0" smtClean="0">
                <a:latin typeface="Arial" pitchFamily="34" charset="0"/>
                <a:cs typeface="Arial" pitchFamily="34" charset="0"/>
              </a:rPr>
              <a:t>  </a:t>
            </a:r>
            <a:r>
              <a:rPr lang="el-GR" sz="2800" b="1" u="sng" dirty="0" smtClean="0">
                <a:solidFill>
                  <a:srgbClr val="FF0000"/>
                </a:solidFill>
                <a:latin typeface="Arial" pitchFamily="34" charset="0"/>
                <a:cs typeface="Arial" pitchFamily="34" charset="0"/>
              </a:rPr>
              <a:t>ΑΝΤΛΙΕΣ</a:t>
            </a:r>
            <a:r>
              <a:rPr lang="en-US" sz="2800" b="1" u="sng" dirty="0" smtClean="0">
                <a:solidFill>
                  <a:srgbClr val="FF0000"/>
                </a:solidFill>
                <a:latin typeface="Arial" pitchFamily="34" charset="0"/>
                <a:cs typeface="Arial" pitchFamily="34" charset="0"/>
              </a:rPr>
              <a:t> </a:t>
            </a:r>
            <a:r>
              <a:rPr lang="el-GR" sz="2800" b="1" u="sng" dirty="0" smtClean="0">
                <a:solidFill>
                  <a:srgbClr val="FF0000"/>
                </a:solidFill>
                <a:latin typeface="Arial" pitchFamily="34" charset="0"/>
                <a:cs typeface="Arial" pitchFamily="34" charset="0"/>
              </a:rPr>
              <a:t>Η</a:t>
            </a:r>
            <a:r>
              <a:rPr lang="en-US" sz="2800" b="1" u="sng" dirty="0" smtClean="0">
                <a:solidFill>
                  <a:srgbClr val="FF0000"/>
                </a:solidFill>
                <a:latin typeface="Arial" pitchFamily="34" charset="0"/>
                <a:cs typeface="Arial" pitchFamily="34" charset="0"/>
              </a:rPr>
              <a:t>ELE-SHAW, JOHN HASTIE</a:t>
            </a:r>
            <a:r>
              <a:rPr lang="el-GR" sz="2800" b="1" dirty="0" smtClean="0">
                <a:solidFill>
                  <a:srgbClr val="FF0000"/>
                </a:solidFill>
                <a:latin typeface="Arial" pitchFamily="34" charset="0"/>
                <a:cs typeface="Arial" pitchFamily="34" charset="0"/>
              </a:rPr>
              <a:t> </a:t>
            </a:r>
            <a:endParaRPr lang="el-GR" sz="2800" b="1" dirty="0" smtClean="0">
              <a:latin typeface="Arial" pitchFamily="34" charset="0"/>
              <a:cs typeface="Arial" pitchFamily="34" charset="0"/>
            </a:endParaRPr>
          </a:p>
          <a:p>
            <a:pPr>
              <a:buNone/>
            </a:pPr>
            <a:endParaRPr lang="el-GR" sz="1800" b="1" dirty="0" smtClean="0">
              <a:latin typeface="Arial" pitchFamily="34" charset="0"/>
              <a:cs typeface="Arial" pitchFamily="34" charset="0"/>
            </a:endParaRPr>
          </a:p>
          <a:p>
            <a:pPr>
              <a:buNone/>
            </a:pPr>
            <a:r>
              <a:rPr lang="el-GR" sz="2800" b="1" dirty="0" smtClean="0">
                <a:latin typeface="Arial" pitchFamily="34" charset="0"/>
                <a:cs typeface="Arial" pitchFamily="34" charset="0"/>
              </a:rPr>
              <a:t>    ΟΤΑΝ Η ΤΡΟΧΙΑ ΒΡΙΣΚΕΤΑΙ ΣΕ ΟΜΟΚΕΝΤΡΗ ΘΕΣΗ ΩΣ ΠΡΟΣ ΤΟ ΤΕΜΑΧΙΟ Δ, ΤΟΤΕ, ΚΑΙ ΟΤΑΝ ΑΚΟΜΗ ΤΟ ΣΩΜΑ ΤΩΝ ΚΥΛΙΝΔΡΩΝ ΠΕΡΙΣΤΡΕΦΕΤΑΙ, ΤΑ ΕΜΒΟΛΑ ΠΑΡΑΜΕΝΟΥΝ ΑΚΙΝΗΤΑ ΣΕ ΣΧΕΣΗ ΠΡΟΣ ΤΟΥΣ ΚΥΛΙΝΔΡΟΥΣ ΤΟΥΣ, ΧΩΡΙΣ ΣΥΝΕΠΩΣ ΝΑ ΠΡΑΓΜΑΤΟΠΟΙΟΥΝ ΟΥΤΕ ΑΝΑΡΡΟΦΗΣΗ ΟΥΤΕ ΚΑΤΑΘΛΙΨΗ. Η ΘΕΣΗ ΑΥΤΗ ΤΗΣ ΤΡΟΧΙΑΣ ΟΝΟΜΑΖΕΤΑΙ </a:t>
            </a:r>
            <a:r>
              <a:rPr lang="el-GR" sz="2800" b="1" u="sng" dirty="0" smtClean="0">
                <a:solidFill>
                  <a:srgbClr val="FF0000"/>
                </a:solidFill>
                <a:latin typeface="Arial" pitchFamily="34" charset="0"/>
                <a:cs typeface="Arial" pitchFamily="34" charset="0"/>
              </a:rPr>
              <a:t>ΜΕΣΗ ΘΕΣΗ</a:t>
            </a:r>
            <a:r>
              <a:rPr lang="el-GR" sz="2800" b="1" dirty="0" smtClean="0">
                <a:latin typeface="Arial" pitchFamily="34" charset="0"/>
                <a:cs typeface="Arial" pitchFamily="34" charset="0"/>
              </a:rPr>
              <a:t>.</a:t>
            </a:r>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ΜΕ ΠΕΡΙΣΤΡΕΦΟΜΕΝΟ ΣΩΜΑ ΚΥΛΙΝΔΡΩΝ</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534752" cy="2358024"/>
          </a:xfrm>
          <a:solidFill>
            <a:schemeClr val="bg1"/>
          </a:solidFill>
        </p:spPr>
        <p:txBody>
          <a:bodyPr>
            <a:noAutofit/>
          </a:bodyPr>
          <a:lstStyle/>
          <a:p>
            <a:pPr>
              <a:buNone/>
            </a:pPr>
            <a:r>
              <a:rPr lang="el-GR" sz="2000" b="1" dirty="0" smtClean="0">
                <a:latin typeface="Arial" pitchFamily="34" charset="0"/>
                <a:cs typeface="Arial" pitchFamily="34" charset="0"/>
              </a:rPr>
              <a:t>     </a:t>
            </a:r>
            <a:r>
              <a:rPr lang="el-GR" sz="2400" b="1" dirty="0" smtClean="0">
                <a:latin typeface="Arial" pitchFamily="34" charset="0"/>
                <a:cs typeface="Arial" pitchFamily="34" charset="0"/>
              </a:rPr>
              <a:t>ΟΤΑΝ Η ΤΡΟΧΙΑ ΜΕΤΑΤΕΘΕΙ ΣΕ ΠΑΡΑΚΕΝΤΡΗ ΘΕΣΗ ΠΡΟΣ </a:t>
            </a:r>
            <a:r>
              <a:rPr lang="el-GR" sz="2400" b="1" u="sng" dirty="0" smtClean="0">
                <a:solidFill>
                  <a:srgbClr val="FF0000"/>
                </a:solidFill>
                <a:latin typeface="Arial" pitchFamily="34" charset="0"/>
                <a:cs typeface="Arial" pitchFamily="34" charset="0"/>
              </a:rPr>
              <a:t>ΤΑ ΑΡΙΣΤΕΡΑ</a:t>
            </a:r>
            <a:r>
              <a:rPr lang="el-GR" sz="2400" b="1" dirty="0" smtClean="0">
                <a:latin typeface="Arial" pitchFamily="34" charset="0"/>
                <a:cs typeface="Arial" pitchFamily="34" charset="0"/>
              </a:rPr>
              <a:t>, ΚΑΙ ΜΕ ΤΗΝ ΙΔΙΑ ΠΑΝΤΟΤΕ ΦΟΡΑ ΠΕΡΙΣΤΡΟΦΗΣ ΤΟΥ ΣΩΜΑΤΟΣ ΤΩΝ ΚΥΛΙΝΔΡΩΝ, ΤΑ ΕΜΒΟΛΑ ΘΑ ΚΙΝΟΥΝΤΑΙ ΑΚΤΙΝΙΚΑ ΜΕΣΑ ΣΤΟΥΣ ΚΥΛΙΝΔΡΟΥΣ ΣΕ ΔΙΑΔΡΟΜΗ ΤΟΣΗ, ΟΣΗ ΚΑΙ Η ΕΚΚΚΕΝΤΡΟΤΗΤΑ ΤΗΣ ΤΡΟΧΙΑΣ. </a:t>
            </a:r>
            <a:endParaRPr lang="el-GR" sz="2400" b="1" dirty="0">
              <a:latin typeface="Arial" pitchFamily="34" charset="0"/>
              <a:cs typeface="Arial" pitchFamily="34" charset="0"/>
            </a:endParaRPr>
          </a:p>
        </p:txBody>
      </p:sp>
      <p:pic>
        <p:nvPicPr>
          <p:cNvPr id="4" name="Picture 2" descr="C:\Users\Fadi\Desktop\1.jpg"/>
          <p:cNvPicPr>
            <a:picLocks noChangeAspect="1" noChangeArrowheads="1"/>
          </p:cNvPicPr>
          <p:nvPr/>
        </p:nvPicPr>
        <p:blipFill>
          <a:blip r:embed="rId3" cstate="print"/>
          <a:srcRect/>
          <a:stretch>
            <a:fillRect/>
          </a:stretch>
        </p:blipFill>
        <p:spPr bwMode="auto">
          <a:xfrm>
            <a:off x="827584" y="3789040"/>
            <a:ext cx="7848872" cy="2655193"/>
          </a:xfrm>
          <a:prstGeom prst="rect">
            <a:avLst/>
          </a:prstGeom>
          <a:noFill/>
        </p:spPr>
      </p:pic>
    </p:spTree>
  </p:cSld>
  <p:clrMapOvr>
    <a:masterClrMapping/>
  </p:clrMapOvr>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ΜΕ ΠΕΡΙΣΤΡΕΦΟΜΕΝΟ ΣΩΜΑ ΚΥΛΙΝΔΡΩΝ</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534752" cy="2862080"/>
          </a:xfrm>
          <a:solidFill>
            <a:schemeClr val="bg1"/>
          </a:solidFill>
        </p:spPr>
        <p:txBody>
          <a:bodyPr>
            <a:noAutofit/>
          </a:bodyPr>
          <a:lstStyle/>
          <a:p>
            <a:pPr>
              <a:buNone/>
            </a:pPr>
            <a:r>
              <a:rPr lang="el-GR" sz="2000" b="1" dirty="0" smtClean="0">
                <a:latin typeface="Arial" pitchFamily="34" charset="0"/>
                <a:cs typeface="Arial" pitchFamily="34" charset="0"/>
              </a:rPr>
              <a:t>     ΕΤΣΙ ΤΑ ΕΠΑΝΩ ΑΠΟ ΤΗ ΓΡΑΜΜΗ </a:t>
            </a:r>
            <a:r>
              <a:rPr lang="el-GR" sz="2000" b="1" u="sng" dirty="0" smtClean="0">
                <a:solidFill>
                  <a:srgbClr val="FF0000"/>
                </a:solidFill>
                <a:latin typeface="Arial" pitchFamily="34" charset="0"/>
                <a:cs typeface="Arial" pitchFamily="34" charset="0"/>
              </a:rPr>
              <a:t>ΑΒ</a:t>
            </a:r>
            <a:r>
              <a:rPr lang="el-GR" sz="2000" b="1" dirty="0" smtClean="0">
                <a:latin typeface="Arial" pitchFamily="34" charset="0"/>
                <a:cs typeface="Arial" pitchFamily="34" charset="0"/>
              </a:rPr>
              <a:t> ΕΜΒΟΛΑ ΘΑ ΑΠΟΓΕΝΝΟΥΝ ΠΡΟΟΔΕΥΤΙΚΑ ΟΓΚΟ ΜΕΣΑ ΣΤΟΥΣ ΚΥΛΙΝΔΡΟΥΣ ΤΟΥΣ ΚΑΙ ΣΥΝΕΠΩΣ ΘΑ ΑΝΑΡΡΟΦΟΥΝ ΥΓΡΟ ΔΙΑ ΜΕΣΟΥ ΤΗΣ ΘΥΡΙΔΑΣ </a:t>
            </a:r>
            <a:r>
              <a:rPr lang="el-GR" sz="2000" b="1" u="sng" dirty="0" smtClean="0">
                <a:solidFill>
                  <a:srgbClr val="FF0000"/>
                </a:solidFill>
                <a:latin typeface="Arial" pitchFamily="34" charset="0"/>
                <a:cs typeface="Arial" pitchFamily="34" charset="0"/>
              </a:rPr>
              <a:t>Ρ</a:t>
            </a:r>
            <a:r>
              <a:rPr lang="el-GR" sz="2000" b="1" dirty="0" smtClean="0">
                <a:latin typeface="Arial" pitchFamily="34" charset="0"/>
                <a:cs typeface="Arial" pitchFamily="34" charset="0"/>
              </a:rPr>
              <a:t> ΤΟΥ ΤΕΜΑΧΙΟΥ Δ. ΤΑ ΚΑΤΩ ΑΠΟ ΤΗ ΓΡΑΜΜΗ </a:t>
            </a:r>
            <a:r>
              <a:rPr lang="el-GR" sz="2000" b="1" u="sng" dirty="0" smtClean="0">
                <a:solidFill>
                  <a:srgbClr val="FF0000"/>
                </a:solidFill>
                <a:latin typeface="Arial" pitchFamily="34" charset="0"/>
                <a:cs typeface="Arial" pitchFamily="34" charset="0"/>
              </a:rPr>
              <a:t>ΑΒ</a:t>
            </a:r>
            <a:r>
              <a:rPr lang="el-GR" sz="2000" b="1" dirty="0" smtClean="0">
                <a:latin typeface="Arial" pitchFamily="34" charset="0"/>
                <a:cs typeface="Arial" pitchFamily="34" charset="0"/>
              </a:rPr>
              <a:t> ΕΜΒΟΛΑ ΘΑ ΜΕΙΩΝΟΥΝ ΠΡΟΟΔΕΥΤΙΚΑ ΤΟΝ ΟΓΚΟ ΤΩΝ ΚΥΛΙΝΔΡΩΝ ΤΟΥΣ ΚΑΙ ΣΥΝΕΠΩΣ ΘΑ ΠΡΑΓΜΑΤΟΠΟΙΟΥΝ ΤΗΝ ΚΑΤΑΘΛΙΨΗ ΤΟΥ ΥΓΡΟΥ ΔΙΑ ΜΕΣΟΥ ΤΗΣ ΘΥΡΙΔΑΣ </a:t>
            </a:r>
            <a:r>
              <a:rPr lang="el-GR" sz="2000" b="1" u="sng" dirty="0" smtClean="0">
                <a:solidFill>
                  <a:srgbClr val="FF0000"/>
                </a:solidFill>
                <a:latin typeface="Arial" pitchFamily="34" charset="0"/>
                <a:cs typeface="Arial" pitchFamily="34" charset="0"/>
              </a:rPr>
              <a:t>Σ</a:t>
            </a:r>
            <a:r>
              <a:rPr lang="el-GR" sz="2000" b="1" dirty="0" smtClean="0">
                <a:latin typeface="Arial" pitchFamily="34" charset="0"/>
                <a:cs typeface="Arial" pitchFamily="34" charset="0"/>
              </a:rPr>
              <a:t> ΤΟΥ ΤΕΜΑΧΙΟΥ Δ. ΕΤΣΙ Η ΑΝΤΛΙΑ </a:t>
            </a:r>
            <a:r>
              <a:rPr lang="el-GR" sz="2000" b="1" u="sng" dirty="0" smtClean="0">
                <a:solidFill>
                  <a:srgbClr val="7030A0"/>
                </a:solidFill>
                <a:latin typeface="Arial" pitchFamily="34" charset="0"/>
                <a:cs typeface="Arial" pitchFamily="34" charset="0"/>
              </a:rPr>
              <a:t>ΑΝΑΡΡΟΦΑ</a:t>
            </a:r>
            <a:r>
              <a:rPr lang="el-GR" sz="2000" b="1" dirty="0" smtClean="0">
                <a:latin typeface="Arial" pitchFamily="34" charset="0"/>
                <a:cs typeface="Arial" pitchFamily="34" charset="0"/>
              </a:rPr>
              <a:t> ΣΥΝΕΧΩΣ </a:t>
            </a:r>
            <a:r>
              <a:rPr lang="el-GR" sz="2000" b="1" u="sng" dirty="0" smtClean="0">
                <a:solidFill>
                  <a:srgbClr val="7030A0"/>
                </a:solidFill>
                <a:latin typeface="Arial" pitchFamily="34" charset="0"/>
                <a:cs typeface="Arial" pitchFamily="34" charset="0"/>
              </a:rPr>
              <a:t>ΑΠΟ ΤΟ Ρ </a:t>
            </a:r>
            <a:r>
              <a:rPr lang="el-GR" sz="2000" b="1" dirty="0" smtClean="0">
                <a:latin typeface="Arial" pitchFamily="34" charset="0"/>
                <a:cs typeface="Arial" pitchFamily="34" charset="0"/>
              </a:rPr>
              <a:t>ΚΑΙ </a:t>
            </a:r>
            <a:r>
              <a:rPr lang="el-GR" sz="2000" b="1" u="sng" dirty="0" smtClean="0">
                <a:solidFill>
                  <a:srgbClr val="00B050"/>
                </a:solidFill>
                <a:latin typeface="Arial" pitchFamily="34" charset="0"/>
                <a:cs typeface="Arial" pitchFamily="34" charset="0"/>
              </a:rPr>
              <a:t>ΚΑΤΑΘΛΙΒΕΙ ΠΡΟΣ ΤΟ Σ</a:t>
            </a:r>
            <a:r>
              <a:rPr lang="el-GR" sz="2000" b="1" dirty="0" smtClean="0">
                <a:latin typeface="Arial" pitchFamily="34" charset="0"/>
                <a:cs typeface="Arial" pitchFamily="34" charset="0"/>
              </a:rPr>
              <a:t>.</a:t>
            </a:r>
            <a:endParaRPr lang="el-GR" sz="2000" b="1" dirty="0">
              <a:latin typeface="Arial" pitchFamily="34" charset="0"/>
              <a:cs typeface="Arial" pitchFamily="34" charset="0"/>
            </a:endParaRPr>
          </a:p>
        </p:txBody>
      </p:sp>
      <p:pic>
        <p:nvPicPr>
          <p:cNvPr id="4" name="Picture 2" descr="C:\Users\Fadi\Desktop\1.jpg"/>
          <p:cNvPicPr>
            <a:picLocks noChangeAspect="1" noChangeArrowheads="1"/>
          </p:cNvPicPr>
          <p:nvPr/>
        </p:nvPicPr>
        <p:blipFill>
          <a:blip r:embed="rId3" cstate="print"/>
          <a:srcRect/>
          <a:stretch>
            <a:fillRect/>
          </a:stretch>
        </p:blipFill>
        <p:spPr bwMode="auto">
          <a:xfrm>
            <a:off x="755576" y="4149080"/>
            <a:ext cx="7776864" cy="2448272"/>
          </a:xfrm>
          <a:prstGeom prst="rect">
            <a:avLst/>
          </a:prstGeom>
          <a:noFill/>
        </p:spPr>
      </p:pic>
      <p:cxnSp>
        <p:nvCxnSpPr>
          <p:cNvPr id="6" name="Straight Connector 5"/>
          <p:cNvCxnSpPr/>
          <p:nvPr/>
        </p:nvCxnSpPr>
        <p:spPr>
          <a:xfrm>
            <a:off x="899592" y="5229200"/>
            <a:ext cx="2376264" cy="0"/>
          </a:xfrm>
          <a:prstGeom prst="line">
            <a:avLst/>
          </a:prstGeom>
          <a:ln w="38100" cmpd="sng">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491880" y="5229200"/>
            <a:ext cx="2376264"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084168" y="5229200"/>
            <a:ext cx="2304256"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11560" y="5085184"/>
            <a:ext cx="351378" cy="369332"/>
          </a:xfrm>
          <a:prstGeom prst="rect">
            <a:avLst/>
          </a:prstGeom>
          <a:noFill/>
        </p:spPr>
        <p:txBody>
          <a:bodyPr wrap="none" rtlCol="0">
            <a:spAutoFit/>
          </a:bodyPr>
          <a:lstStyle/>
          <a:p>
            <a:r>
              <a:rPr lang="el-GR" b="1" dirty="0" smtClean="0">
                <a:solidFill>
                  <a:srgbClr val="FF0000"/>
                </a:solidFill>
                <a:latin typeface="Arial" pitchFamily="34" charset="0"/>
                <a:cs typeface="Arial" pitchFamily="34" charset="0"/>
              </a:rPr>
              <a:t>Α</a:t>
            </a:r>
            <a:endParaRPr lang="el-GR" b="1" dirty="0">
              <a:solidFill>
                <a:srgbClr val="FF0000"/>
              </a:solidFill>
              <a:latin typeface="Arial" pitchFamily="34" charset="0"/>
              <a:cs typeface="Arial" pitchFamily="34" charset="0"/>
            </a:endParaRPr>
          </a:p>
        </p:txBody>
      </p:sp>
      <p:sp>
        <p:nvSpPr>
          <p:cNvPr id="20" name="TextBox 19"/>
          <p:cNvSpPr txBox="1"/>
          <p:nvPr/>
        </p:nvSpPr>
        <p:spPr>
          <a:xfrm>
            <a:off x="3059832" y="4797152"/>
            <a:ext cx="309700" cy="369332"/>
          </a:xfrm>
          <a:prstGeom prst="rect">
            <a:avLst/>
          </a:prstGeom>
          <a:noFill/>
        </p:spPr>
        <p:txBody>
          <a:bodyPr wrap="square" rtlCol="0">
            <a:spAutoFit/>
          </a:bodyPr>
          <a:lstStyle/>
          <a:p>
            <a:r>
              <a:rPr lang="el-GR" b="1" dirty="0" smtClean="0">
                <a:solidFill>
                  <a:srgbClr val="FF0000"/>
                </a:solidFill>
                <a:latin typeface="Arial" pitchFamily="34" charset="0"/>
                <a:cs typeface="Arial" pitchFamily="34" charset="0"/>
              </a:rPr>
              <a:t>Β</a:t>
            </a:r>
            <a:endParaRPr lang="el-GR" b="1" dirty="0">
              <a:solidFill>
                <a:srgbClr val="FF0000"/>
              </a:solidFill>
              <a:latin typeface="Arial" pitchFamily="34" charset="0"/>
              <a:cs typeface="Arial" pitchFamily="34" charset="0"/>
            </a:endParaRPr>
          </a:p>
        </p:txBody>
      </p:sp>
      <p:sp>
        <p:nvSpPr>
          <p:cNvPr id="21" name="TextBox 20"/>
          <p:cNvSpPr txBox="1"/>
          <p:nvPr/>
        </p:nvSpPr>
        <p:spPr>
          <a:xfrm>
            <a:off x="3275856" y="5301208"/>
            <a:ext cx="351378" cy="369332"/>
          </a:xfrm>
          <a:prstGeom prst="rect">
            <a:avLst/>
          </a:prstGeom>
          <a:noFill/>
        </p:spPr>
        <p:txBody>
          <a:bodyPr wrap="none" rtlCol="0">
            <a:spAutoFit/>
          </a:bodyPr>
          <a:lstStyle/>
          <a:p>
            <a:r>
              <a:rPr lang="el-GR" b="1" dirty="0" smtClean="0">
                <a:solidFill>
                  <a:srgbClr val="FF0000"/>
                </a:solidFill>
                <a:latin typeface="Arial" pitchFamily="34" charset="0"/>
                <a:cs typeface="Arial" pitchFamily="34" charset="0"/>
              </a:rPr>
              <a:t>Α</a:t>
            </a:r>
            <a:endParaRPr lang="el-GR" b="1" dirty="0">
              <a:solidFill>
                <a:srgbClr val="FF0000"/>
              </a:solidFill>
              <a:latin typeface="Arial" pitchFamily="34" charset="0"/>
              <a:cs typeface="Arial" pitchFamily="34" charset="0"/>
            </a:endParaRPr>
          </a:p>
        </p:txBody>
      </p:sp>
      <p:sp>
        <p:nvSpPr>
          <p:cNvPr id="22" name="TextBox 21"/>
          <p:cNvSpPr txBox="1"/>
          <p:nvPr/>
        </p:nvSpPr>
        <p:spPr>
          <a:xfrm>
            <a:off x="5724128" y="4725144"/>
            <a:ext cx="351378" cy="369332"/>
          </a:xfrm>
          <a:prstGeom prst="rect">
            <a:avLst/>
          </a:prstGeom>
          <a:noFill/>
        </p:spPr>
        <p:txBody>
          <a:bodyPr wrap="none" rtlCol="0">
            <a:spAutoFit/>
          </a:bodyPr>
          <a:lstStyle/>
          <a:p>
            <a:r>
              <a:rPr lang="el-GR" b="1" dirty="0" smtClean="0">
                <a:solidFill>
                  <a:srgbClr val="FF0000"/>
                </a:solidFill>
                <a:latin typeface="Arial" pitchFamily="34" charset="0"/>
                <a:cs typeface="Arial" pitchFamily="34" charset="0"/>
              </a:rPr>
              <a:t>Β</a:t>
            </a:r>
            <a:endParaRPr lang="el-GR" b="1" dirty="0">
              <a:solidFill>
                <a:srgbClr val="FF0000"/>
              </a:solidFill>
              <a:latin typeface="Arial" pitchFamily="34" charset="0"/>
              <a:cs typeface="Arial" pitchFamily="34" charset="0"/>
            </a:endParaRPr>
          </a:p>
        </p:txBody>
      </p:sp>
      <p:sp>
        <p:nvSpPr>
          <p:cNvPr id="23" name="TextBox 22"/>
          <p:cNvSpPr txBox="1"/>
          <p:nvPr/>
        </p:nvSpPr>
        <p:spPr>
          <a:xfrm>
            <a:off x="5940152" y="5301208"/>
            <a:ext cx="351378" cy="369332"/>
          </a:xfrm>
          <a:prstGeom prst="rect">
            <a:avLst/>
          </a:prstGeom>
          <a:noFill/>
        </p:spPr>
        <p:txBody>
          <a:bodyPr wrap="none" rtlCol="0">
            <a:spAutoFit/>
          </a:bodyPr>
          <a:lstStyle/>
          <a:p>
            <a:r>
              <a:rPr lang="el-GR" b="1" dirty="0" smtClean="0">
                <a:solidFill>
                  <a:srgbClr val="FF0000"/>
                </a:solidFill>
                <a:latin typeface="Arial" pitchFamily="34" charset="0"/>
                <a:cs typeface="Arial" pitchFamily="34" charset="0"/>
              </a:rPr>
              <a:t>Α</a:t>
            </a:r>
            <a:endParaRPr lang="el-GR" b="1" dirty="0">
              <a:solidFill>
                <a:srgbClr val="FF0000"/>
              </a:solidFill>
              <a:latin typeface="Arial" pitchFamily="34" charset="0"/>
              <a:cs typeface="Arial" pitchFamily="34" charset="0"/>
            </a:endParaRPr>
          </a:p>
        </p:txBody>
      </p:sp>
      <p:sp>
        <p:nvSpPr>
          <p:cNvPr id="24" name="TextBox 23"/>
          <p:cNvSpPr txBox="1"/>
          <p:nvPr/>
        </p:nvSpPr>
        <p:spPr>
          <a:xfrm>
            <a:off x="8388424" y="5013176"/>
            <a:ext cx="351378" cy="369332"/>
          </a:xfrm>
          <a:prstGeom prst="rect">
            <a:avLst/>
          </a:prstGeom>
          <a:noFill/>
        </p:spPr>
        <p:txBody>
          <a:bodyPr wrap="none" rtlCol="0">
            <a:spAutoFit/>
          </a:bodyPr>
          <a:lstStyle/>
          <a:p>
            <a:r>
              <a:rPr lang="el-GR" b="1" dirty="0" smtClean="0">
                <a:solidFill>
                  <a:srgbClr val="FF0000"/>
                </a:solidFill>
                <a:latin typeface="Arial" pitchFamily="34" charset="0"/>
                <a:cs typeface="Arial" pitchFamily="34" charset="0"/>
              </a:rPr>
              <a:t>Β</a:t>
            </a:r>
            <a:endParaRPr lang="el-GR" b="1" dirty="0">
              <a:solidFill>
                <a:srgbClr val="FF0000"/>
              </a:solidFill>
              <a:latin typeface="Arial" pitchFamily="34" charset="0"/>
              <a:cs typeface="Arial" pitchFamily="34" charset="0"/>
            </a:endParaRPr>
          </a:p>
        </p:txBody>
      </p:sp>
      <p:sp>
        <p:nvSpPr>
          <p:cNvPr id="25" name="TextBox 24"/>
          <p:cNvSpPr txBox="1"/>
          <p:nvPr/>
        </p:nvSpPr>
        <p:spPr>
          <a:xfrm>
            <a:off x="4067944" y="6309320"/>
            <a:ext cx="1305678" cy="369332"/>
          </a:xfrm>
          <a:prstGeom prst="rect">
            <a:avLst/>
          </a:prstGeom>
          <a:noFill/>
        </p:spPr>
        <p:txBody>
          <a:bodyPr wrap="none" rtlCol="0">
            <a:spAutoFit/>
          </a:bodyPr>
          <a:lstStyle/>
          <a:p>
            <a:r>
              <a:rPr lang="el-GR" b="1" dirty="0" smtClean="0">
                <a:solidFill>
                  <a:srgbClr val="FF0000"/>
                </a:solidFill>
                <a:latin typeface="Arial" pitchFamily="34" charset="0"/>
                <a:cs typeface="Arial" pitchFamily="34" charset="0"/>
              </a:rPr>
              <a:t>ΑΡΙΣΤΕΡΑ</a:t>
            </a:r>
            <a:endParaRPr lang="el-GR" b="1" dirty="0">
              <a:solidFill>
                <a:srgbClr val="FF0000"/>
              </a:solidFill>
              <a:latin typeface="Arial" pitchFamily="34" charset="0"/>
              <a:cs typeface="Arial" pitchFamily="34" charset="0"/>
            </a:endParaRPr>
          </a:p>
        </p:txBody>
      </p:sp>
      <p:sp>
        <p:nvSpPr>
          <p:cNvPr id="26" name="TextBox 25"/>
          <p:cNvSpPr txBox="1"/>
          <p:nvPr/>
        </p:nvSpPr>
        <p:spPr>
          <a:xfrm>
            <a:off x="6876256" y="6309320"/>
            <a:ext cx="885179" cy="369332"/>
          </a:xfrm>
          <a:prstGeom prst="rect">
            <a:avLst/>
          </a:prstGeom>
          <a:noFill/>
        </p:spPr>
        <p:txBody>
          <a:bodyPr wrap="none" rtlCol="0">
            <a:spAutoFit/>
          </a:bodyPr>
          <a:lstStyle/>
          <a:p>
            <a:r>
              <a:rPr lang="el-GR" b="1" dirty="0" smtClean="0">
                <a:solidFill>
                  <a:srgbClr val="FF0000"/>
                </a:solidFill>
                <a:latin typeface="Arial" pitchFamily="34" charset="0"/>
                <a:cs typeface="Arial" pitchFamily="34" charset="0"/>
              </a:rPr>
              <a:t>ΔΕΞΙΑ</a:t>
            </a:r>
            <a:endParaRPr lang="el-GR"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980728"/>
            <a:ext cx="8572560" cy="5688632"/>
          </a:xfrm>
          <a:solidFill>
            <a:schemeClr val="accent6">
              <a:lumMod val="40000"/>
              <a:lumOff val="60000"/>
            </a:schemeClr>
          </a:solidFill>
        </p:spPr>
        <p:txBody>
          <a:bodyPr>
            <a:noAutofit/>
          </a:bodyPr>
          <a:lstStyle/>
          <a:p>
            <a:r>
              <a:rPr lang="el-GR" sz="2000" b="1" u="sng" dirty="0" smtClean="0">
                <a:solidFill>
                  <a:srgbClr val="FF0000"/>
                </a:solidFill>
                <a:latin typeface="Arial" pitchFamily="34" charset="0"/>
                <a:cs typeface="Arial" pitchFamily="34" charset="0"/>
              </a:rPr>
              <a:t>ΕΞΑΓΩΓΗ ΚΑΥΣΑΕΡΙΩΝ</a:t>
            </a:r>
            <a:endParaRPr lang="en-US" sz="2000" b="1" u="sng" dirty="0" smtClean="0">
              <a:solidFill>
                <a:srgbClr val="FF0000"/>
              </a:solidFill>
              <a:latin typeface="Arial" pitchFamily="34" charset="0"/>
              <a:cs typeface="Arial" pitchFamily="34" charset="0"/>
            </a:endParaRPr>
          </a:p>
          <a:p>
            <a:pPr algn="l"/>
            <a:r>
              <a:rPr lang="el-GR" sz="1900" b="1" dirty="0" smtClean="0">
                <a:solidFill>
                  <a:schemeClr val="tx1"/>
                </a:solidFill>
                <a:latin typeface="Arial" pitchFamily="34" charset="0"/>
                <a:cs typeface="Arial" pitchFamily="34" charset="0"/>
              </a:rPr>
              <a:t>Η ΤΕΤΑΡΤΗ ΚΑΙ ΤΕΛΕΥΤΑΙΑ ΦΑΣΗ ΛΕΙΤΟΥΡΓΙΑΣ ΞΕΚΙΝΑ ΜΕ ΤΟ ΕΜΒΟΛΟ ΝΑ ΒΡΙΣΚΕΤΑΙ ΣΤΟ ΚΝΣ. ΜΕ ΤΗΝ ΕΝΑΡΞΗ ΤΗΣ ΑΝΟΔΟΥ ΤΟΥ ΠΡΟΣ ΤΟ ΑΝΣ ΑΝΟΙΓΕΙ Η ΒΑΛΒΙΔΑ ΕΞΑΓΩΓΗΣ, ΕΝΩ Η ΒΑΛΒΙΔΑ ΕΙΣΑΓΩΓΗΣ ΠΑΡΑΜΕΝΕΙ ΚΛΕΙΣΤΗ. ΛΟΓΩ ΤΗΣ ΥΨΗΛΟΤΕΡΗΣ ΠΙΕΣΕΩΣ ΠΟΥ ΕΠΙΚΡΑΤΕΙ ΜΕΣΑ ΣΤΟΝ ΚΥΛΙΝΔΡΟ (ΣΕ ΣΧΕΣΗ ΜΕ ΤΗΝ ΕΞΩΤΕΡΙΚΗ ΑΤΜΟΣΦΑΙΡΙΚΗ ΠΙΕΣΗ) ΚΑΙ ΤΗΣ ΕΞΑΝΑΓΚΑΣΜΕΝΗΣ ΚΙΝΗΣΕΩΣ ΤΟΥ ΕΜΒΟΛΟΥ ΠΡΟΣ ΤΟ ΑΝΣ, ΤΑ ΚΑΥΣΑΕΡΙΑ ΩΘΟΥΝΤΑΙ ΠΡΟΣ ΤΗΝ ΑΤΜΟΣΦΑΙΡΑ, ΔΙΕΡΧΟΜΕΝΑ ΜΕΣΑ ΑΠΟ ΤΗΝ ΑΝΟΙΚΤΗ ΒΑΛΒΙΔΑ ΕΞΑΓΩΓΗΣ ΚΑΙ ΤΟΝ ΑΓΩΓΟ ΕΞΑΓΩΓΗΣ. Η ΦΑΣΗ ΤΗΣ ΕΞΑΓΩΓΗΣ ΟΛΟΚΛΗΡΩΝΕΤΑΙ, ΟΤΑΝ ΤΟ ΕΜΒΟΛΟ ΦΤΑΣΕΙ ΣΤΟ ΑΝΣ, ΟΠΟΤΕ ΚΑΙ ΚΛΕΙΝΕΙ Η ΒΑΛΒΙΔΑ ΕΞΑΓΩΓΗΣ. ΚΑΙ ΑΥΤΗ Η ΦΑΣΗ ΠΡΑΓΜΑΤΟΠΟΙΕΙΤΑΙ ΕΠΕΙΔΗ ΤΟ ΕΜΒΟΛΟ ΑΝΤΛΕΙ ΜΗΧΑΝΙΚΗ ΕΝΕΡΓΕΙΑ ΑΠΟ ΤΟ ΣΦΟΝΔΥΛΟ.</a:t>
            </a:r>
          </a:p>
          <a:p>
            <a:pPr algn="l"/>
            <a:r>
              <a:rPr lang="el-GR" sz="1900" b="1" dirty="0" smtClean="0">
                <a:solidFill>
                  <a:srgbClr val="FF0000"/>
                </a:solidFill>
                <a:latin typeface="Arial" pitchFamily="34" charset="0"/>
                <a:cs typeface="Arial" pitchFamily="34" charset="0"/>
              </a:rPr>
              <a:t>Η ΚΙΝΗΣΗ ΤΟΥ ΕΜΒΟΛΟΥ ΑΠΟ ΤΟ ΚΝΣ ΣΤΟ ΑΝΣ ΚΑΤΑ ΤΗ ΦΑΣΗ ΤΗΣ ΕΞΑΓΩΓΗΣ ΑΠΟΤΕΛΕΙ ΤΟΝ ΤΕΤΑΡΤΟ ΧΡΟΝΟ ΛΕΙΤΟΥΡΓΙΑΣ ΤΟΥ ΚΙΝΗΤΗΡΑ</a:t>
            </a:r>
            <a:r>
              <a:rPr lang="el-GR" sz="1900" b="1" dirty="0" smtClean="0">
                <a:solidFill>
                  <a:schemeClr val="tx1"/>
                </a:solidFill>
                <a:latin typeface="Arial" pitchFamily="34" charset="0"/>
                <a:cs typeface="Arial" pitchFamily="34" charset="0"/>
              </a:rPr>
              <a:t>.</a:t>
            </a:r>
          </a:p>
          <a:p>
            <a:pPr algn="l"/>
            <a:r>
              <a:rPr lang="el-GR" sz="1900" b="1" dirty="0" smtClean="0">
                <a:solidFill>
                  <a:schemeClr val="tx1"/>
                </a:solidFill>
                <a:latin typeface="Arial" pitchFamily="34" charset="0"/>
                <a:cs typeface="Arial" pitchFamily="34" charset="0"/>
              </a:rPr>
              <a:t>ΟΛΟΚΛΗΡΩΝΟΝΤΑΣ ΕΤΣΙ ΕΝΑΝ ΠΛΗΡΗ ΚΥΚΛΟ ΛΕΙΤΟΥΡΓΙΑΣ ΤΕΤΡΑΧΡΟΝΗΣ ΠΕΤΡΕΛΑΙΟΜΗΧΑΝΗΣ.</a:t>
            </a:r>
          </a:p>
          <a:p>
            <a:r>
              <a:rPr lang="el-GR" sz="1800" dirty="0" smtClean="0"/>
              <a:t/>
            </a:r>
            <a:br>
              <a:rPr lang="el-GR" sz="1800" dirty="0" smtClean="0"/>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2000" b="1" u="sng" dirty="0" smtClean="0">
                <a:solidFill>
                  <a:schemeClr val="bg1"/>
                </a:solidFill>
                <a:latin typeface="Arial" pitchFamily="34" charset="0"/>
                <a:cs typeface="Arial" pitchFamily="34" charset="0"/>
              </a:rPr>
              <a:t>ΣΤΟΙΧΕΙΩΔΗΣ ΛΕΙΤΟΥΡΓΙΑ ΤΕΤΡΑΧΡΟΝΗΣ ΠΕΤΡΕΛΑΙΟΜΗΧΑΝΗΣ</a:t>
            </a:r>
            <a:endParaRPr lang="en-US" sz="2000" b="1" u="sng" dirty="0">
              <a:solidFill>
                <a:schemeClr val="bg1"/>
              </a:solidFill>
              <a:latin typeface="Arial" pitchFamily="34" charset="0"/>
              <a:cs typeface="Arial" pitchFamily="34" charset="0"/>
            </a:endParaRPr>
          </a:p>
        </p:txBody>
      </p:sp>
      <p:sp>
        <p:nvSpPr>
          <p:cNvPr id="8" name="TextBox 7"/>
          <p:cNvSpPr txBox="1"/>
          <p:nvPr/>
        </p:nvSpPr>
        <p:spPr>
          <a:xfrm>
            <a:off x="251520" y="5157192"/>
            <a:ext cx="8568952" cy="969496"/>
          </a:xfrm>
          <a:prstGeom prst="rect">
            <a:avLst/>
          </a:prstGeom>
          <a:solidFill>
            <a:srgbClr val="FFFF00"/>
          </a:solidFill>
        </p:spPr>
        <p:txBody>
          <a:bodyPr wrap="square" rtlCol="0">
            <a:spAutoFit/>
          </a:bodyPr>
          <a:lstStyle/>
          <a:p>
            <a:r>
              <a:rPr lang="el-GR" sz="1900" b="1" dirty="0" smtClean="0">
                <a:solidFill>
                  <a:srgbClr val="FF0000"/>
                </a:solidFill>
                <a:latin typeface="Arial" pitchFamily="34" charset="0"/>
                <a:cs typeface="Arial" pitchFamily="34" charset="0"/>
              </a:rPr>
              <a:t>Η ΚΙΝΗΣΗ ΤΟΥ ΕΜΒΟΛΟΥ ΑΠΟ ΤΟ ΚΝΣ ΣΤΟ ΑΝΣ ΚΑΤΑ ΤΗ ΦΑΣΗ ΤΗΣ ΕΞΑΓΩΓΗΣ ΑΠΟΤΕΛΕΙ ΤΟΝ ΤΕΤΑΡΤΟ ΧΡΟΝΟ ΛΕΙΤΟΥΡΓΙΑΣ ΤΟΥ ΚΙΝΗΤΗΡΑ.</a:t>
            </a:r>
          </a:p>
        </p:txBody>
      </p:sp>
    </p:spTree>
  </p:cSld>
  <p:clrMapOvr>
    <a:masterClrMapping/>
  </p:clrMapOvr>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ΜΕ ΠΕΡΙΣΤΡΕΦΟΜΕΝΟ ΣΩΜΑ ΚΥΛΙΝΔΡΩΝ</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534752" cy="2358024"/>
          </a:xfrm>
          <a:solidFill>
            <a:schemeClr val="bg1"/>
          </a:solidFill>
        </p:spPr>
        <p:txBody>
          <a:bodyPr>
            <a:noAutofit/>
          </a:bodyPr>
          <a:lstStyle/>
          <a:p>
            <a:pPr>
              <a:buNone/>
            </a:pPr>
            <a:r>
              <a:rPr lang="el-GR" sz="2000" b="1" dirty="0" smtClean="0">
                <a:latin typeface="Arial" pitchFamily="34" charset="0"/>
                <a:cs typeface="Arial" pitchFamily="34" charset="0"/>
              </a:rPr>
              <a:t>     </a:t>
            </a:r>
            <a:r>
              <a:rPr lang="el-GR" sz="2400" b="1" dirty="0" smtClean="0">
                <a:latin typeface="Arial" pitchFamily="34" charset="0"/>
                <a:cs typeface="Arial" pitchFamily="34" charset="0"/>
              </a:rPr>
              <a:t>ΟΤΑΝ Η ΤΡΟΧΙΑ ΜΕΤΑΤΕΘΕΙ ΣΕ ΠΑΡΑΚΕΝΤΡΗ ΘΕΣΗ ΠΡΟΣ </a:t>
            </a:r>
            <a:r>
              <a:rPr lang="el-GR" sz="2400" b="1" u="sng" dirty="0" smtClean="0">
                <a:solidFill>
                  <a:srgbClr val="FF0000"/>
                </a:solidFill>
                <a:latin typeface="Arial" pitchFamily="34" charset="0"/>
                <a:cs typeface="Arial" pitchFamily="34" charset="0"/>
              </a:rPr>
              <a:t>ΤΑ ΔΕΞΙΑ</a:t>
            </a:r>
            <a:r>
              <a:rPr lang="el-GR" sz="2400" b="1" dirty="0" smtClean="0">
                <a:latin typeface="Arial" pitchFamily="34" charset="0"/>
                <a:cs typeface="Arial" pitchFamily="34" charset="0"/>
              </a:rPr>
              <a:t>, ΚΑΙ ΜΕ ΤΗΝ ΙΔΙΑ ΠΑΝΤΟΤΕ ΦΟΡΑ ΠΕΡΙΣΤΡΟΦΗΣ ΤΟΥ ΣΩΜΑΤΟΣ ΤΩΝ ΚΥΛΙΝΔΡΩΝ, ΤΑ ΕΜΒΟΛΑ ΘΑ ΚΙΝΟΥΝΤΑΙ ΑΚΤΙΝΙΚΑ ΜΕΣΑ ΣΤΟΥΣ ΚΥΛΙΝΔΡΟΥΣ ΣΕ ΔΙΑΔΡΟΜΗ ΤΟΣΗ, ΟΣΗ ΚΑΙ Η ΕΚΚΚΕΝΤΡΟΤΗΤΑ ΤΗΣ ΤΡΟΧΙΑΣ. </a:t>
            </a:r>
            <a:endParaRPr lang="el-GR" sz="2400" b="1" dirty="0">
              <a:latin typeface="Arial" pitchFamily="34" charset="0"/>
              <a:cs typeface="Arial" pitchFamily="34" charset="0"/>
            </a:endParaRPr>
          </a:p>
        </p:txBody>
      </p:sp>
      <p:pic>
        <p:nvPicPr>
          <p:cNvPr id="4" name="Picture 2" descr="C:\Users\Fadi\Desktop\1.jpg"/>
          <p:cNvPicPr>
            <a:picLocks noChangeAspect="1" noChangeArrowheads="1"/>
          </p:cNvPicPr>
          <p:nvPr/>
        </p:nvPicPr>
        <p:blipFill>
          <a:blip r:embed="rId3" cstate="print"/>
          <a:srcRect/>
          <a:stretch>
            <a:fillRect/>
          </a:stretch>
        </p:blipFill>
        <p:spPr bwMode="auto">
          <a:xfrm>
            <a:off x="827584" y="3789040"/>
            <a:ext cx="7848872" cy="2655193"/>
          </a:xfrm>
          <a:prstGeom prst="rect">
            <a:avLst/>
          </a:prstGeom>
          <a:noFill/>
        </p:spPr>
      </p:pic>
    </p:spTree>
  </p:cSld>
  <p:clrMapOvr>
    <a:masterClrMapping/>
  </p:clrMapOvr>
  <p:timing>
    <p:tnLst>
      <p:par>
        <p:cT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ΜΕ ΠΕΡΙΣΤΡΕΦΟΜΕΝΟ ΣΩΜΑ ΚΥΛΙΝΔΡΩΝ</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534752" cy="2862080"/>
          </a:xfrm>
          <a:solidFill>
            <a:schemeClr val="bg1"/>
          </a:solidFill>
        </p:spPr>
        <p:txBody>
          <a:bodyPr>
            <a:noAutofit/>
          </a:bodyPr>
          <a:lstStyle/>
          <a:p>
            <a:pPr>
              <a:buNone/>
            </a:pPr>
            <a:r>
              <a:rPr lang="el-GR" sz="2000" b="1" dirty="0" smtClean="0">
                <a:latin typeface="Arial" pitchFamily="34" charset="0"/>
                <a:cs typeface="Arial" pitchFamily="34" charset="0"/>
              </a:rPr>
              <a:t>     ΕΤΣΙ ΤΑ ΕΠΑΝΩ ΑΠΟ ΤΗ ΓΡΑΜΜΗ </a:t>
            </a:r>
            <a:r>
              <a:rPr lang="el-GR" sz="2000" b="1" u="sng" dirty="0" smtClean="0">
                <a:solidFill>
                  <a:srgbClr val="FF0000"/>
                </a:solidFill>
                <a:latin typeface="Arial" pitchFamily="34" charset="0"/>
                <a:cs typeface="Arial" pitchFamily="34" charset="0"/>
              </a:rPr>
              <a:t>ΑΒ</a:t>
            </a:r>
            <a:r>
              <a:rPr lang="el-GR" sz="2000" b="1" dirty="0" smtClean="0">
                <a:latin typeface="Arial" pitchFamily="34" charset="0"/>
                <a:cs typeface="Arial" pitchFamily="34" charset="0"/>
              </a:rPr>
              <a:t> ΕΜΒΟΛΑ ΘΑ ΑΠΟΓΕΝΝΟΥΝ ΠΡΟΟΔΕΥΤΙΚΑ ΟΓΚΟ ΜΕΣΑ ΣΤΟΥΣ ΚΥΛΙΝΔΡΟΥΣ ΤΟΥΣ ΚΑΙ ΣΥΝΕΠΩΣ ΘΑ ΑΝΑΡΡΟΦΟΥΝ ΥΓΡΟ ΔΙΑ ΜΕΣΟΥ ΤΗΣ ΘΥΡΙΔΑΣ </a:t>
            </a:r>
            <a:r>
              <a:rPr lang="el-GR" sz="2000" b="1" u="sng" dirty="0" smtClean="0">
                <a:solidFill>
                  <a:srgbClr val="FF0000"/>
                </a:solidFill>
                <a:latin typeface="Arial" pitchFamily="34" charset="0"/>
                <a:cs typeface="Arial" pitchFamily="34" charset="0"/>
              </a:rPr>
              <a:t>Σ</a:t>
            </a:r>
            <a:r>
              <a:rPr lang="el-GR" sz="2000" b="1" dirty="0" smtClean="0">
                <a:latin typeface="Arial" pitchFamily="34" charset="0"/>
                <a:cs typeface="Arial" pitchFamily="34" charset="0"/>
              </a:rPr>
              <a:t> ΤΟΥ ΤΕΜΑΧΙΟΥ Δ. ΤΑ ΚΑΤΩ ΑΠΟ ΤΗ ΓΡΑΜΜΗ </a:t>
            </a:r>
            <a:r>
              <a:rPr lang="el-GR" sz="2000" b="1" u="sng" dirty="0" smtClean="0">
                <a:solidFill>
                  <a:srgbClr val="FF0000"/>
                </a:solidFill>
                <a:latin typeface="Arial" pitchFamily="34" charset="0"/>
                <a:cs typeface="Arial" pitchFamily="34" charset="0"/>
              </a:rPr>
              <a:t>ΑΒ</a:t>
            </a:r>
            <a:r>
              <a:rPr lang="el-GR" sz="2000" b="1" dirty="0" smtClean="0">
                <a:latin typeface="Arial" pitchFamily="34" charset="0"/>
                <a:cs typeface="Arial" pitchFamily="34" charset="0"/>
              </a:rPr>
              <a:t> ΕΜΒΟΛΑ ΘΑ ΜΕΙΩΝΟΥΝ ΠΡΟΟΔΕΥΤΙΚΑ ΤΟΝ ΟΓΚΟ ΤΩΝ ΚΥΛΙΝΔΡΩΝ ΤΟΥΣ ΚΑΙ ΣΥΝΕΠΩΣ ΘΑ ΠΡΑΓΜΑΤΟΠΟΙΟΥΝ ΤΗΝ ΚΑΤΑΘΛΙΨΗ ΤΟΥ ΥΓΡΟΥ ΔΙΑ ΜΕΣΟΥ ΤΗΣ ΘΥΡΙΔΑΣ </a:t>
            </a:r>
            <a:r>
              <a:rPr lang="el-GR" sz="2000" b="1" u="sng" dirty="0" smtClean="0">
                <a:solidFill>
                  <a:srgbClr val="FF0000"/>
                </a:solidFill>
                <a:latin typeface="Arial" pitchFamily="34" charset="0"/>
                <a:cs typeface="Arial" pitchFamily="34" charset="0"/>
              </a:rPr>
              <a:t>Ρ</a:t>
            </a:r>
            <a:r>
              <a:rPr lang="el-GR" sz="2000" b="1" dirty="0" smtClean="0">
                <a:latin typeface="Arial" pitchFamily="34" charset="0"/>
                <a:cs typeface="Arial" pitchFamily="34" charset="0"/>
              </a:rPr>
              <a:t> ΤΟΥ ΤΕΜΑΧΙΟΥ Δ. ΕΤΣΙ Η ΑΝΤΛΙΑ </a:t>
            </a:r>
            <a:r>
              <a:rPr lang="el-GR" sz="2000" b="1" u="sng" dirty="0" smtClean="0">
                <a:solidFill>
                  <a:srgbClr val="7030A0"/>
                </a:solidFill>
                <a:latin typeface="Arial" pitchFamily="34" charset="0"/>
                <a:cs typeface="Arial" pitchFamily="34" charset="0"/>
              </a:rPr>
              <a:t>ΑΝΑΡΡΟΦΑ</a:t>
            </a:r>
            <a:r>
              <a:rPr lang="el-GR" sz="2000" b="1" dirty="0" smtClean="0">
                <a:latin typeface="Arial" pitchFamily="34" charset="0"/>
                <a:cs typeface="Arial" pitchFamily="34" charset="0"/>
              </a:rPr>
              <a:t> ΣΥΝΕΧΩΣ </a:t>
            </a:r>
            <a:r>
              <a:rPr lang="el-GR" sz="2000" b="1" u="sng" dirty="0" smtClean="0">
                <a:solidFill>
                  <a:srgbClr val="7030A0"/>
                </a:solidFill>
                <a:latin typeface="Arial" pitchFamily="34" charset="0"/>
                <a:cs typeface="Arial" pitchFamily="34" charset="0"/>
              </a:rPr>
              <a:t>ΑΠΟ ΤΟ Σ </a:t>
            </a:r>
            <a:r>
              <a:rPr lang="el-GR" sz="2000" b="1" dirty="0" smtClean="0">
                <a:latin typeface="Arial" pitchFamily="34" charset="0"/>
                <a:cs typeface="Arial" pitchFamily="34" charset="0"/>
              </a:rPr>
              <a:t>ΚΑΙ </a:t>
            </a:r>
            <a:r>
              <a:rPr lang="el-GR" sz="2000" b="1" u="sng" dirty="0" smtClean="0">
                <a:solidFill>
                  <a:srgbClr val="00B050"/>
                </a:solidFill>
                <a:latin typeface="Arial" pitchFamily="34" charset="0"/>
                <a:cs typeface="Arial" pitchFamily="34" charset="0"/>
              </a:rPr>
              <a:t>ΚΑΤΑΘΛΙΒΕΙ ΠΡΟΣ ΤΟ Ρ</a:t>
            </a:r>
            <a:r>
              <a:rPr lang="el-GR" sz="2000" b="1" dirty="0" smtClean="0">
                <a:latin typeface="Arial" pitchFamily="34" charset="0"/>
                <a:cs typeface="Arial" pitchFamily="34" charset="0"/>
              </a:rPr>
              <a:t>.</a:t>
            </a:r>
            <a:endParaRPr lang="el-GR" sz="2000" b="1" dirty="0">
              <a:latin typeface="Arial" pitchFamily="34" charset="0"/>
              <a:cs typeface="Arial" pitchFamily="34" charset="0"/>
            </a:endParaRPr>
          </a:p>
        </p:txBody>
      </p:sp>
      <p:pic>
        <p:nvPicPr>
          <p:cNvPr id="4" name="Picture 2" descr="C:\Users\Fadi\Desktop\1.jpg"/>
          <p:cNvPicPr>
            <a:picLocks noChangeAspect="1" noChangeArrowheads="1"/>
          </p:cNvPicPr>
          <p:nvPr/>
        </p:nvPicPr>
        <p:blipFill>
          <a:blip r:embed="rId3" cstate="print"/>
          <a:srcRect/>
          <a:stretch>
            <a:fillRect/>
          </a:stretch>
        </p:blipFill>
        <p:spPr bwMode="auto">
          <a:xfrm>
            <a:off x="755576" y="4149080"/>
            <a:ext cx="7776864" cy="2448272"/>
          </a:xfrm>
          <a:prstGeom prst="rect">
            <a:avLst/>
          </a:prstGeom>
          <a:noFill/>
        </p:spPr>
      </p:pic>
      <p:cxnSp>
        <p:nvCxnSpPr>
          <p:cNvPr id="6" name="Straight Connector 5"/>
          <p:cNvCxnSpPr/>
          <p:nvPr/>
        </p:nvCxnSpPr>
        <p:spPr>
          <a:xfrm>
            <a:off x="899592" y="5229200"/>
            <a:ext cx="2376264" cy="0"/>
          </a:xfrm>
          <a:prstGeom prst="line">
            <a:avLst/>
          </a:prstGeom>
          <a:ln w="38100" cmpd="sng">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491880" y="5229200"/>
            <a:ext cx="2376264"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084168" y="5229200"/>
            <a:ext cx="2304256"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11560" y="5085184"/>
            <a:ext cx="351378" cy="369332"/>
          </a:xfrm>
          <a:prstGeom prst="rect">
            <a:avLst/>
          </a:prstGeom>
          <a:noFill/>
        </p:spPr>
        <p:txBody>
          <a:bodyPr wrap="none" rtlCol="0">
            <a:spAutoFit/>
          </a:bodyPr>
          <a:lstStyle/>
          <a:p>
            <a:r>
              <a:rPr lang="el-GR" b="1" dirty="0" smtClean="0">
                <a:solidFill>
                  <a:srgbClr val="FF0000"/>
                </a:solidFill>
                <a:latin typeface="Arial" pitchFamily="34" charset="0"/>
                <a:cs typeface="Arial" pitchFamily="34" charset="0"/>
              </a:rPr>
              <a:t>Α</a:t>
            </a:r>
            <a:endParaRPr lang="el-GR" b="1" dirty="0">
              <a:solidFill>
                <a:srgbClr val="FF0000"/>
              </a:solidFill>
              <a:latin typeface="Arial" pitchFamily="34" charset="0"/>
              <a:cs typeface="Arial" pitchFamily="34" charset="0"/>
            </a:endParaRPr>
          </a:p>
        </p:txBody>
      </p:sp>
      <p:sp>
        <p:nvSpPr>
          <p:cNvPr id="20" name="TextBox 19"/>
          <p:cNvSpPr txBox="1"/>
          <p:nvPr/>
        </p:nvSpPr>
        <p:spPr>
          <a:xfrm>
            <a:off x="3059832" y="4797152"/>
            <a:ext cx="309700" cy="369332"/>
          </a:xfrm>
          <a:prstGeom prst="rect">
            <a:avLst/>
          </a:prstGeom>
          <a:noFill/>
        </p:spPr>
        <p:txBody>
          <a:bodyPr wrap="square" rtlCol="0">
            <a:spAutoFit/>
          </a:bodyPr>
          <a:lstStyle/>
          <a:p>
            <a:r>
              <a:rPr lang="el-GR" b="1" dirty="0" smtClean="0">
                <a:solidFill>
                  <a:srgbClr val="FF0000"/>
                </a:solidFill>
                <a:latin typeface="Arial" pitchFamily="34" charset="0"/>
                <a:cs typeface="Arial" pitchFamily="34" charset="0"/>
              </a:rPr>
              <a:t>Β</a:t>
            </a:r>
            <a:endParaRPr lang="el-GR" b="1" dirty="0">
              <a:solidFill>
                <a:srgbClr val="FF0000"/>
              </a:solidFill>
              <a:latin typeface="Arial" pitchFamily="34" charset="0"/>
              <a:cs typeface="Arial" pitchFamily="34" charset="0"/>
            </a:endParaRPr>
          </a:p>
        </p:txBody>
      </p:sp>
      <p:sp>
        <p:nvSpPr>
          <p:cNvPr id="21" name="TextBox 20"/>
          <p:cNvSpPr txBox="1"/>
          <p:nvPr/>
        </p:nvSpPr>
        <p:spPr>
          <a:xfrm>
            <a:off x="3275856" y="5301208"/>
            <a:ext cx="351378" cy="369332"/>
          </a:xfrm>
          <a:prstGeom prst="rect">
            <a:avLst/>
          </a:prstGeom>
          <a:noFill/>
        </p:spPr>
        <p:txBody>
          <a:bodyPr wrap="none" rtlCol="0">
            <a:spAutoFit/>
          </a:bodyPr>
          <a:lstStyle/>
          <a:p>
            <a:r>
              <a:rPr lang="el-GR" b="1" dirty="0" smtClean="0">
                <a:solidFill>
                  <a:srgbClr val="FF0000"/>
                </a:solidFill>
                <a:latin typeface="Arial" pitchFamily="34" charset="0"/>
                <a:cs typeface="Arial" pitchFamily="34" charset="0"/>
              </a:rPr>
              <a:t>Α</a:t>
            </a:r>
            <a:endParaRPr lang="el-GR" b="1" dirty="0">
              <a:solidFill>
                <a:srgbClr val="FF0000"/>
              </a:solidFill>
              <a:latin typeface="Arial" pitchFamily="34" charset="0"/>
              <a:cs typeface="Arial" pitchFamily="34" charset="0"/>
            </a:endParaRPr>
          </a:p>
        </p:txBody>
      </p:sp>
      <p:sp>
        <p:nvSpPr>
          <p:cNvPr id="22" name="TextBox 21"/>
          <p:cNvSpPr txBox="1"/>
          <p:nvPr/>
        </p:nvSpPr>
        <p:spPr>
          <a:xfrm>
            <a:off x="5724128" y="4725144"/>
            <a:ext cx="351378" cy="369332"/>
          </a:xfrm>
          <a:prstGeom prst="rect">
            <a:avLst/>
          </a:prstGeom>
          <a:noFill/>
        </p:spPr>
        <p:txBody>
          <a:bodyPr wrap="none" rtlCol="0">
            <a:spAutoFit/>
          </a:bodyPr>
          <a:lstStyle/>
          <a:p>
            <a:r>
              <a:rPr lang="el-GR" b="1" dirty="0" smtClean="0">
                <a:solidFill>
                  <a:srgbClr val="FF0000"/>
                </a:solidFill>
                <a:latin typeface="Arial" pitchFamily="34" charset="0"/>
                <a:cs typeface="Arial" pitchFamily="34" charset="0"/>
              </a:rPr>
              <a:t>Β</a:t>
            </a:r>
            <a:endParaRPr lang="el-GR" b="1" dirty="0">
              <a:solidFill>
                <a:srgbClr val="FF0000"/>
              </a:solidFill>
              <a:latin typeface="Arial" pitchFamily="34" charset="0"/>
              <a:cs typeface="Arial" pitchFamily="34" charset="0"/>
            </a:endParaRPr>
          </a:p>
        </p:txBody>
      </p:sp>
      <p:sp>
        <p:nvSpPr>
          <p:cNvPr id="23" name="TextBox 22"/>
          <p:cNvSpPr txBox="1"/>
          <p:nvPr/>
        </p:nvSpPr>
        <p:spPr>
          <a:xfrm>
            <a:off x="5940152" y="5301208"/>
            <a:ext cx="351378" cy="369332"/>
          </a:xfrm>
          <a:prstGeom prst="rect">
            <a:avLst/>
          </a:prstGeom>
          <a:noFill/>
        </p:spPr>
        <p:txBody>
          <a:bodyPr wrap="none" rtlCol="0">
            <a:spAutoFit/>
          </a:bodyPr>
          <a:lstStyle/>
          <a:p>
            <a:r>
              <a:rPr lang="el-GR" b="1" dirty="0" smtClean="0">
                <a:solidFill>
                  <a:srgbClr val="FF0000"/>
                </a:solidFill>
                <a:latin typeface="Arial" pitchFamily="34" charset="0"/>
                <a:cs typeface="Arial" pitchFamily="34" charset="0"/>
              </a:rPr>
              <a:t>Α</a:t>
            </a:r>
            <a:endParaRPr lang="el-GR" b="1" dirty="0">
              <a:solidFill>
                <a:srgbClr val="FF0000"/>
              </a:solidFill>
              <a:latin typeface="Arial" pitchFamily="34" charset="0"/>
              <a:cs typeface="Arial" pitchFamily="34" charset="0"/>
            </a:endParaRPr>
          </a:p>
        </p:txBody>
      </p:sp>
      <p:sp>
        <p:nvSpPr>
          <p:cNvPr id="24" name="TextBox 23"/>
          <p:cNvSpPr txBox="1"/>
          <p:nvPr/>
        </p:nvSpPr>
        <p:spPr>
          <a:xfrm>
            <a:off x="8388424" y="5013176"/>
            <a:ext cx="351378" cy="369332"/>
          </a:xfrm>
          <a:prstGeom prst="rect">
            <a:avLst/>
          </a:prstGeom>
          <a:noFill/>
        </p:spPr>
        <p:txBody>
          <a:bodyPr wrap="none" rtlCol="0">
            <a:spAutoFit/>
          </a:bodyPr>
          <a:lstStyle/>
          <a:p>
            <a:r>
              <a:rPr lang="el-GR" b="1" dirty="0" smtClean="0">
                <a:solidFill>
                  <a:srgbClr val="FF0000"/>
                </a:solidFill>
                <a:latin typeface="Arial" pitchFamily="34" charset="0"/>
                <a:cs typeface="Arial" pitchFamily="34" charset="0"/>
              </a:rPr>
              <a:t>Β</a:t>
            </a:r>
            <a:endParaRPr lang="el-GR" b="1" dirty="0">
              <a:solidFill>
                <a:srgbClr val="FF0000"/>
              </a:solidFill>
              <a:latin typeface="Arial" pitchFamily="34" charset="0"/>
              <a:cs typeface="Arial" pitchFamily="34" charset="0"/>
            </a:endParaRPr>
          </a:p>
        </p:txBody>
      </p:sp>
      <p:sp>
        <p:nvSpPr>
          <p:cNvPr id="14" name="TextBox 13"/>
          <p:cNvSpPr txBox="1"/>
          <p:nvPr/>
        </p:nvSpPr>
        <p:spPr>
          <a:xfrm>
            <a:off x="4067944" y="6237312"/>
            <a:ext cx="1368152" cy="369332"/>
          </a:xfrm>
          <a:prstGeom prst="rect">
            <a:avLst/>
          </a:prstGeom>
          <a:noFill/>
        </p:spPr>
        <p:txBody>
          <a:bodyPr wrap="square" rtlCol="0">
            <a:spAutoFit/>
          </a:bodyPr>
          <a:lstStyle/>
          <a:p>
            <a:r>
              <a:rPr lang="el-GR" b="1" dirty="0" smtClean="0">
                <a:solidFill>
                  <a:srgbClr val="FF0000"/>
                </a:solidFill>
                <a:latin typeface="Arial" pitchFamily="34" charset="0"/>
                <a:cs typeface="Arial" pitchFamily="34" charset="0"/>
              </a:rPr>
              <a:t>ΑΡΙΣΤΕΡΑ</a:t>
            </a:r>
            <a:endParaRPr lang="el-GR" b="1" dirty="0">
              <a:solidFill>
                <a:srgbClr val="FF0000"/>
              </a:solidFill>
              <a:latin typeface="Arial" pitchFamily="34" charset="0"/>
              <a:cs typeface="Arial" pitchFamily="34" charset="0"/>
            </a:endParaRPr>
          </a:p>
        </p:txBody>
      </p:sp>
      <p:sp>
        <p:nvSpPr>
          <p:cNvPr id="15" name="TextBox 14"/>
          <p:cNvSpPr txBox="1"/>
          <p:nvPr/>
        </p:nvSpPr>
        <p:spPr>
          <a:xfrm>
            <a:off x="6876256" y="6237312"/>
            <a:ext cx="885179" cy="369332"/>
          </a:xfrm>
          <a:prstGeom prst="rect">
            <a:avLst/>
          </a:prstGeom>
          <a:noFill/>
        </p:spPr>
        <p:txBody>
          <a:bodyPr wrap="none" rtlCol="0">
            <a:spAutoFit/>
          </a:bodyPr>
          <a:lstStyle/>
          <a:p>
            <a:r>
              <a:rPr lang="el-GR" b="1" dirty="0" smtClean="0">
                <a:solidFill>
                  <a:srgbClr val="FF0000"/>
                </a:solidFill>
                <a:latin typeface="Arial" pitchFamily="34" charset="0"/>
                <a:cs typeface="Arial" pitchFamily="34" charset="0"/>
              </a:rPr>
              <a:t>ΔΕΞΙΑ</a:t>
            </a:r>
            <a:endParaRPr lang="el-GR"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ΜΕ ΠΕΡΙΣΤΡΕΦΟΜΕΝΟ ΣΩΜΑ ΚΥΛΙΝΔΡΩΝ</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534752" cy="5454368"/>
          </a:xfrm>
          <a:solidFill>
            <a:schemeClr val="bg1"/>
          </a:solidFill>
        </p:spPr>
        <p:txBody>
          <a:bodyPr>
            <a:noAutofit/>
          </a:bodyPr>
          <a:lstStyle/>
          <a:p>
            <a:pPr>
              <a:buNone/>
            </a:pPr>
            <a:r>
              <a:rPr lang="el-GR" sz="2800" b="1" dirty="0" smtClean="0">
                <a:latin typeface="Arial" pitchFamily="34" charset="0"/>
                <a:cs typeface="Arial" pitchFamily="34" charset="0"/>
              </a:rPr>
              <a:t>    </a:t>
            </a:r>
          </a:p>
          <a:p>
            <a:pPr>
              <a:buNone/>
            </a:pPr>
            <a:r>
              <a:rPr lang="el-GR" sz="2800" b="1" dirty="0" smtClean="0">
                <a:latin typeface="Arial" pitchFamily="34" charset="0"/>
                <a:cs typeface="Arial" pitchFamily="34" charset="0"/>
              </a:rPr>
              <a:t>    Η </a:t>
            </a:r>
            <a:r>
              <a:rPr lang="el-GR" sz="2800" b="1" dirty="0" smtClean="0">
                <a:solidFill>
                  <a:srgbClr val="FF0000"/>
                </a:solidFill>
                <a:latin typeface="Arial" pitchFamily="34" charset="0"/>
                <a:cs typeface="Arial" pitchFamily="34" charset="0"/>
              </a:rPr>
              <a:t>ΠΑΡΟΧΗ</a:t>
            </a:r>
            <a:r>
              <a:rPr lang="el-GR" sz="2800" b="1" dirty="0" smtClean="0">
                <a:latin typeface="Arial" pitchFamily="34" charset="0"/>
                <a:cs typeface="Arial" pitchFamily="34" charset="0"/>
              </a:rPr>
              <a:t> ΤΗΣ ΑΝΤΛΙΑΣ ΕΙΝΑΙ </a:t>
            </a:r>
            <a:r>
              <a:rPr lang="el-GR" sz="2800" b="1" dirty="0" smtClean="0">
                <a:solidFill>
                  <a:srgbClr val="FF0000"/>
                </a:solidFill>
                <a:latin typeface="Arial" pitchFamily="34" charset="0"/>
                <a:cs typeface="Arial" pitchFamily="34" charset="0"/>
              </a:rPr>
              <a:t>ΑΝΑΛΟΓΗ</a:t>
            </a:r>
            <a:r>
              <a:rPr lang="el-GR" sz="2800" b="1" dirty="0" smtClean="0">
                <a:latin typeface="Arial" pitchFamily="34" charset="0"/>
                <a:cs typeface="Arial" pitchFamily="34" charset="0"/>
              </a:rPr>
              <a:t> </a:t>
            </a:r>
            <a:r>
              <a:rPr lang="el-GR" sz="2800" b="1" dirty="0" smtClean="0">
                <a:solidFill>
                  <a:srgbClr val="FF0000"/>
                </a:solidFill>
                <a:latin typeface="Arial" pitchFamily="34" charset="0"/>
                <a:cs typeface="Arial" pitchFamily="34" charset="0"/>
              </a:rPr>
              <a:t>ΠΡΟΣ ΤΗΝ ΕΚΚΕΝΤΡΟΤΗΤΑ ΤΗΣ ΤΡΟΧΙΑΣ</a:t>
            </a:r>
            <a:r>
              <a:rPr lang="el-GR" sz="2800" b="1" dirty="0" smtClean="0">
                <a:latin typeface="Arial" pitchFamily="34" charset="0"/>
                <a:cs typeface="Arial" pitchFamily="34" charset="0"/>
              </a:rPr>
              <a:t>, Η ΟΠΟΙΑ ΡΥΘΜΙΖΕΤΑΙ ΑΠΟ ΕΞΩΤΕΡΙΚΟ ΜΗΧΑΝΙΣΜΟ. ΣΤΙΣ </a:t>
            </a:r>
            <a:r>
              <a:rPr lang="el-GR" sz="2800" b="1" u="sng" dirty="0" smtClean="0">
                <a:solidFill>
                  <a:srgbClr val="0070C0"/>
                </a:solidFill>
                <a:latin typeface="Arial" pitchFamily="34" charset="0"/>
                <a:cs typeface="Arial" pitchFamily="34" charset="0"/>
              </a:rPr>
              <a:t>ΑΚΡΑΙΕΣ </a:t>
            </a:r>
            <a:r>
              <a:rPr lang="el-GR" sz="2800" b="1" dirty="0" smtClean="0">
                <a:solidFill>
                  <a:srgbClr val="0070C0"/>
                </a:solidFill>
                <a:latin typeface="Arial" pitchFamily="34" charset="0"/>
                <a:cs typeface="Arial" pitchFamily="34" charset="0"/>
              </a:rPr>
              <a:t>ΘΕΣΕΙΣ </a:t>
            </a:r>
            <a:r>
              <a:rPr lang="el-GR" sz="2800" b="1" dirty="0" smtClean="0">
                <a:latin typeface="Arial" pitchFamily="34" charset="0"/>
                <a:cs typeface="Arial" pitchFamily="34" charset="0"/>
              </a:rPr>
              <a:t>ΤΗΣ ΤΡΟΧΙΑΣ </a:t>
            </a:r>
            <a:r>
              <a:rPr lang="el-GR" sz="2800" b="1" u="sng" dirty="0" smtClean="0">
                <a:solidFill>
                  <a:srgbClr val="0070C0"/>
                </a:solidFill>
                <a:latin typeface="Arial" pitchFamily="34" charset="0"/>
                <a:cs typeface="Arial" pitchFamily="34" charset="0"/>
              </a:rPr>
              <a:t>ΕΙΝΑΙ ΜΕΓΙΣΤΗ</a:t>
            </a:r>
            <a:r>
              <a:rPr lang="el-GR" sz="2800" b="1" dirty="0" smtClean="0">
                <a:latin typeface="Arial" pitchFamily="34" charset="0"/>
                <a:cs typeface="Arial" pitchFamily="34" charset="0"/>
              </a:rPr>
              <a:t>, ΕΝΩ ΣΤΗΝ </a:t>
            </a:r>
            <a:r>
              <a:rPr lang="el-GR" sz="2800" b="1" u="sng" dirty="0" smtClean="0">
                <a:solidFill>
                  <a:srgbClr val="7030A0"/>
                </a:solidFill>
                <a:latin typeface="Arial" pitchFamily="34" charset="0"/>
                <a:cs typeface="Arial" pitchFamily="34" charset="0"/>
              </a:rPr>
              <a:t>ΚΕΝΤΡΙΚΗ</a:t>
            </a:r>
            <a:r>
              <a:rPr lang="el-GR" sz="2800" b="1" dirty="0" smtClean="0">
                <a:latin typeface="Arial" pitchFamily="34" charset="0"/>
                <a:cs typeface="Arial" pitchFamily="34" charset="0"/>
              </a:rPr>
              <a:t> ΤΟΠΟΘΕΤΗΣΗ ΤΗΣ </a:t>
            </a:r>
            <a:r>
              <a:rPr lang="el-GR" sz="2800" b="1" u="sng" dirty="0" smtClean="0">
                <a:solidFill>
                  <a:srgbClr val="7030A0"/>
                </a:solidFill>
                <a:latin typeface="Arial" pitchFamily="34" charset="0"/>
                <a:cs typeface="Arial" pitchFamily="34" charset="0"/>
              </a:rPr>
              <a:t>ΜΗΔΕΝΙΚΗ</a:t>
            </a:r>
            <a:r>
              <a:rPr lang="el-GR" sz="2800" b="1" dirty="0" smtClean="0">
                <a:latin typeface="Arial" pitchFamily="34" charset="0"/>
                <a:cs typeface="Arial" pitchFamily="34" charset="0"/>
              </a:rPr>
              <a:t>. ΜΕΣΑΙΕΣ ΠΑΡΟΧΕΣ ΕΠΙΤΥΓΧΑΝΟΝΤΑΙ ΜΕ ΤΗΝ ΤΟΠΟΘΕΤΗΣΗ ΤΗΣ ΤΡΟΧΙΑΣ ΣΕ ΕΝΔΙΑΜΕΣΕΣ ΘΕΣΕΙΣ.</a:t>
            </a:r>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ΜΕ ΠΕΡΙΣΤΡΕΦΟΜΕΝΟ ΣΩΜΑ ΚΥΛΙΝΔΡΩΝ</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534752" cy="5454368"/>
          </a:xfrm>
          <a:solidFill>
            <a:schemeClr val="bg1"/>
          </a:solidFill>
        </p:spPr>
        <p:txBody>
          <a:bodyPr>
            <a:noAutofit/>
          </a:bodyPr>
          <a:lstStyle/>
          <a:p>
            <a:pPr>
              <a:buNone/>
            </a:pPr>
            <a:r>
              <a:rPr lang="el-GR" sz="2800" b="1" dirty="0" smtClean="0">
                <a:latin typeface="Arial" pitchFamily="34" charset="0"/>
                <a:cs typeface="Arial" pitchFamily="34" charset="0"/>
              </a:rPr>
              <a:t>    </a:t>
            </a:r>
          </a:p>
          <a:p>
            <a:pPr>
              <a:buNone/>
            </a:pPr>
            <a:r>
              <a:rPr lang="el-GR" sz="2400" b="1" dirty="0" smtClean="0">
                <a:latin typeface="Arial" pitchFamily="34" charset="0"/>
                <a:cs typeface="Arial" pitchFamily="34" charset="0"/>
              </a:rPr>
              <a:t>    </a:t>
            </a:r>
            <a:r>
              <a:rPr lang="el-GR" b="1" dirty="0" smtClean="0">
                <a:latin typeface="Arial" pitchFamily="34" charset="0"/>
                <a:cs typeface="Arial" pitchFamily="34" charset="0"/>
              </a:rPr>
              <a:t>Η ΑΝΤΛΙΑ ΑΥΤΗ ΧΡΗΣΙΜΟΠΟΙΕΙΤΑΙ ΣΕ </a:t>
            </a:r>
            <a:r>
              <a:rPr lang="el-GR" b="1" dirty="0" smtClean="0">
                <a:solidFill>
                  <a:srgbClr val="FF0000"/>
                </a:solidFill>
                <a:latin typeface="Arial" pitchFamily="34" charset="0"/>
                <a:cs typeface="Arial" pitchFamily="34" charset="0"/>
              </a:rPr>
              <a:t>ΥΔΡΑΥΛΙΚΟΥΣ ΜΗΧΑΝΙΣΜΟΥΣ </a:t>
            </a:r>
            <a:r>
              <a:rPr lang="el-GR" b="1" dirty="0" smtClean="0">
                <a:latin typeface="Arial" pitchFamily="34" charset="0"/>
                <a:cs typeface="Arial" pitchFamily="34" charset="0"/>
              </a:rPr>
              <a:t>ΚΑΙ ΙΔΙΑΙΤΕΡΑ ΣΤΑ </a:t>
            </a:r>
            <a:r>
              <a:rPr lang="el-GR" b="1" dirty="0" smtClean="0">
                <a:solidFill>
                  <a:srgbClr val="FF0000"/>
                </a:solidFill>
                <a:latin typeface="Arial" pitchFamily="34" charset="0"/>
                <a:cs typeface="Arial" pitchFamily="34" charset="0"/>
              </a:rPr>
              <a:t>ΥΔΡΑΥΛΙΚΑ ΠΗΔΑΛΙΑ</a:t>
            </a:r>
            <a:r>
              <a:rPr lang="el-GR" b="1" dirty="0" smtClean="0">
                <a:latin typeface="Arial" pitchFamily="34" charset="0"/>
                <a:cs typeface="Arial" pitchFamily="34" charset="0"/>
              </a:rPr>
              <a:t>, ΟΠΟΥ ΑΠΑΙΤΕΙΤΑΙ Η ΑΛΛΑΓΗ ΔΙΕΥΘΥΝΣΕΩΣ ΤΗΣ ΣΤΡΟΦΗΣ ΤΟΥ ΟΙΑΚΑ ΤΟΥ ΠΗΔΑΛΙΟΥ ΚΑΙ Η ΣΤΙΓΜΙΑΙΑ ΑΚΙΝΗΣΙΑ ΤΟΥ ΣΕ ΟΠΟΙΑΔΗΠΟΤΕ ΘΕΣΗ.</a:t>
            </a:r>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accent2">
              <a:lumMod val="50000"/>
            </a:schemeClr>
          </a:solidFill>
        </p:spPr>
        <p:txBody>
          <a:bodyPr>
            <a:noAutofit/>
          </a:bodyPr>
          <a:lstStyle/>
          <a:p>
            <a:r>
              <a:rPr lang="el-GR" sz="2400" b="1" u="sng" dirty="0" smtClean="0">
                <a:solidFill>
                  <a:schemeClr val="bg1"/>
                </a:solidFill>
                <a:latin typeface="Arial" pitchFamily="34" charset="0"/>
                <a:cs typeface="Arial" pitchFamily="34" charset="0"/>
              </a:rPr>
              <a:t>ΑΝΤΛΙΕΣ ΜΕ ΠΕΡΙΣΤΡΕΦΟΜΕΝΟ ΣΩΜΑ ΚΥΛΙΝΔΡΩΝ</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534752" cy="5454368"/>
          </a:xfrm>
          <a:solidFill>
            <a:schemeClr val="bg1"/>
          </a:solidFill>
        </p:spPr>
        <p:txBody>
          <a:bodyPr>
            <a:noAutofit/>
          </a:bodyPr>
          <a:lstStyle/>
          <a:p>
            <a:pPr>
              <a:buNone/>
            </a:pPr>
            <a:r>
              <a:rPr lang="el-GR" sz="2800" b="1" dirty="0" smtClean="0">
                <a:latin typeface="Arial" pitchFamily="34" charset="0"/>
                <a:cs typeface="Arial" pitchFamily="34" charset="0"/>
              </a:rPr>
              <a:t>    </a:t>
            </a:r>
          </a:p>
          <a:p>
            <a:pPr>
              <a:buNone/>
            </a:pPr>
            <a:r>
              <a:rPr lang="el-GR" b="1" dirty="0" smtClean="0">
                <a:latin typeface="Arial" pitchFamily="34" charset="0"/>
                <a:cs typeface="Arial" pitchFamily="34" charset="0"/>
              </a:rPr>
              <a:t>   Η ΑΝΤΛΙΑ ΣΤΡΕΦΕΤΑΙ ΠΑΝΤΟΤΕ ΚΑΤΑ ΤΗΝ </a:t>
            </a:r>
            <a:r>
              <a:rPr lang="el-GR" b="1" dirty="0" smtClean="0">
                <a:solidFill>
                  <a:srgbClr val="FF0000"/>
                </a:solidFill>
                <a:latin typeface="Arial" pitchFamily="34" charset="0"/>
                <a:cs typeface="Arial" pitchFamily="34" charset="0"/>
              </a:rPr>
              <a:t>ΙΔΙΑ ΦΟΡΑ ΠΕΡΙΣΤΡΟΦΗΣ </a:t>
            </a:r>
            <a:r>
              <a:rPr lang="el-GR" b="1" dirty="0" smtClean="0">
                <a:latin typeface="Arial" pitchFamily="34" charset="0"/>
                <a:cs typeface="Arial" pitchFamily="34" charset="0"/>
              </a:rPr>
              <a:t>ΑΠΟ ΤΟΝ ΗΛΕΚΤΡΟΚΙΝΗΤΗΡΑ ΤΗΣ, Η ΕΝΕΡΓΕΙΑ ΤΟΥ ΠΗΔΑΛΙΟΥΧΟΥ ΜΕΤΑΦΕΡΕΤΑΙ ΣΤΗΝ ΤΡΟΧΙΑ ΤΗΣ, ΠΟΥ ΤΟΠΟΘΕΤΕΙΤΑΙ ΣΤΙΣ ΑΚΡΑΙΕΣ Η ΜΙΑ ΜΕΣΑΙΑ Η ΤΗΝ ΚΕΝΤΡΙΚΗ ΤΗΣ ΘΕΣΗ.</a:t>
            </a:r>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8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sz="2400"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r>
              <a:rPr lang="el-GR" sz="2200" b="1" dirty="0" smtClean="0">
                <a:latin typeface="Arial" pitchFamily="34" charset="0"/>
                <a:cs typeface="Arial" pitchFamily="34" charset="0"/>
              </a:rPr>
              <a:t>    </a:t>
            </a:r>
          </a:p>
          <a:p>
            <a:pPr>
              <a:buNone/>
            </a:pPr>
            <a:endParaRPr lang="el-GR"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50000"/>
            </a:schemeClr>
          </a:solidFill>
        </p:spPr>
        <p:txBody>
          <a:bodyPr>
            <a:noAutofit/>
          </a:bodyPr>
          <a:lstStyle/>
          <a:p>
            <a:r>
              <a:rPr lang="el-GR" sz="3200" b="1" u="sng" dirty="0" smtClean="0">
                <a:solidFill>
                  <a:schemeClr val="bg1"/>
                </a:solidFill>
                <a:latin typeface="Arial" pitchFamily="34" charset="0"/>
                <a:cs typeface="Arial" pitchFamily="34" charset="0"/>
              </a:rPr>
              <a:t>ΑΝΤΛΙΕΣ</a:t>
            </a:r>
            <a:endParaRPr lang="el-GR" sz="32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a:solidFill>
            <a:schemeClr val="bg1"/>
          </a:solidFill>
        </p:spPr>
        <p:txBody>
          <a:bodyPr>
            <a:noAutofit/>
          </a:bodyPr>
          <a:lstStyle/>
          <a:p>
            <a:pPr algn="ctr">
              <a:buNone/>
            </a:pPr>
            <a:r>
              <a:rPr lang="en-US" sz="2400" b="1" dirty="0" smtClean="0">
                <a:latin typeface="Arial" pitchFamily="34" charset="0"/>
                <a:cs typeface="Arial" pitchFamily="34" charset="0"/>
              </a:rPr>
              <a:t>    </a:t>
            </a:r>
            <a:endParaRPr lang="el-GR" sz="2400" b="1" dirty="0" smtClean="0">
              <a:latin typeface="Arial" pitchFamily="34" charset="0"/>
              <a:cs typeface="Arial" pitchFamily="34" charset="0"/>
            </a:endParaRPr>
          </a:p>
          <a:p>
            <a:pPr algn="ctr">
              <a:buNone/>
            </a:pPr>
            <a:endParaRPr lang="el-GR" sz="2400" b="1" u="sng" dirty="0" smtClean="0">
              <a:solidFill>
                <a:srgbClr val="FF0000"/>
              </a:solidFill>
              <a:latin typeface="Arial" pitchFamily="34" charset="0"/>
              <a:cs typeface="Arial" pitchFamily="34" charset="0"/>
            </a:endParaRPr>
          </a:p>
          <a:p>
            <a:pPr algn="ctr">
              <a:buNone/>
            </a:pPr>
            <a:endParaRPr lang="el-GR" sz="2400" b="1" u="sng" dirty="0" smtClean="0">
              <a:solidFill>
                <a:srgbClr val="FF0000"/>
              </a:solidFill>
              <a:latin typeface="Arial" pitchFamily="34" charset="0"/>
              <a:cs typeface="Arial" pitchFamily="34" charset="0"/>
            </a:endParaRPr>
          </a:p>
          <a:p>
            <a:pPr algn="ctr">
              <a:buNone/>
            </a:pPr>
            <a:r>
              <a:rPr lang="el-GR" sz="7200" b="1" u="sng" dirty="0" smtClean="0">
                <a:solidFill>
                  <a:srgbClr val="FF0000"/>
                </a:solidFill>
                <a:latin typeface="Arial" pitchFamily="34" charset="0"/>
                <a:cs typeface="Arial" pitchFamily="34" charset="0"/>
              </a:rPr>
              <a:t>ΦΥΓΟΚΕΝΤΡΙΚΕΣ ΑΝΤΛΙΕΣ</a:t>
            </a:r>
          </a:p>
          <a:p>
            <a:pP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50000"/>
            </a:schemeClr>
          </a:solidFill>
        </p:spPr>
        <p:txBody>
          <a:bodyPr>
            <a:noAutofit/>
          </a:bodyPr>
          <a:lstStyle/>
          <a:p>
            <a:r>
              <a:rPr lang="el-GR" sz="3200" b="1" u="sng" dirty="0" smtClean="0">
                <a:solidFill>
                  <a:srgbClr val="FFFF00"/>
                </a:solidFill>
                <a:latin typeface="Arial" pitchFamily="34" charset="0"/>
                <a:cs typeface="Arial" pitchFamily="34" charset="0"/>
              </a:rPr>
              <a:t>ΦΥΓΟΚΕΝΤΡΙΚΕΣ ΑΝΤΛΙΕΣ</a:t>
            </a:r>
          </a:p>
        </p:txBody>
      </p:sp>
      <p:sp>
        <p:nvSpPr>
          <p:cNvPr id="3" name="Content Placeholder 2"/>
          <p:cNvSpPr>
            <a:spLocks noGrp="1"/>
          </p:cNvSpPr>
          <p:nvPr>
            <p:ph idx="1"/>
          </p:nvPr>
        </p:nvSpPr>
        <p:spPr>
          <a:xfrm>
            <a:off x="285720" y="1142984"/>
            <a:ext cx="8643998" cy="5500726"/>
          </a:xfrm>
          <a:solidFill>
            <a:schemeClr val="bg1"/>
          </a:solidFill>
        </p:spPr>
        <p:txBody>
          <a:bodyPr>
            <a:noAutofit/>
          </a:bodyPr>
          <a:lstStyle/>
          <a:p>
            <a:pPr lvl="0" algn="ctr">
              <a:buNone/>
            </a:pPr>
            <a:r>
              <a:rPr lang="el-GR" sz="2400" b="1" u="sng" dirty="0" smtClean="0">
                <a:solidFill>
                  <a:srgbClr val="FF0000"/>
                </a:solidFill>
                <a:latin typeface="Arial" pitchFamily="34" charset="0"/>
                <a:cs typeface="Arial" pitchFamily="34" charset="0"/>
              </a:rPr>
              <a:t>ΓΕΝΙΚΑ</a:t>
            </a:r>
          </a:p>
          <a:p>
            <a:pPr lvl="0" algn="ctr">
              <a:buNone/>
            </a:pPr>
            <a:endParaRPr lang="el-GR" sz="2400" b="1" u="sng" dirty="0" smtClean="0">
              <a:solidFill>
                <a:srgbClr val="FF0000"/>
              </a:solidFill>
              <a:latin typeface="Arial" pitchFamily="34" charset="0"/>
              <a:cs typeface="Arial" pitchFamily="34" charset="0"/>
            </a:endParaRPr>
          </a:p>
          <a:p>
            <a:pPr lvl="0" algn="ctr">
              <a:buNone/>
            </a:pPr>
            <a:endParaRPr lang="el-GR" sz="2400" b="1" u="sng" dirty="0" smtClean="0">
              <a:solidFill>
                <a:srgbClr val="FF0000"/>
              </a:solidFill>
              <a:latin typeface="Arial" pitchFamily="34" charset="0"/>
              <a:cs typeface="Arial" pitchFamily="34" charset="0"/>
            </a:endParaRPr>
          </a:p>
          <a:p>
            <a:pPr>
              <a:buNone/>
            </a:pPr>
            <a:r>
              <a:rPr lang="el-GR" sz="2400" b="1" dirty="0" smtClean="0">
                <a:latin typeface="Arial" pitchFamily="34" charset="0"/>
                <a:cs typeface="Arial" pitchFamily="34" charset="0"/>
              </a:rPr>
              <a:t>    </a:t>
            </a:r>
            <a:r>
              <a:rPr lang="el-GR" b="1" dirty="0" smtClean="0">
                <a:latin typeface="Arial" pitchFamily="34" charset="0"/>
                <a:cs typeface="Arial" pitchFamily="34" charset="0"/>
              </a:rPr>
              <a:t>ΟΙ </a:t>
            </a:r>
            <a:r>
              <a:rPr lang="el-GR" b="1" dirty="0" smtClean="0">
                <a:solidFill>
                  <a:srgbClr val="FF0000"/>
                </a:solidFill>
                <a:latin typeface="Arial" pitchFamily="34" charset="0"/>
                <a:cs typeface="Arial" pitchFamily="34" charset="0"/>
              </a:rPr>
              <a:t>ΦΥΓΟΚΕΝΤΡΙΚΕΣ ΑΝΤΛΙΕΣ</a:t>
            </a:r>
            <a:r>
              <a:rPr lang="el-GR" b="1" dirty="0" smtClean="0">
                <a:latin typeface="Arial" pitchFamily="34" charset="0"/>
                <a:cs typeface="Arial" pitchFamily="34" charset="0"/>
              </a:rPr>
              <a:t>, ΠΟΥ ΟΝΟΜΑΖΟΝΤΑΙ ΚΑΙ</a:t>
            </a:r>
            <a:r>
              <a:rPr lang="el-GR" b="1" i="1" dirty="0" smtClean="0">
                <a:latin typeface="Arial" pitchFamily="34" charset="0"/>
                <a:cs typeface="Arial" pitchFamily="34" charset="0"/>
              </a:rPr>
              <a:t> </a:t>
            </a:r>
            <a:r>
              <a:rPr lang="el-GR" b="1" i="1" dirty="0" smtClean="0">
                <a:solidFill>
                  <a:srgbClr val="FF0000"/>
                </a:solidFill>
                <a:latin typeface="Arial" pitchFamily="34" charset="0"/>
                <a:cs typeface="Arial" pitchFamily="34" charset="0"/>
              </a:rPr>
              <a:t>ΠΕΡΙΣΤΡΟΦΙΚΕΣ ΑΝΤΛΙΕΣ ΡΟΗΣ</a:t>
            </a:r>
            <a:r>
              <a:rPr lang="el-GR" b="1" i="1" dirty="0" smtClean="0">
                <a:latin typeface="Arial" pitchFamily="34" charset="0"/>
                <a:cs typeface="Arial" pitchFamily="34" charset="0"/>
              </a:rPr>
              <a:t>, </a:t>
            </a:r>
            <a:r>
              <a:rPr lang="el-GR" b="1" dirty="0" smtClean="0">
                <a:latin typeface="Arial" pitchFamily="34" charset="0"/>
                <a:cs typeface="Arial" pitchFamily="34" charset="0"/>
              </a:rPr>
              <a:t>ΧΑΡΑΚΤΗΡΙΖΟΝΤΑΙ ΑΠΟ ΤΕΛΕΙΩΣ ΔΙΑΦΟΡΕΤΙΚΗ ΔΡΑΣΗ ΑΠΟ ΑΥΤΗ ΤΩΝ ΑΝΤΛΙΩΝ ΕΚΤΟΠΙΣΕΩΣ, ΕΜΒΟΛΟΦΟΡΩΝ η ΠΕΡΙΣΤΡΟΦΙΚΩΝ. </a:t>
            </a:r>
          </a:p>
          <a:p>
            <a:pPr lvl="0">
              <a:buNone/>
            </a:pPr>
            <a:endParaRPr lang="el-GR" sz="2400" b="1" u="sng" dirty="0" smtClean="0">
              <a:solidFill>
                <a:srgbClr val="FF0000"/>
              </a:solidFill>
              <a:latin typeface="Arial" pitchFamily="34" charset="0"/>
              <a:cs typeface="Arial" pitchFamily="34" charset="0"/>
            </a:endParaRPr>
          </a:p>
          <a:p>
            <a:pP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50000"/>
            </a:schemeClr>
          </a:solidFill>
        </p:spPr>
        <p:txBody>
          <a:bodyPr>
            <a:noAutofit/>
          </a:bodyPr>
          <a:lstStyle/>
          <a:p>
            <a:r>
              <a:rPr lang="el-GR" sz="3200" b="1" u="sng" dirty="0" smtClean="0">
                <a:solidFill>
                  <a:schemeClr val="bg1"/>
                </a:solidFill>
                <a:latin typeface="Arial" pitchFamily="34" charset="0"/>
                <a:cs typeface="Arial" pitchFamily="34" charset="0"/>
              </a:rPr>
              <a:t>ΦΥΓΟΚΕΝΤΡΙΚΕΣ ΑΝΤΛΙΕΣ</a:t>
            </a:r>
          </a:p>
        </p:txBody>
      </p:sp>
      <p:sp>
        <p:nvSpPr>
          <p:cNvPr id="3" name="Content Placeholder 2"/>
          <p:cNvSpPr>
            <a:spLocks noGrp="1"/>
          </p:cNvSpPr>
          <p:nvPr>
            <p:ph idx="1"/>
          </p:nvPr>
        </p:nvSpPr>
        <p:spPr>
          <a:xfrm>
            <a:off x="285720" y="1142984"/>
            <a:ext cx="8643998" cy="485816"/>
          </a:xfrm>
          <a:solidFill>
            <a:schemeClr val="bg1"/>
          </a:solidFill>
        </p:spPr>
        <p:txBody>
          <a:bodyPr>
            <a:noAutofit/>
          </a:bodyPr>
          <a:lstStyle/>
          <a:p>
            <a:pPr lvl="0">
              <a:buNone/>
            </a:pPr>
            <a:endParaRPr lang="el-GR" sz="2400" b="1" u="sng" dirty="0" smtClean="0">
              <a:solidFill>
                <a:srgbClr val="FF0000"/>
              </a:solidFill>
              <a:latin typeface="Arial" pitchFamily="34" charset="0"/>
              <a:cs typeface="Arial" pitchFamily="34" charset="0"/>
            </a:endParaRPr>
          </a:p>
          <a:p>
            <a:pP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solidFill>
                <a:srgbClr val="FF0000"/>
              </a:solidFill>
              <a:latin typeface="Arial" pitchFamily="34" charset="0"/>
              <a:cs typeface="Arial" pitchFamily="34" charset="0"/>
            </a:endParaRPr>
          </a:p>
        </p:txBody>
      </p:sp>
      <p:pic>
        <p:nvPicPr>
          <p:cNvPr id="1026" name="Picture 2" descr="C:\Users\Fadi\Desktop\2.jpg"/>
          <p:cNvPicPr>
            <a:picLocks noChangeAspect="1" noChangeArrowheads="1"/>
          </p:cNvPicPr>
          <p:nvPr/>
        </p:nvPicPr>
        <p:blipFill>
          <a:blip r:embed="rId3" cstate="print"/>
          <a:srcRect/>
          <a:stretch>
            <a:fillRect/>
          </a:stretch>
        </p:blipFill>
        <p:spPr bwMode="auto">
          <a:xfrm>
            <a:off x="899592" y="1412776"/>
            <a:ext cx="7056784" cy="4824536"/>
          </a:xfrm>
          <a:prstGeom prst="rect">
            <a:avLst/>
          </a:prstGeom>
          <a:noFill/>
        </p:spPr>
      </p:pic>
    </p:spTree>
  </p:cSld>
  <p:clrMapOvr>
    <a:masterClrMapping/>
  </p:clrMapOvr>
  <p:timing>
    <p:tnLst>
      <p:par>
        <p:cTn id="1" dur="indefinite" restart="never" nodeType="tmRoot"/>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50000"/>
            </a:schemeClr>
          </a:solidFill>
        </p:spPr>
        <p:txBody>
          <a:bodyPr>
            <a:noAutofit/>
          </a:bodyPr>
          <a:lstStyle/>
          <a:p>
            <a:r>
              <a:rPr lang="el-GR" sz="3200" b="1" u="sng" dirty="0" smtClean="0">
                <a:solidFill>
                  <a:schemeClr val="bg1"/>
                </a:solidFill>
                <a:latin typeface="Arial" pitchFamily="34" charset="0"/>
                <a:cs typeface="Arial" pitchFamily="34" charset="0"/>
              </a:rPr>
              <a:t>ΦΥΓΟΚΕΝΤΡΙΚΕΣ ΑΝΤΛΙΕΣ</a:t>
            </a:r>
          </a:p>
        </p:txBody>
      </p:sp>
      <p:sp>
        <p:nvSpPr>
          <p:cNvPr id="3" name="Content Placeholder 2"/>
          <p:cNvSpPr>
            <a:spLocks noGrp="1"/>
          </p:cNvSpPr>
          <p:nvPr>
            <p:ph idx="1"/>
          </p:nvPr>
        </p:nvSpPr>
        <p:spPr>
          <a:xfrm>
            <a:off x="285720" y="1142984"/>
            <a:ext cx="8643998" cy="485816"/>
          </a:xfrm>
          <a:solidFill>
            <a:schemeClr val="bg1"/>
          </a:solidFill>
        </p:spPr>
        <p:txBody>
          <a:bodyPr>
            <a:noAutofit/>
          </a:bodyPr>
          <a:lstStyle/>
          <a:p>
            <a:pPr lvl="0">
              <a:buNone/>
            </a:pPr>
            <a:endParaRPr lang="el-GR" sz="2400" b="1" u="sng" dirty="0" smtClean="0">
              <a:solidFill>
                <a:srgbClr val="FF0000"/>
              </a:solidFill>
              <a:latin typeface="Arial" pitchFamily="34" charset="0"/>
              <a:cs typeface="Arial" pitchFamily="34" charset="0"/>
            </a:endParaRPr>
          </a:p>
          <a:p>
            <a:pP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solidFill>
                <a:srgbClr val="FF0000"/>
              </a:solidFill>
              <a:latin typeface="Arial" pitchFamily="34" charset="0"/>
              <a:cs typeface="Arial" pitchFamily="34" charset="0"/>
            </a:endParaRPr>
          </a:p>
        </p:txBody>
      </p:sp>
      <p:pic>
        <p:nvPicPr>
          <p:cNvPr id="2050" name="Picture 2" descr="C:\Users\Fadi\Desktop\1.jpg"/>
          <p:cNvPicPr>
            <a:picLocks noChangeAspect="1" noChangeArrowheads="1"/>
          </p:cNvPicPr>
          <p:nvPr/>
        </p:nvPicPr>
        <p:blipFill>
          <a:blip r:embed="rId3" cstate="print"/>
          <a:srcRect/>
          <a:stretch>
            <a:fillRect/>
          </a:stretch>
        </p:blipFill>
        <p:spPr bwMode="auto">
          <a:xfrm>
            <a:off x="1475656" y="1628800"/>
            <a:ext cx="6408712" cy="4320480"/>
          </a:xfrm>
          <a:prstGeom prst="rect">
            <a:avLst/>
          </a:prstGeom>
          <a:noFill/>
        </p:spPr>
      </p:pic>
    </p:spTree>
  </p:cSld>
  <p:clrMapOvr>
    <a:masterClrMapping/>
  </p:clrMapOvr>
  <p:timing>
    <p:tnLst>
      <p:par>
        <p:cTn id="1" dur="indefinite" restart="never" nodeType="tmRoot"/>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50000"/>
            </a:schemeClr>
          </a:solidFill>
        </p:spPr>
        <p:txBody>
          <a:bodyPr>
            <a:noAutofit/>
          </a:bodyPr>
          <a:lstStyle/>
          <a:p>
            <a:r>
              <a:rPr lang="el-GR" sz="3200" b="1" u="sng" dirty="0" smtClean="0">
                <a:solidFill>
                  <a:schemeClr val="bg1"/>
                </a:solidFill>
                <a:latin typeface="Arial" pitchFamily="34" charset="0"/>
                <a:cs typeface="Arial" pitchFamily="34" charset="0"/>
              </a:rPr>
              <a:t>ΦΥΓΟΚΕΝΤΡΙΚΕΣ ΑΝΤΛΙΕΣ</a:t>
            </a:r>
          </a:p>
        </p:txBody>
      </p:sp>
      <p:sp>
        <p:nvSpPr>
          <p:cNvPr id="3" name="Content Placeholder 2"/>
          <p:cNvSpPr>
            <a:spLocks noGrp="1"/>
          </p:cNvSpPr>
          <p:nvPr>
            <p:ph idx="1"/>
          </p:nvPr>
        </p:nvSpPr>
        <p:spPr>
          <a:xfrm>
            <a:off x="285720" y="1142984"/>
            <a:ext cx="8643998" cy="5500726"/>
          </a:xfrm>
          <a:solidFill>
            <a:schemeClr val="bg1"/>
          </a:solidFill>
        </p:spPr>
        <p:txBody>
          <a:bodyPr>
            <a:noAutofit/>
          </a:bodyPr>
          <a:lstStyle/>
          <a:p>
            <a:pPr lvl="0" algn="ctr">
              <a:buNone/>
            </a:pPr>
            <a:r>
              <a:rPr lang="el-GR" sz="2400" b="1" u="sng" dirty="0" smtClean="0">
                <a:solidFill>
                  <a:srgbClr val="FF0000"/>
                </a:solidFill>
                <a:latin typeface="Arial" pitchFamily="34" charset="0"/>
                <a:cs typeface="Arial" pitchFamily="34" charset="0"/>
              </a:rPr>
              <a:t>ΓΕΝΙΚΑ</a:t>
            </a:r>
          </a:p>
          <a:p>
            <a:pPr>
              <a:buNone/>
            </a:pPr>
            <a:endParaRPr lang="el-GR" sz="2400" b="1" dirty="0" smtClean="0">
              <a:latin typeface="Arial" pitchFamily="34" charset="0"/>
              <a:cs typeface="Arial" pitchFamily="34" charset="0"/>
            </a:endParaRPr>
          </a:p>
          <a:p>
            <a:pPr>
              <a:buNone/>
            </a:pPr>
            <a:r>
              <a:rPr lang="el-GR" sz="2400" b="1" dirty="0" smtClean="0">
                <a:latin typeface="Arial" pitchFamily="34" charset="0"/>
                <a:cs typeface="Arial" pitchFamily="34" charset="0"/>
              </a:rPr>
              <a:t>    </a:t>
            </a:r>
            <a:r>
              <a:rPr lang="el-GR" sz="2800" b="1" dirty="0" smtClean="0">
                <a:solidFill>
                  <a:srgbClr val="FF0000"/>
                </a:solidFill>
                <a:latin typeface="Arial" pitchFamily="34" charset="0"/>
                <a:cs typeface="Arial" pitchFamily="34" charset="0"/>
              </a:rPr>
              <a:t>ΟΙ ΑΝΤΛΙΕΣ ΕΚΤΟΠΙΣΕΩΣ </a:t>
            </a:r>
            <a:r>
              <a:rPr lang="el-GR" sz="2800" b="1" dirty="0" smtClean="0">
                <a:latin typeface="Arial" pitchFamily="34" charset="0"/>
                <a:cs typeface="Arial" pitchFamily="34" charset="0"/>
              </a:rPr>
              <a:t>ΕΚΤΟΠΙΖΟΥΝ ΤΟ ΥΓΡΟ ΜΕ ΕΜΒΟΛΟ, ΤΡΟΧΟΥΣ η ΛΟΒΟΥΣ ΚΛΠ. ΚΑΙ ΑΝΑΠΤΥΣΣΟΥΝ</a:t>
            </a:r>
            <a:r>
              <a:rPr lang="el-GR" sz="2800" b="1" i="1" dirty="0" smtClean="0">
                <a:latin typeface="Arial" pitchFamily="34" charset="0"/>
                <a:cs typeface="Arial" pitchFamily="34" charset="0"/>
              </a:rPr>
              <a:t> </a:t>
            </a:r>
            <a:r>
              <a:rPr lang="el-GR" sz="2800" b="1" i="1" dirty="0" smtClean="0">
                <a:solidFill>
                  <a:srgbClr val="FF0000"/>
                </a:solidFill>
                <a:latin typeface="Arial" pitchFamily="34" charset="0"/>
                <a:cs typeface="Arial" pitchFamily="34" charset="0"/>
              </a:rPr>
              <a:t>ΣΤΑΤΙΚΗ ΔΡΑΣΗ (κινηση)</a:t>
            </a:r>
            <a:r>
              <a:rPr lang="el-GR" sz="2800" b="1" i="1" dirty="0" smtClean="0">
                <a:latin typeface="Arial" pitchFamily="34" charset="0"/>
                <a:cs typeface="Arial" pitchFamily="34" charset="0"/>
              </a:rPr>
              <a:t>.</a:t>
            </a:r>
            <a:r>
              <a:rPr lang="el-GR" sz="2800" b="1" dirty="0" smtClean="0">
                <a:latin typeface="Arial" pitchFamily="34" charset="0"/>
                <a:cs typeface="Arial" pitchFamily="34" charset="0"/>
              </a:rPr>
              <a:t> </a:t>
            </a:r>
          </a:p>
          <a:p>
            <a:pPr>
              <a:buNone/>
            </a:pPr>
            <a:r>
              <a:rPr lang="el-GR" sz="2800" b="1" dirty="0" smtClean="0">
                <a:latin typeface="Arial" pitchFamily="34" charset="0"/>
                <a:cs typeface="Arial" pitchFamily="34" charset="0"/>
              </a:rPr>
              <a:t>    ΕΝΩ ΟΙ </a:t>
            </a:r>
            <a:r>
              <a:rPr lang="el-GR" sz="2800" b="1" dirty="0" smtClean="0">
                <a:solidFill>
                  <a:srgbClr val="FF0000"/>
                </a:solidFill>
                <a:latin typeface="Arial" pitchFamily="34" charset="0"/>
                <a:cs typeface="Arial" pitchFamily="34" charset="0"/>
              </a:rPr>
              <a:t>ΦΥΓΟΚΕΝΤΡΙΚΕΣ</a:t>
            </a:r>
            <a:r>
              <a:rPr lang="el-GR" sz="2800" b="1" dirty="0" smtClean="0">
                <a:latin typeface="Arial" pitchFamily="34" charset="0"/>
                <a:cs typeface="Arial" pitchFamily="34" charset="0"/>
              </a:rPr>
              <a:t> ΠΡΟΣΔΙΔΟΥΝ ΣΤΟ ΥΓΡΟ ΑΡΧΙΚΑ ΚΙΝΗΤΙΚΗ ΕΝΕΡΓΕΙΑ, ΔΗΛΑΔΗ ΜΕΓΑΛΗ ΤΑΧΥΤΗΤΑ ΡΟΗΣ, ΤΗΝ ΟΠΟΙΑ ΣΤΗ ΣΥΝΕΧΕΙΑ ΜΕΤΑΤΡΕΠΟΥΝ ΣΕ ΠΙΕΣΗ, ΔΗΛΑΔΗ ΑΝΑΠΤΥΣΣΟΥΝ</a:t>
            </a:r>
            <a:r>
              <a:rPr lang="el-GR" sz="2800" b="1" i="1" dirty="0" smtClean="0">
                <a:latin typeface="Arial" pitchFamily="34" charset="0"/>
                <a:cs typeface="Arial" pitchFamily="34" charset="0"/>
              </a:rPr>
              <a:t> </a:t>
            </a:r>
            <a:r>
              <a:rPr lang="el-GR" sz="2800" b="1" i="1" dirty="0" smtClean="0">
                <a:solidFill>
                  <a:srgbClr val="FF0000"/>
                </a:solidFill>
                <a:latin typeface="Arial" pitchFamily="34" charset="0"/>
                <a:cs typeface="Arial" pitchFamily="34" charset="0"/>
              </a:rPr>
              <a:t>ΔΥΝΑΜΙΚΗ ΔΡΑΣΗ (πιεση)</a:t>
            </a:r>
            <a:r>
              <a:rPr lang="el-GR" sz="2800" b="1" i="1" dirty="0" smtClean="0">
                <a:latin typeface="Arial" pitchFamily="34" charset="0"/>
                <a:cs typeface="Arial" pitchFamily="34" charset="0"/>
              </a:rPr>
              <a:t>.</a:t>
            </a:r>
            <a:endParaRPr lang="el-GR" sz="2800" b="1" dirty="0" smtClean="0">
              <a:latin typeface="Arial" pitchFamily="34" charset="0"/>
              <a:cs typeface="Arial" pitchFamily="34" charset="0"/>
            </a:endParaRPr>
          </a:p>
          <a:p>
            <a:pPr lvl="0">
              <a:buNone/>
            </a:pPr>
            <a:endParaRPr lang="el-GR" sz="2400" b="1" u="sng" dirty="0" smtClean="0">
              <a:solidFill>
                <a:srgbClr val="FF0000"/>
              </a:solidFill>
              <a:latin typeface="Arial" pitchFamily="34" charset="0"/>
              <a:cs typeface="Arial" pitchFamily="34" charset="0"/>
            </a:endParaRPr>
          </a:p>
          <a:p>
            <a:pP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iesel_int1.gif"/>
          <p:cNvPicPr>
            <a:picLocks noGrp="1" noChangeAspect="1"/>
          </p:cNvPicPr>
          <p:nvPr>
            <p:ph idx="1"/>
          </p:nvPr>
        </p:nvPicPr>
        <p:blipFill>
          <a:blip r:embed="rId3" cstate="print"/>
          <a:stretch>
            <a:fillRect/>
          </a:stretch>
        </p:blipFill>
        <p:spPr>
          <a:xfrm>
            <a:off x="395536" y="1196753"/>
            <a:ext cx="2247639" cy="2664296"/>
          </a:xfrm>
        </p:spPr>
      </p:pic>
      <p:pic>
        <p:nvPicPr>
          <p:cNvPr id="5" name="Picture 4" descr="diesel_cmp2.gif"/>
          <p:cNvPicPr>
            <a:picLocks noChangeAspect="1"/>
          </p:cNvPicPr>
          <p:nvPr/>
        </p:nvPicPr>
        <p:blipFill>
          <a:blip r:embed="rId4" cstate="print"/>
          <a:stretch>
            <a:fillRect/>
          </a:stretch>
        </p:blipFill>
        <p:spPr>
          <a:xfrm>
            <a:off x="2987824" y="1196752"/>
            <a:ext cx="2304256" cy="2664296"/>
          </a:xfrm>
          <a:prstGeom prst="rect">
            <a:avLst/>
          </a:prstGeom>
        </p:spPr>
      </p:pic>
      <p:pic>
        <p:nvPicPr>
          <p:cNvPr id="6" name="Picture 5" descr="diesel_inj3.gif"/>
          <p:cNvPicPr>
            <a:picLocks noChangeAspect="1"/>
          </p:cNvPicPr>
          <p:nvPr/>
        </p:nvPicPr>
        <p:blipFill>
          <a:blip r:embed="rId5" cstate="print"/>
          <a:stretch>
            <a:fillRect/>
          </a:stretch>
        </p:blipFill>
        <p:spPr>
          <a:xfrm>
            <a:off x="5715008" y="1196752"/>
            <a:ext cx="2313375" cy="2664296"/>
          </a:xfrm>
          <a:prstGeom prst="rect">
            <a:avLst/>
          </a:prstGeom>
        </p:spPr>
      </p:pic>
      <p:pic>
        <p:nvPicPr>
          <p:cNvPr id="7" name="Picture 6" descr="diesel_pwr4.gif"/>
          <p:cNvPicPr>
            <a:picLocks noChangeAspect="1"/>
          </p:cNvPicPr>
          <p:nvPr/>
        </p:nvPicPr>
        <p:blipFill>
          <a:blip r:embed="rId6" cstate="print"/>
          <a:stretch>
            <a:fillRect/>
          </a:stretch>
        </p:blipFill>
        <p:spPr>
          <a:xfrm>
            <a:off x="1619672" y="3933056"/>
            <a:ext cx="2452263" cy="2736304"/>
          </a:xfrm>
          <a:prstGeom prst="rect">
            <a:avLst/>
          </a:prstGeom>
        </p:spPr>
      </p:pic>
      <p:pic>
        <p:nvPicPr>
          <p:cNvPr id="8" name="Picture 7" descr="diesel_exh5.gif"/>
          <p:cNvPicPr>
            <a:picLocks noChangeAspect="1"/>
          </p:cNvPicPr>
          <p:nvPr/>
        </p:nvPicPr>
        <p:blipFill>
          <a:blip r:embed="rId7" cstate="print"/>
          <a:stretch>
            <a:fillRect/>
          </a:stretch>
        </p:blipFill>
        <p:spPr>
          <a:xfrm>
            <a:off x="4500561" y="3789040"/>
            <a:ext cx="2375695" cy="2783233"/>
          </a:xfrm>
          <a:prstGeom prst="rect">
            <a:avLst/>
          </a:prstGeom>
        </p:spPr>
      </p:pic>
      <p:sp>
        <p:nvSpPr>
          <p:cNvPr id="9" name="Title 1"/>
          <p:cNvSpPr txBox="1">
            <a:spLocks/>
          </p:cNvSpPr>
          <p:nvPr/>
        </p:nvSpPr>
        <p:spPr>
          <a:xfrm>
            <a:off x="285750" y="214313"/>
            <a:ext cx="8572500" cy="714357"/>
          </a:xfrm>
          <a:prstGeom prst="rect">
            <a:avLst/>
          </a:prstGeom>
          <a:solidFill>
            <a:schemeClr val="accent2">
              <a:lumMod val="75000"/>
            </a:schemeClr>
          </a:solidFill>
        </p:spPr>
        <p:txBody>
          <a:bodyPr vert="horz" lIns="91440" tIns="45720" rIns="91440" bIns="45720" rtlCol="0" anchor="ctr">
            <a:noAutofit/>
          </a:bodyPr>
          <a:lstStyle/>
          <a:p>
            <a:pPr marL="514350" marR="0" lvl="0" indent="-514350" algn="ctr" defTabSz="914400" rtl="0" eaLnBrk="1" fontAlgn="auto" latinLnBrk="0" hangingPunct="1">
              <a:lnSpc>
                <a:spcPct val="100000"/>
              </a:lnSpc>
              <a:spcBef>
                <a:spcPct val="0"/>
              </a:spcBef>
              <a:spcAft>
                <a:spcPts val="0"/>
              </a:spcAft>
              <a:buClrTx/>
              <a:buSzTx/>
              <a:buFontTx/>
              <a:buNone/>
              <a:tabLst/>
              <a:defRPr/>
            </a:pPr>
            <a:r>
              <a:rPr kumimoji="0" lang="el-GR" sz="2000" b="1" i="0" u="sng" strike="noStrike" kern="1200" cap="none" spc="0" normalizeH="0" baseline="0" noProof="0" dirty="0" smtClean="0">
                <a:ln>
                  <a:noFill/>
                </a:ln>
                <a:solidFill>
                  <a:schemeClr val="bg1"/>
                </a:solidFill>
                <a:effectLst/>
                <a:uLnTx/>
                <a:uFillTx/>
                <a:latin typeface="Arial" pitchFamily="34" charset="0"/>
                <a:ea typeface="+mj-ea"/>
                <a:cs typeface="Arial" pitchFamily="34" charset="0"/>
              </a:rPr>
              <a:t>ΤΕΤΡΑΧΡΟΝΗΣ ΠΕΤΡΕΛΑΙΟΜΗΧΑΝΗΣ</a:t>
            </a:r>
            <a:endParaRPr kumimoji="0" lang="en-US" sz="2000" b="1" i="0" u="sng" strike="noStrike" kern="1200" cap="none" spc="0" normalizeH="0" baseline="0" noProof="0" dirty="0">
              <a:ln>
                <a:noFill/>
              </a:ln>
              <a:solidFill>
                <a:schemeClr val="bg1"/>
              </a:solidFill>
              <a:effectLst/>
              <a:uLnTx/>
              <a:uFillTx/>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50000"/>
            </a:schemeClr>
          </a:solidFill>
        </p:spPr>
        <p:txBody>
          <a:bodyPr>
            <a:noAutofit/>
          </a:bodyPr>
          <a:lstStyle/>
          <a:p>
            <a:r>
              <a:rPr lang="el-GR" sz="3200" b="1" u="sng" dirty="0" smtClean="0">
                <a:solidFill>
                  <a:schemeClr val="bg1"/>
                </a:solidFill>
                <a:latin typeface="Arial" pitchFamily="34" charset="0"/>
                <a:cs typeface="Arial" pitchFamily="34" charset="0"/>
              </a:rPr>
              <a:t>ΦΥΓΟΚΕΝΤΡΙΚΕΣ ΑΝΤΛΙΕΣ</a:t>
            </a:r>
          </a:p>
        </p:txBody>
      </p:sp>
      <p:sp>
        <p:nvSpPr>
          <p:cNvPr id="3" name="Content Placeholder 2"/>
          <p:cNvSpPr>
            <a:spLocks noGrp="1"/>
          </p:cNvSpPr>
          <p:nvPr>
            <p:ph idx="1"/>
          </p:nvPr>
        </p:nvSpPr>
        <p:spPr>
          <a:xfrm>
            <a:off x="285720" y="1142984"/>
            <a:ext cx="8643998" cy="5500726"/>
          </a:xfrm>
          <a:solidFill>
            <a:schemeClr val="bg1"/>
          </a:solidFill>
        </p:spPr>
        <p:txBody>
          <a:bodyPr>
            <a:noAutofit/>
          </a:bodyPr>
          <a:lstStyle/>
          <a:p>
            <a:pPr lvl="0" algn="ctr">
              <a:buNone/>
            </a:pPr>
            <a:r>
              <a:rPr lang="el-GR" sz="2400" b="1" u="sng" dirty="0" smtClean="0">
                <a:solidFill>
                  <a:srgbClr val="FF0000"/>
                </a:solidFill>
                <a:latin typeface="Arial" pitchFamily="34" charset="0"/>
                <a:cs typeface="Arial" pitchFamily="34" charset="0"/>
              </a:rPr>
              <a:t>ΓΕΝΙΚΑ</a:t>
            </a:r>
          </a:p>
          <a:p>
            <a:pPr lvl="0">
              <a:buNone/>
            </a:pPr>
            <a:endParaRPr lang="el-GR" sz="800" b="1" dirty="0" smtClean="0">
              <a:latin typeface="Arial" pitchFamily="34" charset="0"/>
              <a:cs typeface="Arial" pitchFamily="34" charset="0"/>
            </a:endParaRPr>
          </a:p>
          <a:p>
            <a:pPr>
              <a:buNone/>
            </a:pPr>
            <a:r>
              <a:rPr lang="el-GR" sz="2400" b="1" dirty="0" smtClean="0">
                <a:latin typeface="Arial" pitchFamily="34" charset="0"/>
                <a:cs typeface="Arial" pitchFamily="34" charset="0"/>
              </a:rPr>
              <a:t>    </a:t>
            </a:r>
            <a:r>
              <a:rPr lang="el-GR" sz="2500" b="1" dirty="0" smtClean="0">
                <a:latin typeface="Arial" pitchFamily="34" charset="0"/>
                <a:cs typeface="Arial" pitchFamily="34" charset="0"/>
              </a:rPr>
              <a:t>ΟΙ ΦΥΓΟΚΕΝΤΡΙΚΕΣ ΑΝΤΛΙΕΣ ΚΑΤΑΣΚΕΥΑΖΟΝΤΑΙ ΚΥΡΙΩΣ ΩΣ</a:t>
            </a:r>
            <a:r>
              <a:rPr lang="el-GR" sz="2500" b="1" i="1" dirty="0" smtClean="0">
                <a:latin typeface="Arial" pitchFamily="34" charset="0"/>
                <a:cs typeface="Arial" pitchFamily="34" charset="0"/>
              </a:rPr>
              <a:t> </a:t>
            </a:r>
            <a:r>
              <a:rPr lang="el-GR" sz="2500" b="1" i="1" dirty="0" smtClean="0">
                <a:solidFill>
                  <a:srgbClr val="FF0000"/>
                </a:solidFill>
                <a:latin typeface="Arial" pitchFamily="34" charset="0"/>
                <a:cs typeface="Arial" pitchFamily="34" charset="0"/>
              </a:rPr>
              <a:t>ΑΚΤΙΝΙΚΗΣ ΡΟΗΣ</a:t>
            </a:r>
            <a:r>
              <a:rPr lang="el-GR" sz="2500" b="1" i="1" dirty="0" smtClean="0">
                <a:latin typeface="Arial" pitchFamily="34" charset="0"/>
                <a:cs typeface="Arial" pitchFamily="34" charset="0"/>
              </a:rPr>
              <a:t>,</a:t>
            </a:r>
            <a:r>
              <a:rPr lang="el-GR" sz="2500" b="1" dirty="0" smtClean="0">
                <a:latin typeface="Arial" pitchFamily="34" charset="0"/>
                <a:cs typeface="Arial" pitchFamily="34" charset="0"/>
              </a:rPr>
              <a:t> ΣΤΙΣ ΟΠΟΙΕΣ </a:t>
            </a:r>
            <a:r>
              <a:rPr lang="el-GR" sz="2500" b="1" u="sng" dirty="0" smtClean="0">
                <a:solidFill>
                  <a:srgbClr val="7030A0"/>
                </a:solidFill>
                <a:latin typeface="Arial" pitchFamily="34" charset="0"/>
                <a:cs typeface="Arial" pitchFamily="34" charset="0"/>
              </a:rPr>
              <a:t>ΤΟ ΥΓΡΟ ΑΠΟ ΤΟ ΚΕΝΤΡΟ ΤΟΥ ΣΤΡΟΦΕΙΟΥ ΤΟΥΣ ΕΚΤΟΞΕΥΕΤΑΙ ΠΡΟΣ ΤΗΝ ΠΕΡΙΦΕΡΕΙΑ ΤΟΥ</a:t>
            </a:r>
            <a:r>
              <a:rPr lang="el-GR" sz="2500" b="1" dirty="0" smtClean="0">
                <a:latin typeface="Arial" pitchFamily="34" charset="0"/>
                <a:cs typeface="Arial" pitchFamily="34" charset="0"/>
              </a:rPr>
              <a:t>. </a:t>
            </a:r>
          </a:p>
          <a:p>
            <a:pPr>
              <a:buNone/>
            </a:pPr>
            <a:r>
              <a:rPr lang="el-GR" sz="2500" b="1" dirty="0" smtClean="0">
                <a:latin typeface="Arial" pitchFamily="34" charset="0"/>
                <a:cs typeface="Arial" pitchFamily="34" charset="0"/>
              </a:rPr>
              <a:t>    ΣΥΝΑΝΤΩΝΤΑΙ ΟΜΩΣ ΚΑΙ</a:t>
            </a:r>
            <a:r>
              <a:rPr lang="el-GR" sz="2500" b="1" i="1" dirty="0" smtClean="0">
                <a:latin typeface="Arial" pitchFamily="34" charset="0"/>
                <a:cs typeface="Arial" pitchFamily="34" charset="0"/>
              </a:rPr>
              <a:t> </a:t>
            </a:r>
            <a:r>
              <a:rPr lang="el-GR" sz="2500" b="1" i="1" dirty="0" smtClean="0">
                <a:solidFill>
                  <a:srgbClr val="FF0000"/>
                </a:solidFill>
                <a:latin typeface="Arial" pitchFamily="34" charset="0"/>
                <a:cs typeface="Arial" pitchFamily="34" charset="0"/>
              </a:rPr>
              <a:t>ΑΞΟΝΙΚΗΣ ΡΟΗΣ</a:t>
            </a:r>
            <a:r>
              <a:rPr lang="el-GR" sz="2500" b="1" i="1" dirty="0" smtClean="0">
                <a:latin typeface="Arial" pitchFamily="34" charset="0"/>
                <a:cs typeface="Arial" pitchFamily="34" charset="0"/>
              </a:rPr>
              <a:t>,</a:t>
            </a:r>
            <a:r>
              <a:rPr lang="el-GR" sz="2500" b="1" dirty="0" smtClean="0">
                <a:latin typeface="Arial" pitchFamily="34" charset="0"/>
                <a:cs typeface="Arial" pitchFamily="34" charset="0"/>
              </a:rPr>
              <a:t> ΣΤΙΣ ΟΠΟΙΕΣ ΤΟ ΥΓΡΟ ΚΙΝΕΙΤΑΙ ΚΑΤΑ ΠΑΡΑΛΛΗΛΗ ΠΡΟΣ ΤΟΝ ΑΞΟΝΑ ΠΕΡΙΣΤΡΟΦΗΣ ΔΙΕΥΘΥΝΣΗ. ΑΥΤΕΣ ΚΑΛΟΥΝΤΑΙ ΚΑΙ ΑΝΤΛΙΕΣ </a:t>
            </a:r>
            <a:r>
              <a:rPr lang="el-GR" sz="2500" b="1" dirty="0" smtClean="0">
                <a:solidFill>
                  <a:srgbClr val="FF0000"/>
                </a:solidFill>
                <a:latin typeface="Arial" pitchFamily="34" charset="0"/>
                <a:cs typeface="Arial" pitchFamily="34" charset="0"/>
              </a:rPr>
              <a:t>ΤΥΠΟΥ ΕΛΙΚΑΣ </a:t>
            </a:r>
            <a:r>
              <a:rPr lang="el-GR" sz="2500" b="1" dirty="0" smtClean="0">
                <a:latin typeface="Arial" pitchFamily="34" charset="0"/>
                <a:cs typeface="Arial" pitchFamily="34" charset="0"/>
              </a:rPr>
              <a:t>η</a:t>
            </a:r>
            <a:r>
              <a:rPr lang="el-GR" sz="2500" b="1" i="1" dirty="0" smtClean="0">
                <a:latin typeface="Arial" pitchFamily="34" charset="0"/>
                <a:cs typeface="Arial" pitchFamily="34" charset="0"/>
              </a:rPr>
              <a:t> </a:t>
            </a:r>
            <a:r>
              <a:rPr lang="el-GR" sz="2500" b="1" i="1" dirty="0" smtClean="0">
                <a:solidFill>
                  <a:srgbClr val="FF0000"/>
                </a:solidFill>
                <a:latin typeface="Arial" pitchFamily="34" charset="0"/>
                <a:cs typeface="Arial" pitchFamily="34" charset="0"/>
              </a:rPr>
              <a:t>ΕΛΙΚΟΦΟΡΕΣ</a:t>
            </a:r>
            <a:r>
              <a:rPr lang="el-GR" sz="2500" b="1" i="1" dirty="0" smtClean="0">
                <a:latin typeface="Arial" pitchFamily="34" charset="0"/>
                <a:cs typeface="Arial" pitchFamily="34" charset="0"/>
              </a:rPr>
              <a:t>.</a:t>
            </a:r>
            <a:r>
              <a:rPr lang="el-GR" sz="2500" b="1" dirty="0" smtClean="0">
                <a:latin typeface="Arial" pitchFamily="34" charset="0"/>
                <a:cs typeface="Arial" pitchFamily="34" charset="0"/>
              </a:rPr>
              <a:t> </a:t>
            </a:r>
          </a:p>
          <a:p>
            <a:pPr>
              <a:buNone/>
            </a:pPr>
            <a:r>
              <a:rPr lang="el-GR" sz="2500" b="1" dirty="0" smtClean="0">
                <a:latin typeface="Arial" pitchFamily="34" charset="0"/>
                <a:cs typeface="Arial" pitchFamily="34" charset="0"/>
              </a:rPr>
              <a:t>    ΣΥΝΑΝΤΩΝΤΑΙ ΕΠΙΣΗΣ ΚΑΙ ΟΙ </a:t>
            </a:r>
            <a:r>
              <a:rPr lang="el-GR" sz="2500" b="1" i="1" dirty="0" smtClean="0">
                <a:solidFill>
                  <a:srgbClr val="FF0000"/>
                </a:solidFill>
                <a:latin typeface="Arial" pitchFamily="34" charset="0"/>
                <a:cs typeface="Arial" pitchFamily="34" charset="0"/>
              </a:rPr>
              <a:t>ΜΙΚΤΗΣ ΡΟΗΣ</a:t>
            </a:r>
            <a:r>
              <a:rPr lang="el-GR" sz="2500" b="1" dirty="0" smtClean="0">
                <a:latin typeface="Arial" pitchFamily="34" charset="0"/>
                <a:cs typeface="Arial" pitchFamily="34" charset="0"/>
              </a:rPr>
              <a:t> ΠΟΥ ΑΠΟΤΕΛΟΥΝ ΣΥΝΔΥΑΣΜΟ ΤΩΝ ΔΥΟ ΠΡΟΗΓΟΥΜΕΝΩΝ</a:t>
            </a:r>
            <a:r>
              <a:rPr lang="el-GR" sz="2500" dirty="0" smtClean="0"/>
              <a:t>.</a:t>
            </a:r>
          </a:p>
          <a:p>
            <a:pPr lvl="0">
              <a:buNone/>
            </a:pPr>
            <a:endParaRPr lang="el-GR" sz="2400" b="1" u="sng" dirty="0" smtClean="0">
              <a:solidFill>
                <a:srgbClr val="FF0000"/>
              </a:solidFill>
              <a:latin typeface="Arial" pitchFamily="34" charset="0"/>
              <a:cs typeface="Arial" pitchFamily="34" charset="0"/>
            </a:endParaRPr>
          </a:p>
          <a:p>
            <a:pP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latin typeface="Arial" pitchFamily="34" charset="0"/>
              <a:cs typeface="Arial" pitchFamily="34" charset="0"/>
            </a:endParaRPr>
          </a:p>
          <a:p>
            <a:pPr marL="514350" indent="-514350">
              <a:buClr>
                <a:srgbClr val="FF0000"/>
              </a:buClr>
              <a:buNone/>
            </a:pPr>
            <a:endParaRPr lang="el-GR" sz="2400"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50000"/>
            </a:schemeClr>
          </a:solidFill>
        </p:spPr>
        <p:txBody>
          <a:bodyPr>
            <a:noAutofit/>
          </a:bodyPr>
          <a:lstStyle/>
          <a:p>
            <a:r>
              <a:rPr lang="el-GR" sz="2000" b="1" u="sng" dirty="0" smtClean="0">
                <a:solidFill>
                  <a:schemeClr val="bg1"/>
                </a:solidFill>
                <a:latin typeface="Arial" pitchFamily="34" charset="0"/>
                <a:cs typeface="Arial" pitchFamily="34" charset="0"/>
              </a:rPr>
              <a:t>ΕΙΔΙΚΕΣ ΠΑΡΑΤΗΡΗΣΕΙΣ ΓΙΑ ΤΙΣ ΦΥΓΟΚΕΝΤΡΙΚΕΣ ΑΝΤΛΙΕΣ</a:t>
            </a:r>
            <a:endParaRPr lang="el-GR" sz="20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a:solidFill>
            <a:schemeClr val="bg1"/>
          </a:solidFill>
        </p:spPr>
        <p:txBody>
          <a:bodyPr>
            <a:noAutofit/>
          </a:bodyPr>
          <a:lstStyle/>
          <a:p>
            <a:pPr algn="ctr">
              <a:buNone/>
            </a:pPr>
            <a:r>
              <a:rPr lang="el-GR" sz="2400" b="1" dirty="0" smtClean="0">
                <a:latin typeface="Arial" pitchFamily="34" charset="0"/>
                <a:cs typeface="Arial" pitchFamily="34" charset="0"/>
              </a:rPr>
              <a:t> </a:t>
            </a:r>
            <a:r>
              <a:rPr lang="el-GR" sz="2400" b="1" u="sng" dirty="0" smtClean="0">
                <a:solidFill>
                  <a:srgbClr val="FF0000"/>
                </a:solidFill>
                <a:latin typeface="Arial" pitchFamily="34" charset="0"/>
                <a:cs typeface="Arial" pitchFamily="34" charset="0"/>
              </a:rPr>
              <a:t>ΠΛΕΟΝΕΚΤΗΜΑΤΑ</a:t>
            </a:r>
            <a:endParaRPr lang="en-US" sz="2400" b="1" u="sng" dirty="0" smtClean="0">
              <a:solidFill>
                <a:srgbClr val="FF0000"/>
              </a:solidFill>
              <a:latin typeface="Arial" pitchFamily="34" charset="0"/>
              <a:cs typeface="Arial" pitchFamily="34" charset="0"/>
            </a:endParaRPr>
          </a:p>
          <a:p>
            <a:pPr>
              <a:buNone/>
            </a:pPr>
            <a:r>
              <a:rPr lang="el-GR" sz="1800" b="1" dirty="0" smtClean="0">
                <a:latin typeface="Arial" pitchFamily="34" charset="0"/>
                <a:cs typeface="Arial" pitchFamily="34" charset="0"/>
              </a:rPr>
              <a:t>ΤΑ ΠΛΕΟΝΕΚΤΗΜΑΤΑ ΑΥΤΑ ΕΙΝΑΙ:</a:t>
            </a:r>
          </a:p>
          <a:p>
            <a:pPr lvl="0">
              <a:buClr>
                <a:srgbClr val="FF0000"/>
              </a:buClr>
              <a:buFont typeface="Wingdings" pitchFamily="2" charset="2"/>
              <a:buChar char="Ø"/>
            </a:pPr>
            <a:r>
              <a:rPr lang="el-GR" sz="1800" b="1" dirty="0" smtClean="0">
                <a:latin typeface="Arial" pitchFamily="34" charset="0"/>
                <a:cs typeface="Arial" pitchFamily="34" charset="0"/>
              </a:rPr>
              <a:t>Η</a:t>
            </a:r>
            <a:r>
              <a:rPr lang="el-GR" sz="1800" b="1" i="1" dirty="0" smtClean="0">
                <a:latin typeface="Arial" pitchFamily="34" charset="0"/>
                <a:cs typeface="Arial" pitchFamily="34" charset="0"/>
              </a:rPr>
              <a:t> </a:t>
            </a:r>
            <a:r>
              <a:rPr lang="el-GR" sz="1800" b="1" i="1" dirty="0" smtClean="0">
                <a:solidFill>
                  <a:srgbClr val="FF0000"/>
                </a:solidFill>
                <a:latin typeface="Arial" pitchFamily="34" charset="0"/>
                <a:cs typeface="Arial" pitchFamily="34" charset="0"/>
              </a:rPr>
              <a:t>ΑΠΛΟΤΗΤΑ</a:t>
            </a:r>
            <a:r>
              <a:rPr lang="el-GR" sz="1800" b="1" dirty="0" smtClean="0">
                <a:latin typeface="Arial" pitchFamily="34" charset="0"/>
                <a:cs typeface="Arial" pitchFamily="34" charset="0"/>
              </a:rPr>
              <a:t> ΤΗΣ ΚΑΤΑΣΚΕΥΗΣ ΤΟΥΣ. ΔΕΝ ΑΠΑΙΤΟΥΝ ΒΑΛΒΙΔΕΣ, ΑΕΡΟΚΩΔΩΝΕΣ, ΜΗΧΑΝΙΣΜΟ ΕΜΒΟΛΟΥ, ΒΑΚΤΡΟΥ, ΔΙΩΣΤΗΡΑ ΚΛΠ.</a:t>
            </a:r>
          </a:p>
          <a:p>
            <a:pPr lvl="0">
              <a:buClr>
                <a:srgbClr val="FF0000"/>
              </a:buClr>
              <a:buFont typeface="Wingdings" pitchFamily="2" charset="2"/>
              <a:buChar char="Ø"/>
            </a:pPr>
            <a:r>
              <a:rPr lang="el-GR" sz="1800" b="1" dirty="0" smtClean="0">
                <a:latin typeface="Arial" pitchFamily="34" charset="0"/>
                <a:cs typeface="Arial" pitchFamily="34" charset="0"/>
              </a:rPr>
              <a:t>ΤΟ</a:t>
            </a:r>
            <a:r>
              <a:rPr lang="el-GR" sz="1800" b="1" i="1" dirty="0" smtClean="0">
                <a:latin typeface="Arial" pitchFamily="34" charset="0"/>
                <a:cs typeface="Arial" pitchFamily="34" charset="0"/>
              </a:rPr>
              <a:t> </a:t>
            </a:r>
            <a:r>
              <a:rPr lang="el-GR" sz="1800" b="1" i="1" dirty="0" smtClean="0">
                <a:solidFill>
                  <a:srgbClr val="FF0000"/>
                </a:solidFill>
                <a:latin typeface="Arial" pitchFamily="34" charset="0"/>
                <a:cs typeface="Arial" pitchFamily="34" charset="0"/>
              </a:rPr>
              <a:t>ΣΥΜΠΑΓΕΣ</a:t>
            </a:r>
            <a:r>
              <a:rPr lang="el-GR" sz="1800" b="1" dirty="0" smtClean="0">
                <a:latin typeface="Arial" pitchFamily="34" charset="0"/>
                <a:cs typeface="Arial" pitchFamily="34" charset="0"/>
              </a:rPr>
              <a:t> ΤΗΣ ΚΑΤΑΣΚΕΥΗΣ ΤΟΥΣ. ΚΑΤΑΣΚΕΥΑΖΟΝΤΑΙ ΣΕ ΕΝΙΑΙΑ ΣΥΓΚΡΟΤΗΜΑΤΑ ΜΑΖΙ ΜΕ ΤΟ ΚΙΝΗΤΗΡΙΟ ΜΗΧΑΝΗΜΑ ΣΕ ΚΟΙΝΗ ΒΑΣΗ.</a:t>
            </a:r>
          </a:p>
          <a:p>
            <a:pPr lvl="0">
              <a:buClr>
                <a:srgbClr val="FF0000"/>
              </a:buClr>
              <a:buFont typeface="Wingdings" pitchFamily="2" charset="2"/>
              <a:buChar char="Ø"/>
            </a:pPr>
            <a:r>
              <a:rPr lang="el-GR" sz="1800" b="1" dirty="0" smtClean="0">
                <a:latin typeface="Arial" pitchFamily="34" charset="0"/>
                <a:cs typeface="Arial" pitchFamily="34" charset="0"/>
              </a:rPr>
              <a:t>ΤΟ</a:t>
            </a:r>
            <a:r>
              <a:rPr lang="el-GR" sz="1800" b="1" i="1" dirty="0" smtClean="0">
                <a:latin typeface="Arial" pitchFamily="34" charset="0"/>
                <a:cs typeface="Arial" pitchFamily="34" charset="0"/>
              </a:rPr>
              <a:t> </a:t>
            </a:r>
            <a:r>
              <a:rPr lang="el-GR" sz="1800" b="1" i="1" dirty="0" smtClean="0">
                <a:solidFill>
                  <a:srgbClr val="FF0000"/>
                </a:solidFill>
                <a:latin typeface="Arial" pitchFamily="34" charset="0"/>
                <a:cs typeface="Arial" pitchFamily="34" charset="0"/>
              </a:rPr>
              <a:t>ΤΑΧΥΣΤΡΟΦΟ ΤΟΥΣ</a:t>
            </a:r>
            <a:r>
              <a:rPr lang="el-GR" sz="1800" b="1" i="1" dirty="0" smtClean="0">
                <a:latin typeface="Arial" pitchFamily="34" charset="0"/>
                <a:cs typeface="Arial" pitchFamily="34" charset="0"/>
              </a:rPr>
              <a:t>.</a:t>
            </a:r>
            <a:r>
              <a:rPr lang="el-GR" sz="1800" b="1" dirty="0" smtClean="0">
                <a:latin typeface="Arial" pitchFamily="34" charset="0"/>
                <a:cs typeface="Arial" pitchFamily="34" charset="0"/>
              </a:rPr>
              <a:t> ΠΡΟΣΑΡΜΟΖΟΝΤΑΙ ΜΕ ΕΥΧΕΡΕΙΑ ΣΤΙΣ ΜΕΓΑΛΕΣ ΤΑΧΥΤΗΤΕΣ ΤΟΥ ΚΙΝΗΤΗΡΙΟΥ ΜΗΧΑΝΗΜΑΤΟΣ ΤΟΥΣ, ΩΣ ΑΝΕΞΑΡΤΗΤΕΣ, Η ΤΗΣ ΚΥΡΙΑΣ ΜΗΧΑΝΗΣ, ΩΣ ΕΞΑΡΤΗΜΕΝΕΣ.</a:t>
            </a:r>
          </a:p>
          <a:p>
            <a:pPr lvl="0">
              <a:buClr>
                <a:srgbClr val="FF0000"/>
              </a:buClr>
              <a:buFont typeface="Wingdings" pitchFamily="2" charset="2"/>
              <a:buChar char="Ø"/>
            </a:pPr>
            <a:r>
              <a:rPr lang="el-GR" sz="1800" b="1" i="1" dirty="0" smtClean="0">
                <a:solidFill>
                  <a:srgbClr val="FF0000"/>
                </a:solidFill>
                <a:latin typeface="Arial" pitchFamily="34" charset="0"/>
                <a:cs typeface="Arial" pitchFamily="34" charset="0"/>
              </a:rPr>
              <a:t>ΟΙΚΟΝΟΜΙΑ ΣΕ ΟΓΚΟ ΚΑΙ ΒΑΡΟΣ</a:t>
            </a:r>
            <a:r>
              <a:rPr lang="el-GR" sz="1800" b="1" dirty="0" smtClean="0">
                <a:solidFill>
                  <a:srgbClr val="FF0000"/>
                </a:solidFill>
                <a:latin typeface="Arial" pitchFamily="34" charset="0"/>
                <a:cs typeface="Arial" pitchFamily="34" charset="0"/>
              </a:rPr>
              <a:t> ΚΑΙ</a:t>
            </a:r>
            <a:r>
              <a:rPr lang="el-GR" sz="1800" b="1" i="1" dirty="0" smtClean="0">
                <a:solidFill>
                  <a:srgbClr val="FF0000"/>
                </a:solidFill>
                <a:latin typeface="Arial" pitchFamily="34" charset="0"/>
                <a:cs typeface="Arial" pitchFamily="34" charset="0"/>
              </a:rPr>
              <a:t> ΧΑΜΗΛΟ ΚΟΣΤΟΣ</a:t>
            </a:r>
            <a:r>
              <a:rPr lang="el-GR" sz="1800" b="1" i="1" dirty="0" smtClean="0">
                <a:latin typeface="Arial" pitchFamily="34" charset="0"/>
                <a:cs typeface="Arial" pitchFamily="34" charset="0"/>
              </a:rPr>
              <a:t>.</a:t>
            </a:r>
            <a:r>
              <a:rPr lang="el-GR" sz="1800" b="1" dirty="0" smtClean="0">
                <a:latin typeface="Arial" pitchFamily="34" charset="0"/>
                <a:cs typeface="Arial" pitchFamily="34" charset="0"/>
              </a:rPr>
              <a:t> ΠΛΕΟΝΕΚΤΗΜΑ ΠΟΥ ΣΥΝΔΕΕΤΑΙ ΑΜΕΣΩΣ ΜΕ ΤΟΝ ΥΨΗΛΟ ΑΡΙΘΜΟ ΠΕΡΙΣΤΡΟΦΗΣ ΤΟΥΣ, ΛΟΓΩ ΤΟΥ ΟΠΟΙΟΥ ΕΙΝΑΙ ΔΥΝΑΤΗ Η ΣΥΓΚΕΝΤΡΩΣΗ ΙΣΧΥΟΣ, ΔΗΛΑΔΗ Η ΕΚΤΕΛΕΣΗ ΟΡΙΣΜΕΝΟΥ ΑΝΤΛΗΤΙΚΟΥ ΕΡΓΟΥ ΜΕ ΑΝΤΛΙΑ ΜΙΚΡΟΤΕΡΩΝ ΔΙΑΣΤΑΣΕΩΝ, ΒΑΡΟΥΣ ΚΑΙ ΣΥΝΕΠΩΣ ΚΑΙ ΜΙΚΡΟΤΕΡΗΣ ΔΑΠΑΝΗΣ.</a:t>
            </a:r>
          </a:p>
          <a:p>
            <a:pPr lvl="0">
              <a:buClr>
                <a:srgbClr val="FF0000"/>
              </a:buClr>
              <a:buFont typeface="Wingdings" pitchFamily="2" charset="2"/>
              <a:buChar char="Ø"/>
            </a:pPr>
            <a:r>
              <a:rPr lang="el-GR" sz="1800" b="1" dirty="0" smtClean="0">
                <a:solidFill>
                  <a:srgbClr val="FF0000"/>
                </a:solidFill>
                <a:latin typeface="Arial" pitchFamily="34" charset="0"/>
                <a:cs typeface="Arial" pitchFamily="34" charset="0"/>
              </a:rPr>
              <a:t>ΥΨΗΛΗ</a:t>
            </a:r>
            <a:r>
              <a:rPr lang="el-GR" sz="1800" b="1" i="1" dirty="0" smtClean="0">
                <a:latin typeface="Arial" pitchFamily="34" charset="0"/>
                <a:cs typeface="Arial" pitchFamily="34" charset="0"/>
              </a:rPr>
              <a:t> ΚΑΙ</a:t>
            </a:r>
            <a:r>
              <a:rPr lang="el-GR" sz="1800" b="1" dirty="0" smtClean="0">
                <a:latin typeface="Arial" pitchFamily="34" charset="0"/>
                <a:cs typeface="Arial" pitchFamily="34" charset="0"/>
              </a:rPr>
              <a:t> </a:t>
            </a:r>
            <a:r>
              <a:rPr lang="el-GR" sz="1800" b="1" dirty="0" smtClean="0">
                <a:solidFill>
                  <a:srgbClr val="FF0000"/>
                </a:solidFill>
                <a:latin typeface="Arial" pitchFamily="34" charset="0"/>
                <a:cs typeface="Arial" pitchFamily="34" charset="0"/>
              </a:rPr>
              <a:t>ΣΥΝΕΧΗΣ ΠΑΡΟΧΗ</a:t>
            </a:r>
            <a:r>
              <a:rPr lang="el-GR" sz="1800" b="1" dirty="0" smtClean="0">
                <a:latin typeface="Arial" pitchFamily="34" charset="0"/>
                <a:cs typeface="Arial" pitchFamily="34" charset="0"/>
              </a:rPr>
              <a:t>.</a:t>
            </a:r>
          </a:p>
          <a:p>
            <a:pPr lvl="0">
              <a:buClr>
                <a:srgbClr val="FF0000"/>
              </a:buClr>
              <a:buFont typeface="Wingdings" pitchFamily="2" charset="2"/>
              <a:buChar char="Ø"/>
            </a:pPr>
            <a:r>
              <a:rPr lang="el-GR" sz="1800" b="1" i="1" dirty="0" smtClean="0">
                <a:solidFill>
                  <a:srgbClr val="FF0000"/>
                </a:solidFill>
                <a:latin typeface="Arial" pitchFamily="34" charset="0"/>
                <a:cs typeface="Arial" pitchFamily="34" charset="0"/>
              </a:rPr>
              <a:t>ΟΜΑΛΗ ΛΕΙΤΟΥΡΓΙΑ</a:t>
            </a:r>
            <a:r>
              <a:rPr lang="el-GR" sz="1800" b="1" i="1" dirty="0" smtClean="0">
                <a:latin typeface="Arial" pitchFamily="34" charset="0"/>
                <a:cs typeface="Arial" pitchFamily="34" charset="0"/>
              </a:rPr>
              <a:t>.</a:t>
            </a:r>
            <a:r>
              <a:rPr lang="el-GR" sz="1800" b="1" dirty="0" smtClean="0">
                <a:latin typeface="Arial" pitchFamily="34" charset="0"/>
                <a:cs typeface="Arial" pitchFamily="34" charset="0"/>
              </a:rPr>
              <a:t> ΕΡΓΑΖΟΝΤΑΙ ΟΜΑΛΑ ΧΩΡΙΣ ΚΤΥΠΟΥΣ Η ΚΡΑΔΑΣΜΟΥΣ.</a:t>
            </a:r>
          </a:p>
          <a:p>
            <a:pPr>
              <a:buNone/>
            </a:pPr>
            <a:r>
              <a:rPr lang="el-GR" sz="2400" dirty="0" smtClean="0"/>
              <a:t/>
            </a:r>
            <a:br>
              <a:rPr lang="el-GR" sz="2400" dirty="0" smtClean="0"/>
            </a:br>
            <a:endParaRPr lang="el-GR" sz="2000" dirty="0" smtClean="0"/>
          </a:p>
          <a:p>
            <a:pPr>
              <a:buNone/>
            </a:pPr>
            <a:endParaRPr lang="el-GR" sz="2400" b="1" dirty="0" smtClean="0">
              <a:latin typeface="Arial" pitchFamily="34" charset="0"/>
              <a:cs typeface="Arial" pitchFamily="34" charset="0"/>
            </a:endParaRPr>
          </a:p>
          <a:p>
            <a:pPr>
              <a:buNone/>
            </a:pPr>
            <a:endParaRPr lang="el-GR" sz="28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solidFill>
            <a:schemeClr val="accent2">
              <a:lumMod val="50000"/>
            </a:schemeClr>
          </a:solidFill>
        </p:spPr>
        <p:txBody>
          <a:bodyPr>
            <a:noAutofit/>
          </a:bodyPr>
          <a:lstStyle/>
          <a:p>
            <a:r>
              <a:rPr lang="el-GR" sz="2000" b="1" u="sng" dirty="0" smtClean="0">
                <a:solidFill>
                  <a:schemeClr val="bg1"/>
                </a:solidFill>
                <a:latin typeface="Arial" pitchFamily="34" charset="0"/>
                <a:cs typeface="Arial" pitchFamily="34" charset="0"/>
              </a:rPr>
              <a:t>ΕΙΔΙΚΕΣ ΠΑΡΑΤΗΡΗΣΕΙΣ ΓΙΑ ΤΙΣ ΦΥΓΟΚΕΝΤΡΙΚΕΣ ΑΝΤΛΙΕΣ</a:t>
            </a:r>
            <a:endParaRPr lang="el-GR" sz="20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85720" y="1142984"/>
            <a:ext cx="8643998" cy="5500726"/>
          </a:xfrm>
          <a:solidFill>
            <a:schemeClr val="bg1"/>
          </a:solidFill>
        </p:spPr>
        <p:txBody>
          <a:bodyPr>
            <a:noAutofit/>
          </a:bodyPr>
          <a:lstStyle/>
          <a:p>
            <a:pPr algn="ctr">
              <a:buNone/>
            </a:pPr>
            <a:r>
              <a:rPr lang="el-GR" sz="2400" b="1" u="sng" dirty="0" smtClean="0">
                <a:solidFill>
                  <a:srgbClr val="FF0000"/>
                </a:solidFill>
                <a:latin typeface="Arial" pitchFamily="34" charset="0"/>
                <a:cs typeface="Arial" pitchFamily="34" charset="0"/>
              </a:rPr>
              <a:t>ΜΕΙΟΝΕΚΤΗΜΑΤΑ</a:t>
            </a:r>
            <a:endParaRPr lang="en-US" sz="2400" b="1" u="sng" dirty="0" smtClean="0">
              <a:solidFill>
                <a:srgbClr val="FF0000"/>
              </a:solidFill>
              <a:latin typeface="Arial" pitchFamily="34" charset="0"/>
              <a:cs typeface="Arial" pitchFamily="34" charset="0"/>
            </a:endParaRPr>
          </a:p>
          <a:p>
            <a:pPr>
              <a:buNone/>
            </a:pPr>
            <a:endParaRPr lang="en-US" sz="1400" b="1" dirty="0" smtClean="0">
              <a:latin typeface="Arial" pitchFamily="34" charset="0"/>
              <a:cs typeface="Arial" pitchFamily="34" charset="0"/>
            </a:endParaRPr>
          </a:p>
          <a:p>
            <a:pPr>
              <a:buNone/>
            </a:pPr>
            <a:r>
              <a:rPr lang="en-US" sz="1400" b="1" dirty="0" smtClean="0">
                <a:latin typeface="Arial" pitchFamily="34" charset="0"/>
                <a:cs typeface="Arial" pitchFamily="34" charset="0"/>
              </a:rPr>
              <a:t>       </a:t>
            </a:r>
            <a:r>
              <a:rPr lang="el-GR" sz="2800" b="1" u="sng" dirty="0" smtClean="0">
                <a:solidFill>
                  <a:srgbClr val="FF0000"/>
                </a:solidFill>
                <a:latin typeface="Arial" pitchFamily="34" charset="0"/>
                <a:cs typeface="Arial" pitchFamily="34" charset="0"/>
              </a:rPr>
              <a:t>ΜΕΙΟΝΕΚΤΟΥΝ</a:t>
            </a:r>
            <a:r>
              <a:rPr lang="el-GR" sz="2800" b="1" dirty="0" smtClean="0">
                <a:latin typeface="Arial" pitchFamily="34" charset="0"/>
                <a:cs typeface="Arial" pitchFamily="34" charset="0"/>
              </a:rPr>
              <a:t> ΕΠΕΙΔΗ ΔΕΝ ΑΝΑΡΡΟΦΟΥΝ ΕΥΚΟΛΑ, ΜΕ ΑΠΟΤΕΛΕΣΜΑ ΝΑ ΕΙΝΑΙ ΑΝΑΓΚΑΙΑ Η ΠΛΗΡΩΣΗ ΤΟΥ ΑΓΩΓΟΥ ΤΗΣ ΑΝΑΡΡΟΦΗΣΕΩΣ ΜΕ ΥΓΡΟ η Η ΧΡΗΣΙΜΟΠΟΙΗΣΗ ΑΝΤΛΙΑΣ ΠΡΟΠΛΗΡΩΣΕΩΣ, ΕΚΤΟΣ ΑΝ ΕΙΝΑΙ ΤΥΠΟΥ ΑΥΤΟΠΛΗΡΟΥΜΕΝΗΣ. ΕΠΙΣΗΣ ΔΕΝ ΠΑΡΕΧΟΥΝ ΜΕΓΑΛΑ ΥΨΗ ΚΑΤΑΘΛΙΨΕΩΣ· ΑΥΤΟ ΟΜΩΣ ΑΝΤΙΜΕΤΩΠΙΖΕΤΑΙ, ΟΠΩΣ ΕΙΔΑΜΕ, ΑΝ ΚΑΤΑΣΚΕΥΑΖΟΝΤΑΙ ΩΣ ΠΟΛΥΒΑΘΜΙΕΣ.</a:t>
            </a:r>
          </a:p>
          <a:p>
            <a:pPr>
              <a:buNone/>
            </a:pPr>
            <a:r>
              <a:rPr lang="el-GR" sz="2400" dirty="0" smtClean="0"/>
              <a:t/>
            </a:r>
            <a:br>
              <a:rPr lang="el-GR" sz="2400" dirty="0" smtClean="0"/>
            </a:br>
            <a:endParaRPr lang="el-GR" sz="2000" dirty="0" smtClean="0"/>
          </a:p>
          <a:p>
            <a:pPr>
              <a:buNone/>
            </a:pPr>
            <a:endParaRPr lang="el-GR" sz="2400" b="1" dirty="0" smtClean="0">
              <a:latin typeface="Arial" pitchFamily="34" charset="0"/>
              <a:cs typeface="Arial" pitchFamily="34" charset="0"/>
            </a:endParaRPr>
          </a:p>
          <a:p>
            <a:pPr>
              <a:buNone/>
            </a:pPr>
            <a:endParaRPr lang="el-GR" sz="28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467544" y="967501"/>
            <a:ext cx="8280920" cy="4247317"/>
          </a:xfrm>
          <a:prstGeom prst="rect">
            <a:avLst/>
          </a:prstGeom>
          <a:solidFill>
            <a:srgbClr val="FFFF00"/>
          </a:solidFill>
          <a:ln w="9525">
            <a:noFill/>
            <a:miter lim="800000"/>
            <a:headEnd/>
            <a:tailEnd/>
          </a:ln>
          <a:effectLst/>
        </p:spPr>
        <p:txBody>
          <a:bodyPr vert="horz" wrap="square" lIns="91440" tIns="45720" rIns="91440" bIns="45720" numCol="2" anchor="ctr" anchorCtr="0" compatLnSpc="1">
            <a:prstTxWarp prst="textNoShape">
              <a:avLst/>
            </a:prstTxWarp>
            <a:spAutoFit/>
          </a:bodyPr>
          <a:lstStyle/>
          <a:p>
            <a:r>
              <a:rPr lang="el-GR" b="1" u="sng" dirty="0" smtClean="0">
                <a:latin typeface="Times New Roman" pitchFamily="18" charset="0"/>
                <a:cs typeface="Times New Roman" pitchFamily="18" charset="0"/>
              </a:rPr>
              <a:t>Γ. ΒΟΗΘΗΤΙΚΑ ΜΗΧΑΝΗΜΑΤΑ ΚΑΙ </a:t>
            </a:r>
            <a:endParaRPr lang="en-US" b="1" u="sng" dirty="0" smtClean="0">
              <a:latin typeface="Times New Roman" pitchFamily="18" charset="0"/>
              <a:cs typeface="Times New Roman" pitchFamily="18" charset="0"/>
            </a:endParaRPr>
          </a:p>
          <a:p>
            <a:r>
              <a:rPr lang="el-GR" b="1" u="sng" dirty="0" smtClean="0">
                <a:latin typeface="Times New Roman" pitchFamily="18" charset="0"/>
                <a:cs typeface="Times New Roman" pitchFamily="18" charset="0"/>
              </a:rPr>
              <a:t>ΔΙΚΤΥΑ ΣΚΑΦΟΥΣ</a:t>
            </a:r>
          </a:p>
          <a:p>
            <a:r>
              <a:rPr lang="el-GR" b="1" dirty="0" smtClean="0">
                <a:latin typeface="Times New Roman" pitchFamily="18" charset="0"/>
                <a:cs typeface="Times New Roman" pitchFamily="18" charset="0"/>
              </a:rPr>
              <a:t>ΩΡΕΣ: 15</a:t>
            </a:r>
            <a:endParaRPr lang="en-US" b="1" dirty="0" smtClean="0">
              <a:latin typeface="Times New Roman" pitchFamily="18" charset="0"/>
              <a:cs typeface="Times New Roman" pitchFamily="18" charset="0"/>
            </a:endParaRPr>
          </a:p>
          <a:p>
            <a:endParaRPr lang="el-GR" b="1" dirty="0" smtClean="0">
              <a:latin typeface="Times New Roman" pitchFamily="18" charset="0"/>
              <a:cs typeface="Times New Roman" pitchFamily="18" charset="0"/>
            </a:endParaRPr>
          </a:p>
          <a:p>
            <a:r>
              <a:rPr lang="el-GR" b="1" u="sng" dirty="0" smtClean="0">
                <a:latin typeface="Times New Roman" pitchFamily="18" charset="0"/>
                <a:cs typeface="Times New Roman" pitchFamily="18" charset="0"/>
              </a:rPr>
              <a:t>1. ΣΥΝΤΟΜΗ ΠΕΡΙΓΡΑΦΗ ΤΩΝ ΒΑΣΙΚΩΝ ΒΟΗΘΗΤΙΚΩΝ</a:t>
            </a:r>
          </a:p>
          <a:p>
            <a:r>
              <a:rPr lang="el-GR" b="1" u="sng" dirty="0" smtClean="0">
                <a:latin typeface="Times New Roman" pitchFamily="18" charset="0"/>
                <a:cs typeface="Times New Roman" pitchFamily="18" charset="0"/>
              </a:rPr>
              <a:t>ΜΗΧΑΝΗΜΑΤΩΝ ΚΑΙ ΔΙΚΤΥΩΝ</a:t>
            </a:r>
          </a:p>
          <a:p>
            <a:r>
              <a:rPr lang="el-GR" b="1" dirty="0" smtClean="0">
                <a:latin typeface="Times New Roman" pitchFamily="18" charset="0"/>
                <a:cs typeface="Times New Roman" pitchFamily="18" charset="0"/>
              </a:rPr>
              <a:t>1. Μηχανήματα πρόωσης ντιζελοκίνητου πλοίου και</a:t>
            </a:r>
          </a:p>
          <a:p>
            <a:r>
              <a:rPr lang="el-GR" b="1" dirty="0" smtClean="0">
                <a:latin typeface="Times New Roman" pitchFamily="18" charset="0"/>
                <a:cs typeface="Times New Roman" pitchFamily="18" charset="0"/>
              </a:rPr>
              <a:t>πλοίου με ατμοστρόβιλο.</a:t>
            </a:r>
          </a:p>
          <a:p>
            <a:r>
              <a:rPr lang="el-GR" b="1" dirty="0" smtClean="0">
                <a:latin typeface="Times New Roman" pitchFamily="18" charset="0"/>
                <a:cs typeface="Times New Roman" pitchFamily="18" charset="0"/>
              </a:rPr>
              <a:t>2. Μηχανήματα χειρισμών.</a:t>
            </a:r>
          </a:p>
          <a:p>
            <a:r>
              <a:rPr lang="el-GR" b="1" dirty="0" smtClean="0">
                <a:latin typeface="Times New Roman" pitchFamily="18" charset="0"/>
                <a:cs typeface="Times New Roman" pitchFamily="18" charset="0"/>
              </a:rPr>
              <a:t>3. Μηχανήματα ασφαλείας.</a:t>
            </a:r>
          </a:p>
          <a:p>
            <a:r>
              <a:rPr lang="el-GR" b="1" dirty="0" smtClean="0">
                <a:latin typeface="Times New Roman" pitchFamily="18" charset="0"/>
                <a:cs typeface="Times New Roman" pitchFamily="18" charset="0"/>
              </a:rPr>
              <a:t>4. Μηχανήματα βοηθητικών χρήσεων.</a:t>
            </a:r>
          </a:p>
          <a:p>
            <a:r>
              <a:rPr lang="el-GR" b="1" dirty="0" smtClean="0">
                <a:latin typeface="Times New Roman" pitchFamily="18" charset="0"/>
                <a:cs typeface="Times New Roman" pitchFamily="18" charset="0"/>
              </a:rPr>
              <a:t>5. Μηχανήματα φορτίου.</a:t>
            </a:r>
          </a:p>
          <a:p>
            <a:r>
              <a:rPr lang="el-GR" b="1" dirty="0" smtClean="0">
                <a:latin typeface="Times New Roman" pitchFamily="18" charset="0"/>
                <a:cs typeface="Times New Roman" pitchFamily="18" charset="0"/>
              </a:rPr>
              <a:t>6. Βασικά δίκτυα.</a:t>
            </a:r>
          </a:p>
          <a:p>
            <a:r>
              <a:rPr lang="el-GR" b="1" u="sng" dirty="0" smtClean="0">
                <a:latin typeface="Times New Roman" pitchFamily="18" charset="0"/>
                <a:cs typeface="Times New Roman" pitchFamily="18" charset="0"/>
              </a:rPr>
              <a:t>2. ΑΝΤΛΙΕΣ</a:t>
            </a:r>
          </a:p>
          <a:p>
            <a:r>
              <a:rPr lang="el-GR" b="1" dirty="0" smtClean="0">
                <a:latin typeface="Times New Roman" pitchFamily="18" charset="0"/>
                <a:cs typeface="Times New Roman" pitchFamily="18" charset="0"/>
              </a:rPr>
              <a:t>1. Γενικά.</a:t>
            </a:r>
          </a:p>
          <a:p>
            <a:r>
              <a:rPr lang="el-GR" b="1" dirty="0" smtClean="0">
                <a:latin typeface="Times New Roman" pitchFamily="18" charset="0"/>
                <a:cs typeface="Times New Roman" pitchFamily="18" charset="0"/>
              </a:rPr>
              <a:t>2. Κατάταξη αντλιών.</a:t>
            </a:r>
          </a:p>
          <a:p>
            <a:r>
              <a:rPr lang="el-GR" b="1" dirty="0" smtClean="0">
                <a:latin typeface="Times New Roman" pitchFamily="18" charset="0"/>
                <a:cs typeface="Times New Roman" pitchFamily="18" charset="0"/>
              </a:rPr>
              <a:t>3. Εμβολοφόρες αντλίες. Συνοπτική περιγραφή.</a:t>
            </a:r>
          </a:p>
          <a:p>
            <a:r>
              <a:rPr lang="el-GR" b="1" dirty="0" smtClean="0">
                <a:latin typeface="Times New Roman" pitchFamily="18" charset="0"/>
                <a:cs typeface="Times New Roman" pitchFamily="18" charset="0"/>
              </a:rPr>
              <a:t>4. Περιστροφικές αντλίες. Συνοπτική περιγραφή.</a:t>
            </a:r>
          </a:p>
          <a:p>
            <a:r>
              <a:rPr lang="el-GR" b="1" dirty="0" smtClean="0">
                <a:latin typeface="Times New Roman" pitchFamily="18" charset="0"/>
                <a:cs typeface="Times New Roman" pitchFamily="18" charset="0"/>
              </a:rPr>
              <a:t>5. Φυγοκεντρικές αντλίες. Συνοπτική περιγραφή.</a:t>
            </a:r>
          </a:p>
          <a:p>
            <a:r>
              <a:rPr lang="el-GR" b="1" dirty="0" smtClean="0">
                <a:latin typeface="Times New Roman" pitchFamily="18" charset="0"/>
                <a:cs typeface="Times New Roman" pitchFamily="18" charset="0"/>
              </a:rPr>
              <a:t>6. Χρησιμοποίηση της μιας ή της άλλης από τις άνω</a:t>
            </a:r>
          </a:p>
          <a:p>
            <a:r>
              <a:rPr lang="el-GR" b="1" dirty="0" smtClean="0">
                <a:latin typeface="Times New Roman" pitchFamily="18" charset="0"/>
                <a:cs typeface="Times New Roman" pitchFamily="18" charset="0"/>
              </a:rPr>
              <a:t>αντλίες στο πλοίο λόγω των πλεονεκτημάτων τους.</a:t>
            </a:r>
            <a:endParaRPr lang="el-GR" b="1" dirty="0">
              <a:latin typeface="Times New Roman" pitchFamily="18" charset="0"/>
              <a:cs typeface="Times New Roman" pitchFamily="18" charset="0"/>
            </a:endParaRP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170"/>
            <a:ext cx="7772400" cy="3071830"/>
          </a:xfrm>
          <a:solidFill>
            <a:schemeClr val="accent2">
              <a:lumMod val="75000"/>
            </a:schemeClr>
          </a:solidFill>
        </p:spPr>
        <p:txBody>
          <a:bodyPr>
            <a:normAutofit/>
          </a:bodyPr>
          <a:lstStyle/>
          <a:p>
            <a:r>
              <a:rPr lang="el-GR" sz="7200" b="1" u="sng" dirty="0" smtClean="0">
                <a:solidFill>
                  <a:schemeClr val="bg1"/>
                </a:solidFill>
                <a:latin typeface="Arial" pitchFamily="34" charset="0"/>
                <a:cs typeface="Arial" pitchFamily="34" charset="0"/>
              </a:rPr>
              <a:t>ΑΤΜΟΛΕΒΗΤΕΣ</a:t>
            </a:r>
            <a:endParaRPr lang="en-US" sz="7200" b="1" u="sng" dirty="0">
              <a:solidFill>
                <a:schemeClr val="bg1"/>
              </a:solidFill>
              <a:latin typeface="Arial" pitchFamily="34" charset="0"/>
              <a:cs typeface="Arial" pitchFamily="34" charset="0"/>
            </a:endParaRPr>
          </a:p>
        </p:txBody>
      </p:sp>
      <p:sp>
        <p:nvSpPr>
          <p:cNvPr id="3" name="Subtitle 2"/>
          <p:cNvSpPr>
            <a:spLocks noGrp="1"/>
          </p:cNvSpPr>
          <p:nvPr>
            <p:ph type="subTitle" idx="1"/>
          </p:nvPr>
        </p:nvSpPr>
        <p:spPr>
          <a:xfrm>
            <a:off x="683568" y="3501008"/>
            <a:ext cx="7746086" cy="3096344"/>
          </a:xfrm>
          <a:solidFill>
            <a:schemeClr val="tx1">
              <a:lumMod val="95000"/>
              <a:lumOff val="5000"/>
            </a:schemeClr>
          </a:solidFill>
        </p:spPr>
        <p:txBody>
          <a:bodyPr anchor="ctr">
            <a:noAutofit/>
          </a:bodyPr>
          <a:lstStyle/>
          <a:p>
            <a:pPr>
              <a:spcBef>
                <a:spcPts val="0"/>
              </a:spcBef>
            </a:pPr>
            <a:r>
              <a:rPr lang="en-US" sz="6600" b="1" u="sng" dirty="0" smtClean="0">
                <a:solidFill>
                  <a:schemeClr val="bg1"/>
                </a:solidFill>
                <a:latin typeface="Arial" pitchFamily="34" charset="0"/>
                <a:cs typeface="Arial" pitchFamily="34" charset="0"/>
              </a:rPr>
              <a:t>S</a:t>
            </a:r>
            <a:r>
              <a:rPr lang="el-GR" sz="6600" b="1" u="sng" dirty="0" smtClean="0">
                <a:solidFill>
                  <a:schemeClr val="bg1"/>
                </a:solidFill>
                <a:latin typeface="Arial" pitchFamily="34" charset="0"/>
                <a:cs typeface="Arial" pitchFamily="34" charset="0"/>
              </a:rPr>
              <a:t>ΤΕΑΜ </a:t>
            </a:r>
            <a:r>
              <a:rPr lang="en-US" sz="6600" b="1" u="sng" dirty="0" smtClean="0">
                <a:solidFill>
                  <a:schemeClr val="bg1"/>
                </a:solidFill>
                <a:latin typeface="Arial" pitchFamily="34" charset="0"/>
                <a:cs typeface="Arial" pitchFamily="34" charset="0"/>
              </a:rPr>
              <a:t>BOILERS</a:t>
            </a:r>
            <a:endParaRPr lang="en-US" sz="6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51520" y="136504"/>
            <a:ext cx="8640960" cy="6316831"/>
          </a:xfrm>
          <a:prstGeom prst="rect">
            <a:avLst/>
          </a:prstGeom>
          <a:solidFill>
            <a:srgbClr val="FFFF00"/>
          </a:solidFill>
          <a:ln w="9525">
            <a:noFill/>
            <a:miter lim="800000"/>
            <a:headEnd/>
            <a:tailEnd/>
          </a:ln>
          <a:effectLst/>
        </p:spPr>
        <p:txBody>
          <a:bodyPr vert="horz" wrap="square" lIns="91440" tIns="45720" rIns="91440" bIns="45720" numCol="2" anchor="ctr" anchorCtr="0" compatLnSpc="1">
            <a:prstTxWarp prst="textNoShape">
              <a:avLst/>
            </a:prstTxWarp>
            <a:spAutoFit/>
          </a:bodyPr>
          <a:lstStyle/>
          <a:p>
            <a:r>
              <a:rPr lang="el-GR" b="1" u="sng" dirty="0" smtClean="0">
                <a:latin typeface="Times New Roman" pitchFamily="18" charset="0"/>
                <a:cs typeface="Times New Roman" pitchFamily="18" charset="0"/>
              </a:rPr>
              <a:t>Δ. ΑΤΜΟΛΕΒΗΤΕΣ</a:t>
            </a:r>
          </a:p>
          <a:p>
            <a:r>
              <a:rPr lang="el-GR" b="1" dirty="0" smtClean="0">
                <a:latin typeface="Times New Roman" pitchFamily="18" charset="0"/>
                <a:cs typeface="Times New Roman" pitchFamily="18" charset="0"/>
              </a:rPr>
              <a:t>ΩΡΕΣ: 15</a:t>
            </a:r>
            <a:endParaRPr lang="en-US" b="1" dirty="0" smtClean="0">
              <a:latin typeface="Times New Roman" pitchFamily="18" charset="0"/>
              <a:cs typeface="Times New Roman" pitchFamily="18" charset="0"/>
            </a:endParaRPr>
          </a:p>
          <a:p>
            <a:endParaRPr lang="el-GR" b="1" dirty="0" smtClean="0">
              <a:latin typeface="Times New Roman" pitchFamily="18" charset="0"/>
              <a:cs typeface="Times New Roman" pitchFamily="18" charset="0"/>
            </a:endParaRPr>
          </a:p>
          <a:p>
            <a:r>
              <a:rPr lang="el-GR" b="1" u="sng" dirty="0" smtClean="0">
                <a:latin typeface="Times New Roman" pitchFamily="18" charset="0"/>
                <a:cs typeface="Times New Roman" pitchFamily="18" charset="0"/>
              </a:rPr>
              <a:t>1. ΕΙΣΑΓΩΓΙΚΕΣ ΓΝΩΣΕΙΣ</a:t>
            </a:r>
          </a:p>
          <a:p>
            <a:r>
              <a:rPr lang="el-GR" b="1" dirty="0" smtClean="0">
                <a:latin typeface="Times New Roman" pitchFamily="18" charset="0"/>
                <a:cs typeface="Times New Roman" pitchFamily="18" charset="0"/>
              </a:rPr>
              <a:t>1. Γενικά. Τι είναι ο λέβητας. Προορισμός του.</a:t>
            </a:r>
          </a:p>
          <a:p>
            <a:r>
              <a:rPr lang="el-GR" b="1" dirty="0" smtClean="0">
                <a:latin typeface="Times New Roman" pitchFamily="18" charset="0"/>
                <a:cs typeface="Times New Roman" pitchFamily="18" charset="0"/>
              </a:rPr>
              <a:t>2. Βασικές λειτουργίες στο λέβητα.</a:t>
            </a:r>
          </a:p>
          <a:p>
            <a:r>
              <a:rPr lang="el-GR" b="1" dirty="0" smtClean="0">
                <a:latin typeface="Times New Roman" pitchFamily="18" charset="0"/>
                <a:cs typeface="Times New Roman" pitchFamily="18" charset="0"/>
              </a:rPr>
              <a:t>3. Συνοπτική περιγραφή του λέβητα και των συσκευών του.</a:t>
            </a:r>
          </a:p>
          <a:p>
            <a:r>
              <a:rPr lang="el-GR" b="1" dirty="0" smtClean="0">
                <a:latin typeface="Times New Roman" pitchFamily="18" charset="0"/>
                <a:cs typeface="Times New Roman" pitchFamily="18" charset="0"/>
              </a:rPr>
              <a:t>4. Τα κυριότερα χαρακτηριστικά στοιχεία του λέβητα.</a:t>
            </a:r>
          </a:p>
          <a:p>
            <a:r>
              <a:rPr lang="el-GR" b="1" dirty="0" smtClean="0">
                <a:latin typeface="Times New Roman" pitchFamily="18" charset="0"/>
                <a:cs typeface="Times New Roman" pitchFamily="18" charset="0"/>
              </a:rPr>
              <a:t>5. Στοιχειώδης λειτουργία του λέβητα.</a:t>
            </a:r>
          </a:p>
          <a:p>
            <a:r>
              <a:rPr lang="el-GR" b="1" u="sng" dirty="0" smtClean="0">
                <a:latin typeface="Times New Roman" pitchFamily="18" charset="0"/>
                <a:cs typeface="Times New Roman" pitchFamily="18" charset="0"/>
              </a:rPr>
              <a:t>2. ΚΑΤΑΤΑΞΗ ΤΩΝ ΝΑΥΤΙΚΩΝ ΑΤΜΟΛΕΒΗΤΩΝ ΑΝΑΛΟΓΑ ΜΕ ΤΑ ΧΑΡΑΚΤΗΡΙΣΤΙΚΑ</a:t>
            </a:r>
          </a:p>
          <a:p>
            <a:r>
              <a:rPr lang="el-GR" b="1" dirty="0" smtClean="0">
                <a:latin typeface="Times New Roman" pitchFamily="18" charset="0"/>
                <a:cs typeface="Times New Roman" pitchFamily="18" charset="0"/>
              </a:rPr>
              <a:t>1. Κυλινδρικοί ατμολέβητες. Γενικά.</a:t>
            </a:r>
          </a:p>
          <a:p>
            <a:r>
              <a:rPr lang="el-GR" b="1" dirty="0" smtClean="0">
                <a:latin typeface="Times New Roman" pitchFamily="18" charset="0"/>
                <a:cs typeface="Times New Roman" pitchFamily="18" charset="0"/>
              </a:rPr>
              <a:t>2. Λέβητας φλογαυλωτός επιστρεφόμενης φλόγας</a:t>
            </a:r>
            <a:r>
              <a:rPr lang="en-US" b="1" dirty="0" smtClean="0">
                <a:latin typeface="Times New Roman" pitchFamily="18" charset="0"/>
                <a:cs typeface="Times New Roman" pitchFamily="18" charset="0"/>
              </a:rPr>
              <a:t> </a:t>
            </a:r>
            <a:r>
              <a:rPr lang="el-GR" b="1" dirty="0" smtClean="0">
                <a:latin typeface="Times New Roman" pitchFamily="18" charset="0"/>
                <a:cs typeface="Times New Roman" pitchFamily="18" charset="0"/>
              </a:rPr>
              <a:t>απλής πρόσοψης. Στοιχειώδης περιγραφή και λειτουργία.</a:t>
            </a:r>
          </a:p>
          <a:p>
            <a:r>
              <a:rPr lang="el-GR" b="1" dirty="0" smtClean="0">
                <a:latin typeface="Times New Roman" pitchFamily="18" charset="0"/>
                <a:cs typeface="Times New Roman" pitchFamily="18" charset="0"/>
              </a:rPr>
              <a:t>3. Υδραυλωτοί ατμολέβητες γενικά.</a:t>
            </a:r>
          </a:p>
          <a:p>
            <a:r>
              <a:rPr lang="el-GR" b="1" dirty="0" smtClean="0">
                <a:latin typeface="Times New Roman" pitchFamily="18" charset="0"/>
                <a:cs typeface="Times New Roman" pitchFamily="18" charset="0"/>
              </a:rPr>
              <a:t>4. Βασικά μέρη και στοιχειώδης λειτουργία λέβητα</a:t>
            </a:r>
            <a:r>
              <a:rPr lang="en-US" b="1" dirty="0" smtClean="0">
                <a:latin typeface="Times New Roman" pitchFamily="18" charset="0"/>
                <a:cs typeface="Times New Roman" pitchFamily="18" charset="0"/>
              </a:rPr>
              <a:t> BA</a:t>
            </a:r>
            <a:r>
              <a:rPr lang="el-GR" b="1" dirty="0" smtClean="0">
                <a:latin typeface="Times New Roman" pitchFamily="18" charset="0"/>
                <a:cs typeface="Times New Roman" pitchFamily="18" charset="0"/>
              </a:rPr>
              <a:t>Β</a:t>
            </a:r>
            <a:r>
              <a:rPr lang="en-US" b="1" dirty="0" smtClean="0">
                <a:latin typeface="Times New Roman" pitchFamily="18" charset="0"/>
                <a:cs typeface="Times New Roman" pitchFamily="18" charset="0"/>
              </a:rPr>
              <a:t>COCK</a:t>
            </a:r>
            <a:r>
              <a:rPr lang="el-GR" b="1" dirty="0" smtClean="0">
                <a:latin typeface="Times New Roman" pitchFamily="18" charset="0"/>
                <a:cs typeface="Times New Roman" pitchFamily="18" charset="0"/>
              </a:rPr>
              <a:t>−</a:t>
            </a:r>
            <a:r>
              <a:rPr lang="en-US" b="1" dirty="0" smtClean="0">
                <a:latin typeface="Times New Roman" pitchFamily="18" charset="0"/>
                <a:cs typeface="Times New Roman" pitchFamily="18" charset="0"/>
              </a:rPr>
              <a:t>WILCOX</a:t>
            </a:r>
            <a:r>
              <a:rPr lang="el-GR" b="1" dirty="0" smtClean="0">
                <a:latin typeface="Times New Roman" pitchFamily="18" charset="0"/>
                <a:cs typeface="Times New Roman" pitchFamily="18" charset="0"/>
              </a:rPr>
              <a:t> (</a:t>
            </a:r>
            <a:r>
              <a:rPr lang="en-US" b="1" dirty="0" smtClean="0">
                <a:latin typeface="Times New Roman" pitchFamily="18" charset="0"/>
                <a:cs typeface="Times New Roman" pitchFamily="18" charset="0"/>
              </a:rPr>
              <a:t>B</a:t>
            </a:r>
            <a:r>
              <a:rPr lang="el-GR" b="1" dirty="0" smtClean="0">
                <a:latin typeface="Times New Roman" pitchFamily="18" charset="0"/>
                <a:cs typeface="Times New Roman" pitchFamily="18" charset="0"/>
              </a:rPr>
              <a:t>−</a:t>
            </a:r>
            <a:r>
              <a:rPr lang="en-US" b="1" dirty="0" smtClean="0">
                <a:latin typeface="Times New Roman" pitchFamily="18" charset="0"/>
                <a:cs typeface="Times New Roman" pitchFamily="18" charset="0"/>
              </a:rPr>
              <a:t>W</a:t>
            </a:r>
            <a:r>
              <a:rPr lang="el-GR" b="1" dirty="0" smtClean="0">
                <a:latin typeface="Times New Roman" pitchFamily="18" charset="0"/>
                <a:cs typeface="Times New Roman" pitchFamily="18" charset="0"/>
              </a:rPr>
              <a:t>).</a:t>
            </a:r>
          </a:p>
          <a:p>
            <a:r>
              <a:rPr lang="el-GR" b="1" dirty="0" smtClean="0">
                <a:solidFill>
                  <a:srgbClr val="FF0000"/>
                </a:solidFill>
                <a:latin typeface="Times New Roman" pitchFamily="18" charset="0"/>
                <a:cs typeface="Times New Roman" pitchFamily="18" charset="0"/>
              </a:rPr>
              <a:t>5. Βασικά μέρη και στοιχειώδης λειτουργία λέβητα</a:t>
            </a:r>
            <a:r>
              <a:rPr lang="en-US" b="1" dirty="0" smtClean="0">
                <a:solidFill>
                  <a:srgbClr val="FF0000"/>
                </a:solidFill>
                <a:latin typeface="Times New Roman" pitchFamily="18" charset="0"/>
                <a:cs typeface="Times New Roman" pitchFamily="18" charset="0"/>
              </a:rPr>
              <a:t>YARROW</a:t>
            </a:r>
            <a:r>
              <a:rPr lang="el-GR" b="1" dirty="0" smtClean="0">
                <a:solidFill>
                  <a:srgbClr val="FF0000"/>
                </a:solidFill>
                <a:latin typeface="Times New Roman" pitchFamily="18" charset="0"/>
                <a:cs typeface="Times New Roman" pitchFamily="18" charset="0"/>
              </a:rPr>
              <a:t>.</a:t>
            </a:r>
          </a:p>
          <a:p>
            <a:r>
              <a:rPr lang="el-GR" b="1" dirty="0" smtClean="0">
                <a:solidFill>
                  <a:srgbClr val="FF0000"/>
                </a:solidFill>
                <a:latin typeface="Times New Roman" pitchFamily="18" charset="0"/>
                <a:cs typeface="Times New Roman" pitchFamily="18" charset="0"/>
              </a:rPr>
              <a:t>6. Βασικά μέρη και στοιχειώδης λειτουργία λέβητα</a:t>
            </a:r>
            <a:r>
              <a:rPr lang="en-US" b="1" dirty="0" smtClean="0">
                <a:solidFill>
                  <a:srgbClr val="FF0000"/>
                </a:solidFill>
                <a:latin typeface="Times New Roman" pitchFamily="18" charset="0"/>
                <a:cs typeface="Times New Roman" pitchFamily="18" charset="0"/>
              </a:rPr>
              <a:t> </a:t>
            </a:r>
            <a:r>
              <a:rPr lang="el-GR" b="1" dirty="0" smtClean="0">
                <a:solidFill>
                  <a:srgbClr val="FF0000"/>
                </a:solidFill>
                <a:latin typeface="Times New Roman" pitchFamily="18" charset="0"/>
                <a:cs typeface="Times New Roman" pitchFamily="18" charset="0"/>
              </a:rPr>
              <a:t>τύπου “</a:t>
            </a:r>
            <a:r>
              <a:rPr lang="en-US" b="1" dirty="0" smtClean="0">
                <a:solidFill>
                  <a:srgbClr val="FF0000"/>
                </a:solidFill>
                <a:latin typeface="Times New Roman" pitchFamily="18" charset="0"/>
                <a:cs typeface="Times New Roman" pitchFamily="18" charset="0"/>
              </a:rPr>
              <a:t>D</a:t>
            </a:r>
            <a:r>
              <a:rPr lang="el-GR" b="1" dirty="0" smtClean="0">
                <a:solidFill>
                  <a:srgbClr val="FF0000"/>
                </a:solidFill>
                <a:latin typeface="Times New Roman" pitchFamily="18" charset="0"/>
                <a:cs typeface="Times New Roman" pitchFamily="18" charset="0"/>
              </a:rPr>
              <a:t>”.</a:t>
            </a:r>
          </a:p>
          <a:p>
            <a:r>
              <a:rPr lang="el-GR" b="1" dirty="0" smtClean="0">
                <a:latin typeface="Times New Roman" pitchFamily="18" charset="0"/>
                <a:cs typeface="Times New Roman" pitchFamily="18" charset="0"/>
              </a:rPr>
              <a:t>7.</a:t>
            </a:r>
            <a:r>
              <a:rPr lang="en-US" b="1" dirty="0" smtClean="0">
                <a:latin typeface="Times New Roman" pitchFamily="18" charset="0"/>
                <a:cs typeface="Times New Roman" pitchFamily="18" charset="0"/>
              </a:rPr>
              <a:t> </a:t>
            </a:r>
            <a:r>
              <a:rPr lang="el-GR" b="1" dirty="0" smtClean="0">
                <a:latin typeface="Times New Roman" pitchFamily="18" charset="0"/>
                <a:cs typeface="Times New Roman" pitchFamily="18" charset="0"/>
              </a:rPr>
              <a:t> Καύση καυσίμου στους ατμολέβητες. Γενικά.</a:t>
            </a:r>
          </a:p>
          <a:p>
            <a:r>
              <a:rPr lang="el-GR" b="1" dirty="0" smtClean="0">
                <a:latin typeface="Times New Roman" pitchFamily="18" charset="0"/>
                <a:cs typeface="Times New Roman" pitchFamily="18" charset="0"/>
              </a:rPr>
              <a:t>8. Παράγοντες που επηρεάζουν την καύση του πετρελαίου.</a:t>
            </a:r>
          </a:p>
          <a:p>
            <a:r>
              <a:rPr lang="el-GR" b="1" dirty="0" smtClean="0">
                <a:solidFill>
                  <a:srgbClr val="FF0000"/>
                </a:solidFill>
                <a:latin typeface="Times New Roman" pitchFamily="18" charset="0"/>
                <a:cs typeface="Times New Roman" pitchFamily="18" charset="0"/>
              </a:rPr>
              <a:t>9. Δίκτυο του πετρελαίου. Όργανα και μηχανισμοί</a:t>
            </a:r>
            <a:r>
              <a:rPr lang="en-US" b="1" dirty="0" smtClean="0">
                <a:solidFill>
                  <a:srgbClr val="FF0000"/>
                </a:solidFill>
                <a:latin typeface="Times New Roman" pitchFamily="18" charset="0"/>
                <a:cs typeface="Times New Roman" pitchFamily="18" charset="0"/>
              </a:rPr>
              <a:t> </a:t>
            </a:r>
            <a:r>
              <a:rPr lang="el-GR" b="1" dirty="0" smtClean="0">
                <a:solidFill>
                  <a:srgbClr val="FF0000"/>
                </a:solidFill>
                <a:latin typeface="Times New Roman" pitchFamily="18" charset="0"/>
                <a:cs typeface="Times New Roman" pitchFamily="18" charset="0"/>
              </a:rPr>
              <a:t>που ρυθμίζουν την ροή του.</a:t>
            </a:r>
            <a:endParaRPr lang="el-GR" b="1" dirty="0">
              <a:solidFill>
                <a:srgbClr val="FF0000"/>
              </a:solidFill>
              <a:latin typeface="Times New Roman" pitchFamily="18" charset="0"/>
              <a:cs typeface="Times New Roman" pitchFamily="18" charset="0"/>
            </a:endParaRP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solidFill>
            <a:schemeClr val="accent2">
              <a:lumMod val="75000"/>
            </a:schemeClr>
          </a:solidFill>
        </p:spPr>
        <p:txBody>
          <a:bodyPr>
            <a:noAutofit/>
          </a:bodyPr>
          <a:lstStyle/>
          <a:p>
            <a:r>
              <a:rPr lang="el-GR" sz="6600" b="1" u="sng" dirty="0" smtClean="0">
                <a:solidFill>
                  <a:schemeClr val="bg1"/>
                </a:solidFill>
                <a:latin typeface="Arial" pitchFamily="34" charset="0"/>
                <a:cs typeface="Arial" pitchFamily="34" charset="0"/>
              </a:rPr>
              <a:t/>
            </a:r>
            <a:br>
              <a:rPr lang="el-GR" sz="6600" b="1" u="sng" dirty="0" smtClean="0">
                <a:solidFill>
                  <a:schemeClr val="bg1"/>
                </a:solidFill>
                <a:latin typeface="Arial" pitchFamily="34" charset="0"/>
                <a:cs typeface="Arial" pitchFamily="34" charset="0"/>
              </a:rPr>
            </a:br>
            <a:r>
              <a:rPr lang="el-GR" sz="6600" b="1" u="sng" dirty="0" smtClean="0">
                <a:solidFill>
                  <a:schemeClr val="bg1"/>
                </a:solidFill>
                <a:latin typeface="Arial" pitchFamily="34" charset="0"/>
                <a:cs typeface="Arial" pitchFamily="34" charset="0"/>
              </a:rPr>
              <a:t>ΚΕΦΑΛΑΙΟ ΠΡΩΤΟ</a:t>
            </a:r>
            <a:r>
              <a:rPr lang="en-US" sz="6600" b="1" u="sng" dirty="0" smtClean="0">
                <a:solidFill>
                  <a:schemeClr val="bg1"/>
                </a:solidFill>
                <a:latin typeface="Arial" pitchFamily="34" charset="0"/>
                <a:cs typeface="Arial" pitchFamily="34" charset="0"/>
              </a:rPr>
              <a:t/>
            </a:r>
            <a:br>
              <a:rPr lang="en-US" sz="6600" b="1" u="sng" dirty="0" smtClean="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708981"/>
          </a:xfrm>
          <a:prstGeom prst="rect">
            <a:avLst/>
          </a:prstGeom>
          <a:solidFill>
            <a:schemeClr val="accent2">
              <a:lumMod val="75000"/>
            </a:schemeClr>
          </a:solidFill>
        </p:spPr>
        <p:txBody>
          <a:bodyPr wrap="square" rtlCol="0">
            <a:spAutoFit/>
          </a:bodyPr>
          <a:lstStyle/>
          <a:p>
            <a:pPr algn="ctr"/>
            <a:r>
              <a:rPr lang="en-US" sz="30000" b="1" dirty="0" smtClean="0">
                <a:latin typeface="Arial Black" pitchFamily="34" charset="0"/>
              </a:rPr>
              <a:t>1</a:t>
            </a:r>
            <a:endParaRPr lang="en-US" sz="30000" b="1" dirty="0">
              <a:latin typeface="Arial Black" pitchFamily="34" charset="0"/>
            </a:endParaRPr>
          </a:p>
        </p:txBody>
      </p:sp>
    </p:spTree>
  </p:cSld>
  <p:clrMapOvr>
    <a:masterClrMapping/>
  </p:clrMapOvr>
  <p:timing>
    <p:tnLst>
      <p:par>
        <p:cTn id="1" dur="indefinite" restart="never" nodeType="tmRoot"/>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85728"/>
            <a:ext cx="8501122" cy="6286544"/>
          </a:xfrm>
          <a:solidFill>
            <a:schemeClr val="accent2">
              <a:lumMod val="75000"/>
            </a:schemeClr>
          </a:solidFill>
        </p:spPr>
        <p:txBody>
          <a:bodyPr>
            <a:noAutofit/>
          </a:bodyPr>
          <a:lstStyle/>
          <a:p>
            <a:r>
              <a:rPr lang="el-GR" sz="6600" b="1" u="sng" dirty="0" smtClean="0">
                <a:solidFill>
                  <a:srgbClr val="FFFF00"/>
                </a:solidFill>
                <a:latin typeface="Arial" pitchFamily="34" charset="0"/>
                <a:cs typeface="Arial" pitchFamily="34" charset="0"/>
              </a:rPr>
              <a:t/>
            </a:r>
            <a:br>
              <a:rPr lang="el-GR" sz="6600" b="1" u="sng" dirty="0" smtClean="0">
                <a:solidFill>
                  <a:srgbClr val="FFFF00"/>
                </a:solidFill>
                <a:latin typeface="Arial" pitchFamily="34" charset="0"/>
                <a:cs typeface="Arial" pitchFamily="34" charset="0"/>
              </a:rPr>
            </a:br>
            <a:r>
              <a:rPr lang="el-GR" sz="6600" b="1" u="sng" dirty="0" smtClean="0">
                <a:solidFill>
                  <a:srgbClr val="FFFF00"/>
                </a:solidFill>
                <a:latin typeface="Arial" pitchFamily="34" charset="0"/>
                <a:cs typeface="Arial" pitchFamily="34" charset="0"/>
              </a:rPr>
              <a:t>ΕΙΣΑΓΩΓΙΚΕΣ ΓΝΩΣΕΙΣ</a:t>
            </a:r>
            <a:r>
              <a:rPr lang="en-US" sz="6600" b="1" u="sng" dirty="0" smtClean="0">
                <a:solidFill>
                  <a:srgbClr val="FFFF00"/>
                </a:solidFill>
                <a:latin typeface="Arial" pitchFamily="34" charset="0"/>
                <a:cs typeface="Arial" pitchFamily="34" charset="0"/>
              </a:rPr>
              <a:t/>
            </a:r>
            <a:br>
              <a:rPr lang="en-US" sz="6600" b="1" u="sng" dirty="0" smtClean="0">
                <a:solidFill>
                  <a:srgbClr val="FFFF00"/>
                </a:solidFill>
                <a:latin typeface="Arial" pitchFamily="34" charset="0"/>
                <a:cs typeface="Arial" pitchFamily="34" charset="0"/>
              </a:rPr>
            </a:br>
            <a:endParaRPr lang="en-US" sz="6600" b="1" u="sng" dirty="0">
              <a:solidFill>
                <a:srgbClr val="FFFF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lnSpcReduction="10000"/>
          </a:bodyPr>
          <a:lstStyle/>
          <a:p>
            <a:pPr algn="l">
              <a:buClr>
                <a:srgbClr val="FF0000"/>
              </a:buClr>
              <a:buFont typeface="Wingdings" pitchFamily="2" charset="2"/>
              <a:buChar char="q"/>
            </a:pPr>
            <a:r>
              <a:rPr lang="el-GR" sz="2800" b="1" dirty="0" smtClean="0">
                <a:solidFill>
                  <a:schemeClr val="tx1"/>
                </a:solidFill>
                <a:latin typeface="Arial Black" pitchFamily="34" charset="0"/>
              </a:rPr>
              <a:t>ΘΑ ΑΝΑΦΕΡΘΟΥΜΕ ΣΤΟΥΣ ΛΕΒΗΤΕΣ ΠΟΥ ΧΡΗΣΙΜΟΠΟΙΟΥΝΤΑΙ ΓΙΑ ΤΗΝ ΕΞΥΠΗΡΕΤΗΣΗ ΤΗΣ </a:t>
            </a:r>
            <a:r>
              <a:rPr lang="el-GR" sz="2800" b="1" dirty="0" smtClean="0">
                <a:solidFill>
                  <a:srgbClr val="FF0000"/>
                </a:solidFill>
                <a:latin typeface="Arial Black" pitchFamily="34" charset="0"/>
              </a:rPr>
              <a:t>ΠΡΟΩΣΤΗΡΙΑΣ</a:t>
            </a:r>
            <a:r>
              <a:rPr lang="el-GR" sz="2800" b="1" dirty="0" smtClean="0">
                <a:solidFill>
                  <a:schemeClr val="tx1"/>
                </a:solidFill>
                <a:latin typeface="Arial Black" pitchFamily="34" charset="0"/>
              </a:rPr>
              <a:t> ΚΑΙ ΤΗΣ </a:t>
            </a:r>
            <a:r>
              <a:rPr lang="el-GR" sz="2800" b="1" dirty="0" smtClean="0">
                <a:solidFill>
                  <a:srgbClr val="0070C0"/>
                </a:solidFill>
                <a:latin typeface="Arial Black" pitchFamily="34" charset="0"/>
              </a:rPr>
              <a:t>ΒΟΗΘΗΤΙΚΗΣ</a:t>
            </a:r>
            <a:r>
              <a:rPr lang="el-GR" sz="2800" b="1" dirty="0" smtClean="0">
                <a:solidFill>
                  <a:schemeClr val="tx1"/>
                </a:solidFill>
                <a:latin typeface="Arial Black" pitchFamily="34" charset="0"/>
              </a:rPr>
              <a:t> ΑΤΜΟΜΗΧΑΝΙΚΗΣ ΕΓΚΑΤΑΣΤΑΣΕΩΣ ΤΩΝ ΠΛΟΙΩΝ.</a:t>
            </a:r>
          </a:p>
          <a:p>
            <a:pPr algn="l">
              <a:buClr>
                <a:srgbClr val="FF0000"/>
              </a:buClr>
              <a:buFont typeface="Wingdings" pitchFamily="2" charset="2"/>
              <a:buChar char="q"/>
            </a:pPr>
            <a:endParaRPr lang="el-GR" sz="2800" b="1" dirty="0" smtClean="0">
              <a:solidFill>
                <a:schemeClr val="tx1"/>
              </a:solidFill>
              <a:latin typeface="Arial Black" pitchFamily="34" charset="0"/>
            </a:endParaRPr>
          </a:p>
          <a:p>
            <a:pPr algn="l">
              <a:buClr>
                <a:srgbClr val="FF0000"/>
              </a:buClr>
              <a:buFont typeface="Wingdings" pitchFamily="2" charset="2"/>
              <a:buChar char="q"/>
            </a:pPr>
            <a:r>
              <a:rPr lang="el-GR" sz="2800" b="1" dirty="0" smtClean="0">
                <a:solidFill>
                  <a:schemeClr val="tx1"/>
                </a:solidFill>
                <a:latin typeface="Arial Black" pitchFamily="34" charset="0"/>
              </a:rPr>
              <a:t>ΟΙ ΠΡΩΤΟΙ ΧΑΡΑΚΤΗΡΙΖΟΝΤΑΙ ΩΣ </a:t>
            </a:r>
            <a:r>
              <a:rPr lang="el-GR" sz="2800" b="1" dirty="0" smtClean="0">
                <a:solidFill>
                  <a:srgbClr val="FF0000"/>
                </a:solidFill>
                <a:latin typeface="Arial Black" pitchFamily="34" charset="0"/>
              </a:rPr>
              <a:t>ΚΥΡΙΟΙ</a:t>
            </a:r>
            <a:r>
              <a:rPr lang="el-GR" sz="2800" b="1" dirty="0" smtClean="0">
                <a:solidFill>
                  <a:schemeClr val="tx1"/>
                </a:solidFill>
                <a:latin typeface="Arial Black" pitchFamily="34" charset="0"/>
              </a:rPr>
              <a:t> ΛΕΒΗΤΕΣ, ΕΝΩ ΟΙ ΔΕΥΤΕΡΟΙ ΩΣ </a:t>
            </a:r>
            <a:r>
              <a:rPr lang="el-GR" sz="2800" b="1" dirty="0" smtClean="0">
                <a:solidFill>
                  <a:srgbClr val="0070C0"/>
                </a:solidFill>
                <a:latin typeface="Arial Black" pitchFamily="34" charset="0"/>
              </a:rPr>
              <a:t>ΒΟΗΘΗΤΙΚΟΙ</a:t>
            </a:r>
            <a:r>
              <a:rPr lang="el-GR" sz="2800" b="1" dirty="0" smtClean="0">
                <a:solidFill>
                  <a:schemeClr val="tx1"/>
                </a:solidFill>
                <a:latin typeface="Arial Black" pitchFamily="34" charset="0"/>
              </a:rPr>
              <a:t>.</a:t>
            </a:r>
          </a:p>
          <a:p>
            <a:pPr algn="l">
              <a:buClr>
                <a:srgbClr val="FF0000"/>
              </a:buClr>
              <a:buFont typeface="Wingdings" pitchFamily="2" charset="2"/>
              <a:buChar char="q"/>
            </a:pPr>
            <a:endParaRPr lang="el-GR" sz="2800" b="1" dirty="0" smtClean="0">
              <a:solidFill>
                <a:schemeClr val="tx1"/>
              </a:solidFill>
              <a:latin typeface="Arial Black" pitchFamily="34" charset="0"/>
            </a:endParaRPr>
          </a:p>
          <a:p>
            <a:pPr algn="l">
              <a:buClr>
                <a:srgbClr val="FF0000"/>
              </a:buClr>
              <a:buFont typeface="Wingdings" pitchFamily="2" charset="2"/>
              <a:buChar char="q"/>
            </a:pPr>
            <a:r>
              <a:rPr lang="el-GR" sz="2800" b="1" dirty="0" smtClean="0">
                <a:solidFill>
                  <a:schemeClr val="tx1"/>
                </a:solidFill>
                <a:latin typeface="Arial Black" pitchFamily="34" charset="0"/>
              </a:rPr>
              <a:t>ΚΑΙ ΟΙ ΔΥΟ ΟΝΟΜΑΖΟΝΤΑΙ ΓΕΝΙΚΑ </a:t>
            </a:r>
            <a:r>
              <a:rPr lang="el-GR" sz="2800" b="1" dirty="0" smtClean="0">
                <a:solidFill>
                  <a:srgbClr val="FF0000"/>
                </a:solidFill>
                <a:latin typeface="Arial Black" pitchFamily="34" charset="0"/>
              </a:rPr>
              <a:t>ΝΑΥΤΙΚΟΙ ΑΤΜΟΛΕΒΗΤΕΣ</a:t>
            </a:r>
            <a:r>
              <a:rPr lang="el-GR" sz="2800" b="1" dirty="0" smtClean="0">
                <a:solidFill>
                  <a:schemeClr val="tx1"/>
                </a:solidFill>
                <a:latin typeface="Arial Black" pitchFamily="34" charset="0"/>
              </a:rPr>
              <a:t>.</a:t>
            </a:r>
            <a:endParaRPr lang="en-US" sz="28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ΓΕΝΙΚΑ</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519536"/>
          </a:xfrm>
          <a:solidFill>
            <a:schemeClr val="bg1">
              <a:lumMod val="75000"/>
            </a:schemeClr>
          </a:solidFill>
        </p:spPr>
        <p:txBody>
          <a:bodyPr>
            <a:noAutofit/>
          </a:bodyPr>
          <a:lstStyle/>
          <a:p>
            <a:pPr algn="l"/>
            <a:r>
              <a:rPr lang="el-GR" sz="2400" b="1" dirty="0" smtClean="0">
                <a:solidFill>
                  <a:schemeClr val="tx1"/>
                </a:solidFill>
                <a:latin typeface="Arial" pitchFamily="34" charset="0"/>
                <a:cs typeface="Arial" pitchFamily="34" charset="0"/>
              </a:rPr>
              <a:t>Η </a:t>
            </a:r>
            <a:r>
              <a:rPr lang="el-GR" sz="2400" b="1" u="sng" dirty="0" smtClean="0">
                <a:solidFill>
                  <a:srgbClr val="FF0000"/>
                </a:solidFill>
                <a:latin typeface="Arial" pitchFamily="34" charset="0"/>
                <a:cs typeface="Arial" pitchFamily="34" charset="0"/>
              </a:rPr>
              <a:t>ΔΙΧΡΟΝΗ ΠΕΤΡΕΛΑΙΟΜΗΧΑΝΗ</a:t>
            </a:r>
            <a:r>
              <a:rPr lang="el-GR" sz="2400" b="1" dirty="0" smtClean="0">
                <a:solidFill>
                  <a:srgbClr val="FF0000"/>
                </a:solidFill>
                <a:latin typeface="Arial" pitchFamily="34" charset="0"/>
                <a:cs typeface="Arial" pitchFamily="34" charset="0"/>
              </a:rPr>
              <a:t> </a:t>
            </a:r>
            <a:r>
              <a:rPr lang="el-GR" sz="2400" b="1" dirty="0" smtClean="0">
                <a:solidFill>
                  <a:schemeClr val="tx1"/>
                </a:solidFill>
                <a:latin typeface="Arial" pitchFamily="34" charset="0"/>
                <a:cs typeface="Arial" pitchFamily="34" charset="0"/>
              </a:rPr>
              <a:t>ΟΛΟΚΛΗΡΩΝΕΙ ΤΟΝ ΚΥΚΛΟ ΛΕΙΤΟΥΡΓΙΑΣ ΤΗΣ ΣΕ ΤΕΣΣΕΡΕΙΣ ΜΕΝ ΦΑΣΕΙΣ (ΕΙΣΑΓΩΓΗ, ΣΥΜΠΙΕΣΗ, ΚΑΥΣΗ - ΕΚΤΟΝΩΣΗ, ΕΞΑΓΩΓΗ) ΑΛΛΑ, ΣΕ ΑΝΤΙΘΕΣΗ ΜΕ ΤΗΝ ΤΕΤΡΑΧΡΟΝΗ, ΣΕ ΔΥΟ ΧΡΟΝΟΥΣ (ΔΙΑΔΡΟΜΕΣ ΕΜΒΟΛΟΥ ΜΕΤΑΞΥ ΤΟΥ ΑΝΩ ΚΑΙ ΤΟΥ ΚΑΤΩ ΝΕΚΡΟΥ ΣΗΜΕΙΟΥ). </a:t>
            </a:r>
            <a:endParaRPr lang="en-US" sz="2400" b="1" dirty="0" smtClean="0">
              <a:solidFill>
                <a:schemeClr val="tx1"/>
              </a:solidFill>
              <a:latin typeface="Arial" pitchFamily="34" charset="0"/>
              <a:cs typeface="Arial" pitchFamily="34" charset="0"/>
            </a:endParaRPr>
          </a:p>
          <a:p>
            <a:pPr algn="l"/>
            <a:r>
              <a:rPr lang="el-GR" sz="2400" b="1" dirty="0" smtClean="0">
                <a:solidFill>
                  <a:schemeClr val="tx1"/>
                </a:solidFill>
                <a:latin typeface="Arial" pitchFamily="34" charset="0"/>
                <a:cs typeface="Arial" pitchFamily="34" charset="0"/>
              </a:rPr>
              <a:t>Η ΔΙΑΔΙΚΑΣΙΑ ΟΛΟΚΛΗΡΩΣΕΩΣ ΕΝΟΣ ΚΥΚΛΟΥ ΛΕΙΤΟΥΡΓΙΑΣ ΔΙΧΡΟΝΗΣ (2-Χ) ΜΗΧΑΝΗΣ ΑΝΤΙΣΤΟΙΧΕΙ ΣΕ ΜΙΑ ΠΛΗΡΗ ΠΕΡΙΣΤΡΟΦΗ ΤΟΥ ΣΤΡΟΦΑΛΟΦΟΡΟΥ ΑΞΟΝΑ (360° ΓΩΝΙΑΣ ΣΤΡΟΦΑΛΟΥ).</a:t>
            </a:r>
          </a:p>
          <a:p>
            <a:pPr algn="l"/>
            <a:r>
              <a:rPr lang="el-GR" sz="2400" b="1" dirty="0" smtClean="0">
                <a:solidFill>
                  <a:schemeClr val="tx1"/>
                </a:solidFill>
                <a:latin typeface="Arial" pitchFamily="34" charset="0"/>
                <a:cs typeface="Arial" pitchFamily="34" charset="0"/>
              </a:rPr>
              <a:t>ΟΠΩΣ ΚΑΙ ΣΤΗΝ ΠΕΡΙΠΤΩΣΗ ΤΗΣ ΤΕΤΡΑΧΡΟΝΗΣ ΠΕΤΡΕΛΑΙΟΜΗΧΑΝΗΣ, ΓΙΑ ΕΥΚΟΛΙΑ ΘΑ ΥΠΟΘΕΣΟΥΜΕ ΟΤΙ ΕΧΟΥΜΕ ΜΙΑ ΜΟΝΟΚΥΛΙΝΔΡΗ ΜΗΧΑΝΗ.</a:t>
            </a:r>
          </a:p>
          <a:p>
            <a:r>
              <a:rPr lang="el-GR" sz="1800" dirty="0" smtClean="0"/>
              <a:t/>
            </a:r>
            <a:br>
              <a:rPr lang="el-GR" sz="1800" dirty="0" smtClean="0"/>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2000" b="1" u="sng" dirty="0" smtClean="0">
                <a:solidFill>
                  <a:schemeClr val="bg1"/>
                </a:solidFill>
                <a:latin typeface="Arial" pitchFamily="34" charset="0"/>
                <a:cs typeface="Arial" pitchFamily="34" charset="0"/>
              </a:rPr>
              <a:t>ΣΤΟΙΧΕΙΩΔΗΣ ΛΕΙΤΟΥΡΓΙΑ ΔΙΧΡΟΝΗΣ ΠΕΤΡΕΛΑΙΟΜΗΧΑΝΗΣ</a:t>
            </a:r>
            <a:endParaRPr lang="en-US" sz="20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fontScale="92500" lnSpcReduction="20000"/>
          </a:bodyPr>
          <a:lstStyle/>
          <a:p>
            <a:pPr algn="l">
              <a:buClr>
                <a:srgbClr val="FF0000"/>
              </a:buClr>
              <a:buFont typeface="Wingdings" pitchFamily="2" charset="2"/>
              <a:buChar char="q"/>
            </a:pPr>
            <a:r>
              <a:rPr lang="el-GR" sz="2800" b="1" dirty="0" smtClean="0">
                <a:solidFill>
                  <a:schemeClr val="tx1"/>
                </a:solidFill>
                <a:latin typeface="Arial Black" pitchFamily="34" charset="0"/>
              </a:rPr>
              <a:t>Ο ΛΕΒΗΤΑΣ ΕΙΝΑΙ ΜΙΑ ΜΕΤΑΛΛΙΚΗ ΑΤΜΟΠΑΡΑΓΩΓΙΚΗ ΣΥΣΚΕΥΗ, ΕΝΑ ΣΥΓΚΡΟΤΗΜΑ ΤΟ ΟΠΟΙΟ ΑΠΟ ΤΟ ΝΕΡΟ ΠΑΡΑΓΕΙ ΑΤΜΟ ΜΕ ΤΗΝ ΧΡΗΣΙΜΟΠΟΙΗΣΗ ΤΗΣ ΘΕΡΜΟΤΗΤΑΣ.</a:t>
            </a:r>
          </a:p>
          <a:p>
            <a:pPr algn="l">
              <a:buClr>
                <a:srgbClr val="FF0000"/>
              </a:buClr>
              <a:buFont typeface="Wingdings" pitchFamily="2" charset="2"/>
              <a:buChar char="q"/>
            </a:pPr>
            <a:endParaRPr lang="el-GR" sz="2800" b="1" dirty="0" smtClean="0">
              <a:solidFill>
                <a:schemeClr val="tx1"/>
              </a:solidFill>
              <a:latin typeface="Arial Black" pitchFamily="34" charset="0"/>
            </a:endParaRPr>
          </a:p>
          <a:p>
            <a:pPr algn="l">
              <a:buClr>
                <a:srgbClr val="FF0000"/>
              </a:buClr>
              <a:buFont typeface="Wingdings" pitchFamily="2" charset="2"/>
              <a:buChar char="q"/>
            </a:pPr>
            <a:r>
              <a:rPr lang="el-GR" sz="2800" b="1" dirty="0" smtClean="0">
                <a:solidFill>
                  <a:schemeClr val="tx1"/>
                </a:solidFill>
                <a:latin typeface="Arial Black" pitchFamily="34" charset="0"/>
              </a:rPr>
              <a:t>ΕΝΑ ΕΝΑΛΛΑΚΤΗ ΘΕΡΜΟΤΗΤΑΣ ΜΕΣΑ ΣΤΟΝ ΟΠΟΙΟ ΠΡΑΓΜΑΤΟΠΟΙΕΙΤΑΙ Η ΕΝΑΛΛΑΓΗ ΘΕΡΜΟΤΗΤΑΣ ΜΕΤΑΞΥ ΕΝΟΣ ΡΕΥΜΑΤΟΣ ΘΕΡΜΩΝ ΚΑΥΣΑΕΡΙΩΝ, ΠΟΥ ΠΑΡΑΓΕΤΑΙ ΜΕ ΤΗΝ ΚΑΥΣΗ ΤΟΥ ΚΑΥΣΙΜΟΥ, ΚΑΙ ΕΝΟΣ ΡΕΥΜΑΤΟΣ ΝΕΡΟΥ, ΤΟ ΟΠΟΙΟ ΚΑΘΩΣ ΔΙΑΤΡΕΧΕΙ ΤΟ ΛΕΒΗΤΑ, ΜΕΤΑΤΡΕΠΕΤΑΙ ΠΡΟΟΔΕΥΤΙΚΑ ΣΕ ΑΤΜΟ, ΚΟΡΕΣΜΕΝΟ ΑΡΧΙΚΑ ΚΑΙ ΣΤΗ ΣΥΝΕΧΕΙΑ ΥΠΕΡΘΕΡΜΟ.</a:t>
            </a:r>
            <a:endParaRPr lang="en-US" sz="28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ΓΕΝΙΚΑ</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fontScale="92500"/>
          </a:bodyPr>
          <a:lstStyle/>
          <a:p>
            <a:pPr algn="l">
              <a:buClr>
                <a:srgbClr val="FF0000"/>
              </a:buClr>
              <a:buFont typeface="Wingdings" pitchFamily="2" charset="2"/>
              <a:buChar char="q"/>
            </a:pPr>
            <a:r>
              <a:rPr lang="el-GR" sz="2800" b="1" dirty="0" smtClean="0">
                <a:solidFill>
                  <a:schemeClr val="tx1"/>
                </a:solidFill>
                <a:latin typeface="Arial Black" pitchFamily="34" charset="0"/>
              </a:rPr>
              <a:t>ΟΙ ΑΤΜΟΜΗΧΑΝΙΚΕΣ ΕΓΚΑΤΑΣΤΑΣΕΙΣ ΤΩΝ ΠΛΟΙΩΝ ΧΡΗΣΙΜΟΠΟΙΟΥΝ ΩΣ ΕΡΓΑΖΟΜΕΝΗ ΟΥΣΙΑ ΤΟ ΝΕΡΟ (ΠΑΛΙΝΔΡΟΜΙΚΕΣ η ΑΤΜΟΣΤΡΟΒΙΛΟΥΣ)</a:t>
            </a:r>
          </a:p>
          <a:p>
            <a:pPr algn="l">
              <a:buClr>
                <a:srgbClr val="FF0000"/>
              </a:buClr>
              <a:buFont typeface="Wingdings" pitchFamily="2" charset="2"/>
              <a:buChar char="q"/>
            </a:pPr>
            <a:endParaRPr lang="el-GR" sz="2800" b="1" dirty="0" smtClean="0">
              <a:solidFill>
                <a:schemeClr val="tx1"/>
              </a:solidFill>
              <a:latin typeface="Arial Black" pitchFamily="34" charset="0"/>
            </a:endParaRPr>
          </a:p>
          <a:p>
            <a:pPr algn="l">
              <a:buClr>
                <a:srgbClr val="FF0000"/>
              </a:buClr>
              <a:buFont typeface="Wingdings" pitchFamily="2" charset="2"/>
              <a:buChar char="q"/>
            </a:pPr>
            <a:r>
              <a:rPr lang="el-GR" sz="2800" b="1" dirty="0" smtClean="0">
                <a:solidFill>
                  <a:schemeClr val="tx1"/>
                </a:solidFill>
                <a:latin typeface="Arial Black" pitchFamily="34" charset="0"/>
              </a:rPr>
              <a:t>ΟΙ ΕΓΚΑΤΑΣΤΑΣΕΙΣ ΜΕ ΑΤΜΟΣΤΡΟΒΙΛΟΥΣ ΗΤΑΝ ΣΕ ΕΥΡΕΙΑ ΧΡΗΣΗ, ΓΙΑ ΛΟΓΟΥΣ ΟΙΚΟΝΟΜΙΑΣ ΣΕ ΚΑΥΣΙΜΟ, ΑΝΤΙΚΑΤΑΣΤΑΘΗΚΑΝ ΠΡΟΟΔΕΥΤΙΚΑ ΑΠΟ ΤΙΣ ΠΕΤΡΕΛΑΙΟΜΗΧΑΝΕΣ </a:t>
            </a:r>
            <a:r>
              <a:rPr lang="en-US" sz="2800" b="1" dirty="0" smtClean="0">
                <a:solidFill>
                  <a:schemeClr val="tx1"/>
                </a:solidFill>
                <a:latin typeface="Arial Black" pitchFamily="34" charset="0"/>
              </a:rPr>
              <a:t>DIESEL,</a:t>
            </a:r>
            <a:r>
              <a:rPr lang="el-GR" sz="2800" b="1" dirty="0" smtClean="0">
                <a:solidFill>
                  <a:schemeClr val="tx1"/>
                </a:solidFill>
                <a:latin typeface="Arial Black" pitchFamily="34" charset="0"/>
              </a:rPr>
              <a:t> ΕΝΩ ΤΕΛΕΥΤΑΙΑ ΞΑΝΑ ΕΜΦΑΝΙΖΟΝΤΑΙ ΣΕ ΠΟΛΛΑ ΠΛΟΙΑ ΜΕΤΑΦΟΡΑΣ ΥΓΡΟΥ ΑΕΡΙΟΥ </a:t>
            </a:r>
            <a:r>
              <a:rPr lang="en-US" sz="3500" b="1" dirty="0" smtClean="0">
                <a:solidFill>
                  <a:srgbClr val="FF0000"/>
                </a:solidFill>
                <a:latin typeface="Arial Black" pitchFamily="34" charset="0"/>
              </a:rPr>
              <a:t>LNG</a:t>
            </a:r>
            <a:r>
              <a:rPr lang="en-US" sz="2800" b="1" dirty="0" smtClean="0">
                <a:solidFill>
                  <a:schemeClr val="tx1"/>
                </a:solidFill>
                <a:latin typeface="Arial Black" pitchFamily="34" charset="0"/>
              </a:rPr>
              <a:t>.</a:t>
            </a:r>
            <a:endParaRPr lang="en-US" sz="28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ΓΕΝΙΚΑ</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buClr>
                <a:srgbClr val="FF0000"/>
              </a:buClr>
            </a:pPr>
            <a:endParaRPr lang="el-GR" sz="2800" b="1" u="sng" dirty="0" smtClean="0">
              <a:solidFill>
                <a:schemeClr val="tx1"/>
              </a:solidFill>
              <a:latin typeface="Arial Black" pitchFamily="34" charset="0"/>
            </a:endParaRPr>
          </a:p>
          <a:p>
            <a:pPr>
              <a:buClr>
                <a:srgbClr val="FF0000"/>
              </a:buClr>
            </a:pPr>
            <a:endParaRPr lang="el-GR" b="1" dirty="0" smtClean="0">
              <a:solidFill>
                <a:schemeClr val="tx1"/>
              </a:solidFill>
              <a:latin typeface="Arial Black" pitchFamily="34" charset="0"/>
            </a:endParaRPr>
          </a:p>
          <a:p>
            <a:pPr>
              <a:buClr>
                <a:srgbClr val="FF0000"/>
              </a:buClr>
            </a:pPr>
            <a:r>
              <a:rPr lang="el-GR" b="1" dirty="0" smtClean="0">
                <a:solidFill>
                  <a:schemeClr val="tx1"/>
                </a:solidFill>
                <a:latin typeface="Arial Black" pitchFamily="34" charset="0"/>
              </a:rPr>
              <a:t>ΥΔΡΟΘΑΛΑΜΟΣ ΚΑΙ ΑΤΜΟΘΑΛΑΜΟΣ ΔΙΑΧΩΡΙΖΟΝΤΑΙ ΜΕΤΑΞΥ ΤΟΥΣ ΜΕ ΤΗ </a:t>
            </a:r>
            <a:r>
              <a:rPr lang="el-GR" b="1" dirty="0" smtClean="0">
                <a:solidFill>
                  <a:srgbClr val="FF0000"/>
                </a:solidFill>
                <a:latin typeface="Arial Black" pitchFamily="34" charset="0"/>
              </a:rPr>
              <a:t>ΣΤΑΘΜΗ ΤΟΥ ΝΕΡΟΥ</a:t>
            </a:r>
            <a:r>
              <a:rPr lang="el-GR" b="1" dirty="0" smtClean="0">
                <a:solidFill>
                  <a:schemeClr val="tx1"/>
                </a:solidFill>
                <a:latin typeface="Arial Black" pitchFamily="34" charset="0"/>
              </a:rPr>
              <a:t>. ΠΟΛΛΕΣ ΦΟΡΕΣ ΑΝΑΦΕΡΟΝΤΑΙ ΜΑΖΙ ΚΑΙ ΩΣ </a:t>
            </a:r>
            <a:r>
              <a:rPr lang="el-GR" b="1" dirty="0" smtClean="0">
                <a:solidFill>
                  <a:srgbClr val="FF0000"/>
                </a:solidFill>
                <a:latin typeface="Arial Black" pitchFamily="34" charset="0"/>
              </a:rPr>
              <a:t>ΑΤΜΟΥΔΡΟΘΑΛΑΜΟΣ</a:t>
            </a:r>
            <a:r>
              <a:rPr lang="el-GR" b="1" dirty="0" smtClean="0">
                <a:solidFill>
                  <a:schemeClr val="tx1"/>
                </a:solidFill>
                <a:latin typeface="Arial Black" pitchFamily="34" charset="0"/>
              </a:rPr>
              <a:t>.</a:t>
            </a:r>
          </a:p>
          <a:p>
            <a:pPr>
              <a:buClr>
                <a:srgbClr val="FF0000"/>
              </a:buClr>
            </a:pPr>
            <a:r>
              <a:rPr lang="en-US" sz="2800" b="1" dirty="0" smtClean="0">
                <a:solidFill>
                  <a:schemeClr val="tx1"/>
                </a:solidFill>
                <a:latin typeface="Arial Black" pitchFamily="34" charset="0"/>
              </a:rPr>
              <a:t> </a:t>
            </a:r>
            <a:endParaRPr lang="el-GR" sz="28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ΤΑ ΜΕΡΗ ΤΩΝ 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pPr>
            <a:r>
              <a:rPr lang="el-GR" sz="2000" b="1" dirty="0" smtClean="0">
                <a:solidFill>
                  <a:schemeClr val="tx1"/>
                </a:solidFill>
                <a:latin typeface="Arial Black" pitchFamily="34" charset="0"/>
              </a:rPr>
              <a:t>ΤΑ ΒΑΣΙΚΑ ΜΕΡΗ ΠΟΥ ΑΠΟΤΕΛΕΙΤΑΙ ΟΛΟΙ ΣΧΕΔΟΝ ΟΙ ΛΕΒΗΤΕΣ ΕΙΝΑΙ</a:t>
            </a:r>
            <a:r>
              <a:rPr lang="en-US" sz="2000" b="1" dirty="0" smtClean="0">
                <a:solidFill>
                  <a:schemeClr val="tx1"/>
                </a:solidFill>
                <a:latin typeface="Arial Black" pitchFamily="34" charset="0"/>
              </a:rPr>
              <a:t>:</a:t>
            </a:r>
            <a:endParaRPr lang="el-GR" sz="2000" b="1" dirty="0" smtClean="0">
              <a:solidFill>
                <a:schemeClr val="tx1"/>
              </a:solidFill>
              <a:latin typeface="Arial Black" pitchFamily="34" charset="0"/>
            </a:endParaRPr>
          </a:p>
          <a:p>
            <a:pPr>
              <a:buClr>
                <a:srgbClr val="FF0000"/>
              </a:buClr>
            </a:pPr>
            <a:r>
              <a:rPr lang="el-GR" sz="2800" b="1" u="sng" dirty="0" smtClean="0">
                <a:solidFill>
                  <a:schemeClr val="tx1"/>
                </a:solidFill>
                <a:latin typeface="Arial Black" pitchFamily="34" charset="0"/>
              </a:rPr>
              <a:t>Ο ΘΕΡΜΑΝΤΗΡΑΣ</a:t>
            </a:r>
            <a:endParaRPr lang="el-GR" sz="2800" b="1" dirty="0" smtClean="0">
              <a:solidFill>
                <a:schemeClr val="tx1"/>
              </a:solidFill>
              <a:latin typeface="Arial Black" pitchFamily="34" charset="0"/>
            </a:endParaRPr>
          </a:p>
          <a:p>
            <a:pPr>
              <a:buClr>
                <a:srgbClr val="FF0000"/>
              </a:buClr>
            </a:pPr>
            <a:r>
              <a:rPr lang="el-GR" sz="2800" b="1" u="sng" dirty="0" smtClean="0">
                <a:solidFill>
                  <a:schemeClr val="tx1"/>
                </a:solidFill>
                <a:latin typeface="Arial Black" pitchFamily="34" charset="0"/>
              </a:rPr>
              <a:t>Ο ΥΔΡΟΘΑΛΑΜΟΣ</a:t>
            </a:r>
            <a:endParaRPr lang="el-GR" sz="2800" b="1" dirty="0" smtClean="0">
              <a:solidFill>
                <a:schemeClr val="tx1"/>
              </a:solidFill>
              <a:latin typeface="Arial Black" pitchFamily="34" charset="0"/>
            </a:endParaRPr>
          </a:p>
          <a:p>
            <a:pPr>
              <a:buClr>
                <a:srgbClr val="FF0000"/>
              </a:buClr>
            </a:pPr>
            <a:r>
              <a:rPr lang="el-GR" sz="2800" b="1" u="sng" dirty="0" smtClean="0">
                <a:solidFill>
                  <a:schemeClr val="tx1"/>
                </a:solidFill>
                <a:latin typeface="Arial Black" pitchFamily="34" charset="0"/>
              </a:rPr>
              <a:t>Ο ΑΤΜΟΘΑΛΑΜΟΣ</a:t>
            </a:r>
            <a:endParaRPr lang="en-US" sz="2800" b="1" dirty="0" smtClean="0">
              <a:solidFill>
                <a:schemeClr val="tx1"/>
              </a:solidFill>
              <a:latin typeface="Arial Black" pitchFamily="34" charset="0"/>
            </a:endParaRPr>
          </a:p>
          <a:p>
            <a:pPr>
              <a:buClr>
                <a:srgbClr val="FF0000"/>
              </a:buClr>
            </a:pPr>
            <a:r>
              <a:rPr lang="el-GR" sz="2800" b="1" u="sng" dirty="0" smtClean="0">
                <a:solidFill>
                  <a:schemeClr val="tx1"/>
                </a:solidFill>
                <a:latin typeface="Arial Black" pitchFamily="34" charset="0"/>
              </a:rPr>
              <a:t>Η ΕΣΤΙΑ η ΘΑΛΑΜΟΣ ΚΑΥΣΕΩΣ</a:t>
            </a:r>
            <a:endParaRPr lang="en-US" sz="2800" b="1" dirty="0" smtClean="0">
              <a:solidFill>
                <a:schemeClr val="tx1"/>
              </a:solidFill>
              <a:latin typeface="Arial Black" pitchFamily="34" charset="0"/>
            </a:endParaRPr>
          </a:p>
          <a:p>
            <a:pPr>
              <a:buClr>
                <a:srgbClr val="FF0000"/>
              </a:buClr>
            </a:pPr>
            <a:r>
              <a:rPr lang="el-GR" sz="2800" b="1" u="sng" dirty="0" smtClean="0">
                <a:solidFill>
                  <a:schemeClr val="tx1"/>
                </a:solidFill>
                <a:latin typeface="Arial Black" pitchFamily="34" charset="0"/>
              </a:rPr>
              <a:t>Ο ΦΛΟΓΟΘΑΛΑΜΟΣ</a:t>
            </a:r>
            <a:endParaRPr lang="el-GR" sz="2800" b="1" dirty="0" smtClean="0">
              <a:solidFill>
                <a:schemeClr val="tx1"/>
              </a:solidFill>
              <a:latin typeface="Arial Black" pitchFamily="34" charset="0"/>
            </a:endParaRPr>
          </a:p>
          <a:p>
            <a:pPr>
              <a:buClr>
                <a:srgbClr val="FF0000"/>
              </a:buClr>
            </a:pPr>
            <a:r>
              <a:rPr lang="el-GR" sz="2800" b="1" u="sng" dirty="0" smtClean="0">
                <a:solidFill>
                  <a:schemeClr val="tx1"/>
                </a:solidFill>
                <a:latin typeface="Arial Black" pitchFamily="34" charset="0"/>
              </a:rPr>
              <a:t>ΟΙ ΑΥΛΟΙ</a:t>
            </a:r>
          </a:p>
          <a:p>
            <a:pPr>
              <a:buClr>
                <a:srgbClr val="FF0000"/>
              </a:buClr>
            </a:pPr>
            <a:r>
              <a:rPr lang="el-GR" sz="2800" b="1" u="sng" dirty="0" smtClean="0">
                <a:solidFill>
                  <a:schemeClr val="tx1"/>
                </a:solidFill>
                <a:latin typeface="Arial Black" pitchFamily="34" charset="0"/>
              </a:rPr>
              <a:t>Ο ΚΑΠΝΟΘΑΛΑΜΟΣ</a:t>
            </a:r>
          </a:p>
          <a:p>
            <a:pPr>
              <a:buClr>
                <a:srgbClr val="FF0000"/>
              </a:buClr>
            </a:pPr>
            <a:r>
              <a:rPr lang="el-GR" sz="2800" b="1" u="sng" dirty="0" smtClean="0">
                <a:solidFill>
                  <a:schemeClr val="tx1"/>
                </a:solidFill>
                <a:latin typeface="Arial Black" pitchFamily="34" charset="0"/>
              </a:rPr>
              <a:t>Η ΚΑΠΝΟΔΟΧΟΣ</a:t>
            </a:r>
            <a:endParaRPr lang="en-US" sz="2800" b="1" u="sng"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a:glow rad="228600">
              <a:schemeClr val="accent1">
                <a:satMod val="175000"/>
                <a:alpha val="40000"/>
              </a:schemeClr>
            </a:glow>
          </a:effectLst>
        </p:spPr>
        <p:txBody>
          <a:bodyPr>
            <a:normAutofit/>
          </a:bodyPr>
          <a:lstStyle/>
          <a:p>
            <a:r>
              <a:rPr lang="el-GR" sz="2400" b="1" u="sng" dirty="0" smtClean="0">
                <a:solidFill>
                  <a:schemeClr val="bg1"/>
                </a:solidFill>
                <a:latin typeface="Arial" pitchFamily="34" charset="0"/>
                <a:cs typeface="Arial" pitchFamily="34" charset="0"/>
              </a:rPr>
              <a:t>ΤΑ ΜΕΡΗ ΤΩΝ 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buClr>
                <a:srgbClr val="FF0000"/>
              </a:buClr>
            </a:pPr>
            <a:endParaRPr lang="el-GR" sz="2800" b="1" u="sng" dirty="0" smtClean="0">
              <a:solidFill>
                <a:schemeClr val="tx1"/>
              </a:solidFill>
              <a:latin typeface="Arial Black" pitchFamily="34" charset="0"/>
            </a:endParaRPr>
          </a:p>
          <a:p>
            <a:pPr>
              <a:buClr>
                <a:srgbClr val="FF0000"/>
              </a:buClr>
            </a:pPr>
            <a:r>
              <a:rPr lang="el-GR" b="1" u="sng" dirty="0" smtClean="0">
                <a:solidFill>
                  <a:schemeClr val="tx1"/>
                </a:solidFill>
                <a:latin typeface="Arial Black" pitchFamily="34" charset="0"/>
              </a:rPr>
              <a:t>Ο ΘΕΡΜΑΝΤΗΡΑΣ</a:t>
            </a:r>
            <a:r>
              <a:rPr lang="en-US" b="1" dirty="0" smtClean="0">
                <a:solidFill>
                  <a:schemeClr val="tx1"/>
                </a:solidFill>
                <a:latin typeface="Arial Black" pitchFamily="34" charset="0"/>
              </a:rPr>
              <a:t>:</a:t>
            </a:r>
            <a:endParaRPr lang="el-GR" b="1" dirty="0" smtClean="0">
              <a:solidFill>
                <a:schemeClr val="tx1"/>
              </a:solidFill>
              <a:latin typeface="Arial Black" pitchFamily="34" charset="0"/>
            </a:endParaRPr>
          </a:p>
          <a:p>
            <a:pPr>
              <a:buClr>
                <a:srgbClr val="FF0000"/>
              </a:buClr>
            </a:pPr>
            <a:r>
              <a:rPr lang="en-US" sz="2800" b="1" dirty="0" smtClean="0">
                <a:solidFill>
                  <a:schemeClr val="tx1"/>
                </a:solidFill>
                <a:latin typeface="Arial Black" pitchFamily="34" charset="0"/>
              </a:rPr>
              <a:t> </a:t>
            </a:r>
            <a:endParaRPr lang="el-GR" sz="2800" b="1" dirty="0" smtClean="0">
              <a:solidFill>
                <a:schemeClr val="tx1"/>
              </a:solidFill>
              <a:latin typeface="Arial Black" pitchFamily="34" charset="0"/>
            </a:endParaRPr>
          </a:p>
          <a:p>
            <a:pPr algn="l">
              <a:buClr>
                <a:srgbClr val="FF0000"/>
              </a:buClr>
            </a:pPr>
            <a:r>
              <a:rPr lang="el-GR" sz="2800" b="1" dirty="0" smtClean="0">
                <a:solidFill>
                  <a:schemeClr val="tx1"/>
                </a:solidFill>
                <a:latin typeface="Arial Black" pitchFamily="34" charset="0"/>
              </a:rPr>
              <a:t>ΟΝΟΜΑΖΕΤΑΙ Ο ΧΩΡΟΣ ΜΕΣΑ ΣΤΟΝ ΟΠΟΙΟ ΓΙΝΕΤΑΙ Η </a:t>
            </a:r>
            <a:r>
              <a:rPr lang="el-GR" sz="2800" b="1" dirty="0" smtClean="0">
                <a:solidFill>
                  <a:srgbClr val="FF0000"/>
                </a:solidFill>
                <a:latin typeface="Arial Black" pitchFamily="34" charset="0"/>
              </a:rPr>
              <a:t>ΚΑΥΣΗ</a:t>
            </a:r>
            <a:r>
              <a:rPr lang="el-GR" sz="2800" b="1" dirty="0" smtClean="0">
                <a:solidFill>
                  <a:schemeClr val="tx1"/>
                </a:solidFill>
                <a:latin typeface="Arial Black" pitchFamily="34" charset="0"/>
              </a:rPr>
              <a:t> ΚΑΙ ΔΙΑΜΕΣΟΥ ΤΟΥ ΟΠΟΙΟΥ ΦΛΟΓΕΣ ΚΑΙ ΚΑΥΣΑΕΡΙΑ ΚΑΤΕΥΘΥΝΟΝΤΑΙ ΠΡΟΣ ΤΗΝ ΚΑΠΝΟΔΟΧΟ.</a:t>
            </a: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ΤΑ ΜΕΡΗ ΤΩΝ 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buClr>
                <a:srgbClr val="FF0000"/>
              </a:buClr>
            </a:pPr>
            <a:endParaRPr lang="el-GR" sz="2800" b="1" u="sng" dirty="0" smtClean="0">
              <a:solidFill>
                <a:schemeClr val="tx1"/>
              </a:solidFill>
              <a:latin typeface="Arial Black" pitchFamily="34" charset="0"/>
            </a:endParaRPr>
          </a:p>
          <a:p>
            <a:pPr>
              <a:buClr>
                <a:srgbClr val="FF0000"/>
              </a:buClr>
            </a:pPr>
            <a:r>
              <a:rPr lang="el-GR" b="1" u="sng" dirty="0" smtClean="0">
                <a:solidFill>
                  <a:schemeClr val="tx1"/>
                </a:solidFill>
                <a:latin typeface="Arial Black" pitchFamily="34" charset="0"/>
              </a:rPr>
              <a:t>Ο ΥΔΡΟΘΑΛΑΜΟΣ</a:t>
            </a:r>
            <a:r>
              <a:rPr lang="en-US" b="1" dirty="0" smtClean="0">
                <a:solidFill>
                  <a:schemeClr val="tx1"/>
                </a:solidFill>
                <a:latin typeface="Arial Black" pitchFamily="34" charset="0"/>
              </a:rPr>
              <a:t>:</a:t>
            </a:r>
            <a:endParaRPr lang="el-GR" b="1" dirty="0" smtClean="0">
              <a:solidFill>
                <a:schemeClr val="tx1"/>
              </a:solidFill>
              <a:latin typeface="Arial Black" pitchFamily="34" charset="0"/>
            </a:endParaRPr>
          </a:p>
          <a:p>
            <a:pPr>
              <a:buClr>
                <a:srgbClr val="FF0000"/>
              </a:buClr>
            </a:pPr>
            <a:r>
              <a:rPr lang="en-US" sz="2800" b="1" dirty="0" smtClean="0">
                <a:solidFill>
                  <a:schemeClr val="tx1"/>
                </a:solidFill>
                <a:latin typeface="Arial Black" pitchFamily="34" charset="0"/>
              </a:rPr>
              <a:t> </a:t>
            </a:r>
            <a:endParaRPr lang="el-GR" sz="2800" b="1" dirty="0" smtClean="0">
              <a:solidFill>
                <a:schemeClr val="tx1"/>
              </a:solidFill>
              <a:latin typeface="Arial Black" pitchFamily="34" charset="0"/>
            </a:endParaRPr>
          </a:p>
          <a:p>
            <a:pPr algn="l">
              <a:buClr>
                <a:srgbClr val="FF0000"/>
              </a:buClr>
            </a:pPr>
            <a:r>
              <a:rPr lang="el-GR" sz="2800" b="1" dirty="0" smtClean="0">
                <a:solidFill>
                  <a:schemeClr val="tx1"/>
                </a:solidFill>
                <a:latin typeface="Arial Black" pitchFamily="34" charset="0"/>
              </a:rPr>
              <a:t>ΕΙΝΑΙ Ο ΧΩΡΟΣ ΤΟΥ ΛΕΒΗΤΑ ΠΟΥ ΚΑΤΑΛΑΜΒΑΝΕΙ ΤΟ </a:t>
            </a:r>
            <a:r>
              <a:rPr lang="el-GR" sz="2800" b="1" dirty="0" smtClean="0">
                <a:solidFill>
                  <a:srgbClr val="FF0000"/>
                </a:solidFill>
                <a:latin typeface="Arial Black" pitchFamily="34" charset="0"/>
              </a:rPr>
              <a:t>ΝΕΡΟ</a:t>
            </a:r>
            <a:r>
              <a:rPr lang="el-GR" sz="2800" b="1" dirty="0" smtClean="0">
                <a:solidFill>
                  <a:schemeClr val="tx1"/>
                </a:solidFill>
                <a:latin typeface="Arial Black" pitchFamily="34" charset="0"/>
              </a:rPr>
              <a:t>.</a:t>
            </a: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ΤΑ ΜΕΡΗ ΤΩΝ 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buClr>
                <a:srgbClr val="FF0000"/>
              </a:buClr>
            </a:pPr>
            <a:endParaRPr lang="el-GR" sz="2800" b="1" u="sng" dirty="0" smtClean="0">
              <a:solidFill>
                <a:schemeClr val="tx1"/>
              </a:solidFill>
              <a:latin typeface="Arial Black" pitchFamily="34" charset="0"/>
            </a:endParaRPr>
          </a:p>
          <a:p>
            <a:pPr>
              <a:buClr>
                <a:srgbClr val="FF0000"/>
              </a:buClr>
            </a:pPr>
            <a:r>
              <a:rPr lang="el-GR" b="1" u="sng" dirty="0" smtClean="0">
                <a:solidFill>
                  <a:schemeClr val="tx1"/>
                </a:solidFill>
                <a:latin typeface="Arial Black" pitchFamily="34" charset="0"/>
              </a:rPr>
              <a:t>Ο ΑΤΜΟΘΑΛΑΜΟΣ</a:t>
            </a:r>
            <a:r>
              <a:rPr lang="en-US" b="1" dirty="0" smtClean="0">
                <a:solidFill>
                  <a:schemeClr val="tx1"/>
                </a:solidFill>
                <a:latin typeface="Arial Black" pitchFamily="34" charset="0"/>
              </a:rPr>
              <a:t>:</a:t>
            </a:r>
            <a:endParaRPr lang="el-GR" b="1" dirty="0" smtClean="0">
              <a:solidFill>
                <a:schemeClr val="tx1"/>
              </a:solidFill>
              <a:latin typeface="Arial Black" pitchFamily="34" charset="0"/>
            </a:endParaRPr>
          </a:p>
          <a:p>
            <a:pPr>
              <a:buClr>
                <a:srgbClr val="FF0000"/>
              </a:buClr>
            </a:pPr>
            <a:r>
              <a:rPr lang="en-US" sz="2800" b="1" dirty="0" smtClean="0">
                <a:solidFill>
                  <a:schemeClr val="tx1"/>
                </a:solidFill>
                <a:latin typeface="Arial Black" pitchFamily="34" charset="0"/>
              </a:rPr>
              <a:t> </a:t>
            </a:r>
            <a:endParaRPr lang="el-GR" sz="2800" b="1" dirty="0" smtClean="0">
              <a:solidFill>
                <a:schemeClr val="tx1"/>
              </a:solidFill>
              <a:latin typeface="Arial Black" pitchFamily="34" charset="0"/>
            </a:endParaRPr>
          </a:p>
          <a:p>
            <a:pPr algn="l">
              <a:buClr>
                <a:srgbClr val="FF0000"/>
              </a:buClr>
            </a:pPr>
            <a:r>
              <a:rPr lang="el-GR" sz="2800" b="1" dirty="0" smtClean="0">
                <a:solidFill>
                  <a:schemeClr val="tx1"/>
                </a:solidFill>
                <a:latin typeface="Arial Black" pitchFamily="34" charset="0"/>
              </a:rPr>
              <a:t>ΕΙΝΑΙ Ο ΧΩΡΟΣ ΤΟΥ ΛΕΒΗΤΑ ΠΟΥ ΚΑΤΑΛΑΜΒΑΝΕΙ Ο </a:t>
            </a:r>
            <a:r>
              <a:rPr lang="el-GR" sz="2800" b="1" dirty="0" smtClean="0">
                <a:solidFill>
                  <a:srgbClr val="FF0000"/>
                </a:solidFill>
                <a:latin typeface="Arial Black" pitchFamily="34" charset="0"/>
              </a:rPr>
              <a:t>ΑΤΜΟΣ</a:t>
            </a:r>
            <a:r>
              <a:rPr lang="el-GR" sz="2800" b="1" dirty="0" smtClean="0">
                <a:solidFill>
                  <a:schemeClr val="tx1"/>
                </a:solidFill>
                <a:latin typeface="Arial Black" pitchFamily="34" charset="0"/>
              </a:rPr>
              <a:t>.</a:t>
            </a: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ΤΑ ΜΕΡΗ ΤΩΝ 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buClr>
                <a:srgbClr val="FF0000"/>
              </a:buClr>
            </a:pPr>
            <a:endParaRPr lang="el-GR" sz="2800" b="1" u="sng" dirty="0" smtClean="0">
              <a:solidFill>
                <a:schemeClr val="tx1"/>
              </a:solidFill>
              <a:latin typeface="Arial Black" pitchFamily="34" charset="0"/>
            </a:endParaRPr>
          </a:p>
          <a:p>
            <a:pPr>
              <a:buClr>
                <a:srgbClr val="FF0000"/>
              </a:buClr>
            </a:pPr>
            <a:endParaRPr lang="el-GR" b="1" dirty="0" smtClean="0">
              <a:solidFill>
                <a:schemeClr val="tx1"/>
              </a:solidFill>
              <a:latin typeface="Arial Black" pitchFamily="34" charset="0"/>
            </a:endParaRPr>
          </a:p>
          <a:p>
            <a:pPr>
              <a:buClr>
                <a:srgbClr val="FF0000"/>
              </a:buClr>
            </a:pPr>
            <a:r>
              <a:rPr lang="el-GR" b="1" dirty="0" smtClean="0">
                <a:solidFill>
                  <a:schemeClr val="tx1"/>
                </a:solidFill>
                <a:latin typeface="Arial Black" pitchFamily="34" charset="0"/>
              </a:rPr>
              <a:t>ΥΔΡΟΘΑΛΑΜΟΣ ΚΑΙ ΑΤΜΟΘΑΛΑΜΟΣ ΔΙΑΧΩΡΙΖΟΝΤΑΙ ΜΕΤΑΞΥ ΤΟΥΣ ΜΕ ΤΗ </a:t>
            </a:r>
            <a:r>
              <a:rPr lang="el-GR" b="1" dirty="0" smtClean="0">
                <a:solidFill>
                  <a:srgbClr val="FF0000"/>
                </a:solidFill>
                <a:latin typeface="Arial Black" pitchFamily="34" charset="0"/>
              </a:rPr>
              <a:t>ΣΤΑΘΜΗ ΤΟΥ ΝΕΡΟΥ</a:t>
            </a:r>
            <a:r>
              <a:rPr lang="el-GR" b="1" dirty="0" smtClean="0">
                <a:solidFill>
                  <a:schemeClr val="tx1"/>
                </a:solidFill>
                <a:latin typeface="Arial Black" pitchFamily="34" charset="0"/>
              </a:rPr>
              <a:t>. ΠΟΛΛΕΣ ΦΟΡΕΣ ΑΝΑΦΕΡΟΝΤΑΙ ΜΑΖΙ ΚΑΙ ΩΣ </a:t>
            </a:r>
            <a:r>
              <a:rPr lang="el-GR" b="1" dirty="0" smtClean="0">
                <a:solidFill>
                  <a:srgbClr val="FF0000"/>
                </a:solidFill>
                <a:latin typeface="Arial Black" pitchFamily="34" charset="0"/>
              </a:rPr>
              <a:t>ΑΤΜΟΥΔΡΟΘΑΛΑΜΟΣ</a:t>
            </a:r>
            <a:r>
              <a:rPr lang="el-GR" b="1" dirty="0" smtClean="0">
                <a:solidFill>
                  <a:schemeClr val="tx1"/>
                </a:solidFill>
                <a:latin typeface="Arial Black" pitchFamily="34" charset="0"/>
              </a:rPr>
              <a:t>.</a:t>
            </a:r>
          </a:p>
          <a:p>
            <a:pPr>
              <a:buClr>
                <a:srgbClr val="FF0000"/>
              </a:buClr>
            </a:pPr>
            <a:r>
              <a:rPr lang="en-US" sz="2800" b="1" dirty="0" smtClean="0">
                <a:solidFill>
                  <a:schemeClr val="tx1"/>
                </a:solidFill>
                <a:latin typeface="Arial Black" pitchFamily="34" charset="0"/>
              </a:rPr>
              <a:t> </a:t>
            </a:r>
            <a:endParaRPr lang="el-GR" sz="28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ΤΑ ΜΕΡΗ ΤΩΝ 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buClr>
                <a:srgbClr val="FF0000"/>
              </a:buClr>
            </a:pPr>
            <a:endParaRPr lang="el-GR" sz="2800" b="1" u="sng" dirty="0" smtClean="0">
              <a:solidFill>
                <a:schemeClr val="tx1"/>
              </a:solidFill>
              <a:latin typeface="Arial Black" pitchFamily="34" charset="0"/>
            </a:endParaRPr>
          </a:p>
          <a:p>
            <a:pPr>
              <a:buClr>
                <a:srgbClr val="FF0000"/>
              </a:buClr>
            </a:pPr>
            <a:r>
              <a:rPr lang="el-GR" b="1" u="sng" dirty="0" smtClean="0">
                <a:solidFill>
                  <a:schemeClr val="tx1"/>
                </a:solidFill>
                <a:latin typeface="Arial Black" pitchFamily="34" charset="0"/>
              </a:rPr>
              <a:t>Η ΕΣΤΙΑ η ΘΑΛΑΜΟΣ ΚΑΥΣΕΩΣ</a:t>
            </a:r>
            <a:r>
              <a:rPr lang="en-US" b="1" dirty="0" smtClean="0">
                <a:solidFill>
                  <a:schemeClr val="tx1"/>
                </a:solidFill>
                <a:latin typeface="Arial Black" pitchFamily="34" charset="0"/>
              </a:rPr>
              <a:t>:</a:t>
            </a:r>
            <a:endParaRPr lang="el-GR" b="1" dirty="0" smtClean="0">
              <a:solidFill>
                <a:schemeClr val="tx1"/>
              </a:solidFill>
              <a:latin typeface="Arial Black" pitchFamily="34" charset="0"/>
            </a:endParaRPr>
          </a:p>
          <a:p>
            <a:pPr>
              <a:buClr>
                <a:srgbClr val="FF0000"/>
              </a:buClr>
            </a:pPr>
            <a:r>
              <a:rPr lang="en-US" sz="2800" b="1" dirty="0" smtClean="0">
                <a:solidFill>
                  <a:schemeClr val="tx1"/>
                </a:solidFill>
                <a:latin typeface="Arial Black" pitchFamily="34" charset="0"/>
              </a:rPr>
              <a:t> </a:t>
            </a:r>
            <a:endParaRPr lang="el-GR" sz="2800" b="1" dirty="0" smtClean="0">
              <a:solidFill>
                <a:schemeClr val="tx1"/>
              </a:solidFill>
              <a:latin typeface="Arial Black" pitchFamily="34" charset="0"/>
            </a:endParaRPr>
          </a:p>
          <a:p>
            <a:pPr algn="l">
              <a:buClr>
                <a:srgbClr val="FF0000"/>
              </a:buClr>
            </a:pPr>
            <a:r>
              <a:rPr lang="el-GR" sz="2800" b="1" dirty="0" smtClean="0">
                <a:solidFill>
                  <a:schemeClr val="tx1"/>
                </a:solidFill>
                <a:latin typeface="Arial Black" pitchFamily="34" charset="0"/>
              </a:rPr>
              <a:t>ΜΕΣΑ ΣΤΗΝ ΟΠΟΙΑ ΓΙΝΕΤΑΙ Η ΚΥΡΙΩΣ </a:t>
            </a:r>
            <a:r>
              <a:rPr lang="el-GR" sz="2800" b="1" dirty="0" smtClean="0">
                <a:solidFill>
                  <a:srgbClr val="FF0000"/>
                </a:solidFill>
                <a:latin typeface="Arial Black" pitchFamily="34" charset="0"/>
              </a:rPr>
              <a:t>ΚΑΥΣΗ</a:t>
            </a:r>
            <a:r>
              <a:rPr lang="el-GR" sz="2800" b="1" dirty="0" smtClean="0">
                <a:solidFill>
                  <a:schemeClr val="tx1"/>
                </a:solidFill>
                <a:latin typeface="Arial Black" pitchFamily="34" charset="0"/>
              </a:rPr>
              <a:t> ΜΕ ΕΙΣΑΓΩΓΗ </a:t>
            </a:r>
            <a:r>
              <a:rPr lang="el-GR" sz="2800" b="1" dirty="0" smtClean="0">
                <a:solidFill>
                  <a:srgbClr val="0070C0"/>
                </a:solidFill>
                <a:latin typeface="Arial Black" pitchFamily="34" charset="0"/>
              </a:rPr>
              <a:t>ΚΑΥΣΙΜΟΥ</a:t>
            </a:r>
            <a:r>
              <a:rPr lang="el-GR" sz="2800" b="1" dirty="0" smtClean="0">
                <a:solidFill>
                  <a:schemeClr val="tx1"/>
                </a:solidFill>
                <a:latin typeface="Arial Black" pitchFamily="34" charset="0"/>
              </a:rPr>
              <a:t> ΚΑΙ ΚΑΥΣΙΓΟΝΟΥ </a:t>
            </a:r>
            <a:r>
              <a:rPr lang="el-GR" sz="2800" b="1" dirty="0" smtClean="0">
                <a:solidFill>
                  <a:srgbClr val="0070C0"/>
                </a:solidFill>
                <a:latin typeface="Arial Black" pitchFamily="34" charset="0"/>
              </a:rPr>
              <a:t>ΑΕΡΑ</a:t>
            </a:r>
            <a:r>
              <a:rPr lang="el-GR" sz="2800" b="1" dirty="0" smtClean="0">
                <a:solidFill>
                  <a:schemeClr val="tx1"/>
                </a:solidFill>
                <a:latin typeface="Arial Black" pitchFamily="34" charset="0"/>
              </a:rPr>
              <a:t>.</a:t>
            </a: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ΤΑ ΜΕΡΗ ΤΩΝ 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buClr>
                <a:srgbClr val="FF0000"/>
              </a:buClr>
            </a:pPr>
            <a:endParaRPr lang="el-GR" sz="2800" b="1" u="sng" dirty="0" smtClean="0">
              <a:solidFill>
                <a:schemeClr val="tx1"/>
              </a:solidFill>
              <a:latin typeface="Arial Black" pitchFamily="34" charset="0"/>
            </a:endParaRPr>
          </a:p>
          <a:p>
            <a:pPr algn="l">
              <a:buClr>
                <a:srgbClr val="FF0000"/>
              </a:buClr>
              <a:buFont typeface="Wingdings" pitchFamily="2" charset="2"/>
              <a:buChar char="q"/>
            </a:pPr>
            <a:r>
              <a:rPr lang="el-GR" sz="2800" b="1" dirty="0" smtClean="0">
                <a:solidFill>
                  <a:schemeClr val="tx1"/>
                </a:solidFill>
                <a:latin typeface="Arial Black" pitchFamily="34" charset="0"/>
              </a:rPr>
              <a:t>ΣΤΟΥΣ </a:t>
            </a:r>
            <a:r>
              <a:rPr lang="el-GR" sz="2800" b="1" dirty="0" smtClean="0">
                <a:solidFill>
                  <a:srgbClr val="FF0000"/>
                </a:solidFill>
                <a:latin typeface="Arial Black" pitchFamily="34" charset="0"/>
              </a:rPr>
              <a:t>ΚΥΛΙΝΔΡΙΚΟΥΣ</a:t>
            </a:r>
            <a:r>
              <a:rPr lang="el-GR" sz="2800" b="1" dirty="0" smtClean="0">
                <a:solidFill>
                  <a:schemeClr val="tx1"/>
                </a:solidFill>
                <a:latin typeface="Arial Black" pitchFamily="34" charset="0"/>
              </a:rPr>
              <a:t> ΛΕΒΗΤΕΣ Η ΕΣΤΙΑ ΠΕΡΙΚΛΕΙΕΤΑΙ ΣΕ ΕΝΑ ΜΕΤΑΛΛΙΚΟ ΚΥΛΙΝΔΡΙΚΟ ΚΥΜΑΤΟΕΙΔΕΣ ΠΕΡΙΒΛΗΜΑ ΤΟ ΟΠΟΙΟ ΛΕΓΕΤΑΙ </a:t>
            </a:r>
            <a:r>
              <a:rPr lang="el-GR" sz="2800" b="1" dirty="0" smtClean="0">
                <a:solidFill>
                  <a:srgbClr val="FF0000"/>
                </a:solidFill>
                <a:latin typeface="Arial Black" pitchFamily="34" charset="0"/>
              </a:rPr>
              <a:t>ΚΛΙΒΑΝΟΣ</a:t>
            </a:r>
            <a:r>
              <a:rPr lang="el-GR" sz="2800" b="1" dirty="0" smtClean="0">
                <a:solidFill>
                  <a:schemeClr val="tx1"/>
                </a:solidFill>
                <a:latin typeface="Arial Black" pitchFamily="34" charset="0"/>
              </a:rPr>
              <a:t> .</a:t>
            </a:r>
            <a:r>
              <a:rPr lang="en-US" sz="2800" b="1" dirty="0" smtClean="0">
                <a:solidFill>
                  <a:schemeClr val="tx1"/>
                </a:solidFill>
                <a:latin typeface="Arial Black" pitchFamily="34" charset="0"/>
              </a:rPr>
              <a:t> </a:t>
            </a:r>
            <a:endParaRPr lang="el-GR" sz="2800" b="1" dirty="0" smtClean="0">
              <a:solidFill>
                <a:schemeClr val="tx1"/>
              </a:solidFill>
              <a:latin typeface="Arial Black" pitchFamily="34" charset="0"/>
            </a:endParaRPr>
          </a:p>
          <a:p>
            <a:pPr algn="l">
              <a:buClr>
                <a:srgbClr val="FF0000"/>
              </a:buClr>
              <a:buFont typeface="Wingdings" pitchFamily="2" charset="2"/>
              <a:buChar char="q"/>
            </a:pPr>
            <a:r>
              <a:rPr lang="el-GR" sz="2800" b="1" dirty="0" smtClean="0">
                <a:solidFill>
                  <a:schemeClr val="tx1"/>
                </a:solidFill>
                <a:latin typeface="Arial Black" pitchFamily="34" charset="0"/>
              </a:rPr>
              <a:t>ΣΤΟΥΣ </a:t>
            </a:r>
            <a:r>
              <a:rPr lang="el-GR" sz="2800" b="1" dirty="0" smtClean="0">
                <a:solidFill>
                  <a:srgbClr val="FF0000"/>
                </a:solidFill>
                <a:latin typeface="Arial Black" pitchFamily="34" charset="0"/>
              </a:rPr>
              <a:t>ΥΔΡΑΥΛΩΤΟΥΣ</a:t>
            </a:r>
            <a:r>
              <a:rPr lang="el-GR" sz="2800" b="1" dirty="0" smtClean="0">
                <a:solidFill>
                  <a:schemeClr val="tx1"/>
                </a:solidFill>
                <a:latin typeface="Arial Black" pitchFamily="34" charset="0"/>
              </a:rPr>
              <a:t> ΛΕΒΗΤΕΣ ΠΕΡΙΒΑΛΛΕΤΑΙ ΑΠΟ ΣΩΛΗΝΕΣ ΜΙΚΡΗΣ ΔΙΑΜΕΤΡΟΥ ΠΟΛΥ ΚΟΝΤΑ η ΣΕ ΕΠΑΦΗ ΜΕΤΑΞΥ ΤΟΥΣ, ΜΕΣΑ ΑΠΟ ΤΟΥΣ ΟΠΟΙΟΥΣ ΚΥΚΛΟΦΟΡΕΙ ΤΟ ΝΕΡΟ ΠΟΥ ΑΤΜΟΠΟΙΕΙΤΑΙ. ΟΙ ΣΩΛΗΝΕΣ ΑΥΤΟΙ ΛΕΓΟΝΤΑΙ </a:t>
            </a:r>
            <a:r>
              <a:rPr lang="el-GR" sz="2800" b="1" dirty="0" smtClean="0">
                <a:solidFill>
                  <a:srgbClr val="FF0000"/>
                </a:solidFill>
                <a:latin typeface="Arial Black" pitchFamily="34" charset="0"/>
              </a:rPr>
              <a:t>ΥΔΡΟΤΟΙΧΟΙ</a:t>
            </a:r>
            <a:r>
              <a:rPr lang="el-GR" sz="2800" b="1" dirty="0" smtClean="0">
                <a:solidFill>
                  <a:schemeClr val="tx1"/>
                </a:solidFill>
                <a:latin typeface="Arial Black" pitchFamily="34" charset="0"/>
              </a:rPr>
              <a:t>.</a:t>
            </a: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ΤΑ ΜΕΡΗ ΤΩΝ 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467544" y="278099"/>
            <a:ext cx="8280920" cy="6324808"/>
          </a:xfrm>
          <a:prstGeom prst="rect">
            <a:avLst/>
          </a:prstGeom>
          <a:solidFill>
            <a:srgbClr val="FFFF00"/>
          </a:solidFill>
          <a:ln w="9525">
            <a:noFill/>
            <a:miter lim="800000"/>
            <a:headEnd/>
            <a:tailEnd/>
          </a:ln>
          <a:effectLst/>
        </p:spPr>
        <p:txBody>
          <a:bodyPr vert="horz" wrap="square" lIns="91440" tIns="45720" rIns="91440" bIns="45720" numCol="2"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lang="el-GR" sz="1600" b="1" u="sng" dirty="0" smtClean="0">
              <a:latin typeface="Times New Roman" pitchFamily="18" charset="0"/>
              <a:ea typeface="MgHelveticaUCPol"/>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sng" strike="noStrike" cap="none" normalizeH="0" baseline="0" dirty="0" smtClean="0">
                <a:ln>
                  <a:noFill/>
                </a:ln>
                <a:solidFill>
                  <a:schemeClr val="tx1"/>
                </a:solidFill>
                <a:effectLst/>
                <a:latin typeface="Times New Roman" pitchFamily="18" charset="0"/>
                <a:ea typeface="MgHelveticaUCPol"/>
                <a:cs typeface="Times New Roman" pitchFamily="18" charset="0"/>
              </a:rPr>
              <a:t>Α. ΜΗΧΑΝΕΣ ΕΣΩΤΕΡΙΚΗΣ ΚΑΥΣΗΣ</a:t>
            </a:r>
            <a:endParaRPr kumimoji="0" lang="el-GR" sz="1600" b="1" i="0" u="sng"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400" b="1" i="0" u="none" strike="noStrike" cap="none" normalizeH="0" baseline="0" dirty="0" smtClean="0">
                <a:ln>
                  <a:noFill/>
                </a:ln>
                <a:solidFill>
                  <a:schemeClr val="tx1"/>
                </a:solidFill>
                <a:effectLst/>
                <a:latin typeface="Times New Roman" pitchFamily="18" charset="0"/>
                <a:ea typeface="MgHelveticaUCPol"/>
                <a:cs typeface="Times New Roman" pitchFamily="18" charset="0"/>
              </a:rPr>
              <a:t>ΩΡΕΣ: 15</a:t>
            </a:r>
          </a:p>
          <a:p>
            <a:pPr marL="0" marR="0" lvl="0" indent="0" algn="l" defTabSz="914400" rtl="0" eaLnBrk="0" fontAlgn="base" latinLnBrk="0" hangingPunct="0">
              <a:lnSpc>
                <a:spcPct val="100000"/>
              </a:lnSpc>
              <a:spcBef>
                <a:spcPct val="0"/>
              </a:spcBef>
              <a:spcAft>
                <a:spcPct val="0"/>
              </a:spcAft>
              <a:buClrTx/>
              <a:buSzTx/>
              <a:buFontTx/>
              <a:buNone/>
              <a:tabLst/>
            </a:pPr>
            <a:endParaRPr lang="el-GR" sz="1400" b="1" dirty="0" smtClean="0">
              <a:latin typeface="Times New Roman" pitchFamily="18" charset="0"/>
              <a:ea typeface="MgHelveticaUCPol"/>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sz="1400" b="1" i="0" u="none" strike="noStrike" cap="none" normalizeH="0" baseline="0" dirty="0" smtClean="0">
              <a:ln>
                <a:noFill/>
              </a:ln>
              <a:solidFill>
                <a:schemeClr val="tx1"/>
              </a:solidFill>
              <a:effectLst/>
              <a:latin typeface="Times New Roman" pitchFamily="18" charset="0"/>
              <a:ea typeface="MgHelveticaUCPol"/>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l-GR" sz="1400" b="1" dirty="0" smtClean="0">
              <a:latin typeface="Times New Roman" pitchFamily="18" charset="0"/>
              <a:ea typeface="MgHelveticaUCPol"/>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Times New Roman" pitchFamily="18" charset="0"/>
              <a:ea typeface="MgHelveticaUCPol"/>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400" b="1" i="0" u="sng" strike="noStrike" cap="none" normalizeH="0" baseline="0" dirty="0" smtClean="0">
                <a:ln>
                  <a:noFill/>
                </a:ln>
                <a:solidFill>
                  <a:schemeClr val="tx1"/>
                </a:solidFill>
                <a:effectLst/>
                <a:latin typeface="Times New Roman" pitchFamily="18" charset="0"/>
                <a:ea typeface="MgHelveticaUCPol"/>
                <a:cs typeface="Times New Roman" pitchFamily="18" charset="0"/>
              </a:rPr>
              <a:t>1. ΕΙΣΑΓΩΓΗ − ΒΑΣΙΚΕΣ ΕΝΝΟΙΕΣ</a:t>
            </a:r>
            <a:endParaRPr kumimoji="0" lang="el-GR" sz="1400" b="1" i="1" u="sng"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400" b="1" u="none" strike="noStrike" cap="none" normalizeH="0" baseline="0" dirty="0" smtClean="0">
                <a:ln>
                  <a:noFill/>
                </a:ln>
                <a:solidFill>
                  <a:schemeClr val="tx1"/>
                </a:solidFill>
                <a:effectLst/>
                <a:latin typeface="Times New Roman" pitchFamily="18" charset="0"/>
                <a:ea typeface="MgHelveticaUCPol"/>
                <a:cs typeface="Times New Roman" pitchFamily="18" charset="0"/>
              </a:rPr>
              <a:t>1. Κατάταξη, σύντομη περιγραφή λειτουργίας και</a:t>
            </a:r>
            <a:endParaRPr kumimoji="0" lang="el-GR" sz="1400" b="1"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400" b="1" i="0" u="none" strike="noStrike" cap="none" normalizeH="0" baseline="0" dirty="0" smtClean="0">
                <a:ln>
                  <a:noFill/>
                </a:ln>
                <a:solidFill>
                  <a:schemeClr val="tx1"/>
                </a:solidFill>
                <a:effectLst/>
                <a:latin typeface="Times New Roman" pitchFamily="18" charset="0"/>
                <a:ea typeface="MgHelveticaUCPol"/>
                <a:cs typeface="Times New Roman" pitchFamily="18" charset="0"/>
              </a:rPr>
              <a:t>ιστορική εξέλιξη Μ.Ε.Κ. (εμβολοφόροι,</a:t>
            </a:r>
            <a:r>
              <a:rPr kumimoji="0" lang="en-US" sz="1400" b="1" i="0" u="none" strike="noStrike" cap="none" normalizeH="0" dirty="0" smtClean="0">
                <a:ln>
                  <a:noFill/>
                </a:ln>
                <a:solidFill>
                  <a:schemeClr val="tx1"/>
                </a:solidFill>
                <a:effectLst/>
                <a:latin typeface="Times New Roman" pitchFamily="18" charset="0"/>
                <a:ea typeface="MgHelveticaUCPol"/>
                <a:cs typeface="Times New Roman" pitchFamily="18" charset="0"/>
              </a:rPr>
              <a:t> </a:t>
            </a:r>
            <a:r>
              <a:rPr kumimoji="0" lang="el-GR" sz="1400" b="1" i="0" u="none" strike="noStrike" cap="none" normalizeH="0" baseline="0" dirty="0" smtClean="0">
                <a:ln>
                  <a:noFill/>
                </a:ln>
                <a:solidFill>
                  <a:schemeClr val="tx1"/>
                </a:solidFill>
                <a:effectLst/>
                <a:latin typeface="Times New Roman" pitchFamily="18" charset="0"/>
                <a:ea typeface="MgHelveticaUCPol"/>
                <a:cs typeface="Times New Roman" pitchFamily="18" charset="0"/>
              </a:rPr>
              <a:t>αεριοστρόβιλοι)</a:t>
            </a:r>
            <a:endParaRPr kumimoji="0" lang="el-GR"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400" b="1" i="0" u="none" strike="noStrike" cap="none" normalizeH="0" baseline="0" dirty="0" smtClean="0">
                <a:ln>
                  <a:noFill/>
                </a:ln>
                <a:solidFill>
                  <a:schemeClr val="tx1"/>
                </a:solidFill>
                <a:effectLst/>
                <a:latin typeface="Times New Roman" pitchFamily="18" charset="0"/>
                <a:ea typeface="MgHelveticaUCPol"/>
                <a:cs typeface="Times New Roman" pitchFamily="18" charset="0"/>
              </a:rPr>
              <a:t>2. Γενική κατάταξη των Μ.Ε.Κ.</a:t>
            </a:r>
            <a:endParaRPr kumimoji="0" lang="el-GR"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400" b="1" i="0" u="none" strike="noStrike" cap="none" normalizeH="0" baseline="0" dirty="0" smtClean="0">
                <a:ln>
                  <a:noFill/>
                </a:ln>
                <a:solidFill>
                  <a:schemeClr val="tx1"/>
                </a:solidFill>
                <a:effectLst/>
                <a:latin typeface="Times New Roman" pitchFamily="18" charset="0"/>
                <a:ea typeface="MgHelveticaUCPol"/>
                <a:cs typeface="Times New Roman" pitchFamily="18" charset="0"/>
              </a:rPr>
              <a:t>3. Στοιχειώδης λειτουργία τετράχρονης πετρελαιομηχανής.</a:t>
            </a:r>
            <a:endParaRPr kumimoji="0" lang="el-GR"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400" b="1" i="0" u="none" strike="noStrike" cap="none" normalizeH="0" baseline="0" dirty="0" smtClean="0">
                <a:ln>
                  <a:noFill/>
                </a:ln>
                <a:solidFill>
                  <a:schemeClr val="tx1"/>
                </a:solidFill>
                <a:effectLst/>
                <a:latin typeface="Times New Roman" pitchFamily="18" charset="0"/>
                <a:ea typeface="MgHelveticaUCPol"/>
                <a:cs typeface="Times New Roman" pitchFamily="18" charset="0"/>
              </a:rPr>
              <a:t>4. Στοιχειώδης λειτουργία δίχρονης πετρελαιομηχανής.</a:t>
            </a:r>
            <a:endParaRPr kumimoji="0" lang="el-GR"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400" b="1" i="0" u="none" strike="noStrike" cap="none" normalizeH="0" baseline="0" dirty="0" smtClean="0">
                <a:ln>
                  <a:noFill/>
                </a:ln>
                <a:solidFill>
                  <a:schemeClr val="tx1"/>
                </a:solidFill>
                <a:effectLst/>
                <a:latin typeface="Times New Roman" pitchFamily="18" charset="0"/>
                <a:ea typeface="MgHelveticaUCPol"/>
                <a:cs typeface="Times New Roman" pitchFamily="18" charset="0"/>
              </a:rPr>
              <a:t>5. Στοιχειώδης λειτουργία τετράχρονης βενζινομηχανής.</a:t>
            </a:r>
            <a:endParaRPr kumimoji="0" lang="el-GR"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400" b="1" i="0" u="none" strike="noStrike" cap="none" normalizeH="0" baseline="0" dirty="0" smtClean="0">
                <a:ln>
                  <a:noFill/>
                </a:ln>
                <a:solidFill>
                  <a:schemeClr val="tx1"/>
                </a:solidFill>
                <a:effectLst/>
                <a:latin typeface="Times New Roman" pitchFamily="18" charset="0"/>
                <a:ea typeface="MgHelveticaUCPol"/>
                <a:cs typeface="Times New Roman" pitchFamily="18" charset="0"/>
              </a:rPr>
              <a:t>6. Στοιχειώδης λειτουργία δίχρονης βενζινομηχανής.</a:t>
            </a:r>
            <a:endParaRPr kumimoji="0" lang="el-GR"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400" b="1" i="0" u="none" strike="noStrike" cap="none" normalizeH="0" baseline="0" dirty="0" smtClean="0">
                <a:ln>
                  <a:noFill/>
                </a:ln>
                <a:solidFill>
                  <a:schemeClr val="tx1"/>
                </a:solidFill>
                <a:effectLst/>
                <a:latin typeface="Times New Roman" pitchFamily="18" charset="0"/>
                <a:ea typeface="MgHelveticaUCPol"/>
                <a:cs typeface="Times New Roman" pitchFamily="18" charset="0"/>
              </a:rPr>
              <a:t>7. Στοιχειώδης λειτουργία αεριοστροβίλου.</a:t>
            </a:r>
            <a:endParaRPr kumimoji="0" lang="en-US" sz="1400" b="1" i="0" u="none" strike="noStrike" cap="none" normalizeH="0" baseline="0" dirty="0" smtClean="0">
              <a:ln>
                <a:noFill/>
              </a:ln>
              <a:solidFill>
                <a:schemeClr val="tx1"/>
              </a:solidFill>
              <a:effectLst/>
              <a:latin typeface="Times New Roman" pitchFamily="18" charset="0"/>
              <a:ea typeface="MgHelveticaUCPol"/>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400" b="1" dirty="0" smtClean="0">
              <a:latin typeface="Times New Roman" pitchFamily="18" charset="0"/>
              <a:ea typeface="MgHelveticaUCPol"/>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Times New Roman" pitchFamily="18" charset="0"/>
              <a:ea typeface="MgHelveticaUCPol"/>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400" b="1" dirty="0" smtClean="0">
              <a:latin typeface="Times New Roman" pitchFamily="18" charset="0"/>
              <a:ea typeface="MgHelveticaUCPol"/>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Times New Roman" pitchFamily="18" charset="0"/>
              <a:ea typeface="MgHelveticaUCPol"/>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400" b="1" dirty="0" smtClean="0">
              <a:latin typeface="Times New Roman" pitchFamily="18" charset="0"/>
              <a:ea typeface="MgHelveticaUCPol"/>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sz="1400" b="1" i="0" u="none" strike="noStrike" cap="none" normalizeH="0" baseline="0" dirty="0" smtClean="0">
              <a:ln>
                <a:noFill/>
              </a:ln>
              <a:solidFill>
                <a:schemeClr val="tx1"/>
              </a:solidFill>
              <a:effectLst/>
              <a:latin typeface="Times New Roman" pitchFamily="18" charset="0"/>
              <a:ea typeface="MgHelveticaUCPol"/>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l-GR" sz="1400" b="1" dirty="0" smtClean="0">
              <a:latin typeface="Times New Roman" pitchFamily="18" charset="0"/>
              <a:ea typeface="MgHelveticaUCPol"/>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sz="1400" b="1" i="0" u="none" strike="noStrike" cap="none" normalizeH="0" baseline="0" dirty="0" smtClean="0">
              <a:ln>
                <a:noFill/>
              </a:ln>
              <a:solidFill>
                <a:schemeClr val="tx1"/>
              </a:solidFill>
              <a:effectLst/>
              <a:latin typeface="Times New Roman" pitchFamily="18" charset="0"/>
              <a:ea typeface="MgHelveticaUCPol"/>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400" b="1" dirty="0" smtClean="0">
              <a:latin typeface="Times New Roman" pitchFamily="18" charset="0"/>
              <a:ea typeface="MgHelveticaUCPol"/>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400" b="1" i="0" u="sng" strike="noStrike" cap="none" normalizeH="0" baseline="0" dirty="0" smtClean="0">
                <a:ln>
                  <a:noFill/>
                </a:ln>
                <a:solidFill>
                  <a:schemeClr val="tx1"/>
                </a:solidFill>
                <a:effectLst/>
                <a:latin typeface="Times New Roman" pitchFamily="18" charset="0"/>
                <a:ea typeface="MgHelveticaUCPol"/>
                <a:cs typeface="Times New Roman" pitchFamily="18" charset="0"/>
              </a:rPr>
              <a:t>2. ΓΕΝΙΚΗ ΠΕΡΙΓΡΑΦΗ ΕΞΑΡΤΗΜΑΤΩΝ</a:t>
            </a:r>
            <a:endParaRPr kumimoji="0" lang="el-GR" sz="1400" b="1" i="0" u="sng"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400" b="1" i="0" u="none" strike="noStrike" cap="none" normalizeH="0" baseline="0" dirty="0" smtClean="0">
                <a:ln>
                  <a:noFill/>
                </a:ln>
                <a:solidFill>
                  <a:schemeClr val="tx1"/>
                </a:solidFill>
                <a:effectLst/>
                <a:latin typeface="Times New Roman" pitchFamily="18" charset="0"/>
                <a:ea typeface="MgHelveticaUCPol"/>
                <a:cs typeface="Times New Roman" pitchFamily="18" charset="0"/>
              </a:rPr>
              <a:t>1. Σκελετοί, Βάσεις, Κύλινδροι, Συνδέτες.</a:t>
            </a:r>
            <a:endParaRPr kumimoji="0" lang="el-GR"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400" b="1" i="0" u="none" strike="noStrike" cap="none" normalizeH="0" baseline="0" dirty="0" smtClean="0">
                <a:ln>
                  <a:noFill/>
                </a:ln>
                <a:solidFill>
                  <a:schemeClr val="tx1"/>
                </a:solidFill>
                <a:effectLst/>
                <a:latin typeface="Times New Roman" pitchFamily="18" charset="0"/>
                <a:ea typeface="MgHelveticaUCPol"/>
                <a:cs typeface="Times New Roman" pitchFamily="18" charset="0"/>
              </a:rPr>
              <a:t>2. Πώματα κυλίνδρου.</a:t>
            </a:r>
            <a:endParaRPr kumimoji="0" lang="el-GR"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400" b="1" i="0" u="none" strike="noStrike" cap="none" normalizeH="0" baseline="0" dirty="0" smtClean="0">
                <a:ln>
                  <a:noFill/>
                </a:ln>
                <a:solidFill>
                  <a:schemeClr val="tx1"/>
                </a:solidFill>
                <a:effectLst/>
                <a:latin typeface="Times New Roman" pitchFamily="18" charset="0"/>
                <a:ea typeface="MgHelveticaUCPol"/>
                <a:cs typeface="Times New Roman" pitchFamily="18" charset="0"/>
              </a:rPr>
              <a:t>3. Βαλβίδες και μηχανισμός διανομής στα πώματα.</a:t>
            </a:r>
            <a:endParaRPr kumimoji="0" lang="el-GR"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400" b="1" i="0" u="none" strike="noStrike" cap="none" normalizeH="0" baseline="0" dirty="0" smtClean="0">
                <a:ln>
                  <a:noFill/>
                </a:ln>
                <a:solidFill>
                  <a:schemeClr val="tx1"/>
                </a:solidFill>
                <a:effectLst/>
                <a:latin typeface="Times New Roman" pitchFamily="18" charset="0"/>
                <a:ea typeface="MgHelveticaUCPol"/>
                <a:cs typeface="Times New Roman" pitchFamily="18" charset="0"/>
              </a:rPr>
              <a:t>4. Έμβολα, Ελατήρια εμβόλων.</a:t>
            </a:r>
            <a:endParaRPr kumimoji="0" lang="el-GR"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400" b="1" i="0" u="none" strike="noStrike" cap="none" normalizeH="0" baseline="0" dirty="0" smtClean="0">
                <a:ln>
                  <a:noFill/>
                </a:ln>
                <a:solidFill>
                  <a:schemeClr val="tx1"/>
                </a:solidFill>
                <a:effectLst/>
                <a:latin typeface="Times New Roman" pitchFamily="18" charset="0"/>
                <a:ea typeface="MgHelveticaUCPol"/>
                <a:cs typeface="Times New Roman" pitchFamily="18" charset="0"/>
              </a:rPr>
              <a:t>5. Χιτώνια, Φθορά, Θραύση χιτωνίων.</a:t>
            </a:r>
            <a:endParaRPr kumimoji="0" lang="el-GR"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400" b="1" i="0" u="none" strike="noStrike" cap="none" normalizeH="0" baseline="0" dirty="0" smtClean="0">
                <a:ln>
                  <a:noFill/>
                </a:ln>
                <a:solidFill>
                  <a:schemeClr val="tx1"/>
                </a:solidFill>
                <a:effectLst/>
                <a:latin typeface="Times New Roman" pitchFamily="18" charset="0"/>
                <a:ea typeface="MgHelveticaUCPol"/>
                <a:cs typeface="Times New Roman" pitchFamily="18" charset="0"/>
              </a:rPr>
              <a:t>6. Βάκτρο, Στυπιοθλίπτης, Ζύγωμα, Διωστήρες.</a:t>
            </a:r>
            <a:endParaRPr kumimoji="0" lang="el-GR"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400" b="1" i="0" u="none" strike="noStrike" cap="none" normalizeH="0" baseline="0" dirty="0" smtClean="0">
                <a:ln>
                  <a:noFill/>
                </a:ln>
                <a:solidFill>
                  <a:schemeClr val="tx1"/>
                </a:solidFill>
                <a:effectLst/>
                <a:latin typeface="Times New Roman" pitchFamily="18" charset="0"/>
                <a:ea typeface="MgHelveticaUCPol"/>
                <a:cs typeface="Times New Roman" pitchFamily="18" charset="0"/>
              </a:rPr>
              <a:t>7. Τριβείς: γενικά, είδη αυτών.</a:t>
            </a:r>
            <a:endParaRPr kumimoji="0" lang="el-GR"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400" b="1" i="0" u="none" strike="noStrike" cap="none" normalizeH="0" baseline="0" dirty="0" smtClean="0">
                <a:ln>
                  <a:noFill/>
                </a:ln>
                <a:solidFill>
                  <a:schemeClr val="tx1"/>
                </a:solidFill>
                <a:effectLst/>
                <a:latin typeface="Times New Roman" pitchFamily="18" charset="0"/>
                <a:ea typeface="MgHelveticaUCPol"/>
                <a:cs typeface="Times New Roman" pitchFamily="18" charset="0"/>
              </a:rPr>
              <a:t>8. Στροφαλοφόροι − Κνωδακοφόροι άξονες. Μετάδοση κίνησης.</a:t>
            </a:r>
          </a:p>
          <a:p>
            <a:pPr marL="0" marR="0" lvl="0" indent="0" algn="l" defTabSz="914400" rtl="0" eaLnBrk="0" fontAlgn="base" latinLnBrk="0" hangingPunct="0">
              <a:lnSpc>
                <a:spcPct val="100000"/>
              </a:lnSpc>
              <a:spcBef>
                <a:spcPct val="0"/>
              </a:spcBef>
              <a:spcAft>
                <a:spcPct val="0"/>
              </a:spcAft>
              <a:buClrTx/>
              <a:buSzTx/>
              <a:buFontTx/>
              <a:buNone/>
              <a:tabLst/>
            </a:pPr>
            <a:endParaRPr lang="el-GR" sz="1400" b="1" dirty="0" smtClean="0">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400" b="1" i="0" u="sng" strike="noStrike" cap="none" normalizeH="0" baseline="0" dirty="0" smtClean="0">
                <a:ln>
                  <a:noFill/>
                </a:ln>
                <a:solidFill>
                  <a:schemeClr val="tx1"/>
                </a:solidFill>
                <a:effectLst/>
                <a:latin typeface="Times New Roman" pitchFamily="18" charset="0"/>
                <a:ea typeface="MgHelveticaUCPol"/>
                <a:cs typeface="Times New Roman" pitchFamily="18" charset="0"/>
              </a:rPr>
              <a:t>3. ΚΑΥΣΗ − ΜΗΧΑΝΙΣΜΟΙ ΕΓΧΥΣΗΣ − ΥΠΕΡΠΛΗΡΩΣΗ</a:t>
            </a:r>
            <a:endParaRPr kumimoji="0" lang="el-GR" sz="1400" b="1" i="0" u="sng"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400" b="1" i="0" u="none" strike="noStrike" cap="none" normalizeH="0" baseline="0" dirty="0" smtClean="0">
                <a:ln>
                  <a:noFill/>
                </a:ln>
                <a:solidFill>
                  <a:schemeClr val="tx1"/>
                </a:solidFill>
                <a:effectLst/>
                <a:latin typeface="Times New Roman" pitchFamily="18" charset="0"/>
                <a:ea typeface="MgHelveticaUCPol"/>
                <a:cs typeface="Times New Roman" pitchFamily="18" charset="0"/>
              </a:rPr>
              <a:t>1. Καύση καυσίμου. Παράγοντες που την επηρεάζουν</a:t>
            </a:r>
            <a:endParaRPr kumimoji="0" lang="el-GR"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400" b="1" i="0" u="none" strike="noStrike" cap="none" normalizeH="0" baseline="0" dirty="0" smtClean="0">
                <a:ln>
                  <a:noFill/>
                </a:ln>
                <a:solidFill>
                  <a:schemeClr val="tx1"/>
                </a:solidFill>
                <a:effectLst/>
                <a:latin typeface="Times New Roman" pitchFamily="18" charset="0"/>
                <a:ea typeface="MgHelveticaUCPol"/>
                <a:cs typeface="Times New Roman" pitchFamily="18" charset="0"/>
              </a:rPr>
              <a:t>(περιληπτικά).</a:t>
            </a:r>
            <a:endParaRPr kumimoji="0" lang="el-GR"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400" b="1" i="0" u="none" strike="noStrike" cap="none" normalizeH="0" baseline="0" dirty="0" smtClean="0">
                <a:ln>
                  <a:noFill/>
                </a:ln>
                <a:solidFill>
                  <a:schemeClr val="tx1"/>
                </a:solidFill>
                <a:effectLst/>
                <a:latin typeface="Times New Roman" pitchFamily="18" charset="0"/>
                <a:ea typeface="MgHelveticaUCPol"/>
                <a:cs typeface="Times New Roman" pitchFamily="18" charset="0"/>
              </a:rPr>
              <a:t>2. Σάρωση. Έννοια και φάση σάρωσης που</a:t>
            </a:r>
            <a:r>
              <a:rPr kumimoji="0" lang="en-US" sz="1400" b="1" i="0" u="none" strike="noStrike" cap="none" normalizeH="0" dirty="0" smtClean="0">
                <a:ln>
                  <a:noFill/>
                </a:ln>
                <a:solidFill>
                  <a:schemeClr val="tx1"/>
                </a:solidFill>
                <a:effectLst/>
                <a:latin typeface="Times New Roman" pitchFamily="18" charset="0"/>
                <a:ea typeface="MgHelveticaUCPol"/>
                <a:cs typeface="Times New Roman" pitchFamily="18" charset="0"/>
              </a:rPr>
              <a:t> </a:t>
            </a:r>
            <a:r>
              <a:rPr kumimoji="0" lang="el-GR" sz="1400" b="1" i="0" u="none" strike="noStrike" cap="none" normalizeH="0" baseline="0" dirty="0" smtClean="0">
                <a:ln>
                  <a:noFill/>
                </a:ln>
                <a:solidFill>
                  <a:schemeClr val="tx1"/>
                </a:solidFill>
                <a:effectLst/>
                <a:latin typeface="Times New Roman" pitchFamily="18" charset="0"/>
                <a:ea typeface="MgHelveticaUCPol"/>
                <a:cs typeface="Times New Roman" pitchFamily="18" charset="0"/>
              </a:rPr>
              <a:t>εφαρμόζεται.</a:t>
            </a:r>
            <a:endParaRPr kumimoji="0" lang="el-GR"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400" b="1" i="0" u="none" strike="noStrike" cap="none" normalizeH="0" baseline="0" dirty="0" smtClean="0">
                <a:ln>
                  <a:noFill/>
                </a:ln>
                <a:solidFill>
                  <a:schemeClr val="tx1"/>
                </a:solidFill>
                <a:effectLst/>
                <a:latin typeface="Times New Roman" pitchFamily="18" charset="0"/>
                <a:ea typeface="MgHelveticaUCPol"/>
                <a:cs typeface="Times New Roman" pitchFamily="18" charset="0"/>
              </a:rPr>
              <a:t>3. Υπερπλήρωση. Τι είναι υπερπλήρωση, σε ποια φάση</a:t>
            </a:r>
            <a:r>
              <a:rPr lang="en-US" sz="1400" b="1" dirty="0" smtClean="0">
                <a:latin typeface="Times New Roman" pitchFamily="18" charset="0"/>
                <a:cs typeface="Times New Roman" pitchFamily="18" charset="0"/>
              </a:rPr>
              <a:t> </a:t>
            </a:r>
            <a:r>
              <a:rPr kumimoji="0" lang="el-GR" sz="1400" b="1" i="0" u="none" strike="noStrike" cap="none" normalizeH="0" baseline="0" dirty="0" smtClean="0">
                <a:ln>
                  <a:noFill/>
                </a:ln>
                <a:solidFill>
                  <a:schemeClr val="tx1"/>
                </a:solidFill>
                <a:effectLst/>
                <a:latin typeface="Times New Roman" pitchFamily="18" charset="0"/>
                <a:ea typeface="MgHelveticaUCPol"/>
                <a:cs typeface="Times New Roman" pitchFamily="18" charset="0"/>
              </a:rPr>
              <a:t>λειτουργίας της μηχανής χρησιμοποιείται. Τι επιτυγχάνεται.</a:t>
            </a:r>
            <a:endParaRPr kumimoji="0" lang="el-GR"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400" b="1" i="0" u="none" strike="noStrike" cap="none" normalizeH="0" baseline="0" dirty="0" smtClean="0">
                <a:ln>
                  <a:noFill/>
                </a:ln>
                <a:solidFill>
                  <a:schemeClr val="tx1"/>
                </a:solidFill>
                <a:effectLst/>
                <a:latin typeface="Times New Roman" pitchFamily="18" charset="0"/>
                <a:ea typeface="MgHelveticaUCPol"/>
                <a:cs typeface="Times New Roman" pitchFamily="18" charset="0"/>
              </a:rPr>
              <a:t>4. Έγχυση − Γενικά περί έγχυσης. Συνοπτική περιγραφή εξαρτημάτων ενός απλού εγχυτήρα.</a:t>
            </a:r>
            <a:endParaRPr kumimoji="0" lang="el-GR"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400" b="1" i="0" u="none" strike="noStrike" cap="none" normalizeH="0" baseline="0" dirty="0" smtClean="0">
                <a:ln>
                  <a:noFill/>
                </a:ln>
                <a:solidFill>
                  <a:schemeClr val="tx1"/>
                </a:solidFill>
                <a:effectLst/>
                <a:latin typeface="Times New Roman" pitchFamily="18" charset="0"/>
                <a:ea typeface="MgHelveticaUCPol"/>
                <a:cs typeface="Times New Roman" pitchFamily="18" charset="0"/>
              </a:rPr>
              <a:t>5. Δίκτυο πετρελαίου.</a:t>
            </a:r>
            <a:endParaRPr kumimoji="0" lang="el-GR" sz="1400" b="1"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519536"/>
          </a:xfrm>
          <a:solidFill>
            <a:schemeClr val="bg1">
              <a:lumMod val="75000"/>
            </a:schemeClr>
          </a:solidFill>
        </p:spPr>
        <p:txBody>
          <a:bodyPr>
            <a:noAutofit/>
          </a:bodyPr>
          <a:lstStyle/>
          <a:p>
            <a:pPr algn="l"/>
            <a:r>
              <a:rPr lang="el-GR" sz="2300" b="1" dirty="0" smtClean="0">
                <a:solidFill>
                  <a:schemeClr val="tx1"/>
                </a:solidFill>
                <a:latin typeface="Arial" pitchFamily="34" charset="0"/>
                <a:cs typeface="Arial" pitchFamily="34" charset="0"/>
              </a:rPr>
              <a:t>Η ΚΛΑΣΙΚΗ ΔΙΧΡΟΝΗ ΠΕΤΡΕΛΑΙΟΜΗΧΑΝΗ ΔΕΝ ΧΡΗΣΙΜΟΠΟΙΕΙ ΓΕΝΙΚΑ ΒΑΛΒΙΔΕΣ ΓΙΑ ΝΑ ΕΛΕΓΞΕΙ ΤΗΝ ΕΙΣΑΓΩΓΗ ΤΟΥ ΑΕΡΑ ΚΑΙ ΤΗΝ ΕΞΑΓΩΓΗ ΤΩΝ ΚΑΥΣΑΕΡΙΩΝ. (</a:t>
            </a:r>
            <a:r>
              <a:rPr lang="el-GR" sz="2300" b="1" dirty="0" smtClean="0">
                <a:solidFill>
                  <a:srgbClr val="FF0000"/>
                </a:solidFill>
                <a:latin typeface="Arial" pitchFamily="34" charset="0"/>
                <a:cs typeface="Arial" pitchFamily="34" charset="0"/>
              </a:rPr>
              <a:t>ΟΙ ΣΥΓΧΡΟΝΕΣ ΜΕΓΑΛΗΣ ΙΣΧΥΟΣ ΔΙΧΡΟΝΕΣ ΠΕΤΡΕΛΑΙΟΜΗΧΑΝΕΣ ΚΑΤΑΣΚΕΥΑΖΟΝΤΑΙ ΠΛΕΟΝ ΜΕ ΒΑΛΒΙΔΑ ΕΞΑΓΩΓΗΣ</a:t>
            </a:r>
            <a:r>
              <a:rPr lang="el-GR" sz="2300" b="1" dirty="0" smtClean="0">
                <a:solidFill>
                  <a:schemeClr val="tx1"/>
                </a:solidFill>
                <a:latin typeface="Arial" pitchFamily="34" charset="0"/>
                <a:cs typeface="Arial" pitchFamily="34" charset="0"/>
              </a:rPr>
              <a:t>). </a:t>
            </a:r>
          </a:p>
          <a:p>
            <a:pPr algn="l"/>
            <a:r>
              <a:rPr lang="el-GR" sz="2300" b="1" dirty="0" smtClean="0">
                <a:solidFill>
                  <a:schemeClr val="tx1"/>
                </a:solidFill>
                <a:latin typeface="Arial" pitchFamily="34" charset="0"/>
                <a:cs typeface="Arial" pitchFamily="34" charset="0"/>
              </a:rPr>
              <a:t>ΟΙ ΑΓΩΓΟΙ ΕΙΣΟΔΟΥ ΚΑΙ ΕΞΟΔΟΥ </a:t>
            </a:r>
            <a:r>
              <a:rPr lang="el-GR" sz="2300" b="1" dirty="0" smtClean="0">
                <a:solidFill>
                  <a:srgbClr val="FF0000"/>
                </a:solidFill>
                <a:latin typeface="Arial" pitchFamily="34" charset="0"/>
                <a:cs typeface="Arial" pitchFamily="34" charset="0"/>
              </a:rPr>
              <a:t>ΔΕΝ ΚΑΤΑΛΗΓΟΥΝ </a:t>
            </a:r>
            <a:r>
              <a:rPr lang="el-GR" sz="2300" b="1" dirty="0" smtClean="0">
                <a:solidFill>
                  <a:schemeClr val="tx1"/>
                </a:solidFill>
                <a:latin typeface="Arial" pitchFamily="34" charset="0"/>
                <a:cs typeface="Arial" pitchFamily="34" charset="0"/>
              </a:rPr>
              <a:t>ΣΤΟ ΠΩΜΑ ΤΟΥ ΚΥΛΙΝΔΡΟΥ ΑΛΛΑ ΣΤΟ ΚΑΤΩ ΜΕΡΟΣ ΤΩΝ ΤΟΙΧΩΜΑΤΩΝ ΤΟΥ ΚΥΛΙΝΔΡΟΥ, ΠΛΗΣΙΟΝ ΤΟΥ ΚΝΣ. ΕΚΕΙ, ΜΕΣΩ ΚΑΤΑΛΛΗΛΩΝ ΘΥΡΙΔΩΝ (ΟΠΩΝ), ΕΙΣΑΓΩΓΗΣ ΚΑΙ ΕΞΑΓΩΓΗΣ ΑΝΤΙΣΤΟΙΧΑ, ΕΠΙΚΟΙΝΩΝΟΥΝ ΜΕ ΤΟ ΕΣΩΤΕΡΙΚΟ ΤΟΥ ΚΥΛΙΝΔΡΟΥ. ΟΙ ΘΥΡΙΔΕΣ ΑΥΤΕΣ ΕΧΟΥΝ ΔΙΑΦΟΡΕΤΙΚΟ ΥΨΟΣ ΚΑΙ ΔΙΑΦΟΡΕΤΙΚΗ ΘΕΣΗ, ΑΝΑΛΟΓΑ ΜΕ ΤΗ ΛΕΙΤΟΥΡΓΙΑ ΤΟΥΣ ΩΣ ΘΥΡΙΔΕΣ ΕΙΣΑΓΩΓΗΣ Η ΕΞΑΓΩΓΗΣ.</a:t>
            </a:r>
          </a:p>
          <a:p>
            <a:pPr algn="l"/>
            <a:endParaRPr lang="el-GR" sz="1700" b="1" dirty="0" smtClean="0">
              <a:solidFill>
                <a:schemeClr val="tx1"/>
              </a:solidFill>
              <a:latin typeface="Arial" pitchFamily="34" charset="0"/>
              <a:cs typeface="Arial" pitchFamily="34" charset="0"/>
            </a:endParaRPr>
          </a:p>
          <a:p>
            <a:pPr algn="l"/>
            <a:r>
              <a:rPr lang="el-GR" sz="1700" b="1" dirty="0" smtClean="0">
                <a:solidFill>
                  <a:schemeClr val="tx1"/>
                </a:solidFill>
                <a:latin typeface="Arial" pitchFamily="34" charset="0"/>
                <a:cs typeface="Arial" pitchFamily="34" charset="0"/>
              </a:rPr>
              <a:t/>
            </a:r>
            <a:br>
              <a:rPr lang="el-GR" sz="1700" b="1" dirty="0" smtClean="0">
                <a:solidFill>
                  <a:schemeClr val="tx1"/>
                </a:solidFill>
                <a:latin typeface="Arial" pitchFamily="34" charset="0"/>
                <a:cs typeface="Arial" pitchFamily="34" charset="0"/>
              </a:rPr>
            </a:br>
            <a:endParaRPr lang="el-GR" sz="17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2000" b="1" u="sng" dirty="0" smtClean="0">
                <a:solidFill>
                  <a:schemeClr val="bg1"/>
                </a:solidFill>
                <a:latin typeface="Arial" pitchFamily="34" charset="0"/>
                <a:cs typeface="Arial" pitchFamily="34" charset="0"/>
              </a:rPr>
              <a:t>ΣΤΟΙΧΕΙΩΔΗΣ ΛΕΙΤΟΥΡΓΙΑ ΔΙΧΡΟΝΗΣ ΠΕΤΡΕΛΑΙΟΜΗΧΑΝΗΣ</a:t>
            </a:r>
            <a:endParaRPr lang="en-US" sz="20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buClr>
                <a:srgbClr val="FF0000"/>
              </a:buClr>
            </a:pPr>
            <a:endParaRPr lang="el-GR" sz="2800" b="1" u="sng" dirty="0" smtClean="0">
              <a:solidFill>
                <a:schemeClr val="tx1"/>
              </a:solidFill>
              <a:latin typeface="Arial Black" pitchFamily="34" charset="0"/>
            </a:endParaRPr>
          </a:p>
          <a:p>
            <a:pPr>
              <a:buClr>
                <a:srgbClr val="FF0000"/>
              </a:buClr>
            </a:pPr>
            <a:r>
              <a:rPr lang="el-GR" b="1" u="sng" dirty="0" smtClean="0">
                <a:solidFill>
                  <a:schemeClr val="tx1"/>
                </a:solidFill>
                <a:latin typeface="Arial Black" pitchFamily="34" charset="0"/>
              </a:rPr>
              <a:t>Ο ΦΛΟΓΟΘΑΛΑΜΟΣ</a:t>
            </a:r>
            <a:r>
              <a:rPr lang="en-US" b="1" dirty="0" smtClean="0">
                <a:solidFill>
                  <a:schemeClr val="tx1"/>
                </a:solidFill>
                <a:latin typeface="Arial Black" pitchFamily="34" charset="0"/>
              </a:rPr>
              <a:t>:</a:t>
            </a:r>
            <a:endParaRPr lang="el-GR" b="1" dirty="0" smtClean="0">
              <a:solidFill>
                <a:schemeClr val="tx1"/>
              </a:solidFill>
              <a:latin typeface="Arial Black" pitchFamily="34" charset="0"/>
            </a:endParaRPr>
          </a:p>
          <a:p>
            <a:pPr>
              <a:buClr>
                <a:srgbClr val="FF0000"/>
              </a:buClr>
            </a:pPr>
            <a:r>
              <a:rPr lang="en-US" sz="2800" b="1" dirty="0" smtClean="0">
                <a:solidFill>
                  <a:schemeClr val="tx1"/>
                </a:solidFill>
                <a:latin typeface="Arial Black" pitchFamily="34" charset="0"/>
              </a:rPr>
              <a:t> </a:t>
            </a:r>
            <a:endParaRPr lang="el-GR" sz="2800" b="1" dirty="0" smtClean="0">
              <a:solidFill>
                <a:schemeClr val="tx1"/>
              </a:solidFill>
              <a:latin typeface="Arial Black" pitchFamily="34" charset="0"/>
            </a:endParaRPr>
          </a:p>
          <a:p>
            <a:pPr algn="l">
              <a:buClr>
                <a:srgbClr val="FF0000"/>
              </a:buClr>
            </a:pPr>
            <a:r>
              <a:rPr lang="el-GR" sz="2800" b="1" dirty="0" smtClean="0">
                <a:solidFill>
                  <a:schemeClr val="tx1"/>
                </a:solidFill>
                <a:latin typeface="Arial Black" pitchFamily="34" charset="0"/>
              </a:rPr>
              <a:t>ΕΙΝΑΙ Ο ΧΩΡΟΣ ΜΕΣΑ ΣΤΟΝ ΟΠΟΙΟ </a:t>
            </a:r>
            <a:r>
              <a:rPr lang="el-GR" sz="2800" b="1" dirty="0" smtClean="0">
                <a:solidFill>
                  <a:srgbClr val="FF0000"/>
                </a:solidFill>
                <a:latin typeface="Arial Black" pitchFamily="34" charset="0"/>
              </a:rPr>
              <a:t>ΑΠΟΠΕΡΑΤΩΝΕΤΑΙ</a:t>
            </a:r>
            <a:r>
              <a:rPr lang="el-GR" sz="2800" b="1" dirty="0" smtClean="0">
                <a:solidFill>
                  <a:schemeClr val="tx1"/>
                </a:solidFill>
                <a:latin typeface="Arial Black" pitchFamily="34" charset="0"/>
              </a:rPr>
              <a:t> Η </a:t>
            </a:r>
            <a:r>
              <a:rPr lang="el-GR" sz="2800" b="1" dirty="0" smtClean="0">
                <a:solidFill>
                  <a:srgbClr val="FF0000"/>
                </a:solidFill>
                <a:latin typeface="Arial Black" pitchFamily="34" charset="0"/>
              </a:rPr>
              <a:t>ΚΑΥΣΗ</a:t>
            </a:r>
            <a:r>
              <a:rPr lang="el-GR" sz="2800" b="1" dirty="0" smtClean="0">
                <a:solidFill>
                  <a:schemeClr val="tx1"/>
                </a:solidFill>
                <a:latin typeface="Arial Black" pitchFamily="34" charset="0"/>
              </a:rPr>
              <a:t> ΤΩΝ ΑΕΡΙΩΝ.</a:t>
            </a: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ΤΑ ΜΕΡΗ ΤΩΝ 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lnSpcReduction="10000"/>
          </a:bodyPr>
          <a:lstStyle/>
          <a:p>
            <a:pPr>
              <a:buClr>
                <a:srgbClr val="FF0000"/>
              </a:buClr>
            </a:pPr>
            <a:endParaRPr lang="el-GR" sz="2800" b="1" u="sng" dirty="0" smtClean="0">
              <a:solidFill>
                <a:schemeClr val="tx1"/>
              </a:solidFill>
              <a:latin typeface="Arial Black" pitchFamily="34" charset="0"/>
            </a:endParaRPr>
          </a:p>
          <a:p>
            <a:pPr>
              <a:buClr>
                <a:srgbClr val="FF0000"/>
              </a:buClr>
            </a:pPr>
            <a:r>
              <a:rPr lang="el-GR" b="1" u="sng" dirty="0" smtClean="0">
                <a:solidFill>
                  <a:schemeClr val="tx1"/>
                </a:solidFill>
                <a:latin typeface="Arial Black" pitchFamily="34" charset="0"/>
              </a:rPr>
              <a:t>ΟΙ ΑΥΛΟΙ</a:t>
            </a:r>
            <a:r>
              <a:rPr lang="en-US" b="1" dirty="0" smtClean="0">
                <a:solidFill>
                  <a:schemeClr val="tx1"/>
                </a:solidFill>
                <a:latin typeface="Arial Black" pitchFamily="34" charset="0"/>
              </a:rPr>
              <a:t>:</a:t>
            </a:r>
            <a:endParaRPr lang="el-GR" b="1" dirty="0" smtClean="0">
              <a:solidFill>
                <a:schemeClr val="tx1"/>
              </a:solidFill>
              <a:latin typeface="Arial Black" pitchFamily="34" charset="0"/>
            </a:endParaRPr>
          </a:p>
          <a:p>
            <a:pPr>
              <a:buClr>
                <a:srgbClr val="FF0000"/>
              </a:buClr>
            </a:pPr>
            <a:r>
              <a:rPr lang="en-US" sz="2800" b="1" dirty="0" smtClean="0">
                <a:solidFill>
                  <a:schemeClr val="tx1"/>
                </a:solidFill>
                <a:latin typeface="Arial Black" pitchFamily="34" charset="0"/>
              </a:rPr>
              <a:t> </a:t>
            </a:r>
            <a:endParaRPr lang="el-GR" sz="2800" b="1" dirty="0" smtClean="0">
              <a:solidFill>
                <a:schemeClr val="tx1"/>
              </a:solidFill>
              <a:latin typeface="Arial Black" pitchFamily="34" charset="0"/>
            </a:endParaRPr>
          </a:p>
          <a:p>
            <a:pPr algn="l">
              <a:buClr>
                <a:srgbClr val="FF0000"/>
              </a:buClr>
              <a:buFont typeface="Wingdings" pitchFamily="2" charset="2"/>
              <a:buChar char="q"/>
            </a:pPr>
            <a:r>
              <a:rPr lang="el-GR" sz="2800" b="1" dirty="0" smtClean="0">
                <a:solidFill>
                  <a:schemeClr val="tx1"/>
                </a:solidFill>
                <a:latin typeface="Arial Black" pitchFamily="34" charset="0"/>
              </a:rPr>
              <a:t>ΕΙΝΑΙ ΣΩΛΗΝΕΣ ΜΕ ΜΕΓΑΛΟ ΜΗΚΟΣ ΚΑΙ ΜΙΚΡΗ ΔΙΑΜΕΤΡΟ. </a:t>
            </a:r>
            <a:r>
              <a:rPr lang="el-GR" sz="2800" b="1" dirty="0" smtClean="0">
                <a:solidFill>
                  <a:srgbClr val="0070C0"/>
                </a:solidFill>
                <a:latin typeface="Arial Black" pitchFamily="34" charset="0"/>
              </a:rPr>
              <a:t>ΜΕΣΑ ΑΠΟ ΤΟΥΣ ΑΥΛΟΥΣ</a:t>
            </a:r>
            <a:r>
              <a:rPr lang="el-GR" sz="2800" b="1" dirty="0" smtClean="0">
                <a:solidFill>
                  <a:schemeClr val="tx1"/>
                </a:solidFill>
                <a:latin typeface="Arial Black" pitchFamily="34" charset="0"/>
              </a:rPr>
              <a:t> ΔΙΕΡΧΟΝΤΑΙ </a:t>
            </a:r>
            <a:r>
              <a:rPr lang="el-GR" sz="2800" b="1" dirty="0" smtClean="0">
                <a:solidFill>
                  <a:srgbClr val="FF0000"/>
                </a:solidFill>
                <a:latin typeface="Arial Black" pitchFamily="34" charset="0"/>
              </a:rPr>
              <a:t>ΦΛΟΓΕΣ</a:t>
            </a:r>
            <a:r>
              <a:rPr lang="el-GR" sz="2800" b="1" dirty="0" smtClean="0">
                <a:solidFill>
                  <a:schemeClr val="tx1"/>
                </a:solidFill>
                <a:latin typeface="Arial Black" pitchFamily="34" charset="0"/>
              </a:rPr>
              <a:t> ΚΑΙ ΚΑΥΣΑΕΡΙΑ (</a:t>
            </a:r>
            <a:r>
              <a:rPr lang="el-GR" sz="2800" b="1" dirty="0" smtClean="0">
                <a:solidFill>
                  <a:srgbClr val="FF0000"/>
                </a:solidFill>
                <a:latin typeface="Arial Black" pitchFamily="34" charset="0"/>
              </a:rPr>
              <a:t>ΦΛΟΓΑΥΛΟΙ</a:t>
            </a:r>
            <a:r>
              <a:rPr lang="el-GR" sz="2800" b="1" dirty="0" smtClean="0">
                <a:solidFill>
                  <a:schemeClr val="tx1"/>
                </a:solidFill>
                <a:latin typeface="Arial Black" pitchFamily="34" charset="0"/>
              </a:rPr>
              <a:t>), η ΤΟ ΠΡΟΣ ΑΤΜΟΠΟΙΗΣΗ </a:t>
            </a:r>
            <a:r>
              <a:rPr lang="el-GR" sz="2800" b="1" dirty="0" smtClean="0">
                <a:solidFill>
                  <a:srgbClr val="FF0000"/>
                </a:solidFill>
                <a:latin typeface="Arial Black" pitchFamily="34" charset="0"/>
              </a:rPr>
              <a:t>ΝΕΡΟ</a:t>
            </a:r>
            <a:r>
              <a:rPr lang="el-GR" sz="2800" b="1" dirty="0" smtClean="0">
                <a:solidFill>
                  <a:schemeClr val="tx1"/>
                </a:solidFill>
                <a:latin typeface="Arial Black" pitchFamily="34" charset="0"/>
              </a:rPr>
              <a:t> (</a:t>
            </a:r>
            <a:r>
              <a:rPr lang="el-GR" sz="2800" b="1" dirty="0" smtClean="0">
                <a:solidFill>
                  <a:srgbClr val="FF0000"/>
                </a:solidFill>
                <a:latin typeface="Arial Black" pitchFamily="34" charset="0"/>
              </a:rPr>
              <a:t>ΥΔΡΑΥΛΟΙ</a:t>
            </a:r>
            <a:r>
              <a:rPr lang="el-GR" sz="2800" b="1" dirty="0" smtClean="0">
                <a:solidFill>
                  <a:schemeClr val="tx1"/>
                </a:solidFill>
                <a:latin typeface="Arial Black" pitchFamily="34" charset="0"/>
              </a:rPr>
              <a:t>).</a:t>
            </a:r>
          </a:p>
          <a:p>
            <a:pPr algn="l">
              <a:buClr>
                <a:srgbClr val="FF0000"/>
              </a:buClr>
              <a:buFont typeface="Wingdings" pitchFamily="2" charset="2"/>
              <a:buChar char="q"/>
            </a:pPr>
            <a:r>
              <a:rPr lang="el-GR" sz="2800" b="1" dirty="0" smtClean="0">
                <a:solidFill>
                  <a:schemeClr val="tx1"/>
                </a:solidFill>
                <a:latin typeface="Arial Black" pitchFamily="34" charset="0"/>
              </a:rPr>
              <a:t>ΣΚΟΠΟΣ ΤΩΝ ΑΥΛΩΝ ΕΙΝΑΙ ΝΑ ΔΗΜΙΟΥΡΓΗΣΟΥΝ </a:t>
            </a:r>
            <a:r>
              <a:rPr lang="el-GR" sz="2800" b="1" dirty="0" smtClean="0">
                <a:solidFill>
                  <a:srgbClr val="FF0000"/>
                </a:solidFill>
                <a:latin typeface="Arial Black" pitchFamily="34" charset="0"/>
              </a:rPr>
              <a:t>ΜΕΓΑΛΗ ΕΠΙΦΑΝΕΙΑ ΜΕΤΑΔΟΣΕΩΣ ΤΗΣ ΘΕΡΜΟΤΗΤΑ</a:t>
            </a:r>
            <a:r>
              <a:rPr lang="el-GR" sz="2800" b="1" dirty="0" smtClean="0">
                <a:solidFill>
                  <a:schemeClr val="tx1"/>
                </a:solidFill>
                <a:latin typeface="Arial Black" pitchFamily="34" charset="0"/>
              </a:rPr>
              <a:t> ΣΤΟ ΝΕΡΟ ΜΕΣΑ Σ</a:t>
            </a:r>
            <a:r>
              <a:rPr lang="en-US" sz="2800" b="1" dirty="0" smtClean="0">
                <a:solidFill>
                  <a:schemeClr val="tx1"/>
                </a:solidFill>
                <a:latin typeface="Arial Black" pitchFamily="34" charset="0"/>
              </a:rPr>
              <a:t>’</a:t>
            </a:r>
            <a:r>
              <a:rPr lang="el-GR" sz="2800" b="1" dirty="0" smtClean="0">
                <a:solidFill>
                  <a:schemeClr val="tx1"/>
                </a:solidFill>
                <a:latin typeface="Arial Black" pitchFamily="34" charset="0"/>
              </a:rPr>
              <a:t>ΕΝΑΝ ΟΡΙΣΜΕΝΟ ΧΩΡΟ.</a:t>
            </a: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ΤΑ ΜΕΡΗ ΤΩΝ 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buClr>
                <a:srgbClr val="FF0000"/>
              </a:buClr>
            </a:pPr>
            <a:endParaRPr lang="el-GR" sz="2800" b="1" u="sng" dirty="0" smtClean="0">
              <a:solidFill>
                <a:schemeClr val="tx1"/>
              </a:solidFill>
              <a:latin typeface="Arial Black" pitchFamily="34" charset="0"/>
            </a:endParaRPr>
          </a:p>
          <a:p>
            <a:pPr>
              <a:buClr>
                <a:srgbClr val="FF0000"/>
              </a:buClr>
            </a:pPr>
            <a:r>
              <a:rPr lang="el-GR" b="1" u="sng" dirty="0" smtClean="0">
                <a:solidFill>
                  <a:schemeClr val="tx1"/>
                </a:solidFill>
                <a:latin typeface="Arial Black" pitchFamily="34" charset="0"/>
              </a:rPr>
              <a:t>Ο ΚΑΠΝΟΘΑΛΑΜΟΣ</a:t>
            </a:r>
            <a:r>
              <a:rPr lang="en-US" b="1" dirty="0" smtClean="0">
                <a:solidFill>
                  <a:schemeClr val="tx1"/>
                </a:solidFill>
                <a:latin typeface="Arial Black" pitchFamily="34" charset="0"/>
              </a:rPr>
              <a:t>:</a:t>
            </a:r>
            <a:endParaRPr lang="el-GR" b="1" dirty="0" smtClean="0">
              <a:solidFill>
                <a:schemeClr val="tx1"/>
              </a:solidFill>
              <a:latin typeface="Arial Black" pitchFamily="34" charset="0"/>
            </a:endParaRPr>
          </a:p>
          <a:p>
            <a:pPr>
              <a:buClr>
                <a:srgbClr val="FF0000"/>
              </a:buClr>
            </a:pPr>
            <a:r>
              <a:rPr lang="en-US" sz="2800" b="1" dirty="0" smtClean="0">
                <a:solidFill>
                  <a:schemeClr val="tx1"/>
                </a:solidFill>
                <a:latin typeface="Arial Black" pitchFamily="34" charset="0"/>
              </a:rPr>
              <a:t> </a:t>
            </a:r>
            <a:endParaRPr lang="el-GR" sz="2800" b="1" dirty="0" smtClean="0">
              <a:solidFill>
                <a:schemeClr val="tx1"/>
              </a:solidFill>
              <a:latin typeface="Arial Black" pitchFamily="34" charset="0"/>
            </a:endParaRPr>
          </a:p>
          <a:p>
            <a:pPr algn="l">
              <a:buClr>
                <a:srgbClr val="FF0000"/>
              </a:buClr>
            </a:pPr>
            <a:r>
              <a:rPr lang="el-GR" sz="2800" b="1" dirty="0" smtClean="0">
                <a:solidFill>
                  <a:schemeClr val="tx1"/>
                </a:solidFill>
                <a:latin typeface="Arial Black" pitchFamily="34" charset="0"/>
              </a:rPr>
              <a:t>ΕΙΝΑΙ Ο ΧΩΡΟΣ ΠΟΥ ΣΥΝΔΕΕΙ ΤΟ ΘΕΡΜΑΝΤΗΡΑ ΜΕ ΤΗΝ ΚΑΠΝΟΔΟΧΟ.</a:t>
            </a: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ΤΑ ΜΕΡΗ ΤΩΝ 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buClr>
                <a:srgbClr val="FF0000"/>
              </a:buClr>
            </a:pPr>
            <a:endParaRPr lang="el-GR" sz="2800" b="1" u="sng" dirty="0" smtClean="0">
              <a:solidFill>
                <a:schemeClr val="tx1"/>
              </a:solidFill>
              <a:latin typeface="Arial Black" pitchFamily="34" charset="0"/>
            </a:endParaRPr>
          </a:p>
          <a:p>
            <a:pPr>
              <a:buClr>
                <a:srgbClr val="FF0000"/>
              </a:buClr>
            </a:pPr>
            <a:r>
              <a:rPr lang="el-GR" b="1" u="sng" dirty="0" smtClean="0">
                <a:solidFill>
                  <a:schemeClr val="tx1"/>
                </a:solidFill>
                <a:latin typeface="Arial Black" pitchFamily="34" charset="0"/>
              </a:rPr>
              <a:t>Η ΚΑΠΝΟΔΟΧΟΣ</a:t>
            </a:r>
            <a:r>
              <a:rPr lang="en-US" b="1" dirty="0" smtClean="0">
                <a:solidFill>
                  <a:schemeClr val="tx1"/>
                </a:solidFill>
                <a:latin typeface="Arial Black" pitchFamily="34" charset="0"/>
              </a:rPr>
              <a:t>:</a:t>
            </a:r>
            <a:endParaRPr lang="el-GR" b="1" dirty="0" smtClean="0">
              <a:solidFill>
                <a:schemeClr val="tx1"/>
              </a:solidFill>
              <a:latin typeface="Arial Black" pitchFamily="34" charset="0"/>
            </a:endParaRPr>
          </a:p>
          <a:p>
            <a:pPr>
              <a:buClr>
                <a:srgbClr val="FF0000"/>
              </a:buClr>
            </a:pPr>
            <a:r>
              <a:rPr lang="en-US" sz="2800" b="1" dirty="0" smtClean="0">
                <a:solidFill>
                  <a:schemeClr val="tx1"/>
                </a:solidFill>
                <a:latin typeface="Arial Black" pitchFamily="34" charset="0"/>
              </a:rPr>
              <a:t> </a:t>
            </a:r>
            <a:endParaRPr lang="el-GR" sz="2800" b="1" dirty="0" smtClean="0">
              <a:solidFill>
                <a:schemeClr val="tx1"/>
              </a:solidFill>
              <a:latin typeface="Arial Black" pitchFamily="34" charset="0"/>
            </a:endParaRPr>
          </a:p>
          <a:p>
            <a:pPr algn="l">
              <a:buClr>
                <a:srgbClr val="FF0000"/>
              </a:buClr>
            </a:pPr>
            <a:r>
              <a:rPr lang="el-GR" sz="2800" b="1" dirty="0" smtClean="0">
                <a:solidFill>
                  <a:schemeClr val="tx1"/>
                </a:solidFill>
                <a:latin typeface="Arial Black" pitchFamily="34" charset="0"/>
              </a:rPr>
              <a:t>ΕΙΝΑΙ Ο ΧΩΡΟΣ ΠΟΥ ΟΔΗΓΕΙ ΤΑ ΑΕΡΙΑ ΤΗΣ ΚΑΥΣΕΩΣ ΠΡΟΣ ΤΗΝ ΑΤΜΟΣΦΑΙΡΑ.</a:t>
            </a: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ΤΑ ΜΕΡΗ ΤΩΝ 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85720" y="214290"/>
            <a:ext cx="8572560" cy="714380"/>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ΤΑ ΜΕΡΗ ΤΩΝ ΛΕΒΗΤΩΝ</a:t>
            </a:r>
            <a:endParaRPr lang="el-GR" sz="2400" b="1" u="sng" dirty="0" smtClean="0">
              <a:solidFill>
                <a:schemeClr val="bg1"/>
              </a:solidFill>
              <a:latin typeface="Arial Black" pitchFamily="34" charset="0"/>
            </a:endParaRPr>
          </a:p>
        </p:txBody>
      </p:sp>
      <p:pic>
        <p:nvPicPr>
          <p:cNvPr id="7" name="Content Placeholder 6" descr="scan0002.jpg"/>
          <p:cNvPicPr>
            <a:picLocks noGrp="1" noChangeAspect="1"/>
          </p:cNvPicPr>
          <p:nvPr>
            <p:ph idx="1"/>
          </p:nvPr>
        </p:nvPicPr>
        <p:blipFill>
          <a:blip r:embed="rId3" cstate="print">
            <a:lum bright="-21000" contrast="36000"/>
          </a:blip>
          <a:stretch>
            <a:fillRect/>
          </a:stretch>
        </p:blipFill>
        <p:spPr>
          <a:xfrm rot="-60000">
            <a:off x="999184" y="989292"/>
            <a:ext cx="6815390" cy="5572164"/>
          </a:xfrm>
        </p:spPr>
      </p:pic>
      <p:sp>
        <p:nvSpPr>
          <p:cNvPr id="5" name="TextBox 4"/>
          <p:cNvSpPr txBox="1"/>
          <p:nvPr/>
        </p:nvSpPr>
        <p:spPr>
          <a:xfrm>
            <a:off x="0" y="1071547"/>
            <a:ext cx="2500298" cy="646331"/>
          </a:xfrm>
          <a:prstGeom prst="rect">
            <a:avLst/>
          </a:prstGeom>
          <a:noFill/>
        </p:spPr>
        <p:txBody>
          <a:bodyPr wrap="square" rtlCol="0">
            <a:spAutoFit/>
          </a:bodyPr>
          <a:lstStyle/>
          <a:p>
            <a:pPr marL="457200" indent="-457200"/>
            <a:endParaRPr lang="el-GR" sz="1600" b="1" dirty="0" smtClean="0">
              <a:latin typeface="Arial Black" pitchFamily="34" charset="0"/>
            </a:endParaRPr>
          </a:p>
          <a:p>
            <a:pPr marL="457200" indent="-457200">
              <a:buAutoNum type="arabicPeriod"/>
            </a:pPr>
            <a:endParaRPr lang="en-US" sz="2000" b="1" dirty="0">
              <a:latin typeface="Arial Black" pitchFamily="34" charset="0"/>
            </a:endParaRPr>
          </a:p>
        </p:txBody>
      </p:sp>
    </p:spTree>
  </p:cSld>
  <p:clrMapOvr>
    <a:masterClrMapping/>
  </p:clrMapOvr>
  <p:timing>
    <p:tnLst>
      <p:par>
        <p:cTn id="1" dur="indefinite" restart="never" nodeType="tmRoot"/>
      </p:par>
    </p:tnLst>
  </p:timing>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85720" y="214290"/>
            <a:ext cx="8572560" cy="714380"/>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ΤΑ ΜΕΡΗ ΤΩΝ ΛΕΒΗΤΩΝ</a:t>
            </a:r>
            <a:endParaRPr lang="el-GR" sz="2400" b="1" u="sng" dirty="0" smtClean="0">
              <a:solidFill>
                <a:schemeClr val="bg1"/>
              </a:solidFill>
              <a:latin typeface="Arial Black" pitchFamily="34" charset="0"/>
            </a:endParaRPr>
          </a:p>
        </p:txBody>
      </p:sp>
      <p:pic>
        <p:nvPicPr>
          <p:cNvPr id="7" name="Content Placeholder 6" descr="scan0002.jpg"/>
          <p:cNvPicPr>
            <a:picLocks noGrp="1" noChangeAspect="1"/>
          </p:cNvPicPr>
          <p:nvPr>
            <p:ph idx="1"/>
          </p:nvPr>
        </p:nvPicPr>
        <p:blipFill>
          <a:blip r:embed="rId3" cstate="print">
            <a:lum bright="-36000" contrast="54000"/>
          </a:blip>
          <a:stretch>
            <a:fillRect/>
          </a:stretch>
        </p:blipFill>
        <p:spPr>
          <a:xfrm rot="-60000">
            <a:off x="1714709" y="990164"/>
            <a:ext cx="5284360" cy="5572164"/>
          </a:xfrm>
        </p:spPr>
      </p:pic>
      <p:sp>
        <p:nvSpPr>
          <p:cNvPr id="5" name="TextBox 4"/>
          <p:cNvSpPr txBox="1"/>
          <p:nvPr/>
        </p:nvSpPr>
        <p:spPr>
          <a:xfrm>
            <a:off x="0" y="1071547"/>
            <a:ext cx="2500298" cy="646331"/>
          </a:xfrm>
          <a:prstGeom prst="rect">
            <a:avLst/>
          </a:prstGeom>
          <a:noFill/>
        </p:spPr>
        <p:txBody>
          <a:bodyPr wrap="square" rtlCol="0">
            <a:spAutoFit/>
          </a:bodyPr>
          <a:lstStyle/>
          <a:p>
            <a:pPr marL="457200" indent="-457200"/>
            <a:endParaRPr lang="el-GR" sz="1600" b="1" dirty="0" smtClean="0">
              <a:latin typeface="Arial Black" pitchFamily="34" charset="0"/>
            </a:endParaRPr>
          </a:p>
          <a:p>
            <a:pPr marL="457200" indent="-457200">
              <a:buAutoNum type="arabicPeriod"/>
            </a:pPr>
            <a:endParaRPr lang="en-US" sz="2000" b="1" dirty="0">
              <a:latin typeface="Arial Black" pitchFamily="34" charset="0"/>
            </a:endParaRPr>
          </a:p>
        </p:txBody>
      </p:sp>
    </p:spTree>
  </p:cSld>
  <p:clrMapOvr>
    <a:masterClrMapping/>
  </p:clrMapOvr>
  <p:timing>
    <p:tnLst>
      <p:par>
        <p:cTn id="1" dur="indefinite" restart="never" nodeType="tmRoot"/>
      </p:par>
    </p:tn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pPr>
            <a:r>
              <a:rPr lang="el-GR" sz="2800" b="1" dirty="0" smtClean="0">
                <a:solidFill>
                  <a:schemeClr val="tx1"/>
                </a:solidFill>
                <a:latin typeface="Arial Black" pitchFamily="34" charset="0"/>
              </a:rPr>
              <a:t>ΤΑ ΚΥΡΙΑ ΧΑΡΑΚΤΗΡΙΣΤΙΚΑ ΣΤΟΙΧΕΙΑ ΠΟΥ ΠΡΟΣΔΙΟΡΙΖΟΥΝ ΤΟ ΜΕΓΕΘΟΣ ΚΑΙ ΤΙΣ ΙΚΑΝΟΤΗΤΕΣ ΤΩΝ ΛΕΒΗΤΩΝ, ΕΙΝΑΙ </a:t>
            </a:r>
            <a:r>
              <a:rPr lang="en-US" sz="2800" b="1" dirty="0" smtClean="0">
                <a:solidFill>
                  <a:schemeClr val="tx1"/>
                </a:solidFill>
                <a:latin typeface="Arial Black" pitchFamily="34" charset="0"/>
              </a:rPr>
              <a:t>:</a:t>
            </a:r>
            <a:endParaRPr lang="el-GR" sz="2800" b="1" dirty="0" smtClean="0">
              <a:solidFill>
                <a:schemeClr val="tx1"/>
              </a:solidFill>
              <a:latin typeface="Arial Black" pitchFamily="34" charset="0"/>
            </a:endParaRPr>
          </a:p>
          <a:p>
            <a:pPr algn="l">
              <a:buClr>
                <a:srgbClr val="FF0000"/>
              </a:buClr>
            </a:pPr>
            <a:endParaRPr lang="en-US" sz="2800" b="1" dirty="0" smtClean="0">
              <a:solidFill>
                <a:schemeClr val="tx1"/>
              </a:solidFill>
              <a:latin typeface="Arial Black" pitchFamily="34" charset="0"/>
            </a:endParaRPr>
          </a:p>
          <a:p>
            <a:pPr algn="l">
              <a:buClr>
                <a:srgbClr val="FF0000"/>
              </a:buClr>
              <a:buFont typeface="Wingdings" pitchFamily="2" charset="2"/>
              <a:buChar char="ü"/>
            </a:pPr>
            <a:r>
              <a:rPr lang="el-GR" sz="2400" b="1" dirty="0" smtClean="0">
                <a:solidFill>
                  <a:srgbClr val="FF0000"/>
                </a:solidFill>
                <a:latin typeface="Arial Black" pitchFamily="34" charset="0"/>
              </a:rPr>
              <a:t>Η ΠΙΕΣΗ </a:t>
            </a:r>
            <a:r>
              <a:rPr lang="el-GR" sz="1800" b="1" dirty="0" smtClean="0">
                <a:solidFill>
                  <a:schemeClr val="tx1"/>
                </a:solidFill>
                <a:latin typeface="Arial Black" pitchFamily="34" charset="0"/>
              </a:rPr>
              <a:t>ΤΟΥ ΠΑΡΑΓΟΜΕΝΟΥ ΑΤΜΟΥ.</a:t>
            </a:r>
            <a:endParaRPr lang="el-GR" sz="1800" b="1" dirty="0" smtClean="0">
              <a:solidFill>
                <a:srgbClr val="FF0000"/>
              </a:solidFill>
              <a:latin typeface="Arial Black" pitchFamily="34" charset="0"/>
            </a:endParaRPr>
          </a:p>
          <a:p>
            <a:pPr algn="l">
              <a:buClr>
                <a:srgbClr val="FF0000"/>
              </a:buClr>
              <a:buFont typeface="Wingdings" pitchFamily="2" charset="2"/>
              <a:buChar char="ü"/>
            </a:pPr>
            <a:endParaRPr lang="el-GR" sz="2800" b="1" dirty="0" smtClean="0">
              <a:solidFill>
                <a:schemeClr val="tx1"/>
              </a:solidFill>
              <a:latin typeface="Arial Black" pitchFamily="34" charset="0"/>
            </a:endParaRPr>
          </a:p>
          <a:p>
            <a:pPr algn="l">
              <a:buClr>
                <a:srgbClr val="FF0000"/>
              </a:buClr>
              <a:buFont typeface="Wingdings" pitchFamily="2" charset="2"/>
              <a:buChar char="ü"/>
            </a:pPr>
            <a:r>
              <a:rPr lang="el-GR" sz="2400" b="1" dirty="0" smtClean="0">
                <a:solidFill>
                  <a:srgbClr val="FF0000"/>
                </a:solidFill>
                <a:latin typeface="Arial Black" pitchFamily="34" charset="0"/>
              </a:rPr>
              <a:t>Η ΘΕΡΜΟΚΡΑΣΙΑ </a:t>
            </a:r>
            <a:r>
              <a:rPr lang="el-GR" sz="1800" b="1" dirty="0" smtClean="0">
                <a:solidFill>
                  <a:schemeClr val="tx1"/>
                </a:solidFill>
                <a:latin typeface="Arial Black" pitchFamily="34" charset="0"/>
              </a:rPr>
              <a:t>ΤΟΥ ΠΑΡΑΓΟΜΕΝΟΥ ΑΤΜΟΥ.</a:t>
            </a:r>
          </a:p>
          <a:p>
            <a:pPr algn="l">
              <a:buClr>
                <a:srgbClr val="FF0000"/>
              </a:buClr>
              <a:buFont typeface="Wingdings" pitchFamily="2" charset="2"/>
              <a:buChar char="ü"/>
            </a:pPr>
            <a:endParaRPr lang="el-GR" sz="2800" b="1" dirty="0" smtClean="0">
              <a:solidFill>
                <a:schemeClr val="tx1"/>
              </a:solidFill>
              <a:latin typeface="Arial Black" pitchFamily="34" charset="0"/>
            </a:endParaRPr>
          </a:p>
          <a:p>
            <a:pPr algn="l">
              <a:buClr>
                <a:srgbClr val="FF0000"/>
              </a:buClr>
              <a:buFont typeface="Wingdings" pitchFamily="2" charset="2"/>
              <a:buChar char="ü"/>
            </a:pPr>
            <a:r>
              <a:rPr lang="el-GR" sz="2400" b="1" dirty="0" smtClean="0">
                <a:solidFill>
                  <a:srgbClr val="FF0000"/>
                </a:solidFill>
                <a:latin typeface="Arial Black" pitchFamily="34" charset="0"/>
              </a:rPr>
              <a:t>Η ΑΤΜΟΠΑΡΑΓΩΓΙΚΗ ΙΚΑΝΟΤΗΤΑ </a:t>
            </a:r>
            <a:r>
              <a:rPr lang="el-GR" sz="1800" b="1" dirty="0" smtClean="0">
                <a:solidFill>
                  <a:schemeClr val="tx1"/>
                </a:solidFill>
                <a:latin typeface="Arial Black" pitchFamily="34" charset="0"/>
              </a:rPr>
              <a:t>η Η ΠΑΡΟΧΗ ΤΟΥ</a:t>
            </a:r>
          </a:p>
          <a:p>
            <a:pPr algn="l">
              <a:buClr>
                <a:srgbClr val="FF0000"/>
              </a:buClr>
            </a:pPr>
            <a:r>
              <a:rPr lang="el-GR" sz="1800" b="1" dirty="0" smtClean="0">
                <a:solidFill>
                  <a:schemeClr val="tx1"/>
                </a:solidFill>
                <a:latin typeface="Arial Black" pitchFamily="34" charset="0"/>
              </a:rPr>
              <a:t>                                                                                ΑΤΜΟΥ.</a:t>
            </a:r>
            <a:r>
              <a:rPr lang="el-GR" sz="2400" b="1" dirty="0" smtClean="0">
                <a:solidFill>
                  <a:srgbClr val="FF0000"/>
                </a:solidFill>
                <a:latin typeface="Arial Black" pitchFamily="34" charset="0"/>
              </a:rPr>
              <a:t> </a:t>
            </a:r>
          </a:p>
        </p:txBody>
      </p:sp>
      <p:sp>
        <p:nvSpPr>
          <p:cNvPr id="4" name="Title 1"/>
          <p:cNvSpPr>
            <a:spLocks noGrp="1"/>
          </p:cNvSpPr>
          <p:nvPr>
            <p:ph type="ctrTitle"/>
          </p:nvPr>
        </p:nvSpPr>
        <p:spPr>
          <a:xfrm>
            <a:off x="285750" y="214313"/>
            <a:ext cx="8572500" cy="714357"/>
          </a:xfrm>
          <a:solidFill>
            <a:schemeClr val="accent2">
              <a:lumMod val="75000"/>
            </a:schemeClr>
          </a:solidFill>
          <a:effectLst>
            <a:glow rad="228600">
              <a:schemeClr val="accent1">
                <a:satMod val="175000"/>
                <a:alpha val="40000"/>
              </a:schemeClr>
            </a:glow>
          </a:effectLst>
        </p:spPr>
        <p:txBody>
          <a:bodyPr>
            <a:normAutofit/>
          </a:bodyPr>
          <a:lstStyle/>
          <a:p>
            <a:r>
              <a:rPr lang="el-GR" sz="2400" b="1" u="sng" dirty="0" smtClean="0">
                <a:solidFill>
                  <a:schemeClr val="bg1"/>
                </a:solidFill>
                <a:latin typeface="Arial" pitchFamily="34" charset="0"/>
                <a:cs typeface="Arial" pitchFamily="34" charset="0"/>
              </a:rPr>
              <a:t>ΓΕΝΙΚΑ ΧΑΡΑΚΤΗΡΙΣΤΙΚΑ ΣΤΟΙΧΕΙΑ ΤΩΝ 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7158" y="1071546"/>
            <a:ext cx="8572560" cy="5429288"/>
          </a:xfrm>
        </p:spPr>
        <p:txBody>
          <a:bodyPr>
            <a:normAutofit/>
          </a:bodyPr>
          <a:lstStyle/>
          <a:p>
            <a:pPr>
              <a:buClr>
                <a:srgbClr val="FF0000"/>
              </a:buClr>
            </a:pPr>
            <a:r>
              <a:rPr lang="el-GR" sz="2000" b="1" u="sng" dirty="0" smtClean="0">
                <a:solidFill>
                  <a:schemeClr val="tx1"/>
                </a:solidFill>
                <a:latin typeface="Arial Black" pitchFamily="34" charset="0"/>
              </a:rPr>
              <a:t>Η ΘΕΡΜΟΚΡΑΣΙΑ ΤΟΥ</a:t>
            </a:r>
            <a:r>
              <a:rPr lang="en-US" sz="2000" b="1" u="sng" dirty="0" smtClean="0">
                <a:solidFill>
                  <a:schemeClr val="tx1"/>
                </a:solidFill>
                <a:latin typeface="Arial Black" pitchFamily="34" charset="0"/>
              </a:rPr>
              <a:t> </a:t>
            </a:r>
            <a:r>
              <a:rPr lang="el-GR" sz="2000" b="1" u="sng" dirty="0" smtClean="0">
                <a:solidFill>
                  <a:schemeClr val="tx1"/>
                </a:solidFill>
                <a:latin typeface="Arial Black" pitchFamily="34" charset="0"/>
              </a:rPr>
              <a:t>ΑΤΜΟΥ</a:t>
            </a:r>
            <a:r>
              <a:rPr lang="en-US" sz="2000" b="1" u="sng" dirty="0" smtClean="0">
                <a:solidFill>
                  <a:schemeClr val="tx1"/>
                </a:solidFill>
                <a:latin typeface="Arial Black" pitchFamily="34" charset="0"/>
              </a:rPr>
              <a:t> (t)</a:t>
            </a:r>
            <a:endParaRPr lang="el-GR" sz="2000" b="1" u="sng" dirty="0" smtClean="0">
              <a:solidFill>
                <a:schemeClr val="tx1"/>
              </a:solidFill>
              <a:latin typeface="Arial Black" pitchFamily="34" charset="0"/>
            </a:endParaRPr>
          </a:p>
          <a:p>
            <a:pPr>
              <a:buClr>
                <a:srgbClr val="FF0000"/>
              </a:buClr>
            </a:pPr>
            <a:endParaRPr lang="en-US" sz="2000" b="1" u="sng" dirty="0" smtClean="0">
              <a:solidFill>
                <a:schemeClr val="tx1"/>
              </a:solidFill>
              <a:latin typeface="Arial Black" pitchFamily="34" charset="0"/>
            </a:endParaRPr>
          </a:p>
          <a:p>
            <a:pPr algn="l">
              <a:buClr>
                <a:srgbClr val="FF0000"/>
              </a:buClr>
            </a:pPr>
            <a:r>
              <a:rPr lang="el-GR" sz="2000" b="1" dirty="0" smtClean="0">
                <a:solidFill>
                  <a:schemeClr val="tx1"/>
                </a:solidFill>
                <a:latin typeface="Arial Black" pitchFamily="34" charset="0"/>
              </a:rPr>
              <a:t>ΜΕΤΡΙΕΤΑΙ ΣΕ ΒΑΘΜΟΥΣ ΚΕΛΣΙΟΥ  °</a:t>
            </a:r>
            <a:r>
              <a:rPr lang="en-US" sz="2800" b="1" dirty="0" smtClean="0">
                <a:solidFill>
                  <a:schemeClr val="tx1"/>
                </a:solidFill>
                <a:latin typeface="Arial Black" pitchFamily="34" charset="0"/>
              </a:rPr>
              <a:t>C </a:t>
            </a:r>
            <a:r>
              <a:rPr lang="el-GR" sz="2800" b="1" dirty="0" smtClean="0">
                <a:solidFill>
                  <a:schemeClr val="tx1"/>
                </a:solidFill>
                <a:latin typeface="Arial Black" pitchFamily="34" charset="0"/>
              </a:rPr>
              <a:t>η</a:t>
            </a:r>
            <a:r>
              <a:rPr lang="en-US" sz="2000" b="1" dirty="0" smtClean="0">
                <a:solidFill>
                  <a:schemeClr val="tx1"/>
                </a:solidFill>
                <a:latin typeface="Arial Black" pitchFamily="34" charset="0"/>
              </a:rPr>
              <a:t>  °</a:t>
            </a:r>
            <a:r>
              <a:rPr lang="en-US" sz="2800" b="1" dirty="0" smtClean="0">
                <a:solidFill>
                  <a:schemeClr val="tx1"/>
                </a:solidFill>
                <a:latin typeface="Arial Black" pitchFamily="34" charset="0"/>
              </a:rPr>
              <a:t>F</a:t>
            </a:r>
          </a:p>
          <a:p>
            <a:pPr algn="l">
              <a:buClr>
                <a:srgbClr val="FF0000"/>
              </a:buClr>
            </a:pPr>
            <a:endParaRPr lang="en-US" sz="2800" b="1" dirty="0" smtClean="0">
              <a:solidFill>
                <a:schemeClr val="tx1"/>
              </a:solidFill>
              <a:latin typeface="Arial Black" pitchFamily="34" charset="0"/>
            </a:endParaRPr>
          </a:p>
          <a:p>
            <a:pPr>
              <a:buClr>
                <a:srgbClr val="FF0000"/>
              </a:buClr>
            </a:pPr>
            <a:r>
              <a:rPr lang="el-GR" sz="2800" b="1" dirty="0" smtClean="0">
                <a:solidFill>
                  <a:schemeClr val="tx1"/>
                </a:solidFill>
                <a:latin typeface="Arial Black" pitchFamily="34" charset="0"/>
              </a:rPr>
              <a:t>°</a:t>
            </a:r>
            <a:r>
              <a:rPr lang="en-US" sz="3600" b="1" dirty="0" smtClean="0">
                <a:solidFill>
                  <a:schemeClr val="tx1"/>
                </a:solidFill>
                <a:latin typeface="Arial Black" pitchFamily="34" charset="0"/>
              </a:rPr>
              <a:t>C = (</a:t>
            </a:r>
            <a:r>
              <a:rPr lang="en-US" sz="2800" b="1" dirty="0" smtClean="0">
                <a:solidFill>
                  <a:schemeClr val="tx1"/>
                </a:solidFill>
                <a:latin typeface="Arial Black" pitchFamily="34" charset="0"/>
              </a:rPr>
              <a:t>°</a:t>
            </a:r>
            <a:r>
              <a:rPr lang="en-US" sz="3600" b="1" dirty="0" smtClean="0">
                <a:solidFill>
                  <a:schemeClr val="tx1"/>
                </a:solidFill>
                <a:latin typeface="Arial Black" pitchFamily="34" charset="0"/>
              </a:rPr>
              <a:t>F – 32) x 5/9</a:t>
            </a:r>
          </a:p>
          <a:p>
            <a:pPr>
              <a:buClr>
                <a:srgbClr val="FF0000"/>
              </a:buClr>
            </a:pPr>
            <a:endParaRPr lang="en-US" sz="3600" b="1" dirty="0" smtClean="0">
              <a:solidFill>
                <a:schemeClr val="tx1"/>
              </a:solidFill>
              <a:latin typeface="Arial Black" pitchFamily="34" charset="0"/>
            </a:endParaRPr>
          </a:p>
          <a:p>
            <a:pPr>
              <a:buClr>
                <a:srgbClr val="FF0000"/>
              </a:buClr>
            </a:pPr>
            <a:r>
              <a:rPr lang="en-US" sz="2800" b="1" dirty="0" smtClean="0">
                <a:solidFill>
                  <a:schemeClr val="tx1"/>
                </a:solidFill>
                <a:latin typeface="Arial Black" pitchFamily="34" charset="0"/>
              </a:rPr>
              <a:t>°</a:t>
            </a:r>
            <a:r>
              <a:rPr lang="en-US" sz="3600" b="1" dirty="0" smtClean="0">
                <a:solidFill>
                  <a:schemeClr val="tx1"/>
                </a:solidFill>
                <a:latin typeface="Arial Black" pitchFamily="34" charset="0"/>
              </a:rPr>
              <a:t>F</a:t>
            </a:r>
            <a:r>
              <a:rPr lang="en-US" sz="2800" b="1" dirty="0" smtClean="0">
                <a:solidFill>
                  <a:schemeClr val="tx1"/>
                </a:solidFill>
                <a:latin typeface="Arial Black" pitchFamily="34" charset="0"/>
              </a:rPr>
              <a:t> </a:t>
            </a:r>
            <a:r>
              <a:rPr lang="en-US" sz="3600" b="1" dirty="0" smtClean="0">
                <a:solidFill>
                  <a:schemeClr val="tx1"/>
                </a:solidFill>
                <a:latin typeface="Arial Black" pitchFamily="34" charset="0"/>
              </a:rPr>
              <a:t>= 5/9 °C + 32</a:t>
            </a:r>
            <a:endParaRPr lang="el-GR" sz="3600" b="1" dirty="0" smtClean="0">
              <a:solidFill>
                <a:schemeClr val="tx1"/>
              </a:solidFill>
              <a:latin typeface="Arial Black" pitchFamily="34" charset="0"/>
            </a:endParaRPr>
          </a:p>
          <a:p>
            <a:pPr>
              <a:buClr>
                <a:srgbClr val="FF0000"/>
              </a:buClr>
            </a:pPr>
            <a:endParaRPr lang="el-GR" sz="28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ΓΕΝΙΚΑ ΧΑΡΑΚΤΗΡΙΣΤΙΚΑ ΣΤΟΙΧΕΙΑ ΤΩΝ 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buClr>
                <a:srgbClr val="FF0000"/>
              </a:buClr>
            </a:pPr>
            <a:r>
              <a:rPr lang="el-GR" sz="2000" b="1" u="sng" dirty="0" smtClean="0">
                <a:solidFill>
                  <a:schemeClr val="tx1"/>
                </a:solidFill>
                <a:latin typeface="Arial Black" pitchFamily="34" charset="0"/>
              </a:rPr>
              <a:t>Η ΑΤΜΟΠΑΡΑΓΩΓΙΚΗ ΙΚΑΝΟΤΗΤΑ</a:t>
            </a:r>
            <a:endParaRPr lang="en-US" sz="2000" b="1" u="sng" dirty="0" smtClean="0">
              <a:solidFill>
                <a:schemeClr val="tx1"/>
              </a:solidFill>
              <a:latin typeface="Arial Black" pitchFamily="34" charset="0"/>
            </a:endParaRPr>
          </a:p>
          <a:p>
            <a:pPr algn="l">
              <a:buClr>
                <a:srgbClr val="FF0000"/>
              </a:buClr>
            </a:pPr>
            <a:endParaRPr lang="el-GR" sz="2000" b="1" dirty="0" smtClean="0">
              <a:solidFill>
                <a:schemeClr val="tx1"/>
              </a:solidFill>
              <a:latin typeface="Arial Black" pitchFamily="34" charset="0"/>
            </a:endParaRPr>
          </a:p>
          <a:p>
            <a:pPr algn="l">
              <a:buClr>
                <a:srgbClr val="FF0000"/>
              </a:buClr>
            </a:pPr>
            <a:r>
              <a:rPr lang="el-GR" sz="2000" b="1" dirty="0" smtClean="0">
                <a:solidFill>
                  <a:schemeClr val="tx1"/>
                </a:solidFill>
                <a:latin typeface="Arial Black" pitchFamily="34" charset="0"/>
              </a:rPr>
              <a:t>ΧΡΗΣΙΜΕΥΕΙ ΩΣ ΜΕΤΡΟ ΤΗΣ ΙΣΧΥΟΣ ΤΟΥ ΛΕΒΗΤΑ ΚΑΙ ΚΑΤ</a:t>
            </a:r>
            <a:r>
              <a:rPr lang="en-US" sz="2000" b="1" dirty="0" smtClean="0">
                <a:solidFill>
                  <a:schemeClr val="tx1"/>
                </a:solidFill>
                <a:latin typeface="Arial Black" pitchFamily="34" charset="0"/>
              </a:rPr>
              <a:t>’</a:t>
            </a:r>
            <a:r>
              <a:rPr lang="el-GR" sz="2000" b="1" dirty="0" smtClean="0">
                <a:solidFill>
                  <a:schemeClr val="tx1"/>
                </a:solidFill>
                <a:latin typeface="Arial Black" pitchFamily="34" charset="0"/>
              </a:rPr>
              <a:t> ΕΠΕΚΤΑΣΗ ΤΗΣ ΙΠΠΟΔΥΝΑΜΕΩΣ ΤΗΣ ΜΗΧΑΝΗΣ ΠΟΥ ΜΠΟΡΕΙ ΑΥΤΟΣ ΝΑ ΕΞΥΠΗΡΕΤΗΣΕΙ.</a:t>
            </a:r>
          </a:p>
          <a:p>
            <a:pPr algn="l">
              <a:buClr>
                <a:srgbClr val="FF0000"/>
              </a:buClr>
            </a:pPr>
            <a:endParaRPr lang="el-GR" sz="2000" b="1" dirty="0" smtClean="0">
              <a:solidFill>
                <a:schemeClr val="tx1"/>
              </a:solidFill>
              <a:latin typeface="Arial Black" pitchFamily="34" charset="0"/>
            </a:endParaRPr>
          </a:p>
          <a:p>
            <a:pPr algn="l">
              <a:buClr>
                <a:srgbClr val="FF0000"/>
              </a:buClr>
            </a:pPr>
            <a:r>
              <a:rPr lang="el-GR" sz="2000" b="1" dirty="0" smtClean="0">
                <a:solidFill>
                  <a:schemeClr val="tx1"/>
                </a:solidFill>
                <a:latin typeface="Arial Black" pitchFamily="34" charset="0"/>
              </a:rPr>
              <a:t>ΜΕΤΡΙΕΤΑΙ ΣΕ ΤΟΝΝΟΥΣ</a:t>
            </a:r>
            <a:r>
              <a:rPr lang="en-US" sz="2000" b="1" dirty="0" smtClean="0">
                <a:solidFill>
                  <a:schemeClr val="tx1"/>
                </a:solidFill>
                <a:latin typeface="Arial Black" pitchFamily="34" charset="0"/>
              </a:rPr>
              <a:t>,</a:t>
            </a:r>
            <a:r>
              <a:rPr lang="el-GR" sz="2000" b="1" dirty="0" smtClean="0">
                <a:solidFill>
                  <a:schemeClr val="tx1"/>
                </a:solidFill>
                <a:latin typeface="Arial Black" pitchFamily="34" charset="0"/>
              </a:rPr>
              <a:t> </a:t>
            </a:r>
            <a:r>
              <a:rPr lang="en-US" sz="2000" b="1" dirty="0" smtClean="0">
                <a:solidFill>
                  <a:schemeClr val="tx1"/>
                </a:solidFill>
                <a:latin typeface="Arial Black" pitchFamily="34" charset="0"/>
              </a:rPr>
              <a:t>kg</a:t>
            </a:r>
            <a:r>
              <a:rPr lang="el-GR" sz="2000" b="1" dirty="0" smtClean="0">
                <a:solidFill>
                  <a:schemeClr val="tx1"/>
                </a:solidFill>
                <a:latin typeface="Arial Black" pitchFamily="34" charset="0"/>
              </a:rPr>
              <a:t> η</a:t>
            </a:r>
            <a:r>
              <a:rPr lang="en-US" sz="2000" b="1" dirty="0" smtClean="0">
                <a:solidFill>
                  <a:schemeClr val="tx1"/>
                </a:solidFill>
                <a:latin typeface="Arial Black" pitchFamily="34" charset="0"/>
              </a:rPr>
              <a:t> lb </a:t>
            </a:r>
            <a:r>
              <a:rPr lang="el-GR" sz="2000" b="1" dirty="0" smtClean="0">
                <a:solidFill>
                  <a:schemeClr val="tx1"/>
                </a:solidFill>
                <a:latin typeface="Arial Black" pitchFamily="34" charset="0"/>
              </a:rPr>
              <a:t>ΠΑΡΑΓΩΜΕΝΟΥ ΑΤΜΟΥ ΑΝΑ ΩΡΑ (</a:t>
            </a:r>
            <a:r>
              <a:rPr lang="en-US" sz="2000" b="1" dirty="0" smtClean="0">
                <a:solidFill>
                  <a:schemeClr val="tx1"/>
                </a:solidFill>
                <a:latin typeface="Arial Black" pitchFamily="34" charset="0"/>
              </a:rPr>
              <a:t>Ton/h, kg/h, lb/h)</a:t>
            </a:r>
            <a:r>
              <a:rPr lang="el-GR" sz="2000" b="1" dirty="0" smtClean="0">
                <a:solidFill>
                  <a:schemeClr val="tx1"/>
                </a:solidFill>
                <a:latin typeface="Arial Black" pitchFamily="34" charset="0"/>
              </a:rPr>
              <a:t>.</a:t>
            </a:r>
          </a:p>
          <a:p>
            <a:pPr algn="l">
              <a:buClr>
                <a:srgbClr val="FF0000"/>
              </a:buClr>
            </a:pPr>
            <a:r>
              <a:rPr lang="el-GR" sz="2000" b="1" dirty="0" smtClean="0">
                <a:solidFill>
                  <a:schemeClr val="tx1"/>
                </a:solidFill>
                <a:latin typeface="Arial Black" pitchFamily="34" charset="0"/>
              </a:rPr>
              <a:t>ΟΠΟΥ ΑΥΤΟ ΙΣΟΔΥΝΑΜΕΙ ΜΕ ΕΡΓΟ ΠΟΥ ΠΑΡΑΓΕΤΑΙ ΣΤΗ ΜΟΝΑΔΑ ΤΟΥ ΧΡΟΝΟΥ.</a:t>
            </a:r>
            <a:endParaRPr lang="en-US" sz="2000" b="1" dirty="0" smtClean="0">
              <a:solidFill>
                <a:schemeClr val="tx1"/>
              </a:solidFill>
              <a:latin typeface="Arial Black" pitchFamily="34" charset="0"/>
            </a:endParaRPr>
          </a:p>
          <a:p>
            <a:pPr algn="l">
              <a:buClr>
                <a:srgbClr val="FF0000"/>
              </a:buClr>
            </a:pPr>
            <a:endParaRPr lang="en-US" sz="2000" b="1" dirty="0" smtClean="0">
              <a:solidFill>
                <a:schemeClr val="tx1"/>
              </a:solidFill>
              <a:latin typeface="Arial Black" pitchFamily="34" charset="0"/>
            </a:endParaRPr>
          </a:p>
          <a:p>
            <a:pPr algn="l">
              <a:buClr>
                <a:srgbClr val="FF0000"/>
              </a:buClr>
            </a:pPr>
            <a:r>
              <a:rPr lang="en-US" sz="2000" b="1" dirty="0" smtClean="0">
                <a:solidFill>
                  <a:schemeClr val="tx1"/>
                </a:solidFill>
                <a:latin typeface="Arial Black" pitchFamily="34" charset="0"/>
              </a:rPr>
              <a:t>1 </a:t>
            </a:r>
            <a:r>
              <a:rPr lang="el-GR" sz="2000" b="1" dirty="0" smtClean="0">
                <a:solidFill>
                  <a:schemeClr val="tx1"/>
                </a:solidFill>
                <a:latin typeface="Arial Black" pitchFamily="34" charset="0"/>
              </a:rPr>
              <a:t>ΙΠΠΟΣ ΛΕΒΗΤΑ</a:t>
            </a:r>
            <a:r>
              <a:rPr lang="en-US" sz="2000" b="1" dirty="0" smtClean="0">
                <a:solidFill>
                  <a:schemeClr val="tx1"/>
                </a:solidFill>
                <a:latin typeface="Arial Black" pitchFamily="34" charset="0"/>
              </a:rPr>
              <a:t> =</a:t>
            </a:r>
            <a:r>
              <a:rPr lang="el-GR" sz="2000" b="1" dirty="0" smtClean="0">
                <a:solidFill>
                  <a:schemeClr val="tx1"/>
                </a:solidFill>
                <a:latin typeface="Arial Black" pitchFamily="34" charset="0"/>
              </a:rPr>
              <a:t> 14 </a:t>
            </a:r>
            <a:r>
              <a:rPr lang="en-US" sz="2000" b="1" dirty="0" smtClean="0">
                <a:solidFill>
                  <a:schemeClr val="tx1"/>
                </a:solidFill>
                <a:latin typeface="Arial Black" pitchFamily="34" charset="0"/>
              </a:rPr>
              <a:t>PS </a:t>
            </a:r>
            <a:r>
              <a:rPr lang="el-GR" sz="2000" b="1" dirty="0" smtClean="0">
                <a:solidFill>
                  <a:schemeClr val="tx1"/>
                </a:solidFill>
                <a:latin typeface="Arial Black" pitchFamily="34" charset="0"/>
              </a:rPr>
              <a:t>ΠΕΡΙΠΟΥ</a:t>
            </a:r>
            <a:endParaRPr lang="en-US"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ΓΕΝΙΚΑ ΧΑΡΑΚΤΗΡΙΣΤΙΚΑ ΣΤΟΙΧΕΙΑ ΤΩΝ 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buClr>
                <a:srgbClr val="FF0000"/>
              </a:buClr>
            </a:pPr>
            <a:r>
              <a:rPr lang="el-GR" sz="2000" b="1" u="sng" dirty="0" smtClean="0">
                <a:solidFill>
                  <a:schemeClr val="tx1"/>
                </a:solidFill>
                <a:latin typeface="Arial Black" pitchFamily="34" charset="0"/>
              </a:rPr>
              <a:t>Η ΑΤΜΟΠΑΡΑΓΩΓΙΚΗ ΙΚΑΝΟΤΗΤΑ</a:t>
            </a:r>
            <a:endParaRPr lang="en-US" sz="2000" b="1" u="sng" dirty="0" smtClean="0">
              <a:solidFill>
                <a:schemeClr val="tx1"/>
              </a:solidFill>
              <a:latin typeface="Arial Black" pitchFamily="34" charset="0"/>
            </a:endParaRPr>
          </a:p>
          <a:p>
            <a:pPr algn="l">
              <a:buClr>
                <a:srgbClr val="FF0000"/>
              </a:buClr>
            </a:pPr>
            <a:endParaRPr lang="el-GR" sz="2000" b="1" dirty="0" smtClean="0">
              <a:solidFill>
                <a:schemeClr val="tx1"/>
              </a:solidFill>
              <a:latin typeface="Arial Black" pitchFamily="34" charset="0"/>
            </a:endParaRPr>
          </a:p>
          <a:p>
            <a:pPr algn="l">
              <a:buClr>
                <a:srgbClr val="FF0000"/>
              </a:buClr>
            </a:pPr>
            <a:r>
              <a:rPr lang="el-GR" sz="2000" b="1" dirty="0" smtClean="0">
                <a:solidFill>
                  <a:schemeClr val="tx1"/>
                </a:solidFill>
                <a:latin typeface="Arial Black" pitchFamily="34" charset="0"/>
              </a:rPr>
              <a:t>ΓΙΑ ΤΗΝ ΜΕΤΡΗΣΗ ΤΗΣ ΙΣΧΥΟΣ ΤΩΝ ΛΕΒΗΤΩΝ ΚΑΙ ΤΗΝ ΣΥΓΚΡΙΣΗ</a:t>
            </a:r>
            <a:r>
              <a:rPr lang="en-US" sz="2000" b="1" dirty="0" smtClean="0">
                <a:solidFill>
                  <a:schemeClr val="tx1"/>
                </a:solidFill>
                <a:latin typeface="Arial Black" pitchFamily="34" charset="0"/>
              </a:rPr>
              <a:t> </a:t>
            </a:r>
            <a:r>
              <a:rPr lang="el-GR" sz="2000" b="1" dirty="0" smtClean="0">
                <a:solidFill>
                  <a:schemeClr val="tx1"/>
                </a:solidFill>
                <a:latin typeface="Arial Black" pitchFamily="34" charset="0"/>
              </a:rPr>
              <a:t>ΔΙΑΦΟΡΩΝ ΛΕΒΗΤΩΝ ΜΕΤΑΞΥ ΤΟΥΣ, ΧΡΗΣΙΜΟΠΟΙΕΙΤΑΙ ΜΕΡΙΚΕΣ ΦΟΡΕΣ ΚΑΙ Ο ΛΕΓΟΜΕΝΟΣ </a:t>
            </a:r>
            <a:r>
              <a:rPr lang="el-GR" sz="2000" b="1" dirty="0" smtClean="0">
                <a:solidFill>
                  <a:srgbClr val="FF0000"/>
                </a:solidFill>
                <a:latin typeface="Arial Black" pitchFamily="34" charset="0"/>
              </a:rPr>
              <a:t>ΔΙΕΘΝΗΣ ΙΠΠΟΣ ΛΕΒΗΤΑ.</a:t>
            </a:r>
          </a:p>
          <a:p>
            <a:pPr algn="l">
              <a:buClr>
                <a:srgbClr val="FF0000"/>
              </a:buClr>
            </a:pPr>
            <a:endParaRPr lang="el-GR" sz="2000" b="1" dirty="0" smtClean="0">
              <a:solidFill>
                <a:srgbClr val="FF0000"/>
              </a:solidFill>
              <a:latin typeface="Arial Black" pitchFamily="34" charset="0"/>
            </a:endParaRPr>
          </a:p>
          <a:p>
            <a:pPr algn="l">
              <a:buClr>
                <a:srgbClr val="FF0000"/>
              </a:buClr>
            </a:pPr>
            <a:r>
              <a:rPr lang="el-GR" sz="2000" b="1" dirty="0" smtClean="0">
                <a:solidFill>
                  <a:schemeClr val="tx1"/>
                </a:solidFill>
                <a:latin typeface="Arial Black" pitchFamily="34" charset="0"/>
              </a:rPr>
              <a:t>ΟΡΙΣΤΗΚΕ ΩΣ ΤΟ ΠΟΣΟ ΤΗΣ ΘΕΡΜΟΤΗΤΑΣ ΠΟΥ ΑΠΑΙΤΕΙΤΑΙ ΓΙΑ ΤΗΝ ΜΕΤΑΤΡΟΠΗ 15,63 </a:t>
            </a:r>
            <a:r>
              <a:rPr lang="en-US" sz="2000" b="1" dirty="0" smtClean="0">
                <a:solidFill>
                  <a:schemeClr val="tx1"/>
                </a:solidFill>
                <a:latin typeface="Arial Black" pitchFamily="34" charset="0"/>
              </a:rPr>
              <a:t>kg</a:t>
            </a:r>
            <a:r>
              <a:rPr lang="el-GR" sz="2000" b="1" dirty="0" smtClean="0">
                <a:solidFill>
                  <a:schemeClr val="tx1"/>
                </a:solidFill>
                <a:latin typeface="Arial Black" pitchFamily="34" charset="0"/>
              </a:rPr>
              <a:t> ΝΕΡΟΥ ΘΕΡΜΟΚΡΑΣΙΑΣ 100°</a:t>
            </a:r>
            <a:r>
              <a:rPr lang="en-US" sz="2000" b="1" dirty="0" smtClean="0">
                <a:solidFill>
                  <a:schemeClr val="tx1"/>
                </a:solidFill>
                <a:latin typeface="Arial Black" pitchFamily="34" charset="0"/>
              </a:rPr>
              <a:t>C </a:t>
            </a:r>
            <a:r>
              <a:rPr lang="el-GR" sz="2000" b="1" dirty="0" smtClean="0">
                <a:solidFill>
                  <a:schemeClr val="tx1"/>
                </a:solidFill>
                <a:latin typeface="Arial Black" pitchFamily="34" charset="0"/>
              </a:rPr>
              <a:t>ΣΕ ΑΤΜΟ ΤΗΣ ΙΔΙΑΣ ΘΕΡΜΟΚΡΑΣΙΑΣ ΣΕ ΜΙΑ ΩΡΑ.</a:t>
            </a:r>
          </a:p>
          <a:p>
            <a:pPr algn="l">
              <a:buClr>
                <a:srgbClr val="FF0000"/>
              </a:buClr>
            </a:pPr>
            <a:endParaRPr lang="en-US" sz="2000" b="1" dirty="0" smtClean="0">
              <a:solidFill>
                <a:srgbClr val="FF0000"/>
              </a:solidFill>
              <a:latin typeface="Arial Black" pitchFamily="34" charset="0"/>
            </a:endParaRPr>
          </a:p>
          <a:p>
            <a:pPr>
              <a:buClr>
                <a:srgbClr val="FF0000"/>
              </a:buClr>
            </a:pPr>
            <a:r>
              <a:rPr lang="en-US" sz="2000" b="1" dirty="0" smtClean="0">
                <a:solidFill>
                  <a:schemeClr val="tx1"/>
                </a:solidFill>
                <a:latin typeface="Arial Black" pitchFamily="34" charset="0"/>
              </a:rPr>
              <a:t>1 </a:t>
            </a:r>
            <a:r>
              <a:rPr lang="el-GR" sz="2000" b="1" dirty="0" smtClean="0">
                <a:solidFill>
                  <a:schemeClr val="tx1"/>
                </a:solidFill>
                <a:latin typeface="Arial Black" pitchFamily="34" charset="0"/>
              </a:rPr>
              <a:t>ΙΠΠΟΣ ΛΕΒΗΤΑ</a:t>
            </a:r>
            <a:r>
              <a:rPr lang="en-US" sz="2000" b="1" dirty="0" smtClean="0">
                <a:solidFill>
                  <a:schemeClr val="tx1"/>
                </a:solidFill>
                <a:latin typeface="Arial Black" pitchFamily="34" charset="0"/>
              </a:rPr>
              <a:t> =</a:t>
            </a:r>
            <a:r>
              <a:rPr lang="el-GR" sz="2000" b="1" dirty="0" smtClean="0">
                <a:solidFill>
                  <a:schemeClr val="tx1"/>
                </a:solidFill>
                <a:latin typeface="Arial Black" pitchFamily="34" charset="0"/>
              </a:rPr>
              <a:t> 14 </a:t>
            </a:r>
            <a:r>
              <a:rPr lang="en-US" sz="2000" b="1" dirty="0" smtClean="0">
                <a:solidFill>
                  <a:schemeClr val="tx1"/>
                </a:solidFill>
                <a:latin typeface="Arial Black" pitchFamily="34" charset="0"/>
              </a:rPr>
              <a:t>PS </a:t>
            </a:r>
            <a:r>
              <a:rPr lang="el-GR" sz="2000" b="1" dirty="0" smtClean="0">
                <a:solidFill>
                  <a:schemeClr val="tx1"/>
                </a:solidFill>
                <a:latin typeface="Arial Black" pitchFamily="34" charset="0"/>
              </a:rPr>
              <a:t>ΠΕΡΙΠΟΥ</a:t>
            </a:r>
          </a:p>
          <a:p>
            <a:pPr algn="l">
              <a:buClr>
                <a:srgbClr val="FF0000"/>
              </a:buClr>
            </a:pPr>
            <a:endParaRPr lang="en-US"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ΓΕΝΙΚΑ ΧΑΡΑΚΤΗΡΙΣΤΙΚΑ ΣΤΟΙΧΕΙΑ ΤΩΝ 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519536"/>
          </a:xfrm>
          <a:solidFill>
            <a:schemeClr val="bg1">
              <a:lumMod val="75000"/>
            </a:schemeClr>
          </a:solidFill>
        </p:spPr>
        <p:txBody>
          <a:bodyPr>
            <a:noAutofit/>
          </a:bodyPr>
          <a:lstStyle/>
          <a:p>
            <a:pPr algn="l"/>
            <a:endParaRPr lang="el-GR" sz="2400" b="1" dirty="0" smtClean="0">
              <a:solidFill>
                <a:schemeClr val="tx1"/>
              </a:solidFill>
              <a:latin typeface="Arial" pitchFamily="34" charset="0"/>
              <a:cs typeface="Arial" pitchFamily="34" charset="0"/>
            </a:endParaRPr>
          </a:p>
          <a:p>
            <a:pPr algn="l"/>
            <a:r>
              <a:rPr lang="el-GR" sz="2400" b="1" dirty="0" smtClean="0">
                <a:solidFill>
                  <a:schemeClr val="tx1"/>
                </a:solidFill>
                <a:latin typeface="Arial" pitchFamily="34" charset="0"/>
                <a:cs typeface="Arial" pitchFamily="34" charset="0"/>
              </a:rPr>
              <a:t>Ο ΕΛΕΓΧΟΣ ΤΟΥ ΑΝΟΙΓΜΑΤΟΣ ΚΑΙ ΤΟΥ ΚΛΕΙΣΙΜΑΤΟΣ ΤΩΝ ΘΥΡΙΔΩΝ (ΑΡΑ ΚΑΙ ΤΗΣ ΡΟΗΣ ΤΟΥ ΑΕΡΑ ΚΑΙ ΤΩΝ ΚΑΥΣΑΕΡΙΩΝ) ΠΡΑΓΜΑΤΟΠΟΙΕΙΤΑΙ ΜΕ ΤΗΝ ΚΙΝΗΣΗ ΤΟΥ ΕΜΒΟΛΟΥ. ΚΑΘΩΣ ΤΟ ΕΜΒΟΛΟ ΚΙΝΕΙΤΑΙ ΑΠΟ ΤΟ ΑΝΣ ΣΤΟ ΚΝΣ, ΛΙΓΟ ΠΡΙΝ ΤΟ ΚΝΣ ΑΠΟΚΑΛΥΠΤΕΙ ΣΤΑΔΙΑΚΑ ΤΙΣ ΘΥΡΙΔΕΣ, ΕΠΙΤΡΕΠΟΝΤΑΣ ΤΟΣΟ ΤΗ ΡΟΗ ΤΟΥ ΑΕΡΑ ΑΠΟ ΤΟΝ ΑΓΩΓΟ ΕΙΣΑΓΩΓΗΣ ΠΡΟΣ ΤΟΝ ΚΥΛΙΝΔΡΟ ΟΣΟ ΚΑΙ ΤΩΝ ΚΑΥΣΑΕΡΙΩΝ ΑΠΟ ΤΟΝ ΚΥΛΙΝΔΡΟ ΠΡΟΣ ΤΟΝ ΑΓΩΓΟ ΕΞΑΓΩΓΗΣ. ΑΝΤΙΘΕΤΑ, ΚΑΘΩΣ ΤΟ ΕΜΒΟΛΟ ΚΙΝΕΙΤΑΙ ΑΠΟ ΤΟ ΚΝΣ ΠΡΟΣ ΤΟ ΑΝΣ ΚΛΕΙΝΕΙ ΣΤΑΔΙΑΚΑ ΤΗ ΘΥΡΙΔΑ ΕΙΣΑΓΩΓΗΣ ΚΑΙ ΤΗ ΘΥΡΙΔΑ ΕΞΑΓΩΓΗΣ, ΣΤΕΓΑΝΟΠΟΙΩΝΤΑΣ ΤΟΝ ΚΥΛΙΝΔΡΟ.</a:t>
            </a:r>
          </a:p>
          <a:p>
            <a:pPr algn="l"/>
            <a:r>
              <a:rPr lang="el-GR" sz="1700" b="1" dirty="0" smtClean="0">
                <a:solidFill>
                  <a:schemeClr val="tx1"/>
                </a:solidFill>
                <a:latin typeface="Arial" pitchFamily="34" charset="0"/>
                <a:cs typeface="Arial" pitchFamily="34" charset="0"/>
              </a:rPr>
              <a:t/>
            </a:r>
            <a:br>
              <a:rPr lang="el-GR" sz="1700" b="1" dirty="0" smtClean="0">
                <a:solidFill>
                  <a:schemeClr val="tx1"/>
                </a:solidFill>
                <a:latin typeface="Arial" pitchFamily="34" charset="0"/>
                <a:cs typeface="Arial" pitchFamily="34" charset="0"/>
              </a:rPr>
            </a:br>
            <a:endParaRPr lang="el-GR" sz="17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2000" b="1" u="sng" dirty="0" smtClean="0">
                <a:solidFill>
                  <a:schemeClr val="bg1"/>
                </a:solidFill>
                <a:latin typeface="Arial" pitchFamily="34" charset="0"/>
                <a:cs typeface="Arial" pitchFamily="34" charset="0"/>
              </a:rPr>
              <a:t>ΣΤΟΙΧΕΙΩΔΗΣ ΛΕΙΤΟΥΡΓΙΑ ΔΙΧΡΟΝΗΣ ΠΕΤΡΕΛΑΙΟΜΗΧΑΝΗΣ</a:t>
            </a:r>
            <a:endParaRPr lang="en-US" sz="20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pPr>
            <a:r>
              <a:rPr lang="el-GR" sz="2000" b="1" dirty="0" smtClean="0">
                <a:solidFill>
                  <a:schemeClr val="tx1"/>
                </a:solidFill>
                <a:latin typeface="Arial Black" pitchFamily="34" charset="0"/>
              </a:rPr>
              <a:t>ΤΑ ΑΛΛΑ ΧΑΡΑΚΤΗΡΙΣΤΙΚΑ ΣΤΟΙΧΕΙΑ ΤΩΝ ΛΕΒΗΤΩΝ</a:t>
            </a:r>
            <a:r>
              <a:rPr lang="en-US" sz="2000" b="1" dirty="0" smtClean="0">
                <a:solidFill>
                  <a:schemeClr val="tx1"/>
                </a:solidFill>
                <a:latin typeface="Arial Black" pitchFamily="34" charset="0"/>
              </a:rPr>
              <a:t>:</a:t>
            </a:r>
            <a:endParaRPr lang="el-GR" sz="2000" b="1" dirty="0" smtClean="0">
              <a:solidFill>
                <a:schemeClr val="tx1"/>
              </a:solidFill>
              <a:latin typeface="Arial Black" pitchFamily="34" charset="0"/>
            </a:endParaRPr>
          </a:p>
          <a:p>
            <a:pPr algn="l">
              <a:buClr>
                <a:srgbClr val="FF0000"/>
              </a:buClr>
            </a:pPr>
            <a:endParaRPr lang="el-GR" sz="2000" b="1" dirty="0" smtClean="0">
              <a:solidFill>
                <a:schemeClr val="tx1"/>
              </a:solidFill>
              <a:latin typeface="Arial Black" pitchFamily="34" charset="0"/>
            </a:endParaRPr>
          </a:p>
          <a:p>
            <a:pPr algn="l">
              <a:buClr>
                <a:srgbClr val="FF0000"/>
              </a:buClr>
            </a:pPr>
            <a:endParaRPr lang="el-GR" sz="2000" b="1" dirty="0" smtClean="0">
              <a:solidFill>
                <a:schemeClr val="tx1"/>
              </a:solidFill>
              <a:latin typeface="Arial Black" pitchFamily="34" charset="0"/>
            </a:endParaRPr>
          </a:p>
          <a:p>
            <a:pPr>
              <a:buClr>
                <a:srgbClr val="FF0000"/>
              </a:buClr>
            </a:pPr>
            <a:r>
              <a:rPr lang="el-GR" sz="2000" b="1" dirty="0" smtClean="0">
                <a:solidFill>
                  <a:schemeClr val="tx1"/>
                </a:solidFill>
                <a:latin typeface="Arial Black" pitchFamily="34" charset="0"/>
              </a:rPr>
              <a:t>Ο ΤΥΠΟΣ ΤΟΥ ΛΕΒΗΤΑ.</a:t>
            </a:r>
          </a:p>
          <a:p>
            <a:pPr>
              <a:buClr>
                <a:srgbClr val="FF0000"/>
              </a:buClr>
            </a:pPr>
            <a:r>
              <a:rPr lang="el-GR" sz="2000" b="1" dirty="0" smtClean="0">
                <a:solidFill>
                  <a:schemeClr val="tx1"/>
                </a:solidFill>
                <a:latin typeface="Arial Black" pitchFamily="34" charset="0"/>
              </a:rPr>
              <a:t>Η ΘΕΡΜΑΙΝΟΜΕΝΗ ΕΠΙΦΑΝΕΙΑ.</a:t>
            </a:r>
          </a:p>
          <a:p>
            <a:pPr>
              <a:buClr>
                <a:srgbClr val="FF0000"/>
              </a:buClr>
            </a:pPr>
            <a:r>
              <a:rPr lang="el-GR" sz="2000" b="1" dirty="0" smtClean="0">
                <a:solidFill>
                  <a:schemeClr val="tx1"/>
                </a:solidFill>
                <a:latin typeface="Arial Black" pitchFamily="34" charset="0"/>
              </a:rPr>
              <a:t>Η ΕΠΙΦΑΝΕΙΑ ΣΧΑΡΑΣ.</a:t>
            </a:r>
          </a:p>
          <a:p>
            <a:pPr>
              <a:buClr>
                <a:srgbClr val="FF0000"/>
              </a:buClr>
            </a:pPr>
            <a:r>
              <a:rPr lang="el-GR" sz="2000" b="1" dirty="0" smtClean="0">
                <a:solidFill>
                  <a:schemeClr val="tx1"/>
                </a:solidFill>
                <a:latin typeface="Arial Black" pitchFamily="34" charset="0"/>
              </a:rPr>
              <a:t>Ο ΟΓΚΟΣ ΘΑΛΑΜΟΥ ΚΑΥΣΕΩΣ.</a:t>
            </a:r>
          </a:p>
          <a:p>
            <a:pPr>
              <a:buClr>
                <a:srgbClr val="FF0000"/>
              </a:buClr>
            </a:pPr>
            <a:r>
              <a:rPr lang="el-GR" sz="2000" b="1" dirty="0" smtClean="0">
                <a:solidFill>
                  <a:schemeClr val="tx1"/>
                </a:solidFill>
                <a:latin typeface="Arial Black" pitchFamily="34" charset="0"/>
              </a:rPr>
              <a:t>Ο ΟΓΚΟΣ ΥΔΡΟΘΑΛΑΜΟΥ.</a:t>
            </a:r>
          </a:p>
          <a:p>
            <a:pPr>
              <a:buClr>
                <a:srgbClr val="FF0000"/>
              </a:buClr>
            </a:pPr>
            <a:r>
              <a:rPr lang="el-GR" sz="2000" b="1" dirty="0" smtClean="0">
                <a:solidFill>
                  <a:schemeClr val="tx1"/>
                </a:solidFill>
                <a:latin typeface="Arial Black" pitchFamily="34" charset="0"/>
              </a:rPr>
              <a:t>Ο ΟΓΚΟΣ ΑΤΜΟΘΑΛΑΜΟΥ.</a:t>
            </a:r>
          </a:p>
          <a:p>
            <a:pPr>
              <a:buClr>
                <a:srgbClr val="FF0000"/>
              </a:buClr>
            </a:pPr>
            <a:r>
              <a:rPr lang="el-GR" sz="2000" b="1" dirty="0" smtClean="0">
                <a:solidFill>
                  <a:schemeClr val="tx1"/>
                </a:solidFill>
                <a:latin typeface="Arial Black" pitchFamily="34" charset="0"/>
              </a:rPr>
              <a:t>Ο ΒΑΘΜΟΣ ΚΑΥΣΕΩΣ.</a:t>
            </a:r>
          </a:p>
          <a:p>
            <a:pPr>
              <a:buClr>
                <a:srgbClr val="FF0000"/>
              </a:buClr>
            </a:pPr>
            <a:r>
              <a:rPr lang="el-GR" sz="2000" b="1" dirty="0" smtClean="0">
                <a:solidFill>
                  <a:schemeClr val="tx1"/>
                </a:solidFill>
                <a:latin typeface="Arial Black" pitchFamily="34" charset="0"/>
              </a:rPr>
              <a:t>Ο ΒΑΘΜΟΣ ΑΤΜΟΠΑΡΑΓΩΓΗΣ.</a:t>
            </a:r>
          </a:p>
          <a:p>
            <a:pPr algn="l">
              <a:buClr>
                <a:srgbClr val="FF0000"/>
              </a:buClr>
            </a:pPr>
            <a:endParaRPr lang="en-US"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a:glow rad="228600">
              <a:schemeClr val="accent1">
                <a:satMod val="175000"/>
                <a:alpha val="40000"/>
              </a:schemeClr>
            </a:glow>
          </a:effectLst>
        </p:spPr>
        <p:txBody>
          <a:bodyPr>
            <a:normAutofit/>
          </a:bodyPr>
          <a:lstStyle/>
          <a:p>
            <a:r>
              <a:rPr lang="el-GR" sz="2400" b="1" u="sng" dirty="0" smtClean="0">
                <a:solidFill>
                  <a:schemeClr val="bg1"/>
                </a:solidFill>
                <a:latin typeface="Arial" pitchFamily="34" charset="0"/>
                <a:cs typeface="Arial" pitchFamily="34" charset="0"/>
              </a:rPr>
              <a:t>ΑΛΛΑ ΧΑΡΑΚΤΗΡΙΣΤΙΚΑ ΣΤΟΙΧΕΙΑ ΤΩΝ 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pPr>
            <a:endParaRPr lang="el-GR" sz="2000" b="1" u="sng" dirty="0" smtClean="0">
              <a:solidFill>
                <a:schemeClr val="tx1"/>
              </a:solidFill>
              <a:latin typeface="Arial Black" pitchFamily="34" charset="0"/>
            </a:endParaRPr>
          </a:p>
          <a:p>
            <a:pPr algn="l">
              <a:buClr>
                <a:srgbClr val="FF0000"/>
              </a:buClr>
            </a:pPr>
            <a:r>
              <a:rPr lang="el-GR" sz="2000" b="1" u="sng" dirty="0" smtClean="0">
                <a:solidFill>
                  <a:schemeClr val="tx1"/>
                </a:solidFill>
                <a:latin typeface="Arial Black" pitchFamily="34" charset="0"/>
              </a:rPr>
              <a:t>Ο ΤΥΠΟΣ ΤΟΥ ΛΕΒΗΤΑ</a:t>
            </a:r>
          </a:p>
          <a:p>
            <a:pPr algn="l">
              <a:buClr>
                <a:srgbClr val="FF0000"/>
              </a:buClr>
            </a:pPr>
            <a:endParaRPr lang="el-GR" sz="2000" b="1" u="sng" dirty="0" smtClean="0">
              <a:solidFill>
                <a:schemeClr val="tx1"/>
              </a:solidFill>
              <a:latin typeface="Arial Black" pitchFamily="34" charset="0"/>
            </a:endParaRPr>
          </a:p>
          <a:p>
            <a:pPr algn="l">
              <a:buClr>
                <a:srgbClr val="FF0000"/>
              </a:buClr>
            </a:pPr>
            <a:endParaRPr lang="el-GR" sz="2000" b="1" u="sng" dirty="0" smtClean="0">
              <a:solidFill>
                <a:schemeClr val="tx1"/>
              </a:solidFill>
              <a:latin typeface="Arial Black" pitchFamily="34" charset="0"/>
            </a:endParaRPr>
          </a:p>
          <a:p>
            <a:pPr algn="l">
              <a:buClr>
                <a:srgbClr val="FF0000"/>
              </a:buClr>
            </a:pPr>
            <a:r>
              <a:rPr lang="el-GR" sz="2000" b="1" dirty="0" smtClean="0">
                <a:solidFill>
                  <a:schemeClr val="tx1"/>
                </a:solidFill>
                <a:latin typeface="Arial Black" pitchFamily="34" charset="0"/>
              </a:rPr>
              <a:t>Η ΚΑΤΗΓΟΡΙΑ ΣΤΗΝ ΟΠΟΙΑ ΑΝΗΚΕΙ Ο ΛΕΒΗΤΑΣ ΚΑΙ ΣΥΝΟΔΕΥΕΤΑΙ ΑΠΟ ΤΟ ΟΝΟΜΑ ΤΟΥ ΚΑΤΑΣΚΕΥΑΣΤΗ.</a:t>
            </a:r>
            <a:endParaRPr lang="en-US"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ΑΛΛΑ ΧΑΡΑΚΤΗΡΙΣΤΙΚΑ ΣΤΟΙΧΕΙΑ ΤΩΝ 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pPr>
            <a:endParaRPr lang="el-GR" sz="2000" b="1" u="sng" dirty="0" smtClean="0">
              <a:solidFill>
                <a:schemeClr val="tx1"/>
              </a:solidFill>
              <a:latin typeface="Arial Black" pitchFamily="34" charset="0"/>
            </a:endParaRPr>
          </a:p>
          <a:p>
            <a:pPr algn="l">
              <a:buClr>
                <a:srgbClr val="FF0000"/>
              </a:buClr>
            </a:pPr>
            <a:r>
              <a:rPr lang="el-GR" sz="2000" b="1" u="sng" dirty="0" smtClean="0">
                <a:solidFill>
                  <a:schemeClr val="tx1"/>
                </a:solidFill>
                <a:latin typeface="Arial Black" pitchFamily="34" charset="0"/>
              </a:rPr>
              <a:t>Η ΘΕΡΜΑΙΝΟΜΕΝΗ ΕΠΙΦΑΝΕΙΑ</a:t>
            </a:r>
          </a:p>
          <a:p>
            <a:pPr algn="l">
              <a:buClr>
                <a:srgbClr val="FF0000"/>
              </a:buClr>
            </a:pPr>
            <a:endParaRPr lang="el-GR" sz="2000" b="1" u="sng" dirty="0" smtClean="0">
              <a:solidFill>
                <a:schemeClr val="tx1"/>
              </a:solidFill>
              <a:latin typeface="Arial Black" pitchFamily="34" charset="0"/>
            </a:endParaRPr>
          </a:p>
          <a:p>
            <a:pPr algn="l">
              <a:buClr>
                <a:srgbClr val="FF0000"/>
              </a:buClr>
            </a:pPr>
            <a:r>
              <a:rPr lang="el-GR" sz="2000" b="1" dirty="0" smtClean="0">
                <a:solidFill>
                  <a:schemeClr val="tx1"/>
                </a:solidFill>
                <a:latin typeface="Arial Black" pitchFamily="34" charset="0"/>
              </a:rPr>
              <a:t>ΑΠΟΤΕΛΕΙΤΑΙ ΑΠΟ ΤΟ ΑΘΡΟΙΣΜΑ ΤΩΝ ΕΠΙΦΑΝΕΙΩΝ ΔΙΑΜΕΣΟΥ ΤΩΝ ΟΠΟΙΩΝ Η ΘΕΡΜΟΤΗΤΑ ΜΕΤΑΔΙΔΕΤΑΙ ΠΡΟΣ ΤΟ ΝΕΡΟ η ΑΛΛΙΩΣ ΕΙΝΑΙ Η ΕΠΙΦΑΝΕΙΑ ΠΟΥ ΠΕΡΙΚΛΕΙΕΙ ΤΟ ΘΕΡΜΑΝΤΗΡΑ.</a:t>
            </a:r>
          </a:p>
          <a:p>
            <a:pPr algn="l">
              <a:buClr>
                <a:srgbClr val="FF0000"/>
              </a:buClr>
            </a:pPr>
            <a:r>
              <a:rPr lang="el-GR" sz="2000" b="1" dirty="0" smtClean="0">
                <a:solidFill>
                  <a:schemeClr val="tx1"/>
                </a:solidFill>
                <a:latin typeface="Arial Black" pitchFamily="34" charset="0"/>
              </a:rPr>
              <a:t>ΒΡΙΣΚΕΤΑΙ ΣΕ ΕΠΑΦΗ ΑΠΟ ΤΗ ΜΙΑ ΠΛΕΥΡΑ ΤΗΣ ΜΕ ΤΙΣ ΦΛΟΓΕΣ ΚΑΙ ΤΑ ΚΑΥΣΑΕΡΙΑ ΚΑΙ ΑΠΟ ΤΗΝ ΑΛΛΗ ΜΕ ΤΟ ΝΕΡΟ.</a:t>
            </a:r>
          </a:p>
          <a:p>
            <a:pPr algn="l">
              <a:buClr>
                <a:srgbClr val="FF0000"/>
              </a:buClr>
            </a:pPr>
            <a:r>
              <a:rPr lang="el-GR" sz="2000" b="1" dirty="0" smtClean="0">
                <a:solidFill>
                  <a:schemeClr val="tx1"/>
                </a:solidFill>
                <a:latin typeface="Arial Black" pitchFamily="34" charset="0"/>
              </a:rPr>
              <a:t>ΟΤΑΝ ΒΡΙΣΚΕΤΑΙ ΣΕ ΕΠΑΦΗ ΜΕ ΤΙΣ </a:t>
            </a:r>
            <a:r>
              <a:rPr lang="el-GR" sz="2000" b="1" dirty="0" smtClean="0">
                <a:solidFill>
                  <a:srgbClr val="FF0000"/>
                </a:solidFill>
                <a:latin typeface="Arial Black" pitchFamily="34" charset="0"/>
              </a:rPr>
              <a:t>ΦΛΟΓΕΣ</a:t>
            </a:r>
            <a:r>
              <a:rPr lang="el-GR" sz="2000" b="1" dirty="0" smtClean="0">
                <a:solidFill>
                  <a:schemeClr val="tx1"/>
                </a:solidFill>
                <a:latin typeface="Arial Black" pitchFamily="34" charset="0"/>
              </a:rPr>
              <a:t> ΛΕΓΕΤΑΙ </a:t>
            </a:r>
            <a:r>
              <a:rPr lang="el-GR" sz="2000" b="1" dirty="0" smtClean="0">
                <a:solidFill>
                  <a:srgbClr val="FF0000"/>
                </a:solidFill>
                <a:latin typeface="Arial Black" pitchFamily="34" charset="0"/>
              </a:rPr>
              <a:t>ΑΜΕΣΗ</a:t>
            </a:r>
            <a:r>
              <a:rPr lang="el-GR" sz="2000" b="1" dirty="0" smtClean="0">
                <a:solidFill>
                  <a:schemeClr val="tx1"/>
                </a:solidFill>
                <a:latin typeface="Arial Black" pitchFamily="34" charset="0"/>
              </a:rPr>
              <a:t>.</a:t>
            </a:r>
          </a:p>
          <a:p>
            <a:pPr algn="l">
              <a:buClr>
                <a:srgbClr val="FF0000"/>
              </a:buClr>
            </a:pPr>
            <a:r>
              <a:rPr lang="el-GR" sz="2000" b="1" dirty="0" smtClean="0">
                <a:solidFill>
                  <a:schemeClr val="tx1"/>
                </a:solidFill>
                <a:latin typeface="Arial Black" pitchFamily="34" charset="0"/>
              </a:rPr>
              <a:t>ΟΤΑΝ ΒΡΙΣΚΕΤΑΙ ΣΕ ΕΠΑΦΗ ΜΕ ΤΙΣ </a:t>
            </a:r>
            <a:r>
              <a:rPr lang="el-GR" sz="2000" b="1" dirty="0" smtClean="0">
                <a:solidFill>
                  <a:srgbClr val="FF0000"/>
                </a:solidFill>
                <a:latin typeface="Arial Black" pitchFamily="34" charset="0"/>
              </a:rPr>
              <a:t>ΚΑΥΣΑΕΡΙΑ</a:t>
            </a:r>
            <a:r>
              <a:rPr lang="el-GR" sz="2000" b="1" dirty="0" smtClean="0">
                <a:solidFill>
                  <a:schemeClr val="tx1"/>
                </a:solidFill>
                <a:latin typeface="Arial Black" pitchFamily="34" charset="0"/>
              </a:rPr>
              <a:t> ΛΕΓΕΤΑΙ </a:t>
            </a:r>
            <a:r>
              <a:rPr lang="el-GR" sz="2000" b="1" dirty="0" smtClean="0">
                <a:solidFill>
                  <a:srgbClr val="FF0000"/>
                </a:solidFill>
                <a:latin typeface="Arial Black" pitchFamily="34" charset="0"/>
              </a:rPr>
              <a:t>ΕΜΜΕΣΗ</a:t>
            </a:r>
            <a:r>
              <a:rPr lang="el-GR" sz="2000" b="1" dirty="0" smtClean="0">
                <a:solidFill>
                  <a:schemeClr val="tx1"/>
                </a:solidFill>
                <a:latin typeface="Arial Black" pitchFamily="34" charset="0"/>
              </a:rPr>
              <a:t>.</a:t>
            </a:r>
          </a:p>
          <a:p>
            <a:pPr algn="l">
              <a:buClr>
                <a:srgbClr val="FF0000"/>
              </a:buClr>
            </a:pPr>
            <a:r>
              <a:rPr lang="el-GR" sz="2000" b="1" dirty="0" smtClean="0">
                <a:solidFill>
                  <a:schemeClr val="tx1"/>
                </a:solidFill>
                <a:latin typeface="Arial Black" pitchFamily="34" charset="0"/>
              </a:rPr>
              <a:t>Η ΘΕΡΜΑΙΝΟΜΕΝΗ ΕΠΙΦΑΝΕΙΑ ΜΕΤΡΕΙΤΑΙ ΜΕ </a:t>
            </a:r>
            <a:r>
              <a:rPr lang="en-US" sz="2800" b="1" dirty="0" smtClean="0">
                <a:solidFill>
                  <a:srgbClr val="FF0000"/>
                </a:solidFill>
                <a:latin typeface="Arial Black" pitchFamily="34" charset="0"/>
              </a:rPr>
              <a:t>m².</a:t>
            </a:r>
            <a:endParaRPr lang="el-GR" sz="2800" b="1" dirty="0" smtClean="0">
              <a:solidFill>
                <a:srgbClr val="FF0000"/>
              </a:solidFill>
              <a:latin typeface="Arial Black" pitchFamily="34" charset="0"/>
            </a:endParaRPr>
          </a:p>
          <a:p>
            <a:pPr algn="l">
              <a:buClr>
                <a:srgbClr val="FF0000"/>
              </a:buClr>
            </a:pPr>
            <a:endParaRPr lang="en-US"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ΑΛΛΑ ΧΑΡΑΚΤΗΡΙΣΤΙΚΑ ΣΤΟΙΧΕΙΑ ΤΩΝ 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pPr>
            <a:endParaRPr lang="el-GR" sz="2000" b="1" u="sng" dirty="0" smtClean="0">
              <a:solidFill>
                <a:schemeClr val="tx1"/>
              </a:solidFill>
              <a:latin typeface="Arial Black" pitchFamily="34" charset="0"/>
            </a:endParaRPr>
          </a:p>
          <a:p>
            <a:pPr algn="l">
              <a:buClr>
                <a:srgbClr val="FF0000"/>
              </a:buClr>
            </a:pPr>
            <a:r>
              <a:rPr lang="el-GR" sz="2000" b="1" u="sng" dirty="0" smtClean="0">
                <a:solidFill>
                  <a:schemeClr val="tx1"/>
                </a:solidFill>
                <a:latin typeface="Arial Black" pitchFamily="34" charset="0"/>
              </a:rPr>
              <a:t>Η ΕΠΙΦΑΝΕΙΑ ΣΧΑΡΑΣ</a:t>
            </a:r>
          </a:p>
          <a:p>
            <a:pPr algn="l">
              <a:buClr>
                <a:srgbClr val="FF0000"/>
              </a:buClr>
            </a:pPr>
            <a:endParaRPr lang="el-GR" sz="2000" b="1" u="sng" dirty="0" smtClean="0">
              <a:solidFill>
                <a:schemeClr val="tx1"/>
              </a:solidFill>
              <a:latin typeface="Arial Black" pitchFamily="34" charset="0"/>
            </a:endParaRPr>
          </a:p>
          <a:p>
            <a:pPr algn="l">
              <a:buClr>
                <a:srgbClr val="FF0000"/>
              </a:buClr>
            </a:pPr>
            <a:endParaRPr lang="en-US"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ΑΛΛΑ ΧΑΡΑΚΤΗΡΙΣΤΙΚΑ ΣΤΟΙΧΕΙΑ ΤΩΝ 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pPr>
            <a:endParaRPr lang="el-GR" sz="2000" b="1" u="sng" dirty="0" smtClean="0">
              <a:solidFill>
                <a:schemeClr val="tx1"/>
              </a:solidFill>
              <a:latin typeface="Arial Black" pitchFamily="34" charset="0"/>
            </a:endParaRPr>
          </a:p>
          <a:p>
            <a:pPr algn="l">
              <a:buClr>
                <a:srgbClr val="FF0000"/>
              </a:buClr>
            </a:pPr>
            <a:r>
              <a:rPr lang="el-GR" sz="2000" b="1" u="sng" dirty="0" smtClean="0">
                <a:solidFill>
                  <a:schemeClr val="tx1"/>
                </a:solidFill>
                <a:latin typeface="Arial Black" pitchFamily="34" charset="0"/>
              </a:rPr>
              <a:t>Ο ΟΓΚΟΣ ΘΑΛΑΜΟΥ ΚΑΥΣΕΩΣ</a:t>
            </a:r>
          </a:p>
          <a:p>
            <a:pPr algn="l">
              <a:buClr>
                <a:srgbClr val="FF0000"/>
              </a:buClr>
            </a:pPr>
            <a:endParaRPr lang="el-GR" sz="2000" b="1" u="sng" dirty="0" smtClean="0">
              <a:solidFill>
                <a:schemeClr val="tx1"/>
              </a:solidFill>
              <a:latin typeface="Arial Black" pitchFamily="34" charset="0"/>
            </a:endParaRPr>
          </a:p>
          <a:p>
            <a:pPr algn="l">
              <a:buClr>
                <a:srgbClr val="FF0000"/>
              </a:buClr>
            </a:pPr>
            <a:r>
              <a:rPr lang="el-GR" sz="2000" b="1" dirty="0" smtClean="0">
                <a:solidFill>
                  <a:schemeClr val="tx1"/>
                </a:solidFill>
                <a:latin typeface="Arial Black" pitchFamily="34" charset="0"/>
              </a:rPr>
              <a:t>ΕΙΝΑΙ Ο ΧΩΡΟΣ ΤΗΣ ΕΣΤΙΑΣ ΜΕΣΑ ΣΤΟΝ ΟΠΟΙΟ ΚΑΙΓΕΤΑΙ ΤΟ ΚΑΥΣΙΜΟ ΜΕΧΡΙ ΤΙΣ ΠΡΩΤΕΣ ΣΕΙΡΕΣ ΤΩΝ ΑΥΛΩΝ.</a:t>
            </a:r>
          </a:p>
          <a:p>
            <a:pPr algn="l">
              <a:buClr>
                <a:srgbClr val="FF0000"/>
              </a:buClr>
            </a:pPr>
            <a:endParaRPr lang="el-GR" sz="2000" b="1" dirty="0" smtClean="0">
              <a:solidFill>
                <a:schemeClr val="tx1"/>
              </a:solidFill>
              <a:latin typeface="Arial Black" pitchFamily="34" charset="0"/>
            </a:endParaRPr>
          </a:p>
          <a:p>
            <a:pPr algn="l">
              <a:buClr>
                <a:srgbClr val="FF0000"/>
              </a:buClr>
            </a:pPr>
            <a:r>
              <a:rPr lang="el-GR" sz="2000" b="1" dirty="0" smtClean="0">
                <a:solidFill>
                  <a:schemeClr val="tx1"/>
                </a:solidFill>
                <a:latin typeface="Arial Black" pitchFamily="34" charset="0"/>
              </a:rPr>
              <a:t>ΑΦΟΡΑ ΟΛΟΥΣ ΤΟΥΣ ΛΕΒΗΤΕΣ.</a:t>
            </a:r>
          </a:p>
          <a:p>
            <a:pPr algn="l">
              <a:buClr>
                <a:srgbClr val="FF0000"/>
              </a:buClr>
            </a:pPr>
            <a:endParaRPr lang="el-GR" sz="2000" b="1" dirty="0" smtClean="0">
              <a:solidFill>
                <a:schemeClr val="tx1"/>
              </a:solidFill>
              <a:latin typeface="Arial Black" pitchFamily="34" charset="0"/>
            </a:endParaRPr>
          </a:p>
          <a:p>
            <a:pPr algn="l">
              <a:buClr>
                <a:srgbClr val="FF0000"/>
              </a:buClr>
            </a:pPr>
            <a:r>
              <a:rPr lang="el-GR" sz="2000" b="1" dirty="0" smtClean="0">
                <a:solidFill>
                  <a:schemeClr val="tx1"/>
                </a:solidFill>
                <a:latin typeface="Arial Black" pitchFamily="34" charset="0"/>
              </a:rPr>
              <a:t>Ο ΟΓΚΟΣ ΘΑΛΑΜΟΥ ΚΑΥΣΕΩΣ ΜΕΤΡΕΙΤΑΙ ΣΕ </a:t>
            </a:r>
            <a:r>
              <a:rPr lang="en-US" sz="2800" b="1" dirty="0" smtClean="0">
                <a:solidFill>
                  <a:srgbClr val="FF0000"/>
                </a:solidFill>
                <a:latin typeface="Arial Black" pitchFamily="34" charset="0"/>
              </a:rPr>
              <a:t>m³.</a:t>
            </a: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ΑΛΛΑ ΧΑΡΑΚΤΗΡΙΣΤΙΚΑ ΣΤΟΙΧΕΙΑ ΤΩΝ 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pPr>
            <a:endParaRPr lang="el-GR" sz="2000" b="1" u="sng" dirty="0" smtClean="0">
              <a:solidFill>
                <a:schemeClr val="tx1"/>
              </a:solidFill>
              <a:latin typeface="Arial Black" pitchFamily="34" charset="0"/>
            </a:endParaRPr>
          </a:p>
          <a:p>
            <a:pPr algn="l">
              <a:buClr>
                <a:srgbClr val="FF0000"/>
              </a:buClr>
            </a:pPr>
            <a:r>
              <a:rPr lang="el-GR" sz="2000" b="1" u="sng" dirty="0" smtClean="0">
                <a:solidFill>
                  <a:schemeClr val="tx1"/>
                </a:solidFill>
                <a:latin typeface="Arial Black" pitchFamily="34" charset="0"/>
              </a:rPr>
              <a:t>Ο ΟΓΚΟΣ ΥΔΡΟΘΑΛΑΜΟΥ</a:t>
            </a:r>
          </a:p>
          <a:p>
            <a:pPr algn="l">
              <a:buClr>
                <a:srgbClr val="FF0000"/>
              </a:buClr>
            </a:pPr>
            <a:endParaRPr lang="el-GR" sz="2000" b="1" u="sng" dirty="0" smtClean="0">
              <a:solidFill>
                <a:schemeClr val="tx1"/>
              </a:solidFill>
              <a:latin typeface="Arial Black" pitchFamily="34" charset="0"/>
            </a:endParaRPr>
          </a:p>
          <a:p>
            <a:pPr algn="l">
              <a:buClr>
                <a:srgbClr val="FF0000"/>
              </a:buClr>
            </a:pPr>
            <a:r>
              <a:rPr lang="el-GR" sz="2000" b="1" dirty="0" smtClean="0">
                <a:solidFill>
                  <a:schemeClr val="tx1"/>
                </a:solidFill>
                <a:latin typeface="Arial Black" pitchFamily="34" charset="0"/>
              </a:rPr>
              <a:t>ΕΙΝΑΙ Ο ΧΩΡΟΣ ΠΟΥ ΚΑΤΑΛΑΜΒΑΝΕΙ ΤΟ ΝΕΡΟ ΜΕΣΑ ΣΤΟ ΛΕΒΗΤΑ.</a:t>
            </a:r>
          </a:p>
          <a:p>
            <a:pPr algn="l">
              <a:buClr>
                <a:srgbClr val="FF0000"/>
              </a:buClr>
            </a:pPr>
            <a:endParaRPr lang="el-GR" sz="2000" b="1" dirty="0" smtClean="0">
              <a:solidFill>
                <a:schemeClr val="tx1"/>
              </a:solidFill>
              <a:latin typeface="Arial Black" pitchFamily="34" charset="0"/>
            </a:endParaRPr>
          </a:p>
          <a:p>
            <a:pPr algn="l">
              <a:buClr>
                <a:srgbClr val="FF0000"/>
              </a:buClr>
            </a:pPr>
            <a:r>
              <a:rPr lang="el-GR" sz="2000" b="1" dirty="0" smtClean="0">
                <a:solidFill>
                  <a:schemeClr val="tx1"/>
                </a:solidFill>
                <a:latin typeface="Arial Black" pitchFamily="34" charset="0"/>
              </a:rPr>
              <a:t>ΑΥΤΟ ΕΙΝΑΙ ΣΥΝΑΡΤΗΣΗ ΤΗΣ ΙΠΠΟΔΥΝΑΜΕΩΣ ΤΗΣ ΜΗΧΑΝΗΣ ΚΑΙ ΜΕΤΡΕΙΤΑΙ ΣΕ  </a:t>
            </a:r>
            <a:r>
              <a:rPr lang="en-US" sz="2000" b="1" dirty="0" smtClean="0">
                <a:solidFill>
                  <a:schemeClr val="tx1"/>
                </a:solidFill>
                <a:latin typeface="Arial Black" pitchFamily="34" charset="0"/>
              </a:rPr>
              <a:t>kg </a:t>
            </a:r>
            <a:r>
              <a:rPr lang="el-GR" sz="2000" b="1" dirty="0" smtClean="0">
                <a:solidFill>
                  <a:schemeClr val="tx1"/>
                </a:solidFill>
                <a:latin typeface="Arial Black" pitchFamily="34" charset="0"/>
              </a:rPr>
              <a:t>ΝΕΡΟΥ ΑΝΑ ΙΠΠΟ ΤΗΣ ΜΗΧΑΝΗΣ </a:t>
            </a:r>
            <a:r>
              <a:rPr lang="en-US" sz="2000" b="1" dirty="0" smtClean="0">
                <a:solidFill>
                  <a:srgbClr val="FF0000"/>
                </a:solidFill>
                <a:latin typeface="Arial Black" pitchFamily="34" charset="0"/>
              </a:rPr>
              <a:t>Kg/HP.</a:t>
            </a: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ΑΛΛΑ ΧΑΡΑΚΤΗΡΙΣΤΙΚΑ ΣΤΟΙΧΕΙΑ ΤΩΝ 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pPr>
            <a:endParaRPr lang="el-GR" sz="2000" b="1" u="sng" dirty="0" smtClean="0">
              <a:solidFill>
                <a:schemeClr val="tx1"/>
              </a:solidFill>
              <a:latin typeface="Arial Black" pitchFamily="34" charset="0"/>
            </a:endParaRPr>
          </a:p>
          <a:p>
            <a:pPr algn="l">
              <a:buClr>
                <a:srgbClr val="FF0000"/>
              </a:buClr>
            </a:pPr>
            <a:r>
              <a:rPr lang="el-GR" sz="2000" b="1" u="sng" dirty="0" smtClean="0">
                <a:solidFill>
                  <a:schemeClr val="tx1"/>
                </a:solidFill>
                <a:latin typeface="Arial Black" pitchFamily="34" charset="0"/>
              </a:rPr>
              <a:t>Ο ΟΓΚΟΣ ΑΤΜΟΘΑΛΑΜΟΥ</a:t>
            </a:r>
          </a:p>
          <a:p>
            <a:pPr algn="l">
              <a:buClr>
                <a:srgbClr val="FF0000"/>
              </a:buClr>
            </a:pPr>
            <a:endParaRPr lang="el-GR" sz="2000" b="1" u="sng" dirty="0" smtClean="0">
              <a:solidFill>
                <a:schemeClr val="tx1"/>
              </a:solidFill>
              <a:latin typeface="Arial Black" pitchFamily="34" charset="0"/>
            </a:endParaRPr>
          </a:p>
          <a:p>
            <a:pPr algn="l">
              <a:buClr>
                <a:srgbClr val="FF0000"/>
              </a:buClr>
            </a:pPr>
            <a:r>
              <a:rPr lang="el-GR" sz="2000" b="1" dirty="0" smtClean="0">
                <a:solidFill>
                  <a:schemeClr val="tx1"/>
                </a:solidFill>
                <a:latin typeface="Arial Black" pitchFamily="34" charset="0"/>
              </a:rPr>
              <a:t>ΕΙΝΑΙ Ο ΧΩΡΟΣ ΠΟΥ ΚΑΤΑΛΑΜΒΑΝΕΙ Ο ΑΤΜΟΣ ΚΑΙ ΔΙΝΕΤΑΙ ΩΣ ΣΥΝΑΡΤΗΣΗ ΤΗΣ ΙΠΠΟΔΥΝΑΜΕΩΣ ΤΗΣ ΜΗΧΑΝΗΣ ΣΕ </a:t>
            </a:r>
            <a:r>
              <a:rPr lang="en-US" sz="2800" b="1" dirty="0" smtClean="0">
                <a:solidFill>
                  <a:srgbClr val="FF0000"/>
                </a:solidFill>
                <a:latin typeface="Arial Black" pitchFamily="34" charset="0"/>
              </a:rPr>
              <a:t>dm³/HP.</a:t>
            </a:r>
            <a:r>
              <a:rPr lang="el-GR" sz="2800" b="1" dirty="0" smtClean="0">
                <a:solidFill>
                  <a:srgbClr val="FF0000"/>
                </a:solidFill>
                <a:latin typeface="Arial Black" pitchFamily="34" charset="0"/>
              </a:rPr>
              <a:t> </a:t>
            </a:r>
            <a:endParaRPr lang="en-US" sz="2800" b="1" dirty="0" smtClean="0">
              <a:solidFill>
                <a:srgbClr val="FF000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ΑΛΛΑ ΧΑΡΑΚΤΗΡΙΣΤΙΚΑ ΣΤΟΙΧΕΙΑ ΤΩΝ 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pPr>
            <a:endParaRPr lang="el-GR" sz="2000" b="1" u="sng" dirty="0" smtClean="0">
              <a:solidFill>
                <a:schemeClr val="tx1"/>
              </a:solidFill>
              <a:latin typeface="Arial Black" pitchFamily="34" charset="0"/>
            </a:endParaRPr>
          </a:p>
          <a:p>
            <a:pPr algn="l">
              <a:buClr>
                <a:srgbClr val="FF0000"/>
              </a:buClr>
            </a:pPr>
            <a:r>
              <a:rPr lang="el-GR" sz="2000" b="1" u="sng" dirty="0" smtClean="0">
                <a:solidFill>
                  <a:schemeClr val="tx1"/>
                </a:solidFill>
                <a:latin typeface="Arial Black" pitchFamily="34" charset="0"/>
              </a:rPr>
              <a:t>Ο ΒΑΘΜΟΣ ΚΑΥΣΕΩΣ</a:t>
            </a:r>
            <a:r>
              <a:rPr lang="en-US" sz="2000" b="1" u="sng" dirty="0" smtClean="0">
                <a:solidFill>
                  <a:schemeClr val="tx1"/>
                </a:solidFill>
                <a:latin typeface="Arial Black" pitchFamily="34" charset="0"/>
              </a:rPr>
              <a:t> ( </a:t>
            </a:r>
            <a:r>
              <a:rPr lang="el-GR" sz="2000" b="1" u="sng" dirty="0" smtClean="0">
                <a:solidFill>
                  <a:schemeClr val="tx1"/>
                </a:solidFill>
                <a:latin typeface="Arial Black" pitchFamily="34" charset="0"/>
              </a:rPr>
              <a:t>β )</a:t>
            </a:r>
          </a:p>
          <a:p>
            <a:pPr algn="l">
              <a:buClr>
                <a:srgbClr val="FF0000"/>
              </a:buClr>
            </a:pPr>
            <a:endParaRPr lang="el-GR" sz="2000" b="1" u="sng" dirty="0" smtClean="0">
              <a:solidFill>
                <a:schemeClr val="tx1"/>
              </a:solidFill>
              <a:latin typeface="Arial Black" pitchFamily="34" charset="0"/>
            </a:endParaRPr>
          </a:p>
          <a:p>
            <a:pPr algn="l">
              <a:buClr>
                <a:srgbClr val="FF0000"/>
              </a:buClr>
            </a:pPr>
            <a:r>
              <a:rPr lang="el-GR" sz="2000" b="1" dirty="0" smtClean="0">
                <a:solidFill>
                  <a:schemeClr val="tx1"/>
                </a:solidFill>
                <a:latin typeface="Arial Black" pitchFamily="34" charset="0"/>
              </a:rPr>
              <a:t>ΕΙΝΑΙ ΤΟ ΜΕΤΡΟ ΤΗΣ ΠΟΣΟΤΗΤΑΣ ΤΟΥ </a:t>
            </a:r>
            <a:r>
              <a:rPr lang="el-GR" sz="2000" b="1" dirty="0" smtClean="0">
                <a:solidFill>
                  <a:srgbClr val="FF0000"/>
                </a:solidFill>
                <a:latin typeface="Arial Black" pitchFamily="34" charset="0"/>
              </a:rPr>
              <a:t>ΚΑΥΣΙΜΟΥ ΠΟΥ ΚΑΙΓΕΤΑΙ</a:t>
            </a:r>
            <a:r>
              <a:rPr lang="el-GR" sz="2000" b="1" dirty="0" smtClean="0">
                <a:solidFill>
                  <a:schemeClr val="tx1"/>
                </a:solidFill>
                <a:latin typeface="Arial Black" pitchFamily="34" charset="0"/>
              </a:rPr>
              <a:t>, ΑΝΑ </a:t>
            </a:r>
            <a:r>
              <a:rPr lang="el-GR" sz="2000" b="1" dirty="0" smtClean="0">
                <a:solidFill>
                  <a:srgbClr val="FF0000"/>
                </a:solidFill>
                <a:latin typeface="Arial Black" pitchFamily="34" charset="0"/>
              </a:rPr>
              <a:t>ΜΟΝΑΔΑ ΘΕΡΜΑΙΝΟΜΕΝΗΣ ΕΠΙΦΑΝΕΙΑΣ </a:t>
            </a:r>
            <a:r>
              <a:rPr lang="el-GR" sz="2000" b="1" dirty="0" smtClean="0">
                <a:solidFill>
                  <a:schemeClr val="tx1"/>
                </a:solidFill>
                <a:latin typeface="Arial Black" pitchFamily="34" charset="0"/>
              </a:rPr>
              <a:t>η ΟΓΚΟΥ ΘΑΛΑΜΟΥ ΚΑΥΣΕΩΣ </a:t>
            </a:r>
            <a:r>
              <a:rPr lang="el-GR" sz="2000" b="1" dirty="0" smtClean="0">
                <a:solidFill>
                  <a:srgbClr val="FF0000"/>
                </a:solidFill>
                <a:latin typeface="Arial Black" pitchFamily="34" charset="0"/>
              </a:rPr>
              <a:t>ΣΤΗ 1 ΩΡΑ</a:t>
            </a:r>
            <a:r>
              <a:rPr lang="el-GR" sz="2000" b="1" dirty="0" smtClean="0">
                <a:solidFill>
                  <a:schemeClr val="tx1"/>
                </a:solidFill>
                <a:latin typeface="Arial Black" pitchFamily="34" charset="0"/>
              </a:rPr>
              <a:t>.</a:t>
            </a:r>
          </a:p>
          <a:p>
            <a:pPr algn="l">
              <a:buClr>
                <a:srgbClr val="FF0000"/>
              </a:buClr>
            </a:pPr>
            <a:endParaRPr lang="el-GR" sz="2000" b="1" dirty="0" smtClean="0">
              <a:solidFill>
                <a:schemeClr val="tx1"/>
              </a:solidFill>
              <a:latin typeface="Arial Black" pitchFamily="34" charset="0"/>
            </a:endParaRPr>
          </a:p>
          <a:p>
            <a:pPr algn="l">
              <a:buClr>
                <a:srgbClr val="FF0000"/>
              </a:buClr>
            </a:pPr>
            <a:r>
              <a:rPr lang="el-GR" sz="2000" b="1" dirty="0" smtClean="0">
                <a:solidFill>
                  <a:schemeClr val="tx1"/>
                </a:solidFill>
                <a:latin typeface="Arial Black" pitchFamily="34" charset="0"/>
              </a:rPr>
              <a:t>ΜΕΤΡΕΙΤΑΙ ΣΕ </a:t>
            </a:r>
            <a:r>
              <a:rPr lang="en-US" sz="2000" b="1" dirty="0" smtClean="0">
                <a:solidFill>
                  <a:schemeClr val="tx1"/>
                </a:solidFill>
                <a:latin typeface="Arial Black" pitchFamily="34" charset="0"/>
              </a:rPr>
              <a:t> </a:t>
            </a:r>
            <a:r>
              <a:rPr lang="en-US" sz="2800" b="1" dirty="0" smtClean="0">
                <a:solidFill>
                  <a:srgbClr val="FF0000"/>
                </a:solidFill>
                <a:latin typeface="Arial Black" pitchFamily="34" charset="0"/>
              </a:rPr>
              <a:t>kg/m²/h </a:t>
            </a:r>
            <a:r>
              <a:rPr lang="el-GR" sz="2800" b="1" dirty="0" smtClean="0">
                <a:solidFill>
                  <a:schemeClr val="tx1"/>
                </a:solidFill>
                <a:latin typeface="Arial Black" pitchFamily="34" charset="0"/>
              </a:rPr>
              <a:t>η</a:t>
            </a:r>
            <a:r>
              <a:rPr lang="el-GR" sz="2800" b="1" dirty="0" smtClean="0">
                <a:solidFill>
                  <a:srgbClr val="FF0000"/>
                </a:solidFill>
                <a:latin typeface="Arial Black" pitchFamily="34" charset="0"/>
              </a:rPr>
              <a:t> </a:t>
            </a:r>
            <a:r>
              <a:rPr lang="en-US" sz="2800" b="1" dirty="0" smtClean="0">
                <a:solidFill>
                  <a:srgbClr val="FF0000"/>
                </a:solidFill>
                <a:latin typeface="Arial Black" pitchFamily="34" charset="0"/>
              </a:rPr>
              <a:t>kg/m³/h.</a:t>
            </a: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ΑΛΛΑ ΧΑΡΑΚΤΗΡΙΣΤΙΚΑ ΣΤΟΙΧΕΙΑ ΤΩΝ 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pPr>
            <a:endParaRPr lang="el-GR" sz="2000" b="1" u="sng" dirty="0" smtClean="0">
              <a:solidFill>
                <a:schemeClr val="tx1"/>
              </a:solidFill>
              <a:latin typeface="Arial Black" pitchFamily="34" charset="0"/>
            </a:endParaRPr>
          </a:p>
          <a:p>
            <a:pPr algn="l">
              <a:buClr>
                <a:srgbClr val="FF0000"/>
              </a:buClr>
            </a:pPr>
            <a:r>
              <a:rPr lang="el-GR" sz="2000" b="1" u="sng" dirty="0" smtClean="0">
                <a:solidFill>
                  <a:schemeClr val="tx1"/>
                </a:solidFill>
                <a:latin typeface="Arial Black" pitchFamily="34" charset="0"/>
              </a:rPr>
              <a:t>Ο ΒΑΘΜΟΣ ΑΤΜΟΠΑΡΑΓΩΓΗΣ (</a:t>
            </a:r>
            <a:r>
              <a:rPr lang="en-US" sz="2000" b="1" u="sng" dirty="0" smtClean="0">
                <a:solidFill>
                  <a:schemeClr val="tx1"/>
                </a:solidFill>
                <a:latin typeface="Arial Black" pitchFamily="34" charset="0"/>
              </a:rPr>
              <a:t>R)</a:t>
            </a:r>
            <a:endParaRPr lang="el-GR" sz="2000" b="1" u="sng" dirty="0" smtClean="0">
              <a:solidFill>
                <a:schemeClr val="tx1"/>
              </a:solidFill>
              <a:latin typeface="Arial Black" pitchFamily="34" charset="0"/>
            </a:endParaRPr>
          </a:p>
          <a:p>
            <a:pPr algn="l">
              <a:buClr>
                <a:srgbClr val="FF0000"/>
              </a:buClr>
            </a:pPr>
            <a:endParaRPr lang="el-GR" sz="2000" b="1" u="sng" dirty="0" smtClean="0">
              <a:solidFill>
                <a:schemeClr val="tx1"/>
              </a:solidFill>
              <a:latin typeface="Arial Black" pitchFamily="34" charset="0"/>
            </a:endParaRPr>
          </a:p>
          <a:p>
            <a:pPr algn="l">
              <a:buClr>
                <a:srgbClr val="FF0000"/>
              </a:buClr>
            </a:pPr>
            <a:r>
              <a:rPr lang="el-GR" sz="2000" b="1" dirty="0" smtClean="0">
                <a:solidFill>
                  <a:schemeClr val="tx1"/>
                </a:solidFill>
                <a:latin typeface="Arial Black" pitchFamily="34" charset="0"/>
              </a:rPr>
              <a:t>ΕΙΝΑΙ ΤΟ ΒΑΡΟΣ ΤΟΥ ΠΑΡΑΓΟΜΕΝΟΥ ΑΤΜΟΥ ΑΝΑ ΜΟΝΑΔΑ ΘΕΡΜΑΙΝΟΜΕΝΗΣ ΕΠΙΦΑΝΕΙΑΣ ΣΕ 1 ΩΡΑ.</a:t>
            </a:r>
          </a:p>
          <a:p>
            <a:pPr algn="l">
              <a:buClr>
                <a:srgbClr val="FF0000"/>
              </a:buClr>
            </a:pPr>
            <a:endParaRPr lang="el-GR" sz="2000" b="1" dirty="0" smtClean="0">
              <a:solidFill>
                <a:schemeClr val="tx1"/>
              </a:solidFill>
              <a:latin typeface="Arial Black" pitchFamily="34" charset="0"/>
            </a:endParaRPr>
          </a:p>
          <a:p>
            <a:pPr algn="l">
              <a:buClr>
                <a:srgbClr val="FF0000"/>
              </a:buClr>
            </a:pPr>
            <a:r>
              <a:rPr lang="el-GR" sz="2000" b="1" dirty="0" smtClean="0">
                <a:solidFill>
                  <a:schemeClr val="tx1"/>
                </a:solidFill>
                <a:latin typeface="Arial Black" pitchFamily="34" charset="0"/>
              </a:rPr>
              <a:t>η ΛΕΓΕΤΑΙ ΚΑΙ ΕΙΔΙΚΗ ΑΤΜΟΠΟΙΗΣΗ ΤΟΥ ΛΕΒΗΤΑ.</a:t>
            </a:r>
            <a:endParaRPr lang="en-US" sz="2000" b="1" dirty="0" smtClean="0">
              <a:solidFill>
                <a:schemeClr val="tx1"/>
              </a:solidFill>
              <a:latin typeface="Arial Black" pitchFamily="34" charset="0"/>
            </a:endParaRPr>
          </a:p>
          <a:p>
            <a:pPr algn="l">
              <a:buClr>
                <a:srgbClr val="FF0000"/>
              </a:buClr>
            </a:pPr>
            <a:r>
              <a:rPr lang="el-GR" sz="2000" b="1" dirty="0" smtClean="0">
                <a:solidFill>
                  <a:schemeClr val="tx1"/>
                </a:solidFill>
                <a:latin typeface="Arial Black" pitchFamily="34" charset="0"/>
              </a:rPr>
              <a:t>ΜΕΤΡΕΙΤΑΙ ΣΕ </a:t>
            </a:r>
            <a:r>
              <a:rPr lang="en-US" sz="2000" b="1" dirty="0" smtClean="0">
                <a:solidFill>
                  <a:schemeClr val="tx1"/>
                </a:solidFill>
                <a:latin typeface="Arial Black" pitchFamily="34" charset="0"/>
              </a:rPr>
              <a:t> </a:t>
            </a:r>
            <a:r>
              <a:rPr lang="en-US" sz="2800" b="1" dirty="0" smtClean="0">
                <a:solidFill>
                  <a:srgbClr val="FF0000"/>
                </a:solidFill>
                <a:latin typeface="Arial Black" pitchFamily="34" charset="0"/>
              </a:rPr>
              <a:t>kg/m²/h.</a:t>
            </a:r>
            <a:endParaRPr lang="el-GR" sz="2000" b="1" dirty="0" smtClean="0">
              <a:solidFill>
                <a:schemeClr val="tx1"/>
              </a:solidFill>
              <a:latin typeface="Arial Black" pitchFamily="34" charset="0"/>
            </a:endParaRPr>
          </a:p>
          <a:p>
            <a:pPr algn="l">
              <a:buClr>
                <a:srgbClr val="FF0000"/>
              </a:buClr>
            </a:pPr>
            <a:endParaRPr lang="en-US"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ΑΛΛΑ ΧΑΡΑΚΤΗΡΙΣΤΙΚΑ ΣΤΟΙΧΕΙΑ ΤΩΝ 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buClr>
                <a:srgbClr val="FF0000"/>
              </a:buClr>
            </a:pPr>
            <a:r>
              <a:rPr lang="el-GR" sz="2000" b="1" u="sng" dirty="0" smtClean="0">
                <a:solidFill>
                  <a:srgbClr val="FF0000"/>
                </a:solidFill>
                <a:latin typeface="Arial Black" pitchFamily="34" charset="0"/>
              </a:rPr>
              <a:t>Η ΣΤΟΙΧΕΙΩΔΗΣ ΛΕΙΤΟΥΡΓΙΑ ΤΟΥ ΛΕΒΗΤΑ</a:t>
            </a:r>
          </a:p>
          <a:p>
            <a:pPr>
              <a:buClr>
                <a:srgbClr val="FF0000"/>
              </a:buClr>
            </a:pPr>
            <a:endParaRPr lang="en-US" sz="2000" b="1" u="sng" dirty="0" smtClean="0">
              <a:solidFill>
                <a:srgbClr val="FF0000"/>
              </a:solidFill>
              <a:latin typeface="Arial Black" pitchFamily="34" charset="0"/>
            </a:endParaRPr>
          </a:p>
          <a:p>
            <a:pPr>
              <a:buClr>
                <a:srgbClr val="FF0000"/>
              </a:buClr>
            </a:pPr>
            <a:endParaRPr lang="el-GR" sz="2000" b="1" u="sng" dirty="0" smtClean="0">
              <a:solidFill>
                <a:srgbClr val="FF0000"/>
              </a:solidFill>
              <a:latin typeface="Arial Black" pitchFamily="34" charset="0"/>
            </a:endParaRPr>
          </a:p>
          <a:p>
            <a:pPr algn="l">
              <a:buClr>
                <a:srgbClr val="FF0000"/>
              </a:buClr>
            </a:pPr>
            <a:r>
              <a:rPr lang="el-GR" sz="2000" b="1" dirty="0" smtClean="0">
                <a:solidFill>
                  <a:schemeClr val="accent6">
                    <a:lumMod val="50000"/>
                  </a:schemeClr>
                </a:solidFill>
                <a:latin typeface="Arial Black" pitchFamily="34" charset="0"/>
              </a:rPr>
              <a:t>Η ΛΕΙΤΟΥΡΓΙΑ ΕΝΟΣ ΛΕΒΗΤΑ ΔΙΑΙΡΕΙΤΑΙ ΚΑΙ ΘΑ ΕΞΕΤΑΣΘΕΙ ΣΕ ΔΥΟ ΔΙΑΦΟΡΕΤΙΚΑ ΚΥΚΛΩΜΑΤΑ </a:t>
            </a:r>
            <a:r>
              <a:rPr lang="en-US" sz="2000" b="1" dirty="0" smtClean="0">
                <a:solidFill>
                  <a:schemeClr val="accent6">
                    <a:lumMod val="50000"/>
                  </a:schemeClr>
                </a:solidFill>
                <a:latin typeface="Arial Black" pitchFamily="34" charset="0"/>
              </a:rPr>
              <a:t>:</a:t>
            </a:r>
            <a:endParaRPr lang="el-GR" sz="2000" b="1" dirty="0" smtClean="0">
              <a:solidFill>
                <a:schemeClr val="accent6">
                  <a:lumMod val="50000"/>
                </a:schemeClr>
              </a:solidFill>
              <a:latin typeface="Arial Black" pitchFamily="34" charset="0"/>
            </a:endParaRPr>
          </a:p>
          <a:p>
            <a:pPr algn="l">
              <a:buClr>
                <a:srgbClr val="FF0000"/>
              </a:buClr>
            </a:pPr>
            <a:endParaRPr lang="en-US" sz="2000" b="1" dirty="0" smtClean="0">
              <a:solidFill>
                <a:schemeClr val="accent6">
                  <a:lumMod val="50000"/>
                </a:schemeClr>
              </a:solidFill>
              <a:latin typeface="Arial Black" pitchFamily="34" charset="0"/>
            </a:endParaRPr>
          </a:p>
          <a:p>
            <a:pPr algn="l">
              <a:buClr>
                <a:srgbClr val="FF0000"/>
              </a:buClr>
            </a:pPr>
            <a:endParaRPr lang="en-US" sz="2000" b="1" dirty="0" smtClean="0">
              <a:solidFill>
                <a:schemeClr val="accent6">
                  <a:lumMod val="50000"/>
                </a:schemeClr>
              </a:solidFill>
              <a:latin typeface="Arial Black" pitchFamily="34" charset="0"/>
            </a:endParaRPr>
          </a:p>
          <a:p>
            <a:pPr>
              <a:buClr>
                <a:srgbClr val="FF0000"/>
              </a:buClr>
              <a:buFont typeface="Wingdings" pitchFamily="2" charset="2"/>
              <a:buChar char="Ø"/>
            </a:pPr>
            <a:r>
              <a:rPr lang="el-GR" sz="2400" b="1" dirty="0" smtClean="0">
                <a:solidFill>
                  <a:srgbClr val="FF0000"/>
                </a:solidFill>
                <a:latin typeface="Arial Black" pitchFamily="34" charset="0"/>
              </a:rPr>
              <a:t>ΚΥΚΛΩΜΑ ΚΑΥΣΙΜΟΥ-ΑΕΡΑ-ΚΑΥΣΑΕΡΙΩΝ</a:t>
            </a:r>
          </a:p>
          <a:p>
            <a:pPr>
              <a:buClr>
                <a:srgbClr val="FF0000"/>
              </a:buClr>
              <a:buFont typeface="Wingdings" pitchFamily="2" charset="2"/>
              <a:buChar char="Ø"/>
            </a:pPr>
            <a:r>
              <a:rPr lang="el-GR" sz="2400" b="1" dirty="0" smtClean="0">
                <a:solidFill>
                  <a:srgbClr val="FF0000"/>
                </a:solidFill>
                <a:latin typeface="Arial Black" pitchFamily="34" charset="0"/>
              </a:rPr>
              <a:t>ΚΥΚΛΩΜΑ ΤΡΟΦΟΔΟΤΙΚΟΥ ΝΕΡΟΥ-ΑΤΜΟΥ</a:t>
            </a:r>
          </a:p>
          <a:p>
            <a:pPr>
              <a:buClr>
                <a:srgbClr val="FF0000"/>
              </a:buClr>
            </a:pPr>
            <a:endParaRPr lang="el-GR" sz="2000" b="1" u="sng" dirty="0" smtClean="0">
              <a:solidFill>
                <a:srgbClr val="FF0000"/>
              </a:solidFill>
              <a:latin typeface="Arial Black" pitchFamily="34" charset="0"/>
            </a:endParaRPr>
          </a:p>
          <a:p>
            <a:pPr algn="l">
              <a:buClr>
                <a:srgbClr val="FF0000"/>
              </a:buClr>
            </a:pPr>
            <a:endParaRPr lang="en-US"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a:glow rad="228600">
              <a:schemeClr val="accent1">
                <a:satMod val="175000"/>
                <a:alpha val="40000"/>
              </a:schemeClr>
            </a:glow>
          </a:effectLst>
        </p:spPr>
        <p:txBody>
          <a:bodyPr>
            <a:normAutofit fontScale="90000"/>
          </a:bodyPr>
          <a:lstStyle/>
          <a:p>
            <a:r>
              <a:rPr lang="el-GR" sz="2400" b="1" u="sng" dirty="0" smtClean="0">
                <a:solidFill>
                  <a:schemeClr val="bg1"/>
                </a:solidFill>
                <a:latin typeface="Arial" pitchFamily="34" charset="0"/>
                <a:cs typeface="Arial" pitchFamily="34" charset="0"/>
              </a:rPr>
              <a:t>ΣΤΟΙΧΕΙΩΔ</a:t>
            </a:r>
            <a:r>
              <a:rPr lang="en-US" sz="2400" b="1" u="sng" dirty="0" smtClean="0">
                <a:solidFill>
                  <a:schemeClr val="bg1"/>
                </a:solidFill>
                <a:latin typeface="Arial" pitchFamily="34" charset="0"/>
                <a:cs typeface="Arial" pitchFamily="34" charset="0"/>
              </a:rPr>
              <a:t>H</a:t>
            </a:r>
            <a:r>
              <a:rPr lang="el-GR" sz="2400" b="1" u="sng" dirty="0" smtClean="0">
                <a:solidFill>
                  <a:schemeClr val="bg1"/>
                </a:solidFill>
                <a:latin typeface="Arial" pitchFamily="34" charset="0"/>
                <a:cs typeface="Arial" pitchFamily="34" charset="0"/>
              </a:rPr>
              <a:t>Σ ΛΕΙΤΟΥΡΓΙΑΣ ΤΩΝ ΝΑΥΤΙΚΩΝ ΑΤΜΟΛΕΒΗΤΩΝ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519536"/>
          </a:xfrm>
          <a:solidFill>
            <a:schemeClr val="bg1">
              <a:lumMod val="75000"/>
            </a:schemeClr>
          </a:solidFill>
        </p:spPr>
        <p:txBody>
          <a:bodyPr>
            <a:noAutofit/>
          </a:bodyPr>
          <a:lstStyle/>
          <a:p>
            <a:endParaRPr lang="el-GR" sz="2400" b="1" dirty="0" smtClean="0">
              <a:solidFill>
                <a:schemeClr val="tx1"/>
              </a:solidFill>
              <a:latin typeface="Arial" pitchFamily="34" charset="0"/>
              <a:cs typeface="Arial" pitchFamily="34" charset="0"/>
            </a:endParaRPr>
          </a:p>
          <a:p>
            <a:endParaRPr lang="el-GR" sz="2400" b="1" dirty="0" smtClean="0">
              <a:solidFill>
                <a:schemeClr val="tx1"/>
              </a:solidFill>
              <a:latin typeface="Arial" pitchFamily="34" charset="0"/>
              <a:cs typeface="Arial" pitchFamily="34" charset="0"/>
            </a:endParaRPr>
          </a:p>
          <a:p>
            <a:endParaRPr lang="el-GR" sz="2400" b="1" dirty="0" smtClean="0">
              <a:solidFill>
                <a:schemeClr val="tx1"/>
              </a:solidFill>
              <a:latin typeface="Arial" pitchFamily="34" charset="0"/>
              <a:cs typeface="Arial" pitchFamily="34" charset="0"/>
            </a:endParaRPr>
          </a:p>
          <a:p>
            <a:r>
              <a:rPr lang="el-GR" sz="3600" b="1" dirty="0" smtClean="0">
                <a:solidFill>
                  <a:schemeClr val="tx1"/>
                </a:solidFill>
                <a:latin typeface="Arial" pitchFamily="34" charset="0"/>
                <a:cs typeface="Arial" pitchFamily="34" charset="0"/>
              </a:rPr>
              <a:t>Α) ΚΑΥΣΗ - ΕΚΤΟΝΩΣΗ.</a:t>
            </a:r>
          </a:p>
          <a:p>
            <a:r>
              <a:rPr lang="el-GR" sz="3600" b="1" dirty="0" smtClean="0">
                <a:solidFill>
                  <a:schemeClr val="tx1"/>
                </a:solidFill>
                <a:latin typeface="Arial" pitchFamily="34" charset="0"/>
                <a:cs typeface="Arial" pitchFamily="34" charset="0"/>
              </a:rPr>
              <a:t>Β) ΕΞΑΓΩΓΗ ΚΑΥΣΑΕΡΙΩΝ.</a:t>
            </a:r>
          </a:p>
          <a:p>
            <a:r>
              <a:rPr lang="el-GR" sz="3600" b="1" dirty="0" smtClean="0">
                <a:solidFill>
                  <a:schemeClr val="tx1"/>
                </a:solidFill>
                <a:latin typeface="Arial" pitchFamily="34" charset="0"/>
                <a:cs typeface="Arial" pitchFamily="34" charset="0"/>
              </a:rPr>
              <a:t>Γ) ΕΙΣΑΓΩΓΗ – ΣΑΡΩΣΗ.</a:t>
            </a:r>
          </a:p>
          <a:p>
            <a:r>
              <a:rPr lang="el-GR" sz="3600" b="1" dirty="0" smtClean="0">
                <a:solidFill>
                  <a:schemeClr val="tx1"/>
                </a:solidFill>
                <a:latin typeface="Arial" pitchFamily="34" charset="0"/>
                <a:cs typeface="Arial" pitchFamily="34" charset="0"/>
              </a:rPr>
              <a:t>Δ) ΣΥΜΠΙΕΣΗ.</a:t>
            </a:r>
          </a:p>
          <a:p>
            <a:pPr algn="l"/>
            <a:r>
              <a:rPr lang="el-GR" sz="1700" b="1" dirty="0" smtClean="0">
                <a:solidFill>
                  <a:schemeClr val="tx1"/>
                </a:solidFill>
                <a:latin typeface="Arial" pitchFamily="34" charset="0"/>
                <a:cs typeface="Arial" pitchFamily="34" charset="0"/>
              </a:rPr>
              <a:t/>
            </a:r>
            <a:br>
              <a:rPr lang="el-GR" sz="1700" b="1" dirty="0" smtClean="0">
                <a:solidFill>
                  <a:schemeClr val="tx1"/>
                </a:solidFill>
                <a:latin typeface="Arial" pitchFamily="34" charset="0"/>
                <a:cs typeface="Arial" pitchFamily="34" charset="0"/>
              </a:rPr>
            </a:br>
            <a:endParaRPr lang="el-GR" sz="17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2000" b="1" u="sng" dirty="0" smtClean="0">
                <a:solidFill>
                  <a:schemeClr val="bg1"/>
                </a:solidFill>
                <a:latin typeface="Arial" pitchFamily="34" charset="0"/>
                <a:cs typeface="Arial" pitchFamily="34" charset="0"/>
              </a:rPr>
              <a:t>ΣΤΟΙΧΕΙΩΔΗΣ ΛΕΙΤΟΥΡΓΙΑ ΔΙΧΡΟΝΗΣ ΠΕΤΡΕΛΑΙΟΜΗΧΑΝΗΣ</a:t>
            </a:r>
            <a:endParaRPr lang="en-US" sz="20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buClr>
                <a:srgbClr val="FF0000"/>
              </a:buClr>
            </a:pPr>
            <a:r>
              <a:rPr lang="el-GR" sz="2000" b="1" u="sng" dirty="0" smtClean="0">
                <a:solidFill>
                  <a:srgbClr val="FF0000"/>
                </a:solidFill>
                <a:latin typeface="Arial Black" pitchFamily="34" charset="0"/>
              </a:rPr>
              <a:t>Η ΣΤΟΙΧΕΙΩΔΗΣ ΛΕΙΤΟΥΡΓΙΑ ΤΟΥ ΛΕΒΗΤΑ</a:t>
            </a:r>
          </a:p>
          <a:p>
            <a:pPr algn="l">
              <a:buClr>
                <a:srgbClr val="FF0000"/>
              </a:buClr>
            </a:pPr>
            <a:endParaRPr lang="en-US" sz="2000" b="1" dirty="0" smtClean="0">
              <a:solidFill>
                <a:schemeClr val="accent6">
                  <a:lumMod val="50000"/>
                </a:schemeClr>
              </a:solidFill>
              <a:latin typeface="Arial Black" pitchFamily="34" charset="0"/>
            </a:endParaRPr>
          </a:p>
          <a:p>
            <a:pPr>
              <a:buClr>
                <a:srgbClr val="FF0000"/>
              </a:buClr>
            </a:pPr>
            <a:r>
              <a:rPr lang="el-GR" sz="2400" b="1" u="sng" dirty="0" smtClean="0">
                <a:solidFill>
                  <a:schemeClr val="tx1"/>
                </a:solidFill>
                <a:latin typeface="Arial Black" pitchFamily="34" charset="0"/>
              </a:rPr>
              <a:t>ΚΥΚΛΩΜΑ ΚΑΥΣΙΜΟΥ – ΑΕΡΑ – ΚΑΥΣΑΕΡΙΩΝ</a:t>
            </a:r>
          </a:p>
          <a:p>
            <a:pPr algn="l">
              <a:buClr>
                <a:srgbClr val="FF0000"/>
              </a:buClr>
              <a:buFont typeface="Wingdings" pitchFamily="2" charset="2"/>
              <a:buChar char="q"/>
            </a:pPr>
            <a:r>
              <a:rPr lang="el-GR" sz="1800" b="1" dirty="0" smtClean="0">
                <a:solidFill>
                  <a:schemeClr val="tx1"/>
                </a:solidFill>
                <a:latin typeface="Arial Black" pitchFamily="34" charset="0"/>
              </a:rPr>
              <a:t>ΑΝΑΦΕΡΕΤΑΙ ΣΤΗΝ ΕΙΣΟΔΟ ΤΟΥ ΚΑΥΣΙΜΟΥ ΜΕΣΑ ΣΤΗΝ ΕΣΤΙΑ ΚΑΙ ΣΤΗΝ ΠΑΡΑΛΛΑΛΗ ΕΙΣΟΔΟ ΤΟΥ ΑΤΜΟΣΦΑΙΡΙΚΟΥ ΚΑΥΣΙΓΟΝΟΥ ΑΕΡΑ.</a:t>
            </a:r>
          </a:p>
          <a:p>
            <a:pPr algn="l">
              <a:buClr>
                <a:srgbClr val="FF0000"/>
              </a:buClr>
              <a:buFont typeface="Wingdings" pitchFamily="2" charset="2"/>
              <a:buChar char="q"/>
            </a:pPr>
            <a:r>
              <a:rPr lang="el-GR" sz="1800" b="1" dirty="0" smtClean="0">
                <a:solidFill>
                  <a:schemeClr val="tx1"/>
                </a:solidFill>
                <a:latin typeface="Arial Black" pitchFamily="34" charset="0"/>
              </a:rPr>
              <a:t>ΕΙΣΑΓΕΤΑΙ ΜΕ ΤΟΝ ΚΑΥΣΤΗΡΑ ΣΤΗΝ ΕΣΤΙΑ ΥΠΟ ΤΗΝ ΠΙΕΣΗ ΤΗΣ ΑΝΤΛΙΑΣ ΠΕΤΡΕΛΑΙΟΥ, ΕΝΩ Ο ΑΕΡΑΣ ΕΙΣΑΓΕΤΑΙ ΜΕ ΤΟΝ ΚΩΝΟ ΑΕΡΑ ΠΟΥ ΠΕΡΙΒΑΛΛΑΙ ΤΟΝ ΚΑΥΣΤΗΡΑ.</a:t>
            </a:r>
          </a:p>
          <a:p>
            <a:pPr algn="l">
              <a:buClr>
                <a:srgbClr val="FF0000"/>
              </a:buClr>
              <a:buFont typeface="Wingdings" pitchFamily="2" charset="2"/>
              <a:buChar char="q"/>
            </a:pPr>
            <a:r>
              <a:rPr lang="el-GR" sz="1800" b="1" dirty="0" smtClean="0">
                <a:solidFill>
                  <a:schemeClr val="tx1"/>
                </a:solidFill>
                <a:latin typeface="Arial Black" pitchFamily="34" charset="0"/>
              </a:rPr>
              <a:t>ΣΤΗΝ ΥΨΗΛΗ ΘΕΡΜΟΚΡΑΣΙΑ ΤΗΣ ΕΣΤΙΑΣ, ΤΟ ΠΕΤΡΕΛΑΙΟ ΕΝΩΝΕΤΑΙ ΧΗΜΙΚΑ ΜΕ ΤΟ ΟΞΥΓΟΝΟ ΤΟΥ ΑΕΡΑ, ΔΗΛΑΔΗ ΚΑΙΓΕΤΑΙ, ΚΑΙ ΠΑΡΑΓΟΝΤΑΙ ΟΙ ΦΛΟΓΕΣ ΚΑΙ ΤΑ ΚΑΥΣΑΕΡΙΑ.</a:t>
            </a:r>
          </a:p>
          <a:p>
            <a:pPr algn="l">
              <a:buClr>
                <a:srgbClr val="FF0000"/>
              </a:buClr>
              <a:buFont typeface="Wingdings" pitchFamily="2" charset="2"/>
              <a:buChar char="q"/>
            </a:pPr>
            <a:r>
              <a:rPr lang="el-GR" sz="1800" b="1" dirty="0" smtClean="0">
                <a:solidFill>
                  <a:schemeClr val="tx1"/>
                </a:solidFill>
                <a:latin typeface="Arial Black" pitchFamily="34" charset="0"/>
              </a:rPr>
              <a:t>ΟΙ ΠΑΡΑΓΟΜΕΝΕΣ ΦΛΟΓΕΣ ΚΑΙ ΤΑ ΚΑΥΣΑΕΡΙΑ ΟΔΕΥΟΥΝ ΠΡΟΣ ΤΗΝ ΚΑΠΝΟΔΟΧΟ ΤΟΥ ΘΕΡΜΑΝΤΗΡΑ. ΚΑΤΑ ΤΗΝ ΠΟΡΕΙΑ ΤΟΥΣ ΑΥΤΗ ΜΕΤΑΔΙΔΟΥΝ ΜΕΣΑ ΑΠΟ ΤΗΝ ΘΕΡΜΑΙΝΟΜΕΝΗ ΕΠΙΦΑΝΕΙΑ ΤΗ ΘΕΡΜΟΤΗΤΑ ΣΤΟ ΝΕΡΟ, ΤΟ ΟΠΟΙΟ ΑΤΜΟΠΟΙΕΙΤΑΙ.</a:t>
            </a:r>
          </a:p>
          <a:p>
            <a:pPr algn="l">
              <a:buClr>
                <a:srgbClr val="FF0000"/>
              </a:buClr>
              <a:buFont typeface="Wingdings" pitchFamily="2" charset="2"/>
              <a:buChar char="q"/>
            </a:pPr>
            <a:r>
              <a:rPr lang="el-GR" sz="1800" b="1" dirty="0" smtClean="0">
                <a:solidFill>
                  <a:schemeClr val="tx1"/>
                </a:solidFill>
                <a:latin typeface="Arial Black" pitchFamily="34" charset="0"/>
              </a:rPr>
              <a:t>ΑΠΟ ΤΗΝ ΚΑΠΝΟΔΟΧΟ ΕΞΕΡΧΟΝΤΑΙ ΠΡΟΣ ΤΗΝ ΑΤΜΟΣΦΑΙΡΑ.</a:t>
            </a:r>
          </a:p>
          <a:p>
            <a:pPr algn="l">
              <a:buClr>
                <a:srgbClr val="FF0000"/>
              </a:buClr>
            </a:pPr>
            <a:endParaRPr lang="en-US"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fontScale="90000"/>
          </a:bodyPr>
          <a:lstStyle/>
          <a:p>
            <a:r>
              <a:rPr lang="el-GR" sz="2400" b="1" u="sng" dirty="0" smtClean="0">
                <a:solidFill>
                  <a:schemeClr val="bg1"/>
                </a:solidFill>
                <a:latin typeface="Arial" pitchFamily="34" charset="0"/>
                <a:cs typeface="Arial" pitchFamily="34" charset="0"/>
              </a:rPr>
              <a:t>ΣΤΟΙΧΕΙΩΔ</a:t>
            </a:r>
            <a:r>
              <a:rPr lang="en-US" sz="2400" b="1" u="sng" dirty="0" smtClean="0">
                <a:solidFill>
                  <a:schemeClr val="bg1"/>
                </a:solidFill>
                <a:latin typeface="Arial" pitchFamily="34" charset="0"/>
                <a:cs typeface="Arial" pitchFamily="34" charset="0"/>
              </a:rPr>
              <a:t>H</a:t>
            </a:r>
            <a:r>
              <a:rPr lang="el-GR" sz="2400" b="1" u="sng" dirty="0" smtClean="0">
                <a:solidFill>
                  <a:schemeClr val="bg1"/>
                </a:solidFill>
                <a:latin typeface="Arial" pitchFamily="34" charset="0"/>
                <a:cs typeface="Arial" pitchFamily="34" charset="0"/>
              </a:rPr>
              <a:t>Σ ΛΕΙΤΟΥΡΓΙΑΣ ΤΩΝ ΝΑΥΤΙΚΩΝ ΑΤΜΟΛΕΒΗΤΩΝ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buClr>
                <a:srgbClr val="FF0000"/>
              </a:buClr>
            </a:pPr>
            <a:r>
              <a:rPr lang="el-GR" sz="2000" b="1" u="sng" dirty="0" smtClean="0">
                <a:solidFill>
                  <a:srgbClr val="FF0000"/>
                </a:solidFill>
                <a:latin typeface="Arial Black" pitchFamily="34" charset="0"/>
              </a:rPr>
              <a:t>Η ΣΤΟΙΧΕΙΩΔΗΣ ΛΕΙΤΟΥΡΓΙΑ ΤΟΥ ΛΕΒΗΤΑ</a:t>
            </a:r>
          </a:p>
          <a:p>
            <a:pPr>
              <a:buClr>
                <a:srgbClr val="FF0000"/>
              </a:buClr>
            </a:pPr>
            <a:endParaRPr lang="en-US" sz="2000" b="1" u="sng" dirty="0" smtClean="0">
              <a:solidFill>
                <a:srgbClr val="FF0000"/>
              </a:solidFill>
              <a:latin typeface="Arial Black" pitchFamily="34" charset="0"/>
            </a:endParaRPr>
          </a:p>
          <a:p>
            <a:pPr>
              <a:buClr>
                <a:srgbClr val="FF0000"/>
              </a:buClr>
            </a:pPr>
            <a:r>
              <a:rPr lang="el-GR" sz="2400" b="1" u="sng" dirty="0" smtClean="0">
                <a:solidFill>
                  <a:schemeClr val="tx1"/>
                </a:solidFill>
                <a:latin typeface="Arial Black" pitchFamily="34" charset="0"/>
              </a:rPr>
              <a:t>ΚΥΚΛΩΜΑ ΤΡΟΦΟΔΟΤΙΚΟΥ ΝΕΡΟΥ – ΑΤΜΟΥ</a:t>
            </a:r>
          </a:p>
          <a:p>
            <a:pPr algn="l">
              <a:buClr>
                <a:srgbClr val="FF0000"/>
              </a:buClr>
              <a:buFont typeface="Wingdings" pitchFamily="2" charset="2"/>
              <a:buChar char="q"/>
            </a:pPr>
            <a:r>
              <a:rPr lang="el-GR" sz="1800" b="1" dirty="0" smtClean="0">
                <a:solidFill>
                  <a:schemeClr val="tx1"/>
                </a:solidFill>
                <a:latin typeface="Arial Black" pitchFamily="34" charset="0"/>
              </a:rPr>
              <a:t>ΑΝΑΦΕΡΕΤΑΙ ΣΤΗΝ ΕΙΣΟΔΟ ΤΟΥ ΤΡΟΦΟΔΟΤΙΚΟΥ ΝΕΡΟΥ ΣΤΟ ΛΕΒΗΤΑ ΚΑΙ ΣΤΗΝ ΑΤΜΟΠΟΙΗΣΗ ΤΟΥ.</a:t>
            </a:r>
          </a:p>
          <a:p>
            <a:pPr algn="l">
              <a:buClr>
                <a:srgbClr val="FF0000"/>
              </a:buClr>
              <a:buFont typeface="Wingdings" pitchFamily="2" charset="2"/>
              <a:buChar char="q"/>
            </a:pPr>
            <a:endParaRPr lang="el-GR" sz="1800" b="1" dirty="0" smtClean="0">
              <a:solidFill>
                <a:schemeClr val="tx1"/>
              </a:solidFill>
              <a:latin typeface="Arial Black" pitchFamily="34" charset="0"/>
            </a:endParaRPr>
          </a:p>
          <a:p>
            <a:pPr algn="l">
              <a:buClr>
                <a:srgbClr val="FF0000"/>
              </a:buClr>
              <a:buFont typeface="Wingdings" pitchFamily="2" charset="2"/>
              <a:buChar char="q"/>
            </a:pPr>
            <a:r>
              <a:rPr lang="el-GR" sz="1800" b="1" dirty="0" smtClean="0">
                <a:solidFill>
                  <a:schemeClr val="tx1"/>
                </a:solidFill>
                <a:latin typeface="Arial Black" pitchFamily="34" charset="0"/>
              </a:rPr>
              <a:t>ΤΟ ΝΕΡΟ ΚΑΤΑΘΛΙΒΕΤΑΙ ΑΠΟ ΤΗΝ ΤΡΟΦΟΔΟΤΙΚΗ ΑΝΤΛΙΑ ΜΕ ΠΙΕΣΗ ΜΕΓΑΛΥΤΕΡΗ ΑΠΟ ΑΥΤΗ ΠΟΥ ΕΠΙΚΡΑΤΕΙ ΜΕΣΑ ΣΤΟ ΛΕΒΗΤΑ ΚΑΙ ΕΙΣΑΓΕΤΑΙ ΣΤΟΝ ΥΔΡΟΘΑΛΑΜΟ.</a:t>
            </a:r>
          </a:p>
          <a:p>
            <a:pPr algn="l">
              <a:buClr>
                <a:srgbClr val="FF0000"/>
              </a:buClr>
              <a:buFont typeface="Wingdings" pitchFamily="2" charset="2"/>
              <a:buChar char="q"/>
            </a:pPr>
            <a:endParaRPr lang="el-GR" sz="1800" b="1" dirty="0" smtClean="0">
              <a:solidFill>
                <a:schemeClr val="tx1"/>
              </a:solidFill>
              <a:latin typeface="Arial Black" pitchFamily="34" charset="0"/>
            </a:endParaRPr>
          </a:p>
          <a:p>
            <a:pPr algn="l">
              <a:buClr>
                <a:srgbClr val="FF0000"/>
              </a:buClr>
              <a:buFont typeface="Wingdings" pitchFamily="2" charset="2"/>
              <a:buChar char="q"/>
            </a:pPr>
            <a:r>
              <a:rPr lang="el-GR" sz="1800" b="1" dirty="0" smtClean="0">
                <a:solidFill>
                  <a:schemeClr val="tx1"/>
                </a:solidFill>
                <a:latin typeface="Arial Black" pitchFamily="34" charset="0"/>
              </a:rPr>
              <a:t>ΕΚΕΙ ΘΕΡΜΑΙΝΕΤΑΙ ΑΠΟ ΤΙΣ ΦΛΟΓΕΣ ΚΑΙ ΤΑ ΚΑΥΣΑΕΡΙΑ ΜΕΣΩ ΤΗΣ ΘΕΡΜΑΙΝΟΜΕΝΗΣ ΕΠΙΦΑΝΕΙΑΣ, ΑΤΜΟΠΟΙΕΙΤΑΙ ΚΑΙ ΩΣ ΑΤΜΟΣ ΣΥΓΚΕΝΤΡΩΝΕΤΑΙ ΣΤΟΝ ΑΤΜΟΘΑΛΑΜΟ ΤΟΥ ΛΕΒΗΤΑ ΑΠΟ ΟΠΟΥ ΑΠΟ ΤΟ ΑΤΜΟΦΡΑΚΤΗ ΠΑΡΕΧΕΤΑΙ ΠΡΟΣ ΚΑΤΑΝΑΛΩΣΗ ΣΤΗ ΜΗΧΑΝΗ η ΣΤΑ ΒΟΗΘΗΤΙΚΑ ΜΗΧΑΝΗΜΑΤΑ.</a:t>
            </a:r>
          </a:p>
          <a:p>
            <a:pPr algn="l">
              <a:buClr>
                <a:srgbClr val="FF0000"/>
              </a:buClr>
            </a:pPr>
            <a:endParaRPr lang="el-GR" sz="1800" b="1" dirty="0" smtClean="0">
              <a:solidFill>
                <a:schemeClr val="tx1"/>
              </a:solidFill>
              <a:latin typeface="Arial Black" pitchFamily="34" charset="0"/>
            </a:endParaRPr>
          </a:p>
          <a:p>
            <a:pPr algn="l">
              <a:buClr>
                <a:srgbClr val="FF0000"/>
              </a:buClr>
            </a:pPr>
            <a:endParaRPr lang="en-US"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fontScale="90000"/>
          </a:bodyPr>
          <a:lstStyle/>
          <a:p>
            <a:r>
              <a:rPr lang="el-GR" sz="2400" b="1" u="sng" dirty="0" smtClean="0">
                <a:solidFill>
                  <a:schemeClr val="bg1"/>
                </a:solidFill>
                <a:latin typeface="Arial" pitchFamily="34" charset="0"/>
                <a:cs typeface="Arial" pitchFamily="34" charset="0"/>
              </a:rPr>
              <a:t>ΣΤΟΙΧΕΙΩΔ</a:t>
            </a:r>
            <a:r>
              <a:rPr lang="en-US" sz="2400" b="1" u="sng" dirty="0" smtClean="0">
                <a:solidFill>
                  <a:schemeClr val="bg1"/>
                </a:solidFill>
                <a:latin typeface="Arial" pitchFamily="34" charset="0"/>
                <a:cs typeface="Arial" pitchFamily="34" charset="0"/>
              </a:rPr>
              <a:t>H</a:t>
            </a:r>
            <a:r>
              <a:rPr lang="el-GR" sz="2400" b="1" u="sng" dirty="0" smtClean="0">
                <a:solidFill>
                  <a:schemeClr val="bg1"/>
                </a:solidFill>
                <a:latin typeface="Arial" pitchFamily="34" charset="0"/>
                <a:cs typeface="Arial" pitchFamily="34" charset="0"/>
              </a:rPr>
              <a:t>Σ ΛΕΙΤΟΥΡΓΙΑΣ ΤΩΝ ΝΑΥΤΙΚΩΝ ΑΤΜΟΛΕΒΗΤΩΝ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buClr>
                <a:srgbClr val="FF0000"/>
              </a:buClr>
            </a:pPr>
            <a:r>
              <a:rPr lang="el-GR" sz="2000" b="1" u="sng" dirty="0" smtClean="0">
                <a:solidFill>
                  <a:srgbClr val="FF0000"/>
                </a:solidFill>
                <a:latin typeface="Arial Black" pitchFamily="34" charset="0"/>
              </a:rPr>
              <a:t>Η ΣΤΟΙΧΕΙΩΔΗΣ ΛΕΙΤΟΥΡΓΙΑ ΤΟΥ ΛΕΒΗΤΑ</a:t>
            </a:r>
          </a:p>
          <a:p>
            <a:pPr algn="l">
              <a:buClr>
                <a:srgbClr val="FF0000"/>
              </a:buClr>
            </a:pPr>
            <a:r>
              <a:rPr lang="el-GR" sz="1800" b="1" dirty="0" smtClean="0">
                <a:solidFill>
                  <a:schemeClr val="tx1"/>
                </a:solidFill>
                <a:latin typeface="Arial Black" pitchFamily="34" charset="0"/>
              </a:rPr>
              <a:t>ΣΤΑ ΠΡΟΗΓΟΥΜΕΝΑ ΠΡΕΠΕΙ ΝΑ ΠΡΟΣΤΕΘΟΥΝ ΚΑΙ ΤΑ ΕΞΗΣ ΣΥΝΑΦΗ ΜΕ ΤΗΝ ΛΕΙΤΟΥΡΓΙΑ ΤΟΥ ΛΕΒΗΤΑ</a:t>
            </a:r>
            <a:r>
              <a:rPr lang="en-US" sz="1800" b="1" dirty="0" smtClean="0">
                <a:solidFill>
                  <a:schemeClr val="tx1"/>
                </a:solidFill>
                <a:latin typeface="Arial Black" pitchFamily="34" charset="0"/>
              </a:rPr>
              <a:t>:</a:t>
            </a:r>
            <a:endParaRPr lang="el-GR" sz="1800" b="1" dirty="0" smtClean="0">
              <a:solidFill>
                <a:schemeClr val="tx1"/>
              </a:solidFill>
              <a:latin typeface="Arial Black" pitchFamily="34" charset="0"/>
            </a:endParaRPr>
          </a:p>
          <a:p>
            <a:pPr algn="l">
              <a:buClr>
                <a:srgbClr val="FF0000"/>
              </a:buClr>
            </a:pPr>
            <a:endParaRPr lang="el-GR" sz="1800" b="1" dirty="0" smtClean="0">
              <a:solidFill>
                <a:schemeClr val="tx1"/>
              </a:solidFill>
              <a:latin typeface="Arial Black" pitchFamily="34" charset="0"/>
            </a:endParaRPr>
          </a:p>
          <a:p>
            <a:pPr marL="342900" indent="-342900" algn="l">
              <a:buClr>
                <a:srgbClr val="FF0000"/>
              </a:buClr>
              <a:buFont typeface="+mj-lt"/>
              <a:buAutoNum type="arabicPeriod"/>
            </a:pPr>
            <a:r>
              <a:rPr lang="el-GR" sz="1800" b="1" dirty="0" smtClean="0">
                <a:solidFill>
                  <a:schemeClr val="tx1"/>
                </a:solidFill>
                <a:latin typeface="Arial Black" pitchFamily="34" charset="0"/>
              </a:rPr>
              <a:t>ΤΟ </a:t>
            </a:r>
            <a:r>
              <a:rPr lang="el-GR" sz="1800" b="1" dirty="0" smtClean="0">
                <a:solidFill>
                  <a:srgbClr val="0070C0"/>
                </a:solidFill>
                <a:latin typeface="Arial Black" pitchFamily="34" charset="0"/>
              </a:rPr>
              <a:t>ΠΕΤΡΕΛΑΙΟ</a:t>
            </a:r>
            <a:r>
              <a:rPr lang="el-GR" sz="1800" b="1" dirty="0" smtClean="0">
                <a:solidFill>
                  <a:schemeClr val="tx1"/>
                </a:solidFill>
                <a:latin typeface="Arial Black" pitchFamily="34" charset="0"/>
              </a:rPr>
              <a:t> ΕΙΣΕΡΧΕΤΑΙ ΣΤΗΝ ΕΣΤΙΑ, ΑΦΟΥ ΠΡΩΤΑ ΠΡΟΘΕΡΜΑΝΘΕΙ ΜΕ ΑΤΜΟ ΜΕΣΑ ΣΤΟΝ </a:t>
            </a:r>
            <a:r>
              <a:rPr lang="el-GR" sz="1800" b="1" dirty="0" smtClean="0">
                <a:solidFill>
                  <a:srgbClr val="FF0000"/>
                </a:solidFill>
                <a:latin typeface="Arial Black" pitchFamily="34" charset="0"/>
              </a:rPr>
              <a:t>ΠΡΟΘΕΡΜΑΝΤΗΡΑ ΠΕΤΡΕΛΑΙΟΥ</a:t>
            </a:r>
            <a:r>
              <a:rPr lang="el-GR" sz="1800" b="1" dirty="0" smtClean="0">
                <a:solidFill>
                  <a:schemeClr val="tx1"/>
                </a:solidFill>
                <a:latin typeface="Arial Black" pitchFamily="34" charset="0"/>
              </a:rPr>
              <a:t>.</a:t>
            </a:r>
          </a:p>
          <a:p>
            <a:pPr marL="342900" indent="-342900" algn="l">
              <a:buClr>
                <a:srgbClr val="FF0000"/>
              </a:buClr>
              <a:buFont typeface="+mj-lt"/>
              <a:buAutoNum type="arabicPeriod"/>
            </a:pPr>
            <a:r>
              <a:rPr lang="el-GR" sz="1800" b="1" dirty="0" smtClean="0">
                <a:solidFill>
                  <a:schemeClr val="tx1"/>
                </a:solidFill>
                <a:latin typeface="Arial Black" pitchFamily="34" charset="0"/>
              </a:rPr>
              <a:t>Ο </a:t>
            </a:r>
            <a:r>
              <a:rPr lang="el-GR" sz="1800" b="1" dirty="0" smtClean="0">
                <a:solidFill>
                  <a:srgbClr val="0070C0"/>
                </a:solidFill>
                <a:latin typeface="Arial Black" pitchFamily="34" charset="0"/>
              </a:rPr>
              <a:t>ΑΕΡΑΣ</a:t>
            </a:r>
            <a:r>
              <a:rPr lang="el-GR" sz="1800" b="1" dirty="0" smtClean="0">
                <a:solidFill>
                  <a:schemeClr val="tx1"/>
                </a:solidFill>
                <a:latin typeface="Arial Black" pitchFamily="34" charset="0"/>
              </a:rPr>
              <a:t> ΕΙΣΑΓΕΤΑΙ ΣΤΗΝ ΕΣΤΙΑ ΕΙΤΕ ΜΕ </a:t>
            </a:r>
            <a:r>
              <a:rPr lang="el-GR" sz="1800" b="1" dirty="0" smtClean="0">
                <a:solidFill>
                  <a:srgbClr val="FF0000"/>
                </a:solidFill>
                <a:latin typeface="Arial Black" pitchFamily="34" charset="0"/>
              </a:rPr>
              <a:t>ΦΥΣΙΚΟ ΕΛΚΥΣΜΟ</a:t>
            </a:r>
            <a:r>
              <a:rPr lang="el-GR" sz="1800" b="1" dirty="0" smtClean="0">
                <a:solidFill>
                  <a:schemeClr val="tx1"/>
                </a:solidFill>
                <a:latin typeface="Arial Black" pitchFamily="34" charset="0"/>
              </a:rPr>
              <a:t> ΕΙΤΕ ΜΕ </a:t>
            </a:r>
            <a:r>
              <a:rPr lang="el-GR" sz="1800" b="1" dirty="0" smtClean="0">
                <a:solidFill>
                  <a:srgbClr val="FF0000"/>
                </a:solidFill>
                <a:latin typeface="Arial Black" pitchFamily="34" charset="0"/>
              </a:rPr>
              <a:t>ΤΕΧΝΗΤΟ ΕΛΚΥΣΜΟ</a:t>
            </a:r>
            <a:r>
              <a:rPr lang="el-GR" sz="1800" b="1" dirty="0" smtClean="0">
                <a:solidFill>
                  <a:schemeClr val="tx1"/>
                </a:solidFill>
                <a:latin typeface="Arial Black" pitchFamily="34" charset="0"/>
              </a:rPr>
              <a:t>, ΘΕΡΜΟΣ ΜΕΣΩ ΤΟΥ </a:t>
            </a:r>
            <a:r>
              <a:rPr lang="el-GR" sz="1800" b="1" dirty="0" smtClean="0">
                <a:solidFill>
                  <a:srgbClr val="FF0000"/>
                </a:solidFill>
                <a:latin typeface="Arial Black" pitchFamily="34" charset="0"/>
              </a:rPr>
              <a:t>ΠΡΟΘΕΡΜΑΝΤΗΡΑ ΑΕΡΑ</a:t>
            </a:r>
            <a:r>
              <a:rPr lang="el-GR" sz="1800" b="1" dirty="0" smtClean="0">
                <a:solidFill>
                  <a:schemeClr val="tx1"/>
                </a:solidFill>
                <a:latin typeface="Arial Black" pitchFamily="34" charset="0"/>
              </a:rPr>
              <a:t>.</a:t>
            </a:r>
          </a:p>
          <a:p>
            <a:pPr marL="342900" indent="-342900" algn="l">
              <a:buClr>
                <a:srgbClr val="FF0000"/>
              </a:buClr>
              <a:buFont typeface="+mj-lt"/>
              <a:buAutoNum type="arabicPeriod"/>
            </a:pPr>
            <a:r>
              <a:rPr lang="el-GR" sz="1800" b="1" dirty="0" smtClean="0">
                <a:solidFill>
                  <a:schemeClr val="tx1"/>
                </a:solidFill>
                <a:latin typeface="Arial Black" pitchFamily="34" charset="0"/>
              </a:rPr>
              <a:t>ΤΟ </a:t>
            </a:r>
            <a:r>
              <a:rPr lang="el-GR" sz="1800" b="1" dirty="0" smtClean="0">
                <a:solidFill>
                  <a:srgbClr val="0070C0"/>
                </a:solidFill>
                <a:latin typeface="Arial Black" pitchFamily="34" charset="0"/>
              </a:rPr>
              <a:t>ΤΡΟΦΟΔΟΤΙΚΟ ΝΕΡΟ</a:t>
            </a:r>
            <a:r>
              <a:rPr lang="el-GR" sz="1800" b="1" dirty="0" smtClean="0">
                <a:solidFill>
                  <a:schemeClr val="tx1"/>
                </a:solidFill>
                <a:latin typeface="Arial Black" pitchFamily="34" charset="0"/>
              </a:rPr>
              <a:t> ΕΙΣΕΡΧΕΤΑΙ ΣΤΟ ΥΔΡΟΘΑΛΑΜΟ, ΑΦΟΥ ΠΡΩΤΑ ΠΡΟΘΕΡΜΑΙΝΕΤΑΙ ΜΕΣΑ ΣΕ </a:t>
            </a:r>
            <a:r>
              <a:rPr lang="el-GR" sz="1800" b="1" dirty="0" smtClean="0">
                <a:solidFill>
                  <a:srgbClr val="FF0000"/>
                </a:solidFill>
                <a:latin typeface="Arial Black" pitchFamily="34" charset="0"/>
              </a:rPr>
              <a:t>ΠΡΟΘΕΡΜΑΝΤΗΡΑ ΝΕΡΟΥ</a:t>
            </a:r>
            <a:r>
              <a:rPr lang="el-GR" sz="1800" b="1" dirty="0" smtClean="0">
                <a:solidFill>
                  <a:schemeClr val="tx1"/>
                </a:solidFill>
                <a:latin typeface="Arial Black" pitchFamily="34" charset="0"/>
              </a:rPr>
              <a:t>.</a:t>
            </a:r>
          </a:p>
          <a:p>
            <a:pPr marL="342900" indent="-342900" algn="l">
              <a:buClr>
                <a:srgbClr val="FF0000"/>
              </a:buClr>
              <a:buFont typeface="+mj-lt"/>
              <a:buAutoNum type="arabicPeriod"/>
            </a:pPr>
            <a:r>
              <a:rPr lang="el-GR" sz="1800" b="1" dirty="0" smtClean="0">
                <a:solidFill>
                  <a:schemeClr val="tx1"/>
                </a:solidFill>
                <a:latin typeface="Arial Black" pitchFamily="34" charset="0"/>
              </a:rPr>
              <a:t>Ο </a:t>
            </a:r>
            <a:r>
              <a:rPr lang="el-GR" sz="1800" b="1" dirty="0" smtClean="0">
                <a:solidFill>
                  <a:srgbClr val="0070C0"/>
                </a:solidFill>
                <a:latin typeface="Arial Black" pitchFamily="34" charset="0"/>
              </a:rPr>
              <a:t>ΑΤΜΟΣ</a:t>
            </a:r>
            <a:r>
              <a:rPr lang="el-GR" sz="1800" b="1" dirty="0" smtClean="0">
                <a:solidFill>
                  <a:schemeClr val="tx1"/>
                </a:solidFill>
                <a:latin typeface="Arial Black" pitchFamily="34" charset="0"/>
              </a:rPr>
              <a:t> ΠΟΥ ΕΞΕΡΧΕΤΑΙ ΑΠΟ ΤΟ ΛΕΒΗΤΑ ΟΔΕΥΕΤΑΙ ΠΡΟΣ ΤΗΝ ΚΑΤΑΝΑΛΩΣΗ ΩΣ </a:t>
            </a:r>
            <a:r>
              <a:rPr lang="el-GR" sz="1800" b="1" dirty="0" smtClean="0">
                <a:solidFill>
                  <a:srgbClr val="0070C0"/>
                </a:solidFill>
                <a:latin typeface="Arial Black" pitchFamily="34" charset="0"/>
              </a:rPr>
              <a:t>ΦΥΣΙΚΟΣ ΑΤΜΟΣ</a:t>
            </a:r>
            <a:r>
              <a:rPr lang="el-GR" sz="1800" b="1" dirty="0" smtClean="0">
                <a:solidFill>
                  <a:schemeClr val="tx1"/>
                </a:solidFill>
                <a:latin typeface="Arial Black" pitchFamily="34" charset="0"/>
              </a:rPr>
              <a:t> (</a:t>
            </a:r>
            <a:r>
              <a:rPr lang="el-GR" sz="1800" b="1" dirty="0" smtClean="0">
                <a:solidFill>
                  <a:srgbClr val="00B050"/>
                </a:solidFill>
                <a:latin typeface="Arial Black" pitchFamily="34" charset="0"/>
              </a:rPr>
              <a:t>ΥΓΡΟΣ</a:t>
            </a:r>
            <a:r>
              <a:rPr lang="el-GR" sz="1800" b="1" dirty="0" smtClean="0">
                <a:solidFill>
                  <a:schemeClr val="tx1"/>
                </a:solidFill>
                <a:latin typeface="Arial Black" pitchFamily="34" charset="0"/>
              </a:rPr>
              <a:t> η </a:t>
            </a:r>
            <a:r>
              <a:rPr lang="el-GR" sz="1800" b="1" dirty="0" smtClean="0">
                <a:solidFill>
                  <a:srgbClr val="00B050"/>
                </a:solidFill>
                <a:latin typeface="Arial Black" pitchFamily="34" charset="0"/>
              </a:rPr>
              <a:t>ΞΗΡΟΣ ΚΟΡΕΣΜΕΝΟΣ</a:t>
            </a:r>
            <a:r>
              <a:rPr lang="el-GR" sz="1800" b="1" dirty="0" smtClean="0">
                <a:solidFill>
                  <a:schemeClr val="tx1"/>
                </a:solidFill>
                <a:latin typeface="Arial Black" pitchFamily="34" charset="0"/>
              </a:rPr>
              <a:t>), ΑΝ ΠΕΡΝΑ ΑΠΟ ΤΟΝ ΥΠΕΡΘΕΡΜΑΝΤΗΡΑ ΤΟΤΕ ΕΙΝΑΙ </a:t>
            </a:r>
            <a:r>
              <a:rPr lang="el-GR" sz="1800" b="1" dirty="0" smtClean="0">
                <a:solidFill>
                  <a:srgbClr val="0070C0"/>
                </a:solidFill>
                <a:latin typeface="Arial Black" pitchFamily="34" charset="0"/>
              </a:rPr>
              <a:t>ΥΠΕΡΘΕΡΜΟΣ</a:t>
            </a:r>
            <a:r>
              <a:rPr lang="el-GR" sz="1800" b="1" dirty="0" smtClean="0">
                <a:solidFill>
                  <a:schemeClr val="tx1"/>
                </a:solidFill>
                <a:latin typeface="Arial Black" pitchFamily="34" charset="0"/>
              </a:rPr>
              <a:t>.</a:t>
            </a:r>
          </a:p>
          <a:p>
            <a:pPr algn="l">
              <a:buClr>
                <a:srgbClr val="FF0000"/>
              </a:buClr>
            </a:pPr>
            <a:endParaRPr lang="el-GR" sz="1800" b="1" dirty="0" smtClean="0">
              <a:solidFill>
                <a:schemeClr val="tx1"/>
              </a:solidFill>
              <a:latin typeface="Arial Black" pitchFamily="34" charset="0"/>
            </a:endParaRPr>
          </a:p>
          <a:p>
            <a:pPr algn="l">
              <a:buClr>
                <a:srgbClr val="FF0000"/>
              </a:buClr>
            </a:pPr>
            <a:endParaRPr lang="en-US"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fontScale="90000"/>
          </a:bodyPr>
          <a:lstStyle/>
          <a:p>
            <a:r>
              <a:rPr lang="el-GR" sz="2400" b="1" u="sng" dirty="0" smtClean="0">
                <a:solidFill>
                  <a:schemeClr val="bg1"/>
                </a:solidFill>
                <a:latin typeface="Arial" pitchFamily="34" charset="0"/>
                <a:cs typeface="Arial" pitchFamily="34" charset="0"/>
              </a:rPr>
              <a:t>ΣΤΟΙΧΕΙΩΔ</a:t>
            </a:r>
            <a:r>
              <a:rPr lang="en-US" sz="2400" b="1" u="sng" dirty="0" smtClean="0">
                <a:solidFill>
                  <a:schemeClr val="bg1"/>
                </a:solidFill>
                <a:latin typeface="Arial" pitchFamily="34" charset="0"/>
                <a:cs typeface="Arial" pitchFamily="34" charset="0"/>
              </a:rPr>
              <a:t>H</a:t>
            </a:r>
            <a:r>
              <a:rPr lang="el-GR" sz="2400" b="1" u="sng" dirty="0" smtClean="0">
                <a:solidFill>
                  <a:schemeClr val="bg1"/>
                </a:solidFill>
                <a:latin typeface="Arial" pitchFamily="34" charset="0"/>
                <a:cs typeface="Arial" pitchFamily="34" charset="0"/>
              </a:rPr>
              <a:t>Σ ΛΕΙΤΟΥΡΓΙΑΣ ΤΩΝ ΝΑΥΤΙΚΩΝ ΑΤΜΟΛΕΒΗΤΩΝ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buClr>
                <a:srgbClr val="FF0000"/>
              </a:buClr>
            </a:pPr>
            <a:r>
              <a:rPr lang="el-GR" sz="2000" b="1" u="sng" dirty="0" smtClean="0">
                <a:solidFill>
                  <a:srgbClr val="FF0000"/>
                </a:solidFill>
                <a:latin typeface="Arial Black" pitchFamily="34" charset="0"/>
              </a:rPr>
              <a:t>Η ΣΤΟΙΧΕΙΩΔΗΣ ΛΕΙΤΟΥΡΓΙΑ ΤΟΥ ΛΕΒΗΤΑ</a:t>
            </a:r>
          </a:p>
          <a:p>
            <a:pPr>
              <a:buClr>
                <a:srgbClr val="FF0000"/>
              </a:buClr>
            </a:pPr>
            <a:endParaRPr lang="el-GR" sz="2000" b="1" u="sng" dirty="0" smtClean="0">
              <a:solidFill>
                <a:srgbClr val="FF0000"/>
              </a:solidFill>
              <a:latin typeface="Arial Black" pitchFamily="34" charset="0"/>
            </a:endParaRPr>
          </a:p>
          <a:p>
            <a:pPr algn="l">
              <a:buClr>
                <a:srgbClr val="FF0000"/>
              </a:buClr>
            </a:pPr>
            <a:r>
              <a:rPr lang="el-GR" sz="1600" b="1" u="sng" dirty="0" smtClean="0">
                <a:solidFill>
                  <a:schemeClr val="accent6">
                    <a:lumMod val="50000"/>
                  </a:schemeClr>
                </a:solidFill>
                <a:latin typeface="Arial Black" pitchFamily="34" charset="0"/>
              </a:rPr>
              <a:t>ΤΑ ΔΥΟ ΛΟΙΠΟΝ ΒΑΣΙΚΑ ΚΥΚΛΩΜΑΤΑ ΛΕΙΤΟΥΡΓΙΑΣ ΤΟΥ ΛΕΒΗΤΑ ΕΙΝΑΙ</a:t>
            </a:r>
            <a:r>
              <a:rPr lang="en-US" sz="1800" b="1" dirty="0" smtClean="0">
                <a:solidFill>
                  <a:schemeClr val="accent6">
                    <a:lumMod val="50000"/>
                  </a:schemeClr>
                </a:solidFill>
                <a:latin typeface="Arial Black" pitchFamily="34" charset="0"/>
              </a:rPr>
              <a:t>:</a:t>
            </a:r>
            <a:endParaRPr lang="el-GR" sz="1800" b="1" dirty="0" smtClean="0">
              <a:solidFill>
                <a:schemeClr val="accent6">
                  <a:lumMod val="50000"/>
                </a:schemeClr>
              </a:solidFill>
              <a:latin typeface="Arial Black" pitchFamily="34" charset="0"/>
            </a:endParaRPr>
          </a:p>
          <a:p>
            <a:pPr algn="l">
              <a:buClr>
                <a:srgbClr val="FF0000"/>
              </a:buClr>
            </a:pPr>
            <a:endParaRPr lang="el-GR" sz="1800" b="1" dirty="0" smtClean="0">
              <a:solidFill>
                <a:schemeClr val="tx1"/>
              </a:solidFill>
              <a:latin typeface="Arial Black" pitchFamily="34" charset="0"/>
            </a:endParaRPr>
          </a:p>
          <a:p>
            <a:pPr algn="l">
              <a:buClr>
                <a:srgbClr val="FF0000"/>
              </a:buClr>
            </a:pPr>
            <a:endParaRPr lang="en-US" sz="1800" b="1" dirty="0" smtClean="0">
              <a:solidFill>
                <a:schemeClr val="tx1"/>
              </a:solidFill>
              <a:latin typeface="Arial Black" pitchFamily="34" charset="0"/>
            </a:endParaRPr>
          </a:p>
          <a:p>
            <a:pPr marL="457200" indent="-457200" algn="l">
              <a:buClr>
                <a:srgbClr val="FF0000"/>
              </a:buClr>
              <a:buFont typeface="+mj-lt"/>
              <a:buAutoNum type="alphaUcPeriod"/>
            </a:pPr>
            <a:r>
              <a:rPr lang="el-GR" sz="2000" b="1" dirty="0" smtClean="0">
                <a:solidFill>
                  <a:schemeClr val="tx1"/>
                </a:solidFill>
                <a:latin typeface="Arial Black" pitchFamily="34" charset="0"/>
              </a:rPr>
              <a:t>ΠΡΟΘΕΡΜΑΝΤΗΡΑ ΠΕΤΡΕΛΑΙΟΥ - ΠΡΟΘΕΡΜΑΝΣΗ ΑΕΡΑ - ΕΙΣΟΔΟΣ ΚΑΥΣΙΜΟΥ ΚΑΙ ΑΕΡΑ ΣΤΗΝ ΕΣΤΙΑ - ΚΑΥΣΗ ΚΑΙ ΠΑΡΑΓΩΓΗ ΦΛΟΓΩΝ ΚΑΙ ΚΑΥΣΑΕΡΙΩΝ - ΜΕΤΑΔΟΣΗ ΤΗΣ ΘΕΡΜΟΤΗΤΑΣ ΣΤΟ ΝΕΡΟ ΠΡΟΣ ΑΤΜΟΠΟΙΗΣΗ - ΥΠΕΡΘΕΡΜΑΝΣΗ ΤΟΥ ΑΤΜΟΥ ΑΠΟ ΤΟΝ ΥΠΕΡΘΕΡΜΑΝΤΗΡΑ ΚΑΙ ΕΝΔΕΧΟΜΕΝΩΣ ΑΝΑΘΕΡΜΑΝΣΗ ΤΟΥ ΣΤΟΝ ΑΝΑΘΕΡΜΑΝΤΗΡΑ - ΠΡΟΘΕΡΜΑΝΣΗ ΤΟΥ ΤΡΟΦΟΔΟΤΙΚΟΥ ΝΕΡΟΥ ΑΠΟ ΤΟΝ ΟΙΚΟΝΟΜΗΤΗΡΑ - ΠΡΟΘΕΡΜΑΝΣΗ ΤΟΥ ΚΑΥΣΙΓΟΝΟΥ ΑΕΡΑ ΑΠΟ ΤΟΝ ΠΡΟΘΕΡΜΑΝΤΗΡΑ ΑΕΡΑ - ΕΞΟΔΟΣ ΚΑΥΣΑΕΡΙΩΝ ΠΡΟΣ ΤΗΝ ΑΤΜΟΣΦΑΙΡΑ.</a:t>
            </a:r>
          </a:p>
          <a:p>
            <a:pPr algn="l">
              <a:buClr>
                <a:srgbClr val="FF0000"/>
              </a:buClr>
            </a:pPr>
            <a:endParaRPr lang="el-GR" sz="1800" b="1" dirty="0" smtClean="0">
              <a:solidFill>
                <a:schemeClr val="tx1"/>
              </a:solidFill>
              <a:latin typeface="Arial Black" pitchFamily="34" charset="0"/>
            </a:endParaRPr>
          </a:p>
          <a:p>
            <a:pPr algn="l">
              <a:buClr>
                <a:srgbClr val="FF0000"/>
              </a:buClr>
            </a:pPr>
            <a:endParaRPr lang="en-US"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fontScale="90000"/>
          </a:bodyPr>
          <a:lstStyle/>
          <a:p>
            <a:r>
              <a:rPr lang="el-GR" sz="2400" b="1" u="sng" dirty="0" smtClean="0">
                <a:solidFill>
                  <a:schemeClr val="bg1"/>
                </a:solidFill>
                <a:latin typeface="Arial" pitchFamily="34" charset="0"/>
                <a:cs typeface="Arial" pitchFamily="34" charset="0"/>
              </a:rPr>
              <a:t>ΣΤΟΙΧΕΙΩΔ</a:t>
            </a:r>
            <a:r>
              <a:rPr lang="en-US" sz="2400" b="1" u="sng" dirty="0" smtClean="0">
                <a:solidFill>
                  <a:schemeClr val="bg1"/>
                </a:solidFill>
                <a:latin typeface="Arial" pitchFamily="34" charset="0"/>
                <a:cs typeface="Arial" pitchFamily="34" charset="0"/>
              </a:rPr>
              <a:t>H</a:t>
            </a:r>
            <a:r>
              <a:rPr lang="el-GR" sz="2400" b="1" u="sng" dirty="0" smtClean="0">
                <a:solidFill>
                  <a:schemeClr val="bg1"/>
                </a:solidFill>
                <a:latin typeface="Arial" pitchFamily="34" charset="0"/>
                <a:cs typeface="Arial" pitchFamily="34" charset="0"/>
              </a:rPr>
              <a:t>Σ ΛΕΙΤΟΥΡΓΙΑΣ ΤΩΝ ΝΑΥΤΙΚΩΝ ΑΤΜΟΛΕΒΗΤΩΝ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buClr>
                <a:srgbClr val="FF0000"/>
              </a:buClr>
            </a:pPr>
            <a:r>
              <a:rPr lang="el-GR" sz="2000" b="1" u="sng" dirty="0" smtClean="0">
                <a:solidFill>
                  <a:srgbClr val="FF0000"/>
                </a:solidFill>
                <a:latin typeface="Arial Black" pitchFamily="34" charset="0"/>
              </a:rPr>
              <a:t>Η ΣΤΟΙΧΕΙΩΔΗΣ ΛΕΙΤΟΥΡΓΙΑ ΤΟΥ ΛΕΒΗΤΑ</a:t>
            </a:r>
          </a:p>
          <a:p>
            <a:pPr>
              <a:buClr>
                <a:srgbClr val="FF0000"/>
              </a:buClr>
            </a:pPr>
            <a:endParaRPr lang="el-GR" sz="2000" b="1" u="sng" dirty="0" smtClean="0">
              <a:solidFill>
                <a:srgbClr val="FF0000"/>
              </a:solidFill>
              <a:latin typeface="Arial Black" pitchFamily="34" charset="0"/>
            </a:endParaRPr>
          </a:p>
          <a:p>
            <a:pPr algn="l">
              <a:buClr>
                <a:srgbClr val="FF0000"/>
              </a:buClr>
            </a:pPr>
            <a:r>
              <a:rPr lang="el-GR" sz="1600" b="1" u="sng" dirty="0" smtClean="0">
                <a:solidFill>
                  <a:schemeClr val="accent6">
                    <a:lumMod val="50000"/>
                  </a:schemeClr>
                </a:solidFill>
                <a:latin typeface="Arial Black" pitchFamily="34" charset="0"/>
              </a:rPr>
              <a:t>ΤΑ ΔΥΟ ΛΟΙΠΟΝ ΒΑΣΙΚΑ ΚΥΚΛΩΜΑΤΑ ΛΕΙΤΟΥΡΓΙΑΣ ΤΟΥ ΛΕΒΗΤΑ ΕΙΝΑΙ</a:t>
            </a:r>
            <a:r>
              <a:rPr lang="en-US" sz="1800" b="1" dirty="0" smtClean="0">
                <a:solidFill>
                  <a:schemeClr val="accent6">
                    <a:lumMod val="50000"/>
                  </a:schemeClr>
                </a:solidFill>
                <a:latin typeface="Arial Black" pitchFamily="34" charset="0"/>
              </a:rPr>
              <a:t>:</a:t>
            </a:r>
            <a:endParaRPr lang="el-GR" sz="1800" b="1" dirty="0" smtClean="0">
              <a:solidFill>
                <a:schemeClr val="accent6">
                  <a:lumMod val="50000"/>
                </a:schemeClr>
              </a:solidFill>
              <a:latin typeface="Arial Black" pitchFamily="34" charset="0"/>
            </a:endParaRPr>
          </a:p>
          <a:p>
            <a:pPr algn="l">
              <a:buClr>
                <a:srgbClr val="FF0000"/>
              </a:buClr>
            </a:pPr>
            <a:endParaRPr lang="el-GR" sz="1800" b="1" dirty="0" smtClean="0">
              <a:solidFill>
                <a:schemeClr val="tx1"/>
              </a:solidFill>
              <a:latin typeface="Arial Black" pitchFamily="34" charset="0"/>
            </a:endParaRPr>
          </a:p>
          <a:p>
            <a:pPr algn="l">
              <a:buClr>
                <a:srgbClr val="FF0000"/>
              </a:buClr>
            </a:pPr>
            <a:endParaRPr lang="en-US" sz="1800" b="1" dirty="0" smtClean="0">
              <a:solidFill>
                <a:schemeClr val="tx1"/>
              </a:solidFill>
              <a:latin typeface="Arial Black" pitchFamily="34" charset="0"/>
            </a:endParaRPr>
          </a:p>
          <a:p>
            <a:pPr marL="457200" indent="-457200" algn="l">
              <a:buClr>
                <a:srgbClr val="FF0000"/>
              </a:buClr>
              <a:buFont typeface="+mj-lt"/>
              <a:buAutoNum type="alphaUcPeriod" startAt="2"/>
            </a:pPr>
            <a:r>
              <a:rPr lang="el-GR" sz="2000" b="1" dirty="0" smtClean="0">
                <a:solidFill>
                  <a:schemeClr val="tx1"/>
                </a:solidFill>
                <a:latin typeface="Arial Black" pitchFamily="34" charset="0"/>
              </a:rPr>
              <a:t>ΠΡΟΘΕΡΜΑΝΣΗ ΤΟΥ ΝΕΡΟΥ ΣΤΟΝ ΠΡΟΘΕΡΜΑΝΤΗΡΑ η ΣΤΟΥΣ ΕΝΑΛΛΑΚΤΕΣ ΘΕΡΜΟΤΗΤΑΣ ΚΑΙ ΤΗΝ ΕΞΑΕΡΙΣΤΙΚΗ ΔΕΞΑΜΕΝΗ – ΠΡΟΘΕΡΜΑΝΣΗ ΤΟΥ ΝΕΡΟΥ ΣΤΟΝ ΟΙΚΟΝΟΜΗΤΗΡΑ – ΕΙΣΟΔΟΣ ΣΤΟΝ ΥΔΡΟΘΑΛΑΜΟ – ΑΤΜΟΠΟΙΗΣΗ – ΥΠΕΡΘΕΡΜΑΝΣΗ ΤΟΥ ΑΤΜΟΥ – ΕΞΟΔΟΣ ΤΟΥ ΠΡΟΣ ΤΗΝ ΚΑΤΑΝΑΛΩΣΗ – ΕΝΔΕΧΟΜΕΝΩΣ ΕΝΔΙΑΜΕΣΗ ΑΝΑΘΕΡΜΑΝΣΗ ΤΟΥ ΑΤΜΟΥ ΚΑΙ ΕΠΙΣΤΡΟΦΗ ΠΡΟΣ ΤΗΝ ΚΑΤΑΝΑΛΩΣΗ.</a:t>
            </a:r>
          </a:p>
          <a:p>
            <a:pPr algn="l">
              <a:buClr>
                <a:srgbClr val="FF0000"/>
              </a:buClr>
            </a:pPr>
            <a:endParaRPr lang="el-GR" sz="1800" b="1" dirty="0" smtClean="0">
              <a:solidFill>
                <a:schemeClr val="tx1"/>
              </a:solidFill>
              <a:latin typeface="Arial Black" pitchFamily="34" charset="0"/>
            </a:endParaRPr>
          </a:p>
          <a:p>
            <a:pPr algn="l">
              <a:buClr>
                <a:srgbClr val="FF0000"/>
              </a:buClr>
            </a:pPr>
            <a:endParaRPr lang="en-US"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fontScale="90000"/>
          </a:bodyPr>
          <a:lstStyle/>
          <a:p>
            <a:r>
              <a:rPr lang="el-GR" sz="2400" b="1" u="sng" dirty="0" smtClean="0">
                <a:solidFill>
                  <a:schemeClr val="bg1"/>
                </a:solidFill>
                <a:latin typeface="Arial" pitchFamily="34" charset="0"/>
                <a:cs typeface="Arial" pitchFamily="34" charset="0"/>
              </a:rPr>
              <a:t>ΣΤΟΙΧΕΙΩΔ</a:t>
            </a:r>
            <a:r>
              <a:rPr lang="en-US" sz="2400" b="1" u="sng" dirty="0" smtClean="0">
                <a:solidFill>
                  <a:schemeClr val="bg1"/>
                </a:solidFill>
                <a:latin typeface="Arial" pitchFamily="34" charset="0"/>
                <a:cs typeface="Arial" pitchFamily="34" charset="0"/>
              </a:rPr>
              <a:t>H</a:t>
            </a:r>
            <a:r>
              <a:rPr lang="el-GR" sz="2400" b="1" u="sng" dirty="0" smtClean="0">
                <a:solidFill>
                  <a:schemeClr val="bg1"/>
                </a:solidFill>
                <a:latin typeface="Arial" pitchFamily="34" charset="0"/>
                <a:cs typeface="Arial" pitchFamily="34" charset="0"/>
              </a:rPr>
              <a:t>Σ ΛΕΙΤΟΥΡΓΙΑΣ ΤΩΝ ΝΑΥΤΙΚΩΝ ΑΤΜΟΛΕΒΗΤΩΝ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solidFill>
            <a:schemeClr val="accent2">
              <a:lumMod val="75000"/>
            </a:schemeClr>
          </a:solidFill>
        </p:spPr>
        <p:txBody>
          <a:bodyPr>
            <a:noAutofit/>
          </a:bodyPr>
          <a:lstStyle/>
          <a:p>
            <a:r>
              <a:rPr lang="el-GR" sz="6600" b="1" u="sng" dirty="0" smtClean="0">
                <a:solidFill>
                  <a:schemeClr val="bg1"/>
                </a:solidFill>
                <a:latin typeface="Arial" pitchFamily="34" charset="0"/>
                <a:cs typeface="Arial" pitchFamily="34" charset="0"/>
              </a:rPr>
              <a:t/>
            </a:r>
            <a:br>
              <a:rPr lang="el-GR" sz="6600" b="1" u="sng" dirty="0" smtClean="0">
                <a:solidFill>
                  <a:schemeClr val="bg1"/>
                </a:solidFill>
                <a:latin typeface="Arial" pitchFamily="34" charset="0"/>
                <a:cs typeface="Arial" pitchFamily="34" charset="0"/>
              </a:rPr>
            </a:br>
            <a:r>
              <a:rPr lang="el-GR" sz="6600" b="1" u="sng" dirty="0" smtClean="0">
                <a:solidFill>
                  <a:schemeClr val="bg1"/>
                </a:solidFill>
                <a:latin typeface="Arial" pitchFamily="34" charset="0"/>
                <a:cs typeface="Arial" pitchFamily="34" charset="0"/>
              </a:rPr>
              <a:t>ΚΕΦΑΛΑΙΟ ΔΕΥΤΕΡΟ</a:t>
            </a:r>
            <a:r>
              <a:rPr lang="en-US" sz="6600" b="1" u="sng" dirty="0" smtClean="0">
                <a:solidFill>
                  <a:schemeClr val="bg1"/>
                </a:solidFill>
                <a:latin typeface="Arial" pitchFamily="34" charset="0"/>
                <a:cs typeface="Arial" pitchFamily="34" charset="0"/>
              </a:rPr>
              <a:t/>
            </a:r>
            <a:br>
              <a:rPr lang="en-US" sz="6600" b="1" u="sng" dirty="0" smtClean="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708981"/>
          </a:xfrm>
          <a:prstGeom prst="rect">
            <a:avLst/>
          </a:prstGeom>
          <a:solidFill>
            <a:schemeClr val="accent2">
              <a:lumMod val="75000"/>
            </a:schemeClr>
          </a:solidFill>
        </p:spPr>
        <p:txBody>
          <a:bodyPr wrap="square" rtlCol="0">
            <a:spAutoFit/>
          </a:bodyPr>
          <a:lstStyle/>
          <a:p>
            <a:pPr algn="ctr"/>
            <a:r>
              <a:rPr lang="el-GR" sz="30000" b="1" dirty="0" smtClean="0">
                <a:latin typeface="Arial Black" pitchFamily="34" charset="0"/>
              </a:rPr>
              <a:t>2</a:t>
            </a:r>
            <a:endParaRPr lang="en-US" sz="30000" b="1" dirty="0">
              <a:latin typeface="Arial Black" pitchFamily="34" charset="0"/>
            </a:endParaRPr>
          </a:p>
        </p:txBody>
      </p:sp>
    </p:spTree>
  </p:cSld>
  <p:clrMapOvr>
    <a:masterClrMapping/>
  </p:clrMapOvr>
  <p:timing>
    <p:tnLst>
      <p:par>
        <p:cTn id="1" dur="indefinite" restart="never" nodeType="tmRoot"/>
      </p:par>
    </p:tn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14290"/>
            <a:ext cx="8501122" cy="6429420"/>
          </a:xfrm>
          <a:solidFill>
            <a:schemeClr val="accent2">
              <a:lumMod val="75000"/>
            </a:schemeClr>
          </a:solidFill>
        </p:spPr>
        <p:txBody>
          <a:bodyPr>
            <a:noAutofit/>
          </a:bodyPr>
          <a:lstStyle/>
          <a:p>
            <a:r>
              <a:rPr lang="el-GR" sz="6600" b="1" u="sng" dirty="0" smtClean="0">
                <a:solidFill>
                  <a:srgbClr val="FFFF00"/>
                </a:solidFill>
                <a:latin typeface="Arial" pitchFamily="34" charset="0"/>
                <a:cs typeface="Arial" pitchFamily="34" charset="0"/>
              </a:rPr>
              <a:t/>
            </a:r>
            <a:br>
              <a:rPr lang="el-GR" sz="6600" b="1" u="sng" dirty="0" smtClean="0">
                <a:solidFill>
                  <a:srgbClr val="FFFF00"/>
                </a:solidFill>
                <a:latin typeface="Arial" pitchFamily="34" charset="0"/>
                <a:cs typeface="Arial" pitchFamily="34" charset="0"/>
              </a:rPr>
            </a:br>
            <a:r>
              <a:rPr lang="el-GR" sz="5400" b="1" u="sng" dirty="0" smtClean="0">
                <a:solidFill>
                  <a:srgbClr val="FFFF00"/>
                </a:solidFill>
                <a:latin typeface="Arial" pitchFamily="34" charset="0"/>
                <a:cs typeface="Arial" pitchFamily="34" charset="0"/>
              </a:rPr>
              <a:t>ΚΑΤΑΤΑΞΗ ΤΩΝ ΝΑΥΤΙΚΩΝ ΑΤΜΟΛΕΒΗΤΩΝ ΑΝΑΛΟΓΑ ΜΕ ΤΑ ΒΑΣΙΚΑ ΧΑΡΑΚΤΗΡΙΣΤΙΚΑ ΚΑΤΑΣΚΕΥΗΣ ΤΟΥΣ</a:t>
            </a:r>
            <a:r>
              <a:rPr lang="en-US" sz="6600" b="1" u="sng" dirty="0" smtClean="0">
                <a:solidFill>
                  <a:srgbClr val="FFFF00"/>
                </a:solidFill>
                <a:latin typeface="Arial" pitchFamily="34" charset="0"/>
                <a:cs typeface="Arial" pitchFamily="34" charset="0"/>
              </a:rPr>
              <a:t/>
            </a:r>
            <a:br>
              <a:rPr lang="en-US" sz="6600" b="1" u="sng" dirty="0" smtClean="0">
                <a:solidFill>
                  <a:srgbClr val="FFFF00"/>
                </a:solidFill>
                <a:latin typeface="Arial" pitchFamily="34" charset="0"/>
                <a:cs typeface="Arial" pitchFamily="34" charset="0"/>
              </a:rPr>
            </a:br>
            <a:endParaRPr lang="en-US" sz="6600" b="1" u="sng" dirty="0">
              <a:solidFill>
                <a:srgbClr val="FFFF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pPr>
            <a:endParaRPr lang="el-GR" sz="2000" b="1" dirty="0" smtClean="0">
              <a:solidFill>
                <a:schemeClr val="tx1"/>
              </a:solidFill>
              <a:latin typeface="Arial Black" pitchFamily="34" charset="0"/>
            </a:endParaRPr>
          </a:p>
          <a:p>
            <a:pPr algn="l">
              <a:buClr>
                <a:srgbClr val="FF0000"/>
              </a:buClr>
            </a:pPr>
            <a:r>
              <a:rPr lang="el-GR" sz="2000" b="1" dirty="0" smtClean="0">
                <a:solidFill>
                  <a:schemeClr val="tx1"/>
                </a:solidFill>
                <a:latin typeface="Arial Black" pitchFamily="34" charset="0"/>
              </a:rPr>
              <a:t>ΟΙ ΝΑΥΤΙΚΟΙ ΑΤΜΟΛΕΒΗΤΕΣ ΔΙΑΙΡΟΥΝΤΑΙ ΣΕ ΔΥΟ ΒΑΣΙΚΕΣ ΚΑΤΗΓΟΡΙΕΣ</a:t>
            </a:r>
            <a:r>
              <a:rPr lang="en-US" sz="2000" b="1" dirty="0" smtClean="0">
                <a:solidFill>
                  <a:schemeClr val="tx1"/>
                </a:solidFill>
                <a:latin typeface="Arial Black" pitchFamily="34" charset="0"/>
              </a:rPr>
              <a:t>:</a:t>
            </a:r>
            <a:endParaRPr lang="el-GR" sz="2000" b="1" dirty="0" smtClean="0">
              <a:solidFill>
                <a:schemeClr val="tx1"/>
              </a:solidFill>
              <a:latin typeface="Arial Black" pitchFamily="34" charset="0"/>
            </a:endParaRPr>
          </a:p>
          <a:p>
            <a:pPr algn="l">
              <a:buClr>
                <a:srgbClr val="FF0000"/>
              </a:buClr>
            </a:pPr>
            <a:endParaRPr lang="en-US" b="1" dirty="0" smtClean="0">
              <a:solidFill>
                <a:schemeClr val="tx1"/>
              </a:solidFill>
              <a:latin typeface="Arial Black" pitchFamily="34" charset="0"/>
            </a:endParaRPr>
          </a:p>
          <a:p>
            <a:pPr marL="457200" indent="-457200">
              <a:buClr>
                <a:srgbClr val="FF0000"/>
              </a:buClr>
              <a:buFont typeface="+mj-lt"/>
              <a:buAutoNum type="arabicPeriod"/>
            </a:pPr>
            <a:r>
              <a:rPr lang="el-GR" b="1" dirty="0" smtClean="0">
                <a:solidFill>
                  <a:schemeClr val="tx1"/>
                </a:solidFill>
                <a:latin typeface="Arial Black" pitchFamily="34" charset="0"/>
              </a:rPr>
              <a:t>ΣΤΟΥΣ ΦΛΟΓΑΥΛΩΤΟΥΣ (ΚΥΛΙΝΔΡΙΚΟΙ).</a:t>
            </a:r>
            <a:endParaRPr lang="en-US" b="1" dirty="0" smtClean="0">
              <a:solidFill>
                <a:schemeClr val="tx1"/>
              </a:solidFill>
              <a:latin typeface="Arial Black" pitchFamily="34" charset="0"/>
            </a:endParaRPr>
          </a:p>
          <a:p>
            <a:pPr marL="457200" indent="-457200">
              <a:buClr>
                <a:srgbClr val="FF0000"/>
              </a:buClr>
            </a:pPr>
            <a:r>
              <a:rPr lang="en-US" b="1" dirty="0" smtClean="0">
                <a:solidFill>
                  <a:srgbClr val="0070C0"/>
                </a:solidFill>
                <a:latin typeface="Arial Black" pitchFamily="34" charset="0"/>
              </a:rPr>
              <a:t>FIRE - TUBE</a:t>
            </a:r>
            <a:endParaRPr lang="el-GR" b="1" dirty="0" smtClean="0">
              <a:solidFill>
                <a:srgbClr val="0070C0"/>
              </a:solidFill>
              <a:latin typeface="Arial Black" pitchFamily="34" charset="0"/>
            </a:endParaRPr>
          </a:p>
          <a:p>
            <a:pPr marL="457200" indent="-457200">
              <a:buClr>
                <a:srgbClr val="FF0000"/>
              </a:buClr>
              <a:buFont typeface="+mj-lt"/>
              <a:buAutoNum type="arabicPeriod"/>
            </a:pPr>
            <a:endParaRPr lang="el-GR" b="1" dirty="0" smtClean="0">
              <a:solidFill>
                <a:schemeClr val="tx1"/>
              </a:solidFill>
              <a:latin typeface="Arial Black" pitchFamily="34" charset="0"/>
            </a:endParaRPr>
          </a:p>
          <a:p>
            <a:pPr marL="457200" indent="-457200">
              <a:buClr>
                <a:srgbClr val="FF0000"/>
              </a:buClr>
              <a:buFont typeface="+mj-lt"/>
              <a:buAutoNum type="arabicPeriod"/>
            </a:pPr>
            <a:r>
              <a:rPr lang="el-GR" b="1" dirty="0" smtClean="0">
                <a:solidFill>
                  <a:schemeClr val="tx1"/>
                </a:solidFill>
                <a:latin typeface="Arial Black" pitchFamily="34" charset="0"/>
              </a:rPr>
              <a:t>ΣΤΟΥΣ ΥΔΡΑΥΛΩΤΟΥΣ.</a:t>
            </a:r>
          </a:p>
          <a:p>
            <a:pPr marL="457200" indent="-457200">
              <a:buClr>
                <a:srgbClr val="FF0000"/>
              </a:buClr>
            </a:pPr>
            <a:r>
              <a:rPr lang="en-US" b="1" dirty="0" smtClean="0">
                <a:solidFill>
                  <a:srgbClr val="0070C0"/>
                </a:solidFill>
                <a:latin typeface="Arial Black" pitchFamily="34" charset="0"/>
              </a:rPr>
              <a:t>WATER - TUBE</a:t>
            </a:r>
            <a:endParaRPr lang="en-US" b="1" dirty="0">
              <a:solidFill>
                <a:srgbClr val="0070C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a:glow rad="228600">
              <a:schemeClr val="accent1">
                <a:satMod val="175000"/>
                <a:alpha val="40000"/>
              </a:schemeClr>
            </a:glow>
          </a:effectLst>
        </p:spPr>
        <p:txBody>
          <a:bodyPr>
            <a:normAutofit/>
          </a:bodyPr>
          <a:lstStyle/>
          <a:p>
            <a:r>
              <a:rPr lang="el-GR" sz="2400" b="1" u="sng" dirty="0" smtClean="0">
                <a:solidFill>
                  <a:schemeClr val="bg1"/>
                </a:solidFill>
                <a:latin typeface="Arial" pitchFamily="34" charset="0"/>
                <a:cs typeface="Arial" pitchFamily="34" charset="0"/>
              </a:rPr>
              <a:t>ΓΕΝΙΚΑ</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pPr>
            <a:endParaRPr lang="el-GR" sz="2000" b="1" dirty="0" smtClean="0">
              <a:solidFill>
                <a:schemeClr val="tx1"/>
              </a:solidFill>
              <a:latin typeface="Arial Black" pitchFamily="34" charset="0"/>
            </a:endParaRPr>
          </a:p>
          <a:p>
            <a:pPr algn="l">
              <a:buClr>
                <a:srgbClr val="FF0000"/>
              </a:buClr>
            </a:pPr>
            <a:endParaRPr lang="el-GR" sz="2000" b="1" dirty="0" smtClean="0">
              <a:solidFill>
                <a:schemeClr val="tx1"/>
              </a:solidFill>
              <a:latin typeface="Arial Black" pitchFamily="34" charset="0"/>
            </a:endParaRPr>
          </a:p>
          <a:p>
            <a:pPr>
              <a:buClr>
                <a:srgbClr val="FF0000"/>
              </a:buClr>
            </a:pPr>
            <a:endParaRPr lang="el-GR" sz="2000" b="1" dirty="0" smtClean="0">
              <a:solidFill>
                <a:schemeClr val="tx1"/>
              </a:solidFill>
              <a:latin typeface="Arial Black" pitchFamily="34" charset="0"/>
            </a:endParaRPr>
          </a:p>
          <a:p>
            <a:pPr>
              <a:buClr>
                <a:srgbClr val="FF0000"/>
              </a:buClr>
            </a:pPr>
            <a:endParaRPr lang="el-GR" sz="2000" b="1" dirty="0" smtClean="0">
              <a:solidFill>
                <a:schemeClr val="tx1"/>
              </a:solidFill>
              <a:latin typeface="Arial Black" pitchFamily="34" charset="0"/>
            </a:endParaRPr>
          </a:p>
          <a:p>
            <a:pPr algn="l">
              <a:buClr>
                <a:srgbClr val="FF0000"/>
              </a:buClr>
              <a:buFont typeface="Wingdings" pitchFamily="2" charset="2"/>
              <a:buChar char="Ø"/>
            </a:pPr>
            <a:r>
              <a:rPr lang="el-GR" sz="2800" b="1" dirty="0" smtClean="0">
                <a:solidFill>
                  <a:schemeClr val="tx1"/>
                </a:solidFill>
                <a:latin typeface="Arial Black" pitchFamily="34" charset="0"/>
              </a:rPr>
              <a:t>ΣΤΟΥΣ ΦΛΟΓΑΥΛΩΤΟΥΣ ΛΕΒΗΤΕΣ, ΟΙ ΑΥΛΟΙ ΔΙΑΤΡΕΧΟΝΤΑΙ </a:t>
            </a:r>
            <a:r>
              <a:rPr lang="el-GR" sz="2800" b="1" dirty="0" smtClean="0">
                <a:solidFill>
                  <a:srgbClr val="FF0000"/>
                </a:solidFill>
                <a:latin typeface="Arial Black" pitchFamily="34" charset="0"/>
              </a:rPr>
              <a:t>ΕΣΩΤΕΡΙΚΑ ΑΠΟ ΤΙΣ ΦΛΟΓΕΣ ΚΑΙ ΤΑ ΚΑΥΣΑΕΡΙΑ</a:t>
            </a:r>
            <a:r>
              <a:rPr lang="el-GR" sz="2800" b="1" dirty="0" smtClean="0">
                <a:solidFill>
                  <a:schemeClr val="tx1"/>
                </a:solidFill>
                <a:latin typeface="Arial Black" pitchFamily="34" charset="0"/>
              </a:rPr>
              <a:t>, ΕΝΩ </a:t>
            </a:r>
            <a:r>
              <a:rPr lang="el-GR" sz="2800" b="1" dirty="0" smtClean="0">
                <a:solidFill>
                  <a:srgbClr val="0070C0"/>
                </a:solidFill>
                <a:latin typeface="Arial Black" pitchFamily="34" charset="0"/>
              </a:rPr>
              <a:t>ΕΞΩΤΕΡΙΚΑ ΠΕΡΙΒΑΛΛΟΝΤΑΙ ΑΠΟ ΤΟ ΝΕΡΟ</a:t>
            </a:r>
            <a:r>
              <a:rPr lang="el-GR" sz="2800" b="1" dirty="0" smtClean="0">
                <a:solidFill>
                  <a:schemeClr val="tx1"/>
                </a:solidFill>
                <a:latin typeface="Arial Black" pitchFamily="34" charset="0"/>
              </a:rPr>
              <a:t>.</a:t>
            </a:r>
          </a:p>
          <a:p>
            <a:pPr algn="l">
              <a:buClr>
                <a:srgbClr val="FF0000"/>
              </a:buClr>
            </a:pPr>
            <a:endParaRPr lang="el-GR"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ΓΕΝΙΚΑ</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519536"/>
          </a:xfrm>
          <a:solidFill>
            <a:schemeClr val="bg1">
              <a:lumMod val="75000"/>
            </a:schemeClr>
          </a:solidFill>
        </p:spPr>
        <p:txBody>
          <a:bodyPr>
            <a:noAutofit/>
          </a:bodyPr>
          <a:lstStyle/>
          <a:p>
            <a:r>
              <a:rPr lang="el-GR" sz="1800" b="1" u="sng" dirty="0" smtClean="0">
                <a:solidFill>
                  <a:srgbClr val="FF0000"/>
                </a:solidFill>
                <a:latin typeface="Arial" pitchFamily="34" charset="0"/>
                <a:cs typeface="Arial" pitchFamily="34" charset="0"/>
              </a:rPr>
              <a:t>ΚΑΥΣΗ – ΕΚΤΟΝΩΣΗ</a:t>
            </a:r>
          </a:p>
          <a:p>
            <a:endParaRPr lang="el-GR" sz="15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Ο ΠΡΩΤΟΣ ΧΡΟΝΟΣ ΛΕΙΤΟΥΡΓΙΑΣ ΞΕΚΙΝΑ ΜΕ ΤΟ ΕΜΒΟΛΟ ΝΑ ΒΡΙΣΚΕΤΑΙ ΣΤΟ ΑΝΣ. Ο ΑΕΡΑΣ ΕΝΤΟΣ ΤΟΥ ΕΠΙΖΗΜΙΟΥ ΟΓΚΟΥ ΒΡΙΣΚΕΤΑΙ ΣΕ ΥΨΗΛΗ ΠΙΕΣΗ ΚΑΙ ΘΕΡΜΟΚΡΑΣΙΑ ΛΟΓΩ ΤΗΣ ΠΡΟΗΓΗΘΕΙΣΑΣ ΣΥΜΠΙΕΣΕΩΣ. ΤΟ ΚΑΥΣΙΜΟ (ΠΕΤΡΕΛΑΙΟ) ΨΕΚΑΖΕΤΑΙ ΜΕΣΑ ΣΤΟΝ ΚΥΛΙΝΔΡΟ ΑΠΟ ΤΟΝ ΕΓΧΥΤΗΡΑ ΜΕ ΤΗ ΜΟΡΦΗ ΝΕΦΟΥΣ ΜΙΚΡΟΣΚΟΠΙΚΩΝ ΣΤΑΓΟΝΙΔΙΩΝ. ΤΟ ΠΕΤΡΕΛΑΙΟ ΑΝΑΜΕΙΓΝΥΕΤΑΙ ΜΕ ΤΟΝ ΑΕΡΑ ΚΑΙ ΛΟΓΩ ΤΗΣ ΥΨΗΛΗΣ ΘΕΡΜΟΚΡΑΣΙΑΣ ΑΥΤΑΝΑΦΛΕΓΕΤΑΙ. Η ΚΑΥΣΗ ΤΟΥ ΜΕΙΓΜΑΤΟΣ ΑΕΡΑ-ΠΕΤΡΕΛΑΙΟΥ ΕΛΕΥΘΕΡΩΝΕΙ ΣΗΜΑΝΤΙΚΑ ΠΟΣΑ ΘΕΡΜΟΤΗΤΑΣ, ΑΥΞΑΝΟΝΤΑΣ ΤΗ ΘΕΡΜΟΚΡΑΣΙΑ ΚΑΙ ΤΗΝ ΠΙΕΣΗ ΜΕΣΑ ΣΤΟΝ ΚΥΛΙΝΔΡΟ. Η ΙΔΙΑΙΤΕΡΑ ΑΥΞΗΜΕΝΗ ΠΙΕΣΗ ΤΩΝ ΚΑΥΣΑΕΡΙΩΝ ΩΘΕΙ ΤΟ ΕΜΒΟΛΟ ΠΡΟΣ ΤΟ ΚΝΣ. ΤΟ ΕΜΒΟΛΟ ΜΕΤΑΔΙΔΕΙ ΤΗΝ ΚΙΝΗΣΗ ΣΤΟ ΔΙΩΣΤΗΡΑ Ο ΟΠΟΙΟΣ ΜΕ ΤΗ ΣΕΙΡΑ ΤΟΥ ΚΙΝΕΙ ΤΟ ΣΤΡΟΦΑΛΟ, ΜΕΤΑΤΡΕΠΟΝΤΑΣ ΤΗΝ ΕΥΘΥΓΡΑΜΜΗ ΚΙΝΗΣΗ ΤΟΥ ΕΜΒΟΛΟΥ ΣΕ ΠΕΡΙΣΤΡΟΦΙΚΗ. ΚΑΘΩΣ ΤΟ ΕΜΒΟΛΟ ΠΛΗΣΙΑΖΕΙ ΣΤΟ ΚΝΣ ΑΠΟΚΑΛΥΠΤΕΙ ΠΡΩΤΑ ΤΗ ΘΥΡΙΔΑ ΕΞΑΓΩΓΗΣ ΜΕ ΑΠΟΤΕΛΕΣΜΑ ΤΗΝ ΕΝΑΡΞΗ ΤΗΣ ΦΑΣΕΩΣ ΕΞΑΓΩΓΗΣ. Η ΦΑΣΗ ΤΗΣ ΕΚΤΟΝΩΣΕΩΣ ΕΙΝΑΙ ΚΑΙ Η ΕΝΕΡΓΗ ΦΑΣΗ ΤΟΥ ΚΥΚΛΟΥ, ΚΑΤΑ ΤΗΝ ΟΠΟΙΑ ΠΡΑΓΜΑΤΟΠΟΙΕΙΤΑΙ Η ΠΑΡΑΓΩΓΗ ΤΟΥ ΕΡΓΟΥ ΤΗΣ ΜΗΧΑΝΗΣ. ΕΝΑ ΤΜΗΜΑ ΤΟΥ ΕΡΓΟΥ ΑΥΤΟΥ ΑΠΟΘΗΚΕΥΕΤΑΙ ΣΤΟ ΣΦΟΝΔΥΛΟ ΜΕ ΤΗ ΜΟΡΦΗ ΚΙΝΗΤΙΚΗΣ ΕΝΕΡΓΕΙΑΣ, ΕΝΩ ΤΟ ΥΠΟΛΟΙΠΟ ΑΠΟΔΙΔΕΤΑΙ ΠΡΟΣ ΧΡΗΣΗ.</a:t>
            </a:r>
          </a:p>
          <a:p>
            <a:endParaRPr lang="el-GR" sz="17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2000" b="1" u="sng" dirty="0" smtClean="0">
                <a:solidFill>
                  <a:schemeClr val="bg1"/>
                </a:solidFill>
                <a:latin typeface="Arial" pitchFamily="34" charset="0"/>
                <a:cs typeface="Arial" pitchFamily="34" charset="0"/>
              </a:rPr>
              <a:t>ΣΤΟΙΧΕΙΩΔΗΣ ΛΕΙΤΟΥΡΓΙΑ ΔΙΧΡΟΝΗΣ ΠΕΤΡΕΛΑΙΟΜΗΧΑΝΗΣ</a:t>
            </a:r>
            <a:endParaRPr lang="en-US" sz="2000" b="1" u="sng" dirty="0">
              <a:solidFill>
                <a:schemeClr val="bg1"/>
              </a:solidFill>
              <a:latin typeface="Arial" pitchFamily="34" charset="0"/>
              <a:cs typeface="Arial" pitchFamily="34" charset="0"/>
            </a:endParaRPr>
          </a:p>
        </p:txBody>
      </p:sp>
      <p:sp>
        <p:nvSpPr>
          <p:cNvPr id="5" name="TextBox 4"/>
          <p:cNvSpPr txBox="1"/>
          <p:nvPr/>
        </p:nvSpPr>
        <p:spPr>
          <a:xfrm>
            <a:off x="323528" y="5877272"/>
            <a:ext cx="8496944" cy="553998"/>
          </a:xfrm>
          <a:prstGeom prst="rect">
            <a:avLst/>
          </a:prstGeom>
          <a:solidFill>
            <a:srgbClr val="FFFF00"/>
          </a:solidFill>
        </p:spPr>
        <p:txBody>
          <a:bodyPr wrap="square" rtlCol="0">
            <a:spAutoFit/>
          </a:bodyPr>
          <a:lstStyle/>
          <a:p>
            <a:r>
              <a:rPr lang="el-GR" sz="1500" b="1" dirty="0" smtClean="0">
                <a:solidFill>
                  <a:srgbClr val="FF0000"/>
                </a:solidFill>
                <a:latin typeface="Arial" pitchFamily="34" charset="0"/>
                <a:cs typeface="Arial" pitchFamily="34" charset="0"/>
              </a:rPr>
              <a:t>Η ΚΙΝΗΣΗ ΤΟΥ ΕΜΒΟΛΟΥ ΑΠΟ ΤΟ ΑΝΣ ΣΤΟ ΚΝΣ ΑΠΟΤΕΛΕΙ ΤΟΝ ΠΡΩΤΟ ΧΡΟΝΟ ΛΕΙΤΟΥΡΓΙΑΣ ΤΗΣ ΔΙΧΡΟΝΗΣ ΠΕΤΡΕΛΑΙΟΜΗΧΑΝΗΣ.</a:t>
            </a:r>
          </a:p>
        </p:txBody>
      </p:sp>
    </p:spTree>
  </p:cSld>
  <p:clrMapOvr>
    <a:masterClrMapping/>
  </p:clrMapOvr>
  <p:timing>
    <p:tnLst>
      <p:par>
        <p:cTn id="1" dur="indefinite" restart="never" nodeType="tmRoot"/>
      </p:par>
    </p:tn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buFont typeface="Wingdings" pitchFamily="2" charset="2"/>
              <a:buChar char="Ø"/>
            </a:pPr>
            <a:endParaRPr lang="en-US" sz="2000" b="1" dirty="0" smtClean="0">
              <a:solidFill>
                <a:schemeClr val="tx1"/>
              </a:solidFill>
              <a:latin typeface="Arial Black" pitchFamily="34" charset="0"/>
            </a:endParaRPr>
          </a:p>
          <a:p>
            <a:pPr algn="l">
              <a:buClr>
                <a:srgbClr val="FF0000"/>
              </a:buClr>
              <a:buFont typeface="Wingdings" pitchFamily="2" charset="2"/>
              <a:buChar char="Ø"/>
            </a:pPr>
            <a:endParaRPr lang="en-US" sz="2000" b="1" dirty="0" smtClean="0">
              <a:solidFill>
                <a:schemeClr val="tx1"/>
              </a:solidFill>
              <a:latin typeface="Arial Black" pitchFamily="34" charset="0"/>
            </a:endParaRPr>
          </a:p>
          <a:p>
            <a:pPr algn="l">
              <a:buClr>
                <a:srgbClr val="FF0000"/>
              </a:buClr>
              <a:buFont typeface="Wingdings" pitchFamily="2" charset="2"/>
              <a:buChar char="Ø"/>
            </a:pPr>
            <a:endParaRPr lang="en-US" sz="2000" b="1" dirty="0" smtClean="0">
              <a:solidFill>
                <a:schemeClr val="tx1"/>
              </a:solidFill>
              <a:latin typeface="Arial Black" pitchFamily="34" charset="0"/>
            </a:endParaRPr>
          </a:p>
          <a:p>
            <a:pPr algn="l">
              <a:buClr>
                <a:srgbClr val="FF0000"/>
              </a:buClr>
              <a:buFont typeface="Wingdings" pitchFamily="2" charset="2"/>
              <a:buChar char="Ø"/>
            </a:pPr>
            <a:r>
              <a:rPr lang="el-GR" sz="2800" b="1" dirty="0" smtClean="0">
                <a:solidFill>
                  <a:schemeClr val="tx1"/>
                </a:solidFill>
                <a:latin typeface="Arial Black" pitchFamily="34" charset="0"/>
              </a:rPr>
              <a:t>ΣΤΟΥΣ ΥΔΡΑΥΛΩΤΟΥΣ ΛΕΒΗΤΕΣ ΟΙ ΑΥΛΟΙ ΔΙΑΤΡΕΧΟΝΤΑΙ </a:t>
            </a:r>
            <a:r>
              <a:rPr lang="el-GR" sz="2800" b="1" dirty="0" smtClean="0">
                <a:solidFill>
                  <a:srgbClr val="FF0000"/>
                </a:solidFill>
                <a:latin typeface="Arial Black" pitchFamily="34" charset="0"/>
              </a:rPr>
              <a:t>ΕΣΩΤΕΡΙΚΑ ΑΠΟ ΤΟ ΝΕΡΟ η ΑΤΜΟ η ΚΑΙ ΤΑ ΔΥΟ</a:t>
            </a:r>
            <a:r>
              <a:rPr lang="el-GR" sz="2800" b="1" dirty="0" smtClean="0">
                <a:solidFill>
                  <a:schemeClr val="tx1"/>
                </a:solidFill>
                <a:latin typeface="Arial Black" pitchFamily="34" charset="0"/>
              </a:rPr>
              <a:t>, ΕΝΩ </a:t>
            </a:r>
            <a:r>
              <a:rPr lang="el-GR" sz="2800" b="1" dirty="0" smtClean="0">
                <a:solidFill>
                  <a:srgbClr val="0070C0"/>
                </a:solidFill>
                <a:latin typeface="Arial Black" pitchFamily="34" charset="0"/>
              </a:rPr>
              <a:t>ΕΞΩΤΕΡΙΚΑ ΠΕΡΙΒΑΛΛΟΝΤΑΙ ΑΠΟ ΤΑ ΚΑΥΣΑΕΡΙΑ</a:t>
            </a:r>
            <a:r>
              <a:rPr lang="el-GR" sz="2800" b="1" dirty="0" smtClean="0">
                <a:solidFill>
                  <a:schemeClr val="tx1"/>
                </a:solidFill>
                <a:latin typeface="Arial Black" pitchFamily="34" charset="0"/>
              </a:rPr>
              <a:t>.</a:t>
            </a:r>
          </a:p>
          <a:p>
            <a:pPr algn="l">
              <a:buClr>
                <a:srgbClr val="FF0000"/>
              </a:buClr>
              <a:buFont typeface="Wingdings" pitchFamily="2" charset="2"/>
              <a:buChar char="Ø"/>
            </a:pPr>
            <a:endParaRPr lang="el-GR" sz="2000" b="1" dirty="0" smtClean="0">
              <a:solidFill>
                <a:schemeClr val="tx1"/>
              </a:solidFill>
              <a:latin typeface="Arial Black" pitchFamily="34" charset="0"/>
            </a:endParaRPr>
          </a:p>
          <a:p>
            <a:pPr algn="l">
              <a:buClr>
                <a:srgbClr val="FF0000"/>
              </a:buClr>
            </a:pPr>
            <a:endParaRPr lang="el-GR"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ΓΕΝΙΚΑ</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pPr>
            <a:endParaRPr lang="el-GR" sz="2000" b="1" dirty="0" smtClean="0">
              <a:solidFill>
                <a:schemeClr val="tx1"/>
              </a:solidFill>
              <a:latin typeface="Arial Black" pitchFamily="34" charset="0"/>
            </a:endParaRPr>
          </a:p>
          <a:p>
            <a:pPr algn="l">
              <a:buClr>
                <a:srgbClr val="FF0000"/>
              </a:buClr>
              <a:buFont typeface="Wingdings" pitchFamily="2" charset="2"/>
              <a:buChar char="Ø"/>
            </a:pPr>
            <a:r>
              <a:rPr lang="el-GR" sz="2400" b="1" dirty="0" smtClean="0">
                <a:solidFill>
                  <a:schemeClr val="tx1"/>
                </a:solidFill>
                <a:latin typeface="Arial Black" pitchFamily="34" charset="0"/>
              </a:rPr>
              <a:t>ΑΡΓΟΤΕΡΑ ΚΑΤΑΣΚΕΥΑΣΘΗΚΑΝ ΟΙ ΛΕΒΗΤΕΣ </a:t>
            </a:r>
            <a:r>
              <a:rPr lang="el-GR" sz="2400" b="1" dirty="0" smtClean="0">
                <a:solidFill>
                  <a:srgbClr val="FF0000"/>
                </a:solidFill>
                <a:latin typeface="Arial Black" pitchFamily="34" charset="0"/>
              </a:rPr>
              <a:t>ΠΕΡΙΟΡΙΣΜΕΝΗΣ ΚΥΚΛΟΦΟΡΙΑΣ</a:t>
            </a:r>
            <a:r>
              <a:rPr lang="en-US" sz="2400" b="1" dirty="0" smtClean="0">
                <a:solidFill>
                  <a:srgbClr val="FF0000"/>
                </a:solidFill>
                <a:latin typeface="Arial Black" pitchFamily="34" charset="0"/>
              </a:rPr>
              <a:t> </a:t>
            </a:r>
            <a:r>
              <a:rPr lang="en-US" sz="2400" b="1" dirty="0" smtClean="0">
                <a:solidFill>
                  <a:schemeClr val="tx1"/>
                </a:solidFill>
                <a:latin typeface="Arial Black" pitchFamily="34" charset="0"/>
              </a:rPr>
              <a:t>(</a:t>
            </a:r>
            <a:r>
              <a:rPr lang="en-US" sz="2400" b="1" dirty="0" smtClean="0">
                <a:solidFill>
                  <a:srgbClr val="0070C0"/>
                </a:solidFill>
                <a:latin typeface="Arial Black" pitchFamily="34" charset="0"/>
              </a:rPr>
              <a:t>BELLEVILLE</a:t>
            </a:r>
            <a:r>
              <a:rPr lang="en-US" sz="2400" b="1" dirty="0" smtClean="0">
                <a:solidFill>
                  <a:schemeClr val="tx1"/>
                </a:solidFill>
                <a:latin typeface="Arial Black" pitchFamily="34" charset="0"/>
              </a:rPr>
              <a:t>)</a:t>
            </a:r>
            <a:r>
              <a:rPr lang="el-GR" sz="2400" b="1" dirty="0" smtClean="0">
                <a:solidFill>
                  <a:schemeClr val="tx1"/>
                </a:solidFill>
                <a:latin typeface="Arial Black" pitchFamily="34" charset="0"/>
              </a:rPr>
              <a:t>, </a:t>
            </a:r>
            <a:r>
              <a:rPr lang="el-GR" sz="2400" b="1" dirty="0" smtClean="0">
                <a:solidFill>
                  <a:srgbClr val="FF0000"/>
                </a:solidFill>
                <a:latin typeface="Arial Black" pitchFamily="34" charset="0"/>
              </a:rPr>
              <a:t>ΕΛΕΥΘΕΡΗΣ ΚΥΚΛΟΦΟΡΙΑΣ </a:t>
            </a:r>
            <a:r>
              <a:rPr lang="el-GR" sz="2400" b="1" dirty="0" smtClean="0">
                <a:solidFill>
                  <a:schemeClr val="tx1"/>
                </a:solidFill>
                <a:latin typeface="Arial Black" pitchFamily="34" charset="0"/>
              </a:rPr>
              <a:t>(</a:t>
            </a:r>
            <a:r>
              <a:rPr lang="en-US" sz="2400" b="1" dirty="0" smtClean="0">
                <a:solidFill>
                  <a:srgbClr val="0070C0"/>
                </a:solidFill>
                <a:latin typeface="Arial Black" pitchFamily="34" charset="0"/>
              </a:rPr>
              <a:t>BABCOCK-WILSON</a:t>
            </a:r>
            <a:r>
              <a:rPr lang="en-US" sz="2400" b="1" dirty="0" smtClean="0">
                <a:solidFill>
                  <a:schemeClr val="tx1"/>
                </a:solidFill>
                <a:latin typeface="Arial Black" pitchFamily="34" charset="0"/>
              </a:rPr>
              <a:t>) </a:t>
            </a:r>
            <a:r>
              <a:rPr lang="el-GR" sz="2400" b="1" dirty="0" smtClean="0">
                <a:solidFill>
                  <a:schemeClr val="tx1"/>
                </a:solidFill>
                <a:latin typeface="Arial Black" pitchFamily="34" charset="0"/>
              </a:rPr>
              <a:t>ΚΑΙ </a:t>
            </a:r>
            <a:r>
              <a:rPr lang="el-GR" sz="2400" b="1" dirty="0" smtClean="0">
                <a:solidFill>
                  <a:srgbClr val="FF0000"/>
                </a:solidFill>
                <a:latin typeface="Arial Black" pitchFamily="34" charset="0"/>
              </a:rPr>
              <a:t>ΤΑΧΕΙΑΣ ΚΥΚΛΟΦΟΡΙΑΣ</a:t>
            </a:r>
            <a:r>
              <a:rPr lang="el-GR" sz="2400" b="1" dirty="0" smtClean="0">
                <a:solidFill>
                  <a:schemeClr val="tx1"/>
                </a:solidFill>
                <a:latin typeface="Arial Black" pitchFamily="34" charset="0"/>
              </a:rPr>
              <a:t> ΤΥΠΟΥ Α (</a:t>
            </a:r>
            <a:r>
              <a:rPr lang="en-US" sz="2400" b="1" dirty="0" smtClean="0">
                <a:solidFill>
                  <a:srgbClr val="0070C0"/>
                </a:solidFill>
                <a:latin typeface="Arial Black" pitchFamily="34" charset="0"/>
              </a:rPr>
              <a:t>YARROW, WHITE-FORSTER</a:t>
            </a:r>
            <a:r>
              <a:rPr lang="en-US" sz="2400" b="1" dirty="0" smtClean="0">
                <a:solidFill>
                  <a:schemeClr val="tx1"/>
                </a:solidFill>
                <a:latin typeface="Arial Black" pitchFamily="34" charset="0"/>
              </a:rPr>
              <a:t>).</a:t>
            </a:r>
          </a:p>
          <a:p>
            <a:pPr algn="l">
              <a:buClr>
                <a:srgbClr val="FF0000"/>
              </a:buClr>
              <a:buFont typeface="Wingdings" pitchFamily="2" charset="2"/>
              <a:buChar char="Ø"/>
            </a:pPr>
            <a:endParaRPr lang="en-US" sz="2400" b="1" dirty="0" smtClean="0">
              <a:solidFill>
                <a:schemeClr val="tx1"/>
              </a:solidFill>
              <a:latin typeface="Arial Black" pitchFamily="34" charset="0"/>
            </a:endParaRPr>
          </a:p>
          <a:p>
            <a:pPr algn="l">
              <a:buClr>
                <a:srgbClr val="FF0000"/>
              </a:buClr>
              <a:buFont typeface="Wingdings" pitchFamily="2" charset="2"/>
              <a:buChar char="Ø"/>
            </a:pPr>
            <a:r>
              <a:rPr lang="el-GR" sz="2400" b="1" dirty="0" smtClean="0">
                <a:solidFill>
                  <a:schemeClr val="tx1"/>
                </a:solidFill>
                <a:latin typeface="Arial Black" pitchFamily="34" charset="0"/>
              </a:rPr>
              <a:t>ΤΕΛΕΥΤΑΙΑ ΚΑΤΑΣΚΕΥΑΣΘΗΚΑΝ ΑΤΜΟΓΕΝΝΗΤΡΙΕΣ </a:t>
            </a:r>
            <a:r>
              <a:rPr lang="en-US" sz="2400" b="1" dirty="0" smtClean="0">
                <a:solidFill>
                  <a:schemeClr val="tx1"/>
                </a:solidFill>
                <a:latin typeface="Arial Black" pitchFamily="34" charset="0"/>
              </a:rPr>
              <a:t>(</a:t>
            </a:r>
            <a:r>
              <a:rPr lang="en-US" sz="2400" b="1" dirty="0" smtClean="0">
                <a:solidFill>
                  <a:srgbClr val="FF0000"/>
                </a:solidFill>
                <a:latin typeface="Arial Black" pitchFamily="34" charset="0"/>
              </a:rPr>
              <a:t>STEAM GENERATORS</a:t>
            </a:r>
            <a:r>
              <a:rPr lang="en-US" sz="2400" b="1" dirty="0" smtClean="0">
                <a:solidFill>
                  <a:schemeClr val="tx1"/>
                </a:solidFill>
                <a:latin typeface="Arial Black" pitchFamily="34" charset="0"/>
              </a:rPr>
              <a:t>)</a:t>
            </a:r>
            <a:r>
              <a:rPr lang="el-GR" sz="2400" b="1" dirty="0" smtClean="0">
                <a:solidFill>
                  <a:schemeClr val="tx1"/>
                </a:solidFill>
                <a:latin typeface="Arial Black" pitchFamily="34" charset="0"/>
              </a:rPr>
              <a:t> ΠΑΡΑ ΠΟΛΥ ΥΨΗΛΗΣ ΠΙΕΣΕΩΣ ΑΝΑΓΚΑΣΤΙΚΗΣ ΚΥΚΛΟΦΟΡΙΑΣ</a:t>
            </a:r>
            <a:r>
              <a:rPr lang="el-GR" sz="2000" b="1" dirty="0" smtClean="0">
                <a:solidFill>
                  <a:schemeClr val="tx1"/>
                </a:solidFill>
                <a:latin typeface="Arial Black" pitchFamily="34" charset="0"/>
              </a:rPr>
              <a:t>.</a:t>
            </a: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ΓΕΝΙΚΑ</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solidFill>
            <a:schemeClr val="accent2">
              <a:lumMod val="75000"/>
            </a:schemeClr>
          </a:solidFill>
        </p:spPr>
        <p:txBody>
          <a:bodyPr>
            <a:noAutofit/>
          </a:bodyPr>
          <a:lstStyle/>
          <a:p>
            <a:r>
              <a:rPr lang="el-GR" sz="6600" b="1" u="sng" dirty="0" smtClean="0">
                <a:solidFill>
                  <a:schemeClr val="bg1"/>
                </a:solidFill>
                <a:latin typeface="Arial" pitchFamily="34" charset="0"/>
                <a:cs typeface="Arial" pitchFamily="34" charset="0"/>
              </a:rPr>
              <a:t/>
            </a:r>
            <a:br>
              <a:rPr lang="el-GR" sz="6600" b="1" u="sng" dirty="0" smtClean="0">
                <a:solidFill>
                  <a:schemeClr val="bg1"/>
                </a:solidFill>
                <a:latin typeface="Arial" pitchFamily="34" charset="0"/>
                <a:cs typeface="Arial" pitchFamily="34" charset="0"/>
              </a:rPr>
            </a:br>
            <a:r>
              <a:rPr lang="el-GR" sz="6600" b="1" u="sng" dirty="0" smtClean="0">
                <a:solidFill>
                  <a:schemeClr val="bg1"/>
                </a:solidFill>
                <a:latin typeface="Arial" pitchFamily="34" charset="0"/>
                <a:cs typeface="Arial" pitchFamily="34" charset="0"/>
              </a:rPr>
              <a:t>ΚΕΦΑΛΑΙΟ ΤΡΙΤΟ</a:t>
            </a:r>
            <a:r>
              <a:rPr lang="en-US" sz="6600" b="1" u="sng" dirty="0" smtClean="0">
                <a:solidFill>
                  <a:schemeClr val="bg1"/>
                </a:solidFill>
                <a:latin typeface="Arial" pitchFamily="34" charset="0"/>
                <a:cs typeface="Arial" pitchFamily="34" charset="0"/>
              </a:rPr>
              <a:t/>
            </a:r>
            <a:br>
              <a:rPr lang="en-US" sz="6600" b="1" u="sng" dirty="0" smtClean="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708981"/>
          </a:xfrm>
          <a:prstGeom prst="rect">
            <a:avLst/>
          </a:prstGeom>
          <a:solidFill>
            <a:schemeClr val="accent2">
              <a:lumMod val="75000"/>
            </a:schemeClr>
          </a:solidFill>
        </p:spPr>
        <p:txBody>
          <a:bodyPr wrap="square" rtlCol="0">
            <a:spAutoFit/>
          </a:bodyPr>
          <a:lstStyle/>
          <a:p>
            <a:pPr algn="ctr"/>
            <a:r>
              <a:rPr lang="el-GR" sz="30000" b="1" dirty="0" smtClean="0">
                <a:latin typeface="Arial Black" pitchFamily="34" charset="0"/>
              </a:rPr>
              <a:t>3</a:t>
            </a:r>
            <a:endParaRPr lang="en-US" sz="30000" b="1" dirty="0">
              <a:latin typeface="Arial Black" pitchFamily="34" charset="0"/>
            </a:endParaRPr>
          </a:p>
        </p:txBody>
      </p:sp>
    </p:spTree>
  </p:cSld>
  <p:clrMapOvr>
    <a:masterClrMapping/>
  </p:clrMapOvr>
  <p:timing>
    <p:tnLst>
      <p:par>
        <p:cTn id="1" dur="indefinite" restart="never" nodeType="tmRoot"/>
      </p:par>
    </p:tnLst>
  </p:timing>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14290"/>
            <a:ext cx="8501122" cy="6429420"/>
          </a:xfrm>
          <a:solidFill>
            <a:schemeClr val="accent2">
              <a:lumMod val="75000"/>
            </a:schemeClr>
          </a:solidFill>
        </p:spPr>
        <p:txBody>
          <a:bodyPr>
            <a:noAutofit/>
          </a:bodyPr>
          <a:lstStyle/>
          <a:p>
            <a:r>
              <a:rPr lang="el-GR" sz="6600" b="1" u="sng" dirty="0" smtClean="0">
                <a:solidFill>
                  <a:srgbClr val="FFFF00"/>
                </a:solidFill>
                <a:latin typeface="Arial" pitchFamily="34" charset="0"/>
                <a:cs typeface="Arial" pitchFamily="34" charset="0"/>
              </a:rPr>
              <a:t/>
            </a:r>
            <a:br>
              <a:rPr lang="el-GR" sz="6600" b="1" u="sng" dirty="0" smtClean="0">
                <a:solidFill>
                  <a:srgbClr val="FFFF00"/>
                </a:solidFill>
                <a:latin typeface="Arial" pitchFamily="34" charset="0"/>
                <a:cs typeface="Arial" pitchFamily="34" charset="0"/>
              </a:rPr>
            </a:br>
            <a:r>
              <a:rPr lang="el-GR" sz="6600" b="1" u="sng" dirty="0" smtClean="0">
                <a:solidFill>
                  <a:srgbClr val="FFFF00"/>
                </a:solidFill>
                <a:latin typeface="Arial" pitchFamily="34" charset="0"/>
                <a:cs typeface="Arial" pitchFamily="34" charset="0"/>
              </a:rPr>
              <a:t>ΚΥΛΙΝΔΡΙΚΟΙ ΑΤΜΟΛΕΒΗΤΕΣ</a:t>
            </a:r>
            <a:r>
              <a:rPr lang="en-US" sz="6600" b="1" u="sng" dirty="0" smtClean="0">
                <a:solidFill>
                  <a:srgbClr val="FFFF00"/>
                </a:solidFill>
                <a:latin typeface="Arial" pitchFamily="34" charset="0"/>
                <a:cs typeface="Arial" pitchFamily="34" charset="0"/>
              </a:rPr>
              <a:t/>
            </a:r>
            <a:br>
              <a:rPr lang="en-US" sz="6600" b="1" u="sng" dirty="0" smtClean="0">
                <a:solidFill>
                  <a:srgbClr val="FFFF00"/>
                </a:solidFill>
                <a:latin typeface="Arial" pitchFamily="34" charset="0"/>
                <a:cs typeface="Arial" pitchFamily="34" charset="0"/>
              </a:rPr>
            </a:br>
            <a:r>
              <a:rPr lang="en-US" sz="6600" b="1" u="sng" dirty="0" smtClean="0">
                <a:solidFill>
                  <a:srgbClr val="FFFF00"/>
                </a:solidFill>
                <a:latin typeface="Arial" pitchFamily="34" charset="0"/>
                <a:cs typeface="Arial" pitchFamily="34" charset="0"/>
              </a:rPr>
              <a:t/>
            </a:r>
            <a:br>
              <a:rPr lang="en-US" sz="6600" b="1" u="sng" dirty="0" smtClean="0">
                <a:solidFill>
                  <a:srgbClr val="FFFF00"/>
                </a:solidFill>
                <a:latin typeface="Arial" pitchFamily="34" charset="0"/>
                <a:cs typeface="Arial" pitchFamily="34" charset="0"/>
              </a:rPr>
            </a:br>
            <a:r>
              <a:rPr lang="en-US" sz="6600" b="1" u="sng" dirty="0" smtClean="0">
                <a:solidFill>
                  <a:srgbClr val="FFFF00"/>
                </a:solidFill>
                <a:latin typeface="Arial" pitchFamily="34" charset="0"/>
                <a:cs typeface="Arial" pitchFamily="34" charset="0"/>
              </a:rPr>
              <a:t>FIRE – TUBE BOILERS</a:t>
            </a:r>
            <a:br>
              <a:rPr lang="en-US" sz="6600" b="1" u="sng" dirty="0" smtClean="0">
                <a:solidFill>
                  <a:srgbClr val="FFFF00"/>
                </a:solidFill>
                <a:latin typeface="Arial" pitchFamily="34" charset="0"/>
                <a:cs typeface="Arial" pitchFamily="34" charset="0"/>
              </a:rPr>
            </a:br>
            <a:endParaRPr lang="en-US" sz="6600" b="1" u="sng" dirty="0">
              <a:solidFill>
                <a:srgbClr val="FFFF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buFont typeface="Wingdings" pitchFamily="2" charset="2"/>
              <a:buChar char="Ø"/>
            </a:pPr>
            <a:r>
              <a:rPr lang="el-GR" sz="2000" b="1" dirty="0" smtClean="0">
                <a:solidFill>
                  <a:schemeClr val="tx1"/>
                </a:solidFill>
                <a:latin typeface="Arial Black" pitchFamily="34" charset="0"/>
              </a:rPr>
              <a:t>Ο ΚΥΛΙΝΔΡΙΚΟΣ ΦΛΟΓΑΥΛΩΤΟΣ ΛΕΒΗΤΑΣ ΕΠΙΣΤΡΕΦΟΥΣΑΣ ΦΛΟΓΑΣ ΑΠΛΗΣ ΠΡΟΣΟΨΕΩΣ (</a:t>
            </a:r>
            <a:r>
              <a:rPr lang="en-US" sz="2000" b="1" dirty="0" smtClean="0">
                <a:solidFill>
                  <a:schemeClr val="tx1"/>
                </a:solidFill>
                <a:latin typeface="Arial Black" pitchFamily="34" charset="0"/>
              </a:rPr>
              <a:t>SCOTCH BOILER) </a:t>
            </a:r>
            <a:r>
              <a:rPr lang="el-GR" sz="2000" b="1" dirty="0" smtClean="0">
                <a:solidFill>
                  <a:schemeClr val="tx1"/>
                </a:solidFill>
                <a:latin typeface="Arial Black" pitchFamily="34" charset="0"/>
              </a:rPr>
              <a:t>ΕΙΝΑΙ Ο ΜΟΝΟΣ ΠΟΥ ΒΡΙΣΚΕΤΑΙ ΑΚΟΜΗ ΣΕ ΧΡΗΣΗ ΣΕ ΟΡΙΣΜΕΝΑ ΠΛΟΙΑ.</a:t>
            </a:r>
          </a:p>
          <a:p>
            <a:pPr algn="l">
              <a:buClr>
                <a:srgbClr val="FF0000"/>
              </a:buClr>
              <a:buFont typeface="Wingdings" pitchFamily="2" charset="2"/>
              <a:buChar char="Ø"/>
            </a:pPr>
            <a:endParaRPr lang="el-GR" sz="2000" b="1" dirty="0" smtClean="0">
              <a:solidFill>
                <a:schemeClr val="tx1"/>
              </a:solidFill>
              <a:latin typeface="Arial Black" pitchFamily="34" charset="0"/>
            </a:endParaRPr>
          </a:p>
          <a:p>
            <a:pPr algn="l">
              <a:buClr>
                <a:srgbClr val="FF0000"/>
              </a:buClr>
              <a:buFont typeface="Wingdings" pitchFamily="2" charset="2"/>
              <a:buChar char="Ø"/>
            </a:pPr>
            <a:r>
              <a:rPr lang="el-GR" sz="2000" b="1" dirty="0" smtClean="0">
                <a:solidFill>
                  <a:schemeClr val="tx1"/>
                </a:solidFill>
                <a:latin typeface="Arial Black" pitchFamily="34" charset="0"/>
              </a:rPr>
              <a:t>Ο ΔΙΠΛΟΣ ΠΡΟΣΟΨΕΩΣ ΔΕΝ ΚΑΤΑΣΚΕΥΑΖΕΤΑΙ ΠΙΑ .</a:t>
            </a:r>
          </a:p>
          <a:p>
            <a:pPr algn="l">
              <a:buClr>
                <a:srgbClr val="FF0000"/>
              </a:buClr>
              <a:buFont typeface="Wingdings" pitchFamily="2" charset="2"/>
              <a:buChar char="Ø"/>
            </a:pPr>
            <a:endParaRPr lang="el-GR" sz="2000" b="1" dirty="0" smtClean="0">
              <a:solidFill>
                <a:schemeClr val="tx1"/>
              </a:solidFill>
              <a:latin typeface="Arial Black" pitchFamily="34" charset="0"/>
            </a:endParaRPr>
          </a:p>
          <a:p>
            <a:pPr algn="l">
              <a:buClr>
                <a:srgbClr val="FF0000"/>
              </a:buClr>
              <a:buFont typeface="Wingdings" pitchFamily="2" charset="2"/>
              <a:buChar char="Ø"/>
            </a:pPr>
            <a:r>
              <a:rPr lang="el-GR" sz="2000" b="1" dirty="0" smtClean="0">
                <a:solidFill>
                  <a:schemeClr val="tx1"/>
                </a:solidFill>
                <a:latin typeface="Arial Black" pitchFamily="34" charset="0"/>
              </a:rPr>
              <a:t>Ο ΛΕΒΗΤΑΣ ΕΥΘΕΙΑΣ ΦΛΟΓΑΣ ΧΡΗΣΙΜΟΠΟΙΕΙΤΑΙ ΕΛΑΧΙΣΤΑ, ΚΥΡΙΩΣ ΣΑΝ ΒΟΗΘΗΤΙΚΟΣ.</a:t>
            </a:r>
          </a:p>
          <a:p>
            <a:pPr algn="l">
              <a:buClr>
                <a:srgbClr val="FF0000"/>
              </a:buClr>
              <a:buFont typeface="Wingdings" pitchFamily="2" charset="2"/>
              <a:buChar char="Ø"/>
            </a:pPr>
            <a:endParaRPr lang="el-GR" sz="2000" b="1" dirty="0" smtClean="0">
              <a:solidFill>
                <a:schemeClr val="tx1"/>
              </a:solidFill>
              <a:latin typeface="Arial Black" pitchFamily="34" charset="0"/>
            </a:endParaRPr>
          </a:p>
          <a:p>
            <a:pPr algn="l">
              <a:buClr>
                <a:srgbClr val="FF0000"/>
              </a:buClr>
              <a:buFont typeface="Wingdings" pitchFamily="2" charset="2"/>
              <a:buChar char="Ø"/>
            </a:pPr>
            <a:r>
              <a:rPr lang="el-GR" sz="2000" b="1" dirty="0" smtClean="0">
                <a:solidFill>
                  <a:schemeClr val="tx1"/>
                </a:solidFill>
                <a:latin typeface="Arial Black" pitchFamily="34" charset="0"/>
              </a:rPr>
              <a:t>ΣΤΟ ΚΕΦΑΛΑΙΟ ΑΥΤΟ ΘΑ ΠΕΡΙΓΡΑΨΟΥΜΕ ΤΟ ΛΕΒΗΤΑ ΕΠΙΣΤΡΕΦΟΥΣΑΣ ΦΛΟΓΑΣ ΑΠΛΗΣ ΠΡΟΣΟΨΕΩΣ.</a:t>
            </a:r>
          </a:p>
          <a:p>
            <a:pPr algn="l">
              <a:buClr>
                <a:srgbClr val="FF0000"/>
              </a:buClr>
            </a:pPr>
            <a:endParaRPr lang="el-GR"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400" b="1" u="sng" dirty="0" smtClean="0">
                <a:solidFill>
                  <a:schemeClr val="bg1"/>
                </a:solidFill>
                <a:latin typeface="Arial" pitchFamily="34" charset="0"/>
                <a:cs typeface="Arial" pitchFamily="34" charset="0"/>
              </a:rPr>
              <a:t>ΓΕΝΙΚΑ</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buFont typeface="Wingdings" pitchFamily="2" charset="2"/>
              <a:buChar char="Ø"/>
            </a:pPr>
            <a:endParaRPr lang="el-GR" sz="2000" b="1" dirty="0" smtClean="0">
              <a:solidFill>
                <a:schemeClr val="tx1"/>
              </a:solidFill>
              <a:latin typeface="Arial Black" pitchFamily="34" charset="0"/>
            </a:endParaRPr>
          </a:p>
          <a:p>
            <a:pPr algn="l">
              <a:buClr>
                <a:srgbClr val="FF0000"/>
              </a:buClr>
              <a:buFont typeface="Wingdings" pitchFamily="2" charset="2"/>
              <a:buChar char="Ø"/>
            </a:pPr>
            <a:endParaRPr lang="el-GR" sz="2000" b="1" dirty="0" smtClean="0">
              <a:solidFill>
                <a:schemeClr val="tx1"/>
              </a:solidFill>
              <a:latin typeface="Arial Black" pitchFamily="34" charset="0"/>
            </a:endParaRPr>
          </a:p>
          <a:p>
            <a:pPr algn="l">
              <a:buClr>
                <a:srgbClr val="FF0000"/>
              </a:buClr>
              <a:buFont typeface="Wingdings" pitchFamily="2" charset="2"/>
              <a:buChar char="Ø"/>
            </a:pPr>
            <a:endParaRPr lang="el-GR" sz="2000" b="1" dirty="0" smtClean="0">
              <a:solidFill>
                <a:schemeClr val="tx1"/>
              </a:solidFill>
              <a:latin typeface="Arial Black" pitchFamily="34" charset="0"/>
            </a:endParaRPr>
          </a:p>
          <a:p>
            <a:pPr algn="l">
              <a:buClr>
                <a:srgbClr val="FF0000"/>
              </a:buClr>
              <a:buFont typeface="Wingdings" pitchFamily="2" charset="2"/>
              <a:buChar char="Ø"/>
            </a:pPr>
            <a:r>
              <a:rPr lang="el-GR" sz="2000" b="1" dirty="0" smtClean="0">
                <a:solidFill>
                  <a:schemeClr val="tx1"/>
                </a:solidFill>
                <a:latin typeface="Arial Black" pitchFamily="34" charset="0"/>
              </a:rPr>
              <a:t>Ο</a:t>
            </a:r>
            <a:r>
              <a:rPr lang="en-US" sz="2000" b="1" dirty="0" smtClean="0">
                <a:solidFill>
                  <a:schemeClr val="tx1"/>
                </a:solidFill>
                <a:latin typeface="Arial Black" pitchFamily="34" charset="0"/>
              </a:rPr>
              <a:t> </a:t>
            </a:r>
            <a:r>
              <a:rPr lang="el-GR" sz="2000" b="1" dirty="0" smtClean="0">
                <a:solidFill>
                  <a:schemeClr val="tx1"/>
                </a:solidFill>
                <a:latin typeface="Arial Black" pitchFamily="34" charset="0"/>
              </a:rPr>
              <a:t>ΛΕΒΗΤΑΣ ΑΠΟΤΕΛΕΙΤΑΙ</a:t>
            </a:r>
            <a:r>
              <a:rPr lang="en-US" sz="2000" b="1" dirty="0" smtClean="0">
                <a:solidFill>
                  <a:schemeClr val="tx1"/>
                </a:solidFill>
                <a:latin typeface="Arial Black" pitchFamily="34" charset="0"/>
              </a:rPr>
              <a:t> </a:t>
            </a:r>
            <a:r>
              <a:rPr lang="el-GR" sz="2000" b="1" dirty="0" smtClean="0">
                <a:solidFill>
                  <a:schemeClr val="tx1"/>
                </a:solidFill>
                <a:latin typeface="Arial Black" pitchFamily="34" charset="0"/>
              </a:rPr>
              <a:t>ΑΠΟ ΕΝΑ ΚΥΛΙΝΔΡΙΚΟ </a:t>
            </a:r>
            <a:r>
              <a:rPr lang="el-GR" sz="2000" b="1" dirty="0" smtClean="0">
                <a:solidFill>
                  <a:srgbClr val="FF0000"/>
                </a:solidFill>
                <a:latin typeface="Arial Black" pitchFamily="34" charset="0"/>
              </a:rPr>
              <a:t>ΚΕΛΥΦΟΣ</a:t>
            </a:r>
            <a:r>
              <a:rPr lang="el-GR" sz="2000" b="1" dirty="0" smtClean="0">
                <a:solidFill>
                  <a:schemeClr val="tx1"/>
                </a:solidFill>
                <a:latin typeface="Arial Black" pitchFamily="34" charset="0"/>
              </a:rPr>
              <a:t>, ΔΥΟ </a:t>
            </a:r>
            <a:r>
              <a:rPr lang="el-GR" sz="2000" b="1" dirty="0" smtClean="0">
                <a:solidFill>
                  <a:srgbClr val="FF0000"/>
                </a:solidFill>
                <a:latin typeface="Arial Black" pitchFamily="34" charset="0"/>
              </a:rPr>
              <a:t>ΠΩΜΑΤΑ</a:t>
            </a:r>
            <a:r>
              <a:rPr lang="el-GR" sz="2000" b="1" dirty="0" smtClean="0">
                <a:solidFill>
                  <a:schemeClr val="tx1"/>
                </a:solidFill>
                <a:latin typeface="Arial Black" pitchFamily="34" charset="0"/>
              </a:rPr>
              <a:t>, ΕΝΑ η ΠΕΡΙΣΣΟΤΕΡΟΥΣ </a:t>
            </a:r>
            <a:r>
              <a:rPr lang="el-GR" sz="2000" b="1" dirty="0" smtClean="0">
                <a:solidFill>
                  <a:srgbClr val="FF0000"/>
                </a:solidFill>
                <a:latin typeface="Arial Black" pitchFamily="34" charset="0"/>
              </a:rPr>
              <a:t>ΚΛΙΒΑΝΟΥΣ</a:t>
            </a:r>
            <a:r>
              <a:rPr lang="el-GR" sz="2000" b="1" dirty="0" smtClean="0">
                <a:solidFill>
                  <a:schemeClr val="tx1"/>
                </a:solidFill>
                <a:latin typeface="Arial Black" pitchFamily="34" charset="0"/>
              </a:rPr>
              <a:t> ΜΕ ΤΟΥΣ ΑΝΤΙΣΤΟΙΧΟΥΣ </a:t>
            </a:r>
            <a:r>
              <a:rPr lang="el-GR" sz="2000" b="1" dirty="0" smtClean="0">
                <a:solidFill>
                  <a:srgbClr val="FF0000"/>
                </a:solidFill>
                <a:latin typeface="Arial Black" pitchFamily="34" charset="0"/>
              </a:rPr>
              <a:t>ΦΛΟΓΟΘΑΛΑΜΟΥΣ</a:t>
            </a:r>
            <a:r>
              <a:rPr lang="el-GR" sz="2000" b="1" dirty="0" smtClean="0">
                <a:solidFill>
                  <a:schemeClr val="tx1"/>
                </a:solidFill>
                <a:latin typeface="Arial Black" pitchFamily="34" charset="0"/>
              </a:rPr>
              <a:t> ΚΑΙ ΤΙΣ ΔΕΣΜΕΣ ΤΩΝ </a:t>
            </a:r>
            <a:r>
              <a:rPr lang="el-GR" sz="2000" b="1" dirty="0" smtClean="0">
                <a:solidFill>
                  <a:srgbClr val="FF0000"/>
                </a:solidFill>
                <a:latin typeface="Arial Black" pitchFamily="34" charset="0"/>
              </a:rPr>
              <a:t>ΦΛΟΓΑΥΛΩΝ</a:t>
            </a:r>
            <a:r>
              <a:rPr lang="el-GR" sz="2000" b="1" dirty="0" smtClean="0">
                <a:solidFill>
                  <a:schemeClr val="tx1"/>
                </a:solidFill>
                <a:latin typeface="Arial Black" pitchFamily="34" charset="0"/>
              </a:rPr>
              <a:t>.</a:t>
            </a:r>
          </a:p>
        </p:txBody>
      </p:sp>
      <p:sp>
        <p:nvSpPr>
          <p:cNvPr id="4" name="Title 1"/>
          <p:cNvSpPr>
            <a:spLocks noGrp="1"/>
          </p:cNvSpPr>
          <p:nvPr>
            <p:ph type="ctrTitle"/>
          </p:nvPr>
        </p:nvSpPr>
        <p:spPr>
          <a:xfrm>
            <a:off x="285750" y="214313"/>
            <a:ext cx="8572500" cy="714357"/>
          </a:xfrm>
          <a:solidFill>
            <a:schemeClr val="accent2">
              <a:lumMod val="75000"/>
            </a:schemeClr>
          </a:solidFill>
          <a:effectLst>
            <a:glow rad="228600">
              <a:schemeClr val="accent1">
                <a:satMod val="175000"/>
                <a:alpha val="40000"/>
              </a:schemeClr>
            </a:glow>
          </a:effectLst>
        </p:spPr>
        <p:txBody>
          <a:bodyPr>
            <a:normAutofit fontScale="90000"/>
          </a:bodyPr>
          <a:lstStyle/>
          <a:p>
            <a:r>
              <a:rPr lang="el-GR" sz="2400" b="1" u="sng" dirty="0" smtClean="0">
                <a:solidFill>
                  <a:schemeClr val="bg1"/>
                </a:solidFill>
                <a:latin typeface="Arial" pitchFamily="34" charset="0"/>
                <a:cs typeface="Arial" pitchFamily="34" charset="0"/>
              </a:rPr>
              <a:t>ΛΕΒΗΤΑΣ ΦΛΟΓΑΥΛΩΤΟΣ ΕΠΙΣΤΡΕΦΟΥΣΑΣ ΦΛΟΓΑΣ ΑΠΛΗΣ ΠΡΟΣΟΨΕΩΣ</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smtClean="0"/>
              <a:t>.</a:t>
            </a:r>
            <a:endParaRPr lang="en-US" sz="500" b="1" dirty="0"/>
          </a:p>
        </p:txBody>
      </p:sp>
      <p:pic>
        <p:nvPicPr>
          <p:cNvPr id="6" name="Content Placeholder 5" descr="scan0012.jpg"/>
          <p:cNvPicPr>
            <a:picLocks noGrp="1" noChangeAspect="1"/>
          </p:cNvPicPr>
          <p:nvPr>
            <p:ph sz="half" idx="2"/>
          </p:nvPr>
        </p:nvPicPr>
        <p:blipFill>
          <a:blip r:embed="rId3" cstate="print">
            <a:lum bright="-39000" contrast="81000"/>
          </a:blip>
          <a:stretch>
            <a:fillRect/>
          </a:stretch>
        </p:blipFill>
        <p:spPr>
          <a:xfrm>
            <a:off x="214282" y="1285860"/>
            <a:ext cx="8643998" cy="5357850"/>
          </a:xfrm>
        </p:spPr>
      </p:pic>
      <p:sp>
        <p:nvSpPr>
          <p:cNvPr id="5" name="Title 1"/>
          <p:cNvSpPr>
            <a:spLocks noGrp="1"/>
          </p:cNvSpPr>
          <p:nvPr>
            <p:ph type="title"/>
          </p:nvPr>
        </p:nvSpPr>
        <p:spPr>
          <a:xfrm>
            <a:off x="285720" y="214290"/>
            <a:ext cx="8572560" cy="714380"/>
          </a:xfrm>
          <a:solidFill>
            <a:schemeClr val="accent2">
              <a:lumMod val="75000"/>
            </a:schemeClr>
          </a:solidFill>
        </p:spPr>
        <p:txBody>
          <a:bodyPr>
            <a:normAutofit fontScale="90000"/>
          </a:bodyPr>
          <a:lstStyle/>
          <a:p>
            <a:r>
              <a:rPr lang="el-GR" sz="2400" b="1" u="sng" dirty="0" smtClean="0">
                <a:solidFill>
                  <a:schemeClr val="bg1"/>
                </a:solidFill>
                <a:latin typeface="Arial" pitchFamily="34" charset="0"/>
                <a:cs typeface="Arial" pitchFamily="34" charset="0"/>
              </a:rPr>
              <a:t>ΛΕΒΗΤΑΣ ΦΛΟΓΑΥΛΩΤΟΣ ΕΠΙΣΤΡΕΦΟΥΣΑΣ ΦΛΟΓΑΣ ΑΠΛΗΣ ΠΡΟΣΟΨΕΩΣ</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smtClean="0"/>
              <a:t>.</a:t>
            </a:r>
            <a:endParaRPr lang="en-US" sz="500" b="1" dirty="0"/>
          </a:p>
        </p:txBody>
      </p:sp>
      <p:pic>
        <p:nvPicPr>
          <p:cNvPr id="6" name="Content Placeholder 5" descr="scan0012.jpg"/>
          <p:cNvPicPr>
            <a:picLocks noGrp="1" noChangeAspect="1"/>
          </p:cNvPicPr>
          <p:nvPr>
            <p:ph sz="half" idx="2"/>
          </p:nvPr>
        </p:nvPicPr>
        <p:blipFill>
          <a:blip r:embed="rId3" cstate="print">
            <a:lum bright="-45000" contrast="67000"/>
          </a:blip>
          <a:stretch>
            <a:fillRect/>
          </a:stretch>
        </p:blipFill>
        <p:spPr>
          <a:xfrm>
            <a:off x="214282" y="1440772"/>
            <a:ext cx="8643998" cy="5060062"/>
          </a:xfrm>
        </p:spPr>
      </p:pic>
      <p:sp>
        <p:nvSpPr>
          <p:cNvPr id="5" name="Title 1"/>
          <p:cNvSpPr>
            <a:spLocks noGrp="1"/>
          </p:cNvSpPr>
          <p:nvPr>
            <p:ph type="title"/>
          </p:nvPr>
        </p:nvSpPr>
        <p:spPr>
          <a:xfrm>
            <a:off x="285720" y="214290"/>
            <a:ext cx="8572560" cy="714380"/>
          </a:xfrm>
          <a:solidFill>
            <a:schemeClr val="accent2">
              <a:lumMod val="75000"/>
            </a:schemeClr>
          </a:solidFill>
        </p:spPr>
        <p:txBody>
          <a:bodyPr>
            <a:normAutofit fontScale="90000"/>
          </a:bodyPr>
          <a:lstStyle/>
          <a:p>
            <a:r>
              <a:rPr lang="el-GR" sz="2400" b="1" u="sng" dirty="0" smtClean="0">
                <a:solidFill>
                  <a:schemeClr val="bg1"/>
                </a:solidFill>
                <a:latin typeface="Arial" pitchFamily="34" charset="0"/>
                <a:cs typeface="Arial" pitchFamily="34" charset="0"/>
              </a:rPr>
              <a:t>ΛΕΒΗΤΑΣ ΦΛΟΓΑΥΛΩΤΟΣ ΕΠΙΣΤΡΕΦΟΥΣΑΣ ΦΛΟΓΑΣ ΑΠΛΗΣ ΠΡΟΣΟΨΕΩΣ</a:t>
            </a:r>
            <a:endParaRPr lang="en-US" sz="2400" b="1" u="sng" dirty="0">
              <a:solidFill>
                <a:schemeClr val="bg1"/>
              </a:solidFill>
              <a:latin typeface="Arial" pitchFamily="34" charset="0"/>
              <a:cs typeface="Arial" pitchFamily="34" charset="0"/>
            </a:endParaRPr>
          </a:p>
        </p:txBody>
      </p:sp>
      <p:sp>
        <p:nvSpPr>
          <p:cNvPr id="7" name="TextBox 6"/>
          <p:cNvSpPr txBox="1"/>
          <p:nvPr/>
        </p:nvSpPr>
        <p:spPr>
          <a:xfrm>
            <a:off x="214282" y="1071546"/>
            <a:ext cx="4429156" cy="5632311"/>
          </a:xfrm>
          <a:prstGeom prst="rect">
            <a:avLst/>
          </a:prstGeom>
          <a:noFill/>
        </p:spPr>
        <p:txBody>
          <a:bodyPr wrap="square" rtlCol="0">
            <a:spAutoFit/>
          </a:bodyPr>
          <a:lstStyle/>
          <a:p>
            <a:r>
              <a:rPr lang="el-GR" b="1" dirty="0" smtClean="0"/>
              <a:t>Α. ΕΣΤΙΑ.</a:t>
            </a:r>
          </a:p>
          <a:p>
            <a:r>
              <a:rPr lang="el-GR" b="1" dirty="0" smtClean="0"/>
              <a:t>Κ1. ΚΑΥΣΤΗΡΑΣ ΚΑΙ ΚΩΝΟ ΑΕΡΑ.</a:t>
            </a:r>
          </a:p>
          <a:p>
            <a:r>
              <a:rPr lang="el-GR" b="1" dirty="0" smtClean="0"/>
              <a:t>Β. ΚΛΙΒΑΝΟΣ.</a:t>
            </a:r>
          </a:p>
          <a:p>
            <a:r>
              <a:rPr lang="el-GR" b="1" dirty="0" smtClean="0"/>
              <a:t>Γ. ΦΛΟΓΟΘΑΛΑΜΟΣ.</a:t>
            </a:r>
          </a:p>
          <a:p>
            <a:r>
              <a:rPr lang="el-GR" b="1" dirty="0" smtClean="0"/>
              <a:t>Δ. ΟΥΡΑΝΟΣ ΦΛΟΓΟΘΑΛΑΜΟΣ.</a:t>
            </a:r>
          </a:p>
          <a:p>
            <a:r>
              <a:rPr lang="el-GR" b="1" dirty="0" smtClean="0"/>
              <a:t>Ε. ΟΠΛΙΣΜΟΣ ΟΥΡΑΝΟΥ ΦΛΟΓΟΘΑΛΑΜΟΥ.</a:t>
            </a:r>
          </a:p>
          <a:p>
            <a:r>
              <a:rPr lang="el-GR" b="1" dirty="0" smtClean="0"/>
              <a:t>Ζ. ΑΥΛΟΣΤΗΡΙΓΜΑΤΑ.</a:t>
            </a:r>
          </a:p>
          <a:p>
            <a:r>
              <a:rPr lang="el-GR" b="1" dirty="0" smtClean="0"/>
              <a:t>Η. ΚΑΠΝΟΘΑΛΑΜΟΣ.</a:t>
            </a:r>
          </a:p>
          <a:p>
            <a:r>
              <a:rPr lang="el-GR" b="1" dirty="0" smtClean="0"/>
              <a:t>Π. ΠΡΟΘΕΡΜΑΝΤΗΡΑΣ ΤΟΥ ΑΕΡΑ.</a:t>
            </a:r>
          </a:p>
          <a:p>
            <a:r>
              <a:rPr lang="el-GR" b="1" dirty="0" smtClean="0"/>
              <a:t>Θ. ΣΥΝΔΕΤΕΣ.</a:t>
            </a:r>
          </a:p>
          <a:p>
            <a:r>
              <a:rPr lang="el-GR" b="1" dirty="0" smtClean="0"/>
              <a:t>Ι. ΕΝΔΕΤΕΣ.</a:t>
            </a:r>
          </a:p>
          <a:p>
            <a:r>
              <a:rPr lang="el-GR" b="1" dirty="0" smtClean="0"/>
              <a:t>Κ. ΕΜΠΡΟΣΘΙΑ ΑΥΛΟΦΟΡΟΣ ΠΛΑΚΑ.</a:t>
            </a:r>
          </a:p>
          <a:p>
            <a:r>
              <a:rPr lang="el-GR" b="1" dirty="0" smtClean="0"/>
              <a:t>Λ. ΟΠΙΣΘΙΑ ΑΥΛΟΦΟΡΟΣ ΠΛΑΚΑ.</a:t>
            </a:r>
          </a:p>
          <a:p>
            <a:r>
              <a:rPr lang="el-GR" b="1" dirty="0" smtClean="0"/>
              <a:t>Μ. ΚΕΛΥΦΟΣ.</a:t>
            </a:r>
          </a:p>
          <a:p>
            <a:r>
              <a:rPr lang="el-GR" b="1" dirty="0" smtClean="0"/>
              <a:t>Ν. ΠΡΟΣΟΨΗ ΤΟΥ ΛΕΒΗΤΑ.</a:t>
            </a:r>
          </a:p>
          <a:p>
            <a:r>
              <a:rPr lang="el-GR" b="1" dirty="0" smtClean="0"/>
              <a:t>Ξ. ΠΥΘΜΕΝΑΣ ΤΟΥ ΛΕΒΗΤΑ.</a:t>
            </a:r>
          </a:p>
          <a:p>
            <a:r>
              <a:rPr lang="el-GR" b="1" dirty="0" smtClean="0"/>
              <a:t>Ο. ΑΕΡΑΓΩΓΟΣ.</a:t>
            </a:r>
          </a:p>
          <a:p>
            <a:r>
              <a:rPr lang="el-GR" b="1" dirty="0" smtClean="0"/>
              <a:t>π. ΙΛΥΟΘΥΡΙΔΑ.</a:t>
            </a:r>
          </a:p>
          <a:p>
            <a:r>
              <a:rPr lang="el-GR" b="1" dirty="0" smtClean="0"/>
              <a:t>Ρ. ΑΥΛΟΘΥΡΕΣ ΕΚΚΑΠΝΙΣΜΟΥ.</a:t>
            </a:r>
          </a:p>
          <a:p>
            <a:r>
              <a:rPr lang="el-GR" b="1" dirty="0" smtClean="0"/>
              <a:t>Σ. ΠΕΛΜΑΤΑ.</a:t>
            </a:r>
            <a:endParaRPr lang="en-US" b="1" dirty="0"/>
          </a:p>
        </p:txBody>
      </p:sp>
    </p:spTree>
  </p:cSld>
  <p:clrMapOvr>
    <a:masterClrMapping/>
  </p:clrMapOvr>
  <p:timing>
    <p:tnLst>
      <p:par>
        <p:cTn id="1" dur="indefinite" restart="never" nodeType="tmRoot"/>
      </p:par>
    </p:tnLst>
  </p:timing>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smtClean="0"/>
              <a:t>.</a:t>
            </a:r>
            <a:endParaRPr lang="en-US" sz="500" b="1" dirty="0"/>
          </a:p>
        </p:txBody>
      </p:sp>
      <p:pic>
        <p:nvPicPr>
          <p:cNvPr id="6" name="Content Placeholder 5" descr="scan0012.jpg"/>
          <p:cNvPicPr>
            <a:picLocks noGrp="1" noChangeAspect="1"/>
          </p:cNvPicPr>
          <p:nvPr>
            <p:ph sz="half" idx="2"/>
          </p:nvPr>
        </p:nvPicPr>
        <p:blipFill>
          <a:blip r:embed="rId3" cstate="print">
            <a:lum bright="-31000" contrast="53000"/>
          </a:blip>
          <a:stretch>
            <a:fillRect/>
          </a:stretch>
        </p:blipFill>
        <p:spPr>
          <a:xfrm rot="-60000">
            <a:off x="214282" y="1440772"/>
            <a:ext cx="8643997" cy="4833711"/>
          </a:xfrm>
        </p:spPr>
      </p:pic>
      <p:sp>
        <p:nvSpPr>
          <p:cNvPr id="5" name="Title 1"/>
          <p:cNvSpPr>
            <a:spLocks noGrp="1"/>
          </p:cNvSpPr>
          <p:nvPr>
            <p:ph type="title"/>
          </p:nvPr>
        </p:nvSpPr>
        <p:spPr>
          <a:xfrm>
            <a:off x="285720" y="214290"/>
            <a:ext cx="8572560" cy="714380"/>
          </a:xfrm>
          <a:solidFill>
            <a:schemeClr val="accent2">
              <a:lumMod val="75000"/>
            </a:schemeClr>
          </a:solidFill>
        </p:spPr>
        <p:txBody>
          <a:bodyPr>
            <a:normAutofit fontScale="90000"/>
          </a:bodyPr>
          <a:lstStyle/>
          <a:p>
            <a:r>
              <a:rPr lang="el-GR" sz="2400" b="1" u="sng" dirty="0" smtClean="0">
                <a:solidFill>
                  <a:schemeClr val="bg1"/>
                </a:solidFill>
                <a:latin typeface="Arial" pitchFamily="34" charset="0"/>
                <a:cs typeface="Arial" pitchFamily="34" charset="0"/>
              </a:rPr>
              <a:t>ΛΕΒΗΤΑΣ ΦΛΟΓΑΥΛΩΤΟΣ ΕΠΙΣΤΡΕΦΟΥΣΑΣ ΦΛΟΓΑΣ ΑΠΛΗΣ ΠΡΟΣΟΨΕΩΣ</a:t>
            </a:r>
            <a:endParaRPr lang="en-US" sz="2400" b="1" u="sng" dirty="0">
              <a:solidFill>
                <a:schemeClr val="bg1"/>
              </a:solidFill>
              <a:latin typeface="Arial" pitchFamily="34" charset="0"/>
              <a:cs typeface="Arial" pitchFamily="34" charset="0"/>
            </a:endParaRPr>
          </a:p>
        </p:txBody>
      </p:sp>
      <p:sp>
        <p:nvSpPr>
          <p:cNvPr id="7" name="Rectangle 6"/>
          <p:cNvSpPr/>
          <p:nvPr/>
        </p:nvSpPr>
        <p:spPr>
          <a:xfrm>
            <a:off x="4643438" y="1142984"/>
            <a:ext cx="4357718" cy="5632311"/>
          </a:xfrm>
          <a:prstGeom prst="rect">
            <a:avLst/>
          </a:prstGeom>
        </p:spPr>
        <p:txBody>
          <a:bodyPr wrap="square">
            <a:spAutoFit/>
          </a:bodyPr>
          <a:lstStyle/>
          <a:p>
            <a:r>
              <a:rPr lang="el-GR" b="1" dirty="0" smtClean="0"/>
              <a:t>Α. ΕΣΤΙΑ.</a:t>
            </a:r>
          </a:p>
          <a:p>
            <a:r>
              <a:rPr lang="el-GR" b="1" dirty="0" smtClean="0"/>
              <a:t>Κ1. ΚΑΥΣΤΗΡΑΣ ΚΑΙ ΚΩΝΟ ΑΕΡΑ.</a:t>
            </a:r>
          </a:p>
          <a:p>
            <a:r>
              <a:rPr lang="el-GR" b="1" dirty="0" smtClean="0"/>
              <a:t>Β. ΚΛΙΒΑΝΟΣ.</a:t>
            </a:r>
          </a:p>
          <a:p>
            <a:r>
              <a:rPr lang="el-GR" b="1" dirty="0" smtClean="0"/>
              <a:t>Γ. ΦΛΟΓΟΘΑΛΑΜΟΣ.</a:t>
            </a:r>
          </a:p>
          <a:p>
            <a:r>
              <a:rPr lang="el-GR" b="1" dirty="0" smtClean="0"/>
              <a:t>Δ. ΟΥΡΑΝΟΣ ΦΛΟΓΟΘΑΛΑΜΟΣ.</a:t>
            </a:r>
          </a:p>
          <a:p>
            <a:r>
              <a:rPr lang="el-GR" b="1" dirty="0" smtClean="0"/>
              <a:t>Ε. ΟΠΛΙΣΜΟΣ ΟΥΡΑΝΟΥ ΦΛΟΓΟΘΑΛΑΜΟΥ.</a:t>
            </a:r>
          </a:p>
          <a:p>
            <a:r>
              <a:rPr lang="el-GR" b="1" dirty="0" smtClean="0"/>
              <a:t>Ζ. ΑΥΛΟΣΤΗΡΙΓΜΑΤΑ.</a:t>
            </a:r>
          </a:p>
          <a:p>
            <a:r>
              <a:rPr lang="el-GR" b="1" dirty="0" smtClean="0"/>
              <a:t>Η. ΚΑΠΝΟΘΑΛΑΜΟΣ.</a:t>
            </a:r>
          </a:p>
          <a:p>
            <a:r>
              <a:rPr lang="el-GR" b="1" dirty="0" smtClean="0"/>
              <a:t>Π. ΠΡΟΘΕΡΜΑΝΤΗΡΑΣ ΤΟΥ ΑΕΡΑ.</a:t>
            </a:r>
          </a:p>
          <a:p>
            <a:r>
              <a:rPr lang="el-GR" b="1" dirty="0" smtClean="0"/>
              <a:t>Θ. ΣΥΝΔΕΤΕΣ.</a:t>
            </a:r>
          </a:p>
          <a:p>
            <a:r>
              <a:rPr lang="el-GR" b="1" dirty="0" smtClean="0"/>
              <a:t>Ι. ΕΝΔΕΤΕΣ.</a:t>
            </a:r>
          </a:p>
          <a:p>
            <a:r>
              <a:rPr lang="el-GR" b="1" dirty="0" smtClean="0"/>
              <a:t>Κ. ΕΜΠΡΟΣΘΙΑ ΑΥΛΟΦΟΡΟΣ ΠΛΑΚΑ.</a:t>
            </a:r>
          </a:p>
          <a:p>
            <a:r>
              <a:rPr lang="el-GR" b="1" dirty="0" smtClean="0"/>
              <a:t>Λ. ΟΠΙΣΘΙΑ ΑΥΛΟΦΟΡΟΣ ΠΛΑΚΑ.</a:t>
            </a:r>
          </a:p>
          <a:p>
            <a:r>
              <a:rPr lang="el-GR" b="1" dirty="0" smtClean="0"/>
              <a:t>Μ. ΚΕΛΥΦΟΣ.</a:t>
            </a:r>
          </a:p>
          <a:p>
            <a:r>
              <a:rPr lang="el-GR" b="1" dirty="0" smtClean="0"/>
              <a:t>Ν. ΠΡΟΣΟΨΗ ΤΟΥ ΛΕΒΗΤΑ.</a:t>
            </a:r>
          </a:p>
          <a:p>
            <a:r>
              <a:rPr lang="el-GR" b="1" dirty="0" smtClean="0"/>
              <a:t>Ξ. ΠΥΘΜΕΝΑΣ ΤΟΥ ΛΕΒΗΤΑ.</a:t>
            </a:r>
          </a:p>
          <a:p>
            <a:r>
              <a:rPr lang="el-GR" b="1" dirty="0" smtClean="0"/>
              <a:t>Ο. ΑΕΡΑΓΩΓΟΣ.</a:t>
            </a:r>
          </a:p>
          <a:p>
            <a:r>
              <a:rPr lang="el-GR" b="1" dirty="0" smtClean="0"/>
              <a:t>π. ΙΛΥΟΘΥΡΙΔΑ.</a:t>
            </a:r>
          </a:p>
          <a:p>
            <a:r>
              <a:rPr lang="el-GR" b="1" dirty="0" smtClean="0"/>
              <a:t>Ρ. ΑΥΛΟΘΥΡΕΣ ΕΚΚΑΠΝΙΣΜΟΥ.</a:t>
            </a:r>
          </a:p>
          <a:p>
            <a:r>
              <a:rPr lang="el-GR" b="1" dirty="0" smtClean="0"/>
              <a:t>Σ. ΠΕΛΜΑΤΑ.</a:t>
            </a:r>
            <a:endParaRPr lang="en-US" b="1"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519536"/>
          </a:xfrm>
          <a:solidFill>
            <a:schemeClr val="bg1">
              <a:lumMod val="75000"/>
            </a:schemeClr>
          </a:solidFill>
        </p:spPr>
        <p:txBody>
          <a:bodyPr>
            <a:noAutofit/>
          </a:bodyPr>
          <a:lstStyle/>
          <a:p>
            <a:r>
              <a:rPr lang="el-GR" sz="1800" b="1" u="sng" dirty="0" smtClean="0">
                <a:solidFill>
                  <a:srgbClr val="FF0000"/>
                </a:solidFill>
                <a:latin typeface="Arial" pitchFamily="34" charset="0"/>
                <a:cs typeface="Arial" pitchFamily="34" charset="0"/>
              </a:rPr>
              <a:t>ΕΞΑΓΩΓΗ ΚΑΥΣΑΕΡΙΩΝ</a:t>
            </a:r>
          </a:p>
          <a:p>
            <a:pPr algn="l"/>
            <a:r>
              <a:rPr lang="el-GR" sz="1700" b="1" dirty="0" smtClean="0">
                <a:solidFill>
                  <a:schemeClr val="tx1"/>
                </a:solidFill>
                <a:latin typeface="Arial" pitchFamily="34" charset="0"/>
                <a:cs typeface="Arial" pitchFamily="34" charset="0"/>
              </a:rPr>
              <a:t/>
            </a:r>
            <a:br>
              <a:rPr lang="el-GR" sz="1700" b="1" dirty="0" smtClean="0">
                <a:solidFill>
                  <a:schemeClr val="tx1"/>
                </a:solidFill>
                <a:latin typeface="Arial" pitchFamily="34" charset="0"/>
                <a:cs typeface="Arial" pitchFamily="34" charset="0"/>
              </a:rPr>
            </a:br>
            <a:r>
              <a:rPr lang="el-GR" sz="1700" b="1" dirty="0" smtClean="0">
                <a:solidFill>
                  <a:schemeClr val="tx1"/>
                </a:solidFill>
                <a:latin typeface="Arial" pitchFamily="34" charset="0"/>
                <a:cs typeface="Arial" pitchFamily="34" charset="0"/>
              </a:rPr>
              <a:t>Η ΔΕΥΤΕΡΗ ΦΑΣΗ ΛΕΙΤΟΥΡΓΙΑΣ ΞΕΚΙΝΑ ΜΕ ΤΟ ΕΜΒΟΛΟ ΝΑ ΒΡΙΣΚΕΤΑΙ ΛΙΓΟ ΠΡΙΝ ΤΟ ΚΝΣ, ΤΗ ΣΤΙΓΜΗ ΠΟΥ ΑΡΧΙΖΕΙ ΝΑ ΑΠΟΚΑΛΥΠΤΕΙ ΤΗ ΘΥΡΙΔΑ ΕΞΑΓΩΓΗΣ. Η ΘΥΡΙΔΑ ΕΙΣΑΓΩΓΗΣ ΘΑ ΑΠΟΚΑΛΥΦΘΕΙ ΛΙΓΟ ΑΡΓΟΤΕΡΑ ΚΑΙ ΕΝΩ ΘΑ ΕΧΕΙ ΠΕΣΕΙ ΑΡΚΕΤΑ Η ΠΙΕΣΗ ΤΩΝ ΚΑΥΣΑΕΡΙΩΝ ΕΝΤΟΣ ΤΟΥ ΚΥΛΙΝΔΡΟΥ. ΛΟΓΩ ΤΗΣ ΥΨΗΛΟΤΕΡΗΣ ΠΙΕΣΕΩΣ ΠΟΥ ΕΠΙΚΡΑΤΕΙ ΜΕΣΑ ΣΤΟΝ ΚΥΛΙΝΔΡΟ, ΤΑ ΚΑΥΣΑΕΡΙΑ ΩΘΟΥΝΤΑΙ ΠΡΟΣ ΤΗΝ ΑΤΜΟΣΦΑΙΡΑ, ΔΙΕΡΧΟΜΕΝΑ ΜΕΣΑ ΑΠΟ ΤΗΝ ΑΝΟΙΚΤΗ ΘΥΡΙΔΑ ΕΞΑΓΩΓΗΣ ΚΑΙ ΤΟΝ ΑΓΩΓΟ ΤΩΝ ΚΑΥΣΑΕΡΙΩΝ. ΚΑΘΩΣ ΤΟ ΚΙΝΟΥΜΕΝΟ ΠΡΟΣ ΤΟ ΚΝΣ ΕΜΒΟΛΟ ΑΠΟΚΑΛΥΠΤΕΙ ΣΤΑΔΙΑΚΑ ΚΑΙ ΤΗ ΘΥΡΙΔΑ ΕΙΣΑΓΩΓΗΣ, ΑΡΧΙΖΕΙ ΤΑΥΤΟΧΡΟΝΑ Η ΦΑΣΗ ΤΗΣ ΕΙΣΑΓΩΓΗΣ ΤΟΥ ΑΕΡΑ. ΣΥΝΕΠΩΣ, ΓΙΑ ΚΑΠΟΙΟ ΧΡΟΝΙΚΟ ΔΙΑΣΤΗΜΑ, ΟΙ ΦΑΣΕΙΣ ΕΞΑΓΩΓΗΣ ΤΩΝ ΚΑΥΣΑΕΡΙΩΝ ΚΑΙ ΕΙΣΑΓΩΓΗΣ ΤΟΥ ΑΕΡΑ ΠΡΑΓΜΑΤΟΠΟΙΟΥΝΤΑΙ ΤΑΥΤΟΧΡΟΝΑ. ΠΑΡΑΛΛΗΛΑ, Η ΕΚΤΟΝΩΣΗ ΤΩΝ ΚΑΥΣΑΕΡΙΩΝ ΣΥΝΕΧΙΖΕΙ ΝΑ ΠΑΡΑΓΕΙ ΕΡΓΟ ΣΤΟ ΕΜΒΟΛΟ ΜΕΧΡΙ ΤΟ ΚΝΣ, ΕΠΕΙΔΗ Η ΠΙΕΣΗ ΜΕΣΑ ΣΤΟΝ ΚΥΛΙΝΔΡΟ ΔΕΝ ΠΕΦΤΕΙ ΑΚΑΡΙΑΙΑ ΜΕ ΤΟ ΑΝΟΙΓΜΑ ΤΩΝ ΘΥΡΙΔΩΝ.</a:t>
            </a:r>
            <a:r>
              <a:rPr lang="el-GR" sz="1700" dirty="0" smtClean="0"/>
              <a:t> </a:t>
            </a:r>
            <a:r>
              <a:rPr lang="el-GR" sz="1700" b="1" dirty="0" smtClean="0">
                <a:solidFill>
                  <a:schemeClr val="tx1"/>
                </a:solidFill>
                <a:latin typeface="Arial" pitchFamily="34" charset="0"/>
                <a:cs typeface="Arial" pitchFamily="34" charset="0"/>
              </a:rPr>
              <a:t>ΚΑΤΑ ΤΗ ΦΑΣΗ ΤΗΣ ΕΞΑΓΩΓΗΣ, ΤΟ ΕΜΒΟΛΟ, ΑΦΟΥ ΦΘΑΣΕΙ ΣΤΟ ΚΝΣ, ΑΡΧΙΖΕΙ ΤΗΝ ΑΝΟΔΟ ΤΟΥ ΠΡΟΣ ΤΟ ΑΝΣ ΚΑΙ ΣΤΑΔΙΑΚΑ ΚΛΕΙΝΕΙ ΠΡΩΤΑ ΤΗ ΘΥΡΙΔΑ ΕΙΣΑΓΩΓΗΣ ΚΑΙ ΣΤΗ ΣΥΝΕΧΕΙΑ ΤΗ ΘΥΡΙΔΑ ΕΞΑΓΩΓΗΣ, ΟΠΟΤΕ ΚΑΙ ΟΛΟΚΛΗΡΩΝΕΤΑΙ Η ΦΑΣΗ ΤΗΣ ΕΞΑΓΩΓΗΣ.</a:t>
            </a:r>
          </a:p>
          <a:p>
            <a:pPr algn="l"/>
            <a:endParaRPr lang="el-GR" sz="1800" b="1" dirty="0" smtClean="0">
              <a:solidFill>
                <a:schemeClr val="tx1"/>
              </a:solidFill>
              <a:latin typeface="Arial" pitchFamily="34" charset="0"/>
              <a:cs typeface="Arial" pitchFamily="34" charset="0"/>
            </a:endParaRPr>
          </a:p>
          <a:p>
            <a:r>
              <a:rPr lang="el-GR" sz="2000" dirty="0" smtClean="0"/>
              <a:t/>
            </a:r>
            <a:br>
              <a:rPr lang="el-GR" sz="2000" dirty="0" smtClean="0"/>
            </a:br>
            <a:endParaRPr lang="el-GR" sz="17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2000" b="1" u="sng" dirty="0" smtClean="0">
                <a:solidFill>
                  <a:schemeClr val="bg1"/>
                </a:solidFill>
                <a:latin typeface="Arial" pitchFamily="34" charset="0"/>
                <a:cs typeface="Arial" pitchFamily="34" charset="0"/>
              </a:rPr>
              <a:t>ΣΤΟΙΧΕΙΩΔΗΣ ΛΕΙΤΟΥΡΓΙΑ ΔΙΧΡΟΝΗΣ ΠΕΤΡΕΛΑΙΟΜΗΧΑΝΗΣ</a:t>
            </a:r>
            <a:endParaRPr lang="en-US" sz="20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4282" y="1142984"/>
            <a:ext cx="8643998" cy="5429288"/>
          </a:xfrm>
        </p:spPr>
        <p:txBody>
          <a:bodyPr>
            <a:normAutofit/>
          </a:bodyPr>
          <a:lstStyle/>
          <a:p>
            <a:pPr algn="l">
              <a:buClr>
                <a:srgbClr val="FF0000"/>
              </a:buClr>
              <a:buFont typeface="Wingdings" pitchFamily="2" charset="2"/>
              <a:buChar char="Ø"/>
            </a:pPr>
            <a:endParaRPr lang="el-GR" sz="1600" b="1" dirty="0" smtClean="0">
              <a:solidFill>
                <a:srgbClr val="FF0000"/>
              </a:solidFill>
              <a:latin typeface="Arial Black" pitchFamily="34" charset="0"/>
            </a:endParaRPr>
          </a:p>
          <a:p>
            <a:pPr algn="l">
              <a:buClr>
                <a:srgbClr val="FF0000"/>
              </a:buClr>
              <a:buFont typeface="Wingdings" pitchFamily="2" charset="2"/>
              <a:buChar char="Ø"/>
            </a:pPr>
            <a:endParaRPr lang="el-GR" sz="1600" b="1" dirty="0" smtClean="0">
              <a:solidFill>
                <a:srgbClr val="FF0000"/>
              </a:solidFill>
              <a:latin typeface="Arial Black" pitchFamily="34" charset="0"/>
            </a:endParaRPr>
          </a:p>
          <a:p>
            <a:pPr algn="l">
              <a:buClr>
                <a:srgbClr val="FF0000"/>
              </a:buClr>
              <a:buFont typeface="Wingdings" pitchFamily="2" charset="2"/>
              <a:buChar char="Ø"/>
            </a:pPr>
            <a:r>
              <a:rPr lang="el-GR" sz="1600" b="1" dirty="0" smtClean="0">
                <a:solidFill>
                  <a:srgbClr val="FF0000"/>
                </a:solidFill>
                <a:latin typeface="Arial Black" pitchFamily="34" charset="0"/>
              </a:rPr>
              <a:t>ΕΣΤΙΑ</a:t>
            </a:r>
            <a:r>
              <a:rPr lang="el-GR" sz="1600" b="1" dirty="0" smtClean="0">
                <a:solidFill>
                  <a:schemeClr val="tx1"/>
                </a:solidFill>
                <a:latin typeface="Arial Black" pitchFamily="34" charset="0"/>
              </a:rPr>
              <a:t> – ΠΡΑΓΜΑΤΟΠΟΙΕΙΤΑΙ Η ΚΑΥΣΗ.</a:t>
            </a:r>
          </a:p>
          <a:p>
            <a:pPr algn="l">
              <a:buClr>
                <a:srgbClr val="FF0000"/>
              </a:buClr>
              <a:buFont typeface="Wingdings" pitchFamily="2" charset="2"/>
              <a:buChar char="Ø"/>
            </a:pPr>
            <a:r>
              <a:rPr lang="el-GR" sz="1600" b="1" dirty="0" smtClean="0">
                <a:solidFill>
                  <a:srgbClr val="FF0000"/>
                </a:solidFill>
                <a:latin typeface="Arial Black" pitchFamily="34" charset="0"/>
              </a:rPr>
              <a:t>ΚΛΙΒΑΝΟΣ</a:t>
            </a:r>
            <a:r>
              <a:rPr lang="el-GR" sz="1600" b="1" dirty="0" smtClean="0">
                <a:solidFill>
                  <a:schemeClr val="tx1"/>
                </a:solidFill>
                <a:latin typeface="Arial Black" pitchFamily="34" charset="0"/>
              </a:rPr>
              <a:t> – ΜΕΤΑΛΛΙΚΟ ΠΕΡΙΒΛΗΜΑ ΤΗΣ ΕΣΤΙΑΣ.</a:t>
            </a:r>
          </a:p>
          <a:p>
            <a:pPr algn="l">
              <a:buClr>
                <a:srgbClr val="FF0000"/>
              </a:buClr>
              <a:buFont typeface="Wingdings" pitchFamily="2" charset="2"/>
              <a:buChar char="Ø"/>
            </a:pPr>
            <a:r>
              <a:rPr lang="el-GR" sz="1600" b="1" dirty="0" smtClean="0">
                <a:solidFill>
                  <a:srgbClr val="FF0000"/>
                </a:solidFill>
                <a:latin typeface="Arial Black" pitchFamily="34" charset="0"/>
              </a:rPr>
              <a:t>ΦΛΟΓΟΘΑΛΑΜΟΣ</a:t>
            </a:r>
            <a:r>
              <a:rPr lang="el-GR" sz="1600" b="1" dirty="0" smtClean="0">
                <a:solidFill>
                  <a:schemeClr val="tx1"/>
                </a:solidFill>
                <a:latin typeface="Arial Black" pitchFamily="34" charset="0"/>
              </a:rPr>
              <a:t> – Ο ΧΩΡΟΣ ΟΠΟΥ ΣΥΜΠΛΗΡΩΝΕΤΑΙ Η ΚΑΥΣΗ.</a:t>
            </a:r>
          </a:p>
          <a:p>
            <a:pPr algn="l">
              <a:buClr>
                <a:srgbClr val="FF0000"/>
              </a:buClr>
              <a:buFont typeface="Wingdings" pitchFamily="2" charset="2"/>
              <a:buChar char="Ø"/>
            </a:pPr>
            <a:r>
              <a:rPr lang="el-GR" sz="1600" b="1" dirty="0" smtClean="0">
                <a:solidFill>
                  <a:srgbClr val="FF0000"/>
                </a:solidFill>
                <a:latin typeface="Arial Black" pitchFamily="34" charset="0"/>
              </a:rPr>
              <a:t>ΟΥΡΑΝΟΣ ΦΛΟΓΟΘΑΛΑΜΟΥ </a:t>
            </a:r>
            <a:r>
              <a:rPr lang="el-GR" sz="1600" b="1" dirty="0" smtClean="0">
                <a:solidFill>
                  <a:schemeClr val="tx1"/>
                </a:solidFill>
                <a:latin typeface="Arial Black" pitchFamily="34" charset="0"/>
              </a:rPr>
              <a:t>– ΑΝΩΤΕΡΟ ΟΡΙΖΟΝΤΙΟ ΕΛΑΣΜΑ ΤΟΥ.</a:t>
            </a:r>
          </a:p>
          <a:p>
            <a:pPr algn="l">
              <a:buClr>
                <a:srgbClr val="FF0000"/>
              </a:buClr>
              <a:buFont typeface="Wingdings" pitchFamily="2" charset="2"/>
              <a:buChar char="Ø"/>
            </a:pPr>
            <a:r>
              <a:rPr lang="el-GR" sz="1600" b="1" dirty="0" smtClean="0">
                <a:solidFill>
                  <a:srgbClr val="FF0000"/>
                </a:solidFill>
                <a:latin typeface="Arial Black" pitchFamily="34" charset="0"/>
              </a:rPr>
              <a:t>ΟΠΛΙΣΜΟΣ ΤΟΥ ΟΥΡΑΝΟΥ ΦΛΟΓΟΘΑΛΑΜΟΥ </a:t>
            </a:r>
            <a:r>
              <a:rPr lang="el-GR" sz="1600" b="1" dirty="0" smtClean="0">
                <a:solidFill>
                  <a:schemeClr val="tx1"/>
                </a:solidFill>
                <a:latin typeface="Arial Black" pitchFamily="34" charset="0"/>
              </a:rPr>
              <a:t>– ΕΝΙΣΧΥΣΗ ΤΗΣ ΑΝΤΟΧΗΣ.</a:t>
            </a:r>
          </a:p>
          <a:p>
            <a:pPr algn="l">
              <a:buClr>
                <a:srgbClr val="FF0000"/>
              </a:buClr>
              <a:buFont typeface="Wingdings" pitchFamily="2" charset="2"/>
              <a:buChar char="Ø"/>
            </a:pPr>
            <a:r>
              <a:rPr lang="el-GR" sz="1600" b="1" dirty="0" smtClean="0">
                <a:solidFill>
                  <a:srgbClr val="FF0000"/>
                </a:solidFill>
                <a:latin typeface="Arial Black" pitchFamily="34" charset="0"/>
              </a:rPr>
              <a:t>ΑΥΛΟΙ ΚΑΙ ΑΥΛΟΣΤΗΡΙΓΜΑΤΑ </a:t>
            </a:r>
            <a:r>
              <a:rPr lang="el-GR" sz="1600" b="1" dirty="0" smtClean="0">
                <a:solidFill>
                  <a:schemeClr val="tx1"/>
                </a:solidFill>
                <a:latin typeface="Arial Black" pitchFamily="34" charset="0"/>
              </a:rPr>
              <a:t>– ΑΠΟΤΕΛΟΥΝ ΤΟ 85% ΤΗΣ ΘΕΡΜΑΙΝΟΜΕΝΗΣ ΕΠΙΦΑΝΕΙΑΣ ΤΟΥ ΛΕΒΗΤΑ.</a:t>
            </a:r>
          </a:p>
          <a:p>
            <a:pPr algn="l">
              <a:buClr>
                <a:srgbClr val="FF0000"/>
              </a:buClr>
              <a:buFont typeface="Wingdings" pitchFamily="2" charset="2"/>
              <a:buChar char="Ø"/>
            </a:pPr>
            <a:r>
              <a:rPr lang="el-GR" sz="1600" b="1" dirty="0" smtClean="0">
                <a:solidFill>
                  <a:schemeClr val="tx1"/>
                </a:solidFill>
                <a:latin typeface="Arial Black" pitchFamily="34" charset="0"/>
              </a:rPr>
              <a:t> </a:t>
            </a:r>
            <a:r>
              <a:rPr lang="el-GR" sz="1600" b="1" dirty="0" smtClean="0">
                <a:solidFill>
                  <a:srgbClr val="FF0000"/>
                </a:solidFill>
                <a:latin typeface="Arial Black" pitchFamily="34" charset="0"/>
              </a:rPr>
              <a:t>ΚΑΠΝΟΘΑΛΑΜΟΣ</a:t>
            </a:r>
            <a:r>
              <a:rPr lang="el-GR" sz="1600" b="1" dirty="0" smtClean="0">
                <a:solidFill>
                  <a:schemeClr val="tx1"/>
                </a:solidFill>
                <a:latin typeface="Arial Black" pitchFamily="34" charset="0"/>
              </a:rPr>
              <a:t> – ΠΕΡΝΟΥΝ ΤΑ ΚΑΥΣΑΕΡΙΑ ΠΡΙΝ ΕΙΣΕΛΘΟΥΝ ΣΤΗΝ ΚΑΠΝΟΔΟΧΟ.</a:t>
            </a:r>
          </a:p>
          <a:p>
            <a:pPr algn="l">
              <a:buClr>
                <a:srgbClr val="FF0000"/>
              </a:buClr>
              <a:buFont typeface="Wingdings" pitchFamily="2" charset="2"/>
              <a:buChar char="Ø"/>
            </a:pPr>
            <a:r>
              <a:rPr lang="el-GR" sz="1600" b="1" dirty="0" smtClean="0">
                <a:solidFill>
                  <a:srgbClr val="FF0000"/>
                </a:solidFill>
                <a:latin typeface="Arial Black" pitchFamily="34" charset="0"/>
              </a:rPr>
              <a:t>ΣΥΝΔΕΤΕΣ</a:t>
            </a:r>
            <a:r>
              <a:rPr lang="el-GR" sz="1600" b="1" dirty="0" smtClean="0">
                <a:solidFill>
                  <a:schemeClr val="tx1"/>
                </a:solidFill>
                <a:latin typeface="Arial Black" pitchFamily="34" charset="0"/>
              </a:rPr>
              <a:t> – ΣΥΝΔΕΟΥΝ ΤΗΝ ΠΡΟΣΟΨΗ ΜΕ ΤΟΝ ΠΥΘΜΕΝΑ.</a:t>
            </a:r>
          </a:p>
          <a:p>
            <a:pPr algn="l">
              <a:buClr>
                <a:srgbClr val="FF0000"/>
              </a:buClr>
              <a:buFont typeface="Wingdings" pitchFamily="2" charset="2"/>
              <a:buChar char="Ø"/>
            </a:pPr>
            <a:r>
              <a:rPr lang="el-GR" sz="1600" b="1" dirty="0" smtClean="0">
                <a:solidFill>
                  <a:srgbClr val="FF0000"/>
                </a:solidFill>
                <a:latin typeface="Arial Black" pitchFamily="34" charset="0"/>
              </a:rPr>
              <a:t>ΕΝΔΕΤΕΣ</a:t>
            </a:r>
            <a:r>
              <a:rPr lang="el-GR" sz="1600" b="1" dirty="0" smtClean="0">
                <a:solidFill>
                  <a:schemeClr val="tx1"/>
                </a:solidFill>
                <a:latin typeface="Arial Black" pitchFamily="34" charset="0"/>
              </a:rPr>
              <a:t> – ΣΥΝΔΕΟΥΝ ΦΛΟΓΟΘΑΛΑΜΟ ΜΕ ΤΟ ΚΕΛΥΦΟΣ ΚΑΙ ΤΟΝ ΠΥΘΜΕΝΑ.</a:t>
            </a:r>
          </a:p>
          <a:p>
            <a:pPr algn="l">
              <a:buClr>
                <a:srgbClr val="FF0000"/>
              </a:buClr>
              <a:buFont typeface="Wingdings" pitchFamily="2" charset="2"/>
              <a:buChar char="Ø"/>
            </a:pPr>
            <a:r>
              <a:rPr lang="el-GR" sz="1600" b="1" dirty="0" smtClean="0">
                <a:solidFill>
                  <a:srgbClr val="FF0000"/>
                </a:solidFill>
                <a:latin typeface="Arial Black" pitchFamily="34" charset="0"/>
              </a:rPr>
              <a:t>ΑΕΡΑΓΩΓΟΣ</a:t>
            </a:r>
            <a:r>
              <a:rPr lang="el-GR" sz="1600" b="1" dirty="0" smtClean="0">
                <a:solidFill>
                  <a:schemeClr val="tx1"/>
                </a:solidFill>
                <a:latin typeface="Arial Black" pitchFamily="34" charset="0"/>
              </a:rPr>
              <a:t> – ΟΠΟΥ Ο ΑΕΡΑΣ ΟΔΗΓΕΙΤΑΙ ΠΡΟΣ ΤΟ ΚΛΙΒΑΝΟΣ.</a:t>
            </a:r>
          </a:p>
          <a:p>
            <a:pPr algn="l">
              <a:buClr>
                <a:srgbClr val="FF0000"/>
              </a:buClr>
              <a:buFont typeface="Wingdings" pitchFamily="2" charset="2"/>
              <a:buChar char="Ø"/>
            </a:pPr>
            <a:r>
              <a:rPr lang="el-GR" sz="1600" b="1" dirty="0" smtClean="0">
                <a:solidFill>
                  <a:srgbClr val="FF0000"/>
                </a:solidFill>
                <a:latin typeface="Arial Black" pitchFamily="34" charset="0"/>
              </a:rPr>
              <a:t>ΙΛΥΟΘΥΡΙΔΑ</a:t>
            </a:r>
            <a:r>
              <a:rPr lang="el-GR" sz="1600" b="1" dirty="0" smtClean="0">
                <a:solidFill>
                  <a:schemeClr val="tx1"/>
                </a:solidFill>
                <a:latin typeface="Arial Black" pitchFamily="34" charset="0"/>
              </a:rPr>
              <a:t> – ΕΣΩΤΕΡΙΚΗ ΕΠΙΘΕΩΡΗΣΗ ΚΑΙ ΚΑΘΑΡΙΣΜΟΥ ΤΟΥ ΛΕΒΗΤΑ.</a:t>
            </a:r>
          </a:p>
          <a:p>
            <a:pPr algn="l">
              <a:buClr>
                <a:srgbClr val="FF0000"/>
              </a:buClr>
              <a:buFont typeface="Wingdings" pitchFamily="2" charset="2"/>
              <a:buChar char="Ø"/>
            </a:pPr>
            <a:endParaRPr lang="el-GR" sz="1600" b="1" dirty="0" smtClean="0">
              <a:solidFill>
                <a:schemeClr val="tx1"/>
              </a:solidFill>
              <a:latin typeface="Arial Black" pitchFamily="34" charset="0"/>
            </a:endParaRPr>
          </a:p>
          <a:p>
            <a:pPr algn="l">
              <a:buClr>
                <a:srgbClr val="FF0000"/>
              </a:buClr>
              <a:buFont typeface="Wingdings" pitchFamily="2" charset="2"/>
              <a:buChar char="Ø"/>
            </a:pPr>
            <a:endParaRPr lang="el-GR" sz="16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fontScale="90000"/>
          </a:bodyPr>
          <a:lstStyle/>
          <a:p>
            <a:r>
              <a:rPr lang="el-GR" sz="2400" b="1" u="sng" dirty="0" smtClean="0">
                <a:solidFill>
                  <a:schemeClr val="bg1"/>
                </a:solidFill>
                <a:latin typeface="Arial" pitchFamily="34" charset="0"/>
                <a:cs typeface="Arial" pitchFamily="34" charset="0"/>
              </a:rPr>
              <a:t>ΛΕΒΗΤΑΣ ΦΛΟΓΑΥΛΩΤΟΣ ΕΠΙΣΤΡΕΦΟΥΣΑΣ ΦΛΟΓΑΣ ΑΠΛΗΣ ΠΡΟΣΟΨΕΩΣ</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solidFill>
            <a:schemeClr val="accent2">
              <a:lumMod val="75000"/>
            </a:schemeClr>
          </a:solidFill>
        </p:spPr>
        <p:txBody>
          <a:bodyPr>
            <a:noAutofit/>
          </a:bodyPr>
          <a:lstStyle/>
          <a:p>
            <a:r>
              <a:rPr lang="el-GR" sz="6600" b="1" u="sng" dirty="0" smtClean="0">
                <a:solidFill>
                  <a:schemeClr val="bg1"/>
                </a:solidFill>
                <a:latin typeface="Arial" pitchFamily="34" charset="0"/>
                <a:cs typeface="Arial" pitchFamily="34" charset="0"/>
              </a:rPr>
              <a:t/>
            </a:r>
            <a:br>
              <a:rPr lang="el-GR" sz="6600" b="1" u="sng" dirty="0" smtClean="0">
                <a:solidFill>
                  <a:schemeClr val="bg1"/>
                </a:solidFill>
                <a:latin typeface="Arial" pitchFamily="34" charset="0"/>
                <a:cs typeface="Arial" pitchFamily="34" charset="0"/>
              </a:rPr>
            </a:br>
            <a:r>
              <a:rPr lang="el-GR" sz="6600" b="1" u="sng" dirty="0" smtClean="0">
                <a:solidFill>
                  <a:schemeClr val="bg1"/>
                </a:solidFill>
                <a:latin typeface="Arial" pitchFamily="34" charset="0"/>
                <a:cs typeface="Arial" pitchFamily="34" charset="0"/>
              </a:rPr>
              <a:t>ΚΕΦΑΛΑΙΟ ΤΕΤΑΡΤΟ</a:t>
            </a:r>
            <a:r>
              <a:rPr lang="en-US" sz="6600" b="1" u="sng" dirty="0" smtClean="0">
                <a:solidFill>
                  <a:schemeClr val="bg1"/>
                </a:solidFill>
                <a:latin typeface="Arial" pitchFamily="34" charset="0"/>
                <a:cs typeface="Arial" pitchFamily="34" charset="0"/>
              </a:rPr>
              <a:t/>
            </a:r>
            <a:br>
              <a:rPr lang="en-US" sz="6600" b="1" u="sng" dirty="0" smtClean="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708981"/>
          </a:xfrm>
          <a:prstGeom prst="rect">
            <a:avLst/>
          </a:prstGeom>
          <a:solidFill>
            <a:schemeClr val="accent2">
              <a:lumMod val="75000"/>
            </a:schemeClr>
          </a:solidFill>
        </p:spPr>
        <p:txBody>
          <a:bodyPr wrap="square" rtlCol="0">
            <a:spAutoFit/>
          </a:bodyPr>
          <a:lstStyle/>
          <a:p>
            <a:pPr algn="ctr"/>
            <a:r>
              <a:rPr lang="el-GR" sz="30000" b="1" dirty="0" smtClean="0">
                <a:latin typeface="Arial Black" pitchFamily="34" charset="0"/>
              </a:rPr>
              <a:t>4</a:t>
            </a:r>
            <a:endParaRPr lang="en-US" sz="30000" b="1" dirty="0">
              <a:latin typeface="Arial Black" pitchFamily="34" charset="0"/>
            </a:endParaRPr>
          </a:p>
        </p:txBody>
      </p:sp>
    </p:spTree>
  </p:cSld>
  <p:clrMapOvr>
    <a:masterClrMapping/>
  </p:clrMapOvr>
  <p:timing>
    <p:tnLst>
      <p:par>
        <p:cTn id="1" dur="indefinite" restart="never" nodeType="tmRoot"/>
      </p:par>
    </p:tnLst>
  </p:timing>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14290"/>
            <a:ext cx="8501122" cy="6429420"/>
          </a:xfrm>
          <a:solidFill>
            <a:schemeClr val="accent2">
              <a:lumMod val="75000"/>
            </a:schemeClr>
          </a:solidFill>
        </p:spPr>
        <p:txBody>
          <a:bodyPr>
            <a:noAutofit/>
          </a:bodyPr>
          <a:lstStyle/>
          <a:p>
            <a:r>
              <a:rPr lang="el-GR" sz="6600" b="1" u="sng" dirty="0" smtClean="0">
                <a:solidFill>
                  <a:srgbClr val="FFFF00"/>
                </a:solidFill>
                <a:latin typeface="Arial" pitchFamily="34" charset="0"/>
                <a:cs typeface="Arial" pitchFamily="34" charset="0"/>
              </a:rPr>
              <a:t/>
            </a:r>
            <a:br>
              <a:rPr lang="el-GR" sz="6600" b="1" u="sng" dirty="0" smtClean="0">
                <a:solidFill>
                  <a:srgbClr val="FFFF00"/>
                </a:solidFill>
                <a:latin typeface="Arial" pitchFamily="34" charset="0"/>
                <a:cs typeface="Arial" pitchFamily="34" charset="0"/>
              </a:rPr>
            </a:br>
            <a:r>
              <a:rPr lang="el-GR" sz="6600" b="1" u="sng" dirty="0" smtClean="0">
                <a:solidFill>
                  <a:srgbClr val="FFFF00"/>
                </a:solidFill>
                <a:latin typeface="Arial" pitchFamily="34" charset="0"/>
                <a:cs typeface="Arial" pitchFamily="34" charset="0"/>
              </a:rPr>
              <a:t>ΥΔΡΑΥΛΩΤΟΙ ΛΕΒΗΤΕΣ</a:t>
            </a:r>
            <a:r>
              <a:rPr lang="en-US" sz="6600" b="1" u="sng" dirty="0" smtClean="0">
                <a:solidFill>
                  <a:srgbClr val="FFFF00"/>
                </a:solidFill>
                <a:latin typeface="Arial" pitchFamily="34" charset="0"/>
                <a:cs typeface="Arial" pitchFamily="34" charset="0"/>
              </a:rPr>
              <a:t/>
            </a:r>
            <a:br>
              <a:rPr lang="en-US" sz="6600" b="1" u="sng" dirty="0" smtClean="0">
                <a:solidFill>
                  <a:srgbClr val="FFFF00"/>
                </a:solidFill>
                <a:latin typeface="Arial" pitchFamily="34" charset="0"/>
                <a:cs typeface="Arial" pitchFamily="34" charset="0"/>
              </a:rPr>
            </a:br>
            <a:r>
              <a:rPr lang="el-GR" sz="6600" b="1" u="sng" dirty="0" smtClean="0">
                <a:solidFill>
                  <a:srgbClr val="FFFF00"/>
                </a:solidFill>
                <a:latin typeface="Arial" pitchFamily="34" charset="0"/>
                <a:cs typeface="Arial" pitchFamily="34" charset="0"/>
              </a:rPr>
              <a:t/>
            </a:r>
            <a:br>
              <a:rPr lang="el-GR" sz="6600" b="1" u="sng" dirty="0" smtClean="0">
                <a:solidFill>
                  <a:srgbClr val="FFFF00"/>
                </a:solidFill>
                <a:latin typeface="Arial" pitchFamily="34" charset="0"/>
                <a:cs typeface="Arial" pitchFamily="34" charset="0"/>
              </a:rPr>
            </a:br>
            <a:r>
              <a:rPr lang="en-US" sz="6600" b="1" u="sng" dirty="0" smtClean="0">
                <a:solidFill>
                  <a:srgbClr val="FFFF00"/>
                </a:solidFill>
                <a:latin typeface="Arial" pitchFamily="34" charset="0"/>
                <a:cs typeface="Arial" pitchFamily="34" charset="0"/>
              </a:rPr>
              <a:t>WATER - TUBE BOILERS</a:t>
            </a:r>
            <a:br>
              <a:rPr lang="en-US" sz="6600" b="1" u="sng" dirty="0" smtClean="0">
                <a:solidFill>
                  <a:srgbClr val="FFFF00"/>
                </a:solidFill>
                <a:latin typeface="Arial" pitchFamily="34" charset="0"/>
                <a:cs typeface="Arial" pitchFamily="34" charset="0"/>
              </a:rPr>
            </a:br>
            <a:endParaRPr lang="en-US" sz="6600" b="1" u="sng" dirty="0">
              <a:solidFill>
                <a:srgbClr val="FFFF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buFont typeface="Wingdings" pitchFamily="2" charset="2"/>
              <a:buChar char="Ø"/>
            </a:pPr>
            <a:r>
              <a:rPr lang="el-GR" sz="2000" b="1" dirty="0" smtClean="0">
                <a:solidFill>
                  <a:schemeClr val="tx1"/>
                </a:solidFill>
                <a:latin typeface="Arial Black" pitchFamily="34" charset="0"/>
              </a:rPr>
              <a:t>ΟΙ ΥΔΡΑΥΛΩΤΟΙ ΛΕΒΗΤΕΣ ΧΡΗΣΙΜΟΠΟΙΗΘΗΚΑΝ ΓΙΑ ΠΡΩΤΗ ΦΟΡΑ ΣΤΟ ΤΕΛΟΣ ΤΟΥ 19</a:t>
            </a:r>
            <a:r>
              <a:rPr lang="el-GR" sz="2000" b="1" baseline="30000" dirty="0" smtClean="0">
                <a:solidFill>
                  <a:schemeClr val="tx1"/>
                </a:solidFill>
                <a:latin typeface="Arial Black" pitchFamily="34" charset="0"/>
              </a:rPr>
              <a:t>ΟΥ</a:t>
            </a:r>
            <a:r>
              <a:rPr lang="el-GR" sz="2000" b="1" dirty="0" smtClean="0">
                <a:solidFill>
                  <a:schemeClr val="tx1"/>
                </a:solidFill>
                <a:latin typeface="Arial Black" pitchFamily="34" charset="0"/>
              </a:rPr>
              <a:t> ΑΙΩΝΑ, ΑΠΟ ΤΗ ΣΤΙΓΜΗ ΠΟΥ Η ΧΡΗΣΗ ΤΗΣ ΠΑΛΙΝΔΡΟΜΙΚΗΣ ΜΗΧΑΝΗΣ ΤΡΙΠΛΗΣ ΕΚΤΟΝΩΣΕΩΣ ΚΑΙ ΣΤΗ ΣΥΝΕΧΕΙΑ ΤΟΥ ΑΤΜΟΣΤΡΟΒΙΛΟΥ ΥΙΟΘΕΤΗΘΗΚΕ ΑΠΟ ΤΟ ΝΑΥΤΙΚΟ.</a:t>
            </a:r>
          </a:p>
          <a:p>
            <a:pPr algn="l">
              <a:buClr>
                <a:srgbClr val="FF0000"/>
              </a:buClr>
              <a:buFont typeface="Wingdings" pitchFamily="2" charset="2"/>
              <a:buChar char="Ø"/>
            </a:pPr>
            <a:endParaRPr lang="el-GR" sz="2000" b="1" dirty="0" smtClean="0">
              <a:solidFill>
                <a:schemeClr val="tx1"/>
              </a:solidFill>
              <a:latin typeface="Arial Black" pitchFamily="34" charset="0"/>
            </a:endParaRPr>
          </a:p>
          <a:p>
            <a:pPr algn="l">
              <a:buClr>
                <a:srgbClr val="FF0000"/>
              </a:buClr>
              <a:buFont typeface="Wingdings" pitchFamily="2" charset="2"/>
              <a:buChar char="Ø"/>
            </a:pPr>
            <a:r>
              <a:rPr lang="el-GR" sz="2000" b="1" dirty="0" smtClean="0">
                <a:solidFill>
                  <a:schemeClr val="tx1"/>
                </a:solidFill>
                <a:latin typeface="Arial Black" pitchFamily="34" charset="0"/>
              </a:rPr>
              <a:t>Η ΧΡΗΣΗ ΤΩΝ ΠΑΡΑΠΑΝΩ ΜΗΧΑΝΩΝ ΕΠΕΒΑΛΕ ΥΨΗΛΕΣ ΠΙΕΣΕΙΣ ΚΑΙ ΑΝΑΓΚΗ ΥΨΗΛΗΣ ΑΤΜΟΠΑΡΑΓΩΓΙΚΗΣ ΙΚΑΝΟΤΗΤΑΣ ΤΩΝ ΛΕΒΗΤΩΝ.</a:t>
            </a:r>
          </a:p>
          <a:p>
            <a:pPr algn="l">
              <a:buClr>
                <a:srgbClr val="FF0000"/>
              </a:buClr>
              <a:buFont typeface="Wingdings" pitchFamily="2" charset="2"/>
              <a:buChar char="Ø"/>
            </a:pPr>
            <a:endParaRPr lang="el-GR" sz="2000" b="1" dirty="0" smtClean="0">
              <a:solidFill>
                <a:schemeClr val="tx1"/>
              </a:solidFill>
              <a:latin typeface="Arial Black" pitchFamily="34" charset="0"/>
            </a:endParaRPr>
          </a:p>
          <a:p>
            <a:pPr algn="l">
              <a:buClr>
                <a:srgbClr val="FF0000"/>
              </a:buClr>
              <a:buFont typeface="Wingdings" pitchFamily="2" charset="2"/>
              <a:buChar char="Ø"/>
            </a:pPr>
            <a:r>
              <a:rPr lang="el-GR" sz="2000" b="1" dirty="0" smtClean="0">
                <a:solidFill>
                  <a:schemeClr val="tx1"/>
                </a:solidFill>
                <a:latin typeface="Arial Black" pitchFamily="34" charset="0"/>
              </a:rPr>
              <a:t>Η ΑΥΞΗΣΗ ΤΗΣ ΑΤΜΟΠΑΡΑΓΩΓΙΚΗΣ ΙΚΑΝΟΤΗΤΑΣ ΜΕ ΤΗΝ ΑΥΞΗΣΗ ΤΟΥ ΒΑΘΜΟΥ ΚΑΥΣΕΩΣ ΟΔΗΓΗΣΕ ΣΕ ΧΡΗΣΗ ΤΟΥ ΤΕΧΝΗΤΟΥ ΕΛΚΥΣΜΟΥ.</a:t>
            </a:r>
          </a:p>
          <a:p>
            <a:pPr algn="l">
              <a:buClr>
                <a:srgbClr val="FF0000"/>
              </a:buClr>
              <a:buFont typeface="Wingdings" pitchFamily="2" charset="2"/>
              <a:buChar char="Ø"/>
            </a:pPr>
            <a:endParaRPr lang="el-GR" sz="2000" b="1" dirty="0" smtClean="0">
              <a:solidFill>
                <a:schemeClr val="tx1"/>
              </a:solidFill>
              <a:latin typeface="Arial Black" pitchFamily="34" charset="0"/>
            </a:endParaRPr>
          </a:p>
          <a:p>
            <a:pPr algn="l">
              <a:buClr>
                <a:srgbClr val="FF0000"/>
              </a:buClr>
              <a:buFont typeface="Wingdings" pitchFamily="2" charset="2"/>
              <a:buChar char="Ø"/>
            </a:pPr>
            <a:r>
              <a:rPr lang="el-GR" sz="2000" b="1" dirty="0" smtClean="0">
                <a:solidFill>
                  <a:schemeClr val="tx1"/>
                </a:solidFill>
                <a:latin typeface="Arial Black" pitchFamily="34" charset="0"/>
              </a:rPr>
              <a:t>ΥΠΗΡΞΕ ΕΠΙΣΗΣ ΑΝΑΓΚΗ ΝΑ ΕΛΑΤΤΩΘΕΙ ΤΟ ΒΑΡΟΣ ΚΑΙ Ο ΟΓΚΟΣ ΤΩΝ ΛΕΒΗΤΩΝ.</a:t>
            </a:r>
          </a:p>
          <a:p>
            <a:pPr algn="l">
              <a:buClr>
                <a:srgbClr val="FF0000"/>
              </a:buClr>
              <a:buFont typeface="Wingdings" pitchFamily="2" charset="2"/>
              <a:buChar char="Ø"/>
            </a:pPr>
            <a:endParaRPr lang="el-GR"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a:glow rad="228600">
              <a:schemeClr val="accent1">
                <a:satMod val="175000"/>
                <a:alpha val="40000"/>
              </a:schemeClr>
            </a:glow>
          </a:effectLst>
        </p:spPr>
        <p:txBody>
          <a:bodyPr>
            <a:normAutofit/>
          </a:bodyPr>
          <a:lstStyle/>
          <a:p>
            <a:r>
              <a:rPr lang="el-GR" sz="2400" b="1" u="sng" dirty="0" smtClean="0">
                <a:solidFill>
                  <a:schemeClr val="bg1"/>
                </a:solidFill>
                <a:latin typeface="Arial" pitchFamily="34" charset="0"/>
                <a:cs typeface="Arial" pitchFamily="34" charset="0"/>
              </a:rPr>
              <a:t>ΓΕΝΙΚΑ</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lnSpcReduction="10000"/>
          </a:bodyPr>
          <a:lstStyle/>
          <a:p>
            <a:pPr algn="l">
              <a:buClr>
                <a:srgbClr val="FF0000"/>
              </a:buClr>
              <a:buFont typeface="Wingdings" pitchFamily="2" charset="2"/>
              <a:buChar char="Ø"/>
            </a:pPr>
            <a:r>
              <a:rPr lang="el-GR" sz="1600" b="1" dirty="0" smtClean="0">
                <a:solidFill>
                  <a:schemeClr val="tx1"/>
                </a:solidFill>
                <a:latin typeface="Arial Black" pitchFamily="34" charset="0"/>
              </a:rPr>
              <a:t>ΣΤΙΣ ΠΡΟΥΠΟΘΕΣΕΙΣ ΑΥΤΕΣ ΥΨΗΛΗΣ ΠΙΕΣΕΩΣ, ΜΕΓΑΛΗΣ ΑΤΜΟΠΑΡΑΓΩΓΙΚΗΣ ΙΚΑΝΟΤΗΤΑΣ, ΜΙΚΡΟΥ ΟΓΚΟΥ ΚΑΙ ΒΑΡΟΣ </a:t>
            </a:r>
            <a:r>
              <a:rPr lang="el-GR" sz="2000" b="1" dirty="0" smtClean="0">
                <a:solidFill>
                  <a:schemeClr val="tx1"/>
                </a:solidFill>
                <a:latin typeface="Arial Black" pitchFamily="34" charset="0"/>
              </a:rPr>
              <a:t>ΔΕΝ ΜΠΟΡΟΥΣΑΝ ΝΑ ΑΝΤΑΠΟΚΡΙΘΟΥΝ ΟΙ ΦΛΟΓΑΥΛΩΤΟΙ ΛΕΒΗΤΕΣ </a:t>
            </a:r>
            <a:r>
              <a:rPr lang="el-GR" sz="2000" b="1" dirty="0" smtClean="0">
                <a:solidFill>
                  <a:srgbClr val="FF0000"/>
                </a:solidFill>
                <a:latin typeface="Arial Black" pitchFamily="34" charset="0"/>
              </a:rPr>
              <a:t>ΛΟΓΩ ΤΩΝ ΜΕΓΑΛΩΝ ΔΙΑΜΕΤΡΩΝ ΚΑΙ ΤΟΥ ΠΑΧΟΥΣ ΤΩΝ ΜΕΡΩΝ</a:t>
            </a:r>
            <a:r>
              <a:rPr lang="el-GR" sz="2000" b="1" dirty="0" smtClean="0">
                <a:solidFill>
                  <a:schemeClr val="tx1"/>
                </a:solidFill>
                <a:latin typeface="Arial Black" pitchFamily="34" charset="0"/>
              </a:rPr>
              <a:t> </a:t>
            </a:r>
            <a:r>
              <a:rPr lang="el-GR" sz="2000" b="1" dirty="0" smtClean="0">
                <a:solidFill>
                  <a:srgbClr val="FF0000"/>
                </a:solidFill>
                <a:latin typeface="Arial Black" pitchFamily="34" charset="0"/>
              </a:rPr>
              <a:t>ΤΟΥΣ</a:t>
            </a:r>
            <a:r>
              <a:rPr lang="el-GR" sz="2000" b="1" dirty="0" smtClean="0">
                <a:solidFill>
                  <a:schemeClr val="tx1"/>
                </a:solidFill>
                <a:latin typeface="Arial Black" pitchFamily="34" charset="0"/>
              </a:rPr>
              <a:t> ΚΑΙ ΠΑΡΑΛΛΗΛΑ ΛΟΓΩ </a:t>
            </a:r>
            <a:r>
              <a:rPr lang="el-GR" sz="2000" b="1" dirty="0" smtClean="0">
                <a:solidFill>
                  <a:srgbClr val="0070C0"/>
                </a:solidFill>
                <a:latin typeface="Arial Black" pitchFamily="34" charset="0"/>
              </a:rPr>
              <a:t>ΜΙΚΡΗΣ ΕΛΑΣΤΙΚΟΤΗΤΑΣ ΚΑΙ ΑΝΤΟΧΗΣ ΠΟΥ ΠΑΡΟΥΣΙΑΖΟΥΝ ΣΤΙΣ ΔΙΑΣΤΟΛΕΣ ΚΑΙ ΣΤΟΝ ΤΕΧΝΗΤΟ ΕΛΚΥΣΜΟ</a:t>
            </a:r>
            <a:r>
              <a:rPr lang="el-GR" sz="2000" b="1" dirty="0" smtClean="0">
                <a:solidFill>
                  <a:schemeClr val="tx1"/>
                </a:solidFill>
                <a:latin typeface="Arial Black" pitchFamily="34" charset="0"/>
              </a:rPr>
              <a:t>.</a:t>
            </a:r>
          </a:p>
          <a:p>
            <a:pPr algn="l">
              <a:buClr>
                <a:srgbClr val="FF0000"/>
              </a:buClr>
              <a:buFont typeface="Wingdings" pitchFamily="2" charset="2"/>
              <a:buChar char="Ø"/>
            </a:pPr>
            <a:r>
              <a:rPr lang="el-GR" sz="2000" b="1" dirty="0" smtClean="0">
                <a:solidFill>
                  <a:schemeClr val="tx1"/>
                </a:solidFill>
                <a:latin typeface="Arial Black" pitchFamily="34" charset="0"/>
              </a:rPr>
              <a:t>ΤΟ </a:t>
            </a:r>
            <a:r>
              <a:rPr lang="el-GR" sz="2000" b="1" dirty="0" smtClean="0">
                <a:solidFill>
                  <a:srgbClr val="FF0000"/>
                </a:solidFill>
                <a:latin typeface="Arial Black" pitchFamily="34" charset="0"/>
              </a:rPr>
              <a:t>ΜΕΓΑΛΥΤΕΡΟ ΕΜΠΟΔΙΟ</a:t>
            </a:r>
            <a:r>
              <a:rPr lang="el-GR" sz="2000" b="1" dirty="0" smtClean="0">
                <a:solidFill>
                  <a:schemeClr val="tx1"/>
                </a:solidFill>
                <a:latin typeface="Arial Black" pitchFamily="34" charset="0"/>
              </a:rPr>
              <a:t> ΓΙΑ ΤΗΝ ΑΝΑΠΤΥΞΗ ΕΝΟΣ ΠΕΤΥΧΗΜΕΝΟΥ ΥΔΡΑΥΛΩΤΟΥ ΛΕΒΗΤΑ ΗΤΑΝ ΟΙ </a:t>
            </a:r>
            <a:r>
              <a:rPr lang="el-GR" sz="2000" b="1" dirty="0" smtClean="0">
                <a:solidFill>
                  <a:srgbClr val="FF0000"/>
                </a:solidFill>
                <a:latin typeface="Arial Black" pitchFamily="34" charset="0"/>
              </a:rPr>
              <a:t>ΚΑΘΑΛΑΤΩΣΕΙΣ</a:t>
            </a:r>
            <a:r>
              <a:rPr lang="el-GR" sz="2000" b="1" dirty="0" smtClean="0">
                <a:solidFill>
                  <a:schemeClr val="tx1"/>
                </a:solidFill>
                <a:latin typeface="Arial Black" pitchFamily="34" charset="0"/>
              </a:rPr>
              <a:t>. ΔΗΜΙΟΥΡΓΟΥΝ ΑΝΤΙΣΤΑΣΗ ΣΤΗ ΔΙΕΛΕΥΣΗ ΤΗΣ ΘΕΡΜΟΤΗΤΑΣ, ΜΕ ΣΥΝΕΠΕΙΕΣ ΤΗΝ ΥΠΕΡΘΕΡΜΑΝΣΗ ΤΟΥ ΜΕΤΑΛΛΟΥ ΚΑΙ ΤΗΝ ΚΑΤΑΣΤΡΟΦΗ ΤΟΥ.</a:t>
            </a:r>
          </a:p>
          <a:p>
            <a:pPr algn="l">
              <a:buClr>
                <a:srgbClr val="FF0000"/>
              </a:buClr>
              <a:buFont typeface="Wingdings" pitchFamily="2" charset="2"/>
              <a:buChar char="Ø"/>
            </a:pPr>
            <a:r>
              <a:rPr lang="el-GR" sz="2000" b="1" dirty="0" smtClean="0">
                <a:solidFill>
                  <a:srgbClr val="FF0000"/>
                </a:solidFill>
                <a:latin typeface="Arial Black" pitchFamily="34" charset="0"/>
              </a:rPr>
              <a:t>ΚΑΘΑΛΑΤΩΣΕΙΣ</a:t>
            </a:r>
            <a:r>
              <a:rPr lang="el-GR" sz="2000" b="1" dirty="0" smtClean="0">
                <a:solidFill>
                  <a:schemeClr val="tx1"/>
                </a:solidFill>
                <a:latin typeface="Arial Black" pitchFamily="34" charset="0"/>
              </a:rPr>
              <a:t> ΔΗΜΙΟΥΡΓΟΥΝΤΑΙ ΚΑΙ ΣΤΟΥΣ ΦΛΟΓΑΥΛΩΤΟΥΣ ΛΕΒΗΤΕΣ, ΑΛΛΑ ΔΕΝ ΑΠΟΤΕΛΟΥΝ ΚΙΝΔΥΝΟ ΣΤΑ ΜΕΤΑΛΛΑ ΛΟΓΩ </a:t>
            </a:r>
            <a:r>
              <a:rPr lang="el-GR" sz="2000" b="1" dirty="0" smtClean="0">
                <a:solidFill>
                  <a:srgbClr val="0070C0"/>
                </a:solidFill>
                <a:latin typeface="Arial Black" pitchFamily="34" charset="0"/>
              </a:rPr>
              <a:t>ΧΑΜΗΛΩΝ ΠΙΕΣΕΩΝ</a:t>
            </a:r>
            <a:r>
              <a:rPr lang="el-GR" sz="2000" b="1" dirty="0" smtClean="0">
                <a:solidFill>
                  <a:schemeClr val="tx1"/>
                </a:solidFill>
                <a:latin typeface="Arial Black" pitchFamily="34" charset="0"/>
              </a:rPr>
              <a:t>, ΤΟΥ </a:t>
            </a:r>
            <a:r>
              <a:rPr lang="el-GR" sz="2000" b="1" dirty="0" smtClean="0">
                <a:solidFill>
                  <a:srgbClr val="0070C0"/>
                </a:solidFill>
                <a:latin typeface="Arial Black" pitchFamily="34" charset="0"/>
              </a:rPr>
              <a:t>ΜΕΓΑΛΟΥ ΟΓΚΟΥ ΝΕΡΟΥ </a:t>
            </a:r>
            <a:r>
              <a:rPr lang="el-GR" sz="2000" b="1" dirty="0" smtClean="0">
                <a:solidFill>
                  <a:schemeClr val="tx1"/>
                </a:solidFill>
                <a:latin typeface="Arial Black" pitchFamily="34" charset="0"/>
              </a:rPr>
              <a:t>ΚΑΙ ΤΟΥ </a:t>
            </a:r>
            <a:r>
              <a:rPr lang="el-GR" sz="2000" b="1" dirty="0" smtClean="0">
                <a:solidFill>
                  <a:srgbClr val="0070C0"/>
                </a:solidFill>
                <a:latin typeface="Arial Black" pitchFamily="34" charset="0"/>
              </a:rPr>
              <a:t>ΜΙΚΡΟΥ ΒΑΘΜΟΥ ΑΤΜΟΠΟΙΗΣΗΣ</a:t>
            </a:r>
            <a:r>
              <a:rPr lang="el-GR" sz="2000" b="1" dirty="0" smtClean="0">
                <a:solidFill>
                  <a:schemeClr val="tx1"/>
                </a:solidFill>
                <a:latin typeface="Arial Black" pitchFamily="34" charset="0"/>
              </a:rPr>
              <a:t>. </a:t>
            </a:r>
          </a:p>
          <a:p>
            <a:pPr algn="l">
              <a:buClr>
                <a:srgbClr val="FF0000"/>
              </a:buClr>
              <a:buFont typeface="Wingdings" pitchFamily="2" charset="2"/>
              <a:buChar char="Ø"/>
            </a:pPr>
            <a:endParaRPr lang="el-GR"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a:normAutofit/>
          </a:bodyPr>
          <a:lstStyle/>
          <a:p>
            <a:r>
              <a:rPr lang="el-GR" sz="2400" b="1" u="sng" dirty="0" smtClean="0">
                <a:solidFill>
                  <a:schemeClr val="bg1"/>
                </a:solidFill>
                <a:latin typeface="Arial" pitchFamily="34" charset="0"/>
                <a:cs typeface="Arial" pitchFamily="34" charset="0"/>
              </a:rPr>
              <a:t>ΓΕΝΙΚΑ</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buFont typeface="Wingdings" pitchFamily="2" charset="2"/>
              <a:buChar char="Ø"/>
            </a:pPr>
            <a:endParaRPr lang="el-GR" sz="2000" b="1" dirty="0" smtClean="0">
              <a:solidFill>
                <a:schemeClr val="tx1"/>
              </a:solidFill>
              <a:latin typeface="Arial Black" pitchFamily="34" charset="0"/>
            </a:endParaRPr>
          </a:p>
          <a:p>
            <a:pPr algn="l">
              <a:buClr>
                <a:srgbClr val="FF0000"/>
              </a:buClr>
              <a:buFont typeface="Wingdings" pitchFamily="2" charset="2"/>
              <a:buChar char="Ø"/>
            </a:pPr>
            <a:endParaRPr lang="el-GR" sz="2000" b="1" dirty="0" smtClean="0">
              <a:solidFill>
                <a:schemeClr val="tx1"/>
              </a:solidFill>
              <a:latin typeface="Arial Black" pitchFamily="34" charset="0"/>
            </a:endParaRPr>
          </a:p>
          <a:p>
            <a:pPr algn="l">
              <a:buClr>
                <a:srgbClr val="FF0000"/>
              </a:buClr>
              <a:buFont typeface="Wingdings" pitchFamily="2" charset="2"/>
              <a:buChar char="Ø"/>
            </a:pPr>
            <a:r>
              <a:rPr lang="el-GR" sz="2000" b="1" dirty="0" smtClean="0">
                <a:solidFill>
                  <a:schemeClr val="tx1"/>
                </a:solidFill>
                <a:latin typeface="Arial Black" pitchFamily="34" charset="0"/>
              </a:rPr>
              <a:t>ΟΤΑΝ ΕΦΑΡΜΟΣΤΗΚΕ Η ΜΕΘΟΔΟΣ ΕΠΕΞΕΡΓΑΣΙΑΣ ΤΟΥ ΝΕΡΟΥ ΠΡΟΣ ΑΠΟΦΥΓΗ ΣΧΗΜΑΤΙΣΜΟΥ ΚΑΘΑΛΑΤΩΣΕΩΝ ΚΑΙ ΔΙΑΒΡΩΣΕΩΣ ΤΟΥ ΥΛΙΚΟΥ ΚΑΤΑΣΚΕΤΗΣ ΤΟΥΣ, ΤΟΤΕ ΟΙ ΥΔΡΑΥΛΩΤΟΙ ΛΕΒΗΤΕΣ ΕΠΙΚΡΑΤΗΣΑΝ ΣΧΕΔΟΝ ΟΛΟΚΛΗΡΩΤΙΚΑ.</a:t>
            </a:r>
          </a:p>
          <a:p>
            <a:pPr algn="l">
              <a:buClr>
                <a:srgbClr val="FF0000"/>
              </a:buClr>
              <a:buFont typeface="Wingdings" pitchFamily="2" charset="2"/>
              <a:buChar char="Ø"/>
            </a:pPr>
            <a:endParaRPr lang="el-GR"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a:normAutofit/>
          </a:bodyPr>
          <a:lstStyle/>
          <a:p>
            <a:r>
              <a:rPr lang="el-GR" sz="2400" b="1" u="sng" dirty="0" smtClean="0">
                <a:solidFill>
                  <a:schemeClr val="bg1"/>
                </a:solidFill>
                <a:latin typeface="Arial" pitchFamily="34" charset="0"/>
                <a:cs typeface="Arial" pitchFamily="34" charset="0"/>
              </a:rPr>
              <a:t>ΓΕΝΙΚΑ</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smtClean="0"/>
              <a:t>.</a:t>
            </a:r>
            <a:endParaRPr lang="en-US" sz="500" b="1" dirty="0"/>
          </a:p>
        </p:txBody>
      </p:sp>
      <p:pic>
        <p:nvPicPr>
          <p:cNvPr id="6" name="Content Placeholder 5" descr="scan0012.jpg"/>
          <p:cNvPicPr>
            <a:picLocks noGrp="1" noChangeAspect="1"/>
          </p:cNvPicPr>
          <p:nvPr>
            <p:ph sz="half" idx="2"/>
          </p:nvPr>
        </p:nvPicPr>
        <p:blipFill>
          <a:blip r:embed="rId3" cstate="print">
            <a:lum bright="-27000" contrast="44000"/>
          </a:blip>
          <a:stretch>
            <a:fillRect/>
          </a:stretch>
        </p:blipFill>
        <p:spPr>
          <a:xfrm>
            <a:off x="3214678" y="1178704"/>
            <a:ext cx="5533709" cy="5357849"/>
          </a:xfrm>
        </p:spPr>
      </p:pic>
      <p:sp>
        <p:nvSpPr>
          <p:cNvPr id="5" name="Title 1"/>
          <p:cNvSpPr>
            <a:spLocks noGrp="1"/>
          </p:cNvSpPr>
          <p:nvPr>
            <p:ph type="title"/>
          </p:nvPr>
        </p:nvSpPr>
        <p:spPr>
          <a:xfrm>
            <a:off x="285720" y="214290"/>
            <a:ext cx="8572560" cy="714380"/>
          </a:xfrm>
          <a:solidFill>
            <a:schemeClr val="accent2">
              <a:lumMod val="75000"/>
            </a:schemeClr>
          </a:solidFill>
          <a:effectLst>
            <a:glow rad="228600">
              <a:schemeClr val="accent1">
                <a:satMod val="175000"/>
                <a:alpha val="40000"/>
              </a:schemeClr>
            </a:glow>
          </a:effectLst>
        </p:spPr>
        <p:txBody>
          <a:bodyPr>
            <a:normAutofit fontScale="90000"/>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BABCOCK-WILCOX (B &amp; W) </a:t>
            </a:r>
            <a:r>
              <a:rPr lang="el-GR" sz="2400" b="1" u="sng" dirty="0" smtClean="0">
                <a:solidFill>
                  <a:schemeClr val="bg1"/>
                </a:solidFill>
                <a:latin typeface="Arial" pitchFamily="34" charset="0"/>
                <a:cs typeface="Arial" pitchFamily="34" charset="0"/>
              </a:rPr>
              <a:t>ΜΕ ΣΥΛΛΕΚΤΗ ΤΡΙΩΝ ΔΙΑΔΡΟΜΩΝ ΚΑΥΣΑΕΡΙΩΝ</a:t>
            </a:r>
            <a:endParaRPr lang="en-US" sz="2400" b="1" u="sng" dirty="0">
              <a:solidFill>
                <a:schemeClr val="bg1"/>
              </a:solidFill>
              <a:latin typeface="Arial" pitchFamily="34" charset="0"/>
              <a:cs typeface="Arial" pitchFamily="34" charset="0"/>
            </a:endParaRPr>
          </a:p>
        </p:txBody>
      </p:sp>
      <p:sp>
        <p:nvSpPr>
          <p:cNvPr id="8" name="TextBox 7"/>
          <p:cNvSpPr txBox="1"/>
          <p:nvPr/>
        </p:nvSpPr>
        <p:spPr>
          <a:xfrm>
            <a:off x="285720" y="1142984"/>
            <a:ext cx="3143272" cy="2246769"/>
          </a:xfrm>
          <a:prstGeom prst="rect">
            <a:avLst/>
          </a:prstGeom>
          <a:noFill/>
        </p:spPr>
        <p:txBody>
          <a:bodyPr wrap="square" rtlCol="0">
            <a:spAutoFit/>
          </a:bodyPr>
          <a:lstStyle/>
          <a:p>
            <a:pPr marL="216000" indent="-457200">
              <a:buClr>
                <a:srgbClr val="FF0000"/>
              </a:buClr>
            </a:pPr>
            <a:r>
              <a:rPr lang="el-GR" sz="1400" b="1" dirty="0" smtClean="0">
                <a:solidFill>
                  <a:srgbClr val="FF0000"/>
                </a:solidFill>
                <a:latin typeface="Arial Black" pitchFamily="34" charset="0"/>
              </a:rPr>
              <a:t>Α - </a:t>
            </a:r>
            <a:r>
              <a:rPr lang="el-GR" sz="1400" b="1" dirty="0" smtClean="0">
                <a:latin typeface="Arial Black" pitchFamily="34" charset="0"/>
              </a:rPr>
              <a:t>Ο ΑΤΜΟΥΔΡΟΘΑΛΑΜΟΣ.</a:t>
            </a:r>
          </a:p>
          <a:p>
            <a:pPr marL="216000" indent="-457200">
              <a:buClr>
                <a:srgbClr val="FF0000"/>
              </a:buClr>
            </a:pPr>
            <a:endParaRPr lang="el-GR" sz="1400" b="1" dirty="0" smtClean="0">
              <a:latin typeface="Arial Black" pitchFamily="34" charset="0"/>
            </a:endParaRPr>
          </a:p>
          <a:p>
            <a:pPr marL="216000" indent="-457200">
              <a:buClr>
                <a:srgbClr val="FF0000"/>
              </a:buClr>
            </a:pPr>
            <a:r>
              <a:rPr lang="el-GR" sz="1400" b="1" dirty="0" smtClean="0">
                <a:solidFill>
                  <a:srgbClr val="FF0000"/>
                </a:solidFill>
                <a:latin typeface="Arial Black" pitchFamily="34" charset="0"/>
              </a:rPr>
              <a:t>Σ - </a:t>
            </a:r>
            <a:r>
              <a:rPr lang="el-GR" sz="1400" b="1" dirty="0" smtClean="0">
                <a:latin typeface="Arial Black" pitchFamily="34" charset="0"/>
              </a:rPr>
              <a:t>ΤΑ ΑΤΜΟΓΟΝΑ ΣΤΟΙΧΕΙΑ.</a:t>
            </a:r>
          </a:p>
          <a:p>
            <a:pPr marL="216000" indent="-457200">
              <a:buClr>
                <a:srgbClr val="FF0000"/>
              </a:buClr>
            </a:pPr>
            <a:endParaRPr lang="el-GR" sz="1400" b="1" dirty="0" smtClean="0">
              <a:latin typeface="Arial Black" pitchFamily="34" charset="0"/>
            </a:endParaRPr>
          </a:p>
          <a:p>
            <a:pPr marL="216000" indent="-457200">
              <a:buClr>
                <a:srgbClr val="FF0000"/>
              </a:buClr>
            </a:pPr>
            <a:r>
              <a:rPr lang="el-GR" sz="1400" b="1" dirty="0" smtClean="0">
                <a:solidFill>
                  <a:srgbClr val="FF0000"/>
                </a:solidFill>
                <a:latin typeface="Arial Black" pitchFamily="34" charset="0"/>
              </a:rPr>
              <a:t>σ - </a:t>
            </a:r>
            <a:r>
              <a:rPr lang="el-GR" sz="1400" b="1" dirty="0" smtClean="0">
                <a:latin typeface="Arial Black" pitchFamily="34" charset="0"/>
              </a:rPr>
              <a:t>Ο ΣΥΛΛΕΚΤΗΣ.</a:t>
            </a:r>
          </a:p>
          <a:p>
            <a:pPr marL="216000" indent="-457200">
              <a:buClr>
                <a:srgbClr val="FF0000"/>
              </a:buClr>
            </a:pPr>
            <a:endParaRPr lang="el-GR" sz="1400" b="1" dirty="0" smtClean="0">
              <a:latin typeface="Arial Black" pitchFamily="34" charset="0"/>
            </a:endParaRPr>
          </a:p>
          <a:p>
            <a:pPr marL="216000" indent="-457200">
              <a:buClr>
                <a:srgbClr val="FF0000"/>
              </a:buClr>
            </a:pPr>
            <a:r>
              <a:rPr lang="el-GR" sz="1400" b="1" dirty="0" smtClean="0">
                <a:solidFill>
                  <a:srgbClr val="FF0000"/>
                </a:solidFill>
                <a:latin typeface="Arial Black" pitchFamily="34" charset="0"/>
              </a:rPr>
              <a:t>Ε - </a:t>
            </a:r>
            <a:r>
              <a:rPr lang="el-GR" sz="1400" b="1" dirty="0" smtClean="0">
                <a:latin typeface="Arial Black" pitchFamily="34" charset="0"/>
              </a:rPr>
              <a:t>Η ΕΣΤΙΑ ΚΑΙ ΤΟ ΠΕΡΙΒΛΗΜΑ ΤΟΥ ΛΕΒΗΤΑ.</a:t>
            </a:r>
          </a:p>
          <a:p>
            <a:pPr marL="216000" indent="-457200">
              <a:buClr>
                <a:srgbClr val="FF0000"/>
              </a:buClr>
            </a:pPr>
            <a:endParaRPr lang="el-GR" sz="1400" b="1" dirty="0" smtClean="0">
              <a:latin typeface="Arial Black" pitchFamily="34" charset="0"/>
            </a:endParaRPr>
          </a:p>
          <a:p>
            <a:pPr marL="216000" indent="-457200">
              <a:buClr>
                <a:srgbClr val="FF0000"/>
              </a:buClr>
            </a:pPr>
            <a:r>
              <a:rPr lang="el-GR" sz="1400" b="1" dirty="0" smtClean="0">
                <a:solidFill>
                  <a:srgbClr val="FF0000"/>
                </a:solidFill>
                <a:latin typeface="Arial Black" pitchFamily="34" charset="0"/>
              </a:rPr>
              <a:t>γ - </a:t>
            </a:r>
            <a:r>
              <a:rPr lang="el-GR" sz="1400" b="1" dirty="0" smtClean="0">
                <a:latin typeface="Arial Black" pitchFamily="34" charset="0"/>
              </a:rPr>
              <a:t>Ο ΥΠΕΡΘΕΡΜΑΝΤΗΡΑΣ.</a:t>
            </a:r>
          </a:p>
        </p:txBody>
      </p:sp>
    </p:spTree>
  </p:cSld>
  <p:clrMapOvr>
    <a:masterClrMapping/>
  </p:clrMapOvr>
  <p:timing>
    <p:tnLst>
      <p:par>
        <p:cTn id="1" dur="indefinite" restart="never" nodeType="tmRoot"/>
      </p:par>
    </p:tnLst>
  </p:timing>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lnSpcReduction="10000"/>
          </a:bodyPr>
          <a:lstStyle/>
          <a:p>
            <a:pPr algn="l">
              <a:buClr>
                <a:srgbClr val="FF0000"/>
              </a:buClr>
              <a:buFont typeface="Wingdings" pitchFamily="2" charset="2"/>
              <a:buChar char="Ø"/>
            </a:pPr>
            <a:r>
              <a:rPr lang="el-GR" sz="2000" b="1" dirty="0" smtClean="0">
                <a:solidFill>
                  <a:schemeClr val="tx1"/>
                </a:solidFill>
                <a:latin typeface="Arial Black" pitchFamily="34" charset="0"/>
              </a:rPr>
              <a:t>Ο ΛΕΒΗΤΑΣ ΑΥΤΟΣ ΑΝΗΚΕΙ ΣΤΗΝ ΚΑΤΗΓΟΡΙΑ ΤΩΝ ΛΕΒΗΤΩΝ ΕΛΕΥΘΕΡΗΣ ΚΥΚΛΟΦΟΡΙΑΣ.</a:t>
            </a:r>
          </a:p>
          <a:p>
            <a:pPr algn="l">
              <a:buClr>
                <a:srgbClr val="FF0000"/>
              </a:buClr>
              <a:buFont typeface="Wingdings" pitchFamily="2" charset="2"/>
              <a:buChar char="Ø"/>
            </a:pPr>
            <a:endParaRPr lang="el-GR" sz="2000" b="1" dirty="0" smtClean="0">
              <a:solidFill>
                <a:schemeClr val="tx1"/>
              </a:solidFill>
              <a:latin typeface="Arial Black" pitchFamily="34" charset="0"/>
            </a:endParaRPr>
          </a:p>
          <a:p>
            <a:pPr algn="l">
              <a:buClr>
                <a:srgbClr val="FF0000"/>
              </a:buClr>
              <a:buFont typeface="Wingdings" pitchFamily="2" charset="2"/>
              <a:buChar char="Ø"/>
            </a:pPr>
            <a:r>
              <a:rPr lang="el-GR" sz="2000" b="1" dirty="0" smtClean="0">
                <a:solidFill>
                  <a:schemeClr val="tx1"/>
                </a:solidFill>
                <a:latin typeface="Arial Black" pitchFamily="34" charset="0"/>
              </a:rPr>
              <a:t>ΤΑ ΒΑΣΙΚΑ ΤΟΥ ΜΕΡΗ ΕΙΝΑΙ</a:t>
            </a:r>
            <a:r>
              <a:rPr lang="en-US" sz="2000" b="1" dirty="0" smtClean="0">
                <a:solidFill>
                  <a:schemeClr val="tx1"/>
                </a:solidFill>
                <a:latin typeface="Arial Black" pitchFamily="34" charset="0"/>
              </a:rPr>
              <a:t>:</a:t>
            </a:r>
            <a:endParaRPr lang="el-GR" sz="2000" b="1" dirty="0" smtClean="0">
              <a:solidFill>
                <a:schemeClr val="tx1"/>
              </a:solidFill>
              <a:latin typeface="Arial Black" pitchFamily="34" charset="0"/>
            </a:endParaRPr>
          </a:p>
          <a:p>
            <a:pPr algn="l">
              <a:buClr>
                <a:srgbClr val="FF0000"/>
              </a:buClr>
              <a:buFont typeface="Wingdings" pitchFamily="2" charset="2"/>
              <a:buChar char="Ø"/>
            </a:pPr>
            <a:endParaRPr lang="en-US" sz="2000" b="1" dirty="0" smtClean="0">
              <a:solidFill>
                <a:schemeClr val="tx1"/>
              </a:solidFill>
              <a:latin typeface="Arial Black" pitchFamily="34" charset="0"/>
            </a:endParaRPr>
          </a:p>
          <a:p>
            <a:pPr marL="1188000" indent="-457200" algn="l">
              <a:buClr>
                <a:srgbClr val="FF0000"/>
              </a:buClr>
              <a:buFont typeface="+mj-lt"/>
              <a:buAutoNum type="arabicPeriod"/>
            </a:pPr>
            <a:r>
              <a:rPr lang="el-GR" sz="2000" b="1" dirty="0" smtClean="0">
                <a:solidFill>
                  <a:schemeClr val="tx1"/>
                </a:solidFill>
                <a:latin typeface="Arial Black" pitchFamily="34" charset="0"/>
              </a:rPr>
              <a:t>Ο ΑΤΜΟΥΔΡΟΘΑΛΑΜΟΣ  </a:t>
            </a:r>
            <a:r>
              <a:rPr lang="el-GR" sz="2000" b="1" dirty="0" smtClean="0">
                <a:solidFill>
                  <a:srgbClr val="FF0000"/>
                </a:solidFill>
                <a:latin typeface="Arial Black" pitchFamily="34" charset="0"/>
              </a:rPr>
              <a:t>Α</a:t>
            </a:r>
            <a:r>
              <a:rPr lang="el-GR" sz="2000" b="1" dirty="0" smtClean="0">
                <a:solidFill>
                  <a:schemeClr val="tx1"/>
                </a:solidFill>
                <a:latin typeface="Arial Black" pitchFamily="34" charset="0"/>
              </a:rPr>
              <a:t> .</a:t>
            </a:r>
          </a:p>
          <a:p>
            <a:pPr marL="1188000" indent="-457200" algn="l">
              <a:buClr>
                <a:srgbClr val="FF0000"/>
              </a:buClr>
              <a:buFont typeface="+mj-lt"/>
              <a:buAutoNum type="arabicPeriod"/>
            </a:pPr>
            <a:endParaRPr lang="el-GR" sz="2000" b="1" dirty="0" smtClean="0">
              <a:solidFill>
                <a:schemeClr val="tx1"/>
              </a:solidFill>
              <a:latin typeface="Arial Black" pitchFamily="34" charset="0"/>
            </a:endParaRPr>
          </a:p>
          <a:p>
            <a:pPr marL="1188000" indent="-457200" algn="l">
              <a:buClr>
                <a:srgbClr val="FF0000"/>
              </a:buClr>
              <a:buFont typeface="+mj-lt"/>
              <a:buAutoNum type="arabicPeriod"/>
            </a:pPr>
            <a:r>
              <a:rPr lang="el-GR" sz="2000" b="1" dirty="0" smtClean="0">
                <a:solidFill>
                  <a:schemeClr val="tx1"/>
                </a:solidFill>
                <a:latin typeface="Arial Black" pitchFamily="34" charset="0"/>
              </a:rPr>
              <a:t>ΤΑ ΑΤΜΟΓΟΝΑ ΣΤΟΙΧΕΙΑ  </a:t>
            </a:r>
            <a:r>
              <a:rPr lang="el-GR" sz="2000" b="1" dirty="0" smtClean="0">
                <a:solidFill>
                  <a:srgbClr val="FF0000"/>
                </a:solidFill>
                <a:latin typeface="Arial Black" pitchFamily="34" charset="0"/>
              </a:rPr>
              <a:t>Σ </a:t>
            </a:r>
            <a:r>
              <a:rPr lang="el-GR" sz="2000" b="1" dirty="0" smtClean="0">
                <a:solidFill>
                  <a:schemeClr val="tx1"/>
                </a:solidFill>
                <a:latin typeface="Arial Black" pitchFamily="34" charset="0"/>
              </a:rPr>
              <a:t>.</a:t>
            </a:r>
          </a:p>
          <a:p>
            <a:pPr marL="1188000" indent="-457200" algn="l">
              <a:buClr>
                <a:srgbClr val="FF0000"/>
              </a:buClr>
              <a:buFont typeface="+mj-lt"/>
              <a:buAutoNum type="arabicPeriod"/>
            </a:pPr>
            <a:endParaRPr lang="el-GR" sz="2000" b="1" dirty="0" smtClean="0">
              <a:solidFill>
                <a:schemeClr val="tx1"/>
              </a:solidFill>
              <a:latin typeface="Arial Black" pitchFamily="34" charset="0"/>
            </a:endParaRPr>
          </a:p>
          <a:p>
            <a:pPr marL="1188000" indent="-457200" algn="l">
              <a:buClr>
                <a:srgbClr val="FF0000"/>
              </a:buClr>
              <a:buFont typeface="+mj-lt"/>
              <a:buAutoNum type="arabicPeriod"/>
            </a:pPr>
            <a:r>
              <a:rPr lang="el-GR" sz="2000" b="1" dirty="0" smtClean="0">
                <a:solidFill>
                  <a:schemeClr val="tx1"/>
                </a:solidFill>
                <a:latin typeface="Arial Black" pitchFamily="34" charset="0"/>
              </a:rPr>
              <a:t>Ο ΣΥΛΛΕΚΤΗΣ  </a:t>
            </a:r>
            <a:r>
              <a:rPr lang="el-GR" sz="2000" b="1" dirty="0" smtClean="0">
                <a:solidFill>
                  <a:srgbClr val="FF0000"/>
                </a:solidFill>
                <a:latin typeface="Arial Black" pitchFamily="34" charset="0"/>
              </a:rPr>
              <a:t>σ  </a:t>
            </a:r>
            <a:r>
              <a:rPr lang="el-GR" sz="2000" b="1" dirty="0" smtClean="0">
                <a:solidFill>
                  <a:schemeClr val="tx1"/>
                </a:solidFill>
                <a:latin typeface="Arial Black" pitchFamily="34" charset="0"/>
              </a:rPr>
              <a:t>.</a:t>
            </a:r>
          </a:p>
          <a:p>
            <a:pPr marL="1188000" indent="-457200" algn="l">
              <a:buClr>
                <a:srgbClr val="FF0000"/>
              </a:buClr>
              <a:buFont typeface="+mj-lt"/>
              <a:buAutoNum type="arabicPeriod"/>
            </a:pPr>
            <a:endParaRPr lang="el-GR" sz="2000" b="1" dirty="0" smtClean="0">
              <a:solidFill>
                <a:schemeClr val="tx1"/>
              </a:solidFill>
              <a:latin typeface="Arial Black" pitchFamily="34" charset="0"/>
            </a:endParaRPr>
          </a:p>
          <a:p>
            <a:pPr marL="1188000" indent="-457200" algn="l">
              <a:buClr>
                <a:srgbClr val="FF0000"/>
              </a:buClr>
              <a:buFont typeface="+mj-lt"/>
              <a:buAutoNum type="arabicPeriod"/>
            </a:pPr>
            <a:r>
              <a:rPr lang="el-GR" sz="2000" b="1" dirty="0" smtClean="0">
                <a:solidFill>
                  <a:schemeClr val="tx1"/>
                </a:solidFill>
                <a:latin typeface="Arial Black" pitchFamily="34" charset="0"/>
              </a:rPr>
              <a:t>Η ΕΣΤΙΑ ΚΑΙ ΤΟ ΠΕΡΙΒΛΗΜΑ ΤΟΥ ΛΕΒΗΤΑ  </a:t>
            </a:r>
            <a:r>
              <a:rPr lang="el-GR" sz="2000" b="1" dirty="0" smtClean="0">
                <a:solidFill>
                  <a:srgbClr val="FF0000"/>
                </a:solidFill>
                <a:latin typeface="Arial Black" pitchFamily="34" charset="0"/>
              </a:rPr>
              <a:t>Ε  </a:t>
            </a:r>
            <a:r>
              <a:rPr lang="el-GR" sz="2000" b="1" dirty="0" smtClean="0">
                <a:solidFill>
                  <a:schemeClr val="tx1"/>
                </a:solidFill>
                <a:latin typeface="Arial Black" pitchFamily="34" charset="0"/>
              </a:rPr>
              <a:t>. </a:t>
            </a:r>
          </a:p>
          <a:p>
            <a:pPr marL="1188000" indent="-457200" algn="l">
              <a:buClr>
                <a:srgbClr val="FF0000"/>
              </a:buClr>
              <a:buFont typeface="+mj-lt"/>
              <a:buAutoNum type="arabicPeriod"/>
            </a:pPr>
            <a:endParaRPr lang="el-GR" sz="2000" b="1" dirty="0" smtClean="0">
              <a:solidFill>
                <a:schemeClr val="tx1"/>
              </a:solidFill>
              <a:latin typeface="Arial Black" pitchFamily="34" charset="0"/>
            </a:endParaRPr>
          </a:p>
          <a:p>
            <a:pPr marL="1188000" indent="-457200" algn="l">
              <a:buClr>
                <a:srgbClr val="FF0000"/>
              </a:buClr>
              <a:buFont typeface="+mj-lt"/>
              <a:buAutoNum type="arabicPeriod"/>
            </a:pPr>
            <a:r>
              <a:rPr lang="el-GR" sz="2000" b="1" dirty="0" smtClean="0">
                <a:solidFill>
                  <a:schemeClr val="tx1"/>
                </a:solidFill>
                <a:latin typeface="Arial Black" pitchFamily="34" charset="0"/>
              </a:rPr>
              <a:t>Ο ΥΠΕΡΘΕΡΜΑΝΤΗΡΑΣ  </a:t>
            </a:r>
            <a:r>
              <a:rPr lang="el-GR" sz="2000" b="1" dirty="0" smtClean="0">
                <a:solidFill>
                  <a:srgbClr val="FF0000"/>
                </a:solidFill>
                <a:latin typeface="Arial Black" pitchFamily="34" charset="0"/>
              </a:rPr>
              <a:t>γ  </a:t>
            </a:r>
            <a:r>
              <a:rPr lang="el-GR" sz="2000" b="1" dirty="0" smtClean="0">
                <a:solidFill>
                  <a:schemeClr val="tx1"/>
                </a:solidFill>
                <a:latin typeface="Arial Black" pitchFamily="34" charset="0"/>
              </a:rPr>
              <a:t>.</a:t>
            </a:r>
          </a:p>
          <a:p>
            <a:pPr algn="l">
              <a:buClr>
                <a:srgbClr val="FF0000"/>
              </a:buClr>
            </a:pPr>
            <a:r>
              <a:rPr lang="el-GR" sz="2000" b="1" dirty="0" smtClean="0">
                <a:solidFill>
                  <a:schemeClr val="tx1"/>
                </a:solidFill>
                <a:latin typeface="Arial Black" pitchFamily="34" charset="0"/>
              </a:rPr>
              <a:t> </a:t>
            </a:r>
          </a:p>
          <a:p>
            <a:pPr algn="l">
              <a:buClr>
                <a:srgbClr val="FF0000"/>
              </a:buClr>
              <a:buFont typeface="Wingdings" pitchFamily="2" charset="2"/>
              <a:buChar char="Ø"/>
            </a:pPr>
            <a:endParaRPr lang="el-GR"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a:normAutofit fontScale="90000"/>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BABCOCK-WILCOX (B &amp; W) </a:t>
            </a:r>
            <a:r>
              <a:rPr lang="el-GR" sz="2400" b="1" u="sng" dirty="0" smtClean="0">
                <a:solidFill>
                  <a:schemeClr val="bg1"/>
                </a:solidFill>
                <a:latin typeface="Arial" pitchFamily="34" charset="0"/>
                <a:cs typeface="Arial" pitchFamily="34" charset="0"/>
              </a:rPr>
              <a:t>ΜΕ ΣΥΛΛΕΚΤΗ ΤΡΙΩΝ ΔΙΑΔΡΟΜΩΝ ΚΑΥΣΑΕΡΙΩΝ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fontScale="47500" lnSpcReduction="20000"/>
          </a:bodyPr>
          <a:lstStyle/>
          <a:p>
            <a:pPr marL="1188000" indent="-457200">
              <a:buClr>
                <a:srgbClr val="FF0000"/>
              </a:buClr>
            </a:pPr>
            <a:endParaRPr lang="el-GR" sz="2000" b="1" u="sng" dirty="0" smtClean="0">
              <a:solidFill>
                <a:schemeClr val="tx1"/>
              </a:solidFill>
              <a:latin typeface="Arial Black" pitchFamily="34" charset="0"/>
            </a:endParaRPr>
          </a:p>
          <a:p>
            <a:pPr marL="1188000" indent="-457200">
              <a:buClr>
                <a:srgbClr val="FF0000"/>
              </a:buClr>
            </a:pPr>
            <a:r>
              <a:rPr lang="el-GR" sz="4200" b="1" u="sng" dirty="0" smtClean="0">
                <a:solidFill>
                  <a:schemeClr val="tx1"/>
                </a:solidFill>
                <a:latin typeface="Arial Black" pitchFamily="34" charset="0"/>
              </a:rPr>
              <a:t>Ο ΑΤΜΟΥΔΡΟΘΑΛΑΜΟΣ  </a:t>
            </a:r>
            <a:r>
              <a:rPr lang="el-GR" sz="4200" b="1" u="sng" dirty="0" smtClean="0">
                <a:solidFill>
                  <a:srgbClr val="FF0000"/>
                </a:solidFill>
                <a:latin typeface="Arial Black" pitchFamily="34" charset="0"/>
              </a:rPr>
              <a:t>Α</a:t>
            </a:r>
            <a:r>
              <a:rPr lang="el-GR" sz="4200" b="1" u="sng" dirty="0" smtClean="0">
                <a:solidFill>
                  <a:schemeClr val="tx1"/>
                </a:solidFill>
                <a:latin typeface="Arial Black" pitchFamily="34" charset="0"/>
              </a:rPr>
              <a:t> .</a:t>
            </a:r>
          </a:p>
          <a:p>
            <a:pPr marL="1188000" indent="-457200">
              <a:buClr>
                <a:srgbClr val="FF0000"/>
              </a:buClr>
            </a:pPr>
            <a:endParaRPr lang="el-GR" sz="4200" b="1" u="sng" dirty="0" smtClean="0">
              <a:solidFill>
                <a:schemeClr val="tx1"/>
              </a:solidFill>
              <a:latin typeface="Arial Black" pitchFamily="34" charset="0"/>
            </a:endParaRPr>
          </a:p>
          <a:p>
            <a:pPr marL="1188000" indent="-457200">
              <a:buClr>
                <a:srgbClr val="FF0000"/>
              </a:buClr>
            </a:pPr>
            <a:endParaRPr lang="el-GR" sz="4200" b="1" u="sng" dirty="0" smtClean="0">
              <a:solidFill>
                <a:schemeClr val="tx1"/>
              </a:solidFill>
              <a:latin typeface="Arial Black" pitchFamily="34" charset="0"/>
            </a:endParaRPr>
          </a:p>
          <a:p>
            <a:pPr indent="-457200" algn="l">
              <a:buClr>
                <a:srgbClr val="FF0000"/>
              </a:buClr>
              <a:buFont typeface="Wingdings" pitchFamily="2" charset="2"/>
              <a:buChar char="q"/>
            </a:pPr>
            <a:r>
              <a:rPr lang="el-GR" sz="4200" b="1" dirty="0" smtClean="0">
                <a:solidFill>
                  <a:schemeClr val="tx1"/>
                </a:solidFill>
                <a:latin typeface="Arial Black" pitchFamily="34" charset="0"/>
              </a:rPr>
              <a:t>ΚΥΛΙΝΔΡΙΚΟ ΔΟΧΕΙΟ ΠΟΥ ΕΧΕΙ ΜΗΚΟΣ ΟΣΟ ΤΟ ΠΛΑΤΟΣ ΤΟΥ ΛΕΒΗΤΑ.</a:t>
            </a:r>
          </a:p>
          <a:p>
            <a:pPr indent="-457200" algn="l">
              <a:buClr>
                <a:srgbClr val="FF0000"/>
              </a:buClr>
              <a:buFont typeface="Wingdings" pitchFamily="2" charset="2"/>
              <a:buChar char="q"/>
            </a:pPr>
            <a:endParaRPr lang="el-GR" sz="4200" b="1" dirty="0" smtClean="0">
              <a:solidFill>
                <a:schemeClr val="tx1"/>
              </a:solidFill>
              <a:latin typeface="Arial Black" pitchFamily="34" charset="0"/>
            </a:endParaRPr>
          </a:p>
          <a:p>
            <a:pPr indent="-457200" algn="l">
              <a:buClr>
                <a:srgbClr val="FF0000"/>
              </a:buClr>
              <a:buFont typeface="Wingdings" pitchFamily="2" charset="2"/>
              <a:buChar char="q"/>
            </a:pPr>
            <a:r>
              <a:rPr lang="el-GR" sz="4200" b="1" dirty="0" smtClean="0">
                <a:solidFill>
                  <a:schemeClr val="tx1"/>
                </a:solidFill>
                <a:latin typeface="Arial Black" pitchFamily="34" charset="0"/>
              </a:rPr>
              <a:t>ΤΑ ΑΝΑΓΚΑΙΑ ΓΙΑ ΤΗ ΛΕΙΤΟΥΡΓΙΑ ΤΩΝ ΕΞΑΡΤΗΜΑΤΩΝ ΒΡΙΣΚΟΝΤΑΙ ΠΑΝΩ ΣΤΟ ΘΑΛΑΜΟ.</a:t>
            </a:r>
          </a:p>
          <a:p>
            <a:pPr indent="-457200" algn="l">
              <a:buClr>
                <a:srgbClr val="FF0000"/>
              </a:buClr>
              <a:buFont typeface="Wingdings" pitchFamily="2" charset="2"/>
              <a:buChar char="q"/>
            </a:pPr>
            <a:endParaRPr lang="el-GR" sz="4200" b="1" dirty="0" smtClean="0">
              <a:solidFill>
                <a:schemeClr val="tx1"/>
              </a:solidFill>
              <a:latin typeface="Arial Black" pitchFamily="34" charset="0"/>
            </a:endParaRPr>
          </a:p>
          <a:p>
            <a:pPr indent="-457200" algn="l">
              <a:buClr>
                <a:srgbClr val="FF0000"/>
              </a:buClr>
              <a:buFont typeface="Wingdings" pitchFamily="2" charset="2"/>
              <a:buChar char="q"/>
            </a:pPr>
            <a:r>
              <a:rPr lang="el-GR" sz="4200" b="1" dirty="0" smtClean="0">
                <a:solidFill>
                  <a:schemeClr val="tx1"/>
                </a:solidFill>
                <a:latin typeface="Arial Black" pitchFamily="34" charset="0"/>
              </a:rPr>
              <a:t>ΑΠΟ ΤΟ ΚΑΤΩ ΜΕΡΟΣ ΤΟΥ ΣΥΝΔΕΕΤΑΙ ΜΕ ΜΙΚΡΟΥΣ ΣΥΝΔΕΤΙΚΟΥΣ ΑΥΛΟΥΣ ΜΕ ΤΗΝ ΕΜΠΡΟΣΘΙΟΥΣ ΥΔΡΟΣΥΛΛΕΚΤΕΣ  </a:t>
            </a:r>
            <a:r>
              <a:rPr lang="el-GR" sz="4200" b="1" dirty="0" smtClean="0">
                <a:solidFill>
                  <a:srgbClr val="FF0000"/>
                </a:solidFill>
                <a:latin typeface="Arial Black" pitchFamily="34" charset="0"/>
              </a:rPr>
              <a:t>δ1</a:t>
            </a:r>
            <a:r>
              <a:rPr lang="el-GR" sz="4200" b="1" dirty="0" smtClean="0">
                <a:solidFill>
                  <a:schemeClr val="tx1"/>
                </a:solidFill>
                <a:latin typeface="Arial Black" pitchFamily="34" charset="0"/>
              </a:rPr>
              <a:t>.</a:t>
            </a:r>
          </a:p>
          <a:p>
            <a:pPr indent="-457200" algn="l">
              <a:buClr>
                <a:srgbClr val="FF0000"/>
              </a:buClr>
              <a:buFont typeface="Wingdings" pitchFamily="2" charset="2"/>
              <a:buChar char="q"/>
            </a:pPr>
            <a:endParaRPr lang="el-GR" sz="4200" b="1" dirty="0" smtClean="0">
              <a:solidFill>
                <a:schemeClr val="tx1"/>
              </a:solidFill>
              <a:latin typeface="Arial Black" pitchFamily="34" charset="0"/>
            </a:endParaRPr>
          </a:p>
          <a:p>
            <a:pPr indent="-457200" algn="l">
              <a:buClr>
                <a:srgbClr val="FF0000"/>
              </a:buClr>
              <a:buFont typeface="Wingdings" pitchFamily="2" charset="2"/>
              <a:buChar char="q"/>
            </a:pPr>
            <a:r>
              <a:rPr lang="el-GR" sz="4200" b="1" dirty="0" smtClean="0">
                <a:solidFill>
                  <a:schemeClr val="tx1"/>
                </a:solidFill>
                <a:latin typeface="Arial Black" pitchFamily="34" charset="0"/>
              </a:rPr>
              <a:t>ΣΤΟ ΠΙΣΩ ΜΕΡΟΣ ΤΟΥ ΦΕΡΕΙ ΙΣΑΡΙΘΜΕΣ ΟΠΕΣ ΓΙΑ ΤΗΝ ΠΡΟΣΑΡΜΟΓΗ ΤΩΝ ΕΠΙΣΤΡΟΦΙΚΩΝ ΑΥΛΩΝ </a:t>
            </a:r>
            <a:r>
              <a:rPr lang="el-GR" sz="4200" b="1" dirty="0" smtClean="0">
                <a:solidFill>
                  <a:srgbClr val="FF0000"/>
                </a:solidFill>
                <a:latin typeface="Arial Black" pitchFamily="34" charset="0"/>
              </a:rPr>
              <a:t>β</a:t>
            </a:r>
            <a:r>
              <a:rPr lang="el-GR" sz="4200" b="1" dirty="0" smtClean="0">
                <a:solidFill>
                  <a:schemeClr val="tx1"/>
                </a:solidFill>
                <a:latin typeface="Arial Black" pitchFamily="34" charset="0"/>
              </a:rPr>
              <a:t>, ΜΕ ΤΟΥΣ ΟΠΟΙΟΥΣ ΟΔΗΓΕΙΤΑΙ ΣΤΟΝ ΑΤΜΟΥΔΡΟΘΑΛΑΜΟ Ο ΠΑΡΑΓΟΜΕΝΟΣ ΑΤΜΟΣ.</a:t>
            </a:r>
          </a:p>
          <a:p>
            <a:pPr indent="-457200" algn="l">
              <a:buClr>
                <a:srgbClr val="FF0000"/>
              </a:buClr>
            </a:pPr>
            <a:endParaRPr lang="el-GR" sz="2000" b="1" dirty="0" smtClean="0">
              <a:solidFill>
                <a:schemeClr val="tx1"/>
              </a:solidFill>
              <a:latin typeface="Arial Black" pitchFamily="34" charset="0"/>
            </a:endParaRPr>
          </a:p>
          <a:p>
            <a:pPr indent="-457200" algn="l">
              <a:buClr>
                <a:srgbClr val="FF0000"/>
              </a:buClr>
            </a:pPr>
            <a:endParaRPr lang="el-GR" sz="2000" b="1" dirty="0" smtClean="0">
              <a:solidFill>
                <a:schemeClr val="tx1"/>
              </a:solidFill>
              <a:latin typeface="Arial Black" pitchFamily="34" charset="0"/>
            </a:endParaRPr>
          </a:p>
          <a:p>
            <a:pPr algn="l">
              <a:buClr>
                <a:srgbClr val="FF0000"/>
              </a:buClr>
            </a:pPr>
            <a:r>
              <a:rPr lang="el-GR" sz="2000" b="1" dirty="0" smtClean="0">
                <a:solidFill>
                  <a:schemeClr val="tx1"/>
                </a:solidFill>
                <a:latin typeface="Arial Black" pitchFamily="34" charset="0"/>
              </a:rPr>
              <a:t> </a:t>
            </a:r>
          </a:p>
          <a:p>
            <a:pPr algn="l">
              <a:buClr>
                <a:srgbClr val="FF0000"/>
              </a:buClr>
              <a:buFont typeface="Wingdings" pitchFamily="2" charset="2"/>
              <a:buChar char="Ø"/>
            </a:pPr>
            <a:endParaRPr lang="el-GR"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a:normAutofit fontScale="90000"/>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BABCOCK-WILCOX (B &amp; W) </a:t>
            </a:r>
            <a:r>
              <a:rPr lang="el-GR" sz="2400" b="1" u="sng" dirty="0" smtClean="0">
                <a:solidFill>
                  <a:schemeClr val="bg1"/>
                </a:solidFill>
                <a:latin typeface="Arial" pitchFamily="34" charset="0"/>
                <a:cs typeface="Arial" pitchFamily="34" charset="0"/>
              </a:rPr>
              <a:t>ΜΕ ΣΥΛΛΕΚΤΗ ΤΡΙΩΝ ΔΙΑΔΡΟΜΩΝ ΚΑΥΣΑΕΡΙΩΝ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519536"/>
          </a:xfrm>
          <a:solidFill>
            <a:schemeClr val="bg1">
              <a:lumMod val="75000"/>
            </a:schemeClr>
          </a:solidFill>
        </p:spPr>
        <p:txBody>
          <a:bodyPr>
            <a:noAutofit/>
          </a:bodyPr>
          <a:lstStyle/>
          <a:p>
            <a:r>
              <a:rPr lang="el-GR" sz="1800" b="1" u="sng" dirty="0" smtClean="0">
                <a:solidFill>
                  <a:srgbClr val="FF0000"/>
                </a:solidFill>
                <a:latin typeface="Arial" pitchFamily="34" charset="0"/>
                <a:cs typeface="Arial" pitchFamily="34" charset="0"/>
              </a:rPr>
              <a:t>ΕΙΣΑΓΩΓΗ – ΣΑΡΩΣΗ</a:t>
            </a:r>
          </a:p>
          <a:p>
            <a:pPr algn="l"/>
            <a:r>
              <a:rPr lang="el-GR" sz="1700" b="1" dirty="0" smtClean="0">
                <a:solidFill>
                  <a:schemeClr val="tx1"/>
                </a:solidFill>
                <a:latin typeface="Arial" pitchFamily="34" charset="0"/>
                <a:cs typeface="Arial" pitchFamily="34" charset="0"/>
              </a:rPr>
              <a:t/>
            </a:r>
            <a:br>
              <a:rPr lang="el-GR" sz="1700" b="1" dirty="0" smtClean="0">
                <a:solidFill>
                  <a:schemeClr val="tx1"/>
                </a:solidFill>
                <a:latin typeface="Arial" pitchFamily="34" charset="0"/>
                <a:cs typeface="Arial" pitchFamily="34" charset="0"/>
              </a:rPr>
            </a:br>
            <a:r>
              <a:rPr lang="el-GR" sz="1900" b="1" dirty="0" smtClean="0">
                <a:solidFill>
                  <a:schemeClr val="tx1"/>
                </a:solidFill>
                <a:latin typeface="Arial" pitchFamily="34" charset="0"/>
                <a:cs typeface="Arial" pitchFamily="34" charset="0"/>
              </a:rPr>
              <a:t>Η ΤΡΙΤΗ ΦΑΣΗ ΛΕΙΤΟΥΡΓΙΑΣ ΞΕΚΙΝΑ ΜΕ ΤΗΝ ΑΠΟΚΑΛΥΨΗ ΤΗΣ ΘΥΡΙΔΑΣ ΕΙΣΑΓΩΓΗΣ (η ΣΑΡΩΣΕΩΣ) ΚΑΙ ΠΕΡΑΤΩΝΕΤΑΙ ΜΕ ΤΟ ΠΛΗΡΕΣ ΚΛΕΙΣΙΜΟ ΤΗΣ ΚΑΤΑ ΤΗΝ ΑΝΟΔΟ ΤΟΥ ΕΜΒΟΛΟΥ ΑΠΟ ΤΟ ΚΝΣ ΠΡΟΣ ΤΟ ΑΝΣ. ΓΙΑ ΝΑ ΕΙΝΑΙ ΔΥΝΑΤΟΝ ΝΑ ΕΙΣΕΛΘΕΙ Ο ΑΕΡΑΣ ΣΤΟΝ ΚΥΛΙΝΔΡΟ ΠΡΕΠΕΙ ΝΑ ΕΧΕΙ ΠΕΣΕΙ ΑΡΚΕΤΑ Η ΠΙΕΣΗ ΤΩΝ ΚΑΥΣΑΕΡΙΩΝ ΕΝΤΟΣ ΤΟΥ ΚΥΛΙΝΔΡΟΥ. ΕΤΣΙ ΔΙΚΑΙΟΛΟΓΕΙΤΑΙ ΤΟ ΜΕΓΑΛΥΤΕΡΟ ΥΨΟΣ ΤΗΣ ΘΥΡΙΔΑΣ ΕΞΑΓΩΓΗΣ, ΩΣΤΕ ΑΥΤΗ ΝΑ ΑΠΟΚΑΛΥΠΤΕΤΑΙ ΝΩΡΙΤΕΡΑ ΑΠΟ ΤΟ ΕΜΒΟΛΟ.</a:t>
            </a:r>
          </a:p>
          <a:p>
            <a:pPr algn="l"/>
            <a:r>
              <a:rPr lang="el-GR" sz="1900" b="1" dirty="0" smtClean="0">
                <a:solidFill>
                  <a:schemeClr val="tx1"/>
                </a:solidFill>
                <a:latin typeface="Arial" pitchFamily="34" charset="0"/>
                <a:cs typeface="Arial" pitchFamily="34" charset="0"/>
              </a:rPr>
              <a:t>Ο ΕΙΣΕΡΧΟΜΕΝΟΣ ΑΕΡΑΣ ΚΑΘΑΡΙΖΕΙ ΤΟ ΧΩΡΟ ΚΑΥΣΕΩΣ, </a:t>
            </a:r>
            <a:r>
              <a:rPr lang="el-GR" sz="1900" b="1" dirty="0" smtClean="0">
                <a:solidFill>
                  <a:srgbClr val="FF0000"/>
                </a:solidFill>
                <a:latin typeface="Arial" pitchFamily="34" charset="0"/>
                <a:cs typeface="Arial" pitchFamily="34" charset="0"/>
              </a:rPr>
              <a:t>ΣΑΡΩΝΟΝΤΑΣ</a:t>
            </a:r>
            <a:r>
              <a:rPr lang="el-GR" sz="1900" b="1" dirty="0" smtClean="0">
                <a:solidFill>
                  <a:schemeClr val="tx1"/>
                </a:solidFill>
                <a:latin typeface="Arial" pitchFamily="34" charset="0"/>
                <a:cs typeface="Arial" pitchFamily="34" charset="0"/>
              </a:rPr>
              <a:t> ΤΟΝ ΚΥΛΙΝΔΡΟ ΚΑΙ ΩΘΩΝΤΑΣ ΤΑ ΚΑΥΣΑΕΡΙΑ ΠΡΟΣ ΤΗΝ ΕΞΑΓΩΓΗ. ΕΝΩ Η ΛΕΙΤΟΥΡΓΙΑ  ΑΥΤΗ ΘΑ ΠΕΡΑΤΩΘΕΙ ΜΕ ΤΟ ΚΛΕΙΣΙΜΟ ΤΗΣ ΘΥΡΙΔΑΣ ΕΙΣΑΓΩΓΗΣ, Η ΕΞΑΓΩΓΗ ΘΑ ΣΥΝΕΧΙΣΕΙ ΓΙΑ ΕΝΑ ΜΙΚΡΟ ΧΡΟΝΙΚΟ ΔΙΑΣΤΗΜΑ  ΑΚΟΜΗ.</a:t>
            </a:r>
          </a:p>
          <a:p>
            <a:pPr algn="l"/>
            <a:r>
              <a:rPr lang="el-GR" sz="1900" b="1" dirty="0" smtClean="0">
                <a:solidFill>
                  <a:schemeClr val="tx1"/>
                </a:solidFill>
                <a:latin typeface="Arial" pitchFamily="34" charset="0"/>
                <a:cs typeface="Arial" pitchFamily="34" charset="0"/>
              </a:rPr>
              <a:t>Η ΑΠΑΡΑΙΤΗΤΗ ΕΝΕΡΓΕΙΑ ΓΙΑ ΤΗΝ ΚΙΝΗΣΗ ΤΟΥ ΕΜΒΟΛΟΥ ΑΠΟ ΤΟ ΚΝΣ ΜΕΧΡΙ ΤΟ ΚΛΕΙΣΙΜΟ ΤΗΣ ΘΥΡΙΔΑΣ ΕΙΣΑΓΩΓΗΣ ΚΑΙ ΤΗΣ ΘΥΡΙΔΑΣ ΕΞΑΓΩΓΗΣ, ΠΑΡΕΧΕΤΑΙ ΑΠΟ ΤΟ ΣΦΟΝΔΥΛΟ.</a:t>
            </a:r>
          </a:p>
          <a:p>
            <a:endParaRPr lang="el-GR" sz="17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2000" b="1" u="sng" dirty="0" smtClean="0">
                <a:solidFill>
                  <a:schemeClr val="bg1"/>
                </a:solidFill>
                <a:latin typeface="Arial" pitchFamily="34" charset="0"/>
                <a:cs typeface="Arial" pitchFamily="34" charset="0"/>
              </a:rPr>
              <a:t>ΣΤΟΙΧΕΙΩΔΗΣ ΛΕΙΤΟΥΡΓΙΑ ΔΙΧΡΟΝΗΣ ΠΕΤΡΕΛΑΙΟΜΗΧΑΝΗΣ</a:t>
            </a:r>
            <a:endParaRPr lang="en-US" sz="20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fontScale="25000" lnSpcReduction="20000"/>
          </a:bodyPr>
          <a:lstStyle/>
          <a:p>
            <a:pPr marL="1188000" indent="-457200">
              <a:buClr>
                <a:srgbClr val="FF0000"/>
              </a:buClr>
            </a:pPr>
            <a:endParaRPr lang="el-GR" sz="8000" b="1" u="sng" dirty="0" smtClean="0">
              <a:solidFill>
                <a:schemeClr val="tx1"/>
              </a:solidFill>
              <a:latin typeface="Arial Black" pitchFamily="34" charset="0"/>
            </a:endParaRPr>
          </a:p>
          <a:p>
            <a:pPr marL="1188000" indent="-457200">
              <a:buClr>
                <a:srgbClr val="FF0000"/>
              </a:buClr>
            </a:pPr>
            <a:r>
              <a:rPr lang="el-GR" sz="8000" b="1" u="sng" dirty="0" smtClean="0">
                <a:solidFill>
                  <a:schemeClr val="tx1"/>
                </a:solidFill>
                <a:latin typeface="Arial Black" pitchFamily="34" charset="0"/>
              </a:rPr>
              <a:t>ΤΑ ΑΤΜΟΓΟΝΑ ΣΤΟΙΧΕΙΑ  </a:t>
            </a:r>
            <a:r>
              <a:rPr lang="el-GR" sz="8000" b="1" u="sng" dirty="0" smtClean="0">
                <a:solidFill>
                  <a:srgbClr val="FF0000"/>
                </a:solidFill>
                <a:latin typeface="Arial Black" pitchFamily="34" charset="0"/>
              </a:rPr>
              <a:t>Σ </a:t>
            </a:r>
            <a:r>
              <a:rPr lang="el-GR" sz="8000" b="1" u="sng" dirty="0" smtClean="0">
                <a:solidFill>
                  <a:schemeClr val="tx1"/>
                </a:solidFill>
                <a:latin typeface="Arial Black" pitchFamily="34" charset="0"/>
              </a:rPr>
              <a:t>.</a:t>
            </a:r>
          </a:p>
          <a:p>
            <a:pPr marL="1188000" indent="-457200">
              <a:buClr>
                <a:srgbClr val="FF0000"/>
              </a:buClr>
            </a:pPr>
            <a:endParaRPr lang="el-GR" sz="8000" b="1" u="sng" dirty="0" smtClean="0">
              <a:solidFill>
                <a:schemeClr val="tx1"/>
              </a:solidFill>
              <a:latin typeface="Arial Black" pitchFamily="34" charset="0"/>
            </a:endParaRPr>
          </a:p>
          <a:p>
            <a:pPr indent="-457200" algn="l">
              <a:buClr>
                <a:srgbClr val="FF0000"/>
              </a:buClr>
              <a:buFont typeface="Wingdings" pitchFamily="2" charset="2"/>
              <a:buChar char="q"/>
            </a:pPr>
            <a:r>
              <a:rPr lang="el-GR" sz="8000" b="1" dirty="0" smtClean="0">
                <a:solidFill>
                  <a:schemeClr val="tx1"/>
                </a:solidFill>
                <a:latin typeface="Arial Black" pitchFamily="34" charset="0"/>
              </a:rPr>
              <a:t>ΤΑ ΟΠΟΙΑ ΚΑΙ ΑΠΟΤΕΛΟΥΝ ΤΗΝ ΚΥΡΙΑ ΑΤΜΟΠΑΡΑΓΩΓΟ ΕΠΙΦΑΝΕΙΑ ΤΟΥ ΛΕΒΗΤΑ.</a:t>
            </a:r>
          </a:p>
          <a:p>
            <a:pPr indent="-457200" algn="l">
              <a:buClr>
                <a:srgbClr val="FF0000"/>
              </a:buClr>
              <a:buFont typeface="Wingdings" pitchFamily="2" charset="2"/>
              <a:buChar char="q"/>
            </a:pPr>
            <a:endParaRPr lang="el-GR" sz="8000" b="1" dirty="0" smtClean="0">
              <a:solidFill>
                <a:schemeClr val="tx1"/>
              </a:solidFill>
              <a:latin typeface="Arial Black" pitchFamily="34" charset="0"/>
            </a:endParaRPr>
          </a:p>
          <a:p>
            <a:pPr indent="-457200" algn="l">
              <a:buClr>
                <a:srgbClr val="FF0000"/>
              </a:buClr>
              <a:buFont typeface="Wingdings" pitchFamily="2" charset="2"/>
              <a:buChar char="q"/>
            </a:pPr>
            <a:r>
              <a:rPr lang="el-GR" sz="8000" b="1" dirty="0" smtClean="0">
                <a:solidFill>
                  <a:schemeClr val="tx1"/>
                </a:solidFill>
                <a:latin typeface="Arial Black" pitchFamily="34" charset="0"/>
              </a:rPr>
              <a:t>ΚΑΘΕ ΑΤΜΟΓΟΝΟ ΣΤΟΙΧΕΙΟ ΑΠΟΤΕΛΕΙΤΑΙ ΑΠΟ ΕΝΑ ΕΜΠΡΟΣΘΙΟ ΚΥΜΑΤΟΕΙΔΗ ΥΔΡΟΣΥΛΛΕΚΤΗ, ΕΝΑ η ΔΥΟ ΑΥΛΟΥΣ  </a:t>
            </a:r>
            <a:r>
              <a:rPr lang="el-GR" sz="8000" b="1" dirty="0" smtClean="0">
                <a:solidFill>
                  <a:srgbClr val="FF0000"/>
                </a:solidFill>
                <a:latin typeface="Arial Black" pitchFamily="34" charset="0"/>
              </a:rPr>
              <a:t>α </a:t>
            </a:r>
            <a:r>
              <a:rPr lang="el-GR" sz="8000" b="1" dirty="0" smtClean="0">
                <a:solidFill>
                  <a:schemeClr val="tx1"/>
                </a:solidFill>
                <a:latin typeface="Arial Black" pitchFamily="34" charset="0"/>
              </a:rPr>
              <a:t> ΜΕΓΑΛΗΣ ΔΙΑΜΕΤΡΟΥ ΣΤΟ ΚΑΤΩΤΕΡΟ ΜΕΡΟΣ, ΤΟΥΣ ΑΤΜΟΓΟΝΟΥΣ ΑΥΛΟΥΣ </a:t>
            </a:r>
            <a:r>
              <a:rPr lang="el-GR" sz="8000" b="1" dirty="0" smtClean="0">
                <a:solidFill>
                  <a:srgbClr val="FF0000"/>
                </a:solidFill>
                <a:latin typeface="Arial Black" pitchFamily="34" charset="0"/>
              </a:rPr>
              <a:t>Σ</a:t>
            </a:r>
            <a:r>
              <a:rPr lang="el-GR" sz="8000" b="1" dirty="0" smtClean="0">
                <a:solidFill>
                  <a:schemeClr val="tx1"/>
                </a:solidFill>
                <a:latin typeface="Arial Black" pitchFamily="34" charset="0"/>
              </a:rPr>
              <a:t>, ΕΝΑ ΥΔΡΟΣΥΛΛΕΚΤΗ </a:t>
            </a:r>
            <a:r>
              <a:rPr lang="el-GR" sz="8000" b="1" dirty="0" smtClean="0">
                <a:solidFill>
                  <a:srgbClr val="FF0000"/>
                </a:solidFill>
                <a:latin typeface="Arial Black" pitchFamily="34" charset="0"/>
              </a:rPr>
              <a:t>δ2</a:t>
            </a:r>
            <a:r>
              <a:rPr lang="el-GR" sz="8000" b="1" dirty="0" smtClean="0">
                <a:solidFill>
                  <a:schemeClr val="tx1"/>
                </a:solidFill>
                <a:latin typeface="Arial Black" pitchFamily="34" charset="0"/>
              </a:rPr>
              <a:t> ΟΜΟΙΟ ΠΕΡΙΠΟΥ ΜΕ ΤΟΝ ΕΜΠΡΟΣΘΙΟ ΚΑΙ ΕΝΑ η ΔΥΟ ΕΠΙΣΤΡΟΦΙΚΟΥΣ ΑΥΛΟΥΣ </a:t>
            </a:r>
            <a:r>
              <a:rPr lang="el-GR" sz="8000" b="1" dirty="0" smtClean="0">
                <a:solidFill>
                  <a:srgbClr val="FF0000"/>
                </a:solidFill>
                <a:latin typeface="Arial Black" pitchFamily="34" charset="0"/>
              </a:rPr>
              <a:t>β</a:t>
            </a:r>
            <a:r>
              <a:rPr lang="el-GR" sz="8000" b="1" dirty="0" smtClean="0">
                <a:solidFill>
                  <a:schemeClr val="tx1"/>
                </a:solidFill>
                <a:latin typeface="Arial Black" pitchFamily="34" charset="0"/>
              </a:rPr>
              <a:t>, ΟΙ ΟΠΟΙΟΙ ΟΔΗΓΟΥΝ ΤΟΝ ΑΤΜΟ ΠΡΟΣ ΤΟΝ ΑΤΜΟΘΑΛΑΜΟ.</a:t>
            </a:r>
          </a:p>
          <a:p>
            <a:pPr indent="-457200" algn="l">
              <a:buClr>
                <a:srgbClr val="FF0000"/>
              </a:buClr>
              <a:buFont typeface="Wingdings" pitchFamily="2" charset="2"/>
              <a:buChar char="q"/>
            </a:pPr>
            <a:endParaRPr lang="el-GR" sz="8000" b="1" dirty="0" smtClean="0">
              <a:solidFill>
                <a:schemeClr val="tx1"/>
              </a:solidFill>
              <a:latin typeface="Arial Black" pitchFamily="34" charset="0"/>
            </a:endParaRPr>
          </a:p>
          <a:p>
            <a:pPr indent="-457200" algn="l">
              <a:buClr>
                <a:srgbClr val="FF0000"/>
              </a:buClr>
              <a:buFont typeface="Wingdings" pitchFamily="2" charset="2"/>
              <a:buChar char="q"/>
            </a:pPr>
            <a:r>
              <a:rPr lang="el-GR" sz="8000" b="1" dirty="0" smtClean="0">
                <a:solidFill>
                  <a:schemeClr val="tx1"/>
                </a:solidFill>
                <a:latin typeface="Arial Black" pitchFamily="34" charset="0"/>
              </a:rPr>
              <a:t>ΠΟΛΛΑ ΑΤΜΟΓΟΝΑ ΣΤΟΙΧΕΙΑ </a:t>
            </a:r>
            <a:r>
              <a:rPr lang="el-GR" sz="8000" b="1" dirty="0" smtClean="0">
                <a:solidFill>
                  <a:srgbClr val="FF0000"/>
                </a:solidFill>
                <a:latin typeface="Arial Black" pitchFamily="34" charset="0"/>
              </a:rPr>
              <a:t>12 </a:t>
            </a:r>
            <a:r>
              <a:rPr lang="el-GR" sz="8000" b="1" dirty="0" smtClean="0">
                <a:solidFill>
                  <a:schemeClr val="tx1"/>
                </a:solidFill>
                <a:latin typeface="Arial Black" pitchFamily="34" charset="0"/>
              </a:rPr>
              <a:t>ΩΣ </a:t>
            </a:r>
            <a:r>
              <a:rPr lang="el-GR" sz="8000" b="1" dirty="0" smtClean="0">
                <a:solidFill>
                  <a:srgbClr val="FF0000"/>
                </a:solidFill>
                <a:latin typeface="Arial Black" pitchFamily="34" charset="0"/>
              </a:rPr>
              <a:t>16</a:t>
            </a:r>
            <a:r>
              <a:rPr lang="el-GR" sz="8000" b="1" dirty="0" smtClean="0">
                <a:solidFill>
                  <a:schemeClr val="tx1"/>
                </a:solidFill>
                <a:latin typeface="Arial Black" pitchFamily="34" charset="0"/>
              </a:rPr>
              <a:t> ΤΑ ΟΠΟΙΑ ΤΟΠΟΘΕΤΟΥΝΤΑΙ ΠΑΡΑΛΛΗΛΑ ΚΑΙ ΚΟΝΤΑ ΤΟ ΕΝΑ ΣΤΟ ΑΛΛΟ ΚΑΙ ΕΤΣΙ ΩΣΤΕ ΝΑ ΕΦΑΡΜΟΖΟΥΝ ΟΙ ΚΥΜΑΤΟΕΙΔΕΙΣ ΠΛΕΥΡΕΣ ΤΩΝ ΥΔΡΟΘΑΛΑΜΩΝ ΜΕΤΑΞΥ ΤΟΥΣ, ΑΠΟΤΕΛΟΥΝ ΤΗΝ ΑΤΜΟΠΑΡΑΓΩΓΟ ΕΠΙΦΑΝΕΙΑ ΤΟΥ ΛΕΒΗΤΑ.</a:t>
            </a:r>
          </a:p>
          <a:p>
            <a:pPr indent="-457200" algn="l">
              <a:buClr>
                <a:srgbClr val="FF0000"/>
              </a:buClr>
              <a:buFont typeface="Wingdings" pitchFamily="2" charset="2"/>
              <a:buChar char="q"/>
            </a:pPr>
            <a:endParaRPr lang="el-GR" sz="2000" b="1" dirty="0" smtClean="0">
              <a:solidFill>
                <a:schemeClr val="tx1"/>
              </a:solidFill>
              <a:latin typeface="Arial Black" pitchFamily="34" charset="0"/>
            </a:endParaRPr>
          </a:p>
          <a:p>
            <a:pPr indent="-457200" algn="l">
              <a:buClr>
                <a:srgbClr val="FF0000"/>
              </a:buClr>
              <a:buFont typeface="Wingdings" pitchFamily="2" charset="2"/>
              <a:buChar char="q"/>
            </a:pPr>
            <a:endParaRPr lang="el-GR" sz="2000" b="1" dirty="0" smtClean="0">
              <a:solidFill>
                <a:schemeClr val="tx1"/>
              </a:solidFill>
              <a:latin typeface="Arial Black" pitchFamily="34" charset="0"/>
            </a:endParaRPr>
          </a:p>
          <a:p>
            <a:pPr marL="1188000" indent="-457200">
              <a:buClr>
                <a:srgbClr val="FF0000"/>
              </a:buClr>
            </a:pPr>
            <a:endParaRPr lang="el-GR" sz="2000" b="1" u="sng" dirty="0" smtClean="0">
              <a:solidFill>
                <a:schemeClr val="tx1"/>
              </a:solidFill>
              <a:latin typeface="Arial Black" pitchFamily="34" charset="0"/>
            </a:endParaRPr>
          </a:p>
          <a:p>
            <a:pPr indent="-457200" algn="l">
              <a:buClr>
                <a:srgbClr val="FF0000"/>
              </a:buClr>
            </a:pPr>
            <a:endParaRPr lang="el-GR" sz="2000" b="1" dirty="0" smtClean="0">
              <a:solidFill>
                <a:schemeClr val="tx1"/>
              </a:solidFill>
              <a:latin typeface="Arial Black" pitchFamily="34" charset="0"/>
            </a:endParaRPr>
          </a:p>
          <a:p>
            <a:pPr algn="l">
              <a:buClr>
                <a:srgbClr val="FF0000"/>
              </a:buClr>
            </a:pPr>
            <a:r>
              <a:rPr lang="el-GR" sz="2000" b="1" dirty="0" smtClean="0">
                <a:solidFill>
                  <a:schemeClr val="tx1"/>
                </a:solidFill>
                <a:latin typeface="Arial Black" pitchFamily="34" charset="0"/>
              </a:rPr>
              <a:t> </a:t>
            </a:r>
          </a:p>
          <a:p>
            <a:pPr algn="l">
              <a:buClr>
                <a:srgbClr val="FF0000"/>
              </a:buClr>
              <a:buFont typeface="Wingdings" pitchFamily="2" charset="2"/>
              <a:buChar char="Ø"/>
            </a:pPr>
            <a:endParaRPr lang="el-GR"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a:normAutofit fontScale="90000"/>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BABCOCK-WILCOX (B &amp; W) </a:t>
            </a:r>
            <a:r>
              <a:rPr lang="el-GR" sz="2400" b="1" u="sng" dirty="0" smtClean="0">
                <a:solidFill>
                  <a:schemeClr val="bg1"/>
                </a:solidFill>
                <a:latin typeface="Arial" pitchFamily="34" charset="0"/>
                <a:cs typeface="Arial" pitchFamily="34" charset="0"/>
              </a:rPr>
              <a:t>ΜΕ ΣΥΛΛΕΚΤΗ ΤΡΙΩΝ ΔΙΑΔΡΟΜΩΝ ΚΑΥΣΑΕΡΙΩΝ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smtClean="0"/>
              <a:t>.</a:t>
            </a:r>
            <a:endParaRPr lang="en-US" sz="500" b="1" dirty="0"/>
          </a:p>
        </p:txBody>
      </p:sp>
      <p:pic>
        <p:nvPicPr>
          <p:cNvPr id="6" name="Content Placeholder 5" descr="scan0012.jpg"/>
          <p:cNvPicPr>
            <a:picLocks noGrp="1" noChangeAspect="1"/>
          </p:cNvPicPr>
          <p:nvPr>
            <p:ph sz="half" idx="2"/>
          </p:nvPr>
        </p:nvPicPr>
        <p:blipFill>
          <a:blip r:embed="rId3" cstate="print">
            <a:lum bright="-29000" contrast="49000"/>
          </a:blip>
          <a:stretch>
            <a:fillRect/>
          </a:stretch>
        </p:blipFill>
        <p:spPr>
          <a:xfrm rot="-60000">
            <a:off x="428596" y="2002312"/>
            <a:ext cx="8319791" cy="4498522"/>
          </a:xfrm>
        </p:spPr>
      </p:pic>
      <p:sp>
        <p:nvSpPr>
          <p:cNvPr id="5" name="Title 1"/>
          <p:cNvSpPr>
            <a:spLocks noGrp="1"/>
          </p:cNvSpPr>
          <p:nvPr>
            <p:ph type="title"/>
          </p:nvPr>
        </p:nvSpPr>
        <p:spPr>
          <a:xfrm>
            <a:off x="285720" y="214290"/>
            <a:ext cx="8572560" cy="714380"/>
          </a:xfrm>
          <a:solidFill>
            <a:schemeClr val="accent2">
              <a:lumMod val="75000"/>
            </a:schemeClr>
          </a:solidFill>
          <a:effectLst>
            <a:glow rad="228600">
              <a:schemeClr val="accent1">
                <a:satMod val="175000"/>
                <a:alpha val="40000"/>
              </a:schemeClr>
            </a:glow>
          </a:effectLst>
        </p:spPr>
        <p:txBody>
          <a:bodyPr>
            <a:normAutofit fontScale="90000"/>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BABCOCK-WILCOX (B &amp; W) </a:t>
            </a:r>
            <a:r>
              <a:rPr lang="el-GR" sz="2400" b="1" u="sng" dirty="0" smtClean="0">
                <a:solidFill>
                  <a:schemeClr val="bg1"/>
                </a:solidFill>
                <a:latin typeface="Arial" pitchFamily="34" charset="0"/>
                <a:cs typeface="Arial" pitchFamily="34" charset="0"/>
              </a:rPr>
              <a:t>ΜΕ ΣΥΛΛΕΚΤΗ ΤΡΙΩΝ ΔΙΑΔΡΟΜΩΝ ΚΑΥΣΑΕΡΙΩΝ</a:t>
            </a:r>
            <a:endParaRPr lang="en-US" sz="2400" b="1" u="sng" dirty="0">
              <a:solidFill>
                <a:schemeClr val="bg1"/>
              </a:solidFill>
              <a:latin typeface="Arial" pitchFamily="34" charset="0"/>
              <a:cs typeface="Arial" pitchFamily="34" charset="0"/>
            </a:endParaRPr>
          </a:p>
        </p:txBody>
      </p:sp>
      <p:sp>
        <p:nvSpPr>
          <p:cNvPr id="8" name="TextBox 7"/>
          <p:cNvSpPr txBox="1"/>
          <p:nvPr/>
        </p:nvSpPr>
        <p:spPr>
          <a:xfrm>
            <a:off x="1071538" y="1357298"/>
            <a:ext cx="6929486" cy="400110"/>
          </a:xfrm>
          <a:prstGeom prst="rect">
            <a:avLst/>
          </a:prstGeom>
          <a:noFill/>
        </p:spPr>
        <p:txBody>
          <a:bodyPr wrap="square" rtlCol="0">
            <a:spAutoFit/>
          </a:bodyPr>
          <a:lstStyle/>
          <a:p>
            <a:pPr marL="216000" indent="-457200" algn="ctr">
              <a:buClr>
                <a:srgbClr val="FF0000"/>
              </a:buClr>
            </a:pPr>
            <a:r>
              <a:rPr lang="el-GR" sz="2000" b="1" dirty="0" smtClean="0">
                <a:solidFill>
                  <a:srgbClr val="FF0000"/>
                </a:solidFill>
                <a:latin typeface="Arial Black" pitchFamily="34" charset="0"/>
              </a:rPr>
              <a:t>ΔΙΑΦΟΡΕΣ ΜΟΡΦΕΣ ΥΔΡΟΣΥΛΛΕΚΤΩΝ</a:t>
            </a:r>
            <a:endParaRPr lang="el-GR" sz="2000" b="1" dirty="0" smtClean="0">
              <a:latin typeface="Arial Black" pitchFamily="34" charset="0"/>
            </a:endParaRPr>
          </a:p>
        </p:txBody>
      </p:sp>
    </p:spTree>
  </p:cSld>
  <p:clrMapOvr>
    <a:masterClrMapping/>
  </p:clrMapOvr>
  <p:timing>
    <p:tnLst>
      <p:par>
        <p:cTn id="1" dur="indefinite" restart="never" nodeType="tmRoot"/>
      </p:par>
    </p:tnLst>
  </p:timing>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marL="1188000" indent="-457200">
              <a:buClr>
                <a:srgbClr val="FF0000"/>
              </a:buClr>
            </a:pPr>
            <a:endParaRPr lang="el-GR" sz="2000" b="1" u="sng" dirty="0" smtClean="0">
              <a:solidFill>
                <a:schemeClr val="tx1"/>
              </a:solidFill>
              <a:latin typeface="Arial Black" pitchFamily="34" charset="0"/>
            </a:endParaRPr>
          </a:p>
          <a:p>
            <a:pPr marL="1188000" indent="-457200">
              <a:buClr>
                <a:srgbClr val="FF0000"/>
              </a:buClr>
            </a:pPr>
            <a:r>
              <a:rPr lang="el-GR" sz="2000" b="1" u="sng" dirty="0" smtClean="0">
                <a:solidFill>
                  <a:schemeClr val="tx1"/>
                </a:solidFill>
                <a:latin typeface="Arial Black" pitchFamily="34" charset="0"/>
              </a:rPr>
              <a:t>Ο ΣΥΛΛΕΚΤΗΣ  </a:t>
            </a:r>
            <a:r>
              <a:rPr lang="el-GR" sz="2000" b="1" u="sng" dirty="0" smtClean="0">
                <a:solidFill>
                  <a:srgbClr val="FF0000"/>
                </a:solidFill>
                <a:latin typeface="Arial Black" pitchFamily="34" charset="0"/>
              </a:rPr>
              <a:t>σ  </a:t>
            </a:r>
            <a:r>
              <a:rPr lang="el-GR" sz="2000" b="1" u="sng" dirty="0" smtClean="0">
                <a:solidFill>
                  <a:schemeClr val="tx1"/>
                </a:solidFill>
                <a:latin typeface="Arial Black" pitchFamily="34" charset="0"/>
              </a:rPr>
              <a:t>.</a:t>
            </a:r>
          </a:p>
          <a:p>
            <a:pPr marL="1188000" indent="-457200">
              <a:buClr>
                <a:srgbClr val="FF0000"/>
              </a:buClr>
            </a:pPr>
            <a:endParaRPr lang="el-GR" sz="2000" b="1" u="sng" dirty="0" smtClean="0">
              <a:solidFill>
                <a:schemeClr val="tx1"/>
              </a:solidFill>
              <a:latin typeface="Arial Black" pitchFamily="34" charset="0"/>
            </a:endParaRPr>
          </a:p>
          <a:p>
            <a:pPr indent="-457200" algn="l">
              <a:buClr>
                <a:srgbClr val="FF0000"/>
              </a:buClr>
              <a:buFont typeface="Wingdings" pitchFamily="2" charset="2"/>
              <a:buChar char="q"/>
            </a:pPr>
            <a:r>
              <a:rPr lang="el-GR" sz="2000" b="1" dirty="0" smtClean="0">
                <a:solidFill>
                  <a:schemeClr val="tx1"/>
                </a:solidFill>
                <a:latin typeface="Arial Black" pitchFamily="34" charset="0"/>
              </a:rPr>
              <a:t>ΕΙΝΑΙ ΧΥΤΟΧΑΛΥΒΔΙΝΟΣ ΤΕΤΡΑΓΩΝΙΚΗΣ ΤΟΜΗΣ ΟΡΙΖΟΝΤΙΟΣ, ΜΗΚΟΣ ΟΣΟ ΤΟ ΠΛΑΤΟΣ ΤΟΥ ΛΕΒΗΤΑ ΚΑΙ ΕΝΩΝΕΤΑΙ ΑΠΟ ΠΑΝΩ ΜΕ ΤΟΥΣ ΕΜΠΡΟΣΘΙΟΥΣ ΥΔΡΟΘΑΛΑΜΟΥΣ. </a:t>
            </a:r>
          </a:p>
          <a:p>
            <a:pPr indent="-457200" algn="l">
              <a:buClr>
                <a:srgbClr val="FF0000"/>
              </a:buClr>
              <a:buFont typeface="Wingdings" pitchFamily="2" charset="2"/>
              <a:buChar char="q"/>
            </a:pPr>
            <a:endParaRPr lang="el-GR" sz="2000" b="1" dirty="0" smtClean="0">
              <a:solidFill>
                <a:schemeClr val="tx1"/>
              </a:solidFill>
              <a:latin typeface="Arial Black" pitchFamily="34" charset="0"/>
            </a:endParaRPr>
          </a:p>
          <a:p>
            <a:pPr indent="-457200" algn="l">
              <a:buClr>
                <a:srgbClr val="FF0000"/>
              </a:buClr>
              <a:buFont typeface="Wingdings" pitchFamily="2" charset="2"/>
              <a:buChar char="q"/>
            </a:pPr>
            <a:r>
              <a:rPr lang="el-GR" sz="2000" b="1" dirty="0" smtClean="0">
                <a:solidFill>
                  <a:schemeClr val="tx1"/>
                </a:solidFill>
                <a:latin typeface="Arial Black" pitchFamily="34" charset="0"/>
              </a:rPr>
              <a:t>ΕΝΩΝΕΤΑΙ ΕΠΙΣΗΣ ΜΕ ΤΟΝ ΑΤΜΟΥΔΡΟΘΑΛΑΜΟ </a:t>
            </a:r>
            <a:r>
              <a:rPr lang="el-GR" sz="2000" b="1" dirty="0" smtClean="0">
                <a:solidFill>
                  <a:srgbClr val="FF0000"/>
                </a:solidFill>
                <a:latin typeface="Arial Black" pitchFamily="34" charset="0"/>
              </a:rPr>
              <a:t>Α</a:t>
            </a:r>
            <a:r>
              <a:rPr lang="el-GR" sz="2000" b="1" dirty="0" smtClean="0">
                <a:solidFill>
                  <a:schemeClr val="tx1"/>
                </a:solidFill>
                <a:latin typeface="Arial Black" pitchFamily="34" charset="0"/>
              </a:rPr>
              <a:t> ΜΕ ΔΥΟ ΚΑΘΕΤΟΥΣ ΠΛΕΥΡΙΚΟΥΣ ΟΧΕΤΟΥΣ ΑΠΟ ΤΟΥΣ ΟΠΟΙΟΥΣ ΚΑΙ ΤΡΟΦΟΔΟΤΕΙΤΑΙ ΜΕ ΝΕΡΟ ΣΕ ΜΕΓΑΛΗ ΠΟΣΟΤΗΤΑ.</a:t>
            </a:r>
          </a:p>
          <a:p>
            <a:pPr algn="l">
              <a:buClr>
                <a:srgbClr val="FF0000"/>
              </a:buClr>
            </a:pPr>
            <a:r>
              <a:rPr lang="el-GR" sz="2000" b="1" dirty="0" smtClean="0">
                <a:solidFill>
                  <a:schemeClr val="tx1"/>
                </a:solidFill>
                <a:latin typeface="Arial Black" pitchFamily="34" charset="0"/>
              </a:rPr>
              <a:t> </a:t>
            </a:r>
          </a:p>
          <a:p>
            <a:pPr algn="l">
              <a:buClr>
                <a:srgbClr val="FF0000"/>
              </a:buClr>
              <a:buFont typeface="Wingdings" pitchFamily="2" charset="2"/>
              <a:buChar char="Ø"/>
            </a:pPr>
            <a:endParaRPr lang="el-GR"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a:normAutofit fontScale="90000"/>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BABCOCK-WILCOX (B &amp; W) </a:t>
            </a:r>
            <a:r>
              <a:rPr lang="el-GR" sz="2400" b="1" u="sng" dirty="0" smtClean="0">
                <a:solidFill>
                  <a:schemeClr val="bg1"/>
                </a:solidFill>
                <a:latin typeface="Arial" pitchFamily="34" charset="0"/>
                <a:cs typeface="Arial" pitchFamily="34" charset="0"/>
              </a:rPr>
              <a:t>ΜΕ ΣΥΛΛΕΚΤΗ ΤΡΙΩΝ ΔΙΑΔΡΟΜΩΝ ΚΑΥΣΑΕΡΙΩΝ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lnSpcReduction="10000"/>
          </a:bodyPr>
          <a:lstStyle/>
          <a:p>
            <a:pPr marL="1188000" indent="-457200">
              <a:buClr>
                <a:srgbClr val="FF0000"/>
              </a:buClr>
            </a:pPr>
            <a:endParaRPr lang="el-GR" sz="2000" b="1" u="sng" dirty="0" smtClean="0">
              <a:solidFill>
                <a:schemeClr val="tx1"/>
              </a:solidFill>
              <a:latin typeface="Arial Black" pitchFamily="34" charset="0"/>
            </a:endParaRPr>
          </a:p>
          <a:p>
            <a:pPr marL="1188000" indent="-457200">
              <a:buClr>
                <a:srgbClr val="FF0000"/>
              </a:buClr>
            </a:pPr>
            <a:r>
              <a:rPr lang="el-GR" sz="2000" b="1" u="sng" dirty="0" smtClean="0">
                <a:solidFill>
                  <a:schemeClr val="tx1"/>
                </a:solidFill>
                <a:latin typeface="Arial Black" pitchFamily="34" charset="0"/>
              </a:rPr>
              <a:t>Η ΕΣΤΙΑ ΚΑΙ ΤΟ ΠΕΡΙΒΛΗΜΑ ΤΟΥ ΛΕΒΗΤΑ  </a:t>
            </a:r>
            <a:r>
              <a:rPr lang="el-GR" sz="2000" b="1" u="sng" dirty="0" smtClean="0">
                <a:solidFill>
                  <a:srgbClr val="FF0000"/>
                </a:solidFill>
                <a:latin typeface="Arial Black" pitchFamily="34" charset="0"/>
              </a:rPr>
              <a:t>Ε  </a:t>
            </a:r>
            <a:r>
              <a:rPr lang="el-GR" sz="2000" b="1" u="sng" dirty="0" smtClean="0">
                <a:solidFill>
                  <a:schemeClr val="tx1"/>
                </a:solidFill>
                <a:latin typeface="Arial Black" pitchFamily="34" charset="0"/>
              </a:rPr>
              <a:t>.</a:t>
            </a:r>
          </a:p>
          <a:p>
            <a:pPr algn="l">
              <a:buClr>
                <a:srgbClr val="FF0000"/>
              </a:buClr>
            </a:pPr>
            <a:endParaRPr lang="el-GR" sz="2000" b="1" dirty="0" smtClean="0">
              <a:solidFill>
                <a:schemeClr val="tx1"/>
              </a:solidFill>
              <a:latin typeface="Arial Black" pitchFamily="34" charset="0"/>
            </a:endParaRPr>
          </a:p>
          <a:p>
            <a:pPr algn="l">
              <a:buClr>
                <a:srgbClr val="FF0000"/>
              </a:buClr>
              <a:buFont typeface="Wingdings" pitchFamily="2" charset="2"/>
              <a:buChar char="q"/>
            </a:pPr>
            <a:r>
              <a:rPr lang="el-GR" sz="2000" b="1" dirty="0" smtClean="0">
                <a:solidFill>
                  <a:schemeClr val="tx1"/>
                </a:solidFill>
                <a:latin typeface="Arial Black" pitchFamily="34" charset="0"/>
              </a:rPr>
              <a:t>Η ΕΣΤΙΑ ΚΑΤΩ ΑΠΟ ΤΗΝ ΚΑΤΩΤΕΡΗ ΣΕΙΡΑ ΑΥΛΩΝ ΕΙΝΑΙ ΜΕΓΑΛΟΥ ΟΓΚΟΥ ΓΙΑ ΤΗΝ ΕΠΙΤΕΥΞΗ ΤΕΛΕΙΑ ΚΑΥΣΕΩΣ.</a:t>
            </a:r>
          </a:p>
          <a:p>
            <a:pPr algn="l">
              <a:buClr>
                <a:srgbClr val="FF0000"/>
              </a:buClr>
              <a:buFont typeface="Wingdings" pitchFamily="2" charset="2"/>
              <a:buChar char="q"/>
            </a:pPr>
            <a:endParaRPr lang="el-GR" sz="2000" b="1" dirty="0" smtClean="0">
              <a:solidFill>
                <a:schemeClr val="tx1"/>
              </a:solidFill>
              <a:latin typeface="Arial Black" pitchFamily="34" charset="0"/>
            </a:endParaRPr>
          </a:p>
          <a:p>
            <a:pPr algn="l">
              <a:buClr>
                <a:srgbClr val="FF0000"/>
              </a:buClr>
              <a:buFont typeface="Wingdings" pitchFamily="2" charset="2"/>
              <a:buChar char="q"/>
            </a:pPr>
            <a:r>
              <a:rPr lang="el-GR" sz="2000" b="1" dirty="0" smtClean="0">
                <a:solidFill>
                  <a:schemeClr val="tx1"/>
                </a:solidFill>
                <a:latin typeface="Arial Black" pitchFamily="34" charset="0"/>
              </a:rPr>
              <a:t>ΣΤΗΝ ΠΡΟΣΟΨΗ ΤΗΣ ΦΕΡΕΙ ΤΡΕΙΣ ΩΣ ΤΕΣΣΕΡΙΣ ΚΩΝΟΥΣ ΑΕΡΑ </a:t>
            </a:r>
            <a:r>
              <a:rPr lang="el-GR" sz="2400" b="1" dirty="0" smtClean="0">
                <a:solidFill>
                  <a:srgbClr val="FF0000"/>
                </a:solidFill>
                <a:latin typeface="Arial Black" pitchFamily="34" charset="0"/>
              </a:rPr>
              <a:t>ρ</a:t>
            </a:r>
            <a:r>
              <a:rPr lang="el-GR" sz="2000" b="1" dirty="0" smtClean="0">
                <a:solidFill>
                  <a:schemeClr val="tx1"/>
                </a:solidFill>
                <a:latin typeface="Arial Black" pitchFamily="34" charset="0"/>
              </a:rPr>
              <a:t> ΚΑΙ ΚΑΥΣΤΗΡΕΣ  </a:t>
            </a:r>
            <a:r>
              <a:rPr lang="el-GR" sz="2000" b="1" dirty="0" smtClean="0">
                <a:solidFill>
                  <a:srgbClr val="FF0000"/>
                </a:solidFill>
                <a:latin typeface="Arial Black" pitchFamily="34" charset="0"/>
              </a:rPr>
              <a:t>Κ </a:t>
            </a:r>
            <a:r>
              <a:rPr lang="el-GR" sz="2000" b="1" dirty="0" smtClean="0">
                <a:solidFill>
                  <a:schemeClr val="tx1"/>
                </a:solidFill>
                <a:latin typeface="Arial Black" pitchFamily="34" charset="0"/>
              </a:rPr>
              <a:t>.</a:t>
            </a:r>
          </a:p>
          <a:p>
            <a:pPr algn="l">
              <a:buClr>
                <a:srgbClr val="FF0000"/>
              </a:buClr>
              <a:buFont typeface="Wingdings" pitchFamily="2" charset="2"/>
              <a:buChar char="q"/>
            </a:pPr>
            <a:endParaRPr lang="el-GR" sz="2000" b="1" dirty="0" smtClean="0">
              <a:solidFill>
                <a:schemeClr val="tx1"/>
              </a:solidFill>
              <a:latin typeface="Arial Black" pitchFamily="34" charset="0"/>
            </a:endParaRPr>
          </a:p>
          <a:p>
            <a:pPr algn="l">
              <a:buClr>
                <a:srgbClr val="FF0000"/>
              </a:buClr>
              <a:buFont typeface="Wingdings" pitchFamily="2" charset="2"/>
              <a:buChar char="q"/>
            </a:pPr>
            <a:r>
              <a:rPr lang="el-GR" sz="2000" b="1" dirty="0" smtClean="0">
                <a:solidFill>
                  <a:schemeClr val="tx1"/>
                </a:solidFill>
                <a:latin typeface="Arial Black" pitchFamily="34" charset="0"/>
              </a:rPr>
              <a:t> ΤΟ ΠΕΡΙΒΛΗΜΑ ΤΟΥ ΛΕΒΗΤΑ ΤΟΝ ΠΕΡΙΒΑΛΛΕΙ ΜΕΧΡΙ ΤΗ ΒΑΣΗ ΤΗΣ ΚΑΠΝΟΔΟΧΟΥ ΚΑΙ ΕΙΝΑΙ ΚΑΤΑΣΚΕΥΑΣΜΕΝΟ ΑΠΟ ΔΙΠΛΟ ΕΛΑΣΜΑ ΚΑΙ ΦΥΛΛΟ ΑΠΟ ΑΜΙΑΝΤΟ. </a:t>
            </a:r>
          </a:p>
          <a:p>
            <a:pPr algn="l">
              <a:buClr>
                <a:srgbClr val="FF0000"/>
              </a:buClr>
              <a:buFont typeface="Wingdings" pitchFamily="2" charset="2"/>
              <a:buChar char="q"/>
            </a:pPr>
            <a:endParaRPr lang="el-GR" sz="2000" b="1" dirty="0" smtClean="0">
              <a:solidFill>
                <a:schemeClr val="tx1"/>
              </a:solidFill>
              <a:latin typeface="Arial Black" pitchFamily="34" charset="0"/>
            </a:endParaRPr>
          </a:p>
          <a:p>
            <a:pPr algn="l">
              <a:buClr>
                <a:srgbClr val="FF0000"/>
              </a:buClr>
              <a:buFont typeface="Wingdings" pitchFamily="2" charset="2"/>
              <a:buChar char="q"/>
            </a:pPr>
            <a:r>
              <a:rPr lang="el-GR" sz="2000" b="1" dirty="0" smtClean="0">
                <a:solidFill>
                  <a:schemeClr val="tx1"/>
                </a:solidFill>
                <a:latin typeface="Arial Black" pitchFamily="34" charset="0"/>
              </a:rPr>
              <a:t>ΠΛΕΥΡΙΚΑ, ΕΜΠΡΟΣ ΚΑΙ ΠΙΣΩ ΦΕΡΕΙ ΤΙΣ ΘΥΡΕΣ ΤΟΥ ΕΚΚΑΠΝΙΣΜΟΥ η ΑΥΛΟΘΥΡΕΣ.</a:t>
            </a: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a:normAutofit fontScale="90000"/>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BABCOCK-WILCOX (B &amp; W) </a:t>
            </a:r>
            <a:r>
              <a:rPr lang="el-GR" sz="2400" b="1" u="sng" dirty="0" smtClean="0">
                <a:solidFill>
                  <a:schemeClr val="bg1"/>
                </a:solidFill>
                <a:latin typeface="Arial" pitchFamily="34" charset="0"/>
                <a:cs typeface="Arial" pitchFamily="34" charset="0"/>
              </a:rPr>
              <a:t>ΜΕ ΣΥΛΛΕΚΤΗ ΤΡΙΩΝ ΔΙΑΔΡΟΜΩΝ ΚΑΥΣΑΕΡΙΩΝ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marL="1188000" indent="-457200">
              <a:buClr>
                <a:srgbClr val="FF0000"/>
              </a:buClr>
            </a:pPr>
            <a:endParaRPr lang="el-GR" sz="2000" b="1" u="sng" dirty="0" smtClean="0">
              <a:solidFill>
                <a:schemeClr val="tx1"/>
              </a:solidFill>
              <a:latin typeface="Arial Black" pitchFamily="34" charset="0"/>
            </a:endParaRPr>
          </a:p>
          <a:p>
            <a:pPr marL="1188000" indent="-457200">
              <a:buClr>
                <a:srgbClr val="FF0000"/>
              </a:buClr>
            </a:pPr>
            <a:r>
              <a:rPr lang="el-GR" sz="2000" b="1" u="sng" dirty="0" smtClean="0">
                <a:solidFill>
                  <a:schemeClr val="tx1"/>
                </a:solidFill>
                <a:latin typeface="Arial Black" pitchFamily="34" charset="0"/>
              </a:rPr>
              <a:t>Ο ΥΠΕΡΘΕΡΜΑΝΤΗΡΑΣ  </a:t>
            </a:r>
            <a:r>
              <a:rPr lang="el-GR" sz="2000" b="1" u="sng" dirty="0" smtClean="0">
                <a:solidFill>
                  <a:srgbClr val="FF0000"/>
                </a:solidFill>
                <a:latin typeface="Arial Black" pitchFamily="34" charset="0"/>
              </a:rPr>
              <a:t>γ  </a:t>
            </a:r>
            <a:r>
              <a:rPr lang="el-GR" sz="2000" b="1" u="sng" dirty="0" smtClean="0">
                <a:solidFill>
                  <a:schemeClr val="tx1"/>
                </a:solidFill>
                <a:latin typeface="Arial Black" pitchFamily="34" charset="0"/>
              </a:rPr>
              <a:t>.</a:t>
            </a:r>
          </a:p>
          <a:p>
            <a:pPr algn="l">
              <a:buClr>
                <a:srgbClr val="FF0000"/>
              </a:buClr>
            </a:pPr>
            <a:endParaRPr lang="el-GR" sz="2000" b="1" dirty="0" smtClean="0">
              <a:solidFill>
                <a:schemeClr val="tx1"/>
              </a:solidFill>
              <a:latin typeface="Arial Black" pitchFamily="34" charset="0"/>
            </a:endParaRPr>
          </a:p>
          <a:p>
            <a:pPr algn="l">
              <a:buClr>
                <a:srgbClr val="FF0000"/>
              </a:buClr>
              <a:buFont typeface="Wingdings" pitchFamily="2" charset="2"/>
              <a:buChar char="q"/>
            </a:pPr>
            <a:r>
              <a:rPr lang="el-GR" sz="2000" b="1" dirty="0" smtClean="0">
                <a:solidFill>
                  <a:schemeClr val="tx1"/>
                </a:solidFill>
                <a:latin typeface="Arial Black" pitchFamily="34" charset="0"/>
              </a:rPr>
              <a:t> ΑΠΟΤΕΛΕΙΤΑΙ ΑΠΟ ΔΥΟ ΘΑΛΑΜΟΥΣ ΟΙ ΟΠΟΙΟΙ ΣΥΝΔΕΟΝΤΑΙ ΜΕΤΑΞΥ ΤΟΥΣ ΜΕ ΑΥΛΟΥΣ ΣΧΗΜΑΤΟΣ </a:t>
            </a:r>
            <a:r>
              <a:rPr lang="en-US" sz="2800" b="1" dirty="0" smtClean="0">
                <a:solidFill>
                  <a:srgbClr val="FF0000"/>
                </a:solidFill>
                <a:latin typeface="Arial Black" pitchFamily="34" charset="0"/>
              </a:rPr>
              <a:t>U</a:t>
            </a:r>
            <a:r>
              <a:rPr lang="en-US" sz="2800" b="1" dirty="0" smtClean="0">
                <a:solidFill>
                  <a:schemeClr val="tx1"/>
                </a:solidFill>
                <a:latin typeface="Arial Black" pitchFamily="34" charset="0"/>
              </a:rPr>
              <a:t> .</a:t>
            </a:r>
            <a:endParaRPr lang="el-GR" sz="2800" b="1" dirty="0" smtClean="0">
              <a:solidFill>
                <a:schemeClr val="tx1"/>
              </a:solidFill>
              <a:latin typeface="Arial Black" pitchFamily="34" charset="0"/>
            </a:endParaRPr>
          </a:p>
          <a:p>
            <a:pPr algn="l">
              <a:buClr>
                <a:srgbClr val="FF0000"/>
              </a:buClr>
              <a:buFont typeface="Wingdings" pitchFamily="2" charset="2"/>
              <a:buChar char="q"/>
            </a:pPr>
            <a:endParaRPr lang="en-US" sz="2800" b="1" dirty="0" smtClean="0">
              <a:solidFill>
                <a:schemeClr val="tx1"/>
              </a:solidFill>
              <a:latin typeface="Arial Black" pitchFamily="34" charset="0"/>
            </a:endParaRPr>
          </a:p>
          <a:p>
            <a:pPr algn="l">
              <a:buClr>
                <a:srgbClr val="FF0000"/>
              </a:buClr>
              <a:buFont typeface="Wingdings" pitchFamily="2" charset="2"/>
              <a:buChar char="q"/>
            </a:pPr>
            <a:r>
              <a:rPr lang="el-GR" sz="2000" b="1" dirty="0" smtClean="0">
                <a:solidFill>
                  <a:schemeClr val="tx1"/>
                </a:solidFill>
                <a:latin typeface="Arial Black" pitchFamily="34" charset="0"/>
              </a:rPr>
              <a:t>Ο ΑΤΜΟΣ ΠΡΟΕΡΧΟΜΕΝΟΣ ΑΠΟ ΤΟΝ ΑΤΜΟΘΑΛΑΜΟ ΕΙΣΕΡΧΕΤΑΙ ΜΕΣΑ ΣΤΟΝ ΕΝΑ ΘΑΛΑΜΟ, ΚΥΚΛΟΦΟΡΕΙ ΜΕΣΑ ΣΤΟΥΣ ΑΥΛΟΥΣ ΤΟΥ ΥΠΕΡΘΕΡΜΑΝΤΗΡΑ ΜΕ ΕΠΑΝΑΛΑΜΒΑΝΟΜΕΝΕΣ ΔΙΑΔΡΟΜΕΣ ΚΑΙ ΕΞΕΡΧΕΤΑΙ ΑΠΟ ΑΥΤΟΝ ΩΣ ΥΠΕΡΘΕΡΜΟΣ. </a:t>
            </a:r>
          </a:p>
          <a:p>
            <a:pPr algn="l">
              <a:buClr>
                <a:srgbClr val="FF0000"/>
              </a:buClr>
              <a:buFont typeface="Wingdings" pitchFamily="2" charset="2"/>
              <a:buChar char="q"/>
            </a:pPr>
            <a:endParaRPr lang="el-GR" sz="2000" b="1" dirty="0" smtClean="0">
              <a:solidFill>
                <a:schemeClr val="tx1"/>
              </a:solidFill>
              <a:latin typeface="Arial Black" pitchFamily="34" charset="0"/>
            </a:endParaRPr>
          </a:p>
          <a:p>
            <a:pPr algn="l">
              <a:buClr>
                <a:srgbClr val="FF0000"/>
              </a:buClr>
              <a:buFont typeface="Wingdings" pitchFamily="2" charset="2"/>
              <a:buChar char="q"/>
            </a:pPr>
            <a:r>
              <a:rPr lang="el-GR" sz="2000" b="1" dirty="0" smtClean="0">
                <a:solidFill>
                  <a:schemeClr val="tx1"/>
                </a:solidFill>
                <a:latin typeface="Arial Black" pitchFamily="34" charset="0"/>
              </a:rPr>
              <a:t>ΟΙ ΕΠΑΝΑΛΑΜΒΑΝΟΜΕΝΕΣ ΔΙΑΔΡΟΜΕΣ ΑΤΜΟΥ ΟΦΕΙΛΟΝΤΑΙ ΣΤΗΝ ΥΠΑΡΞΗ ΔΙΑΦΡΑΓΜΑΤΩΝ ΜΕΣΑ ΣΤΟΥΣ ΘΑΛΑΜΟΥΣ.</a:t>
            </a:r>
            <a:endParaRPr lang="el-GR" sz="2000" b="1" dirty="0" smtClean="0">
              <a:solidFill>
                <a:srgbClr val="FF000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a:normAutofit fontScale="90000"/>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BABCOCK-WILCOX (B &amp; W) </a:t>
            </a:r>
            <a:r>
              <a:rPr lang="el-GR" sz="2400" b="1" u="sng" dirty="0" smtClean="0">
                <a:solidFill>
                  <a:schemeClr val="bg1"/>
                </a:solidFill>
                <a:latin typeface="Arial" pitchFamily="34" charset="0"/>
                <a:cs typeface="Arial" pitchFamily="34" charset="0"/>
              </a:rPr>
              <a:t>ΜΕ ΣΥΛΛΕΚΤΗ ΤΡΙΩΝ ΔΙΑΔΡΟΜΩΝ ΚΑΥΣΑΕΡΙΩΝ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smtClean="0"/>
              <a:t>.</a:t>
            </a:r>
            <a:endParaRPr lang="en-US" sz="500" b="1" dirty="0"/>
          </a:p>
        </p:txBody>
      </p:sp>
      <p:pic>
        <p:nvPicPr>
          <p:cNvPr id="6" name="Content Placeholder 5" descr="scan0012.jpg"/>
          <p:cNvPicPr>
            <a:picLocks noGrp="1" noChangeAspect="1"/>
          </p:cNvPicPr>
          <p:nvPr>
            <p:ph sz="half" idx="2"/>
          </p:nvPr>
        </p:nvPicPr>
        <p:blipFill>
          <a:blip r:embed="rId3" cstate="print">
            <a:lum bright="-19000" contrast="39000"/>
          </a:blip>
          <a:stretch>
            <a:fillRect/>
          </a:stretch>
        </p:blipFill>
        <p:spPr>
          <a:xfrm>
            <a:off x="2571736" y="1071546"/>
            <a:ext cx="6142732" cy="5287484"/>
          </a:xfrm>
        </p:spPr>
      </p:pic>
      <p:sp>
        <p:nvSpPr>
          <p:cNvPr id="5" name="Title 1"/>
          <p:cNvSpPr>
            <a:spLocks noGrp="1"/>
          </p:cNvSpPr>
          <p:nvPr>
            <p:ph type="title"/>
          </p:nvPr>
        </p:nvSpPr>
        <p:spPr>
          <a:xfrm>
            <a:off x="285720" y="214290"/>
            <a:ext cx="8572560" cy="714380"/>
          </a:xfrm>
          <a:solidFill>
            <a:schemeClr val="accent2">
              <a:lumMod val="75000"/>
            </a:schemeClr>
          </a:solidFill>
          <a:effectLst>
            <a:glow rad="228600">
              <a:schemeClr val="accent1">
                <a:satMod val="175000"/>
                <a:alpha val="40000"/>
              </a:schemeClr>
            </a:glow>
          </a:effectLst>
        </p:spPr>
        <p:txBody>
          <a:bodyPr>
            <a:normAutofit fontScale="90000"/>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BABCOCK-WILCOX (B &amp; W) </a:t>
            </a:r>
            <a:r>
              <a:rPr lang="el-GR" sz="2400" b="1" u="sng" dirty="0" smtClean="0">
                <a:solidFill>
                  <a:schemeClr val="bg1"/>
                </a:solidFill>
                <a:latin typeface="Arial" pitchFamily="34" charset="0"/>
                <a:cs typeface="Arial" pitchFamily="34" charset="0"/>
              </a:rPr>
              <a:t>ΜΕ ΣΥΛΛΕΚΤΗ ΤΡΙΩΝ ΔΙΑΔΡΟΜΩΝ ΚΑΥΣΑΕΡΙΩΝ</a:t>
            </a:r>
            <a:endParaRPr lang="en-US" sz="2400" b="1" u="sng" dirty="0">
              <a:solidFill>
                <a:schemeClr val="bg1"/>
              </a:solidFill>
              <a:latin typeface="Arial" pitchFamily="34" charset="0"/>
              <a:cs typeface="Arial" pitchFamily="34" charset="0"/>
            </a:endParaRPr>
          </a:p>
        </p:txBody>
      </p:sp>
      <p:sp>
        <p:nvSpPr>
          <p:cNvPr id="7" name="TextBox 6"/>
          <p:cNvSpPr txBox="1"/>
          <p:nvPr/>
        </p:nvSpPr>
        <p:spPr>
          <a:xfrm>
            <a:off x="142844" y="1285860"/>
            <a:ext cx="2571768" cy="1200329"/>
          </a:xfrm>
          <a:prstGeom prst="rect">
            <a:avLst/>
          </a:prstGeom>
          <a:noFill/>
        </p:spPr>
        <p:txBody>
          <a:bodyPr wrap="square" rtlCol="0">
            <a:spAutoFit/>
          </a:bodyPr>
          <a:lstStyle/>
          <a:p>
            <a:r>
              <a:rPr lang="el-GR" b="1" dirty="0" smtClean="0"/>
              <a:t>ΛΕΒΗΤΑΣ </a:t>
            </a:r>
            <a:r>
              <a:rPr lang="en-US" b="1" dirty="0" smtClean="0"/>
              <a:t>B&amp;W </a:t>
            </a:r>
            <a:r>
              <a:rPr lang="el-GR" b="1" dirty="0" smtClean="0"/>
              <a:t>ΕΦΟΔΙΑΣΜΕΝΟΣ ΜΕ </a:t>
            </a:r>
            <a:r>
              <a:rPr lang="el-GR" b="1" u="sng" dirty="0" smtClean="0">
                <a:solidFill>
                  <a:srgbClr val="FF0000"/>
                </a:solidFill>
              </a:rPr>
              <a:t>ΥΠΕΡΘΕΡΜΑΝΤΗΡΑ</a:t>
            </a:r>
            <a:r>
              <a:rPr lang="el-GR" b="1" dirty="0" smtClean="0"/>
              <a:t> ΚΑΙ </a:t>
            </a:r>
            <a:r>
              <a:rPr lang="el-GR" b="1" u="sng" dirty="0" smtClean="0">
                <a:solidFill>
                  <a:schemeClr val="accent6">
                    <a:lumMod val="75000"/>
                  </a:schemeClr>
                </a:solidFill>
              </a:rPr>
              <a:t>ΠΡΟΘΕΡΜΑΝΤΗΡΑ</a:t>
            </a:r>
            <a:endParaRPr lang="en-US" b="1" u="sng" dirty="0">
              <a:solidFill>
                <a:schemeClr val="accent6">
                  <a:lumMod val="75000"/>
                </a:schemeClr>
              </a:solidFill>
            </a:endParaRPr>
          </a:p>
        </p:txBody>
      </p:sp>
      <p:cxnSp>
        <p:nvCxnSpPr>
          <p:cNvPr id="10" name="Straight Arrow Connector 9"/>
          <p:cNvCxnSpPr/>
          <p:nvPr/>
        </p:nvCxnSpPr>
        <p:spPr>
          <a:xfrm>
            <a:off x="2143108" y="2143116"/>
            <a:ext cx="1714512" cy="142876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785786" y="2857496"/>
            <a:ext cx="714380"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0800000">
            <a:off x="214282" y="3214686"/>
            <a:ext cx="928694"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flipH="1" flipV="1">
            <a:off x="-821569" y="2250273"/>
            <a:ext cx="1928826"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42844" y="1285860"/>
            <a:ext cx="2428892"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643174" y="1285860"/>
            <a:ext cx="1500198" cy="214314"/>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142844" y="3214686"/>
            <a:ext cx="71438"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571736" y="1285860"/>
            <a:ext cx="71438"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2844" y="1142984"/>
            <a:ext cx="8858312" cy="5429288"/>
          </a:xfrm>
        </p:spPr>
        <p:txBody>
          <a:bodyPr>
            <a:normAutofit/>
          </a:bodyPr>
          <a:lstStyle/>
          <a:p>
            <a:pPr>
              <a:buClr>
                <a:srgbClr val="FF0000"/>
              </a:buClr>
            </a:pPr>
            <a:r>
              <a:rPr lang="el-GR" sz="2000" b="1" u="sng" dirty="0" smtClean="0">
                <a:solidFill>
                  <a:srgbClr val="00B050"/>
                </a:solidFill>
                <a:latin typeface="Arial Black" pitchFamily="34" charset="0"/>
              </a:rPr>
              <a:t>Η ΛΕΙΤΟΥΡΓΙΑ ΤΟΥ ΛΕΒΗΤΑ</a:t>
            </a:r>
            <a:r>
              <a:rPr lang="el-GR" sz="2000" b="1" u="sng" dirty="0" smtClean="0">
                <a:solidFill>
                  <a:schemeClr val="tx1"/>
                </a:solidFill>
                <a:latin typeface="Arial Black" pitchFamily="34" charset="0"/>
              </a:rPr>
              <a:t> </a:t>
            </a:r>
            <a:endParaRPr lang="el-GR" sz="2000" b="1" dirty="0" smtClean="0">
              <a:solidFill>
                <a:schemeClr val="tx1"/>
              </a:solidFill>
              <a:latin typeface="Arial Black" pitchFamily="34" charset="0"/>
            </a:endParaRPr>
          </a:p>
          <a:p>
            <a:pPr algn="l">
              <a:buClr>
                <a:srgbClr val="FF0000"/>
              </a:buClr>
              <a:buFont typeface="Wingdings" pitchFamily="2" charset="2"/>
              <a:buChar char="q"/>
            </a:pPr>
            <a:r>
              <a:rPr lang="el-GR" sz="1400" b="1" dirty="0" smtClean="0">
                <a:solidFill>
                  <a:schemeClr val="tx1"/>
                </a:solidFill>
                <a:latin typeface="Arial Black" pitchFamily="34" charset="0"/>
              </a:rPr>
              <a:t> ΤΟ ΝΕΡΟ ΕΙΣΕΡΧΕΤΑΙ ΣΤΟ ΚΑΤΩΤΕΡΟ ΜΕΡΟΣ ΤΟΥ ΑΤΜΟΥΔΡΟΘΑΛΑΜΟΥ </a:t>
            </a:r>
            <a:r>
              <a:rPr lang="el-GR" sz="1400" b="1" dirty="0" smtClean="0">
                <a:solidFill>
                  <a:srgbClr val="FF0000"/>
                </a:solidFill>
                <a:latin typeface="Arial Black" pitchFamily="34" charset="0"/>
              </a:rPr>
              <a:t>Α </a:t>
            </a:r>
            <a:r>
              <a:rPr lang="el-GR" sz="1400" b="1" dirty="0" smtClean="0">
                <a:solidFill>
                  <a:schemeClr val="tx1"/>
                </a:solidFill>
                <a:latin typeface="Arial Black" pitchFamily="34" charset="0"/>
              </a:rPr>
              <a:t>.</a:t>
            </a:r>
          </a:p>
          <a:p>
            <a:pPr algn="l">
              <a:buClr>
                <a:srgbClr val="FF0000"/>
              </a:buClr>
              <a:buFont typeface="Wingdings" pitchFamily="2" charset="2"/>
              <a:buChar char="q"/>
            </a:pPr>
            <a:r>
              <a:rPr lang="el-GR" sz="1400" b="1" dirty="0" smtClean="0">
                <a:solidFill>
                  <a:schemeClr val="tx1"/>
                </a:solidFill>
                <a:latin typeface="Arial Black" pitchFamily="34" charset="0"/>
              </a:rPr>
              <a:t>ΚΑΤΕΒΑΙΝΕΙ ΑΠΟ ΤΟΥΣ ΕΜΠΡΟΣΘΙΟΥΣ ΥΔΡΟΘΑΛΑΜΟΥΣ </a:t>
            </a:r>
            <a:r>
              <a:rPr lang="el-GR" sz="1400" b="1" dirty="0" smtClean="0">
                <a:solidFill>
                  <a:srgbClr val="FF0000"/>
                </a:solidFill>
                <a:latin typeface="Arial Black" pitchFamily="34" charset="0"/>
              </a:rPr>
              <a:t>δ1</a:t>
            </a:r>
            <a:r>
              <a:rPr lang="el-GR" sz="1400" b="1" dirty="0" smtClean="0">
                <a:solidFill>
                  <a:schemeClr val="tx1"/>
                </a:solidFill>
                <a:latin typeface="Arial Black" pitchFamily="34" charset="0"/>
              </a:rPr>
              <a:t> .</a:t>
            </a:r>
          </a:p>
          <a:p>
            <a:pPr algn="l">
              <a:buClr>
                <a:srgbClr val="FF0000"/>
              </a:buClr>
              <a:buFont typeface="Wingdings" pitchFamily="2" charset="2"/>
              <a:buChar char="q"/>
            </a:pPr>
            <a:r>
              <a:rPr lang="el-GR" sz="1400" b="1" dirty="0" smtClean="0">
                <a:solidFill>
                  <a:schemeClr val="tx1"/>
                </a:solidFill>
                <a:latin typeface="Arial Black" pitchFamily="34" charset="0"/>
              </a:rPr>
              <a:t>ΕΙΣΕΡΧΕΤΑΙ ΜΕΣΑ ΣΤΟΥΣ ΑΤΜΟΓΟΝΟΥΣ ΑΥΛΟΥΣ </a:t>
            </a:r>
            <a:r>
              <a:rPr lang="el-GR" sz="1400" b="1" dirty="0" smtClean="0">
                <a:solidFill>
                  <a:srgbClr val="FF0000"/>
                </a:solidFill>
                <a:latin typeface="Arial Black" pitchFamily="34" charset="0"/>
              </a:rPr>
              <a:t>Σ</a:t>
            </a:r>
            <a:r>
              <a:rPr lang="el-GR" sz="1400" b="1" dirty="0" smtClean="0">
                <a:solidFill>
                  <a:schemeClr val="tx1"/>
                </a:solidFill>
                <a:latin typeface="Arial Black" pitchFamily="34" charset="0"/>
              </a:rPr>
              <a:t> ΚΑΙ ΘΕΡΜΑΙΝΟΜΕΝΟ ΑΤΜΟΠΟΙΕΙΤΑΙ.</a:t>
            </a:r>
          </a:p>
          <a:p>
            <a:pPr algn="l">
              <a:buClr>
                <a:srgbClr val="FF0000"/>
              </a:buClr>
              <a:buFont typeface="Wingdings" pitchFamily="2" charset="2"/>
              <a:buChar char="q"/>
            </a:pPr>
            <a:r>
              <a:rPr lang="el-GR" sz="1400" b="1" dirty="0" smtClean="0">
                <a:solidFill>
                  <a:schemeClr val="tx1"/>
                </a:solidFill>
                <a:latin typeface="Arial Black" pitchFamily="34" charset="0"/>
              </a:rPr>
              <a:t>ΩΣ ΑΤΜΟΣ ΑΝΕΒΑΙΝΕΙ ΑΠΟ ΤΟΥΣ ΟΠΙΣΘΙΟΥΣ ΥΔΡΟΘΑΛΑΜΟΥΣ </a:t>
            </a:r>
            <a:r>
              <a:rPr lang="el-GR" sz="1400" b="1" dirty="0" smtClean="0">
                <a:solidFill>
                  <a:srgbClr val="FF0000"/>
                </a:solidFill>
                <a:latin typeface="Arial Black" pitchFamily="34" charset="0"/>
              </a:rPr>
              <a:t>δ2</a:t>
            </a:r>
            <a:r>
              <a:rPr lang="el-GR" sz="1400" b="1" dirty="0" smtClean="0">
                <a:solidFill>
                  <a:schemeClr val="tx1"/>
                </a:solidFill>
                <a:latin typeface="Arial Black" pitchFamily="34" charset="0"/>
              </a:rPr>
              <a:t> ΚΑΙ ΜΕΣΩ ΤΩΝ ΑΤΜΑΓΩΓΩΝ ΑΥΛΩΝ </a:t>
            </a:r>
            <a:r>
              <a:rPr lang="el-GR" sz="1400" b="1" dirty="0" smtClean="0">
                <a:solidFill>
                  <a:srgbClr val="FF0000"/>
                </a:solidFill>
                <a:latin typeface="Arial Black" pitchFamily="34" charset="0"/>
              </a:rPr>
              <a:t>β</a:t>
            </a:r>
            <a:r>
              <a:rPr lang="el-GR" sz="1400" b="1" dirty="0" smtClean="0">
                <a:solidFill>
                  <a:schemeClr val="tx1"/>
                </a:solidFill>
                <a:latin typeface="Arial Black" pitchFamily="34" charset="0"/>
              </a:rPr>
              <a:t> ΕΙΣΕΡΧΕΤΑΙ ΣΤΟΝ ΑΤΜΟΘΑΛΑΜΟ.</a:t>
            </a:r>
          </a:p>
          <a:p>
            <a:pPr algn="l">
              <a:buClr>
                <a:srgbClr val="FF0000"/>
              </a:buClr>
              <a:buFont typeface="Wingdings" pitchFamily="2" charset="2"/>
              <a:buChar char="q"/>
            </a:pPr>
            <a:r>
              <a:rPr lang="el-GR" sz="1400" b="1" dirty="0" smtClean="0">
                <a:solidFill>
                  <a:schemeClr val="tx1"/>
                </a:solidFill>
                <a:latin typeface="Arial Black" pitchFamily="34" charset="0"/>
              </a:rPr>
              <a:t>ΕΙΣΕΡΧΟΜΕΝΟΣ ΣΤΟΝ ΑΤΜΟΘΑΛΑΜΟ Ο ΑΤΜΟΣ ΠΡΟΣΚΡΟΥΕΙ ΠΑΝΩ Σ</a:t>
            </a:r>
            <a:r>
              <a:rPr lang="en-US" sz="1400" b="1" dirty="0" smtClean="0">
                <a:solidFill>
                  <a:schemeClr val="tx1"/>
                </a:solidFill>
                <a:latin typeface="Arial Black" pitchFamily="34" charset="0"/>
              </a:rPr>
              <a:t>’</a:t>
            </a:r>
            <a:r>
              <a:rPr lang="el-GR" sz="1400" b="1" dirty="0" smtClean="0">
                <a:solidFill>
                  <a:schemeClr val="tx1"/>
                </a:solidFill>
                <a:latin typeface="Arial Black" pitchFamily="34" charset="0"/>
              </a:rPr>
              <a:t>ΕΝΑ ΚΑΘΕΤΟ ΔΙΑΦΡΑΓΜΑ ΓΙΑ ΝΑ ΕΓΚΑΤΑΛΕΙΨΕΙ ΚΑΤΑ ΤΟ ΔΥΝΑΤΟΝ ΤΗΝ ΥΓΡΑΣΙΑ ΤΟΥ.</a:t>
            </a:r>
          </a:p>
          <a:p>
            <a:pPr algn="l">
              <a:buClr>
                <a:srgbClr val="FF0000"/>
              </a:buClr>
              <a:buFont typeface="Wingdings" pitchFamily="2" charset="2"/>
              <a:buChar char="q"/>
            </a:pPr>
            <a:r>
              <a:rPr lang="el-GR" sz="1400" b="1" dirty="0" smtClean="0">
                <a:solidFill>
                  <a:schemeClr val="tx1"/>
                </a:solidFill>
                <a:latin typeface="Arial Black" pitchFamily="34" charset="0"/>
              </a:rPr>
              <a:t>ΑΠΟ ΕΚΕΙ ΛΑΜΒΑΝΕΤΑΙ ΟΣΟ ΤΟ ΔΥΝΑΤΟΝ ΣΤΕΓΝΟΣ ΑΠΟ ΤΟΝ ΑΤΜΟΦΡΑΚΤΗ.</a:t>
            </a:r>
          </a:p>
          <a:p>
            <a:pPr algn="l">
              <a:buClr>
                <a:srgbClr val="FF0000"/>
              </a:buClr>
              <a:buFont typeface="Wingdings" pitchFamily="2" charset="2"/>
              <a:buChar char="q"/>
            </a:pPr>
            <a:r>
              <a:rPr lang="el-GR" sz="1400" b="1" dirty="0" smtClean="0">
                <a:solidFill>
                  <a:schemeClr val="tx1"/>
                </a:solidFill>
                <a:latin typeface="Arial Black" pitchFamily="34" charset="0"/>
              </a:rPr>
              <a:t>ΟΔΗΓΕΙΤΑΙ ΣΤΟΝ ΥΠΕΡΘΕΡΜΑΝΤΗΡΑ, ΑΠ</a:t>
            </a:r>
            <a:r>
              <a:rPr lang="en-US" sz="1400" b="1" dirty="0" smtClean="0">
                <a:solidFill>
                  <a:schemeClr val="tx1"/>
                </a:solidFill>
                <a:latin typeface="Arial Black" pitchFamily="34" charset="0"/>
              </a:rPr>
              <a:t>’</a:t>
            </a:r>
            <a:r>
              <a:rPr lang="el-GR" sz="1400" b="1" dirty="0" smtClean="0">
                <a:solidFill>
                  <a:schemeClr val="tx1"/>
                </a:solidFill>
                <a:latin typeface="Arial Black" pitchFamily="34" charset="0"/>
              </a:rPr>
              <a:t>ΟΠΟΥ ΕΞΕΡΧΕΤΑΙ ΩΣ ΥΠΕΡΘΕΡΜΟΣ.</a:t>
            </a:r>
            <a:endParaRPr lang="en-US" sz="1400" b="1" dirty="0" smtClean="0">
              <a:solidFill>
                <a:schemeClr val="tx1"/>
              </a:solidFill>
              <a:latin typeface="Arial Black" pitchFamily="34" charset="0"/>
            </a:endParaRPr>
          </a:p>
          <a:p>
            <a:pPr algn="l">
              <a:buClr>
                <a:srgbClr val="FF0000"/>
              </a:buClr>
              <a:buFont typeface="Wingdings" pitchFamily="2" charset="2"/>
              <a:buChar char="q"/>
            </a:pPr>
            <a:endParaRPr lang="en-US" sz="1400" b="1" dirty="0" smtClean="0">
              <a:solidFill>
                <a:schemeClr val="tx1"/>
              </a:solidFill>
              <a:latin typeface="Arial Black" pitchFamily="34" charset="0"/>
            </a:endParaRPr>
          </a:p>
          <a:p>
            <a:pPr algn="l">
              <a:buClr>
                <a:srgbClr val="FF0000"/>
              </a:buClr>
              <a:buFont typeface="Wingdings" pitchFamily="2" charset="2"/>
              <a:buChar char="q"/>
            </a:pPr>
            <a:endParaRPr lang="en-US" sz="1400" b="1" dirty="0" smtClean="0">
              <a:solidFill>
                <a:schemeClr val="tx1"/>
              </a:solidFill>
              <a:latin typeface="Arial Black" pitchFamily="34" charset="0"/>
            </a:endParaRPr>
          </a:p>
          <a:p>
            <a:pPr algn="l">
              <a:buClr>
                <a:srgbClr val="FF0000"/>
              </a:buClr>
              <a:buFont typeface="Wingdings" pitchFamily="2" charset="2"/>
              <a:buChar char="q"/>
            </a:pPr>
            <a:r>
              <a:rPr lang="el-GR" sz="1400" b="1" dirty="0" smtClean="0">
                <a:solidFill>
                  <a:schemeClr val="tx1"/>
                </a:solidFill>
                <a:latin typeface="Arial Black" pitchFamily="34" charset="0"/>
              </a:rPr>
              <a:t>Η ΠΟΡΕΙΑ ΤΩΝ ΦΛΟΓΩΝ ΚΑΙ ΚΑΥΣΑΕΡΙΩΝ ΛΟΓΩ ΤΩΝ ΔΙΑΦΡΑΓΜΑΤΩΝ ΕΚΤΕΛΟΥΝ ΤΡΕΙΣ ΔΙΑΔΡΟΜΕΣ.</a:t>
            </a:r>
          </a:p>
          <a:p>
            <a:pPr algn="l">
              <a:buClr>
                <a:srgbClr val="FF0000"/>
              </a:buClr>
              <a:buFont typeface="Wingdings" pitchFamily="2" charset="2"/>
              <a:buChar char="q"/>
            </a:pPr>
            <a:r>
              <a:rPr lang="el-GR" sz="1400" b="1" dirty="0" smtClean="0">
                <a:solidFill>
                  <a:schemeClr val="tx1"/>
                </a:solidFill>
                <a:latin typeface="Arial Black" pitchFamily="34" charset="0"/>
              </a:rPr>
              <a:t>ΚΑΤΑ ΤΗΝ ΠΟΡΕΙΑ ΤΟΥΣ ΤΑ ΚΑΥΣΑΕΡΙΑ ΠΕΡΝΟΥΝ ΓΥΡΩ ΑΠΟ ΤΟΥΣ ΑΥΛΟΥΣ, ΚΑΙ ΓΥΡΩ ΑΠΟ ΤΟΝ ΥΠΕΡΘΕΡΜΑΝΤΗΡΑ, ΟΠΟΥ ΥΠΕΡΘΕΡΜΑΙΝΟΥΝ ΤΟΝ ΑΤΜΟ.</a:t>
            </a:r>
          </a:p>
          <a:p>
            <a:pPr algn="l">
              <a:buClr>
                <a:srgbClr val="FF0000"/>
              </a:buClr>
              <a:buFont typeface="Wingdings" pitchFamily="2" charset="2"/>
              <a:buChar char="q"/>
            </a:pPr>
            <a:r>
              <a:rPr lang="el-GR" sz="1400" b="1" dirty="0" smtClean="0">
                <a:solidFill>
                  <a:schemeClr val="tx1"/>
                </a:solidFill>
                <a:latin typeface="Arial Black" pitchFamily="34" charset="0"/>
              </a:rPr>
              <a:t>ΚΑΤΕΒΑΙΝΟΥΝ ΠΡΟΣ ΤΑ ΚΑΤΩ ΑΤΜΟΠΟΙΩΝΤΑΣ ΤΟ ΝΕΡΟ.</a:t>
            </a:r>
          </a:p>
          <a:p>
            <a:pPr algn="l">
              <a:buClr>
                <a:srgbClr val="FF0000"/>
              </a:buClr>
              <a:buFont typeface="Wingdings" pitchFamily="2" charset="2"/>
              <a:buChar char="q"/>
            </a:pPr>
            <a:r>
              <a:rPr lang="el-GR" sz="1400" b="1" dirty="0" smtClean="0">
                <a:solidFill>
                  <a:schemeClr val="tx1"/>
                </a:solidFill>
                <a:latin typeface="Arial Black" pitchFamily="34" charset="0"/>
              </a:rPr>
              <a:t>ΤΕΛΟΣ ΠΡΙΝ ΕΞΕΛΘΟΥΝ ΣΤΗΝ ΑΤΜΟΣΦΑΙΡΑ ΠΕΡΝΟΥΝ ΓΥΡΩ ΑΠΟ ΤΟΥΣ ΑΤΜΑΓΩΓΟΥΣ β ΚΑΙ ΣΤΕΓΝΩΝΟΥΝ ΤΟΝ ΑΤΜΟ.</a:t>
            </a:r>
            <a:endParaRPr lang="el-GR" sz="1400" b="1" dirty="0" smtClean="0">
              <a:solidFill>
                <a:srgbClr val="FF000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a:normAutofit fontScale="90000"/>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BABCOCK-WILCOX (B &amp; W) </a:t>
            </a:r>
            <a:r>
              <a:rPr lang="el-GR" sz="2400" b="1" u="sng" dirty="0" smtClean="0">
                <a:solidFill>
                  <a:schemeClr val="bg1"/>
                </a:solidFill>
                <a:latin typeface="Arial" pitchFamily="34" charset="0"/>
                <a:cs typeface="Arial" pitchFamily="34" charset="0"/>
              </a:rPr>
              <a:t>ΜΕ ΣΥΛΛΕΚΤΗ ΤΡΙΩΝ ΔΙΑΔΡΟΜΩΝ ΚΑΥΣΑΕΡΙΩΝ</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smtClean="0"/>
              <a:t>.</a:t>
            </a:r>
            <a:endParaRPr lang="en-US" sz="500" b="1" dirty="0"/>
          </a:p>
        </p:txBody>
      </p:sp>
      <p:pic>
        <p:nvPicPr>
          <p:cNvPr id="6" name="Content Placeholder 5" descr="scan0012.jpg"/>
          <p:cNvPicPr>
            <a:picLocks noGrp="1" noChangeAspect="1"/>
          </p:cNvPicPr>
          <p:nvPr>
            <p:ph sz="half" idx="2"/>
          </p:nvPr>
        </p:nvPicPr>
        <p:blipFill>
          <a:blip r:embed="rId3" cstate="print">
            <a:lum bright="-27000" contrast="44000"/>
          </a:blip>
          <a:stretch>
            <a:fillRect/>
          </a:stretch>
        </p:blipFill>
        <p:spPr>
          <a:xfrm>
            <a:off x="3214678" y="1178704"/>
            <a:ext cx="5533709" cy="5357849"/>
          </a:xfrm>
        </p:spPr>
      </p:pic>
      <p:sp>
        <p:nvSpPr>
          <p:cNvPr id="5" name="Title 1"/>
          <p:cNvSpPr>
            <a:spLocks noGrp="1"/>
          </p:cNvSpPr>
          <p:nvPr>
            <p:ph type="title"/>
          </p:nvPr>
        </p:nvSpPr>
        <p:spPr>
          <a:xfrm>
            <a:off x="285720" y="214290"/>
            <a:ext cx="8572560" cy="714380"/>
          </a:xfrm>
          <a:solidFill>
            <a:schemeClr val="accent2">
              <a:lumMod val="75000"/>
            </a:schemeClr>
          </a:solidFill>
          <a:effectLst>
            <a:glow rad="228600">
              <a:schemeClr val="accent1">
                <a:satMod val="175000"/>
                <a:alpha val="40000"/>
              </a:schemeClr>
            </a:glow>
          </a:effectLst>
        </p:spPr>
        <p:txBody>
          <a:bodyPr>
            <a:normAutofit fontScale="90000"/>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BABCOCK-WILCOX (B &amp; W) </a:t>
            </a:r>
            <a:r>
              <a:rPr lang="el-GR" sz="2400" b="1" u="sng" dirty="0" smtClean="0">
                <a:solidFill>
                  <a:schemeClr val="bg1"/>
                </a:solidFill>
                <a:latin typeface="Arial" pitchFamily="34" charset="0"/>
                <a:cs typeface="Arial" pitchFamily="34" charset="0"/>
              </a:rPr>
              <a:t>ΜΕ ΣΥΛΛΕΚΤΗ ΤΡΙΩΝ ΔΙΑΔΡΟΜΩΝ ΚΑΥΣΑΕΡΙΩΝ</a:t>
            </a:r>
            <a:endParaRPr lang="en-US" sz="2400" b="1" u="sng" dirty="0">
              <a:solidFill>
                <a:schemeClr val="bg1"/>
              </a:solidFill>
              <a:latin typeface="Arial" pitchFamily="34" charset="0"/>
              <a:cs typeface="Arial" pitchFamily="34" charset="0"/>
            </a:endParaRPr>
          </a:p>
        </p:txBody>
      </p:sp>
      <p:sp>
        <p:nvSpPr>
          <p:cNvPr id="8" name="TextBox 7"/>
          <p:cNvSpPr txBox="1"/>
          <p:nvPr/>
        </p:nvSpPr>
        <p:spPr>
          <a:xfrm>
            <a:off x="285720" y="1142984"/>
            <a:ext cx="3143272" cy="2246769"/>
          </a:xfrm>
          <a:prstGeom prst="rect">
            <a:avLst/>
          </a:prstGeom>
          <a:noFill/>
        </p:spPr>
        <p:txBody>
          <a:bodyPr wrap="square" rtlCol="0">
            <a:spAutoFit/>
          </a:bodyPr>
          <a:lstStyle/>
          <a:p>
            <a:pPr marL="216000" indent="-457200">
              <a:buClr>
                <a:srgbClr val="FF0000"/>
              </a:buClr>
            </a:pPr>
            <a:r>
              <a:rPr lang="el-GR" sz="1400" b="1" dirty="0" smtClean="0">
                <a:solidFill>
                  <a:srgbClr val="FF0000"/>
                </a:solidFill>
                <a:latin typeface="Arial Black" pitchFamily="34" charset="0"/>
              </a:rPr>
              <a:t>Α - </a:t>
            </a:r>
            <a:r>
              <a:rPr lang="el-GR" sz="1400" b="1" dirty="0" smtClean="0">
                <a:latin typeface="Arial Black" pitchFamily="34" charset="0"/>
              </a:rPr>
              <a:t>Ο ΑΤΜΟΥΔΡΟΘΑΛΑΜΟΣ.</a:t>
            </a:r>
          </a:p>
          <a:p>
            <a:pPr marL="216000" indent="-457200">
              <a:buClr>
                <a:srgbClr val="FF0000"/>
              </a:buClr>
            </a:pPr>
            <a:endParaRPr lang="el-GR" sz="1400" b="1" dirty="0" smtClean="0">
              <a:latin typeface="Arial Black" pitchFamily="34" charset="0"/>
            </a:endParaRPr>
          </a:p>
          <a:p>
            <a:pPr marL="216000" indent="-457200">
              <a:buClr>
                <a:srgbClr val="FF0000"/>
              </a:buClr>
            </a:pPr>
            <a:r>
              <a:rPr lang="el-GR" sz="1400" b="1" dirty="0" smtClean="0">
                <a:solidFill>
                  <a:srgbClr val="FF0000"/>
                </a:solidFill>
                <a:latin typeface="Arial Black" pitchFamily="34" charset="0"/>
              </a:rPr>
              <a:t>Σ - </a:t>
            </a:r>
            <a:r>
              <a:rPr lang="el-GR" sz="1400" b="1" dirty="0" smtClean="0">
                <a:latin typeface="Arial Black" pitchFamily="34" charset="0"/>
              </a:rPr>
              <a:t>ΤΑ ΑΤΜΟΓΟΝΑ ΣΤΟΙΧΕΙΑ.</a:t>
            </a:r>
          </a:p>
          <a:p>
            <a:pPr marL="216000" indent="-457200">
              <a:buClr>
                <a:srgbClr val="FF0000"/>
              </a:buClr>
            </a:pPr>
            <a:endParaRPr lang="el-GR" sz="1400" b="1" dirty="0" smtClean="0">
              <a:latin typeface="Arial Black" pitchFamily="34" charset="0"/>
            </a:endParaRPr>
          </a:p>
          <a:p>
            <a:pPr marL="216000" indent="-457200">
              <a:buClr>
                <a:srgbClr val="FF0000"/>
              </a:buClr>
            </a:pPr>
            <a:r>
              <a:rPr lang="el-GR" sz="1400" b="1" dirty="0" smtClean="0">
                <a:solidFill>
                  <a:srgbClr val="FF0000"/>
                </a:solidFill>
                <a:latin typeface="Arial Black" pitchFamily="34" charset="0"/>
              </a:rPr>
              <a:t>σ - </a:t>
            </a:r>
            <a:r>
              <a:rPr lang="el-GR" sz="1400" b="1" dirty="0" smtClean="0">
                <a:latin typeface="Arial Black" pitchFamily="34" charset="0"/>
              </a:rPr>
              <a:t>Ο ΣΥΛΛΕΚΤΗΣ.</a:t>
            </a:r>
          </a:p>
          <a:p>
            <a:pPr marL="216000" indent="-457200">
              <a:buClr>
                <a:srgbClr val="FF0000"/>
              </a:buClr>
            </a:pPr>
            <a:endParaRPr lang="el-GR" sz="1400" b="1" dirty="0" smtClean="0">
              <a:latin typeface="Arial Black" pitchFamily="34" charset="0"/>
            </a:endParaRPr>
          </a:p>
          <a:p>
            <a:pPr marL="216000" indent="-457200">
              <a:buClr>
                <a:srgbClr val="FF0000"/>
              </a:buClr>
            </a:pPr>
            <a:r>
              <a:rPr lang="el-GR" sz="1400" b="1" dirty="0" smtClean="0">
                <a:solidFill>
                  <a:srgbClr val="FF0000"/>
                </a:solidFill>
                <a:latin typeface="Arial Black" pitchFamily="34" charset="0"/>
              </a:rPr>
              <a:t>Ε - </a:t>
            </a:r>
            <a:r>
              <a:rPr lang="el-GR" sz="1400" b="1" dirty="0" smtClean="0">
                <a:latin typeface="Arial Black" pitchFamily="34" charset="0"/>
              </a:rPr>
              <a:t>Η ΕΣΤΙΑ ΚΑΙ ΤΟ ΠΕΡΙΒΛΗΜΑ ΤΟΥ ΛΕΒΗΤΑ.</a:t>
            </a:r>
          </a:p>
          <a:p>
            <a:pPr marL="216000" indent="-457200">
              <a:buClr>
                <a:srgbClr val="FF0000"/>
              </a:buClr>
            </a:pPr>
            <a:endParaRPr lang="el-GR" sz="1400" b="1" dirty="0" smtClean="0">
              <a:latin typeface="Arial Black" pitchFamily="34" charset="0"/>
            </a:endParaRPr>
          </a:p>
          <a:p>
            <a:pPr marL="216000" indent="-457200">
              <a:buClr>
                <a:srgbClr val="FF0000"/>
              </a:buClr>
            </a:pPr>
            <a:r>
              <a:rPr lang="el-GR" sz="1400" b="1" dirty="0" smtClean="0">
                <a:solidFill>
                  <a:srgbClr val="FF0000"/>
                </a:solidFill>
                <a:latin typeface="Arial Black" pitchFamily="34" charset="0"/>
              </a:rPr>
              <a:t>γ - </a:t>
            </a:r>
            <a:r>
              <a:rPr lang="el-GR" sz="1400" b="1" dirty="0" smtClean="0">
                <a:latin typeface="Arial Black" pitchFamily="34" charset="0"/>
              </a:rPr>
              <a:t>Ο ΥΠΕΡΘΕΡΜΑΝΤΗΡΑΣ.</a:t>
            </a:r>
          </a:p>
        </p:txBody>
      </p:sp>
    </p:spTree>
  </p:cSld>
  <p:clrMapOvr>
    <a:masterClrMapping/>
  </p:clrMapOvr>
  <p:timing>
    <p:tnLst>
      <p:par>
        <p:cTn id="1" dur="indefinite" restart="never" nodeType="tmRoot"/>
      </p:par>
    </p:tnLst>
  </p:timing>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buFont typeface="Wingdings" pitchFamily="2" charset="2"/>
              <a:buChar char="Ø"/>
            </a:pPr>
            <a:r>
              <a:rPr lang="el-GR" sz="2000" b="1" dirty="0" smtClean="0">
                <a:solidFill>
                  <a:schemeClr val="tx1"/>
                </a:solidFill>
                <a:latin typeface="Arial Black" pitchFamily="34" charset="0"/>
              </a:rPr>
              <a:t>ΟΙ ΛΕΒΗΤΕΣ ΤΑΧΕΙΑΣ ΚΥΚΛΟΦΟΡΙΑΣ ΑΠΟΤΕΛΟΥΝ ΤΗΝ ΕΞΕΛΙΓΜΕΝΗ ΜΟΡΦΗ ΤΩΝ ΥΔΡΑΥΛΩΤΩΝ ΛΕΒΗΤΩΝ ΦΥΣΙΚΗΣ ΚΥΚΛΟΦΟΡΙΑΣ.</a:t>
            </a:r>
          </a:p>
          <a:p>
            <a:pPr algn="l">
              <a:buClr>
                <a:srgbClr val="FF0000"/>
              </a:buClr>
              <a:buFont typeface="Wingdings" pitchFamily="2" charset="2"/>
              <a:buChar char="Ø"/>
            </a:pPr>
            <a:r>
              <a:rPr lang="el-GR" sz="2000" b="1" dirty="0" smtClean="0">
                <a:solidFill>
                  <a:schemeClr val="tx1"/>
                </a:solidFill>
                <a:latin typeface="Arial Black" pitchFamily="34" charset="0"/>
              </a:rPr>
              <a:t>ΚΑΤΑΣΚΕΥΑΣΘΗΚΑΝ ΣΕ ΤΡΕΙΣ ΤΥΠΟΥΣ, </a:t>
            </a:r>
            <a:r>
              <a:rPr lang="en-US" sz="2000" b="1" dirty="0" smtClean="0">
                <a:solidFill>
                  <a:schemeClr val="tx1"/>
                </a:solidFill>
                <a:latin typeface="Arial Black" pitchFamily="34" charset="0"/>
              </a:rPr>
              <a:t>‘</a:t>
            </a:r>
            <a:r>
              <a:rPr lang="el-GR" sz="2000" b="1" dirty="0" smtClean="0">
                <a:solidFill>
                  <a:srgbClr val="FF0000"/>
                </a:solidFill>
                <a:latin typeface="Arial Black" pitchFamily="34" charset="0"/>
              </a:rPr>
              <a:t>Α</a:t>
            </a:r>
            <a:r>
              <a:rPr lang="en-US" sz="2000" b="1" dirty="0" smtClean="0">
                <a:solidFill>
                  <a:schemeClr val="tx1"/>
                </a:solidFill>
                <a:latin typeface="Arial Black" pitchFamily="34" charset="0"/>
              </a:rPr>
              <a:t>’</a:t>
            </a:r>
            <a:r>
              <a:rPr lang="el-GR" sz="2000" b="1" dirty="0" smtClean="0">
                <a:solidFill>
                  <a:schemeClr val="tx1"/>
                </a:solidFill>
                <a:latin typeface="Arial Black" pitchFamily="34" charset="0"/>
              </a:rPr>
              <a:t> η </a:t>
            </a:r>
            <a:r>
              <a:rPr lang="en-US" sz="2000" b="1" dirty="0" smtClean="0">
                <a:solidFill>
                  <a:schemeClr val="tx1"/>
                </a:solidFill>
                <a:latin typeface="Arial Black" pitchFamily="34" charset="0"/>
              </a:rPr>
              <a:t>‘</a:t>
            </a:r>
            <a:r>
              <a:rPr lang="el-GR" sz="2000" b="1" dirty="0" smtClean="0">
                <a:solidFill>
                  <a:srgbClr val="FF0000"/>
                </a:solidFill>
                <a:latin typeface="Arial Black" pitchFamily="34" charset="0"/>
              </a:rPr>
              <a:t>Λ</a:t>
            </a:r>
            <a:r>
              <a:rPr lang="en-US" sz="2000" b="1" dirty="0" smtClean="0">
                <a:solidFill>
                  <a:schemeClr val="tx1"/>
                </a:solidFill>
                <a:latin typeface="Arial Black" pitchFamily="34" charset="0"/>
              </a:rPr>
              <a:t>’</a:t>
            </a:r>
            <a:r>
              <a:rPr lang="el-GR" sz="2000" b="1" dirty="0" smtClean="0">
                <a:solidFill>
                  <a:schemeClr val="tx1"/>
                </a:solidFill>
                <a:latin typeface="Arial Black" pitchFamily="34" charset="0"/>
              </a:rPr>
              <a:t>, </a:t>
            </a:r>
            <a:r>
              <a:rPr lang="en-US" sz="2000" b="1" dirty="0" smtClean="0">
                <a:solidFill>
                  <a:schemeClr val="tx1"/>
                </a:solidFill>
                <a:latin typeface="Arial Black" pitchFamily="34" charset="0"/>
              </a:rPr>
              <a:t>‘</a:t>
            </a:r>
            <a:r>
              <a:rPr lang="el-GR" sz="2000" b="1" dirty="0" smtClean="0">
                <a:solidFill>
                  <a:srgbClr val="FF0000"/>
                </a:solidFill>
                <a:latin typeface="Arial Black" pitchFamily="34" charset="0"/>
              </a:rPr>
              <a:t>Μ</a:t>
            </a:r>
            <a:r>
              <a:rPr lang="en-US" sz="2000" b="1" dirty="0" smtClean="0">
                <a:solidFill>
                  <a:schemeClr val="tx1"/>
                </a:solidFill>
                <a:latin typeface="Arial Black" pitchFamily="34" charset="0"/>
              </a:rPr>
              <a:t>’</a:t>
            </a:r>
            <a:r>
              <a:rPr lang="el-GR" sz="2000" b="1" dirty="0" smtClean="0">
                <a:solidFill>
                  <a:schemeClr val="tx1"/>
                </a:solidFill>
                <a:latin typeface="Arial Black" pitchFamily="34" charset="0"/>
              </a:rPr>
              <a:t> ΚΑΙ </a:t>
            </a:r>
            <a:r>
              <a:rPr lang="en-US" sz="2000" b="1" dirty="0" smtClean="0">
                <a:solidFill>
                  <a:schemeClr val="tx1"/>
                </a:solidFill>
                <a:latin typeface="Arial Black" pitchFamily="34" charset="0"/>
              </a:rPr>
              <a:t>‘</a:t>
            </a:r>
            <a:r>
              <a:rPr lang="en-US" sz="2000" b="1" dirty="0" smtClean="0">
                <a:solidFill>
                  <a:srgbClr val="FF0000"/>
                </a:solidFill>
                <a:latin typeface="Arial Black" pitchFamily="34" charset="0"/>
              </a:rPr>
              <a:t>D</a:t>
            </a:r>
            <a:r>
              <a:rPr lang="en-US" sz="2000" b="1" dirty="0" smtClean="0">
                <a:solidFill>
                  <a:schemeClr val="tx1"/>
                </a:solidFill>
                <a:latin typeface="Arial Black" pitchFamily="34" charset="0"/>
              </a:rPr>
              <a:t>’.</a:t>
            </a:r>
          </a:p>
          <a:p>
            <a:pPr algn="l">
              <a:buClr>
                <a:srgbClr val="FF0000"/>
              </a:buClr>
              <a:buFont typeface="Wingdings" pitchFamily="2" charset="2"/>
              <a:buChar char="Ø"/>
            </a:pPr>
            <a:endParaRPr lang="en-US" sz="2000" b="1" dirty="0" smtClean="0">
              <a:solidFill>
                <a:schemeClr val="tx1"/>
              </a:solidFill>
              <a:latin typeface="Arial Black" pitchFamily="34" charset="0"/>
            </a:endParaRPr>
          </a:p>
          <a:p>
            <a:pPr algn="l">
              <a:buClr>
                <a:srgbClr val="FF0000"/>
              </a:buClr>
              <a:buFont typeface="Wingdings" pitchFamily="2" charset="2"/>
              <a:buChar char="Ø"/>
            </a:pPr>
            <a:r>
              <a:rPr lang="el-GR" sz="2000" b="1" dirty="0" smtClean="0">
                <a:solidFill>
                  <a:schemeClr val="tx1"/>
                </a:solidFill>
                <a:latin typeface="Arial Black" pitchFamily="34" charset="0"/>
              </a:rPr>
              <a:t>ΑΝΤΙΠΡΟΣΩΠΕΥΤΙΚΟΣ ΤΥΠΟΣ ΤΩΝ ΛΕΒΗΤΩΝ ΤΥΠΟΥ</a:t>
            </a:r>
            <a:r>
              <a:rPr lang="en-US" sz="2000" b="1" dirty="0" smtClean="0">
                <a:solidFill>
                  <a:schemeClr val="tx1"/>
                </a:solidFill>
                <a:latin typeface="Arial Black" pitchFamily="34" charset="0"/>
              </a:rPr>
              <a:t>  ‘</a:t>
            </a:r>
            <a:r>
              <a:rPr lang="el-GR" sz="2000" b="1" dirty="0" smtClean="0">
                <a:solidFill>
                  <a:srgbClr val="FF0000"/>
                </a:solidFill>
                <a:latin typeface="Arial Black" pitchFamily="34" charset="0"/>
              </a:rPr>
              <a:t>Α</a:t>
            </a:r>
            <a:r>
              <a:rPr lang="en-US" sz="2000" b="1" dirty="0" smtClean="0">
                <a:solidFill>
                  <a:schemeClr val="tx1"/>
                </a:solidFill>
                <a:latin typeface="Arial Black" pitchFamily="34" charset="0"/>
              </a:rPr>
              <a:t>’</a:t>
            </a:r>
            <a:r>
              <a:rPr lang="el-GR" sz="2000" b="1" dirty="0" smtClean="0">
                <a:solidFill>
                  <a:schemeClr val="tx1"/>
                </a:solidFill>
                <a:latin typeface="Arial Black" pitchFamily="34" charset="0"/>
              </a:rPr>
              <a:t>  η  </a:t>
            </a:r>
            <a:r>
              <a:rPr lang="en-US" sz="2000" b="1" dirty="0" smtClean="0">
                <a:solidFill>
                  <a:schemeClr val="tx1"/>
                </a:solidFill>
                <a:latin typeface="Arial Black" pitchFamily="34" charset="0"/>
              </a:rPr>
              <a:t>‘</a:t>
            </a:r>
            <a:r>
              <a:rPr lang="el-GR" sz="2000" b="1" dirty="0" smtClean="0">
                <a:solidFill>
                  <a:srgbClr val="FF0000"/>
                </a:solidFill>
                <a:latin typeface="Arial Black" pitchFamily="34" charset="0"/>
              </a:rPr>
              <a:t>Λ</a:t>
            </a:r>
            <a:r>
              <a:rPr lang="en-US" sz="2000" b="1" dirty="0" smtClean="0">
                <a:solidFill>
                  <a:schemeClr val="tx1"/>
                </a:solidFill>
                <a:latin typeface="Arial Black" pitchFamily="34" charset="0"/>
              </a:rPr>
              <a:t>’ </a:t>
            </a:r>
            <a:r>
              <a:rPr lang="el-GR" sz="2000" b="1" dirty="0" smtClean="0">
                <a:solidFill>
                  <a:schemeClr val="tx1"/>
                </a:solidFill>
                <a:latin typeface="Arial Black" pitchFamily="34" charset="0"/>
              </a:rPr>
              <a:t> ΥΠΗΡΞΕ Ο ΛΕΒΗΤΑΣ </a:t>
            </a:r>
            <a:r>
              <a:rPr lang="en-US" sz="2000" b="1" dirty="0" smtClean="0">
                <a:solidFill>
                  <a:srgbClr val="FF0000"/>
                </a:solidFill>
                <a:latin typeface="Arial Black" pitchFamily="34" charset="0"/>
              </a:rPr>
              <a:t>YARROW </a:t>
            </a:r>
            <a:r>
              <a:rPr lang="en-US" sz="2000" b="1" dirty="0" smtClean="0">
                <a:solidFill>
                  <a:schemeClr val="tx1"/>
                </a:solidFill>
                <a:latin typeface="Arial Black" pitchFamily="34" charset="0"/>
              </a:rPr>
              <a:t>KAI </a:t>
            </a:r>
            <a:r>
              <a:rPr lang="en-US" sz="2000" b="1" dirty="0" smtClean="0">
                <a:solidFill>
                  <a:srgbClr val="FF0000"/>
                </a:solidFill>
                <a:latin typeface="Arial Black" pitchFamily="34" charset="0"/>
              </a:rPr>
              <a:t>WHITE - FORSTER</a:t>
            </a:r>
            <a:r>
              <a:rPr lang="en-US" sz="2000" b="1" dirty="0" smtClean="0">
                <a:solidFill>
                  <a:schemeClr val="tx1"/>
                </a:solidFill>
                <a:latin typeface="Arial Black" pitchFamily="34" charset="0"/>
              </a:rPr>
              <a:t>.</a:t>
            </a:r>
          </a:p>
          <a:p>
            <a:pPr algn="l">
              <a:buClr>
                <a:srgbClr val="FF0000"/>
              </a:buClr>
              <a:buFont typeface="Wingdings" pitchFamily="2" charset="2"/>
              <a:buChar char="Ø"/>
            </a:pPr>
            <a:endParaRPr lang="en-US" sz="2000" b="1" dirty="0" smtClean="0">
              <a:solidFill>
                <a:schemeClr val="tx1"/>
              </a:solidFill>
              <a:latin typeface="Arial Black" pitchFamily="34" charset="0"/>
            </a:endParaRPr>
          </a:p>
          <a:p>
            <a:pPr algn="l">
              <a:buClr>
                <a:srgbClr val="FF0000"/>
              </a:buClr>
              <a:buFont typeface="Wingdings" pitchFamily="2" charset="2"/>
              <a:buChar char="Ø"/>
            </a:pPr>
            <a:r>
              <a:rPr lang="el-GR" sz="2000" b="1" dirty="0" smtClean="0">
                <a:solidFill>
                  <a:schemeClr val="tx1"/>
                </a:solidFill>
                <a:latin typeface="Arial Black" pitchFamily="34" charset="0"/>
              </a:rPr>
              <a:t>ΛΕΒΗΤΕΣ ΤΥΠΟΥ </a:t>
            </a:r>
            <a:r>
              <a:rPr lang="en-US" sz="2000" b="1" dirty="0" smtClean="0">
                <a:solidFill>
                  <a:schemeClr val="tx1"/>
                </a:solidFill>
                <a:latin typeface="Arial Black" pitchFamily="34" charset="0"/>
              </a:rPr>
              <a:t>‘</a:t>
            </a:r>
            <a:r>
              <a:rPr lang="el-GR" sz="2000" b="1" dirty="0" smtClean="0">
                <a:solidFill>
                  <a:srgbClr val="FF0000"/>
                </a:solidFill>
                <a:latin typeface="Arial Black" pitchFamily="34" charset="0"/>
              </a:rPr>
              <a:t>Μ</a:t>
            </a:r>
            <a:r>
              <a:rPr lang="en-US" sz="2000" b="1" dirty="0" smtClean="0">
                <a:solidFill>
                  <a:schemeClr val="tx1"/>
                </a:solidFill>
                <a:latin typeface="Arial Black" pitchFamily="34" charset="0"/>
              </a:rPr>
              <a:t>’</a:t>
            </a:r>
            <a:r>
              <a:rPr lang="el-GR" sz="2000" b="1" dirty="0" smtClean="0">
                <a:solidFill>
                  <a:schemeClr val="tx1"/>
                </a:solidFill>
                <a:latin typeface="Arial Black" pitchFamily="34" charset="0"/>
              </a:rPr>
              <a:t> ΕΙΝΑΙ ΛΕΒΗΤΕΣ ΜΕ ΔΥΟ ΕΣΤΙΕΣ ΟΠΟΙΟΥΣ ΔΕΝ ΧΡΗΣΙΜΟΠΟΙΗΘΗΚΑΝ ΣΤΑ ΕΜΠΟΡΙΚΑ ΠΛΟΙΑ.</a:t>
            </a:r>
          </a:p>
          <a:p>
            <a:pPr algn="l">
              <a:buClr>
                <a:srgbClr val="FF0000"/>
              </a:buClr>
              <a:buFont typeface="Wingdings" pitchFamily="2" charset="2"/>
              <a:buChar char="Ø"/>
            </a:pPr>
            <a:endParaRPr lang="el-GR" sz="2000" b="1" dirty="0" smtClean="0">
              <a:solidFill>
                <a:schemeClr val="tx1"/>
              </a:solidFill>
              <a:latin typeface="Arial Black" pitchFamily="34" charset="0"/>
            </a:endParaRPr>
          </a:p>
          <a:p>
            <a:pPr algn="l">
              <a:buClr>
                <a:srgbClr val="FF0000"/>
              </a:buClr>
              <a:buFont typeface="Wingdings" pitchFamily="2" charset="2"/>
              <a:buChar char="Ø"/>
            </a:pPr>
            <a:r>
              <a:rPr lang="el-GR" sz="2000" b="1" dirty="0" smtClean="0">
                <a:solidFill>
                  <a:schemeClr val="tx1"/>
                </a:solidFill>
                <a:latin typeface="Arial Black" pitchFamily="34" charset="0"/>
              </a:rPr>
              <a:t>ΑΝΤΙΠΡΟΣΩΠΕΥΤΙΚΟΥΣ ΛΕΒΗΤΕΣ ΤΥΠΟΥ </a:t>
            </a:r>
            <a:r>
              <a:rPr lang="en-US" sz="2000" b="1" dirty="0" smtClean="0">
                <a:solidFill>
                  <a:schemeClr val="tx1"/>
                </a:solidFill>
                <a:latin typeface="Arial Black" pitchFamily="34" charset="0"/>
              </a:rPr>
              <a:t>‘</a:t>
            </a:r>
            <a:r>
              <a:rPr lang="en-US" sz="2000" b="1" dirty="0" smtClean="0">
                <a:solidFill>
                  <a:srgbClr val="FF0000"/>
                </a:solidFill>
                <a:latin typeface="Arial Black" pitchFamily="34" charset="0"/>
              </a:rPr>
              <a:t>D</a:t>
            </a:r>
            <a:r>
              <a:rPr lang="en-US" sz="2000" b="1" dirty="0" smtClean="0">
                <a:solidFill>
                  <a:schemeClr val="tx1"/>
                </a:solidFill>
                <a:latin typeface="Arial Black" pitchFamily="34" charset="0"/>
              </a:rPr>
              <a:t>’</a:t>
            </a:r>
            <a:r>
              <a:rPr lang="el-GR" sz="2000" b="1" dirty="0" smtClean="0">
                <a:solidFill>
                  <a:schemeClr val="tx1"/>
                </a:solidFill>
                <a:latin typeface="Arial Black" pitchFamily="34" charset="0"/>
              </a:rPr>
              <a:t> ΚΑΤΑΣΚΕΥΑΣΑΝ ΟΙ ΕΤΑΙΡΙΕΣ </a:t>
            </a:r>
            <a:r>
              <a:rPr lang="en-US" sz="2000" b="1" dirty="0" smtClean="0">
                <a:solidFill>
                  <a:srgbClr val="FF0000"/>
                </a:solidFill>
                <a:latin typeface="Arial Black" pitchFamily="34" charset="0"/>
              </a:rPr>
              <a:t>BABCOCK – WILSON</a:t>
            </a:r>
            <a:r>
              <a:rPr lang="en-US" sz="2000" b="1" dirty="0" smtClean="0">
                <a:solidFill>
                  <a:schemeClr val="tx1"/>
                </a:solidFill>
                <a:latin typeface="Arial Black" pitchFamily="34" charset="0"/>
              </a:rPr>
              <a:t>, </a:t>
            </a:r>
            <a:r>
              <a:rPr lang="en-US" sz="2000" b="1" dirty="0" smtClean="0">
                <a:solidFill>
                  <a:srgbClr val="FF0000"/>
                </a:solidFill>
                <a:latin typeface="Arial Black" pitchFamily="34" charset="0"/>
              </a:rPr>
              <a:t>FOSTER- WHEELER</a:t>
            </a:r>
            <a:r>
              <a:rPr lang="en-US" sz="2000" b="1" dirty="0" smtClean="0">
                <a:solidFill>
                  <a:schemeClr val="tx1"/>
                </a:solidFill>
                <a:latin typeface="Arial Black" pitchFamily="34" charset="0"/>
              </a:rPr>
              <a:t> KAI </a:t>
            </a:r>
            <a:r>
              <a:rPr lang="en-US" sz="2000" b="1" dirty="0" smtClean="0">
                <a:solidFill>
                  <a:srgbClr val="FF0000"/>
                </a:solidFill>
                <a:latin typeface="Arial Black" pitchFamily="34" charset="0"/>
              </a:rPr>
              <a:t>COMBUSTION ENGINEERING</a:t>
            </a:r>
            <a:r>
              <a:rPr lang="en-US" sz="2000" b="1" dirty="0" smtClean="0">
                <a:solidFill>
                  <a:schemeClr val="tx1"/>
                </a:solidFill>
                <a:latin typeface="Arial Black" pitchFamily="34" charset="0"/>
              </a:rPr>
              <a:t>.</a:t>
            </a:r>
            <a:endParaRPr lang="el-GR" sz="2000" b="1" dirty="0" smtClean="0">
              <a:solidFill>
                <a:schemeClr val="tx1"/>
              </a:solidFill>
              <a:latin typeface="Arial Black" pitchFamily="34" charset="0"/>
            </a:endParaRPr>
          </a:p>
          <a:p>
            <a:pPr algn="l">
              <a:buClr>
                <a:srgbClr val="FF0000"/>
              </a:buClr>
              <a:buFont typeface="Wingdings" pitchFamily="2" charset="2"/>
              <a:buChar char="Ø"/>
            </a:pPr>
            <a:endParaRPr lang="el-GR"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a:normAutofit/>
          </a:bodyPr>
          <a:lstStyle/>
          <a:p>
            <a:r>
              <a:rPr lang="el-GR" sz="2400" b="1" u="sng" dirty="0" smtClean="0">
                <a:solidFill>
                  <a:schemeClr val="bg1"/>
                </a:solidFill>
                <a:latin typeface="Arial" pitchFamily="34" charset="0"/>
                <a:cs typeface="Arial" pitchFamily="34" charset="0"/>
              </a:rPr>
              <a:t>ΛΕΒΗΤΕΣ ΤΑΧΕΙΑΣ ΚΥΚΛΟΦΟΡΙΑΣ</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buFont typeface="Wingdings" pitchFamily="2" charset="2"/>
              <a:buChar char="Ø"/>
            </a:pPr>
            <a:r>
              <a:rPr lang="el-GR" sz="2000" b="1" dirty="0" smtClean="0">
                <a:solidFill>
                  <a:schemeClr val="tx1"/>
                </a:solidFill>
                <a:latin typeface="Arial Black" pitchFamily="34" charset="0"/>
              </a:rPr>
              <a:t>Ο</a:t>
            </a:r>
            <a:r>
              <a:rPr lang="en-US" sz="2000" b="1" dirty="0" smtClean="0">
                <a:solidFill>
                  <a:schemeClr val="tx1"/>
                </a:solidFill>
                <a:latin typeface="Arial Black" pitchFamily="34" charset="0"/>
              </a:rPr>
              <a:t> </a:t>
            </a:r>
            <a:r>
              <a:rPr lang="el-GR" sz="2000" b="1" dirty="0" smtClean="0">
                <a:solidFill>
                  <a:schemeClr val="tx1"/>
                </a:solidFill>
                <a:latin typeface="Arial Black" pitchFamily="34" charset="0"/>
              </a:rPr>
              <a:t>ΛΕΒΗΤΑΣ </a:t>
            </a:r>
            <a:r>
              <a:rPr lang="en-US" sz="2000" b="1" dirty="0" smtClean="0">
                <a:solidFill>
                  <a:srgbClr val="FF0000"/>
                </a:solidFill>
                <a:latin typeface="Arial Black" pitchFamily="34" charset="0"/>
                <a:cs typeface="Arial" pitchFamily="34" charset="0"/>
              </a:rPr>
              <a:t>YARROW</a:t>
            </a:r>
            <a:r>
              <a:rPr lang="el-GR" sz="2000" b="1" dirty="0" smtClean="0">
                <a:solidFill>
                  <a:srgbClr val="FF0000"/>
                </a:solidFill>
                <a:latin typeface="Arial Black" pitchFamily="34" charset="0"/>
                <a:cs typeface="Arial" pitchFamily="34" charset="0"/>
              </a:rPr>
              <a:t> </a:t>
            </a:r>
            <a:r>
              <a:rPr lang="el-GR" sz="2000" b="1" dirty="0" smtClean="0">
                <a:solidFill>
                  <a:schemeClr val="tx1"/>
                </a:solidFill>
                <a:latin typeface="Arial Black" pitchFamily="34" charset="0"/>
                <a:cs typeface="Arial" pitchFamily="34" charset="0"/>
              </a:rPr>
              <a:t>ΚΑΤΑΣΚΕΥΑΣΘΗΚΕ ΑΡΧΙΚΑ ΩΣ </a:t>
            </a:r>
            <a:r>
              <a:rPr lang="el-GR" sz="2000" b="1" u="sng" dirty="0" smtClean="0">
                <a:solidFill>
                  <a:schemeClr val="tx1"/>
                </a:solidFill>
                <a:latin typeface="Arial Black" pitchFamily="34" charset="0"/>
                <a:cs typeface="Arial" pitchFamily="34" charset="0"/>
              </a:rPr>
              <a:t>ΓΑΙΑΝΘΡΑΚΟΛΕΒΗΤΑΣ</a:t>
            </a:r>
            <a:r>
              <a:rPr lang="el-GR" sz="2000" b="1" dirty="0" smtClean="0">
                <a:solidFill>
                  <a:schemeClr val="tx1"/>
                </a:solidFill>
                <a:latin typeface="Arial Black" pitchFamily="34" charset="0"/>
                <a:cs typeface="Arial" pitchFamily="34" charset="0"/>
              </a:rPr>
              <a:t> ΚΑΙ ΣΤΗ ΣΥΝΕΧΕΙΑ ΩΣ </a:t>
            </a:r>
            <a:r>
              <a:rPr lang="el-GR" sz="2000" b="1" u="sng" dirty="0" smtClean="0">
                <a:solidFill>
                  <a:schemeClr val="tx1"/>
                </a:solidFill>
                <a:latin typeface="Arial Black" pitchFamily="34" charset="0"/>
                <a:cs typeface="Arial" pitchFamily="34" charset="0"/>
              </a:rPr>
              <a:t>ΠΕΤΡΕΛΑΙΟΛΕΒΗΤΑΣ</a:t>
            </a:r>
            <a:r>
              <a:rPr lang="el-GR" sz="2000" b="1" dirty="0" smtClean="0">
                <a:solidFill>
                  <a:schemeClr val="tx1"/>
                </a:solidFill>
                <a:latin typeface="Arial Black" pitchFamily="34" charset="0"/>
                <a:cs typeface="Arial" pitchFamily="34" charset="0"/>
              </a:rPr>
              <a:t>.</a:t>
            </a:r>
          </a:p>
          <a:p>
            <a:pPr algn="l">
              <a:buClr>
                <a:srgbClr val="FF0000"/>
              </a:buClr>
              <a:buFont typeface="Wingdings" pitchFamily="2" charset="2"/>
              <a:buChar char="Ø"/>
            </a:pPr>
            <a:endParaRPr lang="el-GR" sz="2000" b="1" dirty="0" smtClean="0">
              <a:solidFill>
                <a:schemeClr val="tx1"/>
              </a:solidFill>
              <a:latin typeface="Arial Black" pitchFamily="34" charset="0"/>
              <a:cs typeface="Arial" pitchFamily="34" charset="0"/>
            </a:endParaRPr>
          </a:p>
          <a:p>
            <a:pPr algn="l">
              <a:buClr>
                <a:srgbClr val="FF0000"/>
              </a:buClr>
              <a:buFont typeface="Wingdings" pitchFamily="2" charset="2"/>
              <a:buChar char="Ø"/>
            </a:pPr>
            <a:r>
              <a:rPr lang="el-GR" sz="2000" b="1" dirty="0" smtClean="0">
                <a:solidFill>
                  <a:schemeClr val="tx1"/>
                </a:solidFill>
                <a:latin typeface="Arial Black" pitchFamily="34" charset="0"/>
              </a:rPr>
              <a:t>Ο ΛΕΒΗΤΑΣ </a:t>
            </a:r>
            <a:r>
              <a:rPr lang="en-US" sz="2000" b="1" dirty="0" smtClean="0">
                <a:solidFill>
                  <a:srgbClr val="FF0000"/>
                </a:solidFill>
                <a:latin typeface="Arial Black" pitchFamily="34" charset="0"/>
                <a:cs typeface="Arial" pitchFamily="34" charset="0"/>
              </a:rPr>
              <a:t>YARROW - EXPRESS </a:t>
            </a:r>
            <a:r>
              <a:rPr lang="el-GR" sz="2000" b="1" dirty="0" smtClean="0">
                <a:solidFill>
                  <a:schemeClr val="tx1"/>
                </a:solidFill>
                <a:latin typeface="Arial Black" pitchFamily="34" charset="0"/>
              </a:rPr>
              <a:t>ΤΥΠΟΥ </a:t>
            </a:r>
            <a:r>
              <a:rPr lang="en-US" sz="2000" b="1" dirty="0" smtClean="0">
                <a:solidFill>
                  <a:schemeClr val="tx1"/>
                </a:solidFill>
                <a:latin typeface="Arial Black" pitchFamily="34" charset="0"/>
              </a:rPr>
              <a:t>‘</a:t>
            </a:r>
            <a:r>
              <a:rPr lang="el-GR" sz="2000" b="1" dirty="0" smtClean="0">
                <a:solidFill>
                  <a:srgbClr val="FF0000"/>
                </a:solidFill>
                <a:latin typeface="Arial Black" pitchFamily="34" charset="0"/>
              </a:rPr>
              <a:t>Α</a:t>
            </a:r>
            <a:r>
              <a:rPr lang="en-US" sz="2000" b="1" dirty="0" smtClean="0">
                <a:solidFill>
                  <a:schemeClr val="tx1"/>
                </a:solidFill>
                <a:latin typeface="Arial Black" pitchFamily="34" charset="0"/>
              </a:rPr>
              <a:t>’</a:t>
            </a:r>
            <a:r>
              <a:rPr lang="el-GR" sz="2000" b="1" dirty="0" smtClean="0">
                <a:solidFill>
                  <a:schemeClr val="tx1"/>
                </a:solidFill>
                <a:latin typeface="Arial Black" pitchFamily="34" charset="0"/>
              </a:rPr>
              <a:t> η </a:t>
            </a:r>
            <a:r>
              <a:rPr lang="en-US" sz="2000" b="1" dirty="0" smtClean="0">
                <a:solidFill>
                  <a:schemeClr val="tx1"/>
                </a:solidFill>
                <a:latin typeface="Arial Black" pitchFamily="34" charset="0"/>
              </a:rPr>
              <a:t>‘</a:t>
            </a:r>
            <a:r>
              <a:rPr lang="el-GR" sz="2000" b="1" dirty="0" smtClean="0">
                <a:solidFill>
                  <a:srgbClr val="FF0000"/>
                </a:solidFill>
                <a:latin typeface="Arial Black" pitchFamily="34" charset="0"/>
              </a:rPr>
              <a:t>Λ</a:t>
            </a:r>
            <a:r>
              <a:rPr lang="en-US" sz="2000" b="1" dirty="0" smtClean="0">
                <a:solidFill>
                  <a:schemeClr val="tx1"/>
                </a:solidFill>
                <a:latin typeface="Arial Black" pitchFamily="34" charset="0"/>
              </a:rPr>
              <a:t>’ </a:t>
            </a:r>
            <a:r>
              <a:rPr lang="el-GR" sz="2000" b="1" dirty="0" smtClean="0">
                <a:solidFill>
                  <a:schemeClr val="tx1"/>
                </a:solidFill>
                <a:latin typeface="Arial Black" pitchFamily="34" charset="0"/>
              </a:rPr>
              <a:t>ΑΠΟΤΕΛΕΙΤΑΙ ΑΠΟ ΤΑ ΕΞΗΣ ΒΑΣΙΚΑ ΜΕΡΗ</a:t>
            </a:r>
            <a:r>
              <a:rPr lang="en-US" sz="2000" b="1" dirty="0" smtClean="0">
                <a:solidFill>
                  <a:schemeClr val="tx1"/>
                </a:solidFill>
                <a:latin typeface="Arial Black" pitchFamily="34" charset="0"/>
              </a:rPr>
              <a:t>:</a:t>
            </a:r>
            <a:endParaRPr lang="el-GR" sz="2000" b="1" dirty="0" smtClean="0">
              <a:solidFill>
                <a:schemeClr val="tx1"/>
              </a:solidFill>
              <a:latin typeface="Arial Black" pitchFamily="34" charset="0"/>
            </a:endParaRPr>
          </a:p>
          <a:p>
            <a:pPr algn="l">
              <a:buClr>
                <a:srgbClr val="FF0000"/>
              </a:buClr>
              <a:buFont typeface="Wingdings" pitchFamily="2" charset="2"/>
              <a:buChar char="Ø"/>
            </a:pPr>
            <a:endParaRPr lang="el-GR" sz="2000" b="1" dirty="0" smtClean="0">
              <a:solidFill>
                <a:schemeClr val="tx1"/>
              </a:solidFill>
              <a:latin typeface="Arial Black" pitchFamily="34" charset="0"/>
            </a:endParaRPr>
          </a:p>
          <a:p>
            <a:pPr>
              <a:buClr>
                <a:srgbClr val="FF0000"/>
              </a:buClr>
              <a:buFont typeface="Wingdings" pitchFamily="2" charset="2"/>
              <a:buChar char="ü"/>
            </a:pPr>
            <a:r>
              <a:rPr lang="el-GR" sz="2000" b="1" dirty="0" smtClean="0">
                <a:solidFill>
                  <a:schemeClr val="tx1"/>
                </a:solidFill>
                <a:latin typeface="Arial Black" pitchFamily="34" charset="0"/>
              </a:rPr>
              <a:t>ΤΟΝ ΑΤΜΟΘΑΛΑΜΟ.</a:t>
            </a:r>
          </a:p>
          <a:p>
            <a:pPr>
              <a:buClr>
                <a:srgbClr val="FF0000"/>
              </a:buClr>
              <a:buFont typeface="Wingdings" pitchFamily="2" charset="2"/>
              <a:buChar char="ü"/>
            </a:pPr>
            <a:r>
              <a:rPr lang="el-GR" sz="2000" b="1" dirty="0" smtClean="0">
                <a:solidFill>
                  <a:schemeClr val="tx1"/>
                </a:solidFill>
                <a:latin typeface="Arial Black" pitchFamily="34" charset="0"/>
              </a:rPr>
              <a:t>ΤΟΥΣ ΥΔΡΟΘΑΛΑΜΟΥΣ.</a:t>
            </a:r>
          </a:p>
          <a:p>
            <a:pPr>
              <a:buClr>
                <a:srgbClr val="FF0000"/>
              </a:buClr>
              <a:buFont typeface="Wingdings" pitchFamily="2" charset="2"/>
              <a:buChar char="ü"/>
            </a:pPr>
            <a:r>
              <a:rPr lang="el-GR" sz="2000" b="1" dirty="0" smtClean="0">
                <a:solidFill>
                  <a:schemeClr val="tx1"/>
                </a:solidFill>
                <a:latin typeface="Arial Black" pitchFamily="34" charset="0"/>
              </a:rPr>
              <a:t>ΤΟΥΣ ΑΥΛΟΥΣ.</a:t>
            </a:r>
          </a:p>
          <a:p>
            <a:pPr>
              <a:buClr>
                <a:srgbClr val="FF0000"/>
              </a:buClr>
              <a:buFont typeface="Wingdings" pitchFamily="2" charset="2"/>
              <a:buChar char="ü"/>
            </a:pPr>
            <a:r>
              <a:rPr lang="el-GR" sz="2000" b="1" dirty="0" smtClean="0">
                <a:solidFill>
                  <a:schemeClr val="tx1"/>
                </a:solidFill>
                <a:latin typeface="Arial Black" pitchFamily="34" charset="0"/>
              </a:rPr>
              <a:t>ΤΟΝ ΥΠΕΡΘΕΡΜΑΝΤΗΡΑ.</a:t>
            </a:r>
          </a:p>
          <a:p>
            <a:pPr>
              <a:buClr>
                <a:srgbClr val="FF0000"/>
              </a:buClr>
              <a:buFont typeface="Wingdings" pitchFamily="2" charset="2"/>
              <a:buChar char="ü"/>
            </a:pPr>
            <a:r>
              <a:rPr lang="el-GR" sz="2000" b="1" dirty="0" smtClean="0">
                <a:solidFill>
                  <a:schemeClr val="tx1"/>
                </a:solidFill>
                <a:latin typeface="Arial Black" pitchFamily="34" charset="0"/>
              </a:rPr>
              <a:t>ΤΗΝ ΕΣΤΙΑ.</a:t>
            </a:r>
          </a:p>
          <a:p>
            <a:pPr>
              <a:buClr>
                <a:srgbClr val="FF0000"/>
              </a:buClr>
              <a:buFont typeface="Wingdings" pitchFamily="2" charset="2"/>
              <a:buChar char="ü"/>
            </a:pPr>
            <a:r>
              <a:rPr lang="el-GR" sz="2000" b="1" dirty="0" smtClean="0">
                <a:solidFill>
                  <a:schemeClr val="tx1"/>
                </a:solidFill>
                <a:latin typeface="Arial Black" pitchFamily="34" charset="0"/>
              </a:rPr>
              <a:t>ΤΟ ΠΕΡΙΒΛΗΜΑ.</a:t>
            </a:r>
          </a:p>
          <a:p>
            <a:pPr algn="l">
              <a:buClr>
                <a:srgbClr val="FF0000"/>
              </a:buClr>
              <a:buFont typeface="Wingdings" pitchFamily="2" charset="2"/>
              <a:buChar char="Ø"/>
            </a:pPr>
            <a:endParaRPr lang="el-GR"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a:glow rad="228600">
              <a:schemeClr val="accent1">
                <a:satMod val="175000"/>
                <a:alpha val="40000"/>
              </a:schemeClr>
            </a:glow>
          </a:effectLst>
        </p:spPr>
        <p:txBody>
          <a:bodyPr>
            <a:normAutofit/>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 YARROW - EXPRESS</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519536"/>
          </a:xfrm>
          <a:solidFill>
            <a:schemeClr val="bg1">
              <a:lumMod val="75000"/>
            </a:schemeClr>
          </a:solidFill>
        </p:spPr>
        <p:txBody>
          <a:bodyPr>
            <a:noAutofit/>
          </a:bodyPr>
          <a:lstStyle/>
          <a:p>
            <a:r>
              <a:rPr lang="el-GR" sz="1800" b="1" u="sng" dirty="0" smtClean="0">
                <a:solidFill>
                  <a:srgbClr val="FF0000"/>
                </a:solidFill>
                <a:latin typeface="Arial" pitchFamily="34" charset="0"/>
                <a:cs typeface="Arial" pitchFamily="34" charset="0"/>
              </a:rPr>
              <a:t>ΣΥΜΠΙΕΣΗ</a:t>
            </a:r>
            <a:r>
              <a:rPr lang="el-GR" sz="1700" b="1" dirty="0" smtClean="0">
                <a:solidFill>
                  <a:schemeClr val="tx1"/>
                </a:solidFill>
                <a:latin typeface="Arial" pitchFamily="34" charset="0"/>
                <a:cs typeface="Arial" pitchFamily="34" charset="0"/>
              </a:rPr>
              <a:t/>
            </a:r>
            <a:br>
              <a:rPr lang="el-GR" sz="1700" b="1" dirty="0" smtClean="0">
                <a:solidFill>
                  <a:schemeClr val="tx1"/>
                </a:solidFill>
                <a:latin typeface="Arial" pitchFamily="34" charset="0"/>
                <a:cs typeface="Arial" pitchFamily="34" charset="0"/>
              </a:rPr>
            </a:br>
            <a:endParaRPr lang="el-GR" sz="17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Η ΦΑΣΗ ΤΗΣ ΣΥΜΠΙΕΣΕΩΣ ΞΕΚΙΝΑ ΜΕ ΤΟ ΕΜΒΟΛΟ ΝΑ ΚΛΕΙΝΕΙ ΕΝΤΕΛΩΣ, ΚΑΤΑ ΤΗΝ ΑΝΟΔΟ ΤΟΥ ΠΡΟΣ ΤΟ ΑΝΣ, ΤΗ ΘΥΡΙΔΑ ΕΞΑΓΩΓΗΣ. ΑΝΕΡΧΟΜΕΝΟ ΤΟ ΕΜΒΟΛΟ ΜΕΙΩΝΕΙ ΤΟΝ ΟΓΚΟ ΤΟΥ ΚΥΛΙΝΔΡΟΥ, ΜΕ ΑΠΟΤΕΛΕΣΜΑ ΝΑ ΑΥΞΑΝΕΤΑΙ Η ΠΙΕΣΗ ΤΟΥ ΠΕΡΙΕΧΟΜΕΝΟΥ ΑΕΡΑ ΜΑΖΙ ΜΕ ΤΗ ΘΕΡΜΟΚΡΑΣΙΑ ΤΟΥ.  ΟΤΑΝ ΠΛΕΟΝ ΤΟ ΕΜΒΟΛΟ ΦΤΑΣΕΙ ΣΤΟ ΑΝΣ, Ο ΟΓΚΟΣ ΤΟΥ ΑΕΡΑ ΕΧΕΙ ΠΕΡΙΟΡΙΣΘΕΙ ΣΤΟΝ ΕΠΙΖΗΜΙΟ ΟΓΚΟ ΜΕΤΑΞΥ ΠΩΜΑΤΟΣ ΚΑΙ ΕΜΒΟΛΟΥ. Ο ΛΟΓΟΣ ΤΟΥ ΟΓΚΟΥ ΤΟΥ ΚΥΛΙΝΔΡΟΥ ΤΗ ΣΤΙΓΜΗ ΤΗΣ ΕΝΑΡΞΕΩΣ ΤΗΣ ΣΥΜΠΙΕΣΕΩΣ ΠΡΟΣ ΤΟΝ ΤΕΛΙΚΟ ΟΓΚΟ ΤΟΥ ΚΥΛΙΝΔΡΟΥ ΟΝΟΜΑΖΕΤΑΙ</a:t>
            </a:r>
            <a:r>
              <a:rPr lang="el-GR" sz="2000" b="1" i="1" dirty="0" smtClean="0">
                <a:solidFill>
                  <a:schemeClr val="tx1"/>
                </a:solidFill>
                <a:latin typeface="Arial" pitchFamily="34" charset="0"/>
                <a:cs typeface="Arial" pitchFamily="34" charset="0"/>
              </a:rPr>
              <a:t> </a:t>
            </a:r>
            <a:r>
              <a:rPr lang="el-GR" sz="2000" b="1" u="sng" dirty="0" smtClean="0">
                <a:solidFill>
                  <a:srgbClr val="FF0000"/>
                </a:solidFill>
                <a:latin typeface="Arial" pitchFamily="34" charset="0"/>
                <a:cs typeface="Arial" pitchFamily="34" charset="0"/>
              </a:rPr>
              <a:t>ΟΥΣΙΑΣΤΙΚΟΣ ΒΑΘΜΟΣ ΣΥΜΠΙΕΣΕΩΣ </a:t>
            </a:r>
            <a:r>
              <a:rPr lang="el-GR" sz="2000" b="1" dirty="0" smtClean="0">
                <a:solidFill>
                  <a:schemeClr val="tx1"/>
                </a:solidFill>
                <a:latin typeface="Arial" pitchFamily="34" charset="0"/>
                <a:cs typeface="Arial" pitchFamily="34" charset="0"/>
              </a:rPr>
              <a:t>ΔΙΧΡΟΝΗΣ ΜΗΧΑΝΗΣ. Η ΣΥΜΠΙΕΣΗ ΟΛΟΚΛΗΡΩΝΕΤΑΙ ΧΡΟΝΙΚΑ ΜΕ ΤΟ ΕΜΒΟΛΟ ΝΑ ΦΤΑΝΕΙ ΣΤΟ ΑΝΣ.</a:t>
            </a:r>
          </a:p>
          <a:p>
            <a:pPr algn="l"/>
            <a:r>
              <a:rPr lang="el-GR" sz="2000" b="1" dirty="0" smtClean="0">
                <a:solidFill>
                  <a:schemeClr val="tx1"/>
                </a:solidFill>
                <a:latin typeface="Arial" pitchFamily="34" charset="0"/>
                <a:cs typeface="Arial" pitchFamily="34" charset="0"/>
              </a:rPr>
              <a:t>Η ΚΙΝΗΣΗ ΤΟΥ ΕΜΒΟΛΟΥ ΚΑΤΑ ΤΗ ΦΑΣΗ ΤΗΣ ΣΥΜΠΙΕΣΕΩΣ ΠΡΑΓΜΑΤΟΠΟΙΕΙΤΑΙ ΑΝΤΛΩΝΤΑΣ ΜΗΧΑΝΙΚΗ ΕΝΕΡΓΕΙΑ ΑΠΟ ΤΟ ΣΦΟΝΔΥΛΟ.</a:t>
            </a: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2000" b="1" u="sng" dirty="0" smtClean="0">
                <a:solidFill>
                  <a:schemeClr val="bg1"/>
                </a:solidFill>
                <a:latin typeface="Arial" pitchFamily="34" charset="0"/>
                <a:cs typeface="Arial" pitchFamily="34" charset="0"/>
              </a:rPr>
              <a:t>ΣΤΟΙΧΕΙΩΔΗΣ ΛΕΙΤΟΥΡΓΙΑ ΔΙΧΡΟΝΗΣ ΠΕΤΡΕΛΑΙΟΜΗΧΑΝΗΣ</a:t>
            </a:r>
            <a:endParaRPr lang="en-US" sz="20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smtClean="0"/>
              <a:t>.</a:t>
            </a:r>
            <a:endParaRPr lang="en-US" sz="500" b="1" dirty="0"/>
          </a:p>
        </p:txBody>
      </p:sp>
      <p:pic>
        <p:nvPicPr>
          <p:cNvPr id="6" name="Content Placeholder 5" descr="scan0012.jpg"/>
          <p:cNvPicPr>
            <a:picLocks noGrp="1" noChangeAspect="1"/>
          </p:cNvPicPr>
          <p:nvPr>
            <p:ph sz="half" idx="2"/>
          </p:nvPr>
        </p:nvPicPr>
        <p:blipFill>
          <a:blip r:embed="rId3" cstate="print">
            <a:lum bright="-10000" contrast="61000"/>
          </a:blip>
          <a:stretch>
            <a:fillRect/>
          </a:stretch>
        </p:blipFill>
        <p:spPr>
          <a:xfrm rot="-60000">
            <a:off x="3317136" y="1178704"/>
            <a:ext cx="5328793" cy="5357849"/>
          </a:xfrm>
        </p:spPr>
      </p:pic>
      <p:sp>
        <p:nvSpPr>
          <p:cNvPr id="5" name="Title 1"/>
          <p:cNvSpPr>
            <a:spLocks noGrp="1"/>
          </p:cNvSpPr>
          <p:nvPr>
            <p:ph type="title"/>
          </p:nvPr>
        </p:nvSpPr>
        <p:spPr>
          <a:xfrm>
            <a:off x="285720" y="214290"/>
            <a:ext cx="8572560" cy="714380"/>
          </a:xfrm>
          <a:solidFill>
            <a:schemeClr val="accent2">
              <a:lumMod val="75000"/>
            </a:schemeClr>
          </a:solidFill>
          <a:effectLst/>
        </p:spPr>
        <p:txBody>
          <a:bodyPr>
            <a:normAutofit/>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 YARROW - EXPRESS</a:t>
            </a:r>
            <a:endParaRPr lang="en-US" sz="2400" b="1" u="sng" dirty="0">
              <a:solidFill>
                <a:schemeClr val="bg1"/>
              </a:solidFill>
              <a:latin typeface="Arial" pitchFamily="34" charset="0"/>
              <a:cs typeface="Arial" pitchFamily="34" charset="0"/>
            </a:endParaRPr>
          </a:p>
        </p:txBody>
      </p:sp>
      <p:sp>
        <p:nvSpPr>
          <p:cNvPr id="8" name="TextBox 7"/>
          <p:cNvSpPr txBox="1"/>
          <p:nvPr/>
        </p:nvSpPr>
        <p:spPr>
          <a:xfrm>
            <a:off x="285720" y="1142984"/>
            <a:ext cx="3357586" cy="2800767"/>
          </a:xfrm>
          <a:prstGeom prst="rect">
            <a:avLst/>
          </a:prstGeom>
          <a:noFill/>
        </p:spPr>
        <p:txBody>
          <a:bodyPr wrap="square" rtlCol="0">
            <a:spAutoFit/>
          </a:bodyPr>
          <a:lstStyle/>
          <a:p>
            <a:pPr>
              <a:buClr>
                <a:srgbClr val="FF0000"/>
              </a:buClr>
              <a:buFont typeface="Wingdings" pitchFamily="2" charset="2"/>
              <a:buChar char="Ø"/>
            </a:pPr>
            <a:r>
              <a:rPr lang="el-GR" sz="1600" b="1" dirty="0" smtClean="0">
                <a:latin typeface="Arial Black" pitchFamily="34" charset="0"/>
              </a:rPr>
              <a:t>Ο ΛΕΒΗΤΑΣ </a:t>
            </a:r>
            <a:r>
              <a:rPr lang="en-US" sz="1600" b="1" dirty="0" smtClean="0">
                <a:solidFill>
                  <a:srgbClr val="FF0000"/>
                </a:solidFill>
                <a:latin typeface="Arial Black" pitchFamily="34" charset="0"/>
                <a:cs typeface="Arial" pitchFamily="34" charset="0"/>
              </a:rPr>
              <a:t>YARROW - EXPRESS </a:t>
            </a:r>
            <a:r>
              <a:rPr lang="el-GR" sz="1600" b="1" dirty="0" smtClean="0">
                <a:latin typeface="Arial Black" pitchFamily="34" charset="0"/>
              </a:rPr>
              <a:t>ΤΥΠΟΥ </a:t>
            </a:r>
            <a:r>
              <a:rPr lang="en-US" sz="1600" b="1" dirty="0" smtClean="0">
                <a:latin typeface="Arial Black" pitchFamily="34" charset="0"/>
              </a:rPr>
              <a:t>‘</a:t>
            </a:r>
            <a:r>
              <a:rPr lang="el-GR" sz="1600" b="1" dirty="0" smtClean="0">
                <a:solidFill>
                  <a:srgbClr val="FF0000"/>
                </a:solidFill>
                <a:latin typeface="Arial Black" pitchFamily="34" charset="0"/>
              </a:rPr>
              <a:t>Α</a:t>
            </a:r>
            <a:r>
              <a:rPr lang="en-US" sz="1600" b="1" dirty="0" smtClean="0">
                <a:latin typeface="Arial Black" pitchFamily="34" charset="0"/>
              </a:rPr>
              <a:t>’</a:t>
            </a:r>
            <a:r>
              <a:rPr lang="el-GR" sz="1600" b="1" dirty="0" smtClean="0">
                <a:latin typeface="Arial Black" pitchFamily="34" charset="0"/>
              </a:rPr>
              <a:t> η </a:t>
            </a:r>
            <a:r>
              <a:rPr lang="en-US" sz="1600" b="1" dirty="0" smtClean="0">
                <a:latin typeface="Arial Black" pitchFamily="34" charset="0"/>
              </a:rPr>
              <a:t>‘</a:t>
            </a:r>
            <a:r>
              <a:rPr lang="el-GR" sz="1600" b="1" dirty="0" smtClean="0">
                <a:solidFill>
                  <a:srgbClr val="FF0000"/>
                </a:solidFill>
                <a:latin typeface="Arial Black" pitchFamily="34" charset="0"/>
              </a:rPr>
              <a:t>Λ</a:t>
            </a:r>
            <a:r>
              <a:rPr lang="en-US" sz="1600" b="1" dirty="0" smtClean="0">
                <a:latin typeface="Arial Black" pitchFamily="34" charset="0"/>
              </a:rPr>
              <a:t>’ </a:t>
            </a:r>
            <a:r>
              <a:rPr lang="el-GR" sz="1600" b="1" dirty="0" smtClean="0">
                <a:latin typeface="Arial Black" pitchFamily="34" charset="0"/>
              </a:rPr>
              <a:t>ΑΠΟΤΕΛΕΙΤΑΙ ΑΠΟ ΤΑ ΕΞΗΣ ΒΑΣΙΚΑ ΜΕΡΗ</a:t>
            </a:r>
            <a:r>
              <a:rPr lang="en-US" sz="1600" b="1" dirty="0" smtClean="0">
                <a:latin typeface="Arial Black" pitchFamily="34" charset="0"/>
              </a:rPr>
              <a:t>:</a:t>
            </a:r>
            <a:endParaRPr lang="el-GR" sz="1600" b="1" dirty="0" smtClean="0">
              <a:latin typeface="Arial Black" pitchFamily="34" charset="0"/>
            </a:endParaRPr>
          </a:p>
          <a:p>
            <a:pPr>
              <a:buClr>
                <a:srgbClr val="FF0000"/>
              </a:buClr>
              <a:buFont typeface="Wingdings" pitchFamily="2" charset="2"/>
              <a:buChar char="Ø"/>
            </a:pPr>
            <a:endParaRPr lang="el-GR" sz="1600" b="1" dirty="0" smtClean="0">
              <a:latin typeface="Arial Black" pitchFamily="34" charset="0"/>
            </a:endParaRPr>
          </a:p>
          <a:p>
            <a:pPr>
              <a:buClr>
                <a:srgbClr val="FF0000"/>
              </a:buClr>
              <a:buFont typeface="Wingdings" pitchFamily="2" charset="2"/>
              <a:buChar char="ü"/>
            </a:pPr>
            <a:r>
              <a:rPr lang="el-GR" sz="1600" b="1" dirty="0" smtClean="0">
                <a:latin typeface="Arial Black" pitchFamily="34" charset="0"/>
              </a:rPr>
              <a:t>ΤΟΝ ΑΤΜΟΘΑΛΑΜΟ.</a:t>
            </a:r>
          </a:p>
          <a:p>
            <a:pPr>
              <a:buClr>
                <a:srgbClr val="FF0000"/>
              </a:buClr>
              <a:buFont typeface="Wingdings" pitchFamily="2" charset="2"/>
              <a:buChar char="ü"/>
            </a:pPr>
            <a:r>
              <a:rPr lang="el-GR" sz="1600" b="1" dirty="0" smtClean="0">
                <a:latin typeface="Arial Black" pitchFamily="34" charset="0"/>
              </a:rPr>
              <a:t>ΤΟΥΣ ΥΔΡΟΘΑΛΑΜΟΥΣ.</a:t>
            </a:r>
          </a:p>
          <a:p>
            <a:pPr>
              <a:buClr>
                <a:srgbClr val="FF0000"/>
              </a:buClr>
              <a:buFont typeface="Wingdings" pitchFamily="2" charset="2"/>
              <a:buChar char="ü"/>
            </a:pPr>
            <a:r>
              <a:rPr lang="el-GR" sz="1600" b="1" dirty="0" smtClean="0">
                <a:latin typeface="Arial Black" pitchFamily="34" charset="0"/>
              </a:rPr>
              <a:t>ΤΟΥΣ ΑΥΛΟΥΣ.</a:t>
            </a:r>
          </a:p>
          <a:p>
            <a:pPr>
              <a:buClr>
                <a:srgbClr val="FF0000"/>
              </a:buClr>
              <a:buFont typeface="Wingdings" pitchFamily="2" charset="2"/>
              <a:buChar char="ü"/>
            </a:pPr>
            <a:r>
              <a:rPr lang="el-GR" sz="1600" b="1" dirty="0" smtClean="0">
                <a:latin typeface="Arial Black" pitchFamily="34" charset="0"/>
              </a:rPr>
              <a:t>ΤΟΝ ΥΠΕΡΘΕΡΜΑΝΤΗΡΑ.</a:t>
            </a:r>
          </a:p>
          <a:p>
            <a:pPr>
              <a:buClr>
                <a:srgbClr val="FF0000"/>
              </a:buClr>
              <a:buFont typeface="Wingdings" pitchFamily="2" charset="2"/>
              <a:buChar char="ü"/>
            </a:pPr>
            <a:r>
              <a:rPr lang="el-GR" sz="1600" b="1" dirty="0" smtClean="0">
                <a:latin typeface="Arial Black" pitchFamily="34" charset="0"/>
              </a:rPr>
              <a:t>ΤΗΝ ΕΣΤΙΑ.</a:t>
            </a:r>
          </a:p>
          <a:p>
            <a:pPr>
              <a:buClr>
                <a:srgbClr val="FF0000"/>
              </a:buClr>
              <a:buFont typeface="Wingdings" pitchFamily="2" charset="2"/>
              <a:buChar char="ü"/>
            </a:pPr>
            <a:r>
              <a:rPr lang="el-GR" sz="1600" b="1" dirty="0" smtClean="0">
                <a:latin typeface="Arial Black" pitchFamily="34" charset="0"/>
              </a:rPr>
              <a:t>ΤΟ ΠΕΡΙΒΛΗΜΑ.</a:t>
            </a:r>
          </a:p>
        </p:txBody>
      </p:sp>
    </p:spTree>
  </p:cSld>
  <p:clrMapOvr>
    <a:masterClrMapping/>
  </p:clrMapOvr>
  <p:timing>
    <p:tnLst>
      <p:par>
        <p:cTn id="1" dur="indefinite" restart="never" nodeType="tmRoot"/>
      </p:par>
    </p:tnLst>
  </p:timing>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fontScale="92500" lnSpcReduction="10000"/>
          </a:bodyPr>
          <a:lstStyle/>
          <a:p>
            <a:pPr algn="l"/>
            <a:r>
              <a:rPr lang="el-GR" b="1" dirty="0" smtClean="0">
                <a:solidFill>
                  <a:schemeClr val="tx1"/>
                </a:solidFill>
                <a:latin typeface="Arial" pitchFamily="34" charset="0"/>
                <a:cs typeface="Arial" pitchFamily="34" charset="0"/>
              </a:rPr>
              <a:t>Η ΚΑΛΗ ΚΑΥΣΗ ΑΠΟΤΕΛΕΙ ΤΟΝ ΚΥΡΙΟΤΕΡΟ ΣΥΝΤΕΛΕΣΤΗ ΟΙΚΟΝΟΜΙΚΗΣ ΛΕΙΤΟΥΡΓΙΑΣ ΤΟΥ ΛΕΒΗΤΑ ΚΑΙ ΕΠΟΜΕΝΩΣ ΜΙΑ ΑΠΟ ΤΙΣ ΣΟΒΑΡΟΤΕΡΕΣ ΦΡΟΝΤΙΔΕΣ ΤΟΥ ΠΡΟΣΩΠΙΚΟΥ ΤΟΥ ΕΝΤΕΤΑΛΜΕΝΟΥ ΜΕ ΤΗ ΛΕΙΤΟΥΡΓΙΑ ΤΟΥ.</a:t>
            </a:r>
          </a:p>
          <a:p>
            <a:pPr algn="l"/>
            <a:r>
              <a:rPr lang="el-GR" b="1" dirty="0" smtClean="0">
                <a:solidFill>
                  <a:schemeClr val="tx1"/>
                </a:solidFill>
                <a:latin typeface="Arial" pitchFamily="34" charset="0"/>
                <a:cs typeface="Arial" pitchFamily="34" charset="0"/>
              </a:rPr>
              <a:t>Η ΚΑΛΗ ΚΑΥΣΗ ΧΑΡΑΚΤΗΡΙΖΕΤΑΙ ΚΥΡΙΩΣ ΑΠΟ ΤΗ ΣΥΝΘΕΣΗ ΤΩΝ ΕΞΕΡΧΟΜΕΝΩΝ ΠΡΟΣ ΤΗΝ ΚΑΠΝΟΔΟΧΟ ΚΑΥΣΑΕΡΙΩΝ, ΤΑ ΟΠΟΙΑ ΒΑΣΙΚΑ ΔΕΝ ΠΡΕΠΕΙ ΝΑ ΠΕΡΙΕΧΟΥΝ ΣΥΣΤΑΤΙΚΑ ΠΟΥ ΜΠΟΡΟΥΝ ΝΑ ΚΑΟΥΝ ΠΑΡΑΠΕΡΑ.</a:t>
            </a:r>
          </a:p>
        </p:txBody>
      </p:sp>
      <p:sp>
        <p:nvSpPr>
          <p:cNvPr id="4" name="Title 1"/>
          <p:cNvSpPr>
            <a:spLocks noGrp="1"/>
          </p:cNvSpPr>
          <p:nvPr>
            <p:ph type="ctrTitle"/>
          </p:nvPr>
        </p:nvSpPr>
        <p:spPr>
          <a:xfrm>
            <a:off x="285750" y="214313"/>
            <a:ext cx="8572500" cy="714357"/>
          </a:xfrm>
          <a:solidFill>
            <a:schemeClr val="accent2">
              <a:lumMod val="75000"/>
            </a:schemeClr>
          </a:solidFill>
          <a:effectLst>
            <a:glow rad="228600">
              <a:schemeClr val="accent1">
                <a:satMod val="175000"/>
                <a:alpha val="40000"/>
              </a:schemeClr>
            </a:glow>
          </a:effectLst>
        </p:spPr>
        <p:txBody>
          <a:bodyPr>
            <a:normAutofit/>
          </a:bodyPr>
          <a:lstStyle/>
          <a:p>
            <a:r>
              <a:rPr lang="el-GR" sz="2400" b="1" u="sng" dirty="0" smtClean="0">
                <a:solidFill>
                  <a:schemeClr val="bg1"/>
                </a:solidFill>
                <a:latin typeface="Arial" pitchFamily="34" charset="0"/>
                <a:cs typeface="Arial" pitchFamily="34" charset="0"/>
              </a:rPr>
              <a:t>ΚΑΥΣΗ ΚΑΥΣΙΜΟΥ ΣΤΟΥΣ ΑΤΜΟΛΕΒΗΤΕΣ</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Autofit/>
          </a:bodyPr>
          <a:lstStyle/>
          <a:p>
            <a:pPr algn="l"/>
            <a:r>
              <a:rPr lang="el-GR" sz="2500" b="1" dirty="0" smtClean="0">
                <a:solidFill>
                  <a:schemeClr val="tx1"/>
                </a:solidFill>
                <a:latin typeface="Arial" pitchFamily="34" charset="0"/>
                <a:cs typeface="Arial" pitchFamily="34" charset="0"/>
              </a:rPr>
              <a:t>ΠΑΡΑΔΕΙΓΜΑ ΚΑΛΗΣ ΚΑΥΣΕΩΣ ΕΧΟΥΜΕ ΤΗΝ ΤΕΛΕΙΑ ΚΑΥΣΗ ΤΟΥ </a:t>
            </a:r>
            <a:r>
              <a:rPr lang="en-US" sz="2500" b="1" dirty="0" smtClean="0">
                <a:solidFill>
                  <a:schemeClr val="tx1"/>
                </a:solidFill>
                <a:latin typeface="Arial" pitchFamily="34" charset="0"/>
                <a:cs typeface="Arial" pitchFamily="34" charset="0"/>
              </a:rPr>
              <a:t>C </a:t>
            </a:r>
            <a:r>
              <a:rPr lang="el-GR" sz="2500" b="1" dirty="0" smtClean="0">
                <a:solidFill>
                  <a:schemeClr val="tx1"/>
                </a:solidFill>
                <a:latin typeface="Arial" pitchFamily="34" charset="0"/>
                <a:cs typeface="Arial" pitchFamily="34" charset="0"/>
              </a:rPr>
              <a:t>ΠΡΟΣ </a:t>
            </a:r>
            <a:r>
              <a:rPr lang="en-US" sz="2500" b="1" dirty="0" smtClean="0">
                <a:solidFill>
                  <a:schemeClr val="tx1"/>
                </a:solidFill>
                <a:latin typeface="Arial" pitchFamily="34" charset="0"/>
                <a:cs typeface="Arial" pitchFamily="34" charset="0"/>
              </a:rPr>
              <a:t>C0</a:t>
            </a:r>
            <a:r>
              <a:rPr lang="en-US" sz="2500" b="1" baseline="-25000" dirty="0" smtClean="0">
                <a:solidFill>
                  <a:schemeClr val="tx1"/>
                </a:solidFill>
                <a:latin typeface="Arial" pitchFamily="34" charset="0"/>
                <a:cs typeface="Arial" pitchFamily="34" charset="0"/>
              </a:rPr>
              <a:t>2</a:t>
            </a:r>
            <a:r>
              <a:rPr lang="en-US" sz="2500" b="1" dirty="0" smtClean="0">
                <a:solidFill>
                  <a:schemeClr val="tx1"/>
                </a:solidFill>
                <a:latin typeface="Arial" pitchFamily="34" charset="0"/>
                <a:cs typeface="Arial" pitchFamily="34" charset="0"/>
              </a:rPr>
              <a:t>. </a:t>
            </a:r>
            <a:r>
              <a:rPr lang="el-GR" sz="2500" b="1" dirty="0" smtClean="0">
                <a:solidFill>
                  <a:schemeClr val="tx1"/>
                </a:solidFill>
                <a:latin typeface="Arial" pitchFamily="34" charset="0"/>
                <a:cs typeface="Arial" pitchFamily="34" charset="0"/>
              </a:rPr>
              <a:t>ΑΝΤΙΘΕΤΑ Η ΚΑΥΣΗ </a:t>
            </a:r>
            <a:r>
              <a:rPr lang="en-US" sz="2500" b="1" dirty="0" smtClean="0">
                <a:solidFill>
                  <a:schemeClr val="tx1"/>
                </a:solidFill>
                <a:latin typeface="Arial" pitchFamily="34" charset="0"/>
                <a:cs typeface="Arial" pitchFamily="34" charset="0"/>
              </a:rPr>
              <a:t>C </a:t>
            </a:r>
            <a:r>
              <a:rPr lang="el-GR" sz="2500" b="1" dirty="0" smtClean="0">
                <a:solidFill>
                  <a:schemeClr val="tx1"/>
                </a:solidFill>
                <a:latin typeface="Arial" pitchFamily="34" charset="0"/>
                <a:cs typeface="Arial" pitchFamily="34" charset="0"/>
              </a:rPr>
              <a:t>ΠΡΟΣ </a:t>
            </a:r>
            <a:r>
              <a:rPr lang="en-US" sz="2500" b="1" dirty="0" smtClean="0">
                <a:solidFill>
                  <a:schemeClr val="tx1"/>
                </a:solidFill>
                <a:latin typeface="Arial" pitchFamily="34" charset="0"/>
                <a:cs typeface="Arial" pitchFamily="34" charset="0"/>
              </a:rPr>
              <a:t>CO </a:t>
            </a:r>
            <a:r>
              <a:rPr lang="el-GR" sz="2500" b="1" dirty="0" smtClean="0">
                <a:solidFill>
                  <a:schemeClr val="tx1"/>
                </a:solidFill>
                <a:latin typeface="Arial" pitchFamily="34" charset="0"/>
                <a:cs typeface="Arial" pitchFamily="34" charset="0"/>
              </a:rPr>
              <a:t>ΕΙΝΑΙ ΑΤΕΛΗΣ ΚΑΙ ΑΝΤΙΟΙΚΟΝΟΜΙΚΗ, ΓΙΑΤΙ ΤΟ </a:t>
            </a:r>
            <a:r>
              <a:rPr lang="en-US" sz="2500" b="1" dirty="0" smtClean="0">
                <a:solidFill>
                  <a:schemeClr val="tx1"/>
                </a:solidFill>
                <a:latin typeface="Arial" pitchFamily="34" charset="0"/>
                <a:cs typeface="Arial" pitchFamily="34" charset="0"/>
              </a:rPr>
              <a:t>CO </a:t>
            </a:r>
            <a:r>
              <a:rPr lang="el-GR" sz="2500" b="1" dirty="0" smtClean="0">
                <a:solidFill>
                  <a:schemeClr val="tx1"/>
                </a:solidFill>
                <a:latin typeface="Arial" pitchFamily="34" charset="0"/>
                <a:cs typeface="Arial" pitchFamily="34" charset="0"/>
              </a:rPr>
              <a:t>ΕΙΝΑΙ ΚΑΥΣΙΜΟ ΑΕΡΙΟ, ΤΟ ΟΠΟΙΟ ΒΓΑΙΝΕΙ ΠΡΟΣ ΤΗΝ ΑΤΜΟΣΦΑΙΡΑ, ΧΩΡΙΣ ΝΑ ΕΧΕΙ ΑΦΗΣΕΙ ΜΕΣΑ ΣΤΗΝ ΕΣΤΙΑ ΤΙΣ ΘΕΡΜΙΔΕΣ ΠΟΥ ΠΕΡΙΚΛΕΙΕΙ.</a:t>
            </a:r>
          </a:p>
          <a:p>
            <a:pPr algn="l"/>
            <a:r>
              <a:rPr lang="el-GR" sz="2500" b="1" dirty="0" smtClean="0">
                <a:solidFill>
                  <a:schemeClr val="tx1"/>
                </a:solidFill>
                <a:latin typeface="Arial" pitchFamily="34" charset="0"/>
                <a:cs typeface="Arial" pitchFamily="34" charset="0"/>
              </a:rPr>
              <a:t>ΣΤΟΥΣ ΠΕΤΡΕΛΑΙΟΛΕΒΗΤΕΣ Η ΚΑΛΗ ΚΑΥΣΗ ΕΞΑΡΤΑΤΑΙ ΒΑΣΙΚΑ ΑΠΟ ΤΗΝ ΠΙΕΣΗ ΚΑΙ ΤΗ ΘΕΡΜΟΚΡΑΣΙΑ ΠΡΟΘΕΡΜΑΝΣΕΩΣΤΟΥ ΠΕΤΡΕΛΑΙΟΥ, ΤΗΝ ΚΑΛΗ ΨΕΚΑΣΗ ΤΟΥ, ΤΗ ΜΗ ΥΠΑΡΞΗ ΝΕΡΟΥ ΣΤΟ ΠΕΤΡΕΛΑΙΟ, ΤΗ ΘΕΡΜΟΚΡΑΣΙΑ ΤΗΣ ΕΣΤΙΑΣ, Η ΟΠΟΙΑ ΠΡΕΠΕΙ ΝΑ ΔΙΑΤΗΡΕΙΤΑΙ ΣΕ ΥΨΗΛΑ ΕΠΙΠΕΔΑ, ΤΗΝ ΚΑΝΟΝΙΚΗ ΠΑΡΟΧΗ ΤΟΥ ΚΑΥΣΙΓΟΝΟΥ ΑΕΡΑ ΚΑΙ ΤΗΝ ΚΑΘΑΡΙΟΤΗΤΑ ΤΟΥ ΚΑΥΣΤΗΡΑ.</a:t>
            </a:r>
          </a:p>
        </p:txBody>
      </p:sp>
      <p:sp>
        <p:nvSpPr>
          <p:cNvPr id="4" name="Title 1"/>
          <p:cNvSpPr>
            <a:spLocks noGrp="1"/>
          </p:cNvSpPr>
          <p:nvPr>
            <p:ph type="ctrTitle"/>
          </p:nvPr>
        </p:nvSpPr>
        <p:spPr>
          <a:xfrm>
            <a:off x="285750" y="214313"/>
            <a:ext cx="8572500" cy="714357"/>
          </a:xfrm>
          <a:solidFill>
            <a:schemeClr val="accent2">
              <a:lumMod val="75000"/>
            </a:schemeClr>
          </a:solidFill>
          <a:effectLst>
            <a:glow rad="228600">
              <a:schemeClr val="accent1">
                <a:satMod val="175000"/>
                <a:alpha val="40000"/>
              </a:schemeClr>
            </a:glow>
          </a:effectLst>
        </p:spPr>
        <p:txBody>
          <a:bodyPr>
            <a:normAutofit/>
          </a:bodyPr>
          <a:lstStyle/>
          <a:p>
            <a:r>
              <a:rPr lang="el-GR" sz="2400" b="1" u="sng" dirty="0" smtClean="0">
                <a:solidFill>
                  <a:schemeClr val="bg1"/>
                </a:solidFill>
                <a:latin typeface="Arial" pitchFamily="34" charset="0"/>
                <a:cs typeface="Arial" pitchFamily="34" charset="0"/>
              </a:rPr>
              <a:t>ΚΑΥΣΗ ΚΑΥΣΙΜΟΥ ΣΤΟΥΣ ΑΤΜΟΛΕΒΗΤΕΣ</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buFont typeface="Wingdings" pitchFamily="2" charset="2"/>
              <a:buChar char="Ø"/>
            </a:pPr>
            <a:endParaRPr lang="en-US" b="1" dirty="0" smtClean="0">
              <a:solidFill>
                <a:schemeClr val="tx1"/>
              </a:solidFill>
              <a:latin typeface="Arial" pitchFamily="34" charset="0"/>
              <a:cs typeface="Arial" pitchFamily="34" charset="0"/>
            </a:endParaRPr>
          </a:p>
          <a:p>
            <a:pPr marL="360000" indent="-360000" algn="l">
              <a:buClr>
                <a:srgbClr val="FF0000"/>
              </a:buClr>
              <a:buFont typeface="Wingdings" pitchFamily="2" charset="2"/>
              <a:buChar char="Ø"/>
            </a:pPr>
            <a:r>
              <a:rPr lang="el-GR" b="1" dirty="0" smtClean="0">
                <a:solidFill>
                  <a:schemeClr val="tx1"/>
                </a:solidFill>
                <a:latin typeface="Arial" pitchFamily="34" charset="0"/>
                <a:cs typeface="Arial" pitchFamily="34" charset="0"/>
              </a:rPr>
              <a:t>Η ΨΕΚΑΣΗ ΤΟΥ ΠΕΤΡΕΛΑΙΟΥ ΚΑΙ ΤΑ ΣΤΟΙΧΕΙΑ ΚΑΥΣΕΩΣ ΤΟΥ.</a:t>
            </a:r>
            <a:endParaRPr lang="en-US" b="1" dirty="0" smtClean="0">
              <a:solidFill>
                <a:schemeClr val="tx1"/>
              </a:solidFill>
              <a:latin typeface="Arial" pitchFamily="34" charset="0"/>
              <a:cs typeface="Arial" pitchFamily="34" charset="0"/>
            </a:endParaRPr>
          </a:p>
          <a:p>
            <a:pPr marL="360000" indent="-360000" algn="l">
              <a:buClr>
                <a:srgbClr val="FF0000"/>
              </a:buClr>
              <a:buFont typeface="Wingdings" pitchFamily="2" charset="2"/>
              <a:buChar char="Ø"/>
            </a:pPr>
            <a:r>
              <a:rPr lang="el-GR" b="1" dirty="0" smtClean="0">
                <a:solidFill>
                  <a:schemeClr val="tx1"/>
                </a:solidFill>
                <a:latin typeface="Arial" pitchFamily="34" charset="0"/>
                <a:cs typeface="Arial" pitchFamily="34" charset="0"/>
              </a:rPr>
              <a:t>Η ΠΑΡΟΧΗ ΤΟΥ ΚΑΥΣΙΓΟΝΟΥ ΑΕΡΑ. ΕΠΗΡΕΙΑ ΤΗΣ ΠΕΡΙΣΣΕΙΑΣ ΤΟΥ ΣΤΗΝ ΠΟΙΟΤΗΤΑ ΚΑΥΣΕΩΣ.</a:t>
            </a:r>
            <a:endParaRPr lang="en-US" b="1" dirty="0" smtClean="0">
              <a:solidFill>
                <a:schemeClr val="tx1"/>
              </a:solidFill>
              <a:latin typeface="Arial" pitchFamily="34" charset="0"/>
              <a:cs typeface="Arial" pitchFamily="34" charset="0"/>
            </a:endParaRPr>
          </a:p>
          <a:p>
            <a:pPr marL="360000" lvl="0" indent="-360000" algn="l">
              <a:buClr>
                <a:srgbClr val="FF0000"/>
              </a:buClr>
              <a:buFont typeface="Wingdings" pitchFamily="2" charset="2"/>
              <a:buChar char="Ø"/>
            </a:pPr>
            <a:r>
              <a:rPr lang="el-GR" b="1" dirty="0" smtClean="0">
                <a:solidFill>
                  <a:schemeClr val="tx1"/>
                </a:solidFill>
                <a:latin typeface="Arial" pitchFamily="34" charset="0"/>
                <a:cs typeface="Arial" pitchFamily="34" charset="0"/>
              </a:rPr>
              <a:t>Η ΠΑΡΟΥΣΙΑ ΝΕΡΟΥ ΣΤΟ ΠΕΤΡΕΛΑΙΟ.</a:t>
            </a:r>
          </a:p>
          <a:p>
            <a:pPr algn="l">
              <a:buClr>
                <a:srgbClr val="FF0000"/>
              </a:buClr>
              <a:buFont typeface="Wingdings" pitchFamily="2" charset="2"/>
              <a:buChar char="Ø"/>
            </a:pPr>
            <a:endParaRPr lang="el-GR"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a:glow rad="228600">
              <a:schemeClr val="accent1">
                <a:satMod val="175000"/>
                <a:alpha val="40000"/>
              </a:schemeClr>
            </a:glow>
          </a:effectLst>
        </p:spPr>
        <p:txBody>
          <a:bodyPr>
            <a:normAutofit/>
          </a:bodyPr>
          <a:lstStyle/>
          <a:p>
            <a:r>
              <a:rPr lang="el-GR" sz="2400" b="1" u="sng" dirty="0" smtClean="0">
                <a:solidFill>
                  <a:schemeClr val="bg1"/>
                </a:solidFill>
                <a:latin typeface="Arial" pitchFamily="34" charset="0"/>
                <a:cs typeface="Arial" pitchFamily="34" charset="0"/>
              </a:rPr>
              <a:t>ΠΑΡΑΓΟΝΤΕΣ ΠΟΥ ΤΗΝ ΕΠΗΡΕΑΖΟΥΝ</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ΤΗΣ ΚΑΥΣΕΩΣ </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142984"/>
            <a:ext cx="8784976" cy="5429288"/>
          </a:xfrm>
        </p:spPr>
        <p:txBody>
          <a:bodyPr>
            <a:normAutofit/>
          </a:bodyPr>
          <a:lstStyle/>
          <a:p>
            <a:pPr marL="360000" indent="-360000" algn="l">
              <a:buClr>
                <a:srgbClr val="FF0000"/>
              </a:buClr>
            </a:pPr>
            <a:r>
              <a:rPr lang="el-GR" sz="2200" b="1" u="sng" dirty="0" smtClean="0">
                <a:solidFill>
                  <a:srgbClr val="FF0000"/>
                </a:solidFill>
                <a:latin typeface="Arial" pitchFamily="34" charset="0"/>
                <a:cs typeface="Arial" pitchFamily="34" charset="0"/>
              </a:rPr>
              <a:t>Η ΨΕΚΑΣΗ ΤΟΥ ΠΕΤΡΕΛΑΙΟΥ ΚΑΙ ΤΑ ΣΤΟΙΧΕΙΑ ΚΑΥΣΕΩΣ ΤΟΥ.</a:t>
            </a:r>
            <a:endParaRPr lang="en-US" sz="2200" b="1" u="sng" dirty="0" smtClean="0">
              <a:solidFill>
                <a:srgbClr val="FF0000"/>
              </a:solidFill>
              <a:latin typeface="Arial" pitchFamily="34" charset="0"/>
              <a:cs typeface="Arial" pitchFamily="34" charset="0"/>
            </a:endParaRPr>
          </a:p>
          <a:p>
            <a:pPr algn="l"/>
            <a:r>
              <a:rPr lang="el-GR" sz="2600" b="1" dirty="0" smtClean="0">
                <a:solidFill>
                  <a:schemeClr val="tx1"/>
                </a:solidFill>
                <a:latin typeface="Arial" pitchFamily="34" charset="0"/>
                <a:cs typeface="Arial" pitchFamily="34" charset="0"/>
              </a:rPr>
              <a:t>ΜΕ ΤΟΝ ΟΡΟ</a:t>
            </a:r>
            <a:r>
              <a:rPr lang="el-GR" sz="2600" b="1" i="1" dirty="0" smtClean="0">
                <a:solidFill>
                  <a:schemeClr val="tx1"/>
                </a:solidFill>
                <a:latin typeface="Arial" pitchFamily="34" charset="0"/>
                <a:cs typeface="Arial" pitchFamily="34" charset="0"/>
              </a:rPr>
              <a:t> </a:t>
            </a:r>
            <a:r>
              <a:rPr lang="el-GR" sz="2600" b="1" i="1" dirty="0" smtClean="0">
                <a:solidFill>
                  <a:srgbClr val="FF0000"/>
                </a:solidFill>
                <a:latin typeface="Arial" pitchFamily="34" charset="0"/>
                <a:cs typeface="Arial" pitchFamily="34" charset="0"/>
              </a:rPr>
              <a:t>ΨΕΚΑΣΗ</a:t>
            </a:r>
            <a:r>
              <a:rPr lang="el-GR" sz="2600" b="1" dirty="0" smtClean="0">
                <a:solidFill>
                  <a:schemeClr val="tx1"/>
                </a:solidFill>
                <a:latin typeface="Arial" pitchFamily="34" charset="0"/>
                <a:cs typeface="Arial" pitchFamily="34" charset="0"/>
              </a:rPr>
              <a:t> ΧΑΡΑΚΤΗΡΙΖΟΜΕ ΤΗ ΔΙΑΣΠΑΣΗ ΤΗΣ ΣΥΝΟΧΗΣ ΤΩΝ ΜΟΡΙΩΝ ΤΟΥ ΠΕΤΡΕΛΑΙΟΥ ΚΑΙ ΤΟ ΔΙΑΧΩΡΙΣΜΟ ΤΟΥ ΣΕ ΛΕΠΤΟΤΑΤΑ ΣΤΑΓΟΝΙΔΙΑ, ΤΑ ΟΠΟΙΑ ΜΕ ΑΥΤΟ ΤΟΝ ΤΡΟΠΟ ΠΑΡΟΥΣΙΑΖΟΥΝ ΜΕΓΑΛΗ ΕΠΙΦΑΝΕΙΑ ΕΠΑΦΗΣ ΜΕ ΤΑ ΑΝΤΙΣΤΟΙΧΑ ΜΟΡΙΑ ΤΟΥ ΚΑΥΣΙΓΟΝΟΥ ΑΕΡΑ.</a:t>
            </a:r>
          </a:p>
          <a:p>
            <a:pPr algn="l"/>
            <a:r>
              <a:rPr lang="el-GR" sz="2600" b="1" dirty="0" smtClean="0">
                <a:solidFill>
                  <a:schemeClr val="tx1"/>
                </a:solidFill>
                <a:latin typeface="Arial" pitchFamily="34" charset="0"/>
                <a:cs typeface="Arial" pitchFamily="34" charset="0"/>
              </a:rPr>
              <a:t>Η ΨΕΚΑΣΗ ΠΡΑΓΜΑΤΟΠΟΙΕΙΤΑΙ ΚΑΤΑ ΚΑΝΟΝΑ ΜΕ ΤΗ ΒΟΗΘΕΙΑ ΥΔΡΑΥΛΙΚΗΣ ΠΙΕΣΕΩΣ, η ΜΕ</a:t>
            </a:r>
            <a:r>
              <a:rPr lang="el-GR" sz="2600" b="1" i="1" dirty="0" smtClean="0">
                <a:solidFill>
                  <a:schemeClr val="tx1"/>
                </a:solidFill>
                <a:latin typeface="Arial" pitchFamily="34" charset="0"/>
                <a:cs typeface="Arial" pitchFamily="34" charset="0"/>
              </a:rPr>
              <a:t> </a:t>
            </a:r>
            <a:r>
              <a:rPr lang="el-GR" sz="2600" b="1" i="1" dirty="0" smtClean="0">
                <a:solidFill>
                  <a:srgbClr val="FF0000"/>
                </a:solidFill>
                <a:latin typeface="Arial" pitchFamily="34" charset="0"/>
                <a:cs typeface="Arial" pitchFamily="34" charset="0"/>
              </a:rPr>
              <a:t>ΜΗΧΑΝΙΚΗ ΕΓΧΥΣΗ</a:t>
            </a:r>
            <a:r>
              <a:rPr lang="el-GR" sz="2600" b="1" i="1" dirty="0" smtClean="0">
                <a:solidFill>
                  <a:schemeClr val="tx1"/>
                </a:solidFill>
                <a:latin typeface="Arial" pitchFamily="34" charset="0"/>
                <a:cs typeface="Arial" pitchFamily="34" charset="0"/>
              </a:rPr>
              <a:t>.</a:t>
            </a:r>
            <a:r>
              <a:rPr lang="el-GR" sz="2600" b="1" dirty="0" smtClean="0">
                <a:solidFill>
                  <a:schemeClr val="tx1"/>
                </a:solidFill>
                <a:latin typeface="Arial" pitchFamily="34" charset="0"/>
                <a:cs typeface="Arial" pitchFamily="34" charset="0"/>
              </a:rPr>
              <a:t> ΤΗΝ ΥΔΡΑΥΛΙΚΗ ΑΥΤΗ ΠΙΕΣΗ ΔΗΜΙΟΥΡΓΕΙ Η ΑΝΤΛΙΑ ΚΑΤΑΘΛΙΨΕΩΣ ΤΟΥ ΠΕΤΡΕΛΑΙΟΥ.</a:t>
            </a:r>
          </a:p>
          <a:p>
            <a:pPr algn="l">
              <a:buClr>
                <a:srgbClr val="FF0000"/>
              </a:buClr>
            </a:pPr>
            <a:endParaRPr lang="el-GR"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a:glow rad="228600">
              <a:schemeClr val="accent1">
                <a:satMod val="175000"/>
                <a:alpha val="40000"/>
              </a:schemeClr>
            </a:glow>
          </a:effectLst>
        </p:spPr>
        <p:txBody>
          <a:bodyPr>
            <a:normAutofit/>
          </a:bodyPr>
          <a:lstStyle/>
          <a:p>
            <a:r>
              <a:rPr lang="el-GR" sz="2400" b="1" u="sng" dirty="0" smtClean="0">
                <a:solidFill>
                  <a:schemeClr val="bg1"/>
                </a:solidFill>
                <a:latin typeface="Arial" pitchFamily="34" charset="0"/>
                <a:cs typeface="Arial" pitchFamily="34" charset="0"/>
              </a:rPr>
              <a:t>ΠΑΡΑΓΟΝΤΕΣ ΠΟΥ ΤΗΝ ΕΠΗΡΕΑΖΟΥΝ</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ΤΗΣ ΚΑΥΣΕΩΣ </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142984"/>
            <a:ext cx="8784976" cy="5526376"/>
          </a:xfrm>
        </p:spPr>
        <p:txBody>
          <a:bodyPr>
            <a:normAutofit fontScale="85000" lnSpcReduction="20000"/>
          </a:bodyPr>
          <a:lstStyle/>
          <a:p>
            <a:pPr marL="360000" indent="-360000" algn="l">
              <a:buClr>
                <a:srgbClr val="FF0000"/>
              </a:buClr>
            </a:pPr>
            <a:r>
              <a:rPr lang="el-GR" sz="2600" b="1" u="sng" dirty="0" smtClean="0">
                <a:solidFill>
                  <a:srgbClr val="FF0000"/>
                </a:solidFill>
                <a:latin typeface="Arial" pitchFamily="34" charset="0"/>
                <a:cs typeface="Arial" pitchFamily="34" charset="0"/>
              </a:rPr>
              <a:t>Η ΨΕΚΑΣΗ ΤΟΥ ΠΕΤΡΕΛΑΙΟΥ ΚΑΙ ΤΑ ΣΤΟΙΧΕΙΑ ΚΑΥΣΕΩΣ ΤΟΥ.</a:t>
            </a:r>
            <a:endParaRPr lang="en-US" sz="2600" b="1" u="sng" dirty="0" smtClean="0">
              <a:solidFill>
                <a:srgbClr val="FF0000"/>
              </a:solidFill>
              <a:latin typeface="Arial" pitchFamily="34" charset="0"/>
              <a:cs typeface="Arial" pitchFamily="34" charset="0"/>
            </a:endParaRPr>
          </a:p>
          <a:p>
            <a:pPr algn="l"/>
            <a:endParaRPr lang="el-GR" sz="1300" b="1" dirty="0" smtClean="0">
              <a:solidFill>
                <a:schemeClr val="tx1"/>
              </a:solidFill>
              <a:latin typeface="Arial" pitchFamily="34" charset="0"/>
              <a:cs typeface="Arial" pitchFamily="34" charset="0"/>
            </a:endParaRPr>
          </a:p>
          <a:p>
            <a:pPr algn="l"/>
            <a:r>
              <a:rPr lang="el-GR" sz="2800" b="1" dirty="0" smtClean="0">
                <a:solidFill>
                  <a:schemeClr val="tx1"/>
                </a:solidFill>
                <a:latin typeface="Arial" pitchFamily="34" charset="0"/>
                <a:cs typeface="Arial" pitchFamily="34" charset="0"/>
              </a:rPr>
              <a:t>Η ΔΙΑΣΠΑΣΗ ΤΟΥ ΠΕΤΡΕΛΑΙΟΥ ΠΡΑΓΜΑΤΟΠΟΙΕΙΤΑΙ ΜΕ ΤΟΝ ΚΑΥΣΤΗΡΑ, ΜΕΣΑ ΣΤΟΝ ΟΠΟΙΟ ΤΟ ΠΕΤΡΕΛΑΙΟ ΠΑΙΡΝΕΙ ΠΕΡΙΣΤΡΟΦΙΚΗ ΚΙΝΗΣΗ. ΑΠΟ ΤΟΝ ΚΑΥΣΤΗΡΑ ΣΤΗ ΣΥΝΕΧΕΙΑ ΤΟ ΠΕΤΡΕΛΑΙΟ ΕΚΤΟΞΕΥΕΤΑΙ ΠΡΟΣ ΤΟ ΧΩΡΟ ΤΗΣ ΕΣΤΙΑΣ ΜΕ ΜΟΡΦΗ ΚΩΝΟΥ, Ο ΟΠΟΙΟΣ ΛΕΓΕΤΑΙ </a:t>
            </a:r>
            <a:r>
              <a:rPr lang="el-GR" sz="2800" b="1" dirty="0" smtClean="0">
                <a:solidFill>
                  <a:srgbClr val="FF0000"/>
                </a:solidFill>
                <a:latin typeface="Arial" pitchFamily="34" charset="0"/>
                <a:cs typeface="Arial" pitchFamily="34" charset="0"/>
              </a:rPr>
              <a:t>ΚΩΝΟΣ ΡΑΝΤΙΣΕΩΣ</a:t>
            </a:r>
            <a:r>
              <a:rPr lang="el-GR" sz="2800" b="1" dirty="0" smtClean="0">
                <a:solidFill>
                  <a:schemeClr val="tx1"/>
                </a:solidFill>
                <a:latin typeface="Arial" pitchFamily="34" charset="0"/>
                <a:cs typeface="Arial" pitchFamily="34" charset="0"/>
              </a:rPr>
              <a:t>. Ο ΚΩΝΟΣ ΡΑΝΤΙΣΕΩΣ ΕΧΕΙ ΑΝΟΙΓΜΑ 35°-70°. ΑΝΤΙΣΤΟΙΧΑ Ο ΑΕΡΑΣ ΚΑΤΩ ΑΠΟ ΤΗΝ ΠΙΕΣΗ ΕΛΚΥΣΜΟΥ ΑΝΑΓΚΑΖΕΤΑΙ ΝΑ ΠΕΡΑΣΕΙ ΑΠΟ ΤΟΝ ΚΩΝΟ ΑΕΡΑ, Ο ΟΠΟΙΟΣ ΠΕΡΙΒΑΛΛΕΙ ΤΟΝ ΚΑΥΣΤΗΡΑ. ΕΚΕΙ ΜΕ ΤΗ ΒΟΗΘΕΙΑ ΚΑΤΑΛΛΗΛΩΝ ΜΕΤΑΛΛΙΚΩΝ ΠΤΕΡΥΓΙΩΝ ΠΑΙΡΝΕΙ ΠΕΡΙΣΤΡΟΦΙΚΗ ΚΙΝΗΣΗ ΑΝΤΙΘΕΤΗ ΑΠΟ ΤΗΝ ΠΕΡΙΣΤΡΟΦΙΚΗ ΚΙΝΗΣΗ ΤΟΥ ΠΕΤΡΕΛΑΙΟΥ. ΜΕ ΑΥΤΟ ΤΟΝ ΤΡΟΠΟ ΣΕ ΕΛΑΧΙΣΤΗ ΑΠΟΣΤΑΣΗ ΑΠΟ ΤΟ ΣΤΟΜΙΟ ΤΟΥ ΚΑΥΣΤΗΡΑ ΣΥΝΑΝΤΩΝΤΑΙ Ο ΑΕΡΑΣ ΚΑΙ ΤΑ ΣΤΑΓΟΝΙΔΙΑ ΤΟΥ ΠΕΤΡΕΛΑΙΟΥ, ΜΕ ΑΠΟΤΕΛΕΣΜΑ ΝΑ ΠΡΑΓΜΑΤΟΠΟΙΕΙΤΑΙ Η ΤΕΛΕΙΑ ΑΝΑΜΙΞΗ ΤΟΥΣ.</a:t>
            </a:r>
          </a:p>
          <a:p>
            <a:pPr algn="l">
              <a:buClr>
                <a:srgbClr val="FF0000"/>
              </a:buClr>
            </a:pPr>
            <a:endParaRPr lang="el-GR"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a:glow rad="228600">
              <a:schemeClr val="accent1">
                <a:satMod val="175000"/>
                <a:alpha val="40000"/>
              </a:schemeClr>
            </a:glow>
          </a:effectLst>
        </p:spPr>
        <p:txBody>
          <a:bodyPr>
            <a:normAutofit/>
          </a:bodyPr>
          <a:lstStyle/>
          <a:p>
            <a:r>
              <a:rPr lang="el-GR" sz="2400" b="1" u="sng" dirty="0" smtClean="0">
                <a:solidFill>
                  <a:schemeClr val="bg1"/>
                </a:solidFill>
                <a:latin typeface="Arial" pitchFamily="34" charset="0"/>
                <a:cs typeface="Arial" pitchFamily="34" charset="0"/>
              </a:rPr>
              <a:t>ΠΑΡΑΓΟΝΤΕΣ ΠΟΥ ΤΗΝ ΕΠΗΡΕΑΖΟΥΝ</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ΤΗΣ ΚΑΥΣΕΩΣ </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142984"/>
            <a:ext cx="8784976" cy="5526376"/>
          </a:xfrm>
        </p:spPr>
        <p:txBody>
          <a:bodyPr>
            <a:normAutofit fontScale="92500" lnSpcReduction="10000"/>
          </a:bodyPr>
          <a:lstStyle/>
          <a:p>
            <a:pPr marL="360000" indent="-360000" algn="l">
              <a:buClr>
                <a:srgbClr val="FF0000"/>
              </a:buClr>
            </a:pPr>
            <a:r>
              <a:rPr lang="el-GR" sz="2200" b="1" u="sng" dirty="0" smtClean="0">
                <a:solidFill>
                  <a:srgbClr val="FF0000"/>
                </a:solidFill>
                <a:latin typeface="Arial" pitchFamily="34" charset="0"/>
                <a:cs typeface="Arial" pitchFamily="34" charset="0"/>
              </a:rPr>
              <a:t>Η ΨΕΚΑΣΗ ΤΟΥ ΠΕΤΡΕΛΑΙΟΥ ΚΑΙ ΤΑ ΣΤΟΙΧΕΙΑ ΚΑΥΣΕΩΣ ΤΟΥ.</a:t>
            </a:r>
            <a:endParaRPr lang="en-US" sz="2200" b="1" u="sng" dirty="0" smtClean="0">
              <a:solidFill>
                <a:srgbClr val="FF0000"/>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2400" b="1" dirty="0" smtClean="0">
                <a:solidFill>
                  <a:schemeClr val="tx1"/>
                </a:solidFill>
                <a:latin typeface="Arial" pitchFamily="34" charset="0"/>
                <a:cs typeface="Arial" pitchFamily="34" charset="0"/>
              </a:rPr>
              <a:t>Η ΘΕΡΜΟΚΡΑΣΙΑ ΕΙΝΑΙ ΑΝΑΓΚΑΙΑ ΓΙΑ ΝΑ ΔΙΕΥΚΟΛΥΝΕΙ ΤΗΝ ΕΝΑΥΣΗ ΤΟΥ ΠΕΤΡΕΛΑΙΟΥ ΚΑΙ ΓΙΑ ΝΑ ΕΛΑΤΤΩΣΕΙ ΤΟ ΙΞΩΔΕΣ ΤΟΥ, ΩΣΤΕ Η ΔΙΑΣΠΑΣΗ ΤΗΣ ΣΥΝΟΧΗΣ ΤΩΝ ΜΟΡΙΩΝ ΤΟΥ ΝΑ ΓΙΝΕΙ ΕΥΚΟΛΟΤΕΡΑ. ΟΤΑΝ Η ΘΕΡΜΟΚΡΑΣΙΑ ΤΟΥ ΠΕΤΡΕΛΑΙΟΥ ΕΙΝΑΙ ΧΑΜΗΛΗ, ΤΟ ΙΞΩΔΕΣ ΤΟΥ ΘΑ ΕΙΝΑΙ ΥΨΗΛΟ. ΤΟ ΥΨΗΛΟ ΙΞΩΔΕΣ ΑΝΤΙΤΙΘΕΤΑΙ ΣΤΟ ΔΙΑΧΩΡΙΣΜΟ ΤΟΥ ΠΕΤΡΕΛΑΙΟΥ Σ</a:t>
            </a:r>
            <a:r>
              <a:rPr lang="en-US" sz="2400" b="1" dirty="0" smtClean="0">
                <a:solidFill>
                  <a:schemeClr val="tx1"/>
                </a:solidFill>
                <a:latin typeface="Arial" pitchFamily="34" charset="0"/>
                <a:cs typeface="Arial" pitchFamily="34" charset="0"/>
              </a:rPr>
              <a:t>E </a:t>
            </a:r>
            <a:r>
              <a:rPr lang="el-GR" sz="2400" b="1" dirty="0" smtClean="0">
                <a:solidFill>
                  <a:schemeClr val="tx1"/>
                </a:solidFill>
                <a:latin typeface="Arial" pitchFamily="34" charset="0"/>
                <a:cs typeface="Arial" pitchFamily="34" charset="0"/>
              </a:rPr>
              <a:t>ΣΤΑΓΟΝΙΔΙΑ, ΠΡΑΓΜΑ ΠΟΥ ΕΧΕΙ ΩΣ ΑΠΟΤΕΛΕΣΜΑ ΤΗΝ ΑΝΤΙΚΑΝΟΝΙΚΗ ΑΝΑΜΙΞΗ ΤΟΥ ΠΕΤΡΕΛΑΙΟΥ ΜΕ ΤΟΝ ΑΕΡΑ ΚΑΙ ΕΠΟΜΕΝΩΣ ΤΗΝ ΚΑΚΗ ΚΑΥΣΗ. ΑΝΤΙΘΕΤΑ Η ΥΠΕΡΘΕΡΜΑΝΣΗ ΤΟΥ ΠΕΤΡΕΛΑΙΟΥ ΕΧΕΙ ΩΣ ΑΠΟΤΕΛΕΣΜΑ ΤΗΝ ΑΠΑΝΘΡΑΚΩΣΗ ΤΟΥ ΚΑΙ ΤΗ ΜΕΡΙΚΗ η ΟΛΙΚΗ, ΕΞΑΙΤΙΑΣ ΤΗΣ ΑΠΑΝΘΡΑΚΩΣΕΩΣ, ΕΜΦΡΑΞΗ ΤΩΝ ΚΑΥΣΤΗΡΩΝ ΚΑΙ ΤΟΥ ΠΡΟΘΕΡΜΑΝΤΗΡΑ ΠΕΤΡΕΛΑΙΟΥ. ΕΦΡΑΓΜΕΝΟΙ ΔΙΣΚΟΙ ΔΙΑΣΚΟΡΠΙΣΜΟΥ ΔΙΝΟΥΝ ΑΝΕΠΑΡΚΗ ΨΕΚΑΣΗ ΚΑΙ ΑΤΕΛΗ ΚΑΥΣΗ.</a:t>
            </a:r>
          </a:p>
          <a:p>
            <a:pPr algn="l">
              <a:buClr>
                <a:srgbClr val="FF0000"/>
              </a:buClr>
            </a:pPr>
            <a:endParaRPr lang="el-GR"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a:glow rad="228600">
              <a:schemeClr val="accent1">
                <a:satMod val="175000"/>
                <a:alpha val="40000"/>
              </a:schemeClr>
            </a:glow>
          </a:effectLst>
        </p:spPr>
        <p:txBody>
          <a:bodyPr>
            <a:normAutofit/>
          </a:bodyPr>
          <a:lstStyle/>
          <a:p>
            <a:r>
              <a:rPr lang="el-GR" sz="2400" b="1" u="sng" dirty="0" smtClean="0">
                <a:solidFill>
                  <a:schemeClr val="bg1"/>
                </a:solidFill>
                <a:latin typeface="Arial" pitchFamily="34" charset="0"/>
                <a:cs typeface="Arial" pitchFamily="34" charset="0"/>
              </a:rPr>
              <a:t>ΠΑΡΑΓΟΝΤΕΣ ΠΟΥ ΤΗΝ ΕΠΗΡΕΑΖΟΥΝ</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ΤΗΣ ΚΑΥΣΕΩΣ </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142984"/>
            <a:ext cx="8784976" cy="5526376"/>
          </a:xfrm>
        </p:spPr>
        <p:txBody>
          <a:bodyPr>
            <a:normAutofit/>
          </a:bodyPr>
          <a:lstStyle/>
          <a:p>
            <a:pPr marL="360000" indent="-360000" algn="l">
              <a:buClr>
                <a:srgbClr val="FF0000"/>
              </a:buClr>
            </a:pPr>
            <a:r>
              <a:rPr lang="el-GR" sz="2200" b="1" u="sng" dirty="0" smtClean="0">
                <a:solidFill>
                  <a:srgbClr val="FF0000"/>
                </a:solidFill>
                <a:latin typeface="Arial" pitchFamily="34" charset="0"/>
                <a:cs typeface="Arial" pitchFamily="34" charset="0"/>
              </a:rPr>
              <a:t>Η ΨΕΚΑΣΗ ΤΟΥ ΠΕΤΡΕΛΑΙΟΥ ΚΑΙ ΤΑ ΣΤΟΙΧΕΙΑ ΚΑΥΣΕΩΣ ΤΟΥ.</a:t>
            </a:r>
            <a:endParaRPr lang="en-US" sz="2200" b="1" u="sng" dirty="0" smtClean="0">
              <a:solidFill>
                <a:srgbClr val="FF0000"/>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b="1" dirty="0" smtClean="0">
                <a:solidFill>
                  <a:schemeClr val="tx1"/>
                </a:solidFill>
                <a:latin typeface="Arial" pitchFamily="34" charset="0"/>
                <a:cs typeface="Arial" pitchFamily="34" charset="0"/>
              </a:rPr>
              <a:t>Η ΚΑΝΟΝΙΚΗ ΘΕΡΜΟΚΡΑΣΙΑ ΠΡΟΘΕΡΜΑΝΣΕΩΣ ΤΟΥ ΠΕΤΡΕΛΑΙΟΥ ΑΝΑΓΡΑΦΕΤΑΙ ΠΑΝΤΟΤΕ ΩΣ ΣΤΟΙΧΕΙΟ ΣΤΟ ΔΕΛΤΙΟ ΠΑΡΑΛΑΒΗΣ ΤΟΥ.</a:t>
            </a:r>
          </a:p>
          <a:p>
            <a:pPr algn="l"/>
            <a:r>
              <a:rPr lang="el-GR" b="1" dirty="0" smtClean="0">
                <a:solidFill>
                  <a:schemeClr val="tx1"/>
                </a:solidFill>
                <a:latin typeface="Arial" pitchFamily="34" charset="0"/>
                <a:cs typeface="Arial" pitchFamily="34" charset="0"/>
              </a:rPr>
              <a:t>ΠΡΩΤΕΥΟΝΤΑ ΕΠΙΣΗΣ ΡΟΛΟ ΣΤΗΝ ΚΑΛΗ ΨΕΚΑΣΗ ΠΑΙΖΕΙ, ΟΠΩΣ ΕΙΠΑΜΕ ΗΔΗ, Η ΚΑΘΑΡΟΤΗΤΑ ΤΟΥ ΔΙΑΣΚΟΡΠΙΣΤΗΡΑ.</a:t>
            </a:r>
          </a:p>
          <a:p>
            <a:pPr algn="l">
              <a:buClr>
                <a:srgbClr val="FF0000"/>
              </a:buClr>
            </a:pPr>
            <a:endParaRPr lang="el-GR"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a:glow rad="228600">
              <a:schemeClr val="accent1">
                <a:satMod val="175000"/>
                <a:alpha val="40000"/>
              </a:schemeClr>
            </a:glow>
          </a:effectLst>
        </p:spPr>
        <p:txBody>
          <a:bodyPr>
            <a:normAutofit/>
          </a:bodyPr>
          <a:lstStyle/>
          <a:p>
            <a:r>
              <a:rPr lang="el-GR" sz="2400" b="1" u="sng" dirty="0" smtClean="0">
                <a:solidFill>
                  <a:schemeClr val="bg1"/>
                </a:solidFill>
                <a:latin typeface="Arial" pitchFamily="34" charset="0"/>
                <a:cs typeface="Arial" pitchFamily="34" charset="0"/>
              </a:rPr>
              <a:t>ΠΑΡΑΓΟΝΤΕΣ ΠΟΥ ΤΗΝ ΕΠΗΡΕΑΖΟΥΝ</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ΤΗΣ ΚΑΥΣΕΩΣ </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marL="360000" indent="-360000" algn="l">
              <a:buClr>
                <a:srgbClr val="FF0000"/>
              </a:buClr>
            </a:pPr>
            <a:r>
              <a:rPr lang="el-GR" sz="2000" b="1" u="sng" dirty="0" smtClean="0">
                <a:solidFill>
                  <a:srgbClr val="FF0000"/>
                </a:solidFill>
                <a:latin typeface="Arial" pitchFamily="34" charset="0"/>
                <a:cs typeface="Arial" pitchFamily="34" charset="0"/>
              </a:rPr>
              <a:t>Η ΠΑΡΟΧΗ ΤΟΥ ΚΑΥΣΙΓΟΝΟΥ ΑΕΡΑ. ΕΠΗΡΕΙΑ ΤΗΣ ΠΕΡΙΣΣΕΙΑΣ ΤΟΥ ΣΤΗΝ ΠΟΙΟΤΗΤΑ ΚΑΥΣΕΩΣ.</a:t>
            </a:r>
            <a:endParaRPr lang="en-US" sz="2000" b="1" u="sng" dirty="0" smtClean="0">
              <a:solidFill>
                <a:srgbClr val="FF0000"/>
              </a:solidFill>
              <a:latin typeface="Arial" pitchFamily="34" charset="0"/>
              <a:cs typeface="Arial" pitchFamily="34" charset="0"/>
            </a:endParaRPr>
          </a:p>
          <a:p>
            <a:pPr algn="l"/>
            <a:r>
              <a:rPr lang="el-GR" sz="2400" b="1" dirty="0" smtClean="0">
                <a:solidFill>
                  <a:schemeClr val="tx1"/>
                </a:solidFill>
                <a:latin typeface="Arial" pitchFamily="34" charset="0"/>
                <a:cs typeface="Arial" pitchFamily="34" charset="0"/>
              </a:rPr>
              <a:t>ΓΙΑ ΝΑ ΕΙΝΑΙ Η ΚΑΥΣΗ ΟΙΚΟΝΟΜΙΚΗ, ΠΡΕΠΕΙ ΝΑ ΠΑΡΕΧΕΤΑΙ ΣΤΗΝ ΕΣΤΙΑ Η ΚΑΝΟΝΙΚΗ ΜΟΝΟ ΠΕΡΙΣΣΕΙΑ ΑΕΡΑ, ΓΙΑΤΙ Η ΕΛΛΕΙΨΗ ΑΕΡΑ ΣΥΝΤΕΛΕΙ ΣΕ ΑΤΕΛΗ ΚΑΥΣΗ ΤΟΥ ΠΕΤΡΕΛΑΙΟΥ, ΕΝΩ Η ΥΠΕΡΒΟΛΙΚΗ ΠΕΡΙΣΣΕΙΑ ΣΤΗΝ ΑΠΑΓΩΓΗ ΑΠΟ ΤΗΝ ΕΣΤΙΑ ΜΕΓΑΛΟΥ ΠΟΣΟΣΤΟΥ ΘΕΡΜΙΔΩΝ ΠΡΟΣ ΤΗΝ ΑΤΜΟΣΦΑΙΡΑ.</a:t>
            </a:r>
          </a:p>
          <a:p>
            <a:pPr algn="l"/>
            <a:r>
              <a:rPr lang="el-GR" sz="2400" b="1" dirty="0" smtClean="0">
                <a:solidFill>
                  <a:schemeClr val="tx1"/>
                </a:solidFill>
                <a:latin typeface="Arial" pitchFamily="34" charset="0"/>
                <a:cs typeface="Arial" pitchFamily="34" charset="0"/>
              </a:rPr>
              <a:t>Η ΥΠΑΡΞΗ ΠΕΡΙΣΣΕΙΑΣ ΑΕΡΑ ΣΤΗΝ ΕΣΤΙΑ ΓΙΝΕΤΑΙ ΑΝΤΙΛΗΠΤΗ ΑΠΟ ΤΟ ΧΡΩΜΑ ΤΗΣ ΦΛΟΓΑΣ, ΠΟΥ ΓΙΝΕΤΑΙ ΥΠΟΛΕΥΚΟ ΩΣ ΕΝΤΟΝΟ ΛΕΥΚΟ, ΚΑΙ ΑΠΟ ΤΟ ΟΤΙ ΔΕΝ ΒΓΑΙΝΕΙ ΚΑΠΝΟΣ ΑΠΟ ΤΗΝ ΚΑΠΝΟΔΟΧΟ. ΑΝΤΙΘΕΤΑ ΕΛΛΕΙΨΗ ΑΕΡΑ ΕΧΕΙ ΩΣ ΑΠΟΤΕΛΕΣΜΑ ΤΗΝ ΕΞΟΔΟ ΜΑΥΡΟΥ ΚΑΠΝΟΥ ΑΠΟ ΤΗΝ ΚΑΠΝΟΔΟΧΟ.</a:t>
            </a:r>
          </a:p>
          <a:p>
            <a:pPr algn="l">
              <a:buClr>
                <a:srgbClr val="FF0000"/>
              </a:buClr>
            </a:pPr>
            <a:endParaRPr lang="el-GR"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a:glow rad="228600">
              <a:schemeClr val="accent1">
                <a:satMod val="175000"/>
                <a:alpha val="40000"/>
              </a:schemeClr>
            </a:glow>
          </a:effectLst>
        </p:spPr>
        <p:txBody>
          <a:bodyPr>
            <a:normAutofit/>
          </a:bodyPr>
          <a:lstStyle/>
          <a:p>
            <a:r>
              <a:rPr lang="el-GR" sz="2400" b="1" u="sng" dirty="0" smtClean="0">
                <a:solidFill>
                  <a:schemeClr val="bg1"/>
                </a:solidFill>
                <a:latin typeface="Arial" pitchFamily="34" charset="0"/>
                <a:cs typeface="Arial" pitchFamily="34" charset="0"/>
              </a:rPr>
              <a:t>ΠΑΡΑΓΟΝΤΕΣ ΠΟΥ ΤΗΝ ΕΠΗΡΕΑΖΟΥΝ</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ΤΗΣ ΚΑΥΣΕΩΣ </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fontScale="92500" lnSpcReduction="20000"/>
          </a:bodyPr>
          <a:lstStyle/>
          <a:p>
            <a:pPr marL="360000" indent="-360000" algn="l">
              <a:buClr>
                <a:srgbClr val="FF0000"/>
              </a:buClr>
            </a:pPr>
            <a:r>
              <a:rPr lang="el-GR" sz="2200" b="1" u="sng" dirty="0" smtClean="0">
                <a:solidFill>
                  <a:srgbClr val="FF0000"/>
                </a:solidFill>
                <a:latin typeface="Arial" pitchFamily="34" charset="0"/>
                <a:cs typeface="Arial" pitchFamily="34" charset="0"/>
              </a:rPr>
              <a:t>Η ΠΑΡΟΧΗ ΤΟΥ ΚΑΥΣΙΓΟΝΟΥ ΑΕΡΑ. ΕΠΗΡΕΙΑ ΤΗΣ ΠΕΡΙΣΣΕΙΑΣ ΤΟΥ ΣΤΗΝ ΠΟΙΟΤΗΤΑ ΚΑΥΣΕΩΣ</a:t>
            </a:r>
            <a:r>
              <a:rPr lang="el-GR" sz="2000" b="1" u="sng" dirty="0" smtClean="0">
                <a:solidFill>
                  <a:srgbClr val="FF0000"/>
                </a:solidFill>
                <a:latin typeface="Arial" pitchFamily="34" charset="0"/>
                <a:cs typeface="Arial" pitchFamily="34" charset="0"/>
              </a:rPr>
              <a:t>.</a:t>
            </a:r>
          </a:p>
          <a:p>
            <a:pPr marL="360000" indent="-360000" algn="l">
              <a:buClr>
                <a:srgbClr val="FF0000"/>
              </a:buClr>
            </a:pPr>
            <a:endParaRPr lang="en-US" sz="2000" b="1" u="sng" dirty="0" smtClean="0">
              <a:solidFill>
                <a:srgbClr val="FF0000"/>
              </a:solidFill>
              <a:latin typeface="Arial" pitchFamily="34" charset="0"/>
              <a:cs typeface="Arial" pitchFamily="34" charset="0"/>
            </a:endParaRPr>
          </a:p>
          <a:p>
            <a:pPr algn="l"/>
            <a:r>
              <a:rPr lang="el-GR" sz="2400" b="1" dirty="0" smtClean="0">
                <a:solidFill>
                  <a:schemeClr val="tx1"/>
                </a:solidFill>
                <a:latin typeface="Arial" pitchFamily="34" charset="0"/>
                <a:cs typeface="Arial" pitchFamily="34" charset="0"/>
              </a:rPr>
              <a:t>Η ΛΕΙΤΟΥΡΓΙΑ ΟΜΩΣ ΕΝΟΣ ΛΕΒΗΤΑ, ΧΩΡΙΣ ΝΑ ΒΓΑΙΝΕΙ ΚΑΠΝΟΣ ΑΠΟ ΤΗΝ ΚΑΠΝΟΔΟΧΟ ΤΟΥ ΜΠΟΡΕΙ ΝΑ ΕΠΙΤΕΥΧΘΕΙ ΜΕΣΑ ΣΕ ΕΥΡΕΑ ΟΡΙΑ ΠΕΡΙΣΣΕΙΑΣ ΑΕΡΑ ΑΠΟ 200% ΩΣ 300% ΤΟΥ ΑΠΑΙΤΟΥΜΕΝΟΥ ΘΕΩΡΗΤΙΚΟΥ ΓΙΑ ΤΗΝ ΤΕΛΕΙΑ ΚΑΥΣΗ. ΕΤΣΙ ΜΕΙΩΝΕΤΑΙ ΣΗΜΑΝΤΙΚΑ Η ΩΦΕΛΙΜΗ ΘΕΡΜΟΤΗΤΑ ΧΩΡΙΣ ΑΥΤΟ ΝΑ ΓΙΝΕΤΑΙ ΑΝΤΙΛΗΠΤΟ.</a:t>
            </a:r>
          </a:p>
          <a:p>
            <a:pPr algn="l"/>
            <a:r>
              <a:rPr lang="el-GR" sz="2400" b="1" dirty="0" smtClean="0">
                <a:solidFill>
                  <a:schemeClr val="tx1"/>
                </a:solidFill>
                <a:latin typeface="Arial" pitchFamily="34" charset="0"/>
                <a:cs typeface="Arial" pitchFamily="34" charset="0"/>
              </a:rPr>
              <a:t>ΠΡΟΣ ΑΝΤΙΜΕΤΩΠΙΣΗ ΤΗΣ ΠΑΡΑΠΑΝΩ ΚΑΤΑΣΤΑΣΕΩΣ ΕΠΙΒΑΛΛΕΤΑΙ Η ΜΕΙΩΣΗ ΤΗΣ ΤΑΧΥΤΗΤΑΣ ΤΩΝ ΑΝΕΜΙΣΤΗΡΩΝ ΣΕ ΣΗΜΕΙΟ, ΩΣΤΕ Ο ΑΕΡΑΣ ΠΟΥ ΠΑΡΕΧΕΤΑΙ ΣΤΗΝ ΕΣΤΙΑ ΝΑ ΕΙΝΑΙ ΑΡΚΕΤΟΣ ΓΙΑ ΝΑ ΕΜΠΟΔΙΖΕΙ ΜΟΝΟ ΤΗΝ ΕΞΟΔΟ ΜΑΥΡΟΥ ΚΑΠΝΟΥ ΑΠΟ ΤΗΝ ΚΑΠΝΟΔΟΧΟ. ΤΑ ΚΑΥΣΑΕΡΙΑ ΠΟΥ ΒΓΑΙΝΟΥΝ ΑΠΟ ΤΗΝ ΚΑΠΝΟΔΟΧΟ ΘΑ ΠΡΕΠΕΙ ΝΑ ΕΧΟΥΝ ΕΛΑΦΡΟ ΚΑΣΤΑΝΟ ΧΡΩΜΑ, ΟΠΟΤΕ ΚΑΙ ΕΞΑΣΦΑΛΙΖΕΤΑΙ ΟΤΙ Ο ΠΑΡΕΧΟΜΕΝΟΣ ΠΡΟΣ ΤΗΝ ΕΣΤΙΑ ΑΕΡΑΣ ΕΙΝΑΙ 105% ΩΣ 110% ΤΟΥ ΑΠΑΙΤΟΥΜΕΝΟΥ ΘΕΩΡΗΤΙΚΟΥ ΓΙΑ ΜΙΑ ΧΗΜΙΚΑ ΤΕΛΕΙΑ ΚΑΥΣΗ.</a:t>
            </a:r>
          </a:p>
          <a:p>
            <a:pPr algn="l">
              <a:buClr>
                <a:srgbClr val="FF0000"/>
              </a:buClr>
            </a:pPr>
            <a:endParaRPr lang="el-GR"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a:glow rad="228600">
              <a:schemeClr val="accent1">
                <a:satMod val="175000"/>
                <a:alpha val="40000"/>
              </a:schemeClr>
            </a:glow>
          </a:effectLst>
        </p:spPr>
        <p:txBody>
          <a:bodyPr>
            <a:normAutofit/>
          </a:bodyPr>
          <a:lstStyle/>
          <a:p>
            <a:r>
              <a:rPr lang="el-GR" sz="2400" b="1" u="sng" dirty="0" smtClean="0">
                <a:solidFill>
                  <a:schemeClr val="bg1"/>
                </a:solidFill>
                <a:latin typeface="Arial" pitchFamily="34" charset="0"/>
                <a:cs typeface="Arial" pitchFamily="34" charset="0"/>
              </a:rPr>
              <a:t>ΠΑΡΑΓΟΝΤΕΣ ΠΟΥ ΤΗΝ ΕΠΗΡΕΑΖΟΥΝ</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ΤΗΣ ΚΑΥΣΕΩΣ </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85750" y="214313"/>
            <a:ext cx="8572500" cy="714357"/>
          </a:xfrm>
          <a:prstGeom prst="rect">
            <a:avLst/>
          </a:prstGeom>
          <a:solidFill>
            <a:schemeClr val="accent2">
              <a:lumMod val="75000"/>
            </a:schemeClr>
          </a:solidFill>
        </p:spPr>
        <p:txBody>
          <a:bodyPr vert="horz" lIns="91440" tIns="45720" rIns="91440" bIns="45720" rtlCol="0" anchor="ctr">
            <a:noAutofit/>
          </a:bodyPr>
          <a:lstStyle/>
          <a:p>
            <a:pPr marL="514350" marR="0" lvl="0" indent="-514350" algn="ctr" defTabSz="914400" rtl="0" eaLnBrk="1" fontAlgn="auto" latinLnBrk="0" hangingPunct="1">
              <a:lnSpc>
                <a:spcPct val="100000"/>
              </a:lnSpc>
              <a:spcBef>
                <a:spcPct val="0"/>
              </a:spcBef>
              <a:spcAft>
                <a:spcPts val="0"/>
              </a:spcAft>
              <a:buClrTx/>
              <a:buSzTx/>
              <a:buFontTx/>
              <a:buNone/>
              <a:tabLst/>
              <a:defRPr/>
            </a:pPr>
            <a:r>
              <a:rPr lang="el-GR" sz="2000" b="1" u="sng" dirty="0" smtClean="0">
                <a:solidFill>
                  <a:schemeClr val="bg1"/>
                </a:solidFill>
                <a:latin typeface="Arial" pitchFamily="34" charset="0"/>
                <a:ea typeface="+mj-ea"/>
                <a:cs typeface="Arial" pitchFamily="34" charset="0"/>
              </a:rPr>
              <a:t>ΔΙ</a:t>
            </a:r>
            <a:r>
              <a:rPr kumimoji="0" lang="el-GR" sz="2000" b="1" i="0" u="sng" strike="noStrike" kern="1200" cap="none" spc="0" normalizeH="0" baseline="0" noProof="0" dirty="0" smtClean="0">
                <a:ln>
                  <a:noFill/>
                </a:ln>
                <a:solidFill>
                  <a:schemeClr val="bg1"/>
                </a:solidFill>
                <a:effectLst/>
                <a:uLnTx/>
                <a:uFillTx/>
                <a:latin typeface="Arial" pitchFamily="34" charset="0"/>
                <a:ea typeface="+mj-ea"/>
                <a:cs typeface="Arial" pitchFamily="34" charset="0"/>
              </a:rPr>
              <a:t>ΧΡΟΝΗΣ ΠΕΤΡΕΛΑΙΟΜΗΧΑΝΗΣ</a:t>
            </a:r>
            <a:endParaRPr kumimoji="0" lang="en-US" sz="2000" b="1" i="0" u="sng" strike="noStrike" kern="1200" cap="none" spc="0" normalizeH="0" baseline="0" noProof="0" dirty="0">
              <a:ln>
                <a:noFill/>
              </a:ln>
              <a:solidFill>
                <a:schemeClr val="bg1"/>
              </a:solidFill>
              <a:effectLst/>
              <a:uLnTx/>
              <a:uFillTx/>
              <a:latin typeface="Arial" pitchFamily="34" charset="0"/>
              <a:ea typeface="+mj-ea"/>
              <a:cs typeface="Arial" pitchFamily="34" charset="0"/>
            </a:endParaRPr>
          </a:p>
        </p:txBody>
      </p:sp>
      <p:pic>
        <p:nvPicPr>
          <p:cNvPr id="1027" name="Picture 3" descr="C:\Users\Fadi\Desktop\Thermo_22_Two_stroke.gif"/>
          <p:cNvPicPr>
            <a:picLocks noGrp="1" noChangeAspect="1" noChangeArrowheads="1"/>
          </p:cNvPicPr>
          <p:nvPr>
            <p:ph idx="1"/>
          </p:nvPr>
        </p:nvPicPr>
        <p:blipFill>
          <a:blip r:embed="rId3" cstate="print"/>
          <a:srcRect/>
          <a:stretch>
            <a:fillRect/>
          </a:stretch>
        </p:blipFill>
        <p:spPr bwMode="auto">
          <a:xfrm>
            <a:off x="1331640" y="1196752"/>
            <a:ext cx="6696744" cy="5400600"/>
          </a:xfrm>
          <a:prstGeom prst="rect">
            <a:avLst/>
          </a:prstGeom>
          <a:noFill/>
        </p:spPr>
      </p:pic>
    </p:spTree>
  </p:cSld>
  <p:clrMapOvr>
    <a:masterClrMapping/>
  </p:clrMapOvr>
  <p:timing>
    <p:tnLst>
      <p:par>
        <p:cTn id="1" dur="indefinite" restart="never" nodeType="tmRoot"/>
      </p:par>
    </p:tnLst>
  </p:timing>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marL="360000" indent="-360000" algn="l">
              <a:buClr>
                <a:srgbClr val="FF0000"/>
              </a:buClr>
            </a:pPr>
            <a:r>
              <a:rPr lang="el-GR" sz="2000" b="1" u="sng" dirty="0" smtClean="0">
                <a:solidFill>
                  <a:srgbClr val="FF0000"/>
                </a:solidFill>
                <a:latin typeface="Arial" pitchFamily="34" charset="0"/>
                <a:cs typeface="Arial" pitchFamily="34" charset="0"/>
              </a:rPr>
              <a:t>Η ΠΑΡΟΧΗ ΤΟΥ ΚΑΥΣΙΓΟΝΟΥ ΑΕΡΑ. ΕΠΗΡΕΙΑ ΤΗΣ ΠΕΡΙΣΣΕΙΑΣ ΤΟΥ ΣΤΗΝ ΠΟΙΟΤΗΤΑ ΚΑΥΣΕΩΣ.</a:t>
            </a:r>
          </a:p>
          <a:p>
            <a:pPr marL="360000" indent="-360000" algn="l">
              <a:buClr>
                <a:srgbClr val="FF0000"/>
              </a:buClr>
            </a:pPr>
            <a:endParaRPr lang="en-US" sz="2000" b="1" u="sng" dirty="0" smtClean="0">
              <a:solidFill>
                <a:srgbClr val="FF0000"/>
              </a:solidFill>
              <a:latin typeface="Arial" pitchFamily="34" charset="0"/>
              <a:cs typeface="Arial" pitchFamily="34" charset="0"/>
            </a:endParaRPr>
          </a:p>
          <a:p>
            <a:pPr algn="l"/>
            <a:r>
              <a:rPr lang="el-GR" sz="2800" b="1" dirty="0" smtClean="0">
                <a:solidFill>
                  <a:schemeClr val="tx1"/>
                </a:solidFill>
                <a:latin typeface="Arial" pitchFamily="34" charset="0"/>
                <a:cs typeface="Arial" pitchFamily="34" charset="0"/>
              </a:rPr>
              <a:t>ΟΤΑΝ ΕΚΦΕΥΓΕΙ ΛΕΥΚΟΣ ΚΑΠΝΟΣ, ΣΗΜΑΙΝΕΙ ΟΤΙ Ο ΑΕΡΑΣ ΠΕΡΝΑ ΜΕΣΩ ΤΟΥ ΚΩΝΟΥ ΤΟΥ ΚΑΥΣΤΗΡΑ ΜΕ ΠΟΛΥ ΥΨΗΛΗ ΤΑΧΥΤΗΤΑ, ΩΣΤΕ ΝΑ ΠΑΡΑΣΥΡΕΙ ΑΚΑΥΣΤΑ Η ΑΔΙΑΣΠΑΣΤΑ ΜΟΡΙΑ ΠΕΤΡΕΛΑΙΟΥ ΜΕ ΕΠΑΚΟΛΟΥΘΟ ΜΕΓΑΛΗ ΑΠΩΛΕΙΑ ΘΕΡΜΙΔΩΝ ΤΗΣ ΕΣΤΙΑΣ.</a:t>
            </a:r>
          </a:p>
          <a:p>
            <a:pPr algn="l">
              <a:buClr>
                <a:srgbClr val="FF0000"/>
              </a:buClr>
            </a:pPr>
            <a:endParaRPr lang="el-GR"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a:glow rad="228600">
              <a:schemeClr val="accent1">
                <a:satMod val="175000"/>
                <a:alpha val="40000"/>
              </a:schemeClr>
            </a:glow>
          </a:effectLst>
        </p:spPr>
        <p:txBody>
          <a:bodyPr>
            <a:normAutofit/>
          </a:bodyPr>
          <a:lstStyle/>
          <a:p>
            <a:r>
              <a:rPr lang="el-GR" sz="2400" b="1" u="sng" dirty="0" smtClean="0">
                <a:solidFill>
                  <a:schemeClr val="bg1"/>
                </a:solidFill>
                <a:latin typeface="Arial" pitchFamily="34" charset="0"/>
                <a:cs typeface="Arial" pitchFamily="34" charset="0"/>
              </a:rPr>
              <a:t>ΠΑΡΑΓΟΝΤΕΣ ΠΟΥ ΤΗΝ ΕΠΗΡΕΑΖΟΥΝ</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ΤΗΣ ΚΑΥΣΕΩΣ </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fontScale="92500"/>
          </a:bodyPr>
          <a:lstStyle/>
          <a:p>
            <a:pPr marL="360000" lvl="0" indent="-360000" algn="l">
              <a:buClr>
                <a:srgbClr val="FF0000"/>
              </a:buClr>
            </a:pPr>
            <a:r>
              <a:rPr lang="el-GR" sz="2800" b="1" u="sng" dirty="0" smtClean="0">
                <a:solidFill>
                  <a:srgbClr val="FF0000"/>
                </a:solidFill>
                <a:latin typeface="Arial" pitchFamily="34" charset="0"/>
                <a:cs typeface="Arial" pitchFamily="34" charset="0"/>
              </a:rPr>
              <a:t>Η ΠΑΡΟΥΣΙΑ ΝΕΡΟΥ ΣΤΟ ΠΕΤΡΕΛΑΙΟ.</a:t>
            </a:r>
          </a:p>
          <a:p>
            <a:pPr algn="l"/>
            <a:r>
              <a:rPr lang="el-GR" sz="2000" b="1" dirty="0" smtClean="0">
                <a:solidFill>
                  <a:schemeClr val="tx1"/>
                </a:solidFill>
                <a:latin typeface="Arial" pitchFamily="34" charset="0"/>
                <a:cs typeface="Arial" pitchFamily="34" charset="0"/>
              </a:rPr>
              <a:t>ΑΥΤΗ ΟΦΕΙΛΕΤΑΙ ΣΕ ΤΡΕΙΣ ΑΙΤΙΕΣ: ΣΕ ΑΝΑΜΙΞΗ ΝΕΡΟΥ ΜΕ ΤΟ ΠΕΤΡΕΛΑΙΟ, ΣΕ ΥΓΡΑΣΙΑ ΤΟΥ ΑΕΡΑ ΠΟΥ ΠΕΡΙΕΧΕΤΑΙ ΣΤΗΝ ΕΣΤΙΑ ΚΑΙ ΣΤΟ ΣΧΗΜΑΤΙΣΜΟ ΝΕΡΟΥ ΚΑΤΑ ΤΗΝ ΚΑΥΣΗ (ΕΝΩΣΗ ΥΔΡΟΓΟΝΟΥ ΜΕ ΤΟ ΟΞΥΓΟΝΟ).</a:t>
            </a:r>
          </a:p>
          <a:p>
            <a:pPr algn="l"/>
            <a:r>
              <a:rPr lang="el-GR" sz="2000" b="1" dirty="0" smtClean="0">
                <a:solidFill>
                  <a:schemeClr val="tx1"/>
                </a:solidFill>
                <a:latin typeface="Arial" pitchFamily="34" charset="0"/>
                <a:cs typeface="Arial" pitchFamily="34" charset="0"/>
              </a:rPr>
              <a:t>ΤΟ ΝΕΡΟ ΟΤΑΝ ΕΙΣΕΡΧΕΤΑΙ ΣΤΗΝ ΕΣΤΙΑ ΜΕΤΑΒΑΛΛΕΤΑΙ ΣΕ ΑΤΜΟ ΤΗΣ ΙΔΙΑΣ ΜΕ ΤΑ ΚΑΥΣΑΕΡΙΑ ΘΕΡΜΟΚΡΑΣΙΑΣ. ΕΦΟΣΟΝ ΑΥΤΗ ΕΙΝΑΙ ΜΕΓΑΛΥΤΕΡΗ ΑΠΟ ΤΗΝ ΑΝΤΙΣΤΟΙΧΗ ΤΟΥ ΚΟΡΕΣΜΕΝΟΥ ΑΤΜΟΥ ΣΕ ΑΤΜΟΣΦΑΙΡΙΚΗ ΠΙΕΣΗ </a:t>
            </a:r>
            <a:r>
              <a:rPr lang="en-US" sz="2000" b="1" dirty="0" smtClean="0">
                <a:solidFill>
                  <a:schemeClr val="tx1"/>
                </a:solidFill>
                <a:latin typeface="Arial" pitchFamily="34" charset="0"/>
                <a:cs typeface="Arial" pitchFamily="34" charset="0"/>
              </a:rPr>
              <a:t>(100°C), </a:t>
            </a:r>
            <a:r>
              <a:rPr lang="el-GR" sz="2000" b="1" dirty="0" smtClean="0">
                <a:solidFill>
                  <a:schemeClr val="tx1"/>
                </a:solidFill>
                <a:latin typeface="Arial" pitchFamily="34" charset="0"/>
                <a:cs typeface="Arial" pitchFamily="34" charset="0"/>
              </a:rPr>
              <a:t>Η ΠΑΡΑΠΑΝΩ ΕΞΑΤΜΙΖΟΜΕΝΗ ΠΟΣΟΤΗΤΑ ΤΟΥ ΝΕΡΟΥ ΥΠΕΡΘΕΡΜΑΙΝΕΤΑΙ. ΤΟ ΑΠΟΤΕΛΕΣΜΑ ΕΙΝΑΙ Η ΑΠΟΡΡΟΦΗΣΗ ΜΕΡΟΥΣ ΤΗΣ ΠΑΡΑΓΟΜΕΝΗΣ ΚΑΤΑ ΤΗΝ ΚΑΥΣΗ ΘΕΡΜΟΤΗΤΑΣ ΚΑΙ ΕΠΟΜΕΝΩΣ ΜΕΙΩΣΗ ΤΗΣ ΠΑΡΑΜΕΝΟΥΣΑΣ ΩΦΕΛΙΜΗΣ ΠΡΟΣ ΜΕΤΑΔΟΣΗ ΣΤΟ ΝΕΡΟ.</a:t>
            </a:r>
          </a:p>
          <a:p>
            <a:pPr algn="l"/>
            <a:r>
              <a:rPr lang="el-GR" sz="2000" b="1" dirty="0" smtClean="0">
                <a:solidFill>
                  <a:schemeClr val="tx1"/>
                </a:solidFill>
                <a:latin typeface="Arial" pitchFamily="34" charset="0"/>
                <a:cs typeface="Arial" pitchFamily="34" charset="0"/>
              </a:rPr>
              <a:t>ΚΑΤΑ ΤΗ ΔΙΕΛΕΥΣΗ ΤΟΥ ΠΕΤΡΕΛΑΙΟΥ ΑΠΟ ΤΟΝ ΚΑΥΣΤΗΡΑ, ΤΟ ΠΕΡΙΕΧΟΜΕΝΟ ΝΕΡΟ ΕΞΑΤΜΙΖΟΜΕΝΟ ΠΡΟΚΑΛΕΙ ΣΥΡΙΓΜΟΥΣ. ΟΤΑΝ Η ΠΟΣΟΤΗΤΑ ΤΟΥ ΕΙΝΑΙ ΜΕΓΑΛΗ, ΜΠΟΡΕΙ ΝΑ ΠΡΟΚΑΛΕΣΕΙ ΠΤΥΕΛΙΣΜΟ ΚΑΙ ΔΙΑΚΟΠΗ ΤΗΣ ΦΛΟΓΑΣ Η ΚΑΙ ΤΗ ΣΒΕΣΗ ΤΟΥ ΚΑΥΣΤΗΡΑ.</a:t>
            </a:r>
          </a:p>
          <a:p>
            <a:pPr algn="l">
              <a:buClr>
                <a:srgbClr val="FF0000"/>
              </a:buClr>
            </a:pPr>
            <a:endParaRPr lang="el-GR" sz="20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a:glow rad="228600">
              <a:schemeClr val="accent1">
                <a:satMod val="175000"/>
                <a:alpha val="40000"/>
              </a:schemeClr>
            </a:glow>
          </a:effectLst>
        </p:spPr>
        <p:txBody>
          <a:bodyPr>
            <a:normAutofit/>
          </a:bodyPr>
          <a:lstStyle/>
          <a:p>
            <a:r>
              <a:rPr lang="el-GR" sz="2400" b="1" u="sng" dirty="0" smtClean="0">
                <a:solidFill>
                  <a:schemeClr val="bg1"/>
                </a:solidFill>
                <a:latin typeface="Arial" pitchFamily="34" charset="0"/>
                <a:cs typeface="Arial" pitchFamily="34" charset="0"/>
              </a:rPr>
              <a:t>ΠΑΡΑΓΟΝΤΕΣ ΠΟΥ ΤΗΝ ΕΠΗΡΕΑΖΟΥΝ</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ΤΗΣ ΚΑΥΣΕΩΣ </a:t>
            </a:r>
            <a:endParaRPr lang="en-US" sz="24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51520" y="136504"/>
            <a:ext cx="8640960" cy="6316831"/>
          </a:xfrm>
          <a:prstGeom prst="rect">
            <a:avLst/>
          </a:prstGeom>
          <a:solidFill>
            <a:srgbClr val="FFFF00"/>
          </a:solidFill>
          <a:ln w="9525">
            <a:noFill/>
            <a:miter lim="800000"/>
            <a:headEnd/>
            <a:tailEnd/>
          </a:ln>
          <a:effectLst/>
        </p:spPr>
        <p:txBody>
          <a:bodyPr vert="horz" wrap="square" lIns="91440" tIns="45720" rIns="91440" bIns="45720" numCol="2" anchor="ctr" anchorCtr="0" compatLnSpc="1">
            <a:prstTxWarp prst="textNoShape">
              <a:avLst/>
            </a:prstTxWarp>
            <a:spAutoFit/>
          </a:bodyPr>
          <a:lstStyle/>
          <a:p>
            <a:r>
              <a:rPr lang="el-GR" b="1" u="sng" dirty="0" smtClean="0">
                <a:latin typeface="Times New Roman" pitchFamily="18" charset="0"/>
                <a:cs typeface="Times New Roman" pitchFamily="18" charset="0"/>
              </a:rPr>
              <a:t>Δ. ΑΤΜΟΛΕΒΗΤΕΣ</a:t>
            </a:r>
          </a:p>
          <a:p>
            <a:r>
              <a:rPr lang="el-GR" b="1" dirty="0" smtClean="0">
                <a:latin typeface="Times New Roman" pitchFamily="18" charset="0"/>
                <a:cs typeface="Times New Roman" pitchFamily="18" charset="0"/>
              </a:rPr>
              <a:t>ΩΡΕΣ: 15</a:t>
            </a:r>
            <a:endParaRPr lang="en-US" b="1" dirty="0" smtClean="0">
              <a:latin typeface="Times New Roman" pitchFamily="18" charset="0"/>
              <a:cs typeface="Times New Roman" pitchFamily="18" charset="0"/>
            </a:endParaRPr>
          </a:p>
          <a:p>
            <a:endParaRPr lang="el-GR" b="1" dirty="0" smtClean="0">
              <a:latin typeface="Times New Roman" pitchFamily="18" charset="0"/>
              <a:cs typeface="Times New Roman" pitchFamily="18" charset="0"/>
            </a:endParaRPr>
          </a:p>
          <a:p>
            <a:r>
              <a:rPr lang="el-GR" b="1" u="sng" dirty="0" smtClean="0">
                <a:latin typeface="Times New Roman" pitchFamily="18" charset="0"/>
                <a:cs typeface="Times New Roman" pitchFamily="18" charset="0"/>
              </a:rPr>
              <a:t>1. ΕΙΣΑΓΩΓΙΚΕΣ ΓΝΩΣΕΙΣ</a:t>
            </a:r>
          </a:p>
          <a:p>
            <a:r>
              <a:rPr lang="el-GR" b="1" dirty="0" smtClean="0">
                <a:latin typeface="Times New Roman" pitchFamily="18" charset="0"/>
                <a:cs typeface="Times New Roman" pitchFamily="18" charset="0"/>
              </a:rPr>
              <a:t>1. Γενικά. Τι είναι ο λέβητας. Προορισμός του.</a:t>
            </a:r>
          </a:p>
          <a:p>
            <a:r>
              <a:rPr lang="el-GR" b="1" dirty="0" smtClean="0">
                <a:latin typeface="Times New Roman" pitchFamily="18" charset="0"/>
                <a:cs typeface="Times New Roman" pitchFamily="18" charset="0"/>
              </a:rPr>
              <a:t>2. Βασικές λειτουργίες στο λέβητα.</a:t>
            </a:r>
          </a:p>
          <a:p>
            <a:r>
              <a:rPr lang="el-GR" b="1" dirty="0" smtClean="0">
                <a:latin typeface="Times New Roman" pitchFamily="18" charset="0"/>
                <a:cs typeface="Times New Roman" pitchFamily="18" charset="0"/>
              </a:rPr>
              <a:t>3. Συνοπτική περιγραφή του λέβητα και των συσκευών του.</a:t>
            </a:r>
          </a:p>
          <a:p>
            <a:r>
              <a:rPr lang="el-GR" b="1" dirty="0" smtClean="0">
                <a:latin typeface="Times New Roman" pitchFamily="18" charset="0"/>
                <a:cs typeface="Times New Roman" pitchFamily="18" charset="0"/>
              </a:rPr>
              <a:t>4. Τα κυριότερα χαρακτηριστικά στοιχεία του λέβητα.</a:t>
            </a:r>
          </a:p>
          <a:p>
            <a:r>
              <a:rPr lang="el-GR" b="1" dirty="0" smtClean="0">
                <a:latin typeface="Times New Roman" pitchFamily="18" charset="0"/>
                <a:cs typeface="Times New Roman" pitchFamily="18" charset="0"/>
              </a:rPr>
              <a:t>5. Στοιχειώδης λειτουργία του λέβητα.</a:t>
            </a:r>
          </a:p>
          <a:p>
            <a:r>
              <a:rPr lang="el-GR" b="1" u="sng" dirty="0" smtClean="0">
                <a:latin typeface="Times New Roman" pitchFamily="18" charset="0"/>
                <a:cs typeface="Times New Roman" pitchFamily="18" charset="0"/>
              </a:rPr>
              <a:t>2. ΚΑΤΑΤΑΞΗ ΤΩΝ ΝΑΥΤΙΚΩΝ ΑΤΜΟΛΕΒΗΤΩΝ ΑΝΑΛΟΓΑ ΜΕ ΤΑ ΧΑΡΑΚΤΗΡΙΣΤΙΚΑ</a:t>
            </a:r>
          </a:p>
          <a:p>
            <a:r>
              <a:rPr lang="el-GR" b="1" dirty="0" smtClean="0">
                <a:latin typeface="Times New Roman" pitchFamily="18" charset="0"/>
                <a:cs typeface="Times New Roman" pitchFamily="18" charset="0"/>
              </a:rPr>
              <a:t>1. Κυλινδρικοί ατμολέβητες. Γενικά.</a:t>
            </a:r>
          </a:p>
          <a:p>
            <a:r>
              <a:rPr lang="el-GR" b="1" dirty="0" smtClean="0">
                <a:latin typeface="Times New Roman" pitchFamily="18" charset="0"/>
                <a:cs typeface="Times New Roman" pitchFamily="18" charset="0"/>
              </a:rPr>
              <a:t>2. Λέβητας φλογαυλωτός επιστρεφόμενης φλόγας</a:t>
            </a:r>
            <a:r>
              <a:rPr lang="en-US" b="1" dirty="0" smtClean="0">
                <a:latin typeface="Times New Roman" pitchFamily="18" charset="0"/>
                <a:cs typeface="Times New Roman" pitchFamily="18" charset="0"/>
              </a:rPr>
              <a:t> </a:t>
            </a:r>
            <a:r>
              <a:rPr lang="el-GR" b="1" dirty="0" smtClean="0">
                <a:latin typeface="Times New Roman" pitchFamily="18" charset="0"/>
                <a:cs typeface="Times New Roman" pitchFamily="18" charset="0"/>
              </a:rPr>
              <a:t>απλής πρόσοψης. Στοιχειώδης περιγραφή και λειτουργία.</a:t>
            </a:r>
          </a:p>
          <a:p>
            <a:r>
              <a:rPr lang="el-GR" b="1" dirty="0" smtClean="0">
                <a:latin typeface="Times New Roman" pitchFamily="18" charset="0"/>
                <a:cs typeface="Times New Roman" pitchFamily="18" charset="0"/>
              </a:rPr>
              <a:t>3. Υδραυλωτοί ατμολέβητες γενικά.</a:t>
            </a:r>
          </a:p>
          <a:p>
            <a:r>
              <a:rPr lang="el-GR" b="1" dirty="0" smtClean="0">
                <a:latin typeface="Times New Roman" pitchFamily="18" charset="0"/>
                <a:cs typeface="Times New Roman" pitchFamily="18" charset="0"/>
              </a:rPr>
              <a:t>4. Βασικά μέρη και στοιχειώδης λειτουργία λέβητα</a:t>
            </a:r>
            <a:r>
              <a:rPr lang="en-US" b="1" dirty="0" smtClean="0">
                <a:latin typeface="Times New Roman" pitchFamily="18" charset="0"/>
                <a:cs typeface="Times New Roman" pitchFamily="18" charset="0"/>
              </a:rPr>
              <a:t> BA</a:t>
            </a:r>
            <a:r>
              <a:rPr lang="el-GR" b="1" dirty="0" smtClean="0">
                <a:latin typeface="Times New Roman" pitchFamily="18" charset="0"/>
                <a:cs typeface="Times New Roman" pitchFamily="18" charset="0"/>
              </a:rPr>
              <a:t>Β</a:t>
            </a:r>
            <a:r>
              <a:rPr lang="en-US" b="1" dirty="0" smtClean="0">
                <a:latin typeface="Times New Roman" pitchFamily="18" charset="0"/>
                <a:cs typeface="Times New Roman" pitchFamily="18" charset="0"/>
              </a:rPr>
              <a:t>COCK</a:t>
            </a:r>
            <a:r>
              <a:rPr lang="el-GR" b="1" dirty="0" smtClean="0">
                <a:latin typeface="Times New Roman" pitchFamily="18" charset="0"/>
                <a:cs typeface="Times New Roman" pitchFamily="18" charset="0"/>
              </a:rPr>
              <a:t>−</a:t>
            </a:r>
            <a:r>
              <a:rPr lang="en-US" b="1" dirty="0" smtClean="0">
                <a:latin typeface="Times New Roman" pitchFamily="18" charset="0"/>
                <a:cs typeface="Times New Roman" pitchFamily="18" charset="0"/>
              </a:rPr>
              <a:t>WILCOX</a:t>
            </a:r>
            <a:r>
              <a:rPr lang="el-GR" b="1" dirty="0" smtClean="0">
                <a:latin typeface="Times New Roman" pitchFamily="18" charset="0"/>
                <a:cs typeface="Times New Roman" pitchFamily="18" charset="0"/>
              </a:rPr>
              <a:t> (</a:t>
            </a:r>
            <a:r>
              <a:rPr lang="en-US" b="1" dirty="0" smtClean="0">
                <a:latin typeface="Times New Roman" pitchFamily="18" charset="0"/>
                <a:cs typeface="Times New Roman" pitchFamily="18" charset="0"/>
              </a:rPr>
              <a:t>B</a:t>
            </a:r>
            <a:r>
              <a:rPr lang="el-GR" b="1" dirty="0" smtClean="0">
                <a:latin typeface="Times New Roman" pitchFamily="18" charset="0"/>
                <a:cs typeface="Times New Roman" pitchFamily="18" charset="0"/>
              </a:rPr>
              <a:t>−</a:t>
            </a:r>
            <a:r>
              <a:rPr lang="en-US" b="1" dirty="0" smtClean="0">
                <a:latin typeface="Times New Roman" pitchFamily="18" charset="0"/>
                <a:cs typeface="Times New Roman" pitchFamily="18" charset="0"/>
              </a:rPr>
              <a:t>W</a:t>
            </a:r>
            <a:r>
              <a:rPr lang="el-GR" b="1" dirty="0" smtClean="0">
                <a:latin typeface="Times New Roman" pitchFamily="18" charset="0"/>
                <a:cs typeface="Times New Roman" pitchFamily="18" charset="0"/>
              </a:rPr>
              <a:t>).</a:t>
            </a:r>
          </a:p>
          <a:p>
            <a:r>
              <a:rPr lang="el-GR" b="1" dirty="0" smtClean="0">
                <a:solidFill>
                  <a:srgbClr val="FF0000"/>
                </a:solidFill>
                <a:latin typeface="Times New Roman" pitchFamily="18" charset="0"/>
                <a:cs typeface="Times New Roman" pitchFamily="18" charset="0"/>
              </a:rPr>
              <a:t>5. Βασικά μέρη και στοιχειώδης λειτουργία λέβητα</a:t>
            </a:r>
            <a:r>
              <a:rPr lang="en-US" b="1" dirty="0" smtClean="0">
                <a:solidFill>
                  <a:srgbClr val="FF0000"/>
                </a:solidFill>
                <a:latin typeface="Times New Roman" pitchFamily="18" charset="0"/>
                <a:cs typeface="Times New Roman" pitchFamily="18" charset="0"/>
              </a:rPr>
              <a:t>YARROW</a:t>
            </a:r>
            <a:r>
              <a:rPr lang="el-GR" b="1" dirty="0" smtClean="0">
                <a:solidFill>
                  <a:srgbClr val="FF0000"/>
                </a:solidFill>
                <a:latin typeface="Times New Roman" pitchFamily="18" charset="0"/>
                <a:cs typeface="Times New Roman" pitchFamily="18" charset="0"/>
              </a:rPr>
              <a:t>.</a:t>
            </a:r>
          </a:p>
          <a:p>
            <a:r>
              <a:rPr lang="el-GR" b="1" dirty="0" smtClean="0">
                <a:solidFill>
                  <a:srgbClr val="FF0000"/>
                </a:solidFill>
                <a:latin typeface="Times New Roman" pitchFamily="18" charset="0"/>
                <a:cs typeface="Times New Roman" pitchFamily="18" charset="0"/>
              </a:rPr>
              <a:t>6. Βασικά μέρη και στοιχειώδης λειτουργία λέβητα</a:t>
            </a:r>
            <a:r>
              <a:rPr lang="en-US" b="1" dirty="0" smtClean="0">
                <a:solidFill>
                  <a:srgbClr val="FF0000"/>
                </a:solidFill>
                <a:latin typeface="Times New Roman" pitchFamily="18" charset="0"/>
                <a:cs typeface="Times New Roman" pitchFamily="18" charset="0"/>
              </a:rPr>
              <a:t> </a:t>
            </a:r>
            <a:r>
              <a:rPr lang="el-GR" b="1" dirty="0" smtClean="0">
                <a:solidFill>
                  <a:srgbClr val="FF0000"/>
                </a:solidFill>
                <a:latin typeface="Times New Roman" pitchFamily="18" charset="0"/>
                <a:cs typeface="Times New Roman" pitchFamily="18" charset="0"/>
              </a:rPr>
              <a:t>τύπου “</a:t>
            </a:r>
            <a:r>
              <a:rPr lang="en-US" b="1" dirty="0" smtClean="0">
                <a:solidFill>
                  <a:srgbClr val="FF0000"/>
                </a:solidFill>
                <a:latin typeface="Times New Roman" pitchFamily="18" charset="0"/>
                <a:cs typeface="Times New Roman" pitchFamily="18" charset="0"/>
              </a:rPr>
              <a:t>D</a:t>
            </a:r>
            <a:r>
              <a:rPr lang="el-GR" b="1" dirty="0" smtClean="0">
                <a:solidFill>
                  <a:srgbClr val="FF0000"/>
                </a:solidFill>
                <a:latin typeface="Times New Roman" pitchFamily="18" charset="0"/>
                <a:cs typeface="Times New Roman" pitchFamily="18" charset="0"/>
              </a:rPr>
              <a:t>”.</a:t>
            </a:r>
          </a:p>
          <a:p>
            <a:r>
              <a:rPr lang="el-GR" b="1" dirty="0" smtClean="0">
                <a:latin typeface="Times New Roman" pitchFamily="18" charset="0"/>
                <a:cs typeface="Times New Roman" pitchFamily="18" charset="0"/>
              </a:rPr>
              <a:t>7.</a:t>
            </a:r>
            <a:r>
              <a:rPr lang="en-US" b="1" dirty="0" smtClean="0">
                <a:latin typeface="Times New Roman" pitchFamily="18" charset="0"/>
                <a:cs typeface="Times New Roman" pitchFamily="18" charset="0"/>
              </a:rPr>
              <a:t> </a:t>
            </a:r>
            <a:r>
              <a:rPr lang="el-GR" b="1" dirty="0" smtClean="0">
                <a:latin typeface="Times New Roman" pitchFamily="18" charset="0"/>
                <a:cs typeface="Times New Roman" pitchFamily="18" charset="0"/>
              </a:rPr>
              <a:t> Καύση καυσίμου στους ατμολέβητες. Γενικά.</a:t>
            </a:r>
          </a:p>
          <a:p>
            <a:r>
              <a:rPr lang="el-GR" b="1" dirty="0" smtClean="0">
                <a:latin typeface="Times New Roman" pitchFamily="18" charset="0"/>
                <a:cs typeface="Times New Roman" pitchFamily="18" charset="0"/>
              </a:rPr>
              <a:t>8. Παράγοντες που επηρεάζουν την καύση του πετρελαίου.</a:t>
            </a:r>
          </a:p>
          <a:p>
            <a:r>
              <a:rPr lang="el-GR" b="1" dirty="0" smtClean="0">
                <a:solidFill>
                  <a:srgbClr val="FF0000"/>
                </a:solidFill>
                <a:latin typeface="Times New Roman" pitchFamily="18" charset="0"/>
                <a:cs typeface="Times New Roman" pitchFamily="18" charset="0"/>
              </a:rPr>
              <a:t>9. Δίκτυο του πετρελαίου. Όργανα και μηχανισμοί</a:t>
            </a:r>
            <a:r>
              <a:rPr lang="en-US" b="1" dirty="0" smtClean="0">
                <a:solidFill>
                  <a:srgbClr val="FF0000"/>
                </a:solidFill>
                <a:latin typeface="Times New Roman" pitchFamily="18" charset="0"/>
                <a:cs typeface="Times New Roman" pitchFamily="18" charset="0"/>
              </a:rPr>
              <a:t> </a:t>
            </a:r>
            <a:r>
              <a:rPr lang="el-GR" b="1" dirty="0" smtClean="0">
                <a:solidFill>
                  <a:srgbClr val="FF0000"/>
                </a:solidFill>
                <a:latin typeface="Times New Roman" pitchFamily="18" charset="0"/>
                <a:cs typeface="Times New Roman" pitchFamily="18" charset="0"/>
              </a:rPr>
              <a:t>που ρυθμίζουν την ροή του.</a:t>
            </a:r>
            <a:endParaRPr lang="el-GR" b="1" dirty="0">
              <a:solidFill>
                <a:srgbClr val="FF0000"/>
              </a:solidFill>
              <a:latin typeface="Times New Roman" pitchFamily="18" charset="0"/>
              <a:cs typeface="Times New Roman" pitchFamily="18" charset="0"/>
            </a:endParaRP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170"/>
            <a:ext cx="7772400" cy="3071830"/>
          </a:xfrm>
          <a:solidFill>
            <a:schemeClr val="accent2">
              <a:lumMod val="75000"/>
            </a:schemeClr>
          </a:solidFill>
        </p:spPr>
        <p:txBody>
          <a:bodyPr>
            <a:normAutofit/>
          </a:bodyPr>
          <a:lstStyle/>
          <a:p>
            <a:r>
              <a:rPr lang="el-GR" sz="7200" b="1" u="sng" dirty="0" smtClean="0">
                <a:solidFill>
                  <a:schemeClr val="bg1"/>
                </a:solidFill>
                <a:latin typeface="Arial" pitchFamily="34" charset="0"/>
                <a:cs typeface="Arial" pitchFamily="34" charset="0"/>
              </a:rPr>
              <a:t>ΑΤΜΟΣΤΡΟΒΙΛΟΙ</a:t>
            </a:r>
            <a:endParaRPr lang="en-US" sz="7200" b="1" u="sng" dirty="0">
              <a:solidFill>
                <a:schemeClr val="bg1"/>
              </a:solidFill>
              <a:latin typeface="Arial" pitchFamily="34" charset="0"/>
              <a:cs typeface="Arial" pitchFamily="34" charset="0"/>
            </a:endParaRPr>
          </a:p>
        </p:txBody>
      </p:sp>
      <p:sp>
        <p:nvSpPr>
          <p:cNvPr id="3" name="Subtitle 2"/>
          <p:cNvSpPr>
            <a:spLocks noGrp="1"/>
          </p:cNvSpPr>
          <p:nvPr>
            <p:ph type="subTitle" idx="1"/>
          </p:nvPr>
        </p:nvSpPr>
        <p:spPr>
          <a:xfrm>
            <a:off x="683568" y="3501008"/>
            <a:ext cx="7746086" cy="3096344"/>
          </a:xfrm>
          <a:solidFill>
            <a:schemeClr val="tx1">
              <a:lumMod val="95000"/>
              <a:lumOff val="5000"/>
            </a:schemeClr>
          </a:solidFill>
        </p:spPr>
        <p:txBody>
          <a:bodyPr anchor="ctr">
            <a:noAutofit/>
          </a:bodyPr>
          <a:lstStyle/>
          <a:p>
            <a:pPr>
              <a:spcBef>
                <a:spcPts val="0"/>
              </a:spcBef>
            </a:pPr>
            <a:r>
              <a:rPr lang="en-US" sz="6600" b="1" u="sng" dirty="0" smtClean="0">
                <a:solidFill>
                  <a:schemeClr val="bg1"/>
                </a:solidFill>
                <a:latin typeface="Arial" pitchFamily="34" charset="0"/>
                <a:cs typeface="Arial" pitchFamily="34" charset="0"/>
              </a:rPr>
              <a:t>STEAM TURBINES</a:t>
            </a:r>
            <a:endParaRPr lang="en-US" sz="6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solidFill>
            <a:schemeClr val="accent2">
              <a:lumMod val="75000"/>
            </a:schemeClr>
          </a:solidFill>
        </p:spPr>
        <p:txBody>
          <a:bodyPr>
            <a:noAutofit/>
          </a:bodyPr>
          <a:lstStyle/>
          <a:p>
            <a:r>
              <a:rPr lang="el-GR" sz="6600" b="1" u="sng" dirty="0" smtClean="0">
                <a:solidFill>
                  <a:schemeClr val="bg1"/>
                </a:solidFill>
                <a:latin typeface="Arial" pitchFamily="34" charset="0"/>
                <a:cs typeface="Arial" pitchFamily="34" charset="0"/>
              </a:rPr>
              <a:t/>
            </a:r>
            <a:br>
              <a:rPr lang="el-GR" sz="6600" b="1" u="sng" dirty="0" smtClean="0">
                <a:solidFill>
                  <a:schemeClr val="bg1"/>
                </a:solidFill>
                <a:latin typeface="Arial" pitchFamily="34" charset="0"/>
                <a:cs typeface="Arial" pitchFamily="34" charset="0"/>
              </a:rPr>
            </a:br>
            <a:r>
              <a:rPr lang="el-GR" sz="6600" b="1" u="sng" dirty="0" smtClean="0">
                <a:solidFill>
                  <a:schemeClr val="bg1"/>
                </a:solidFill>
                <a:latin typeface="Arial" pitchFamily="34" charset="0"/>
                <a:cs typeface="Arial" pitchFamily="34" charset="0"/>
              </a:rPr>
              <a:t>ΚΕΦΑΛΑΙΟ ΔΕΚΑΤΟ</a:t>
            </a:r>
            <a:r>
              <a:rPr lang="en-US" sz="6600" b="1" u="sng" dirty="0" smtClean="0">
                <a:solidFill>
                  <a:schemeClr val="bg1"/>
                </a:solidFill>
                <a:latin typeface="Arial" pitchFamily="34" charset="0"/>
                <a:cs typeface="Arial" pitchFamily="34" charset="0"/>
              </a:rPr>
              <a:t/>
            </a:r>
            <a:br>
              <a:rPr lang="en-US" sz="6600" b="1" u="sng" dirty="0" smtClean="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708981"/>
          </a:xfrm>
          <a:prstGeom prst="rect">
            <a:avLst/>
          </a:prstGeom>
          <a:solidFill>
            <a:schemeClr val="accent2">
              <a:lumMod val="75000"/>
            </a:schemeClr>
          </a:solidFill>
        </p:spPr>
        <p:txBody>
          <a:bodyPr wrap="square" rtlCol="0">
            <a:spAutoFit/>
          </a:bodyPr>
          <a:lstStyle/>
          <a:p>
            <a:pPr algn="ctr"/>
            <a:r>
              <a:rPr lang="en-US" sz="30000" b="1" dirty="0" smtClean="0">
                <a:latin typeface="Arial Black" pitchFamily="34" charset="0"/>
              </a:rPr>
              <a:t>10</a:t>
            </a:r>
            <a:endParaRPr lang="en-US" sz="30000" b="1" dirty="0">
              <a:latin typeface="Arial Black" pitchFamily="34" charset="0"/>
            </a:endParaRPr>
          </a:p>
        </p:txBody>
      </p:sp>
    </p:spTree>
  </p:cSld>
  <p:clrMapOvr>
    <a:masterClrMapping/>
  </p:clrMapOvr>
  <p:timing>
    <p:tnLst>
      <p:par>
        <p:cTn id="1" dur="indefinite" restart="never" nodeType="tmRoot"/>
      </p:par>
    </p:tnLst>
  </p:timing>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9940"/>
            <a:ext cx="8501122" cy="6429420"/>
          </a:xfrm>
          <a:solidFill>
            <a:schemeClr val="accent2">
              <a:lumMod val="75000"/>
            </a:schemeClr>
          </a:solidFill>
        </p:spPr>
        <p:txBody>
          <a:bodyPr>
            <a:noAutofit/>
          </a:bodyPr>
          <a:lstStyle/>
          <a:p>
            <a:r>
              <a:rPr lang="el-GR" sz="6600" b="1" u="sng" dirty="0" smtClean="0">
                <a:solidFill>
                  <a:srgbClr val="FFFF00"/>
                </a:solidFill>
                <a:latin typeface="Arial" pitchFamily="34" charset="0"/>
                <a:cs typeface="Arial" pitchFamily="34" charset="0"/>
              </a:rPr>
              <a:t/>
            </a:r>
            <a:br>
              <a:rPr lang="el-GR" sz="6600" b="1" u="sng" dirty="0" smtClean="0">
                <a:solidFill>
                  <a:srgbClr val="FFFF00"/>
                </a:solidFill>
                <a:latin typeface="Arial" pitchFamily="34" charset="0"/>
                <a:cs typeface="Arial" pitchFamily="34" charset="0"/>
              </a:rPr>
            </a:br>
            <a:r>
              <a:rPr lang="el-GR" sz="7200" b="1" u="sng" dirty="0" smtClean="0">
                <a:solidFill>
                  <a:srgbClr val="FFFF00"/>
                </a:solidFill>
                <a:latin typeface="Arial" pitchFamily="34" charset="0"/>
                <a:cs typeface="Arial" pitchFamily="34" charset="0"/>
              </a:rPr>
              <a:t>ΠΡΟΚΑΤΑΡΚΤΙΚΕΣ ΓΝΩΣΕΙΣ</a:t>
            </a:r>
            <a:r>
              <a:rPr lang="en-US" sz="6600" b="1" u="sng" dirty="0" smtClean="0">
                <a:solidFill>
                  <a:srgbClr val="FFFF00"/>
                </a:solidFill>
                <a:latin typeface="Arial" pitchFamily="34" charset="0"/>
                <a:cs typeface="Arial" pitchFamily="34" charset="0"/>
              </a:rPr>
              <a:t/>
            </a:r>
            <a:br>
              <a:rPr lang="en-US" sz="6600" b="1" u="sng" dirty="0" smtClean="0">
                <a:solidFill>
                  <a:srgbClr val="FFFF00"/>
                </a:solidFill>
                <a:latin typeface="Arial" pitchFamily="34" charset="0"/>
                <a:cs typeface="Arial" pitchFamily="34" charset="0"/>
              </a:rPr>
            </a:br>
            <a:endParaRPr lang="en-US" sz="6600" b="1" u="sng" dirty="0">
              <a:solidFill>
                <a:srgbClr val="FFFF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buFont typeface="Wingdings" pitchFamily="2" charset="2"/>
              <a:buChar char="q"/>
            </a:pPr>
            <a:r>
              <a:rPr lang="el-GR" sz="2800" b="1" dirty="0" smtClean="0">
                <a:solidFill>
                  <a:schemeClr val="tx1"/>
                </a:solidFill>
                <a:latin typeface="Arial Black" pitchFamily="34" charset="0"/>
              </a:rPr>
              <a:t>Ο ΑΤΜΟΣΤΡΟΒΙΛΟΣ ΕΙΝΑΙ ΜΗΧΑΝΗ ΕΞΩΤΕΡΙΚΗΣ ΚΑΥΣΕΩΣ.</a:t>
            </a:r>
          </a:p>
          <a:p>
            <a:pPr algn="l">
              <a:buClr>
                <a:srgbClr val="FF0000"/>
              </a:buClr>
              <a:buFont typeface="Wingdings" pitchFamily="2" charset="2"/>
              <a:buChar char="q"/>
            </a:pPr>
            <a:endParaRPr lang="el-GR" sz="2800" b="1" dirty="0" smtClean="0">
              <a:solidFill>
                <a:schemeClr val="tx1"/>
              </a:solidFill>
              <a:latin typeface="Arial Black" pitchFamily="34" charset="0"/>
            </a:endParaRPr>
          </a:p>
          <a:p>
            <a:pPr algn="l">
              <a:buClr>
                <a:srgbClr val="FF0000"/>
              </a:buClr>
              <a:buFont typeface="Wingdings" pitchFamily="2" charset="2"/>
              <a:buChar char="q"/>
            </a:pPr>
            <a:r>
              <a:rPr lang="el-GR" sz="2800" b="1" dirty="0" smtClean="0">
                <a:solidFill>
                  <a:schemeClr val="tx1"/>
                </a:solidFill>
                <a:latin typeface="Arial Black" pitchFamily="34" charset="0"/>
              </a:rPr>
              <a:t>ΣΤΗΝ ΟΠΟΙΑ ΩΣ ΕΡΓΑΖΟΜΕΝΗ ΟΥΣΙΑ ΧΡΗΣΙΜΟΠΟΙΕΙΤΑΙ ΤΟ ΝΕΡΟ-ΑΤΜΟΣ.</a:t>
            </a:r>
          </a:p>
          <a:p>
            <a:pPr algn="l">
              <a:buClr>
                <a:srgbClr val="FF0000"/>
              </a:buClr>
              <a:buFont typeface="Wingdings" pitchFamily="2" charset="2"/>
              <a:buChar char="q"/>
            </a:pPr>
            <a:endParaRPr lang="el-GR" sz="2800" b="1" dirty="0" smtClean="0">
              <a:solidFill>
                <a:schemeClr val="tx1"/>
              </a:solidFill>
              <a:latin typeface="Arial Black" pitchFamily="34" charset="0"/>
            </a:endParaRPr>
          </a:p>
          <a:p>
            <a:pPr algn="l">
              <a:buClr>
                <a:srgbClr val="FF0000"/>
              </a:buClr>
              <a:buFont typeface="Wingdings" pitchFamily="2" charset="2"/>
              <a:buChar char="q"/>
            </a:pPr>
            <a:r>
              <a:rPr lang="el-GR" sz="2800" b="1" dirty="0" smtClean="0">
                <a:solidFill>
                  <a:schemeClr val="tx1"/>
                </a:solidFill>
                <a:latin typeface="Arial Black" pitchFamily="34" charset="0"/>
              </a:rPr>
              <a:t>ΠΟΥ ΟΠΩΣ ΓΝΩΡΙΖΟΜΕ ΥΠΟΒΑΛΛΕΤΑΙ ΣΕ ΠΡΟΚΑΘΟΡΙΣΜΕΝΕΣ ΜΕΤΑΒΟΛΕΣ ΓΙΑ ΤΗΝ ΠΡΑΓΜΑΤΟΠΟΙΗΣΗ ΤΟΥ ΚΥΚΛΟΥ ΛΕΙΤΟΥΡΓΙΑΣ ΤΟΥ.</a:t>
            </a: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a:normAutofit/>
          </a:bodyPr>
          <a:lstStyle/>
          <a:p>
            <a:r>
              <a:rPr lang="el-GR" sz="2400" b="1" u="sng" dirty="0" smtClean="0">
                <a:solidFill>
                  <a:schemeClr val="bg1"/>
                </a:solidFill>
                <a:latin typeface="Arial Black" pitchFamily="34" charset="0"/>
              </a:rPr>
              <a:t>ΓΕΝΙΚΑ</a:t>
            </a:r>
            <a:endParaRPr lang="en-US" sz="2400" b="1" u="sng" dirty="0">
              <a:solidFill>
                <a:schemeClr val="bg1"/>
              </a:solidFill>
              <a:latin typeface="Arial Black" pitchFamily="34" charset="0"/>
              <a:cs typeface="Arial" pitchFamily="34" charset="0"/>
            </a:endParaRPr>
          </a:p>
        </p:txBody>
      </p:sp>
    </p:spTree>
  </p:cSld>
  <p:clrMapOvr>
    <a:masterClrMapping/>
  </p:clrMapOvr>
  <p:timing>
    <p:tnLst>
      <p:par>
        <p:cTn id="1" dur="indefinite" restart="never" nodeType="tmRoot"/>
      </p:par>
    </p:tnLst>
  </p:timing>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marL="180000" indent="-180000" algn="l">
              <a:buClr>
                <a:srgbClr val="FF0000"/>
              </a:buClr>
              <a:buFont typeface="Wingdings" pitchFamily="2" charset="2"/>
              <a:buChar char="q"/>
            </a:pPr>
            <a:r>
              <a:rPr lang="el-GR" sz="2400" b="1" dirty="0" smtClean="0">
                <a:solidFill>
                  <a:schemeClr val="tx1"/>
                </a:solidFill>
                <a:latin typeface="Arial Black" pitchFamily="34" charset="0"/>
              </a:rPr>
              <a:t>Ο ΑΤΜΟΣΤΡΟΒΙΛΟΣ (</a:t>
            </a:r>
            <a:r>
              <a:rPr lang="el-GR" sz="2400" b="1" dirty="0" smtClean="0">
                <a:solidFill>
                  <a:srgbClr val="FF0000"/>
                </a:solidFill>
                <a:latin typeface="Arial Black" pitchFamily="34" charset="0"/>
              </a:rPr>
              <a:t>ΤΟΥΡΜΠΙΝΑ</a:t>
            </a:r>
            <a:r>
              <a:rPr lang="el-GR" sz="2400" b="1" dirty="0" smtClean="0">
                <a:solidFill>
                  <a:schemeClr val="tx1"/>
                </a:solidFill>
                <a:latin typeface="Arial Black" pitchFamily="34" charset="0"/>
              </a:rPr>
              <a:t>)</a:t>
            </a:r>
            <a:r>
              <a:rPr lang="el-GR" sz="2400" b="1" dirty="0" smtClean="0">
                <a:solidFill>
                  <a:srgbClr val="002060"/>
                </a:solidFill>
                <a:latin typeface="Arial Black" pitchFamily="34" charset="0"/>
              </a:rPr>
              <a:t> </a:t>
            </a:r>
            <a:r>
              <a:rPr lang="el-GR" sz="2400" b="1" dirty="0" smtClean="0">
                <a:solidFill>
                  <a:schemeClr val="tx1"/>
                </a:solidFill>
                <a:latin typeface="Arial Black" pitchFamily="34" charset="0"/>
              </a:rPr>
              <a:t>ΧΑΡΑΚΤΗΡΙΖΕΤΑΙ ΩΣ ΠΕΡΙΣΤΡΟΦΙΚΗ ΑΤΜΟΜΗΧΑΝΗ ΑΠΟ ΤΗΝ ΚΙΝΗΣΗ ΤΟΥ ΒΑΣΙΚΟΥ ΜΕΡΟΥΣ ΤΟΥ, ΠΟΥ ΕΙΝΑΙ ΤΟ </a:t>
            </a:r>
            <a:r>
              <a:rPr lang="el-GR" sz="2400" b="1" dirty="0" smtClean="0">
                <a:solidFill>
                  <a:srgbClr val="FF0000"/>
                </a:solidFill>
                <a:latin typeface="Arial Black" pitchFamily="34" charset="0"/>
              </a:rPr>
              <a:t>ΣΤΡΟΦΕΙΟ</a:t>
            </a:r>
            <a:r>
              <a:rPr lang="el-GR" sz="2400" b="1" dirty="0" smtClean="0">
                <a:solidFill>
                  <a:srgbClr val="002060"/>
                </a:solidFill>
                <a:latin typeface="Arial Black" pitchFamily="34" charset="0"/>
              </a:rPr>
              <a:t>.</a:t>
            </a:r>
          </a:p>
          <a:p>
            <a:pPr marL="180000" indent="-180000" algn="l">
              <a:buClr>
                <a:srgbClr val="FF0000"/>
              </a:buClr>
              <a:buFont typeface="Wingdings" pitchFamily="2" charset="2"/>
              <a:buChar char="q"/>
            </a:pPr>
            <a:endParaRPr lang="el-GR" sz="2400" b="1" dirty="0" smtClean="0">
              <a:solidFill>
                <a:srgbClr val="002060"/>
              </a:solidFill>
              <a:latin typeface="Arial Black" pitchFamily="34" charset="0"/>
            </a:endParaRPr>
          </a:p>
          <a:p>
            <a:pPr marL="180000" indent="-180000" algn="l">
              <a:buClr>
                <a:srgbClr val="FF0000"/>
              </a:buClr>
              <a:buFont typeface="Wingdings" pitchFamily="2" charset="2"/>
              <a:buChar char="q"/>
            </a:pPr>
            <a:r>
              <a:rPr lang="el-GR" sz="2400" b="1" dirty="0" smtClean="0">
                <a:solidFill>
                  <a:schemeClr val="tx1"/>
                </a:solidFill>
                <a:latin typeface="Arial Black" pitchFamily="34" charset="0"/>
              </a:rPr>
              <a:t>Η ΕΚΜΕΤΑΛΛΕΥΣΗ ΤΗΣ ΕΝΕΡΓΕΙΑΣ ΤΟΥ ΑΤΜΟΥ ΑΠΟ ΤΟΝ ΑΤΜΟΣΤΡΟΒΙΛΟ ΕΙΝΑΙ ΑΠΟΔΟΤΙΚΟΤΕΡΗ ΑΠ' ΟΣΟ ΣΤΗΝ ΠΑΛΙΝΔΡΟΜΙΚΗ ΑΤΜΟΜΗΧΑΝΗ ΚΑΙ ΑΥΤΟ ΟΦΕΙΛΕΤΑΙ ΣΤΗ ΧΡΗΣΗ ΥΨΗΛΟΤΕΡΩΝ ΠΙΕΣΕΩΝ, ΥΨΗΛΟΥ ΚΕΝΟΥ ΚΑΙ ΜΕΓΑΛΥΤΕΡΗΣ ΕΚΤΟΝΩΣΕΩΣ.</a:t>
            </a:r>
            <a:endParaRPr lang="el-GR" sz="24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a:normAutofit/>
          </a:bodyPr>
          <a:lstStyle/>
          <a:p>
            <a:r>
              <a:rPr lang="el-GR" sz="2400" b="1" u="sng" dirty="0" smtClean="0">
                <a:solidFill>
                  <a:schemeClr val="bg1"/>
                </a:solidFill>
                <a:latin typeface="Arial Black" pitchFamily="34" charset="0"/>
              </a:rPr>
              <a:t>ΓΕΝΙΚΑ</a:t>
            </a:r>
            <a:endParaRPr lang="en-US" sz="2400" b="1" u="sng" dirty="0">
              <a:solidFill>
                <a:schemeClr val="bg1"/>
              </a:solidFill>
              <a:latin typeface="Arial Black" pitchFamily="34" charset="0"/>
              <a:cs typeface="Arial" pitchFamily="34" charset="0"/>
            </a:endParaRPr>
          </a:p>
        </p:txBody>
      </p:sp>
    </p:spTree>
  </p:cSld>
  <p:clrMapOvr>
    <a:masterClrMapping/>
  </p:clrMapOvr>
  <p:timing>
    <p:tnLst>
      <p:par>
        <p:cTn id="1" dur="indefinite" restart="never" nodeType="tmRoot"/>
      </p:par>
    </p:tnLst>
  </p:timing>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endParaRPr lang="el-GR" sz="2400" b="1" dirty="0" smtClean="0">
              <a:solidFill>
                <a:schemeClr val="tx1"/>
              </a:solidFill>
              <a:latin typeface="Arial Black" pitchFamily="34" charset="0"/>
            </a:endParaRPr>
          </a:p>
          <a:p>
            <a:pPr algn="l"/>
            <a:endParaRPr lang="el-GR" sz="2400" b="1" dirty="0" smtClean="0">
              <a:solidFill>
                <a:schemeClr val="tx1"/>
              </a:solidFill>
              <a:latin typeface="Arial Black" pitchFamily="34" charset="0"/>
            </a:endParaRPr>
          </a:p>
          <a:p>
            <a:pPr algn="l"/>
            <a:r>
              <a:rPr lang="el-GR" sz="2400" b="1" dirty="0" smtClean="0">
                <a:solidFill>
                  <a:schemeClr val="tx1"/>
                </a:solidFill>
                <a:latin typeface="Arial Black" pitchFamily="34" charset="0"/>
              </a:rPr>
              <a:t>ΑΠΟ ΤΗ ΦΥΣΙΚΗ ΕΙΝΑΙ ΓΝΩΣΤΟ ΤΟ ΑΞΙΩΜΑ ΤΗΣ ΔΡΑΣΕΩΣ-ΑΝΤΙΔΡΑΣΕΩΣ, ΚΑΤΑ ΤΟ ΟΠΟΙΟ ΓΙΑ ΚΑΘΕ ΔΥΝΑΜΗ Η ΔΡΑΣΗ, ΥΠΑΡΧΕΙ ΠΑΝΤΟΤΕ ΜΙΑ ΔΥΝΑΜΗ ΙΣΗ ΚΑΙ ΑΝΤΙΘΕΤΗ ΑΠΟ ΑΥΤΗΝ, Η ΑΝΤΙΔΡΑΣΗ.</a:t>
            </a:r>
          </a:p>
          <a:p>
            <a:pPr algn="l"/>
            <a:endParaRPr lang="el-GR" sz="2400" b="1" dirty="0" smtClean="0">
              <a:solidFill>
                <a:schemeClr val="tx1"/>
              </a:solidFill>
              <a:latin typeface="Arial Black" pitchFamily="34" charset="0"/>
            </a:endParaRPr>
          </a:p>
          <a:p>
            <a:pPr algn="l"/>
            <a:r>
              <a:rPr lang="el-GR" sz="2400" b="1" dirty="0" smtClean="0">
                <a:solidFill>
                  <a:schemeClr val="tx1"/>
                </a:solidFill>
                <a:latin typeface="Arial Black" pitchFamily="34" charset="0"/>
              </a:rPr>
              <a:t>ΟΙ ΟΡΟΙ ΑΥΤΟΙ ΧΡΗΣΙΜΟΠΟΙΟΥΝΤΑΙ ΚΑΙ ΣΤΟΥΣ ΑΤΜΟΣΤΡΟΒΙΛΟΥ.</a:t>
            </a:r>
          </a:p>
          <a:p>
            <a:pPr algn="l"/>
            <a:endParaRPr lang="el-GR" sz="2400" b="1" dirty="0" smtClean="0">
              <a:solidFill>
                <a:schemeClr val="tx1"/>
              </a:solidFill>
            </a:endParaRPr>
          </a:p>
          <a:p>
            <a:r>
              <a:rPr lang="el-GR" sz="2400" dirty="0" smtClean="0"/>
              <a:t/>
            </a:r>
            <a:br>
              <a:rPr lang="el-GR" sz="2400" dirty="0" smtClean="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a:normAutofit fontScale="90000"/>
          </a:bodyPr>
          <a:lstStyle/>
          <a:p>
            <a:r>
              <a:rPr lang="el-GR" sz="2400" b="1" dirty="0" smtClean="0">
                <a:solidFill>
                  <a:schemeClr val="bg1"/>
                </a:solidFill>
                <a:latin typeface="Arial Black" pitchFamily="34" charset="0"/>
              </a:rPr>
              <a:t> </a:t>
            </a:r>
            <a:r>
              <a:rPr lang="el-GR" sz="2400" b="1" u="sng" dirty="0" smtClean="0">
                <a:solidFill>
                  <a:schemeClr val="bg1"/>
                </a:solidFill>
                <a:latin typeface="Arial Black" pitchFamily="34" charset="0"/>
              </a:rPr>
              <a:t>Η ΕΝΝΟΙΑ ΤΗΣ ΔΡΑΣΕΩΣ ΚΑΙ ΑΝΤΙΔΡΑΣΕΩΣ ΣΤΟΥΣ ΑΤΜΟΣΤΡΟΒΙΛΟΥΣ</a:t>
            </a: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616624"/>
          </a:xfrm>
        </p:spPr>
        <p:txBody>
          <a:bodyPr>
            <a:noAutofit/>
          </a:bodyPr>
          <a:lstStyle/>
          <a:p>
            <a:pPr algn="l"/>
            <a:r>
              <a:rPr lang="el-GR" sz="2100" b="1" dirty="0" smtClean="0">
                <a:solidFill>
                  <a:schemeClr val="tx1"/>
                </a:solidFill>
                <a:latin typeface="Arial" pitchFamily="34" charset="0"/>
                <a:cs typeface="Arial" pitchFamily="34" charset="0"/>
              </a:rPr>
              <a:t>Η ΤΕΤΡΑΧΡΟΝΗ ΒΕΝΖΙΝΟΜΗΧΑΝΗ, ΟΠΩΣ ΚΑΙ Η ΑΝΤΙΣΤΟΙΧΗ ΠΕΤΡΕΛΑΙΟΜΗΧΑΝΗ, ΟΛΟΚΛΗΡΩΝΕΙ ΤΟΝ ΚΥΚΛΟ ΛΕΙΤΟΥΡΓΙΑΣ ΤΗΣ ΣΕ ΤΕΣΣΕΡΕΙΣ ΦΑΣΕΙΣ ΚΑΙ ΣΕ ΤΕΣΣΕΡΕΙΣ ΧΡΟΝΟΥΣ (ΔΙΑΔΡΟΜΕΣ ΕΜΒΟΛΟΥ ΜΕΤΑΞΥ ΑΝΩ ΚΑΙ ΚΑΤΩ ΝΕΚΡΟΥ ΣΗΜΕΙΟΥ). </a:t>
            </a:r>
          </a:p>
          <a:p>
            <a:pPr algn="l"/>
            <a:r>
              <a:rPr lang="el-GR" sz="2100" b="1" dirty="0" smtClean="0">
                <a:solidFill>
                  <a:schemeClr val="tx1"/>
                </a:solidFill>
                <a:latin typeface="Arial" pitchFamily="34" charset="0"/>
                <a:cs typeface="Arial" pitchFamily="34" charset="0"/>
              </a:rPr>
              <a:t>ΟΜΩΣ Η ΤΕΤΡΑΧΡΟΝΗ ΒΕΝΖΙΝΟΜΗΧΑΝΗ ΠΑΡΟΥΣΙΑΖΕΙ ΣΗΜΑΝΤΙΚΕΣ ΔΙΑΦΟΡΕΣ ΣΤΟΝ ΤΡΟΠΟ ΕΙΣΑΓΩΓΗΣ, ΕΝΑΥΣΕΩΣ ΚΑΙ ΚΑΥΣΕΩΣ ΤΟΥ ΚΑΥΣΙΜΟΥ, ΟΙ ΟΠΟΙΕΣ ΣΥΝΔΕΟΝΤΑΙ ΑΜΕΣΑ ΜΕ ΤΙΣ ΔΙΑΦΟΡΕΤΙΚΕΣ ΙΔΙΟΤΗΤΕΣ ΤΩΝ ΑΝΤΙΣΤΟΙΧΩΝ ΚΑΥΣΙΜΩΝ.</a:t>
            </a:r>
          </a:p>
          <a:p>
            <a:pPr algn="l"/>
            <a:r>
              <a:rPr lang="el-GR" sz="2100" b="1" dirty="0" smtClean="0">
                <a:solidFill>
                  <a:schemeClr val="tx1"/>
                </a:solidFill>
                <a:latin typeface="Arial" pitchFamily="34" charset="0"/>
                <a:cs typeface="Arial" pitchFamily="34" charset="0"/>
              </a:rPr>
              <a:t>ΣΤΙΣ ΒΕΝΖΙΝΟΜΗΧΑΝΕΣ, ΣΕ ΑΝΤΙΘΕΣΗ ΜΕ ΤΙΣ ΠΕΤΡΕΛΑΙΟΜΗΧΑΝΕΣ, Η ΕΝΑΥΣΗ ΤΟΥ ΚΑΥΣΙΜΟΥ ΔΕΝ ΠΡΑΓΜΑΤΟΠΟΙΕΙΤΑΙ ΜΕ ΑΥΤΑΝΑΦΛΕΞΗ, ΑΛΛΑ ΜΕ ΤΗ ΧΡΗΣΗ ΚΑΤΑΛΛΗΛΟΥ </a:t>
            </a:r>
            <a:r>
              <a:rPr lang="el-GR" sz="2100" b="1" dirty="0" smtClean="0">
                <a:solidFill>
                  <a:srgbClr val="FF0000"/>
                </a:solidFill>
                <a:latin typeface="Arial" pitchFamily="34" charset="0"/>
                <a:cs typeface="Arial" pitchFamily="34" charset="0"/>
              </a:rPr>
              <a:t>ΗΛΕΚΤΡΙΚΟΥ ΣΠΙΝΘΗΡΙΣΤΗ </a:t>
            </a:r>
            <a:r>
              <a:rPr lang="el-GR" sz="2100" b="1" dirty="0" smtClean="0">
                <a:solidFill>
                  <a:schemeClr val="tx1"/>
                </a:solidFill>
                <a:latin typeface="Arial" pitchFamily="34" charset="0"/>
                <a:cs typeface="Arial" pitchFamily="34" charset="0"/>
              </a:rPr>
              <a:t>(ΜΠΟΥΖΙ). ΕΝΩ ΣΤΙΣ ΠΕΤΡΕΛΑΙΟΜΗΧΑΝΕΣ Η ΑΥΤΑΝΑΦΛΕΞΗ ΕΙΝΑΙ ΕΠΙΘΥΜΗΤΗ, ΣΤΙΣ ΒΕΝΖΙΝΟΜΗΧΑΝΕΣ ΕΙΝΑΙ ΑΝΕΠΙΘΥΜΗΤΗ ΛΟΓΩ ΤΩΝ ΙΔΙΟΤΗΤΩΝ ΤΟΥ ΑΝΤΙΣΤΟΙΧΟΥ ΚΑΥΣΙΜΟΥ.</a:t>
            </a:r>
          </a:p>
          <a:p>
            <a:pPr algn="l"/>
            <a:endParaRPr lang="el-GR" sz="12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2000" b="1" u="sng" dirty="0" smtClean="0">
                <a:solidFill>
                  <a:schemeClr val="bg1"/>
                </a:solidFill>
                <a:latin typeface="Arial" pitchFamily="34" charset="0"/>
                <a:cs typeface="Arial" pitchFamily="34" charset="0"/>
              </a:rPr>
              <a:t>ΣΤΟΙΧΕΙΩΔΗΣ ΛΕΙΤΟΥΡΓΙΑ ΤΕΤΡΑΧΡΟΝΗΣ ΒΕΝΖΙΝΟΜΗΧΑΝΗΣ</a:t>
            </a:r>
            <a:endParaRPr lang="en-US" sz="20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endParaRPr lang="el-GR" sz="2400" b="1" dirty="0" smtClean="0">
              <a:solidFill>
                <a:schemeClr val="tx1"/>
              </a:solidFill>
            </a:endParaRPr>
          </a:p>
          <a:p>
            <a:pPr algn="l"/>
            <a:endParaRPr lang="el-GR" sz="2400" b="1" dirty="0" smtClean="0">
              <a:solidFill>
                <a:schemeClr val="tx1"/>
              </a:solidFill>
            </a:endParaRPr>
          </a:p>
          <a:p>
            <a:pPr algn="l"/>
            <a:r>
              <a:rPr lang="el-GR" sz="2400" b="1" dirty="0" smtClean="0">
                <a:solidFill>
                  <a:schemeClr val="tx1"/>
                </a:solidFill>
                <a:latin typeface="Arial Black" pitchFamily="34" charset="0"/>
              </a:rPr>
              <a:t>ΜΕ ΤΟΝ ΟΡΟ </a:t>
            </a:r>
            <a:r>
              <a:rPr lang="el-GR" sz="2400" b="1" dirty="0" smtClean="0">
                <a:solidFill>
                  <a:srgbClr val="FF0000"/>
                </a:solidFill>
                <a:latin typeface="Arial Black" pitchFamily="34" charset="0"/>
              </a:rPr>
              <a:t>ΔΡΑΣΗ</a:t>
            </a:r>
            <a:r>
              <a:rPr lang="el-GR" sz="2400" b="1" dirty="0" smtClean="0">
                <a:solidFill>
                  <a:schemeClr val="tx1"/>
                </a:solidFill>
                <a:latin typeface="Arial Black" pitchFamily="34" charset="0"/>
              </a:rPr>
              <a:t> ΕΝΝΟΟΥΜΕ ΤΗΝ </a:t>
            </a:r>
            <a:r>
              <a:rPr lang="el-GR" sz="2400" b="1" dirty="0" smtClean="0">
                <a:solidFill>
                  <a:srgbClr val="FF0000"/>
                </a:solidFill>
                <a:latin typeface="Arial Black" pitchFamily="34" charset="0"/>
              </a:rPr>
              <a:t>ΩΘΗΣΗ</a:t>
            </a:r>
            <a:r>
              <a:rPr lang="el-GR" sz="2400" b="1" dirty="0" smtClean="0">
                <a:solidFill>
                  <a:schemeClr val="tx1"/>
                </a:solidFill>
                <a:latin typeface="Arial Black" pitchFamily="34" charset="0"/>
              </a:rPr>
              <a:t> Η </a:t>
            </a:r>
            <a:r>
              <a:rPr lang="el-GR" sz="2400" b="1" dirty="0" smtClean="0">
                <a:solidFill>
                  <a:srgbClr val="FF0000"/>
                </a:solidFill>
                <a:latin typeface="Arial Black" pitchFamily="34" charset="0"/>
              </a:rPr>
              <a:t>ΔΥΝΑΜΗ</a:t>
            </a:r>
            <a:r>
              <a:rPr lang="el-GR" sz="2400" b="1" dirty="0" smtClean="0">
                <a:solidFill>
                  <a:schemeClr val="tx1"/>
                </a:solidFill>
                <a:latin typeface="Arial Black" pitchFamily="34" charset="0"/>
              </a:rPr>
              <a:t>, ΠΟΥ ΑΣΚΕΙ Ο ΑΤΜΟΣ ΟΤΑΝ ΠΡΟΣΒΑΛΛΕΙ ΜΕ ΜΕΓΑΛΗ ΤΑΧΥΤΗΤΑ ΤΑ ΠΤΕΡΥΓΙΑ ΕΝΟΣ ΠΕΡΙΣΤΡΕΦΟΜΕΝΟΥ ΤΡΟΧΟΥ. ΑΥΤΗ ΤΗΝ ΤΑΧΥΤΗΤΑ ΤΗΝ ΕΧΕΙ ΑΠΟΚΤΗΣΕΙ Ο ΑΤΜΟΣ ΠΡΟΗΓΟΥΜΕΝΩΣ ΜΕ ΤΗΝ ΕΚΤΟΝΩΣΗ ΤΟΥ ΣΕ ΕΙΔΙΚΑ ΟΡΓΑΝΑ Η ΣΤΟΜΙΑ, ΠΟΥ ΟΝΟΜΑΖΟΝΤΑΙ </a:t>
            </a:r>
            <a:r>
              <a:rPr lang="el-GR" sz="2400" b="1" dirty="0" smtClean="0">
                <a:solidFill>
                  <a:srgbClr val="FF0000"/>
                </a:solidFill>
                <a:latin typeface="Arial Black" pitchFamily="34" charset="0"/>
              </a:rPr>
              <a:t>ΠΡΟΦΥΣΙΑ </a:t>
            </a:r>
            <a:r>
              <a:rPr lang="el-GR" sz="2400" b="1" dirty="0" smtClean="0">
                <a:solidFill>
                  <a:schemeClr val="tx1"/>
                </a:solidFill>
                <a:latin typeface="Arial Black" pitchFamily="34" charset="0"/>
              </a:rPr>
              <a:t>η</a:t>
            </a:r>
            <a:r>
              <a:rPr lang="el-GR" sz="2400" b="1" dirty="0" smtClean="0">
                <a:solidFill>
                  <a:srgbClr val="FF0000"/>
                </a:solidFill>
                <a:latin typeface="Arial Black" pitchFamily="34" charset="0"/>
              </a:rPr>
              <a:t> ΑΚΡΟΦΥΣΙΑ</a:t>
            </a:r>
            <a:r>
              <a:rPr lang="el-GR" sz="2400" b="1" dirty="0" smtClean="0">
                <a:solidFill>
                  <a:schemeClr val="tx1"/>
                </a:solidFill>
                <a:latin typeface="Arial Black" pitchFamily="34" charset="0"/>
              </a:rPr>
              <a:t>.</a:t>
            </a:r>
          </a:p>
          <a:p>
            <a:pPr algn="l"/>
            <a:endParaRPr lang="el-GR" sz="2400" b="1" dirty="0" smtClean="0">
              <a:solidFill>
                <a:schemeClr val="tx1"/>
              </a:solidFill>
            </a:endParaRPr>
          </a:p>
          <a:p>
            <a:r>
              <a:rPr lang="el-GR" sz="2400" dirty="0" smtClean="0"/>
              <a:t/>
            </a:r>
            <a:br>
              <a:rPr lang="el-GR" sz="2400" dirty="0" smtClean="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a:normAutofit fontScale="90000"/>
          </a:bodyPr>
          <a:lstStyle/>
          <a:p>
            <a:r>
              <a:rPr lang="el-GR" sz="2400" b="1" dirty="0" smtClean="0">
                <a:solidFill>
                  <a:schemeClr val="bg1"/>
                </a:solidFill>
                <a:latin typeface="Arial Black" pitchFamily="34" charset="0"/>
              </a:rPr>
              <a:t> </a:t>
            </a:r>
            <a:r>
              <a:rPr lang="el-GR" sz="2400" b="1" u="sng" dirty="0" smtClean="0">
                <a:solidFill>
                  <a:schemeClr val="bg1"/>
                </a:solidFill>
                <a:latin typeface="Arial Black" pitchFamily="34" charset="0"/>
              </a:rPr>
              <a:t>Η ΕΝΝΟΙΑ ΤΗΣ ΔΡΑΣΕΩΣ ΚΑΙ ΑΝΤΙΔΡΑΣΕΩΣ ΣΤΟΥΣ ΑΤΜΟΣΤΡΟΒΙΛΟΥΣ</a:t>
            </a: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lnSpcReduction="10000"/>
          </a:bodyPr>
          <a:lstStyle/>
          <a:p>
            <a:pPr algn="l"/>
            <a:endParaRPr lang="el-GR" sz="2400" b="1" dirty="0" smtClean="0">
              <a:solidFill>
                <a:schemeClr val="tx1"/>
              </a:solidFill>
              <a:latin typeface="Arial Black" pitchFamily="34" charset="0"/>
            </a:endParaRPr>
          </a:p>
          <a:p>
            <a:pPr algn="l"/>
            <a:r>
              <a:rPr lang="el-GR" sz="2400" b="1" dirty="0" smtClean="0">
                <a:solidFill>
                  <a:schemeClr val="tx1"/>
                </a:solidFill>
                <a:latin typeface="Arial Black" pitchFamily="34" charset="0"/>
              </a:rPr>
              <a:t>ΑΝ ΣΤΗΝ ΠΟΡΕΙΑ ΤΟΥ ΑΤΜΟΥ ΠΟΥ ΒΓΑΙΝΕΙ ΑΠΟ ΕΝΑ ΑΚΡΟΦΥΣΙΟ ΠΕΡΕΜΒΑΛΟΜΕ ΕΝΑ ΑΝΤΙΚΕΙΜΕΝΟ ΣΤΑΘΕΡΟ, ΤΟΤΕ Ο ΑΤΜΟΣ ΑΣΚΕΙ Σ' ΑΥΤΟ ΜΙΑ ΔΥΝΑΜΗ, ΠΟΥ ΟΝΟΜΑΖΕΤΑΙ </a:t>
            </a:r>
            <a:r>
              <a:rPr lang="el-GR" sz="2400" b="1" dirty="0" smtClean="0">
                <a:solidFill>
                  <a:srgbClr val="FF0000"/>
                </a:solidFill>
                <a:latin typeface="Arial Black" pitchFamily="34" charset="0"/>
              </a:rPr>
              <a:t>ΔΡΑΣΗ ΤΟΥ ΑΤΜΟΥ</a:t>
            </a:r>
            <a:r>
              <a:rPr lang="el-GR" sz="2400" b="1" dirty="0" smtClean="0">
                <a:solidFill>
                  <a:schemeClr val="tx1"/>
                </a:solidFill>
                <a:latin typeface="Arial Black" pitchFamily="34" charset="0"/>
              </a:rPr>
              <a:t>. ΑΝ ΤΟ ΑΝΤΙΚΕΙΜΕΝΟ ΕΙΝΑΙ ΚΙΝΗΤΟ, ΤΟΤΕ ΘΑ ΚΙΝΗΘΕΙ ΠΡΟΣ ΤΗΝ ΚΑΤΕΥΘΥΝΣΗ ΤΟΥ ΑΤΜΟΥ ΜΕ ΟΡΙΣΜΕΝΗ ΤΑΧΥΤΗΤΑ.</a:t>
            </a:r>
          </a:p>
          <a:p>
            <a:pPr algn="l"/>
            <a:endParaRPr lang="el-GR" sz="2400" b="1" dirty="0" smtClean="0">
              <a:solidFill>
                <a:schemeClr val="tx1"/>
              </a:solidFill>
              <a:latin typeface="Arial Black" pitchFamily="34" charset="0"/>
            </a:endParaRPr>
          </a:p>
          <a:p>
            <a:pPr algn="l"/>
            <a:r>
              <a:rPr lang="el-GR" sz="2400" b="1" dirty="0" smtClean="0">
                <a:solidFill>
                  <a:schemeClr val="tx1"/>
                </a:solidFill>
                <a:latin typeface="Arial Black" pitchFamily="34" charset="0"/>
              </a:rPr>
              <a:t>ΑΝ ΤΕΛΟΣ ΕΙΝΑΙ ΠΕΡΙΣΤΡΕΦΟΜΕΝΟΣ ΤΡΟΧΟΣ ΜΕ ΠΤΕΡΥΓΙΑ, ΤΟΤΕ Ο ΤΡΟΧΟΣ ΠΕΡΙΣΤΡΕΦΕΤΑΙ.</a:t>
            </a:r>
          </a:p>
          <a:p>
            <a:pPr algn="l"/>
            <a:endParaRPr lang="el-GR" sz="2400" b="1" dirty="0" smtClean="0">
              <a:solidFill>
                <a:schemeClr val="tx1"/>
              </a:solidFill>
            </a:endParaRPr>
          </a:p>
          <a:p>
            <a:r>
              <a:rPr lang="el-GR" sz="2400" dirty="0" smtClean="0"/>
              <a:t/>
            </a:r>
            <a:br>
              <a:rPr lang="el-GR" sz="2400" dirty="0" smtClean="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a:normAutofit fontScale="90000"/>
          </a:bodyPr>
          <a:lstStyle/>
          <a:p>
            <a:r>
              <a:rPr lang="el-GR" sz="2400" b="1" dirty="0" smtClean="0">
                <a:solidFill>
                  <a:schemeClr val="bg1"/>
                </a:solidFill>
                <a:latin typeface="Arial Black" pitchFamily="34" charset="0"/>
              </a:rPr>
              <a:t> </a:t>
            </a:r>
            <a:r>
              <a:rPr lang="el-GR" sz="2400" b="1" u="sng" dirty="0" smtClean="0">
                <a:solidFill>
                  <a:schemeClr val="bg1"/>
                </a:solidFill>
                <a:latin typeface="Arial Black" pitchFamily="34" charset="0"/>
              </a:rPr>
              <a:t>Η ΕΝΝΟΙΑ ΤΗΣ ΔΡΑΣΕΩΣ ΚΑΙ ΑΝΤΙΔΡΑΣΕΩΣ ΣΤΟΥΣ ΑΤΜΟΣΤΡΟΒΙΛΟΥΣ</a:t>
            </a: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endParaRPr lang="el-GR" sz="2400" b="1" dirty="0" smtClean="0">
              <a:solidFill>
                <a:schemeClr val="tx1"/>
              </a:solidFill>
              <a:latin typeface="Arial Black" pitchFamily="34" charset="0"/>
            </a:endParaRPr>
          </a:p>
          <a:p>
            <a:pPr algn="l"/>
            <a:endParaRPr lang="el-GR" sz="2400" b="1" dirty="0" smtClean="0">
              <a:solidFill>
                <a:schemeClr val="tx1"/>
              </a:solidFill>
              <a:latin typeface="Arial Black" pitchFamily="34" charset="0"/>
            </a:endParaRPr>
          </a:p>
          <a:p>
            <a:pPr algn="l"/>
            <a:endParaRPr lang="el-GR" sz="2400" b="1" dirty="0" smtClean="0">
              <a:solidFill>
                <a:schemeClr val="tx1"/>
              </a:solidFill>
              <a:latin typeface="Arial Black" pitchFamily="34" charset="0"/>
            </a:endParaRPr>
          </a:p>
          <a:p>
            <a:pPr algn="l"/>
            <a:r>
              <a:rPr lang="el-GR" sz="2400" b="1" dirty="0" smtClean="0">
                <a:solidFill>
                  <a:schemeClr val="tx1"/>
                </a:solidFill>
                <a:latin typeface="Arial Black" pitchFamily="34" charset="0"/>
              </a:rPr>
              <a:t>Η ΤΑΧΥΤΗΤΑ ΠΕΡΙΣΤΡΟΦΗΣ ΤΟΥ ΤΡΟΧΟΥ ΕΙΝΑΙ ΤΟΣΟ ΜΕΓΑΛΥΤΕΡΗ ΟΣΟ ΜΕΓΑΛΥΤΕΡΗ ΕΙΝΑΙ ΚΑΙ Η ΤΑΧΥΤΗΤΑ ΤΟΥ ΑΤΜΟΥ ΠΟΥ ΠΡΟΣΒΑΛΛΕΙ ΤΑ ΠΤΕΡΥΓΙΑ ΤΟΥ. ΣΤΗΝ ΑΡΧΗ ΑΥΤΗ ΣΤΗΡΙΖΕΤΑΙ Η ΛΕΙΤΟΥΡΓΙΑ ΤΩΝ ΣΤΡΟΒΙΛΩΝ ΔΡΑΣΕΩΣ.</a:t>
            </a:r>
          </a:p>
          <a:p>
            <a:pPr algn="l"/>
            <a:endParaRPr lang="el-GR" sz="2400" b="1" dirty="0" smtClean="0">
              <a:solidFill>
                <a:schemeClr val="tx1"/>
              </a:solidFill>
            </a:endParaRPr>
          </a:p>
          <a:p>
            <a:r>
              <a:rPr lang="el-GR" sz="2400" dirty="0" smtClean="0"/>
              <a:t/>
            </a:r>
            <a:br>
              <a:rPr lang="el-GR" sz="2400" dirty="0" smtClean="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a:normAutofit fontScale="90000"/>
          </a:bodyPr>
          <a:lstStyle/>
          <a:p>
            <a:r>
              <a:rPr lang="el-GR" sz="2400" b="1" dirty="0" smtClean="0">
                <a:solidFill>
                  <a:schemeClr val="bg1"/>
                </a:solidFill>
                <a:latin typeface="Arial Black" pitchFamily="34" charset="0"/>
              </a:rPr>
              <a:t> </a:t>
            </a:r>
            <a:r>
              <a:rPr lang="el-GR" sz="2400" b="1" u="sng" dirty="0" smtClean="0">
                <a:solidFill>
                  <a:schemeClr val="bg1"/>
                </a:solidFill>
                <a:latin typeface="Arial Black" pitchFamily="34" charset="0"/>
              </a:rPr>
              <a:t>Η ΕΝΝΟΙΑ ΤΗΣ ΔΡΑΣΕΩΣ ΚΑΙ ΑΝΤΙΔΡΑΣΕΩΣ ΣΤΟΥΣ ΑΤΜΟΣΤΡΟΒΙΛΟΥΣ</a:t>
            </a: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smtClean="0"/>
              <a:t>.</a:t>
            </a:r>
            <a:endParaRPr lang="en-US" sz="500" b="1" dirty="0"/>
          </a:p>
        </p:txBody>
      </p:sp>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ΔΥΟ ΕΣΤΙΩΝ ΤΥΠΟΥ </a:t>
            </a:r>
            <a:r>
              <a:rPr lang="en-US" sz="2400" b="1" u="sng" dirty="0" smtClean="0">
                <a:solidFill>
                  <a:schemeClr val="bg1"/>
                </a:solidFill>
                <a:latin typeface="Arial" pitchFamily="34" charset="0"/>
                <a:cs typeface="Arial" pitchFamily="34" charset="0"/>
              </a:rPr>
              <a:t>Foster - Wheeler </a:t>
            </a:r>
            <a:endParaRPr lang="en-US" sz="2400" b="1" u="sng" dirty="0">
              <a:solidFill>
                <a:schemeClr val="bg1"/>
              </a:solidFill>
              <a:latin typeface="Arial" pitchFamily="34" charset="0"/>
              <a:cs typeface="Arial" pitchFamily="34" charset="0"/>
            </a:endParaRPr>
          </a:p>
        </p:txBody>
      </p:sp>
      <p:sp>
        <p:nvSpPr>
          <p:cNvPr id="9" name="Title 1"/>
          <p:cNvSpPr txBox="1">
            <a:spLocks/>
          </p:cNvSpPr>
          <p:nvPr/>
        </p:nvSpPr>
        <p:spPr>
          <a:xfrm>
            <a:off x="285750" y="214313"/>
            <a:ext cx="8572500" cy="714357"/>
          </a:xfrm>
          <a:prstGeom prst="rect">
            <a:avLst/>
          </a:prstGeom>
          <a:solidFill>
            <a:schemeClr val="accent2">
              <a:lumMod val="75000"/>
            </a:schemeClr>
          </a:solidFill>
          <a:effectLst/>
        </p:spPr>
        <p:txBody>
          <a:bodyPr vert="horz" lIns="91440" tIns="45720" rIns="91440" bIns="45720" rtlCol="0" anchor="ctr">
            <a:normAutofit fontScale="90000" lnSpcReduction="10000"/>
          </a:bodyPr>
          <a:lstStyle/>
          <a:p>
            <a:pPr lvl="0" algn="ctr">
              <a:spcBef>
                <a:spcPct val="0"/>
              </a:spcBef>
              <a:defRPr/>
            </a:pPr>
            <a:r>
              <a:rPr lang="el-GR" sz="2400" b="1" u="sng" dirty="0" smtClean="0">
                <a:solidFill>
                  <a:schemeClr val="bg1"/>
                </a:solidFill>
                <a:latin typeface="Arial Black" pitchFamily="34" charset="0"/>
              </a:rPr>
              <a:t>Η ΕΝΝΟΙΑ ΤΗΣ ΔΡΑΣΕΩΣ ΚΑΙ ΑΝΤΙΔΡΑΣΕΩΣ ΣΤΟΥΣ ΑΤΜΟΣΤΡΟΒΙΛΟΥΣ</a:t>
            </a:r>
            <a:endParaRPr kumimoji="0" lang="en-US" sz="2400" b="1" i="0" u="sng" strike="noStrike" kern="1200" cap="none" spc="0" normalizeH="0" baseline="0" noProof="0" dirty="0">
              <a:ln>
                <a:noFill/>
              </a:ln>
              <a:solidFill>
                <a:schemeClr val="bg1"/>
              </a:solidFill>
              <a:effectLst/>
              <a:uLnTx/>
              <a:uFillTx/>
              <a:latin typeface="Arial Black" pitchFamily="34" charset="0"/>
              <a:ea typeface="+mj-ea"/>
              <a:cs typeface="Arial" pitchFamily="34" charset="0"/>
            </a:endParaRPr>
          </a:p>
        </p:txBody>
      </p:sp>
      <p:pic>
        <p:nvPicPr>
          <p:cNvPr id="1026" name="Picture 2" descr="image1"/>
          <p:cNvPicPr>
            <a:picLocks noGrp="1" noChangeAspect="1" noChangeArrowheads="1"/>
          </p:cNvPicPr>
          <p:nvPr>
            <p:ph sz="half" idx="2"/>
          </p:nvPr>
        </p:nvPicPr>
        <p:blipFill>
          <a:blip r:embed="rId3" cstate="print">
            <a:lum bright="-18000" contrast="30000"/>
          </a:blip>
          <a:stretch>
            <a:fillRect/>
          </a:stretch>
        </p:blipFill>
        <p:spPr bwMode="auto">
          <a:xfrm>
            <a:off x="2143108" y="2143116"/>
            <a:ext cx="5803339" cy="4143404"/>
          </a:xfrm>
          <a:prstGeom prst="rect">
            <a:avLst/>
          </a:prstGeom>
          <a:noFill/>
          <a:ln w="9525">
            <a:noFill/>
            <a:miter lim="800000"/>
            <a:headEnd/>
            <a:tailEnd/>
          </a:ln>
        </p:spPr>
      </p:pic>
      <p:sp>
        <p:nvSpPr>
          <p:cNvPr id="7" name="TextBox 6"/>
          <p:cNvSpPr txBox="1"/>
          <p:nvPr/>
        </p:nvSpPr>
        <p:spPr>
          <a:xfrm>
            <a:off x="6858016" y="4357694"/>
            <a:ext cx="1479892" cy="369332"/>
          </a:xfrm>
          <a:prstGeom prst="rect">
            <a:avLst/>
          </a:prstGeom>
          <a:noFill/>
        </p:spPr>
        <p:txBody>
          <a:bodyPr wrap="none" rtlCol="0">
            <a:spAutoFit/>
          </a:bodyPr>
          <a:lstStyle/>
          <a:p>
            <a:r>
              <a:rPr lang="el-GR" b="1" dirty="0" smtClean="0">
                <a:latin typeface="Arial Black" pitchFamily="34" charset="0"/>
              </a:rPr>
              <a:t>ΠΤΕΡΥΓΙΑ</a:t>
            </a:r>
            <a:endParaRPr lang="el-GR" b="1" dirty="0">
              <a:latin typeface="Arial Black" pitchFamily="34" charset="0"/>
            </a:endParaRPr>
          </a:p>
        </p:txBody>
      </p:sp>
      <p:sp>
        <p:nvSpPr>
          <p:cNvPr id="10" name="TextBox 9"/>
          <p:cNvSpPr txBox="1"/>
          <p:nvPr/>
        </p:nvSpPr>
        <p:spPr>
          <a:xfrm>
            <a:off x="357158" y="3000372"/>
            <a:ext cx="1757212" cy="369332"/>
          </a:xfrm>
          <a:prstGeom prst="rect">
            <a:avLst/>
          </a:prstGeom>
          <a:noFill/>
        </p:spPr>
        <p:txBody>
          <a:bodyPr wrap="none" rtlCol="0">
            <a:spAutoFit/>
          </a:bodyPr>
          <a:lstStyle/>
          <a:p>
            <a:r>
              <a:rPr lang="el-GR" b="1" dirty="0" smtClean="0">
                <a:latin typeface="Arial Black" pitchFamily="34" charset="0"/>
              </a:rPr>
              <a:t>ΑΚΡΟΦΥΣΙΟ</a:t>
            </a:r>
            <a:endParaRPr lang="el-GR" b="1" dirty="0">
              <a:latin typeface="Arial Black" pitchFamily="34" charset="0"/>
            </a:endParaRPr>
          </a:p>
        </p:txBody>
      </p:sp>
      <p:sp>
        <p:nvSpPr>
          <p:cNvPr id="11" name="TextBox 10"/>
          <p:cNvSpPr txBox="1"/>
          <p:nvPr/>
        </p:nvSpPr>
        <p:spPr>
          <a:xfrm>
            <a:off x="4143372" y="1643050"/>
            <a:ext cx="1898277" cy="369332"/>
          </a:xfrm>
          <a:prstGeom prst="rect">
            <a:avLst/>
          </a:prstGeom>
          <a:noFill/>
        </p:spPr>
        <p:txBody>
          <a:bodyPr wrap="none" rtlCol="0">
            <a:spAutoFit/>
          </a:bodyPr>
          <a:lstStyle/>
          <a:p>
            <a:r>
              <a:rPr lang="el-GR" dirty="0" smtClean="0">
                <a:latin typeface="Arial Black" pitchFamily="34" charset="0"/>
              </a:rPr>
              <a:t>ΠΕΡΙΣΤΡΟΦΗ</a:t>
            </a:r>
            <a:endParaRPr lang="el-GR" dirty="0">
              <a:latin typeface="Arial Black" pitchFamily="34" charset="0"/>
            </a:endParaRPr>
          </a:p>
        </p:txBody>
      </p:sp>
    </p:spTree>
  </p:cSld>
  <p:clrMapOvr>
    <a:masterClrMapping/>
  </p:clrMapOvr>
  <p:timing>
    <p:tnLst>
      <p:par>
        <p:cTn id="1" dur="indefinite" restart="never" nodeType="tmRoot"/>
      </p:par>
    </p:tnLst>
  </p:timing>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endParaRPr lang="el-GR" sz="2400" b="1" dirty="0" smtClean="0">
              <a:solidFill>
                <a:schemeClr val="tx1"/>
              </a:solidFill>
              <a:latin typeface="Arial Black" pitchFamily="34" charset="0"/>
            </a:endParaRPr>
          </a:p>
          <a:p>
            <a:pPr algn="l"/>
            <a:r>
              <a:rPr lang="el-GR" sz="2400" b="1" dirty="0" smtClean="0">
                <a:solidFill>
                  <a:schemeClr val="tx1"/>
                </a:solidFill>
                <a:latin typeface="Arial Black" pitchFamily="34" charset="0"/>
              </a:rPr>
              <a:t>ΜΕ ΤΟΝ ΟΡΟ </a:t>
            </a:r>
            <a:r>
              <a:rPr lang="el-GR" sz="2400" b="1" dirty="0" smtClean="0">
                <a:solidFill>
                  <a:srgbClr val="FF0000"/>
                </a:solidFill>
                <a:latin typeface="Arial Black" pitchFamily="34" charset="0"/>
              </a:rPr>
              <a:t>ΑΝΤΙΔΡΑΣΗ</a:t>
            </a:r>
            <a:r>
              <a:rPr lang="el-GR" sz="2400" b="1" dirty="0" smtClean="0">
                <a:solidFill>
                  <a:schemeClr val="tx1"/>
                </a:solidFill>
                <a:latin typeface="Arial Black" pitchFamily="34" charset="0"/>
              </a:rPr>
              <a:t> ΕΝΝΟΟΥΜΕ ΤΗ ΔΥΝΑΜΗ ΠΟΥ ΠΡΟΚΥΠΤΕΙ ΑΠΟ ΤΗΝ ΕΚΤΟΝΩΣΗ ΤΟΥ ΑΤΜΟΥ ΜΕΣΑ ΣΤΑ ΑΥΛΑΚΙΑ ΠΟΥ ΣΧΗΜΑΤΙΖΟΝΤΑΙ ΑΝΑΜΕΣΑ ΣΕ ΔΙΑΔΟΧΙΚΑ ΚΙΝΗΤΑ ΠΤΕΡΥΓΙΑ ΠΡΟΣΑΡΜΟΣΜΕΝΑ ΣΕ ΚΑΤΑΛΛΗΛΟ ΤΥΜΠΑΝΟ, ΠΟΥ ΚΑΙ ΑΥΤΟ ΕΙΝΑΙ ΠΡΟΣΑΡΜΟΣΜΕΝΟ ΣΕ ΠΕΡΙΣΤΡΕΦΟΜΕΝΟ ΑΞΟΝΑ.</a:t>
            </a:r>
          </a:p>
          <a:p>
            <a:pPr algn="l"/>
            <a:endParaRPr lang="el-GR" sz="2400" b="1" dirty="0" smtClean="0">
              <a:solidFill>
                <a:schemeClr val="tx1"/>
              </a:solidFill>
            </a:endParaRPr>
          </a:p>
          <a:p>
            <a:r>
              <a:rPr lang="el-GR" sz="2400" dirty="0" smtClean="0"/>
              <a:t/>
            </a:r>
            <a:br>
              <a:rPr lang="el-GR" sz="2400" dirty="0" smtClean="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a:normAutofit fontScale="90000"/>
          </a:bodyPr>
          <a:lstStyle/>
          <a:p>
            <a:r>
              <a:rPr lang="el-GR" sz="2400" b="1" dirty="0" smtClean="0">
                <a:solidFill>
                  <a:schemeClr val="bg1"/>
                </a:solidFill>
                <a:latin typeface="Arial Black" pitchFamily="34" charset="0"/>
              </a:rPr>
              <a:t> </a:t>
            </a:r>
            <a:r>
              <a:rPr lang="el-GR" sz="2400" b="1" u="sng" dirty="0" smtClean="0">
                <a:solidFill>
                  <a:schemeClr val="bg1"/>
                </a:solidFill>
                <a:latin typeface="Arial Black" pitchFamily="34" charset="0"/>
              </a:rPr>
              <a:t>Η ΕΝΝΟΙΑ ΤΗΣ ΔΡΑΣΕΩΣ ΚΑΙ ΑΝΤΙΔΡΑΣΕΩΣ ΣΤΟΥΣ ΑΤΜΟΣΤΡΟΒΙΛΟΥΣ</a:t>
            </a: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fontScale="25000" lnSpcReduction="20000"/>
          </a:bodyPr>
          <a:lstStyle/>
          <a:p>
            <a:pPr algn="l"/>
            <a:endParaRPr lang="el-GR" sz="2400" b="1" dirty="0" smtClean="0">
              <a:solidFill>
                <a:schemeClr val="tx1"/>
              </a:solidFill>
              <a:latin typeface="Arial Black" pitchFamily="34" charset="0"/>
            </a:endParaRPr>
          </a:p>
          <a:p>
            <a:pPr marL="180000" indent="-180000" algn="l">
              <a:lnSpc>
                <a:spcPct val="120000"/>
              </a:lnSpc>
              <a:spcBef>
                <a:spcPts val="576"/>
              </a:spcBef>
              <a:buClr>
                <a:srgbClr val="FF0000"/>
              </a:buClr>
              <a:buFont typeface="Wingdings" pitchFamily="2" charset="2"/>
              <a:buChar char="q"/>
            </a:pPr>
            <a:r>
              <a:rPr lang="el-GR" sz="8000" b="1" dirty="0" smtClean="0">
                <a:solidFill>
                  <a:schemeClr val="tx1"/>
                </a:solidFill>
                <a:latin typeface="Arial Black" pitchFamily="34" charset="0"/>
              </a:rPr>
              <a:t>ΑΝ ΕΧΟΜΕ ΕΝΑ ΚΟΙΛΟ ΤΡΟΧΟ ΣΤΕΓΑΝΟ, Ο ΟΠΟΙΟΣ ΜΠΟΡΕΙ ΝΑ ΠΕΡΙΣΤΡΕΦΕΤΑΙ ΓΥΡΩ ΑΠΟ ΟΡΙΖΟΝΤΙΟ ΑΞΟΝΑ ΚΑΙ ΟΤΙ ΣΤΗΝ ΠΕΡΙΦΕΡΕΙΑ ΤΟΥ ΤΡΟΧΟΥ ΑΥΤΟΥ ΥΠΑΡΧΟΥΝ ΔΥΟ Η ΠΕΡΙΣΣΟΤΕΡΑ ΣΤΟΜΙΑ ΕΚΡΟΗΣ. ΕΣΤΩ ΕΠΙΣΗΣ ΟΤΙ Ο ΑΞΟΝΑΣ ΤΟΥ ΤΡΟΧΟΥ ΕΙΝΑΙ ΚΟΙΛΟΣ ΚΑΙ ΟΤΙ ΜΕΣΑ ΑΠ' ΑΥΤΟΝ ΣΤΕΛΝΕΤΑΙ ΣΥΝΕΧΩΣ ΣΤΟ ΕΣΩΤΕΡΙΚΟ ΤΟΥ ΤΡΟΧΟΥ ΑΤΜΟΣ ΜΕ ΥΨΗΛΗ ΠΙΕΣΗ. ΘΑ ΠΑΡΑΤΗΡΗΣΟΜΕ ΤΟΤΕ ΟΤΙ Ο ΑΤΜΟΣ ΕΞΕΡΧΕΤΑΙ ΜΕ ΜΕΓΑΛΗ ΤΑΧΥΤΗΤΑ ΑΠΟ ΤΑ ΔΥΟ ΣΤΟΜΙΑ, ΕΝΩ Ο ΤΡΟΧΟΣ ΠΕΡΙΣΤΡΕΦΕΤΑΙ. Η ΠΕΡΙΣΤΡΟΦΗ ΑΥΤΗ ΟΦΕΙΛΕΤΑΙ ΣΤΙΣ ΔΥΝΑΜΕΙΣ ΑΝΤΙΔΡΑΣΕΩΣ ΑΠΟ ΤΗΝ ΕΚΡΟΗ, ΔΗΛΑΔΗ ΑΝΤΙΘΕΤΑ ΑΠΟ ΤΗΝ ΚΑΤΕΥΘΥΝΣΗ ΕΚΡΟΗΣ ΤΟΥ ΑΤΜΟΥ ΑΠΟ ΤΑ ΣΤΟΜΙΑ.</a:t>
            </a:r>
          </a:p>
          <a:p>
            <a:pPr marL="180000" indent="-180000" algn="l">
              <a:lnSpc>
                <a:spcPct val="120000"/>
              </a:lnSpc>
              <a:spcBef>
                <a:spcPts val="576"/>
              </a:spcBef>
              <a:buClr>
                <a:srgbClr val="FF0000"/>
              </a:buClr>
              <a:buFont typeface="Wingdings" pitchFamily="2" charset="2"/>
              <a:buChar char="q"/>
            </a:pPr>
            <a:r>
              <a:rPr lang="el-GR" sz="8000" b="1" dirty="0" smtClean="0">
                <a:solidFill>
                  <a:schemeClr val="tx1"/>
                </a:solidFill>
                <a:latin typeface="Arial Black" pitchFamily="34" charset="0"/>
              </a:rPr>
              <a:t>ΣΤΗΝ ΑΡΧΗ ΤΗΣ ΑΝΤΙΔΡΑΣΕΩΣ ΣΤΗΡΙΖΕΤΑΙ Η ΚΑΤΑΣΚΕΥΗ ΤΩΝ ΣΤΡΟΒΙΛΩΝ ΑΝΤΙΔΡΑΣΕΩΣ.</a:t>
            </a:r>
          </a:p>
          <a:p>
            <a:pPr algn="l"/>
            <a:endParaRPr lang="el-GR" sz="2400" b="1" dirty="0" smtClean="0">
              <a:solidFill>
                <a:schemeClr val="tx1"/>
              </a:solidFill>
              <a:latin typeface="Arial Black" pitchFamily="34" charset="0"/>
            </a:endParaRPr>
          </a:p>
          <a:p>
            <a:pPr algn="l"/>
            <a:r>
              <a:rPr lang="el-GR" sz="2400" b="1" dirty="0" smtClean="0">
                <a:solidFill>
                  <a:schemeClr val="tx1"/>
                </a:solidFill>
                <a:latin typeface="Arial Black" pitchFamily="34" charset="0"/>
              </a:rPr>
              <a:t> </a:t>
            </a:r>
          </a:p>
          <a:p>
            <a:r>
              <a:rPr lang="el-GR" sz="2400" dirty="0" smtClean="0"/>
              <a:t/>
            </a:r>
            <a:br>
              <a:rPr lang="el-GR" sz="2400" dirty="0" smtClean="0"/>
            </a:br>
            <a:endParaRPr lang="el-GR" sz="2400" b="1" dirty="0" smtClean="0">
              <a:solidFill>
                <a:schemeClr val="tx1"/>
              </a:solidFill>
            </a:endParaRPr>
          </a:p>
          <a:p>
            <a:r>
              <a:rPr lang="el-GR" sz="2400" dirty="0" smtClean="0"/>
              <a:t/>
            </a:r>
            <a:br>
              <a:rPr lang="el-GR" sz="2400" dirty="0" smtClean="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a:normAutofit fontScale="90000"/>
          </a:bodyPr>
          <a:lstStyle/>
          <a:p>
            <a:r>
              <a:rPr lang="el-GR" sz="2400" b="1" dirty="0" smtClean="0">
                <a:solidFill>
                  <a:schemeClr val="bg1"/>
                </a:solidFill>
                <a:latin typeface="Arial Black" pitchFamily="34" charset="0"/>
              </a:rPr>
              <a:t> </a:t>
            </a:r>
            <a:r>
              <a:rPr lang="el-GR" sz="2400" b="1" u="sng" dirty="0" smtClean="0">
                <a:solidFill>
                  <a:schemeClr val="bg1"/>
                </a:solidFill>
                <a:latin typeface="Arial Black" pitchFamily="34" charset="0"/>
              </a:rPr>
              <a:t>Η ΕΝΝΟΙΑ ΤΗΣ ΔΡΑΣΕΩΣ ΚΑΙ ΑΝΤΙΔΡΑΣΕΩΣ ΣΤΟΥΣ ΑΤΜΟΣΤΡΟΒΙΛΟΥΣ</a:t>
            </a: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smtClean="0"/>
              <a:t>.</a:t>
            </a:r>
            <a:endParaRPr lang="en-US" sz="500" b="1" dirty="0"/>
          </a:p>
        </p:txBody>
      </p:sp>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ΔΥΟ ΕΣΤΙΩΝ ΤΥΠΟΥ </a:t>
            </a:r>
            <a:r>
              <a:rPr lang="en-US" sz="2400" b="1" u="sng" dirty="0" smtClean="0">
                <a:solidFill>
                  <a:schemeClr val="bg1"/>
                </a:solidFill>
                <a:latin typeface="Arial" pitchFamily="34" charset="0"/>
                <a:cs typeface="Arial" pitchFamily="34" charset="0"/>
              </a:rPr>
              <a:t>Foster - Wheeler </a:t>
            </a:r>
            <a:endParaRPr lang="en-US" sz="2400" b="1" u="sng" dirty="0">
              <a:solidFill>
                <a:schemeClr val="bg1"/>
              </a:solidFill>
              <a:latin typeface="Arial" pitchFamily="34" charset="0"/>
              <a:cs typeface="Arial" pitchFamily="34" charset="0"/>
            </a:endParaRPr>
          </a:p>
        </p:txBody>
      </p:sp>
      <p:sp>
        <p:nvSpPr>
          <p:cNvPr id="9" name="Title 1"/>
          <p:cNvSpPr txBox="1">
            <a:spLocks/>
          </p:cNvSpPr>
          <p:nvPr/>
        </p:nvSpPr>
        <p:spPr>
          <a:xfrm>
            <a:off x="285750" y="214313"/>
            <a:ext cx="8572500" cy="714357"/>
          </a:xfrm>
          <a:prstGeom prst="rect">
            <a:avLst/>
          </a:prstGeom>
          <a:solidFill>
            <a:schemeClr val="accent2">
              <a:lumMod val="75000"/>
            </a:schemeClr>
          </a:solidFill>
          <a:effectLst/>
        </p:spPr>
        <p:txBody>
          <a:bodyPr vert="horz" lIns="91440" tIns="45720" rIns="91440" bIns="45720" rtlCol="0" anchor="ctr">
            <a:normAutofit fontScale="90000" lnSpcReduction="10000"/>
          </a:bodyPr>
          <a:lstStyle/>
          <a:p>
            <a:pPr lvl="0" algn="ctr">
              <a:spcBef>
                <a:spcPct val="0"/>
              </a:spcBef>
              <a:defRPr/>
            </a:pPr>
            <a:r>
              <a:rPr lang="el-GR" sz="2400" b="1" u="sng" dirty="0" smtClean="0">
                <a:solidFill>
                  <a:schemeClr val="bg1"/>
                </a:solidFill>
                <a:latin typeface="Arial Black" pitchFamily="34" charset="0"/>
              </a:rPr>
              <a:t>Η ΕΝΝΟΙΑ ΤΗΣ ΔΡΑΣΕΩΣ ΚΑΙ ΑΝΤΙΔΡΑΣΕΩΣ ΣΤΟΥΣ ΑΤΜΟΣΤΡΟΒΙΛΟΥΣ</a:t>
            </a:r>
            <a:endParaRPr kumimoji="0" lang="en-US" sz="2400" b="1" i="0" u="sng" strike="noStrike" kern="1200" cap="none" spc="0" normalizeH="0" baseline="0" noProof="0" dirty="0">
              <a:ln>
                <a:noFill/>
              </a:ln>
              <a:solidFill>
                <a:schemeClr val="bg1"/>
              </a:solidFill>
              <a:effectLst/>
              <a:uLnTx/>
              <a:uFillTx/>
              <a:latin typeface="Arial Black" pitchFamily="34" charset="0"/>
              <a:ea typeface="+mj-ea"/>
              <a:cs typeface="Arial" pitchFamily="34" charset="0"/>
            </a:endParaRPr>
          </a:p>
        </p:txBody>
      </p:sp>
      <p:pic>
        <p:nvPicPr>
          <p:cNvPr id="16" name="Picture 15" descr="File:Turbines impulse v reaction.png">
            <a:hlinkClick r:id="rId3"/>
          </p:cNvPr>
          <p:cNvPicPr/>
          <p:nvPr/>
        </p:nvPicPr>
        <p:blipFill>
          <a:blip r:embed="rId4" cstate="print">
            <a:lum bright="-16000" contrast="33000"/>
          </a:blip>
          <a:srcRect/>
          <a:stretch>
            <a:fillRect/>
          </a:stretch>
        </p:blipFill>
        <p:spPr bwMode="auto">
          <a:xfrm>
            <a:off x="1500165" y="1142984"/>
            <a:ext cx="6215107" cy="5429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fontScale="32500" lnSpcReduction="20000"/>
          </a:bodyPr>
          <a:lstStyle/>
          <a:p>
            <a:pPr algn="l">
              <a:lnSpc>
                <a:spcPct val="120000"/>
              </a:lnSpc>
              <a:spcBef>
                <a:spcPts val="600"/>
              </a:spcBef>
            </a:pPr>
            <a:r>
              <a:rPr lang="el-GR" sz="6200" b="1" u="sng" dirty="0" smtClean="0">
                <a:solidFill>
                  <a:schemeClr val="tx1"/>
                </a:solidFill>
                <a:latin typeface="Arial Black" pitchFamily="34" charset="0"/>
              </a:rPr>
              <a:t>ΣΥΜΦΩΝΑ ΜΕ ΤΑ ΠΡΟΗΓΟΥΜΕΝΑ ΟΙ ΑΤΜΟΣΤΡΟΒΙΛΟΙ ΔΙΑΚΡΙΝΟΝΤΑΙ ΣΕ ΔΥΟ ΒΑΣΙΚΕΣ ΚΑΤΗΓΟΡΙΕΣ:</a:t>
            </a:r>
          </a:p>
          <a:p>
            <a:pPr algn="l">
              <a:lnSpc>
                <a:spcPct val="120000"/>
              </a:lnSpc>
              <a:spcBef>
                <a:spcPts val="600"/>
              </a:spcBef>
            </a:pPr>
            <a:endParaRPr lang="el-GR" sz="6200" b="1" u="sng" dirty="0" smtClean="0">
              <a:solidFill>
                <a:schemeClr val="tx1"/>
              </a:solidFill>
              <a:latin typeface="Arial Black" pitchFamily="34" charset="0"/>
            </a:endParaRPr>
          </a:p>
          <a:p>
            <a:pPr algn="l">
              <a:lnSpc>
                <a:spcPct val="120000"/>
              </a:lnSpc>
              <a:spcBef>
                <a:spcPts val="600"/>
              </a:spcBef>
            </a:pPr>
            <a:r>
              <a:rPr lang="el-GR" sz="6200" b="1" dirty="0" smtClean="0">
                <a:solidFill>
                  <a:srgbClr val="FF0000"/>
                </a:solidFill>
                <a:latin typeface="Arial Black" pitchFamily="34" charset="0"/>
              </a:rPr>
              <a:t>Α) </a:t>
            </a:r>
            <a:r>
              <a:rPr lang="el-GR" sz="6200" b="1" u="sng" dirty="0" smtClean="0">
                <a:solidFill>
                  <a:srgbClr val="FF0000"/>
                </a:solidFill>
                <a:latin typeface="Arial Black" pitchFamily="34" charset="0"/>
              </a:rPr>
              <a:t>ΤΟΥΣ ΣΤΡΟΒΙΛΟΥΣ ΔΡΑΣΕΩΣ</a:t>
            </a:r>
            <a:r>
              <a:rPr lang="el-GR" sz="6200" b="1" dirty="0" smtClean="0">
                <a:solidFill>
                  <a:srgbClr val="FF0000"/>
                </a:solidFill>
                <a:latin typeface="Arial Black" pitchFamily="34" charset="0"/>
              </a:rPr>
              <a:t> </a:t>
            </a:r>
            <a:r>
              <a:rPr lang="el-GR" sz="6200" b="1" dirty="0" smtClean="0">
                <a:solidFill>
                  <a:schemeClr val="tx1"/>
                </a:solidFill>
                <a:latin typeface="Arial Black" pitchFamily="34" charset="0"/>
              </a:rPr>
              <a:t>ΣΤΟΥΣ ΟΠΟΙΟΥΣ Ο ΑΤΜΟΣ ΠΕΡΝΑ ΠΡΩΤΑ ΑΠΟ ΤΑ ΑΚΡΟΦΥΣΙΑ η ΠΡΟΦΥΣΙΑ ΟΠΟΥ ΕΚΤΟΝΩΝΕΤΑΙ, ΚΑΙ ΕΝΑ ΜΕΡΟΣ ΤΗΣ ΘΕΡΜΙΚΗΣ ΚΑΙ ΔΥΝΑΜΙΚΗΣ ΤΟΥ ΕΝΕΡΓΕΙΑΣ ΜΕΤΑΤΡΕΠΕΤΑΙ ΣΕ ΚΙΝΗΤΙΚΗ, ΟΠΟΤΕ ΚΑΙ ΕΛΑΤΤΩΝΟΝΤΑΙ Η ΘΕΡΜΟΚΡΑΣΙΑ ΚΑΙ Η ΠΙΕΣΗ ΤΟΥ ΚΑΙ ΑΥΞΑΝΕΙ ΑΝΤΙΣΤΟΙΧΑ Η ΤΑΧΥΤΗΤΑ ΤΟΥ. ΜΕ ΤΗΝ ΜΕΓΑΛΗ ΤΑΧΥΤΗΤΑ ΠΟΥ ΑΠΟΚΤΑ ΕΤΣΙ, Ο ΑΤΜΟΣ ΔΡΑ ΜΕ ΟΡΜΗ ΣΤΑ ΠΤΕΡΥΓΙΑ ΤΟΥ ΤΡΟΧΟΥ ΚΑΙ Π</a:t>
            </a:r>
            <a:r>
              <a:rPr lang="en-US" sz="6200" b="1" dirty="0" smtClean="0">
                <a:solidFill>
                  <a:schemeClr val="tx1"/>
                </a:solidFill>
                <a:latin typeface="Arial Black" pitchFamily="34" charset="0"/>
              </a:rPr>
              <a:t>P</a:t>
            </a:r>
            <a:r>
              <a:rPr lang="el-GR" sz="6200" b="1" dirty="0" smtClean="0">
                <a:solidFill>
                  <a:schemeClr val="tx1"/>
                </a:solidFill>
                <a:latin typeface="Arial Black" pitchFamily="34" charset="0"/>
              </a:rPr>
              <a:t>ΟΚΑΛΕΙ ΤΗΝ ΠΕΡΙΣΤΡΟΦΗ ΤΟΥ. ΕΤΣΙ ΠΑΡΑΓΕΤΑΙ ΤΟ ΕΡΓΟ ΤΗΣ ΔΡΑΣΕΩΣ. ΚΑΤΑ ΤΗΝ ΔΙΑΔΡΟΜΗ ΤΟΥ ΑΤΜΟΥ ΜΕΣΑ ΑΠΟ ΤΑ ΠΤΕΡΥΓΙΑ Η ΠΙΕΣΗ ΤΟΥ ΠΑΡΑΜΕΝΕΙ ΣΤΑΘΕΡΗ ΕΝΩ Η ΤΑΧΥΤΗΤΑ ΤΟΥ ΕΛΑΤΤΩΝΕΤΑΙ. </a:t>
            </a:r>
          </a:p>
          <a:p>
            <a:pPr algn="l"/>
            <a:r>
              <a:rPr lang="el-GR" sz="2400" b="1" dirty="0" smtClean="0">
                <a:solidFill>
                  <a:schemeClr val="tx1"/>
                </a:solidFill>
                <a:latin typeface="Arial Black" pitchFamily="34" charset="0"/>
              </a:rPr>
              <a:t> </a:t>
            </a:r>
          </a:p>
          <a:p>
            <a:r>
              <a:rPr lang="el-GR" sz="2400" dirty="0" smtClean="0"/>
              <a:t/>
            </a:r>
            <a:br>
              <a:rPr lang="el-GR" sz="2400" dirty="0" smtClean="0"/>
            </a:br>
            <a:endParaRPr lang="el-GR" sz="2400" b="1" dirty="0" smtClean="0">
              <a:solidFill>
                <a:schemeClr val="tx1"/>
              </a:solidFill>
            </a:endParaRPr>
          </a:p>
          <a:p>
            <a:r>
              <a:rPr lang="el-GR" sz="2400" dirty="0" smtClean="0"/>
              <a:t/>
            </a:r>
            <a:br>
              <a:rPr lang="el-GR" sz="2400" dirty="0" smtClean="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400" b="1" dirty="0" smtClean="0">
                <a:solidFill>
                  <a:schemeClr val="bg1"/>
                </a:solidFill>
                <a:latin typeface="Arial Black" pitchFamily="34" charset="0"/>
              </a:rPr>
              <a:t> </a:t>
            </a:r>
            <a:r>
              <a:rPr lang="el-GR" sz="2200" b="1" u="sng" dirty="0" smtClean="0">
                <a:solidFill>
                  <a:schemeClr val="bg1"/>
                </a:solidFill>
                <a:latin typeface="Arial Black" pitchFamily="34" charset="0"/>
              </a:rPr>
              <a:t>ΟΙ ΔΥΟ ΒΑΣΙΚΕΣ ΚΑΤΗΓΟΡΙΕΣ ΤΩΝ ΑΤΜΟΣΤΡΟΒΙΛΩΝ</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fontScale="32500" lnSpcReduction="20000"/>
          </a:bodyPr>
          <a:lstStyle/>
          <a:p>
            <a:pPr algn="l">
              <a:lnSpc>
                <a:spcPct val="120000"/>
              </a:lnSpc>
              <a:spcBef>
                <a:spcPts val="600"/>
              </a:spcBef>
            </a:pPr>
            <a:r>
              <a:rPr lang="el-GR" sz="5500" b="1" dirty="0" smtClean="0">
                <a:solidFill>
                  <a:srgbClr val="FF0000"/>
                </a:solidFill>
                <a:latin typeface="Arial Black" pitchFamily="34" charset="0"/>
              </a:rPr>
              <a:t>Β) </a:t>
            </a:r>
            <a:r>
              <a:rPr lang="el-GR" sz="5500" b="1" u="sng" dirty="0" smtClean="0">
                <a:solidFill>
                  <a:srgbClr val="FF0000"/>
                </a:solidFill>
                <a:latin typeface="Arial Black" pitchFamily="34" charset="0"/>
              </a:rPr>
              <a:t>ΤΟΥΣ ΣΤΡΟΒΙΛΟΥΣ ΑΝΤΙΔΡΑΣΕΩΣ </a:t>
            </a:r>
            <a:r>
              <a:rPr lang="el-GR" sz="5500" b="1" dirty="0" smtClean="0">
                <a:solidFill>
                  <a:schemeClr val="tx1"/>
                </a:solidFill>
                <a:latin typeface="Arial Black" pitchFamily="34" charset="0"/>
              </a:rPr>
              <a:t>ΣΤΟΥΣ ΟΠΟΙΟΥΣ Ο ΑΤΜΟΣ ΔΙΕΡΧΕΤΑΙ ΠΡΩΤΑ ΑΠΟ ΤΑ </a:t>
            </a:r>
            <a:r>
              <a:rPr lang="el-GR" sz="5500" b="1" dirty="0" smtClean="0">
                <a:solidFill>
                  <a:srgbClr val="FF0000"/>
                </a:solidFill>
                <a:latin typeface="Arial Black" pitchFamily="34" charset="0"/>
              </a:rPr>
              <a:t>ΣΤΑΘΕΡΑ ΠΤΕΡΥΓΙΑ</a:t>
            </a:r>
            <a:r>
              <a:rPr lang="el-GR" sz="5500" b="1" dirty="0" smtClean="0">
                <a:solidFill>
                  <a:schemeClr val="tx1"/>
                </a:solidFill>
                <a:latin typeface="Arial Black" pitchFamily="34" charset="0"/>
              </a:rPr>
              <a:t>. ΕΚΕΙ ΕΚΤΟΝΩΝΕΤΑΙ, ΟΠΩΣ ΠΕΡΙΠΟΥ ΚΑΙ ΣΤΑ ΑΚΡΟΦΥΣΙΑ, ΜΕ ΑΠΟΤΕΛΕΣΜΑ ΝΑ ΕΛΑΤΤΩΘΟΥΝ ΠΑΛΙ Η ΘΕΡΜΟΚΡΑΣΙΑ ΚΑΙ Η ΠΙΕΣΗ ΤΟΥ ΚΑΙ ΝΕ ΑΥΞΗΘΕΙ Η ΤΑΧΥΤΗΤΑ ΤΟΥ. ΜΕΤΑ ΕΙΣΕΡΧΕΤΑΙ ΣΤΑ ΑΥΛΑΚΙΑ ΤΩΝ ΚΙΝΗΤΩΝ ΠΤΕΡΥΓΙΟΥ ΕΝΟΣ ΤΥΜΠΑΝΟΥ, ΟΠΟΥ ΚΑΙ ΠΑΡΑΓΕΙ ΕΝΑ ΠΟΣΟ </a:t>
            </a:r>
            <a:r>
              <a:rPr lang="el-GR" sz="5500" b="1" dirty="0" smtClean="0">
                <a:solidFill>
                  <a:srgbClr val="FF0000"/>
                </a:solidFill>
                <a:latin typeface="Arial Black" pitchFamily="34" charset="0"/>
              </a:rPr>
              <a:t>ΕΡΓΟΥ ΔΡΑΣΕΩΣ </a:t>
            </a:r>
            <a:r>
              <a:rPr lang="el-GR" sz="5500" b="1" dirty="0" smtClean="0">
                <a:solidFill>
                  <a:schemeClr val="tx1"/>
                </a:solidFill>
                <a:latin typeface="Arial Black" pitchFamily="34" charset="0"/>
              </a:rPr>
              <a:t>ΠΕΡΙΣΤΡΕΦΟΝΤΑΣ ΤΟ ΣΤΡΟΦΕΙΟ. ΛΟΓΩ ΟΜΩΣ ΤΟΥ ΕΙΔΙΚΟΥ ΣΧΗΜΑΤΟΣ ΤΩΝ ΚΙΝΗΤΩΝ ΠΤΕΡΥΓΙΩΝ ΑΝΤΙΔΡΑΣΕΩΣ ΕΚΤΟΝΩΝΕΤΑΙ ΠΑΛΙ ΜΕΣΑ ΣΤΑ ΣΥΓΚΛΙΝΟΝΤΑ ΑΥΛΑΚΙΑ ΤΟΥΣ, ΟΠΟΤΕ ΕΛΑΤΤΩΝΕΤΑΙ ΠΑΛΙ Η ΘΕΡΜΟΚΡΑΣΙΑ ΚΑΙ Η ΠΙΕΣΗ ΤΟΥ ΚΑΙ ΑΥΞΑΝΕΙ Η ΤΑΧΥΤΗΤΑ ΤΟΥ. ΤΑΥΤΟΧΡΟΝΑ, ΛΟΓΩ ΤΗΣ ΕΚΤΟΝΩΣΕΩΣ ΤΟΥ ΑΥΤΗΣ, ΠΑΡΑΓΕΤΑΙ ΜΙΑ ΔΥΝΑΜΗ ΠΟΥ ΕΧΕΙ ΚΑΤΕΥΘΥΝΣΗ ΑΝΤΙΘΕΤΗ ΑΠΟ ΑΥΤΗ ΜΕ ΤΗΝ ΟΠΟΙΑ ΕΞΕΡΧΕΤΑΙ ΑΠΟ ΤΑ ΚΙΝΗΤΑ ΑΥΤΑ ΠΤΕΡΥΓΙΑ. ΑΥΤΗ ΕΙΝΑΙ Η ΔΥΝΑΜΗ ΑΝΤΙΔΡΑΣΕΩΣ ΠΟΥ ΠΕΡΙΣΤΡΕΦΕΙ ΚΑΙ ΑΥΤΗ ΤΟ ΣΤΡΟΦΕΙΟ. ΕΤΣΙ ΠΑΡΑΓΕΤΑΙ ΤΟ ΕΡΓΟ ΤΗΣ ΑΝΤΙΔΡΑΣΕΩΣ.</a:t>
            </a:r>
          </a:p>
          <a:p>
            <a:pPr algn="l">
              <a:lnSpc>
                <a:spcPct val="120000"/>
              </a:lnSpc>
              <a:spcBef>
                <a:spcPts val="600"/>
              </a:spcBef>
            </a:pPr>
            <a:r>
              <a:rPr lang="el-GR" sz="2400" b="1" dirty="0" smtClean="0">
                <a:solidFill>
                  <a:schemeClr val="tx1"/>
                </a:solidFill>
                <a:latin typeface="Arial Black" pitchFamily="34" charset="0"/>
              </a:rPr>
              <a:t> </a:t>
            </a:r>
          </a:p>
          <a:p>
            <a:r>
              <a:rPr lang="el-GR" sz="2400" dirty="0" smtClean="0"/>
              <a:t/>
            </a:r>
            <a:br>
              <a:rPr lang="el-GR" sz="2400" dirty="0" smtClean="0"/>
            </a:br>
            <a:endParaRPr lang="el-GR" sz="2400" b="1" dirty="0" smtClean="0">
              <a:solidFill>
                <a:schemeClr val="tx1"/>
              </a:solidFill>
            </a:endParaRPr>
          </a:p>
          <a:p>
            <a:r>
              <a:rPr lang="el-GR" sz="2400" dirty="0" smtClean="0"/>
              <a:t/>
            </a:r>
            <a:br>
              <a:rPr lang="el-GR" sz="2400" dirty="0" smtClean="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400" b="1" dirty="0" smtClean="0">
                <a:solidFill>
                  <a:schemeClr val="bg1"/>
                </a:solidFill>
                <a:latin typeface="Arial Black" pitchFamily="34" charset="0"/>
              </a:rPr>
              <a:t> </a:t>
            </a:r>
            <a:r>
              <a:rPr lang="el-GR" sz="2200" b="1" u="sng" dirty="0" smtClean="0">
                <a:solidFill>
                  <a:schemeClr val="bg1"/>
                </a:solidFill>
                <a:latin typeface="Arial Black" pitchFamily="34" charset="0"/>
              </a:rPr>
              <a:t>ΟΙ ΔΥΟ ΒΑΣΙΚΕΣ ΚΑΤΗΓΟΡΙΕΣ ΤΩΝ ΑΤΜΟΣΤΡΟΒΙΛΩΝ</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endParaRPr lang="el-GR" sz="2800" b="1" dirty="0" smtClean="0">
              <a:solidFill>
                <a:schemeClr val="tx1"/>
              </a:solidFill>
              <a:latin typeface="Arial Black" pitchFamily="34" charset="0"/>
            </a:endParaRPr>
          </a:p>
          <a:p>
            <a:pPr algn="l"/>
            <a:endParaRPr lang="el-GR" sz="2800" b="1" dirty="0" smtClean="0">
              <a:solidFill>
                <a:schemeClr val="tx1"/>
              </a:solidFill>
              <a:latin typeface="Arial Black" pitchFamily="34" charset="0"/>
            </a:endParaRPr>
          </a:p>
          <a:p>
            <a:pPr algn="l"/>
            <a:r>
              <a:rPr lang="el-GR" sz="2800" b="1" dirty="0" smtClean="0">
                <a:solidFill>
                  <a:schemeClr val="tx1"/>
                </a:solidFill>
                <a:latin typeface="Arial Black" pitchFamily="34" charset="0"/>
              </a:rPr>
              <a:t>ΣΤΟΥΣ ΣΤΡΟΒΙΛΟΥΣ ΑΝΤΙΔΡΑΣΕΩΣ ΤΟ ΕΡΓΟ ΠΑΡΑΓΕΤΑΙ ΚΑΙ ΑΠΟ </a:t>
            </a:r>
            <a:r>
              <a:rPr lang="el-GR" sz="2800" b="1" dirty="0" smtClean="0">
                <a:solidFill>
                  <a:srgbClr val="FF0000"/>
                </a:solidFill>
                <a:latin typeface="Arial Black" pitchFamily="34" charset="0"/>
              </a:rPr>
              <a:t>ΔΡΑΣΗ</a:t>
            </a:r>
            <a:r>
              <a:rPr lang="el-GR" sz="2800" b="1" dirty="0" smtClean="0">
                <a:solidFill>
                  <a:schemeClr val="tx1"/>
                </a:solidFill>
                <a:latin typeface="Arial Black" pitchFamily="34" charset="0"/>
              </a:rPr>
              <a:t> Ο ΑΠΟ </a:t>
            </a:r>
            <a:r>
              <a:rPr lang="el-GR" sz="2800" b="1" dirty="0" smtClean="0">
                <a:solidFill>
                  <a:srgbClr val="FF0000"/>
                </a:solidFill>
                <a:latin typeface="Arial Black" pitchFamily="34" charset="0"/>
              </a:rPr>
              <a:t>ΑΝΤΙΔΡΑΣΗ</a:t>
            </a:r>
            <a:r>
              <a:rPr lang="el-GR" sz="2800" b="1" dirty="0" smtClean="0">
                <a:solidFill>
                  <a:schemeClr val="tx1"/>
                </a:solidFill>
                <a:latin typeface="Arial Black" pitchFamily="34" charset="0"/>
              </a:rPr>
              <a:t>. ΣΤΡΟΒΙΛΟΙ ΚΑΘΑΡΗΣ Η ΜΟΝΗΣ ΑΝΤΙΔΡΑΣΕΩΣ ΔΕΝ ΚΑΤΑΣΚΕΥΑΖΟΝΤΑΙ.</a:t>
            </a:r>
          </a:p>
          <a:p>
            <a:pPr algn="l">
              <a:lnSpc>
                <a:spcPct val="120000"/>
              </a:lnSpc>
              <a:spcBef>
                <a:spcPts val="600"/>
              </a:spcBef>
            </a:pPr>
            <a:r>
              <a:rPr lang="el-GR" sz="2400" b="1" dirty="0" smtClean="0">
                <a:solidFill>
                  <a:schemeClr val="tx1"/>
                </a:solidFill>
                <a:latin typeface="Arial Black" pitchFamily="34" charset="0"/>
              </a:rPr>
              <a:t> </a:t>
            </a:r>
          </a:p>
          <a:p>
            <a:r>
              <a:rPr lang="el-GR" sz="2400" dirty="0" smtClean="0"/>
              <a:t/>
            </a:r>
            <a:br>
              <a:rPr lang="el-GR" sz="2400" dirty="0" smtClean="0"/>
            </a:br>
            <a:endParaRPr lang="el-GR" sz="2400" b="1" dirty="0" smtClean="0">
              <a:solidFill>
                <a:schemeClr val="tx1"/>
              </a:solidFill>
            </a:endParaRPr>
          </a:p>
          <a:p>
            <a:r>
              <a:rPr lang="el-GR" sz="2400" dirty="0" smtClean="0"/>
              <a:t/>
            </a:r>
            <a:br>
              <a:rPr lang="el-GR" sz="2400" dirty="0" smtClean="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400" b="1" dirty="0" smtClean="0">
                <a:solidFill>
                  <a:schemeClr val="bg1"/>
                </a:solidFill>
                <a:latin typeface="Arial Black" pitchFamily="34" charset="0"/>
              </a:rPr>
              <a:t> </a:t>
            </a:r>
            <a:r>
              <a:rPr lang="el-GR" sz="2200" b="1" u="sng" dirty="0" smtClean="0">
                <a:solidFill>
                  <a:schemeClr val="bg1"/>
                </a:solidFill>
                <a:latin typeface="Arial Black" pitchFamily="34" charset="0"/>
              </a:rPr>
              <a:t>ΟΙ ΔΥΟ ΒΑΣΙΚΕΣ ΚΑΤΗΓΟΡΙΕΣ ΤΩΝ ΑΤΜΟΣΤΡΟΒΙΛΩΝ</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616624"/>
          </a:xfrm>
        </p:spPr>
        <p:txBody>
          <a:bodyPr>
            <a:noAutofit/>
          </a:bodyPr>
          <a:lstStyle/>
          <a:p>
            <a:pPr algn="l"/>
            <a:r>
              <a:rPr lang="el-GR" sz="1900" b="1" dirty="0" smtClean="0">
                <a:solidFill>
                  <a:schemeClr val="tx1"/>
                </a:solidFill>
                <a:latin typeface="Arial" pitchFamily="34" charset="0"/>
                <a:cs typeface="Arial" pitchFamily="34" charset="0"/>
              </a:rPr>
              <a:t>Η ΒΕΝΖΙΝΗ, ΕΠΕΙΔΗ ΕΙΝΑΙ ΠΟΛΥ ΠΙΟ ΠΤΗΤΙΚΗ ΑΠΟ ΤΟ ΠΕΤΡΕΛΑΙΟ, ΜΠΟΡΕΙ ΕΥΚΟΛΑ ΝΑ ΑΝΑΜΕΙΧΘΕΙ ΜΕ ΤΟΝ ΑΕΡΑ ΕΙΣΑΓΩΓΗΣ ΕΚΤΟΣ ΤΟΥ ΚΥΛΙΝΔΡΟΥ, ΟΠΟΤΕ ΕΙΣΑΓΕΤΑΙ ΣΤΟΝ ΚΥΛΙΝΔΡΟ ΜΕΙΓΜΑ ΑΕΡΑ-ΚΑΥΣΙΜΟΥ. Η ΠΑΡΑΣΚΕΥΗ ΤΟΥ ΜΕΙΓΜΑΤΟΣ ΑΕΡΑ-ΒΕΝΖΙΝΗΣ ΠΡΑΓΜΑΤΟΠΟΙΕΙΤΑΙ ΣΕ ΕΙΔΙΚΟ ΕΞΑΡΤΗΜΑ ΤΟΥ ΣΥΣΤΗΜΑΤΟΣ ΤΡΟΦΟΔΟΣΙΑΣ (ΣΤΟΥΣ ΚΙΝΗΤΗΡΕΣ ΝΕΑΣ ΤΕΧΝΟΛΟΓΙΑΣ Η ΑΝΑΜΕΙΞΗ ΠΡΑΓΜΑΤΟΠΟΙΕΙΤΑΙ ΕΝΤΟΣ ΤΟΥ ΚΥΛΙΝΔΡΟΥ ΜΕ ΨΕΚΑΣΜΟ ΤΟΥ ΚΑΥΣΙΜΟΥ).</a:t>
            </a:r>
          </a:p>
          <a:p>
            <a:pPr algn="l"/>
            <a:r>
              <a:rPr lang="el-GR" sz="1900" b="1" dirty="0" smtClean="0">
                <a:solidFill>
                  <a:schemeClr val="tx1"/>
                </a:solidFill>
                <a:latin typeface="Arial" pitchFamily="34" charset="0"/>
                <a:cs typeface="Arial" pitchFamily="34" charset="0"/>
              </a:rPr>
              <a:t>ΑΡΧΙΚΑ ΘΑ ΓΙΝΕΙ ΑΠΛΟΠΟΙΗΜΕΝΗ ΠΕΡΙΓΡΑΦΗ ΤΩΝ ΦΑΣΕΩΝ ΚΑΙ ΤΩΝ ΧΡΟΝΩΝ ΤΗΣ ΤΕΤΡΑΧΡΟΝΗΣ ΒΕΝΖΙΝΟΜΗΧΑΝΗΣ (ΘΕΩΡΗΤΙΚΗ ΛΕΙΤΟΥΡΓΙΑ), ΓΙΑ ΕΥΚΟΛΟΤΕΡΗ ΚΑΤΑΝΟΗΣΗ ΤΗΣ ΔΙΑΔΙΚΑΣΙΑΣ, ΕΝΩ ΣΤΗ ΣΥΝΕΧΕΙΑ ΘΑ ΓΙΝΕΙ ΜΙΑ ΠΙΟ ΟΛΟΚΛΗΡΩΜΕΝΗ ΑΝΑΛΥΣΗ ΤΟΥΣ. ΣΤΗΝ ΠΕΡΙΓΡΑΦΗ ΤΗΣ ΛΕΙΤΟΥΡΓΙΑΣ ΘΑ ΘΕΩΡΗΣΟΜΕ ΓΙΑ ΕΥΚΟΛΙΑ ΟΤΙ ΕΧΟΜΕ ΜΙΑ ΜΟΝΟΚΥΛΙΝΔΡΗ ΒΕΝΖΙΝΟΜΗΧΑΝΗ, Η ΟΠΟΙΑ ΦΕΡΕΙ ΣΤΟ ΠΩΜΑ ΤΗΣ ΜΙΑ ΒΑΛΒΙΔΑ ΕΙΣΑΓΩΓΗΣ ΚΑΙ ΜΙΑ ΒΑΛΒΙΔΑ ΕΞΑΓΩΓΗΣ, ΚΑΘΩΣ ΚΑΙ ΤΟ ΣΠΙΝΘΗΡΙΣΤΗ. ΕΠΙΣΗΣ, ΘΑ ΘΕΩΡΗΣΟΜΕ ΟΤΙ Η ΜΗΧΑΝΗ ΛΕΙΤΟΥΡΓΕΙ ΣΕ ΠΛΗΡΕΣ ΦΟΡΤΙΟ, ΣΤΟ ΜΕΓΙΣΤΟ ΔΗΛΑΔΗ ΤΩΝ ΔΥΝΑΤΟΤΗΤΩΝ ΤΗΣ ΓΙΑ ΤΙΣ ΔΕΔΟΜΕΝΕΣ ΣΤΡΟΦΕΣ ΠΕΡΙΣΤΡΟΦΗΣ. </a:t>
            </a:r>
          </a:p>
          <a:p>
            <a:pPr algn="l"/>
            <a:endParaRPr lang="el-GR" sz="12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2000" b="1" u="sng" dirty="0" smtClean="0">
                <a:solidFill>
                  <a:schemeClr val="bg1"/>
                </a:solidFill>
                <a:latin typeface="Arial" pitchFamily="34" charset="0"/>
                <a:cs typeface="Arial" pitchFamily="34" charset="0"/>
              </a:rPr>
              <a:t>ΣΤΟΙΧΕΙΩΔΗΣ ΛΕΙΤΟΥΡΓΙΑ ΤΕΤΡΑΧΡΟΝΗΣ ΒΕΝΖΙΝΟΜΗΧΑΝΗΣ</a:t>
            </a:r>
            <a:endParaRPr lang="en-US" sz="20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fontScale="62500" lnSpcReduction="20000"/>
          </a:bodyPr>
          <a:lstStyle/>
          <a:p>
            <a:pPr algn="l">
              <a:lnSpc>
                <a:spcPct val="120000"/>
              </a:lnSpc>
              <a:spcBef>
                <a:spcPts val="600"/>
              </a:spcBef>
            </a:pPr>
            <a:endParaRPr lang="el-GR" sz="3700" b="1" dirty="0" smtClean="0">
              <a:solidFill>
                <a:schemeClr val="tx1"/>
              </a:solidFill>
              <a:latin typeface="Arial Black" pitchFamily="34" charset="0"/>
            </a:endParaRPr>
          </a:p>
          <a:p>
            <a:pPr algn="l">
              <a:lnSpc>
                <a:spcPct val="120000"/>
              </a:lnSpc>
              <a:spcBef>
                <a:spcPts val="600"/>
              </a:spcBef>
            </a:pPr>
            <a:endParaRPr lang="el-GR" sz="3700" b="1" dirty="0" smtClean="0">
              <a:solidFill>
                <a:schemeClr val="tx1"/>
              </a:solidFill>
              <a:latin typeface="Arial Black" pitchFamily="34" charset="0"/>
            </a:endParaRPr>
          </a:p>
          <a:p>
            <a:pPr algn="l">
              <a:lnSpc>
                <a:spcPct val="120000"/>
              </a:lnSpc>
              <a:spcBef>
                <a:spcPts val="600"/>
              </a:spcBef>
            </a:pPr>
            <a:r>
              <a:rPr lang="el-GR" sz="3700" b="1" dirty="0" smtClean="0">
                <a:solidFill>
                  <a:schemeClr val="tx1"/>
                </a:solidFill>
                <a:latin typeface="Arial Black" pitchFamily="34" charset="0"/>
              </a:rPr>
              <a:t>ΟΠΩΣ ΓΝΩΡΙΖΟΜΕ ΑΠΟ ΤΗ ΘΕΡΜΟΔΥΝΑΜΙΚΗ ΤΟ </a:t>
            </a:r>
            <a:r>
              <a:rPr lang="el-GR" sz="3700" b="1" dirty="0" smtClean="0">
                <a:solidFill>
                  <a:srgbClr val="FF0000"/>
                </a:solidFill>
                <a:latin typeface="Arial Black" pitchFamily="34" charset="0"/>
              </a:rPr>
              <a:t>ΕΡΓΟ</a:t>
            </a:r>
            <a:r>
              <a:rPr lang="el-GR" sz="3700" b="1" dirty="0" smtClean="0">
                <a:solidFill>
                  <a:schemeClr val="tx1"/>
                </a:solidFill>
                <a:latin typeface="Arial Black" pitchFamily="34" charset="0"/>
              </a:rPr>
              <a:t> ΤΟΥ ΑΤΜΟΥ ΜΕΣΑ ΣΕ ΜΙΑ ΑΤΜΟΜΗΧΑΝΗ ΕΙΝΑΙ ΓΕΝΙΚΑ ΠΕΡΙΣΣΟΤΕΡΟ ΚΑΙ Η ΑΠΟΔΟΣΗ ΤΗΣ ΑΝΤΙΣΤΟΙΧΑ ΜΕΓΑΛΥΤΕΡΗ </a:t>
            </a:r>
            <a:r>
              <a:rPr lang="el-GR" sz="3700" b="1" dirty="0" smtClean="0">
                <a:solidFill>
                  <a:srgbClr val="FF0000"/>
                </a:solidFill>
                <a:latin typeface="Arial Black" pitchFamily="34" charset="0"/>
              </a:rPr>
              <a:t>ΟΣΟ ΜΕΓΑΛΥΤΕΡΗ ΕΙΝΑΙ Η ΘΕΡΜΟΚΡΑΣΙΑ ΤΟΥ ΑΤΜΟΥ ΠΟΥ ΕΙΣΕΡΧΕΤΑΙ ΣΤΟ ΣΤΡΟΒΙΛΟ ΚΑΙ ΟΣΟ ΜΙΚΡΟΤΕΡΗ Η ΘΕΡΜΟΚΡΑΣΙΑ ΣΥΜΠΥΚΝΩΣΕΩΣ ΤΩΝ ΕΞΑΤΜΙΣΕΩΝ ΣΤΟ ΨΥΓΕΙΟ</a:t>
            </a:r>
            <a:r>
              <a:rPr lang="el-GR" sz="3700" b="1" dirty="0" smtClean="0">
                <a:solidFill>
                  <a:schemeClr val="tx1"/>
                </a:solidFill>
                <a:latin typeface="Arial Black" pitchFamily="34" charset="0"/>
              </a:rPr>
              <a:t>.</a:t>
            </a:r>
          </a:p>
          <a:p>
            <a:pPr algn="l">
              <a:lnSpc>
                <a:spcPct val="120000"/>
              </a:lnSpc>
              <a:spcBef>
                <a:spcPts val="600"/>
              </a:spcBef>
            </a:pPr>
            <a:r>
              <a:rPr lang="el-GR" sz="2400" b="1" dirty="0" smtClean="0">
                <a:solidFill>
                  <a:schemeClr val="tx1"/>
                </a:solidFill>
                <a:latin typeface="Arial Black" pitchFamily="34" charset="0"/>
              </a:rPr>
              <a:t> </a:t>
            </a:r>
          </a:p>
          <a:p>
            <a:r>
              <a:rPr lang="el-GR" sz="2400" dirty="0" smtClean="0"/>
              <a:t/>
            </a:r>
            <a:br>
              <a:rPr lang="el-GR" sz="2400" dirty="0" smtClean="0"/>
            </a:br>
            <a:endParaRPr lang="el-GR" sz="2400" b="1" dirty="0" smtClean="0">
              <a:solidFill>
                <a:schemeClr val="tx1"/>
              </a:solidFill>
            </a:endParaRPr>
          </a:p>
          <a:p>
            <a:r>
              <a:rPr lang="el-GR" sz="2400" dirty="0" smtClean="0"/>
              <a:t/>
            </a:r>
            <a:br>
              <a:rPr lang="el-GR" sz="2400" dirty="0" smtClean="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400" b="1" u="sng" dirty="0" smtClean="0">
                <a:solidFill>
                  <a:schemeClr val="bg1"/>
                </a:solidFill>
                <a:latin typeface="Arial Black" pitchFamily="34" charset="0"/>
              </a:rPr>
              <a:t> Η ΔΙΑΒΑΘΜΙΣΗ ΣΤΟΥΣ ΣΤΡΟΒΙΛΟΥΣ </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fontScale="25000" lnSpcReduction="20000"/>
          </a:bodyPr>
          <a:lstStyle/>
          <a:p>
            <a:pPr algn="l">
              <a:lnSpc>
                <a:spcPct val="120000"/>
              </a:lnSpc>
              <a:spcBef>
                <a:spcPts val="600"/>
              </a:spcBef>
            </a:pPr>
            <a:endParaRPr lang="el-GR" sz="3700" b="1" dirty="0" smtClean="0">
              <a:solidFill>
                <a:schemeClr val="tx1"/>
              </a:solidFill>
              <a:latin typeface="Arial Black" pitchFamily="34" charset="0"/>
            </a:endParaRPr>
          </a:p>
          <a:p>
            <a:pPr marL="180000" indent="-180000" algn="l">
              <a:lnSpc>
                <a:spcPct val="120000"/>
              </a:lnSpc>
              <a:spcBef>
                <a:spcPts val="600"/>
              </a:spcBef>
              <a:buClr>
                <a:srgbClr val="FF0000"/>
              </a:buClr>
              <a:buFont typeface="Wingdings" pitchFamily="2" charset="2"/>
              <a:buChar char="q"/>
            </a:pPr>
            <a:r>
              <a:rPr lang="el-GR" sz="8000" b="1" dirty="0" smtClean="0">
                <a:solidFill>
                  <a:schemeClr val="tx1"/>
                </a:solidFill>
                <a:latin typeface="Arial Black" pitchFamily="34" charset="0"/>
              </a:rPr>
              <a:t>Η ΘΕΡΜΟΚΡΑΣΙΑ ΟΜΩΣ ΤΟΥ ΑΤΜΟΥ ΕΞΑΡΤΑΤΑΙ ΑΠΟ ΤΗΝ ΠΙΕΣΗ ΚΑΙ ΤΗΝ ΥΠΕΡΘΕΡΜΑΝΣΗ ΤΟΥ. </a:t>
            </a:r>
          </a:p>
          <a:p>
            <a:pPr marL="180000" indent="-180000" algn="l">
              <a:lnSpc>
                <a:spcPct val="120000"/>
              </a:lnSpc>
              <a:spcBef>
                <a:spcPts val="600"/>
              </a:spcBef>
              <a:buClr>
                <a:srgbClr val="FF0000"/>
              </a:buClr>
              <a:buFont typeface="Wingdings" pitchFamily="2" charset="2"/>
              <a:buChar char="q"/>
            </a:pPr>
            <a:r>
              <a:rPr lang="el-GR" sz="8000" b="1" dirty="0" smtClean="0">
                <a:solidFill>
                  <a:schemeClr val="tx1"/>
                </a:solidFill>
                <a:latin typeface="Arial Black" pitchFamily="34" charset="0"/>
              </a:rPr>
              <a:t>ΓΙΑ ΝΑ ΕΧΟΜΕ ΥΨΗΛΗ ΑΠΟΔΟΣΗ ΤΗΣ ΑΤΜΟΜΗΧΑΝΗΣ, ΠΡΕΠΕΙ ΝΑ ΧΡΗΣΙΜΟΠΟΙΟΥΜΕ ΥΨΗΛΕΣ ΠΙΕΣΕΙΣ ΚΑΙ ΥΨΗΛΗ ΥΠΕΡΘΕΡΜΑΝΣΗ ΤΟΥ ΑΤΜΟΥ ΚΑΤΑ ΤΗΝ ΕΙΣΟΔΟ ΤΟΥ ΣΤΗ ΜΗΧΑΝΗ. </a:t>
            </a:r>
          </a:p>
          <a:p>
            <a:pPr marL="180000" indent="-180000" algn="l">
              <a:lnSpc>
                <a:spcPct val="120000"/>
              </a:lnSpc>
              <a:spcBef>
                <a:spcPts val="600"/>
              </a:spcBef>
              <a:buClr>
                <a:srgbClr val="FF0000"/>
              </a:buClr>
              <a:buFont typeface="Wingdings" pitchFamily="2" charset="2"/>
              <a:buChar char="q"/>
            </a:pPr>
            <a:r>
              <a:rPr lang="el-GR" sz="8000" b="1" dirty="0" smtClean="0">
                <a:solidFill>
                  <a:schemeClr val="tx1"/>
                </a:solidFill>
                <a:latin typeface="Arial Black" pitchFamily="34" charset="0"/>
              </a:rPr>
              <a:t>ΠΑΡΑΛΛΗΛΑ ΜΕΣΑ ΣΤΟ ΨΥΓΕΙΟ ΠΡΕΠΕΙ ΝΑ ΕΠΙΚΡΑΤΕΙ ΠΟΛΥ ΧΑΜΗΛΗ ΠΙΕΣΗ (ΔΗΛΑΔΗ ΠΟΛΥ ΥΨΗΛΟ ΚΕΝΟ).</a:t>
            </a:r>
          </a:p>
          <a:p>
            <a:pPr marL="180000" indent="-180000" algn="l">
              <a:lnSpc>
                <a:spcPct val="120000"/>
              </a:lnSpc>
              <a:spcBef>
                <a:spcPts val="600"/>
              </a:spcBef>
              <a:buClr>
                <a:srgbClr val="FF0000"/>
              </a:buClr>
              <a:buFont typeface="Wingdings" pitchFamily="2" charset="2"/>
              <a:buChar char="q"/>
            </a:pPr>
            <a:r>
              <a:rPr lang="el-GR" sz="8000" b="1" dirty="0" smtClean="0">
                <a:solidFill>
                  <a:schemeClr val="tx1"/>
                </a:solidFill>
                <a:latin typeface="Arial Black" pitchFamily="34" charset="0"/>
              </a:rPr>
              <a:t> ΕΤΣΙ ΘΑ ΕΧΟΜΕ ΠΟΛΥ ΜΕΓΑΛΗ ΕΚΤΟΝΩΣΗ ΤΟΥ ΑΤΜΟΥ, ΟΠΟΤΕ ΑΥΤΟΣ ΕΞΕΡΧΟΜΕΝΟΣ ΑΠΟ ΤΗ ΜΗΧΑΝΗ ΘΑ ΕΧΕΙ ΠΟΛΥ ΧΑΜΗΛΗ ΠΙΕΣΗ, ΠΟΥ ΕΙΝΑΙ ΛΙΓΟ ΜΟΝΟ ΨΗΛΟΤΕΡΗ ΑΠΟ ΤΗΝ ΠΙΕΣΗ ΠΟΥ ΑΝΤΙΣΤΟΙΧΕΙ ΣΤΟ ΚΕΝΟ ΤΟΥ ΨΥΓΕΙΟΥ ΚΑΙ ΤΟΣΗ, ΟΣΟ ΕΙΝΑΙ ΑΝΑΓΚΑΙΑ ΓΙΑ ΝΑ ΡΕΕΙ ΠΡΟΣ ΑΥΤΟ.</a:t>
            </a:r>
          </a:p>
          <a:p>
            <a:pPr algn="l">
              <a:lnSpc>
                <a:spcPct val="120000"/>
              </a:lnSpc>
              <a:spcBef>
                <a:spcPts val="600"/>
              </a:spcBef>
            </a:pPr>
            <a:r>
              <a:rPr lang="el-GR" sz="2400" b="1" dirty="0" smtClean="0">
                <a:solidFill>
                  <a:schemeClr val="tx1"/>
                </a:solidFill>
                <a:latin typeface="Arial Black" pitchFamily="34" charset="0"/>
              </a:rPr>
              <a:t> </a:t>
            </a:r>
          </a:p>
          <a:p>
            <a:r>
              <a:rPr lang="el-GR" sz="2400" dirty="0" smtClean="0"/>
              <a:t/>
            </a:r>
            <a:br>
              <a:rPr lang="el-GR" sz="2400" dirty="0" smtClean="0"/>
            </a:br>
            <a:endParaRPr lang="el-GR" sz="2400" b="1" dirty="0" smtClean="0">
              <a:solidFill>
                <a:schemeClr val="tx1"/>
              </a:solidFill>
            </a:endParaRPr>
          </a:p>
          <a:p>
            <a:r>
              <a:rPr lang="el-GR" sz="2400" dirty="0" smtClean="0"/>
              <a:t/>
            </a:r>
            <a:br>
              <a:rPr lang="el-GR" sz="2400" dirty="0" smtClean="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400" b="1" u="sng" dirty="0" smtClean="0">
                <a:solidFill>
                  <a:schemeClr val="bg1"/>
                </a:solidFill>
                <a:latin typeface="Arial Black" pitchFamily="34" charset="0"/>
              </a:rPr>
              <a:t> Η ΔΙΑΒΑΘΜΙΣΗ ΣΤΟΥΣ ΣΤΡΟΒΙΛΟΥΣ </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fontScale="47500" lnSpcReduction="20000"/>
          </a:bodyPr>
          <a:lstStyle/>
          <a:p>
            <a:pPr algn="l">
              <a:lnSpc>
                <a:spcPct val="120000"/>
              </a:lnSpc>
              <a:spcBef>
                <a:spcPts val="600"/>
              </a:spcBef>
            </a:pPr>
            <a:endParaRPr lang="el-GR" sz="3700" b="1" dirty="0" smtClean="0">
              <a:solidFill>
                <a:schemeClr val="tx1"/>
              </a:solidFill>
              <a:latin typeface="Arial Black" pitchFamily="34" charset="0"/>
            </a:endParaRPr>
          </a:p>
          <a:p>
            <a:pPr marL="180000" indent="-180000" algn="l">
              <a:lnSpc>
                <a:spcPct val="120000"/>
              </a:lnSpc>
              <a:spcBef>
                <a:spcPts val="600"/>
              </a:spcBef>
              <a:buClr>
                <a:srgbClr val="FF0000"/>
              </a:buClr>
              <a:buFont typeface="Wingdings" pitchFamily="2" charset="2"/>
              <a:buChar char="q"/>
            </a:pPr>
            <a:r>
              <a:rPr lang="el-GR" sz="4200" b="1" dirty="0" smtClean="0">
                <a:solidFill>
                  <a:schemeClr val="tx1"/>
                </a:solidFill>
                <a:latin typeface="Arial Black" pitchFamily="34" charset="0"/>
              </a:rPr>
              <a:t>Η ΜΕΓΑΛΗ ΕΚΤΟΝΩΣΗ ΟΜΩΣ ΔΗΜΙΟΥΡΓΕΙ ΠΟΛΥ ΜΕΓΑΛΗ ΤΑΧΥΤΗΤΑ ΤΟΥ ΑΤΜΟΥ ΟΤΑΝ ΑΥΤΟΣ ΕΞΕΡΧΕΤΑΙ ΑΠΟ ΤΑ ΠΡΟΦΥΣΙΑ. ΑΥΤΟ ΟΜΩΣ ΠΡΟΚΑΛΕΙ ΠΟΛΥ ΜΕΓΑΛΗ ΤΑΧΥΤΗΤΑ ΠΕΡΙΣΤΡΟΦΗΣ ΤΟΥ ΣΤΡΟΦΕΙΟΥ (ΜΕΧΡΙ 25000 </a:t>
            </a:r>
            <a:r>
              <a:rPr lang="en-US" sz="4200" b="1" dirty="0" smtClean="0">
                <a:solidFill>
                  <a:schemeClr val="tx1"/>
                </a:solidFill>
                <a:latin typeface="Arial Black" pitchFamily="34" charset="0"/>
              </a:rPr>
              <a:t>RPM</a:t>
            </a:r>
            <a:r>
              <a:rPr lang="el-GR" sz="4200" b="1" dirty="0" smtClean="0">
                <a:solidFill>
                  <a:schemeClr val="tx1"/>
                </a:solidFill>
                <a:latin typeface="Arial Black" pitchFamily="34" charset="0"/>
              </a:rPr>
              <a:t>) ΠΟΥ ΓΙΑ ΛΟΓΟΥΣ ΤΕΧΝΙΚΟΥΣ ΕΙΝΑΙ ΑΚΑΤΑΛΛΗΛΗ ΣΤΗΝ ΠΡΑΞΗ. ΕΤΣΙ ΠΑΡΟΥΣΙΑΣΤΗΚΕ Η ΑΝΑΓΚΗ ΤΗΣ ΔΙΑΒΑΘΜΙΣΕΩΣ ΣΤΟΥΣ ΣΤΡΟΒΙΛΟΥΣ.</a:t>
            </a:r>
          </a:p>
          <a:p>
            <a:pPr marL="180000" indent="-180000" algn="l">
              <a:lnSpc>
                <a:spcPct val="120000"/>
              </a:lnSpc>
              <a:spcBef>
                <a:spcPts val="600"/>
              </a:spcBef>
              <a:buClr>
                <a:srgbClr val="FF0000"/>
              </a:buClr>
              <a:buFont typeface="Wingdings" pitchFamily="2" charset="2"/>
              <a:buChar char="q"/>
            </a:pPr>
            <a:endParaRPr lang="el-GR" sz="4200" b="1" dirty="0" smtClean="0">
              <a:solidFill>
                <a:schemeClr val="tx1"/>
              </a:solidFill>
              <a:latin typeface="Arial Black" pitchFamily="34" charset="0"/>
            </a:endParaRPr>
          </a:p>
          <a:p>
            <a:pPr marL="180000" indent="-180000" algn="l">
              <a:lnSpc>
                <a:spcPct val="120000"/>
              </a:lnSpc>
              <a:spcBef>
                <a:spcPts val="600"/>
              </a:spcBef>
              <a:buClr>
                <a:srgbClr val="FF0000"/>
              </a:buClr>
              <a:buFont typeface="Wingdings" pitchFamily="2" charset="2"/>
              <a:buChar char="q"/>
            </a:pPr>
            <a:r>
              <a:rPr lang="el-GR" sz="4200" b="1" dirty="0" smtClean="0">
                <a:solidFill>
                  <a:schemeClr val="tx1"/>
                </a:solidFill>
                <a:latin typeface="Arial Black" pitchFamily="34" charset="0"/>
              </a:rPr>
              <a:t>ΜΕ ΤΟ ΟΡΟ ΔΙΑΒΑΘΜΙΣΗ ΕΝΝΟΟΥΜΕ ΤΗΝ ΚΛΙΜΑΚΩΤΗ ΕΚΜΕΤΑΛΛΕΥΣΗ ΜΕΣΑ ΣΤΟΥΣ ΣΤΡΟΒΙΛΟΥΣ ΤΗΣ ΤΑΧΥΤΗΤΑΣ ΤΟΥ ΑΤΜΟΥ Η ΤΗΣ ΕΚΤΟΝΩΣΕΩΣ ΤΟΥ Η ΚΑΙ ΤΩΝ ΔΥΟ ΣΕ ΠΕΡΙΣΣΟΤΕΡΕΣ ΑΠΟ ΜΙΑ ΒΑΘΜΙΔΕΣ. </a:t>
            </a:r>
          </a:p>
          <a:p>
            <a:pPr algn="l">
              <a:lnSpc>
                <a:spcPct val="120000"/>
              </a:lnSpc>
              <a:spcBef>
                <a:spcPts val="600"/>
              </a:spcBef>
            </a:pPr>
            <a:r>
              <a:rPr lang="el-GR" sz="2400" b="1" dirty="0" smtClean="0">
                <a:solidFill>
                  <a:schemeClr val="tx1"/>
                </a:solidFill>
                <a:latin typeface="Arial Black" pitchFamily="34" charset="0"/>
              </a:rPr>
              <a:t> </a:t>
            </a:r>
          </a:p>
          <a:p>
            <a:r>
              <a:rPr lang="el-GR" sz="2400" dirty="0" smtClean="0"/>
              <a:t/>
            </a:r>
            <a:br>
              <a:rPr lang="el-GR" sz="2400" dirty="0" smtClean="0"/>
            </a:br>
            <a:endParaRPr lang="el-GR" sz="2400" b="1" dirty="0" smtClean="0">
              <a:solidFill>
                <a:schemeClr val="tx1"/>
              </a:solidFill>
            </a:endParaRPr>
          </a:p>
          <a:p>
            <a:r>
              <a:rPr lang="el-GR" sz="2400" dirty="0" smtClean="0"/>
              <a:t/>
            </a:r>
            <a:br>
              <a:rPr lang="el-GR" sz="2400" dirty="0" smtClean="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400" b="1" u="sng" dirty="0" smtClean="0">
                <a:solidFill>
                  <a:schemeClr val="bg1"/>
                </a:solidFill>
                <a:latin typeface="Arial Black" pitchFamily="34" charset="0"/>
              </a:rPr>
              <a:t> Η ΔΙΑΒΑΘΜΙΣΗ ΣΤΟΥΣ ΣΤΡΟΒΙΛΟΥΣ </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fontScale="25000" lnSpcReduction="20000"/>
          </a:bodyPr>
          <a:lstStyle/>
          <a:p>
            <a:pPr>
              <a:lnSpc>
                <a:spcPct val="120000"/>
              </a:lnSpc>
              <a:spcBef>
                <a:spcPts val="600"/>
              </a:spcBef>
            </a:pPr>
            <a:r>
              <a:rPr lang="el-GR" sz="8000" b="1" u="sng" dirty="0" smtClean="0">
                <a:solidFill>
                  <a:schemeClr val="tx1"/>
                </a:solidFill>
                <a:latin typeface="Arial Black" pitchFamily="34" charset="0"/>
              </a:rPr>
              <a:t>ΣΤΟΥΣ ΣΤΡΟΒΙΛΟΥΣ ΔΡΑΣΕΩΣ:</a:t>
            </a:r>
          </a:p>
          <a:p>
            <a:pPr lvl="0" algn="l">
              <a:lnSpc>
                <a:spcPct val="120000"/>
              </a:lnSpc>
              <a:spcBef>
                <a:spcPts val="600"/>
              </a:spcBef>
            </a:pPr>
            <a:r>
              <a:rPr lang="el-GR" sz="8000" b="1" dirty="0" smtClean="0">
                <a:solidFill>
                  <a:schemeClr val="tx1"/>
                </a:solidFill>
                <a:latin typeface="Arial Black" pitchFamily="34" charset="0"/>
              </a:rPr>
              <a:t>ΜΕ ΔΙΑΔΟΧΙΚΗ ΕΚΜΕΤΑΛΛΕΥΣΗ ΤΗΣ ΤΑΧΥΤΗΤΑΣ ΕΞΟΔΟΥ ΤΟΥ ΑΤΜΟΥ ΣΕ ΠΕΡΙΣΣΟΤΕΡΕΣ ΑΠΟ ΜΙΑ ΣΕΙΡΕΣ ΚΙΝΗΤΩΝ ΠΤΕΡΥΓΙΩΝ, ΟΠΟΤΕ ΛΕΜΕ ΟΤΙ ΕΧΟΜΕ ΔΙΑΒΑΘΜΙΣΗ ΤΑΧΥΤ</a:t>
            </a:r>
            <a:r>
              <a:rPr lang="en-US" sz="8000" b="1" dirty="0" smtClean="0">
                <a:solidFill>
                  <a:schemeClr val="tx1"/>
                </a:solidFill>
                <a:latin typeface="Arial Black" pitchFamily="34" charset="0"/>
              </a:rPr>
              <a:t>H</a:t>
            </a:r>
            <a:r>
              <a:rPr lang="el-GR" sz="8000" b="1" dirty="0" smtClean="0">
                <a:solidFill>
                  <a:schemeClr val="tx1"/>
                </a:solidFill>
                <a:latin typeface="Arial Black" pitchFamily="34" charset="0"/>
              </a:rPr>
              <a:t>ΤΑΣ. ΣΤΗΝ ΠΕΡΙΠΤΩΣΗ ΑΥΤΗ, ΚΑΘΩΣ Ο ΑΤΜΟΣ ΔΙΕΡΧΕΤΑΙ ΔΙΑΔΟΧΙΚΑ ΑΠΟ ΤΙΣ ΚΙΝΗΤΕΣ ΠΤΕΡΥΓΩΣΕΙΣ, Η ΤΑΧΥΤΗΤΑ ΤΟΥ ΕΛΑΤΤΩΝΕΤΑΙ ΒΑΘΜΙΑΙΑ ΜΕΣΑ ΣΤΗΝ ΚΑΘΕ ΜΙΑ. ΕΤΣΙ Η ΣΧΕΣΗ ΜΕΤΑΞΥ ΤΑΧΥΤΗΤΑΣ ΑΤΜΟΥ ΚΑΙ ΤΑΧΥΤΗΤΑΣ ΠΕΡΙΣΤΡΟΦΗΣ ΤΗΣ ΠΤΕΡΥΓΩΣΕΩΣ ΕΙΝΑΙ ΠΟΛΥ ΧΑΜΗΛΟΤΕΡΗ ΑΠΟ ΕΚΕΙΝΗ ΠΟΥ ΘΑ ΥΠΗΡΧΕ ΑΝ ΕΚΜΕΤΑΛΛΕΥΟΜΑΣΤΑΝ ΟΛΗ ΤΗΝ ΤΑΧΥΤΗΤΑ ΣΕ ΜΙΑ ΜΟΝΟ ΠΤΕΡΥΓΩΣΗ, ΚΑΙ ΤΟ ΣΥΝΟΛΟ ΤΟΥ ΤΡΟΧΟΥ ΜΕ ΤΙΣ ΠΕΡΙΣΣΟΤΕΡΕΣ ΠΤΕΡΥΓΩΣΕΙΣ ΣΤΡΕΦΕΤΑΙ ΜΕ ΜΙΚΡΟΤΕΡΗ ΤΑΧΥΤΗΤΑ. Η ΜΕΘΟΔΟΣ ΑΥΤΗ ΕΦΑΡΜΟΖΕΤΑΙ ΣΤΟ ΣΤΡΟΒΙΛΟ Η </a:t>
            </a:r>
            <a:r>
              <a:rPr lang="el-GR" sz="8000" b="1" dirty="0" smtClean="0">
                <a:solidFill>
                  <a:srgbClr val="FF0000"/>
                </a:solidFill>
                <a:latin typeface="Arial Black" pitchFamily="34" charset="0"/>
              </a:rPr>
              <a:t>ΤΡΟΧΟ </a:t>
            </a:r>
            <a:r>
              <a:rPr lang="en-US" sz="8000" b="1" dirty="0" smtClean="0">
                <a:solidFill>
                  <a:srgbClr val="FF0000"/>
                </a:solidFill>
                <a:latin typeface="Arial Black" pitchFamily="34" charset="0"/>
              </a:rPr>
              <a:t>CURTIS</a:t>
            </a:r>
            <a:r>
              <a:rPr lang="el-GR" sz="8000" b="1" dirty="0" smtClean="0">
                <a:solidFill>
                  <a:srgbClr val="FF0000"/>
                </a:solidFill>
                <a:latin typeface="Arial Black" pitchFamily="34" charset="0"/>
              </a:rPr>
              <a:t> </a:t>
            </a:r>
            <a:r>
              <a:rPr lang="el-GR" sz="8000" b="1" dirty="0" smtClean="0">
                <a:solidFill>
                  <a:schemeClr val="tx1"/>
                </a:solidFill>
                <a:latin typeface="Arial Black" pitchFamily="34" charset="0"/>
              </a:rPr>
              <a:t>ΠΟΥ ΛΕΓΕΤΑΙ </a:t>
            </a:r>
            <a:r>
              <a:rPr lang="el-GR" sz="8000" b="1" dirty="0" smtClean="0">
                <a:solidFill>
                  <a:srgbClr val="FF0000"/>
                </a:solidFill>
                <a:latin typeface="Arial Black" pitchFamily="34" charset="0"/>
              </a:rPr>
              <a:t>ΣΤΡΟΒΙΛΟΣ ΔΡΑΣΕΩΣ ΜΕ ΔΙΑΒΑΘΜΙΣΗ ΤΑΧΥΤΗΤΑΣ</a:t>
            </a:r>
            <a:r>
              <a:rPr lang="el-GR" sz="8000" b="1" dirty="0" smtClean="0">
                <a:solidFill>
                  <a:schemeClr val="tx1"/>
                </a:solidFill>
                <a:latin typeface="Arial Black" pitchFamily="34" charset="0"/>
              </a:rPr>
              <a:t>. </a:t>
            </a:r>
          </a:p>
          <a:p>
            <a:pPr lvl="0" algn="l"/>
            <a:r>
              <a:rPr lang="el-GR" sz="2400" dirty="0" smtClean="0"/>
              <a:t/>
            </a:r>
            <a:br>
              <a:rPr lang="el-GR" sz="2400" dirty="0" smtClean="0"/>
            </a:br>
            <a:endParaRPr lang="el-GR" sz="2400" b="1" dirty="0" smtClean="0">
              <a:solidFill>
                <a:schemeClr val="tx1"/>
              </a:solidFill>
            </a:endParaRPr>
          </a:p>
          <a:p>
            <a:r>
              <a:rPr lang="el-GR" sz="2400" dirty="0" smtClean="0"/>
              <a:t/>
            </a:r>
            <a:br>
              <a:rPr lang="el-GR" sz="2400" dirty="0" smtClean="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400" b="1" u="sng" dirty="0" smtClean="0">
                <a:solidFill>
                  <a:schemeClr val="bg1"/>
                </a:solidFill>
                <a:latin typeface="Arial Black" pitchFamily="34" charset="0"/>
              </a:rPr>
              <a:t>Η ΔΙΑΒΑΘΜΙΣΗ ΣΤΟΥΣ ΣΤΡΟΒΙΛΟΥΣ </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smtClean="0"/>
              <a:t>.</a:t>
            </a:r>
            <a:endParaRPr lang="en-US" sz="500" b="1" dirty="0"/>
          </a:p>
        </p:txBody>
      </p:sp>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ΔΥΟ ΕΣΤΙΩΝ ΤΥΠΟΥ </a:t>
            </a:r>
            <a:r>
              <a:rPr lang="en-US" sz="2400" b="1" u="sng" dirty="0" smtClean="0">
                <a:solidFill>
                  <a:schemeClr val="bg1"/>
                </a:solidFill>
                <a:latin typeface="Arial" pitchFamily="34" charset="0"/>
                <a:cs typeface="Arial" pitchFamily="34" charset="0"/>
              </a:rPr>
              <a:t>Foster - Wheeler </a:t>
            </a:r>
            <a:endParaRPr lang="en-US" sz="2400" b="1" u="sng" dirty="0">
              <a:solidFill>
                <a:schemeClr val="bg1"/>
              </a:solidFill>
              <a:latin typeface="Arial" pitchFamily="34" charset="0"/>
              <a:cs typeface="Arial" pitchFamily="34" charset="0"/>
            </a:endParaRPr>
          </a:p>
        </p:txBody>
      </p:sp>
      <p:sp>
        <p:nvSpPr>
          <p:cNvPr id="9" name="Title 1"/>
          <p:cNvSpPr txBox="1">
            <a:spLocks/>
          </p:cNvSpPr>
          <p:nvPr/>
        </p:nvSpPr>
        <p:spPr>
          <a:xfrm>
            <a:off x="285750" y="214313"/>
            <a:ext cx="8572500" cy="714357"/>
          </a:xfrm>
          <a:prstGeom prst="rect">
            <a:avLst/>
          </a:prstGeom>
          <a:solidFill>
            <a:schemeClr val="accent2">
              <a:lumMod val="75000"/>
            </a:schemeClr>
          </a:solidFill>
          <a:effectLst/>
        </p:spPr>
        <p:txBody>
          <a:bodyPr vert="horz" lIns="91440" tIns="45720" rIns="91440" bIns="45720" rtlCol="0" anchor="ctr">
            <a:normAutofit fontScale="97500"/>
          </a:bodyPr>
          <a:lstStyle/>
          <a:p>
            <a:pPr lvl="0" algn="ctr">
              <a:spcBef>
                <a:spcPct val="0"/>
              </a:spcBef>
              <a:defRPr/>
            </a:pPr>
            <a:r>
              <a:rPr lang="el-GR" sz="2400" b="1" u="sng" dirty="0" smtClean="0">
                <a:solidFill>
                  <a:schemeClr val="bg1"/>
                </a:solidFill>
                <a:latin typeface="Arial Black" pitchFamily="34" charset="0"/>
              </a:rPr>
              <a:t>Η ΔΙΑΒΑΘΜΙΣΗ ΣΤΟΥΣ ΣΤΡΟΒΙΛΟΥΣ </a:t>
            </a:r>
            <a:endParaRPr kumimoji="0" lang="en-US" sz="2400" b="1" i="0" u="sng" strike="noStrike" kern="1200" cap="none" spc="0" normalizeH="0" baseline="0" noProof="0" dirty="0">
              <a:ln>
                <a:noFill/>
              </a:ln>
              <a:solidFill>
                <a:schemeClr val="bg1"/>
              </a:solidFill>
              <a:effectLst/>
              <a:uLnTx/>
              <a:uFillTx/>
              <a:latin typeface="Arial Black" pitchFamily="34" charset="0"/>
              <a:ea typeface="+mj-ea"/>
              <a:cs typeface="Arial" pitchFamily="34" charset="0"/>
            </a:endParaRPr>
          </a:p>
        </p:txBody>
      </p:sp>
      <p:pic>
        <p:nvPicPr>
          <p:cNvPr id="16" name="Picture 15" descr="File:Turbines impulse v reaction.png">
            <a:hlinkClick r:id="rId3"/>
          </p:cNvPr>
          <p:cNvPicPr/>
          <p:nvPr/>
        </p:nvPicPr>
        <p:blipFill>
          <a:blip r:embed="rId4" cstate="print">
            <a:lum bright="-22000" contrast="38000"/>
          </a:blip>
          <a:stretch>
            <a:fillRect/>
          </a:stretch>
        </p:blipFill>
        <p:spPr bwMode="auto">
          <a:xfrm>
            <a:off x="1928795" y="1142984"/>
            <a:ext cx="5072098" cy="5429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71546"/>
            <a:ext cx="8572560" cy="5572164"/>
          </a:xfrm>
        </p:spPr>
        <p:txBody>
          <a:bodyPr>
            <a:noAutofit/>
          </a:bodyPr>
          <a:lstStyle/>
          <a:p>
            <a:pPr>
              <a:lnSpc>
                <a:spcPct val="120000"/>
              </a:lnSpc>
              <a:spcBef>
                <a:spcPts val="600"/>
              </a:spcBef>
            </a:pPr>
            <a:r>
              <a:rPr lang="el-GR" sz="2000" b="1" u="sng" dirty="0" smtClean="0">
                <a:solidFill>
                  <a:schemeClr val="tx1"/>
                </a:solidFill>
                <a:latin typeface="Arial Black" pitchFamily="34" charset="0"/>
              </a:rPr>
              <a:t>ΣΤΟΥΣ ΣΤΡΟΒΙΛΟΥΣ ΔΡΑΣΕΩΣ</a:t>
            </a:r>
          </a:p>
          <a:p>
            <a:pPr lvl="0" algn="l">
              <a:lnSpc>
                <a:spcPct val="120000"/>
              </a:lnSpc>
              <a:spcBef>
                <a:spcPts val="600"/>
              </a:spcBef>
            </a:pPr>
            <a:r>
              <a:rPr lang="el-GR" sz="1700" b="1" dirty="0" smtClean="0">
                <a:solidFill>
                  <a:schemeClr val="tx1"/>
                </a:solidFill>
                <a:latin typeface="Arial Black" pitchFamily="34" charset="0"/>
              </a:rPr>
              <a:t>ΜΕ ΚΛΙΜΑΚΩΤΗ ΕΚΤΟΝΩΣΗ ΤΟΥ ΑΤΜΟΥ ΣΕ ΠΕΡΙΣΣΟΤΕΡΕΣ ΑΠΟ ΜΙΑ ΣΕΙΡΕΣ ΑΚΡΟΦΥΣΙΩΝ, ΠΟΥ ΚΑΘΕΜΙΑ ΑΚΟΛΟΥΘΕΙΤΑΙ ΑΠΟ ΜΙΑ ΣΕΙΡΑ ΠΤΕΡΥΓΙΩΝ, ΟΠΟΤΕ ΕΧΟΜΕ </a:t>
            </a:r>
            <a:r>
              <a:rPr lang="el-GR" sz="1700" b="1" dirty="0" smtClean="0">
                <a:solidFill>
                  <a:srgbClr val="FF0000"/>
                </a:solidFill>
                <a:latin typeface="Arial Black" pitchFamily="34" charset="0"/>
              </a:rPr>
              <a:t>ΔΙΑΒΑΜΙΣΗ ΠΙΕΣΕΩΣ</a:t>
            </a:r>
            <a:r>
              <a:rPr lang="el-GR" sz="1700" b="1" dirty="0" smtClean="0">
                <a:solidFill>
                  <a:schemeClr val="tx1"/>
                </a:solidFill>
                <a:latin typeface="Arial Black" pitchFamily="34" charset="0"/>
              </a:rPr>
              <a:t> (</a:t>
            </a:r>
            <a:r>
              <a:rPr lang="el-GR" sz="1700" b="1" dirty="0" smtClean="0">
                <a:solidFill>
                  <a:srgbClr val="FF0000"/>
                </a:solidFill>
                <a:latin typeface="Arial Black" pitchFamily="34" charset="0"/>
              </a:rPr>
              <a:t>ΣΤΡΟΒΙΛΟΣ </a:t>
            </a:r>
            <a:r>
              <a:rPr lang="en-US" sz="1700" b="1" dirty="0" smtClean="0">
                <a:solidFill>
                  <a:srgbClr val="FF0000"/>
                </a:solidFill>
                <a:latin typeface="Arial Black" pitchFamily="34" charset="0"/>
              </a:rPr>
              <a:t>RATEAU</a:t>
            </a:r>
            <a:r>
              <a:rPr lang="el-GR" sz="1700" b="1" dirty="0" smtClean="0">
                <a:solidFill>
                  <a:schemeClr val="tx1"/>
                </a:solidFill>
                <a:latin typeface="Arial Black" pitchFamily="34" charset="0"/>
              </a:rPr>
              <a:t>).</a:t>
            </a:r>
          </a:p>
          <a:p>
            <a:pPr algn="l">
              <a:lnSpc>
                <a:spcPct val="120000"/>
              </a:lnSpc>
              <a:spcBef>
                <a:spcPts val="600"/>
              </a:spcBef>
            </a:pPr>
            <a:r>
              <a:rPr lang="el-GR" sz="1700" b="1" dirty="0" smtClean="0">
                <a:solidFill>
                  <a:schemeClr val="tx1"/>
                </a:solidFill>
                <a:latin typeface="Arial Black" pitchFamily="34" charset="0"/>
              </a:rPr>
              <a:t>0 ΑΤΜΟΣ ΣΤΟ ΣΤΡΟΒΙΛΟ ΑΥΤΟΝ ΕΚΤΟΝΩΝΕΤΑΙ ΔΙΑΔΟΧΙΚΑ ΜΕΣΑ ΣΕ ΚΑΘΕ ΣΕΙΡΑ ΑΚΡΟΦΥΣΙΩΝ, Η ΔΕ ΤΑΧΥΤΗΤΑ ΠΟΥ ΑΠΟΚΤΑ ΚΑΘΕ ΦΟΡΑ ΚΑΤΑ ΤΗΝ ΕΞΟΔΟ ΤΟΥ ΑΠΟΔΙΔΕΤΑΙ ΣΤΗΝ ΕΠΟΜΕΝΗ ΣΕΙΡΑ ΚΙΝΗΤΩΝ ΠΤΕΡΥΓΙΩΝ. ΠΡΟΦΑΝΩΣ Η ΤΑΧΥΤΗΤΑ ΑΥΤΗ ΕΙΝΑΙ ΚΑΘΕ</a:t>
            </a:r>
            <a:br>
              <a:rPr lang="el-GR" sz="1700" b="1" dirty="0" smtClean="0">
                <a:solidFill>
                  <a:schemeClr val="tx1"/>
                </a:solidFill>
                <a:latin typeface="Arial Black" pitchFamily="34" charset="0"/>
              </a:rPr>
            </a:br>
            <a:r>
              <a:rPr lang="el-GR" sz="1700" b="1" dirty="0" smtClean="0">
                <a:solidFill>
                  <a:schemeClr val="tx1"/>
                </a:solidFill>
                <a:latin typeface="Arial Black" pitchFamily="34" charset="0"/>
              </a:rPr>
              <a:t>ΦΟΡΑ ΠΟΛΥ ΜΙΚΡΟΤΕΡΗ ΑΠΟ ΟΣΗ ΘΑ ΕΙΧΕ ΑΝ ΕΚΤΟΝΩΝΟΝΤΑΝ ΑΠΟ ΤΗΝ ΑΡΧΙΚΗ ΣΤΗΝ ΤΕΛΙΚΗ ΤΟΥ ΠΙΕΣΗ ΜΕΣΑ ΣΕ ΜΙΑ ΜΟΝΟ ΣΕΙΡΑ ΑΚΡΟΦΥΣΙΩΝ.</a:t>
            </a:r>
          </a:p>
          <a:p>
            <a:pPr algn="l">
              <a:lnSpc>
                <a:spcPct val="120000"/>
              </a:lnSpc>
              <a:spcBef>
                <a:spcPts val="600"/>
              </a:spcBef>
            </a:pPr>
            <a:r>
              <a:rPr lang="el-GR" sz="1700" b="1" dirty="0" smtClean="0">
                <a:solidFill>
                  <a:schemeClr val="tx1"/>
                </a:solidFill>
                <a:latin typeface="Arial Black" pitchFamily="34" charset="0"/>
              </a:rPr>
              <a:t>Ο ΣΤΡΟΒΙΛΟΣ ΑΥΤΟΣ ΜΟΙΑΖΕΙ ΜΕ ΤΗΝ ΠΑΛΙΝΔΡΟΜΙΚΗ ΜΗΧΑΝΗ ΠΟΛΛΑΠΛΗΣ ΕΚΤΟΝΩΣΕΩΣ, ΑΦΟΥ ΕΧΟΜΕ ΚΑΤΑΜΕΡΙΣΜΟ ΤΗΣ ΣΥΝΟΛΙΚΗΣ ΕΚΤΟΝΩΣΕΩΣ ΣΕ ΠΕΡΙΣΣΟΤΕΡΕΣ ΑΠΟ ΜΙΑ ΒΑΘΜΙΔΕΣ. ΛΕΓΕΤΑΙ </a:t>
            </a:r>
            <a:r>
              <a:rPr lang="el-GR" sz="1700" b="1" dirty="0" smtClean="0">
                <a:solidFill>
                  <a:srgbClr val="FF0000"/>
                </a:solidFill>
                <a:latin typeface="Arial Black" pitchFamily="34" charset="0"/>
              </a:rPr>
              <a:t>ΑΤΜΟΣΤΡΟΒΙΛΟΣ ΔΡΑΣΕΩΣ ΜΕ ΔΙΑΒΑΘΜΙΣΕΙΣ ΠΙΕΣΕΩΣ</a:t>
            </a:r>
            <a:r>
              <a:rPr lang="el-GR" sz="1700" b="1" dirty="0" smtClean="0">
                <a:solidFill>
                  <a:schemeClr val="tx1"/>
                </a:solidFill>
                <a:latin typeface="Arial Black" pitchFamily="34" charset="0"/>
              </a:rPr>
              <a:t>. </a:t>
            </a: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400" b="1" u="sng" dirty="0" smtClean="0">
                <a:solidFill>
                  <a:schemeClr val="bg1"/>
                </a:solidFill>
                <a:latin typeface="Arial Black" pitchFamily="34" charset="0"/>
              </a:rPr>
              <a:t>Η ΔΙΑΒΑΘΜΙΣΗ ΣΤΟΥΣ ΣΤΡΟΒΙΛΟΥΣ </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smtClean="0"/>
              <a:t>.</a:t>
            </a:r>
            <a:endParaRPr lang="en-US" sz="500" b="1" dirty="0"/>
          </a:p>
        </p:txBody>
      </p:sp>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ΔΥΟ ΕΣΤΙΩΝ ΤΥΠΟΥ </a:t>
            </a:r>
            <a:r>
              <a:rPr lang="en-US" sz="2400" b="1" u="sng" dirty="0" smtClean="0">
                <a:solidFill>
                  <a:schemeClr val="bg1"/>
                </a:solidFill>
                <a:latin typeface="Arial" pitchFamily="34" charset="0"/>
                <a:cs typeface="Arial" pitchFamily="34" charset="0"/>
              </a:rPr>
              <a:t>Foster - Wheeler </a:t>
            </a:r>
            <a:endParaRPr lang="en-US" sz="2400" b="1" u="sng" dirty="0">
              <a:solidFill>
                <a:schemeClr val="bg1"/>
              </a:solidFill>
              <a:latin typeface="Arial" pitchFamily="34" charset="0"/>
              <a:cs typeface="Arial" pitchFamily="34" charset="0"/>
            </a:endParaRPr>
          </a:p>
        </p:txBody>
      </p:sp>
      <p:sp>
        <p:nvSpPr>
          <p:cNvPr id="9" name="Title 1"/>
          <p:cNvSpPr txBox="1">
            <a:spLocks/>
          </p:cNvSpPr>
          <p:nvPr/>
        </p:nvSpPr>
        <p:spPr>
          <a:xfrm>
            <a:off x="285750" y="214313"/>
            <a:ext cx="8572500" cy="714357"/>
          </a:xfrm>
          <a:prstGeom prst="rect">
            <a:avLst/>
          </a:prstGeom>
          <a:solidFill>
            <a:schemeClr val="accent2">
              <a:lumMod val="75000"/>
            </a:schemeClr>
          </a:solidFill>
          <a:effectLst/>
        </p:spPr>
        <p:txBody>
          <a:bodyPr vert="horz" lIns="91440" tIns="45720" rIns="91440" bIns="45720" rtlCol="0" anchor="ctr">
            <a:normAutofit fontScale="97500"/>
          </a:bodyPr>
          <a:lstStyle/>
          <a:p>
            <a:pPr lvl="0" algn="ctr">
              <a:spcBef>
                <a:spcPct val="0"/>
              </a:spcBef>
              <a:defRPr/>
            </a:pPr>
            <a:r>
              <a:rPr lang="el-GR" sz="2400" b="1" u="sng" dirty="0" smtClean="0">
                <a:solidFill>
                  <a:schemeClr val="bg1"/>
                </a:solidFill>
                <a:latin typeface="Arial Black" pitchFamily="34" charset="0"/>
              </a:rPr>
              <a:t>Η ΔΙΑΒΑΘΜΙΣΗ ΣΤΟΥΣ ΣΤΡΟΒΙΛΟΥΣ </a:t>
            </a:r>
            <a:endParaRPr kumimoji="0" lang="en-US" sz="2400" b="1" i="0" u="sng" strike="noStrike" kern="1200" cap="none" spc="0" normalizeH="0" baseline="0" noProof="0" dirty="0">
              <a:ln>
                <a:noFill/>
              </a:ln>
              <a:solidFill>
                <a:schemeClr val="bg1"/>
              </a:solidFill>
              <a:effectLst/>
              <a:uLnTx/>
              <a:uFillTx/>
              <a:latin typeface="Arial Black" pitchFamily="34" charset="0"/>
              <a:ea typeface="+mj-ea"/>
              <a:cs typeface="Arial" pitchFamily="34" charset="0"/>
            </a:endParaRPr>
          </a:p>
        </p:txBody>
      </p:sp>
      <p:pic>
        <p:nvPicPr>
          <p:cNvPr id="16" name="Picture 15" descr="File:Turbines impulse v reaction.png">
            <a:hlinkClick r:id="rId3"/>
          </p:cNvPr>
          <p:cNvPicPr/>
          <p:nvPr/>
        </p:nvPicPr>
        <p:blipFill>
          <a:blip r:embed="rId4" cstate="print">
            <a:lum bright="-16000" contrast="27000"/>
          </a:blip>
          <a:stretch>
            <a:fillRect/>
          </a:stretch>
        </p:blipFill>
        <p:spPr bwMode="auto">
          <a:xfrm>
            <a:off x="1000100" y="1488809"/>
            <a:ext cx="7500989" cy="4523323"/>
          </a:xfrm>
          <a:prstGeom prst="rect">
            <a:avLst/>
          </a:prstGeom>
          <a:noFill/>
          <a:ln w="9525">
            <a:noFill/>
            <a:miter lim="800000"/>
            <a:headEnd/>
            <a:tailEnd/>
          </a:ln>
        </p:spPr>
      </p:pic>
      <p:sp>
        <p:nvSpPr>
          <p:cNvPr id="6" name="TextBox 5"/>
          <p:cNvSpPr txBox="1"/>
          <p:nvPr/>
        </p:nvSpPr>
        <p:spPr>
          <a:xfrm>
            <a:off x="2500298" y="5072074"/>
            <a:ext cx="4469750" cy="369332"/>
          </a:xfrm>
          <a:prstGeom prst="rect">
            <a:avLst/>
          </a:prstGeom>
          <a:noFill/>
        </p:spPr>
        <p:txBody>
          <a:bodyPr wrap="none" rtlCol="0">
            <a:spAutoFit/>
          </a:bodyPr>
          <a:lstStyle/>
          <a:p>
            <a:r>
              <a:rPr lang="el-GR" b="1" dirty="0" smtClean="0">
                <a:latin typeface="Arial Black" pitchFamily="34" charset="0"/>
              </a:rPr>
              <a:t>ΠΤΕΡΥΓΩΣΗ ΣΤΡΟΒΙΛΟΥ </a:t>
            </a:r>
            <a:r>
              <a:rPr lang="en-US" b="1" dirty="0" smtClean="0">
                <a:solidFill>
                  <a:srgbClr val="FF0000"/>
                </a:solidFill>
                <a:latin typeface="Arial Black" pitchFamily="34" charset="0"/>
              </a:rPr>
              <a:t>RATEAU</a:t>
            </a:r>
            <a:endParaRPr lang="el-GR" b="1" dirty="0">
              <a:solidFill>
                <a:srgbClr val="FF0000"/>
              </a:solidFill>
              <a:latin typeface="Arial Black" pitchFamily="34" charset="0"/>
            </a:endParaRPr>
          </a:p>
        </p:txBody>
      </p:sp>
    </p:spTree>
  </p:cSld>
  <p:clrMapOvr>
    <a:masterClrMapping/>
  </p:clrMapOvr>
  <p:timing>
    <p:tnLst>
      <p:par>
        <p:cTn id="1" dur="indefinite" restart="never" nodeType="tmRoot"/>
      </p:par>
    </p:tnLst>
  </p:timing>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nSpc>
                <a:spcPct val="120000"/>
              </a:lnSpc>
              <a:spcBef>
                <a:spcPts val="600"/>
              </a:spcBef>
            </a:pPr>
            <a:r>
              <a:rPr lang="el-GR" sz="2000" b="1" u="sng" dirty="0" smtClean="0">
                <a:solidFill>
                  <a:schemeClr val="tx1"/>
                </a:solidFill>
                <a:latin typeface="Arial Black" pitchFamily="34" charset="0"/>
              </a:rPr>
              <a:t>ΣΤΟΥΣ ΣΤΡΟΒΙΛΟΥΣ ΔΡΑΣΕΩΣ</a:t>
            </a:r>
            <a:endParaRPr lang="en-US" sz="2000" b="1" u="sng" dirty="0" smtClean="0">
              <a:solidFill>
                <a:schemeClr val="tx1"/>
              </a:solidFill>
              <a:latin typeface="Arial Black" pitchFamily="34" charset="0"/>
            </a:endParaRPr>
          </a:p>
          <a:p>
            <a:pPr>
              <a:lnSpc>
                <a:spcPct val="120000"/>
              </a:lnSpc>
              <a:spcBef>
                <a:spcPts val="600"/>
              </a:spcBef>
            </a:pPr>
            <a:endParaRPr lang="en-US" sz="1700" b="1" u="sng" dirty="0" smtClean="0">
              <a:solidFill>
                <a:schemeClr val="tx1"/>
              </a:solidFill>
              <a:latin typeface="Arial Black" pitchFamily="34" charset="0"/>
            </a:endParaRPr>
          </a:p>
          <a:p>
            <a:pPr>
              <a:lnSpc>
                <a:spcPct val="120000"/>
              </a:lnSpc>
              <a:spcBef>
                <a:spcPts val="600"/>
              </a:spcBef>
            </a:pPr>
            <a:endParaRPr lang="el-GR" sz="1700" b="1" u="sng" dirty="0" smtClean="0">
              <a:solidFill>
                <a:schemeClr val="tx1"/>
              </a:solidFill>
              <a:latin typeface="Arial Black" pitchFamily="34" charset="0"/>
            </a:endParaRPr>
          </a:p>
          <a:p>
            <a:pPr lvl="0" algn="l">
              <a:lnSpc>
                <a:spcPct val="120000"/>
              </a:lnSpc>
              <a:spcBef>
                <a:spcPts val="600"/>
              </a:spcBef>
            </a:pPr>
            <a:r>
              <a:rPr lang="en-US" sz="2400" b="1" dirty="0" smtClean="0">
                <a:solidFill>
                  <a:schemeClr val="tx1"/>
                </a:solidFill>
                <a:latin typeface="Arial Black" pitchFamily="34" charset="0"/>
              </a:rPr>
              <a:t>M</a:t>
            </a:r>
            <a:r>
              <a:rPr lang="el-GR" sz="2400" b="1" dirty="0" smtClean="0">
                <a:solidFill>
                  <a:schemeClr val="tx1"/>
                </a:solidFill>
                <a:latin typeface="Arial Black" pitchFamily="34" charset="0"/>
              </a:rPr>
              <a:t>Ε ΣΥΝΔΥΑΣΜΟ ΤΩΝ ΔΥΟ ΠΡΟΗΓΟΥΜΕΝΩΝ ΤΡΟΠΩΝ , ΕΧΟΥΜΕ ΤΗ ΣΥΝΘΕΣΗ ΔΙΑΒΑΘΜΙΣΗ ΤΑΧΥΤΗΤΑ – ΠΙΕΣΕΩΣ .</a:t>
            </a:r>
          </a:p>
          <a:p>
            <a:pPr lvl="0" algn="l">
              <a:lnSpc>
                <a:spcPct val="120000"/>
              </a:lnSpc>
              <a:spcBef>
                <a:spcPts val="600"/>
              </a:spcBef>
            </a:pPr>
            <a:endParaRPr lang="el-GR" sz="2400" b="1" dirty="0" smtClean="0">
              <a:solidFill>
                <a:schemeClr val="tx1"/>
              </a:solidFill>
              <a:latin typeface="Arial Black" pitchFamily="34" charset="0"/>
            </a:endParaRPr>
          </a:p>
          <a:p>
            <a:pPr lvl="0" algn="l">
              <a:lnSpc>
                <a:spcPct val="120000"/>
              </a:lnSpc>
              <a:spcBef>
                <a:spcPts val="600"/>
              </a:spcBef>
            </a:pPr>
            <a:r>
              <a:rPr lang="el-GR" sz="2400" b="1" dirty="0" smtClean="0">
                <a:solidFill>
                  <a:schemeClr val="tx1"/>
                </a:solidFill>
                <a:latin typeface="Arial Black" pitchFamily="34" charset="0"/>
              </a:rPr>
              <a:t>ΟΙ ΣΤΡΟΒΙΛΟΙ ΑΥΤΟΙ ΛΕΓΟΝΤΑΙ </a:t>
            </a:r>
            <a:r>
              <a:rPr lang="en-US" sz="2400" b="1" dirty="0" smtClean="0">
                <a:solidFill>
                  <a:srgbClr val="FF0000"/>
                </a:solidFill>
                <a:latin typeface="Arial Black" pitchFamily="34" charset="0"/>
              </a:rPr>
              <a:t>CURTIS – RATEAU</a:t>
            </a:r>
            <a:r>
              <a:rPr lang="en-US" sz="2400" b="1" dirty="0" smtClean="0">
                <a:solidFill>
                  <a:schemeClr val="tx1"/>
                </a:solidFill>
                <a:latin typeface="Arial Black" pitchFamily="34" charset="0"/>
              </a:rPr>
              <a:t>.</a:t>
            </a: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400" b="1" u="sng" dirty="0" smtClean="0">
                <a:solidFill>
                  <a:schemeClr val="bg1"/>
                </a:solidFill>
                <a:latin typeface="Arial Black" pitchFamily="34" charset="0"/>
              </a:rPr>
              <a:t>Η ΔΙΑΒΑΘΜΙΣΗ ΣΤΟΥΣ ΣΤΡΟΒΙΛΟΥΣ </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smtClean="0"/>
              <a:t>.</a:t>
            </a:r>
            <a:endParaRPr lang="en-US" sz="500" b="1" dirty="0"/>
          </a:p>
        </p:txBody>
      </p:sp>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ΔΥΟ ΕΣΤΙΩΝ ΤΥΠΟΥ </a:t>
            </a:r>
            <a:r>
              <a:rPr lang="en-US" sz="2400" b="1" u="sng" dirty="0" smtClean="0">
                <a:solidFill>
                  <a:schemeClr val="bg1"/>
                </a:solidFill>
                <a:latin typeface="Arial" pitchFamily="34" charset="0"/>
                <a:cs typeface="Arial" pitchFamily="34" charset="0"/>
              </a:rPr>
              <a:t>Foster - Wheeler </a:t>
            </a:r>
            <a:endParaRPr lang="en-US" sz="2400" b="1" u="sng" dirty="0">
              <a:solidFill>
                <a:schemeClr val="bg1"/>
              </a:solidFill>
              <a:latin typeface="Arial" pitchFamily="34" charset="0"/>
              <a:cs typeface="Arial" pitchFamily="34" charset="0"/>
            </a:endParaRPr>
          </a:p>
        </p:txBody>
      </p:sp>
      <p:sp>
        <p:nvSpPr>
          <p:cNvPr id="9" name="Title 1"/>
          <p:cNvSpPr txBox="1">
            <a:spLocks/>
          </p:cNvSpPr>
          <p:nvPr/>
        </p:nvSpPr>
        <p:spPr>
          <a:xfrm>
            <a:off x="285750" y="214313"/>
            <a:ext cx="8572500" cy="714357"/>
          </a:xfrm>
          <a:prstGeom prst="rect">
            <a:avLst/>
          </a:prstGeom>
          <a:solidFill>
            <a:schemeClr val="accent2">
              <a:lumMod val="75000"/>
            </a:schemeClr>
          </a:solidFill>
          <a:effectLst/>
        </p:spPr>
        <p:txBody>
          <a:bodyPr vert="horz" lIns="91440" tIns="45720" rIns="91440" bIns="45720" rtlCol="0" anchor="ctr">
            <a:normAutofit fontScale="97500"/>
          </a:bodyPr>
          <a:lstStyle/>
          <a:p>
            <a:pPr lvl="0" algn="ctr">
              <a:spcBef>
                <a:spcPct val="0"/>
              </a:spcBef>
              <a:defRPr/>
            </a:pPr>
            <a:r>
              <a:rPr lang="el-GR" sz="2400" b="1" u="sng" dirty="0" smtClean="0">
                <a:solidFill>
                  <a:schemeClr val="bg1"/>
                </a:solidFill>
                <a:latin typeface="Arial Black" pitchFamily="34" charset="0"/>
              </a:rPr>
              <a:t>Η ΔΙΑΒΑΘΜΙΣΗ ΣΤΟΥΣ ΣΤΡΟΒΙΛΟΥΣ </a:t>
            </a:r>
            <a:endParaRPr kumimoji="0" lang="en-US" sz="2400" b="1" i="0" u="sng" strike="noStrike" kern="1200" cap="none" spc="0" normalizeH="0" baseline="0" noProof="0" dirty="0">
              <a:ln>
                <a:noFill/>
              </a:ln>
              <a:solidFill>
                <a:schemeClr val="bg1"/>
              </a:solidFill>
              <a:effectLst/>
              <a:uLnTx/>
              <a:uFillTx/>
              <a:latin typeface="Arial Black" pitchFamily="34" charset="0"/>
              <a:ea typeface="+mj-ea"/>
              <a:cs typeface="Arial" pitchFamily="34" charset="0"/>
            </a:endParaRPr>
          </a:p>
        </p:txBody>
      </p:sp>
      <p:pic>
        <p:nvPicPr>
          <p:cNvPr id="16" name="Picture 15" descr="File:Turbines impulse v reaction.png">
            <a:hlinkClick r:id="rId3"/>
          </p:cNvPr>
          <p:cNvPicPr/>
          <p:nvPr/>
        </p:nvPicPr>
        <p:blipFill>
          <a:blip r:embed="rId4" cstate="print">
            <a:lum bright="-30000" contrast="48000"/>
          </a:blip>
          <a:stretch>
            <a:fillRect/>
          </a:stretch>
        </p:blipFill>
        <p:spPr bwMode="auto">
          <a:xfrm>
            <a:off x="1000100" y="1465481"/>
            <a:ext cx="7500989" cy="4569980"/>
          </a:xfrm>
          <a:prstGeom prst="rect">
            <a:avLst/>
          </a:prstGeom>
          <a:noFill/>
          <a:ln w="9525">
            <a:noFill/>
            <a:miter lim="800000"/>
            <a:headEnd/>
            <a:tailEnd/>
          </a:ln>
        </p:spPr>
      </p:pic>
      <p:sp>
        <p:nvSpPr>
          <p:cNvPr id="6" name="TextBox 5"/>
          <p:cNvSpPr txBox="1"/>
          <p:nvPr/>
        </p:nvSpPr>
        <p:spPr>
          <a:xfrm>
            <a:off x="1785918" y="6072206"/>
            <a:ext cx="5519268" cy="369332"/>
          </a:xfrm>
          <a:prstGeom prst="rect">
            <a:avLst/>
          </a:prstGeom>
          <a:noFill/>
        </p:spPr>
        <p:txBody>
          <a:bodyPr wrap="none" rtlCol="0">
            <a:spAutoFit/>
          </a:bodyPr>
          <a:lstStyle/>
          <a:p>
            <a:r>
              <a:rPr lang="el-GR" b="1" dirty="0" smtClean="0">
                <a:latin typeface="Arial Black" pitchFamily="34" charset="0"/>
              </a:rPr>
              <a:t>ΠΤΕΡΥΓΩΣΗ ΣΤΡΟΒΙΛΟΥ </a:t>
            </a:r>
            <a:r>
              <a:rPr lang="en-US" b="1" dirty="0" smtClean="0">
                <a:solidFill>
                  <a:srgbClr val="FF0000"/>
                </a:solidFill>
                <a:latin typeface="Arial Black" pitchFamily="34" charset="0"/>
              </a:rPr>
              <a:t>CURTIS-RATEAU</a:t>
            </a:r>
            <a:endParaRPr lang="el-GR" b="1" dirty="0">
              <a:solidFill>
                <a:srgbClr val="FF0000"/>
              </a:solidFill>
              <a:latin typeface="Arial Black" pitchFamily="34" charset="0"/>
            </a:endParaRPr>
          </a:p>
        </p:txBody>
      </p:sp>
    </p:spTree>
  </p:cSld>
  <p:clrMapOvr>
    <a:masterClrMapping/>
  </p:clrMapOvr>
  <p:timing>
    <p:tnLst>
      <p:par>
        <p:cTn id="1" dur="indefinite" restart="never" nodeType="tmRoot"/>
      </p:par>
    </p:tnLst>
  </p:timing>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nSpc>
                <a:spcPct val="120000"/>
              </a:lnSpc>
              <a:spcBef>
                <a:spcPts val="600"/>
              </a:spcBef>
            </a:pPr>
            <a:r>
              <a:rPr lang="el-GR" sz="2000" b="1" u="sng" dirty="0" smtClean="0">
                <a:solidFill>
                  <a:schemeClr val="tx1"/>
                </a:solidFill>
                <a:latin typeface="Arial Black" pitchFamily="34" charset="0"/>
              </a:rPr>
              <a:t>ΣΤΟΥΣ ΣΤΡΟΒΙΛΟΥΣ </a:t>
            </a:r>
            <a:r>
              <a:rPr lang="en-US" sz="2000" b="1" u="sng" dirty="0" smtClean="0">
                <a:solidFill>
                  <a:schemeClr val="tx1"/>
                </a:solidFill>
                <a:latin typeface="Arial Black" pitchFamily="34" charset="0"/>
              </a:rPr>
              <a:t>ANTI</a:t>
            </a:r>
            <a:r>
              <a:rPr lang="el-GR" sz="2000" b="1" u="sng" dirty="0" smtClean="0">
                <a:solidFill>
                  <a:schemeClr val="tx1"/>
                </a:solidFill>
                <a:latin typeface="Arial Black" pitchFamily="34" charset="0"/>
              </a:rPr>
              <a:t>ΔΡΑΣΕΩΣ</a:t>
            </a:r>
            <a:endParaRPr lang="en-US" sz="2000" b="1" u="sng" dirty="0" smtClean="0">
              <a:solidFill>
                <a:schemeClr val="tx1"/>
              </a:solidFill>
              <a:latin typeface="Arial Black" pitchFamily="34" charset="0"/>
            </a:endParaRPr>
          </a:p>
          <a:p>
            <a:pPr>
              <a:lnSpc>
                <a:spcPct val="120000"/>
              </a:lnSpc>
              <a:spcBef>
                <a:spcPts val="600"/>
              </a:spcBef>
            </a:pPr>
            <a:endParaRPr lang="en-US" sz="1700" b="1" u="sng" dirty="0" smtClean="0">
              <a:solidFill>
                <a:schemeClr val="tx1"/>
              </a:solidFill>
              <a:latin typeface="Arial Black" pitchFamily="34" charset="0"/>
            </a:endParaRPr>
          </a:p>
          <a:p>
            <a:pPr algn="l">
              <a:lnSpc>
                <a:spcPct val="120000"/>
              </a:lnSpc>
              <a:spcBef>
                <a:spcPts val="600"/>
              </a:spcBef>
            </a:pPr>
            <a:r>
              <a:rPr lang="el-GR" sz="2400" b="1" dirty="0" smtClean="0">
                <a:solidFill>
                  <a:schemeClr val="tx1"/>
                </a:solidFill>
                <a:latin typeface="Arial Black" pitchFamily="34" charset="0"/>
              </a:rPr>
              <a:t>ΜΕ ΔΙΑΔΟΧΙΚΗ ΕΚΤΟΝΩΣΗ ΤΟΥ ΑΤΜΟΥ ΜΕΣΑ ΣΕ ΚΑΘΕ ΣΕΙΡΑ ΣΤΑΘΕΡΩΝ ΠΤΕΡΥΓΙΩΝ (</a:t>
            </a:r>
            <a:r>
              <a:rPr lang="el-GR" sz="2400" b="1" dirty="0" smtClean="0">
                <a:solidFill>
                  <a:srgbClr val="FF0000"/>
                </a:solidFill>
                <a:latin typeface="Arial Black" pitchFamily="34" charset="0"/>
              </a:rPr>
              <a:t>ΣΤΡΟΒΙΛΟΣ </a:t>
            </a:r>
            <a:r>
              <a:rPr lang="en-US" sz="2400" b="1" dirty="0" smtClean="0">
                <a:solidFill>
                  <a:srgbClr val="FF0000"/>
                </a:solidFill>
                <a:latin typeface="Arial Black" pitchFamily="34" charset="0"/>
              </a:rPr>
              <a:t>PARSON’S</a:t>
            </a:r>
            <a:r>
              <a:rPr lang="en-US" sz="2400" b="1" dirty="0" smtClean="0">
                <a:solidFill>
                  <a:schemeClr val="tx1"/>
                </a:solidFill>
                <a:latin typeface="Arial Black" pitchFamily="34" charset="0"/>
              </a:rPr>
              <a:t>).</a:t>
            </a:r>
          </a:p>
          <a:p>
            <a:pPr algn="l">
              <a:lnSpc>
                <a:spcPct val="120000"/>
              </a:lnSpc>
              <a:spcBef>
                <a:spcPts val="600"/>
              </a:spcBef>
            </a:pPr>
            <a:r>
              <a:rPr lang="el-GR" sz="2400" b="1" dirty="0" smtClean="0">
                <a:solidFill>
                  <a:schemeClr val="tx1"/>
                </a:solidFill>
                <a:latin typeface="Arial Black" pitchFamily="34" charset="0"/>
              </a:rPr>
              <a:t>ΟΙ ΣΤΡΟΒΙΛΟΙ ΑΝΤΙΔΡΑΣΕΩΣ ΕΙΝΑΙ ΣΥΝΕΠΩΣ ΣΤΡΟΒΙΛΟΙ ΜΕ ΔΙΑΒΑΘΜΙΣΗ ΤΗΣ ΠΙΕΣΕΩΣ.</a:t>
            </a:r>
            <a:endParaRPr lang="en-US" sz="2400" b="1" dirty="0" smtClean="0">
              <a:solidFill>
                <a:schemeClr val="tx1"/>
              </a:solidFill>
              <a:latin typeface="Arial Black" pitchFamily="34" charset="0"/>
            </a:endParaRPr>
          </a:p>
          <a:p>
            <a:pPr>
              <a:lnSpc>
                <a:spcPct val="120000"/>
              </a:lnSpc>
              <a:spcBef>
                <a:spcPts val="600"/>
              </a:spcBef>
            </a:pPr>
            <a:endParaRPr lang="en-US" sz="1700" b="1" u="sng" dirty="0" smtClean="0">
              <a:solidFill>
                <a:schemeClr val="tx1"/>
              </a:solidFill>
              <a:latin typeface="Arial Black" pitchFamily="34" charset="0"/>
            </a:endParaRPr>
          </a:p>
          <a:p>
            <a:pPr>
              <a:lnSpc>
                <a:spcPct val="120000"/>
              </a:lnSpc>
              <a:spcBef>
                <a:spcPts val="600"/>
              </a:spcBef>
            </a:pPr>
            <a:endParaRPr lang="en-US" sz="1700" b="1" u="sng" dirty="0" smtClean="0">
              <a:solidFill>
                <a:schemeClr val="tx1"/>
              </a:solidFill>
              <a:latin typeface="Arial Black" pitchFamily="34" charset="0"/>
            </a:endParaRPr>
          </a:p>
          <a:p>
            <a:pPr>
              <a:lnSpc>
                <a:spcPct val="120000"/>
              </a:lnSpc>
              <a:spcBef>
                <a:spcPts val="600"/>
              </a:spcBef>
            </a:pP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400" b="1" u="sng" dirty="0" smtClean="0">
                <a:solidFill>
                  <a:schemeClr val="bg1"/>
                </a:solidFill>
                <a:latin typeface="Arial Black" pitchFamily="34" charset="0"/>
              </a:rPr>
              <a:t>Η ΔΙΑΒΑΘΜΙΣΗ ΣΤΟΥΣ ΣΤΡΟΒΙΛΟΥΣ </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3068960"/>
            <a:ext cx="8572560" cy="792088"/>
          </a:xfrm>
          <a:solidFill>
            <a:srgbClr val="FFFF00"/>
          </a:solidFill>
        </p:spPr>
        <p:txBody>
          <a:bodyPr>
            <a:normAutofit/>
          </a:bodyPr>
          <a:lstStyle/>
          <a:p>
            <a:pPr lvl="0" eaLnBrk="0" fontAlgn="base" hangingPunct="0">
              <a:spcBef>
                <a:spcPct val="0"/>
              </a:spcBef>
              <a:spcAft>
                <a:spcPct val="0"/>
              </a:spcAft>
            </a:pPr>
            <a:r>
              <a:rPr lang="el-GR" sz="3600" b="1" dirty="0" smtClean="0">
                <a:solidFill>
                  <a:schemeClr val="tx1"/>
                </a:solidFill>
                <a:latin typeface="Arial" pitchFamily="34" charset="0"/>
                <a:ea typeface="MgHelveticaUCPol"/>
                <a:cs typeface="Arial" pitchFamily="34" charset="0"/>
              </a:rPr>
              <a:t>1. </a:t>
            </a:r>
            <a:r>
              <a:rPr lang="el-GR" sz="3600" b="1" u="sng" dirty="0" smtClean="0">
                <a:solidFill>
                  <a:schemeClr val="tx1"/>
                </a:solidFill>
                <a:latin typeface="Arial" pitchFamily="34" charset="0"/>
                <a:ea typeface="MgHelveticaUCPol"/>
                <a:cs typeface="Arial" pitchFamily="34" charset="0"/>
              </a:rPr>
              <a:t>ΕΙΣΑΓΩΓΗ − ΒΑΣΙΚΕΣ ΕΝΝΟΙΕΣ</a:t>
            </a:r>
            <a:endParaRPr lang="el-GR" sz="3600" b="1" i="1" u="sng" dirty="0" smtClean="0">
              <a:solidFill>
                <a:schemeClr val="tx1"/>
              </a:solidFill>
              <a:latin typeface="Arial" pitchFamily="34" charset="0"/>
              <a:cs typeface="Arial" pitchFamily="34" charset="0"/>
            </a:endParaRPr>
          </a:p>
          <a:p>
            <a:pPr algn="l"/>
            <a:endParaRPr lang="en-US" dirty="0">
              <a:solidFill>
                <a:schemeClr val="tx1"/>
              </a:solidFill>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ea typeface="MgHelveticaUCPol"/>
                <a:cs typeface="Arial" pitchFamily="34" charset="0"/>
              </a:rPr>
              <a:t>Α. ΜΗΧΑΝΕΣ ΕΣΩΤΕΡΙΚΗΣ ΚΑΥΣΗΣ</a:t>
            </a:r>
            <a:endParaRPr lang="el-GR" sz="2800" b="1" u="sng" dirty="0" smtClean="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616624"/>
          </a:xfrm>
        </p:spPr>
        <p:txBody>
          <a:bodyPr>
            <a:noAutofit/>
          </a:bodyPr>
          <a:lstStyle/>
          <a:p>
            <a:r>
              <a:rPr lang="el-GR" sz="2000" b="1" u="sng" dirty="0" smtClean="0">
                <a:solidFill>
                  <a:srgbClr val="FF0000"/>
                </a:solidFill>
                <a:latin typeface="Arial" pitchFamily="34" charset="0"/>
                <a:cs typeface="Arial" pitchFamily="34" charset="0"/>
              </a:rPr>
              <a:t>ΕΙΣΑΓΩΓΗ</a:t>
            </a:r>
          </a:p>
          <a:p>
            <a:pPr algn="l"/>
            <a:r>
              <a:rPr lang="el-GR" sz="1700" b="1" dirty="0" smtClean="0">
                <a:solidFill>
                  <a:schemeClr val="tx1"/>
                </a:solidFill>
                <a:latin typeface="Arial" pitchFamily="34" charset="0"/>
                <a:cs typeface="Arial" pitchFamily="34" charset="0"/>
              </a:rPr>
              <a:t>Η ΕΙΣΑΓΩΓΗ ΑΠΟΤΕΛΕΙ ΤΗΝ ΠΡΩΤΗ ΦΑΣΗ ΛΕΙΤΟΥΡΓΙΑΣ ΤΗΣ ΤΕΤΡΑΧΡΟΝΗΣ ΒΕΝΖΙΝΟΜΗΧΑΝΗΣ ΚΑΙ ΕΙΝΑΙ ΠΑΡΟΜ</a:t>
            </a:r>
            <a:r>
              <a:rPr lang="en-US" sz="1700" b="1" dirty="0" smtClean="0">
                <a:solidFill>
                  <a:schemeClr val="tx1"/>
                </a:solidFill>
                <a:latin typeface="Arial" pitchFamily="34" charset="0"/>
                <a:cs typeface="Arial" pitchFamily="34" charset="0"/>
              </a:rPr>
              <a:t>OIA </a:t>
            </a:r>
            <a:r>
              <a:rPr lang="el-GR" sz="1700" b="1" dirty="0" smtClean="0">
                <a:solidFill>
                  <a:schemeClr val="tx1"/>
                </a:solidFill>
                <a:latin typeface="Arial" pitchFamily="34" charset="0"/>
                <a:cs typeface="Arial" pitchFamily="34" charset="0"/>
              </a:rPr>
              <a:t>ΜΕ ΤΗΝ ΑΝΤΙΣΤΟΙΧΗ ΦΑΣΗ ΤΗΣ ΤΕΤΡΑΧΡΟΝΗΣ ΠΕΤΡΕΛΑΙΟΜΗΧΑΝΗΣ. ΑΡΧΙΚΑ ΤΟ ΕΜΒΟΛΟ ΒΡΙΣΚΕΤΑΙ ΣΤΟ ΑΝΣ, ΑΝΟΙΓΕΙ Η ΒΑΛΒΙΔΑ ΕΙΣΑΓΩΓΗΣ, ΕΝΩ ΑΝΤΙΣΤΟΙΧΑ Η ΒΑΛΒΙΔΑ ΕΞΑΓΩΓΗΣ ΕΙΝΑΙ ΚΛΕΙΣΤΗ. ΚΑΘΩΣ ΤΟ ΕΜΒΟΛΟ ΚΙΝΕΙΤΑΙ ΑΠΟ ΤΟ ΑΝΣ ΣΤΟ ΚΝΣ, ΑΥΞΑΝΕΤΑΙ Ο ΟΓΚΟΣ ΣΤΟ ΕΣΩΤΕΡΙΚΟ ΤΟΥ ΚΥΛΙΝΔΡΟΥ ΚΑΙ ΤΑΥΤΟΧΡΟΝΑ ΜΕΙΩΝΕΤΑΙ Η ΠΙΕΣΗ. </a:t>
            </a:r>
          </a:p>
          <a:p>
            <a:pPr algn="l"/>
            <a:r>
              <a:rPr lang="el-GR" sz="1700" b="1" dirty="0" smtClean="0">
                <a:solidFill>
                  <a:schemeClr val="tx1"/>
                </a:solidFill>
                <a:latin typeface="Arial" pitchFamily="34" charset="0"/>
                <a:cs typeface="Arial" pitchFamily="34" charset="0"/>
              </a:rPr>
              <a:t>ΜΕΙΓΜΑ ΑΕΡΑ-ΚΑΥΣΙΜΟΥ (ΚΑΤΑΛΛΗΛΗΣ ΑΝΑΛΟΓΙΑΣ) ΕΙΣΕΡΧΕΤΑΙ ΑΠΟ ΤΗΝ ΑΝΟΙΚΤΗ ΒΑΛΒΙΔΑ ΕΙΣΑΓΩΓΗΣ ΣΤΟ ΕΣΩΤΕΡΙΚΟ ΤΟΥ ΚΥΛΙΝΔΡΟΥ, ΛΟΓΩ ΤΗΣ ΥΨΗΛΟΤΕΡΗΣ ΕΞΩΤΕΡΙΚΗΣ ΠΙΕΣΕΩΣ, ΚΑΤΑΛΑΜΒΑΝΟΝΤΑΣ ΤΟΝ ΟΓΚΟ ΠΟΥ ΕΛΕΥΘΕΡΩΝΕΤΑΙ ΑΠΟ ΤΟ ΚΑΤΕΡΧΟΜΕΝΟ ΕΜΒΟΛΟ. Η ΚΙΝΗΣΗ ΑΥΤΗ ΤΟΥ ΕΜΒΟΛΟΥ ΠΡΑΓΜΑΤΟΠΟΙΕΙΤΑΙ ΕΞΑΝΑΓΚΑΣΤΙΚΑ, ΑΝΤΛΩΝΤΑΣ ΜΗΧΑΝΙΚΗ ΕΝΕΡΓΕΙΑ ΑΠΟ ΤΟ ΣΦΟΝΔΥΛΟ, ΜΕΣΩ ΤΟΥ ΣΤΡΟΦΑΛΟΦΟΡΟΥ ΑΞΟΝΑ ΚΑΙ ΤΟΥ ΔΙΩΣΤΗΡΑ.</a:t>
            </a:r>
          </a:p>
          <a:p>
            <a:pPr algn="l"/>
            <a:r>
              <a:rPr lang="el-GR" sz="1700" b="1" dirty="0" smtClean="0">
                <a:solidFill>
                  <a:schemeClr val="tx1"/>
                </a:solidFill>
                <a:latin typeface="Arial" pitchFamily="34" charset="0"/>
                <a:cs typeface="Arial" pitchFamily="34" charset="0"/>
              </a:rPr>
              <a:t>ΟΤΑΝ ΤΟ ΕΜΒΟΛΟ ΦΘΑΣΕΙ ΣΤΟ ΚΝΣ, ΤΕΛΕΙΩΝΕΙ Η ΦΑΣΗ ΤΗΣ ΕΙΣΑΓΩΓΗΣ ΚΑΙ ΚΛΕΙΝΕΙ Η ΒΑΛΒΙΔΑ ΕΙΣΑΓΩΓΗΣ, ΕΝΩ ΟΛΟΚΛΗΡΟΣ Ο ΟΓΚΟΣ ΤΟΥ ΚΥΛΙΝΔΡΟΥ ΕΧΕΙ ΓΕΜΙΣΕΙ ΜΕ ΜΕΙΓΜΑ ΑΕΡΑ-ΚΑΥΣΙΜΟΥ.</a:t>
            </a:r>
          </a:p>
          <a:p>
            <a:pPr algn="l"/>
            <a:r>
              <a:rPr lang="el-GR" sz="1700" b="1" dirty="0" smtClean="0">
                <a:solidFill>
                  <a:schemeClr val="tx1"/>
                </a:solidFill>
                <a:latin typeface="Arial" pitchFamily="34" charset="0"/>
                <a:cs typeface="Arial" pitchFamily="34" charset="0"/>
              </a:rPr>
              <a:t>Η ΚΙΝΗΣΗ ΤΟΥ ΕΜΒΟΛΟΥ ΑΠΟ ΤΟ ΑΝΣ ΣΤΟ ΚΝΣ ΚΑΤΑ ΤΗ ΦΑΣΗ ΤΗΣ ΕΙΣΑΓΩΓΗΣ ΑΠΟΤΕΛΕΙ </a:t>
            </a:r>
            <a:r>
              <a:rPr lang="el-GR" sz="1700" b="1" u="sng" dirty="0" smtClean="0">
                <a:solidFill>
                  <a:srgbClr val="FF0000"/>
                </a:solidFill>
                <a:latin typeface="Arial" pitchFamily="34" charset="0"/>
                <a:cs typeface="Arial" pitchFamily="34" charset="0"/>
              </a:rPr>
              <a:t>ΤΟΝ ΠΡΩΤΟ ΧΡΟΝΟ </a:t>
            </a:r>
            <a:r>
              <a:rPr lang="el-GR" sz="1700" b="1" dirty="0" smtClean="0">
                <a:solidFill>
                  <a:schemeClr val="tx1"/>
                </a:solidFill>
                <a:latin typeface="Arial" pitchFamily="34" charset="0"/>
                <a:cs typeface="Arial" pitchFamily="34" charset="0"/>
              </a:rPr>
              <a:t>ΛΕΙΤΟΥΡΓΙΑΣ ΤΗΣ ΤΕΤΡΑΧΡΟΝΗΣ ΒΕΝΖΙΝΟΜΗΧΑΝΗΣ.</a:t>
            </a:r>
          </a:p>
          <a:p>
            <a:pPr algn="l"/>
            <a:endParaRPr lang="el-GR" sz="12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2000" b="1" u="sng" dirty="0" smtClean="0">
                <a:solidFill>
                  <a:schemeClr val="bg1"/>
                </a:solidFill>
                <a:latin typeface="Arial" pitchFamily="34" charset="0"/>
                <a:cs typeface="Arial" pitchFamily="34" charset="0"/>
              </a:rPr>
              <a:t>ΣΤΟΙΧΕΙΩΔΗΣ ΛΕΙΤΟΥΡΓΙΑ ΤΕΤΡΑΧΡΟΝΗΣ ΒΕΝΖΙΝΟΜΗΧΑΝΗΣ</a:t>
            </a:r>
            <a:endParaRPr lang="en-US" sz="20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smtClean="0"/>
              <a:t>.</a:t>
            </a:r>
            <a:endParaRPr lang="en-US" sz="500" b="1" dirty="0"/>
          </a:p>
        </p:txBody>
      </p:sp>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ΔΥΟ ΕΣΤΙΩΝ ΤΥΠΟΥ </a:t>
            </a:r>
            <a:r>
              <a:rPr lang="en-US" sz="2400" b="1" u="sng" dirty="0" smtClean="0">
                <a:solidFill>
                  <a:schemeClr val="bg1"/>
                </a:solidFill>
                <a:latin typeface="Arial" pitchFamily="34" charset="0"/>
                <a:cs typeface="Arial" pitchFamily="34" charset="0"/>
              </a:rPr>
              <a:t>Foster - Wheeler </a:t>
            </a:r>
            <a:endParaRPr lang="en-US" sz="2400" b="1" u="sng" dirty="0">
              <a:solidFill>
                <a:schemeClr val="bg1"/>
              </a:solidFill>
              <a:latin typeface="Arial" pitchFamily="34" charset="0"/>
              <a:cs typeface="Arial" pitchFamily="34" charset="0"/>
            </a:endParaRPr>
          </a:p>
        </p:txBody>
      </p:sp>
      <p:sp>
        <p:nvSpPr>
          <p:cNvPr id="9" name="Title 1"/>
          <p:cNvSpPr txBox="1">
            <a:spLocks/>
          </p:cNvSpPr>
          <p:nvPr/>
        </p:nvSpPr>
        <p:spPr>
          <a:xfrm>
            <a:off x="285750" y="214313"/>
            <a:ext cx="8572500" cy="714357"/>
          </a:xfrm>
          <a:prstGeom prst="rect">
            <a:avLst/>
          </a:prstGeom>
          <a:solidFill>
            <a:schemeClr val="accent2">
              <a:lumMod val="75000"/>
            </a:schemeClr>
          </a:solidFill>
          <a:effectLst/>
        </p:spPr>
        <p:txBody>
          <a:bodyPr vert="horz" lIns="91440" tIns="45720" rIns="91440" bIns="45720" rtlCol="0" anchor="ctr">
            <a:normAutofit fontScale="97500"/>
          </a:bodyPr>
          <a:lstStyle/>
          <a:p>
            <a:pPr lvl="0" algn="ctr">
              <a:spcBef>
                <a:spcPct val="0"/>
              </a:spcBef>
              <a:defRPr/>
            </a:pPr>
            <a:r>
              <a:rPr lang="el-GR" sz="2400" b="1" u="sng" dirty="0" smtClean="0">
                <a:solidFill>
                  <a:schemeClr val="bg1"/>
                </a:solidFill>
                <a:latin typeface="Arial Black" pitchFamily="34" charset="0"/>
              </a:rPr>
              <a:t>Η ΔΙΑΒΑΘΜΙΣΗ ΣΤΟΥΣ ΣΤΡΟΒΙΛΟΥΣ </a:t>
            </a:r>
            <a:endParaRPr kumimoji="0" lang="en-US" sz="2400" b="1" i="0" u="sng" strike="noStrike" kern="1200" cap="none" spc="0" normalizeH="0" baseline="0" noProof="0" dirty="0">
              <a:ln>
                <a:noFill/>
              </a:ln>
              <a:solidFill>
                <a:schemeClr val="bg1"/>
              </a:solidFill>
              <a:effectLst/>
              <a:uLnTx/>
              <a:uFillTx/>
              <a:latin typeface="Arial Black" pitchFamily="34" charset="0"/>
              <a:ea typeface="+mj-ea"/>
              <a:cs typeface="Arial" pitchFamily="34" charset="0"/>
            </a:endParaRPr>
          </a:p>
        </p:txBody>
      </p:sp>
      <p:pic>
        <p:nvPicPr>
          <p:cNvPr id="16" name="Picture 15" descr="File:Turbines impulse v reaction.png">
            <a:hlinkClick r:id="rId3"/>
          </p:cNvPr>
          <p:cNvPicPr/>
          <p:nvPr/>
        </p:nvPicPr>
        <p:blipFill>
          <a:blip r:embed="rId4" cstate="print">
            <a:lum bright="-28000" contrast="48000"/>
          </a:blip>
          <a:stretch>
            <a:fillRect/>
          </a:stretch>
        </p:blipFill>
        <p:spPr bwMode="auto">
          <a:xfrm rot="60000">
            <a:off x="827584" y="1700808"/>
            <a:ext cx="7500989" cy="3891067"/>
          </a:xfrm>
          <a:prstGeom prst="rect">
            <a:avLst/>
          </a:prstGeom>
          <a:noFill/>
          <a:ln w="9525">
            <a:noFill/>
            <a:miter lim="800000"/>
            <a:headEnd/>
            <a:tailEnd/>
          </a:ln>
        </p:spPr>
      </p:pic>
      <p:sp>
        <p:nvSpPr>
          <p:cNvPr id="6" name="TextBox 5"/>
          <p:cNvSpPr txBox="1"/>
          <p:nvPr/>
        </p:nvSpPr>
        <p:spPr>
          <a:xfrm>
            <a:off x="2843808" y="5229200"/>
            <a:ext cx="4717574" cy="369332"/>
          </a:xfrm>
          <a:prstGeom prst="rect">
            <a:avLst/>
          </a:prstGeom>
          <a:noFill/>
        </p:spPr>
        <p:txBody>
          <a:bodyPr wrap="none" rtlCol="0">
            <a:spAutoFit/>
          </a:bodyPr>
          <a:lstStyle/>
          <a:p>
            <a:r>
              <a:rPr lang="el-GR" b="1" dirty="0" smtClean="0">
                <a:latin typeface="Arial Black" pitchFamily="34" charset="0"/>
              </a:rPr>
              <a:t>ΠΤΕΡΥΓΩΣΗ ΣΤΡΟΒΙΛΟΥ </a:t>
            </a:r>
            <a:r>
              <a:rPr lang="en-US" b="1" dirty="0" smtClean="0">
                <a:solidFill>
                  <a:srgbClr val="FF0000"/>
                </a:solidFill>
                <a:latin typeface="Arial Black" pitchFamily="34" charset="0"/>
              </a:rPr>
              <a:t>PARSON’S</a:t>
            </a:r>
            <a:endParaRPr lang="el-GR" b="1" dirty="0">
              <a:solidFill>
                <a:srgbClr val="FF0000"/>
              </a:solidFill>
              <a:latin typeface="Arial Black" pitchFamily="34" charset="0"/>
            </a:endParaRPr>
          </a:p>
        </p:txBody>
      </p:sp>
    </p:spTree>
  </p:cSld>
  <p:clrMapOvr>
    <a:masterClrMapping/>
  </p:clrMapOvr>
  <p:timing>
    <p:tnLst>
      <p:par>
        <p:cTn id="1" dur="indefinite" restart="never" nodeType="tmRoot"/>
      </p:par>
    </p:tnLst>
  </p:timing>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nSpc>
                <a:spcPct val="120000"/>
              </a:lnSpc>
              <a:spcBef>
                <a:spcPts val="600"/>
              </a:spcBef>
            </a:pPr>
            <a:r>
              <a:rPr lang="el-GR" sz="2000" b="1" u="sng" dirty="0" smtClean="0">
                <a:solidFill>
                  <a:schemeClr val="tx1"/>
                </a:solidFill>
                <a:latin typeface="Arial Black" pitchFamily="34" charset="0"/>
              </a:rPr>
              <a:t>ΣΤΟΥΣ ΜΙΚΤΟΥΣ ΣΤΡΟΒΙΛΟΥΣ ΔΡΑΣΕΩΣ - </a:t>
            </a:r>
            <a:r>
              <a:rPr lang="en-US" sz="2000" b="1" u="sng" dirty="0" smtClean="0">
                <a:solidFill>
                  <a:schemeClr val="tx1"/>
                </a:solidFill>
                <a:latin typeface="Arial Black" pitchFamily="34" charset="0"/>
              </a:rPr>
              <a:t>ANTI</a:t>
            </a:r>
            <a:r>
              <a:rPr lang="el-GR" sz="2000" b="1" u="sng" dirty="0" smtClean="0">
                <a:solidFill>
                  <a:schemeClr val="tx1"/>
                </a:solidFill>
                <a:latin typeface="Arial Black" pitchFamily="34" charset="0"/>
              </a:rPr>
              <a:t>ΔΡΑΣΕΩΣ</a:t>
            </a:r>
            <a:endParaRPr lang="en-US" sz="2000" b="1" u="sng" dirty="0" smtClean="0">
              <a:solidFill>
                <a:schemeClr val="tx1"/>
              </a:solidFill>
              <a:latin typeface="Arial Black" pitchFamily="34" charset="0"/>
            </a:endParaRPr>
          </a:p>
          <a:p>
            <a:pPr>
              <a:lnSpc>
                <a:spcPct val="120000"/>
              </a:lnSpc>
              <a:spcBef>
                <a:spcPts val="600"/>
              </a:spcBef>
            </a:pPr>
            <a:endParaRPr lang="en-US" sz="1700" b="1" u="sng" dirty="0" smtClean="0">
              <a:solidFill>
                <a:schemeClr val="tx1"/>
              </a:solidFill>
              <a:latin typeface="Arial Black" pitchFamily="34" charset="0"/>
            </a:endParaRPr>
          </a:p>
          <a:p>
            <a:pPr algn="l">
              <a:lnSpc>
                <a:spcPct val="120000"/>
              </a:lnSpc>
              <a:spcBef>
                <a:spcPts val="600"/>
              </a:spcBef>
            </a:pPr>
            <a:r>
              <a:rPr lang="el-GR" sz="2400" b="1" dirty="0" smtClean="0">
                <a:solidFill>
                  <a:schemeClr val="tx1"/>
                </a:solidFill>
                <a:latin typeface="Arial Black" pitchFamily="34" charset="0"/>
              </a:rPr>
              <a:t>ΜΕ ΣΥΝΔΥΑΣΜΟ ΤΩΝ ΠΡΟΗΓΟΥΜΕΝΩΝ ΠΕΡΙΠΤΩΣΕΩΝ ΠΕΡΙΛΑΜΒΑΝΟΥΝ ΑΥΤΟΙ ΕΝΑ ΤΜΗΜΑ ΔΡΑΣΕΩΣ ΚΑΙ ΣΥΝΕΧΕΙΑ ΕΝΑ ΤΜΗΜΑ ΑΝΤΙΔΡΑΣΕΩΣ.</a:t>
            </a:r>
          </a:p>
          <a:p>
            <a:pPr algn="l">
              <a:lnSpc>
                <a:spcPct val="120000"/>
              </a:lnSpc>
              <a:spcBef>
                <a:spcPts val="600"/>
              </a:spcBef>
            </a:pPr>
            <a:endParaRPr lang="el-GR" sz="2400" b="1" dirty="0" smtClean="0">
              <a:solidFill>
                <a:schemeClr val="tx1"/>
              </a:solidFill>
              <a:latin typeface="Arial Black" pitchFamily="34" charset="0"/>
            </a:endParaRPr>
          </a:p>
          <a:p>
            <a:pPr algn="l">
              <a:lnSpc>
                <a:spcPct val="120000"/>
              </a:lnSpc>
              <a:spcBef>
                <a:spcPts val="600"/>
              </a:spcBef>
            </a:pPr>
            <a:r>
              <a:rPr lang="el-GR" sz="2400" b="1" dirty="0" smtClean="0">
                <a:solidFill>
                  <a:schemeClr val="tx1"/>
                </a:solidFill>
                <a:latin typeface="Arial Black" pitchFamily="34" charset="0"/>
              </a:rPr>
              <a:t>ΜΙΚΤΟ ΣΤΡΟΒΙΛΟ </a:t>
            </a:r>
            <a:r>
              <a:rPr lang="en-US" sz="2400" b="1" dirty="0" smtClean="0">
                <a:solidFill>
                  <a:srgbClr val="FF0000"/>
                </a:solidFill>
                <a:latin typeface="Arial Black" pitchFamily="34" charset="0"/>
              </a:rPr>
              <a:t>CURTIS – PARSON’S</a:t>
            </a:r>
            <a:r>
              <a:rPr lang="en-US" sz="2400" b="1" dirty="0" smtClean="0">
                <a:solidFill>
                  <a:schemeClr val="tx1"/>
                </a:solidFill>
                <a:latin typeface="Arial Black" pitchFamily="34" charset="0"/>
              </a:rPr>
              <a:t>.</a:t>
            </a:r>
          </a:p>
          <a:p>
            <a:pPr>
              <a:lnSpc>
                <a:spcPct val="120000"/>
              </a:lnSpc>
              <a:spcBef>
                <a:spcPts val="600"/>
              </a:spcBef>
            </a:pPr>
            <a:endParaRPr lang="en-US" sz="1700" b="1" u="sng" dirty="0" smtClean="0">
              <a:solidFill>
                <a:schemeClr val="tx1"/>
              </a:solidFill>
              <a:latin typeface="Arial Black" pitchFamily="34" charset="0"/>
            </a:endParaRPr>
          </a:p>
          <a:p>
            <a:pPr>
              <a:lnSpc>
                <a:spcPct val="120000"/>
              </a:lnSpc>
              <a:spcBef>
                <a:spcPts val="600"/>
              </a:spcBef>
            </a:pPr>
            <a:endParaRPr lang="en-US" sz="1700" b="1" u="sng" dirty="0" smtClean="0">
              <a:solidFill>
                <a:schemeClr val="tx1"/>
              </a:solidFill>
              <a:latin typeface="Arial Black" pitchFamily="34" charset="0"/>
            </a:endParaRPr>
          </a:p>
          <a:p>
            <a:pPr>
              <a:lnSpc>
                <a:spcPct val="120000"/>
              </a:lnSpc>
              <a:spcBef>
                <a:spcPts val="600"/>
              </a:spcBef>
            </a:pP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400" b="1" u="sng" dirty="0" smtClean="0">
                <a:solidFill>
                  <a:schemeClr val="bg1"/>
                </a:solidFill>
                <a:latin typeface="Arial Black" pitchFamily="34" charset="0"/>
              </a:rPr>
              <a:t>Η ΔΙΑΒΑΘΜΙΣΗ ΣΤΟΥΣ ΣΤΡΟΒΙΛΟΥΣ </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smtClean="0"/>
              <a:t>.</a:t>
            </a:r>
            <a:endParaRPr lang="en-US" sz="500" b="1" dirty="0"/>
          </a:p>
        </p:txBody>
      </p:sp>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ΔΥΟ ΕΣΤΙΩΝ ΤΥΠΟΥ </a:t>
            </a:r>
            <a:r>
              <a:rPr lang="en-US" sz="2400" b="1" u="sng" dirty="0" smtClean="0">
                <a:solidFill>
                  <a:schemeClr val="bg1"/>
                </a:solidFill>
                <a:latin typeface="Arial" pitchFamily="34" charset="0"/>
                <a:cs typeface="Arial" pitchFamily="34" charset="0"/>
              </a:rPr>
              <a:t>Foster - Wheeler </a:t>
            </a:r>
            <a:endParaRPr lang="en-US" sz="2400" b="1" u="sng" dirty="0">
              <a:solidFill>
                <a:schemeClr val="bg1"/>
              </a:solidFill>
              <a:latin typeface="Arial" pitchFamily="34" charset="0"/>
              <a:cs typeface="Arial" pitchFamily="34" charset="0"/>
            </a:endParaRPr>
          </a:p>
        </p:txBody>
      </p:sp>
      <p:sp>
        <p:nvSpPr>
          <p:cNvPr id="9" name="Title 1"/>
          <p:cNvSpPr txBox="1">
            <a:spLocks/>
          </p:cNvSpPr>
          <p:nvPr/>
        </p:nvSpPr>
        <p:spPr>
          <a:xfrm>
            <a:off x="285750" y="214313"/>
            <a:ext cx="8572500" cy="714357"/>
          </a:xfrm>
          <a:prstGeom prst="rect">
            <a:avLst/>
          </a:prstGeom>
          <a:solidFill>
            <a:schemeClr val="accent2">
              <a:lumMod val="75000"/>
            </a:schemeClr>
          </a:solidFill>
          <a:effectLst/>
        </p:spPr>
        <p:txBody>
          <a:bodyPr vert="horz" lIns="91440" tIns="45720" rIns="91440" bIns="45720" rtlCol="0" anchor="ctr">
            <a:normAutofit fontScale="97500"/>
          </a:bodyPr>
          <a:lstStyle/>
          <a:p>
            <a:pPr lvl="0" algn="ctr">
              <a:spcBef>
                <a:spcPct val="0"/>
              </a:spcBef>
              <a:defRPr/>
            </a:pPr>
            <a:r>
              <a:rPr lang="el-GR" sz="2400" b="1" u="sng" dirty="0" smtClean="0">
                <a:solidFill>
                  <a:schemeClr val="bg1"/>
                </a:solidFill>
                <a:latin typeface="Arial Black" pitchFamily="34" charset="0"/>
              </a:rPr>
              <a:t>Η ΔΙΑΒΑΘΜΙΣΗ ΣΤΟΥΣ ΣΤΡΟΒΙΛΟΥΣ </a:t>
            </a:r>
            <a:endParaRPr kumimoji="0" lang="en-US" sz="2400" b="1" i="0" u="sng" strike="noStrike" kern="1200" cap="none" spc="0" normalizeH="0" baseline="0" noProof="0" dirty="0">
              <a:ln>
                <a:noFill/>
              </a:ln>
              <a:solidFill>
                <a:schemeClr val="bg1"/>
              </a:solidFill>
              <a:effectLst/>
              <a:uLnTx/>
              <a:uFillTx/>
              <a:latin typeface="Arial Black" pitchFamily="34" charset="0"/>
              <a:ea typeface="+mj-ea"/>
              <a:cs typeface="Arial" pitchFamily="34" charset="0"/>
            </a:endParaRPr>
          </a:p>
        </p:txBody>
      </p:sp>
      <p:pic>
        <p:nvPicPr>
          <p:cNvPr id="16" name="Picture 15" descr="File:Turbines impulse v reaction.png">
            <a:hlinkClick r:id="rId3"/>
          </p:cNvPr>
          <p:cNvPicPr/>
          <p:nvPr/>
        </p:nvPicPr>
        <p:blipFill>
          <a:blip r:embed="rId4" cstate="print">
            <a:lum bright="-21000" contrast="32000"/>
          </a:blip>
          <a:stretch>
            <a:fillRect/>
          </a:stretch>
        </p:blipFill>
        <p:spPr bwMode="auto">
          <a:xfrm rot="120000">
            <a:off x="813373" y="2046673"/>
            <a:ext cx="7500989" cy="3443076"/>
          </a:xfrm>
          <a:prstGeom prst="rect">
            <a:avLst/>
          </a:prstGeom>
          <a:noFill/>
          <a:ln w="9525">
            <a:noFill/>
            <a:miter lim="800000"/>
            <a:headEnd/>
            <a:tailEnd/>
          </a:ln>
        </p:spPr>
      </p:pic>
      <p:sp>
        <p:nvSpPr>
          <p:cNvPr id="6" name="TextBox 5"/>
          <p:cNvSpPr txBox="1"/>
          <p:nvPr/>
        </p:nvSpPr>
        <p:spPr>
          <a:xfrm>
            <a:off x="1187624" y="5589240"/>
            <a:ext cx="7051610" cy="369332"/>
          </a:xfrm>
          <a:prstGeom prst="rect">
            <a:avLst/>
          </a:prstGeom>
          <a:noFill/>
        </p:spPr>
        <p:txBody>
          <a:bodyPr wrap="none" rtlCol="0">
            <a:spAutoFit/>
          </a:bodyPr>
          <a:lstStyle/>
          <a:p>
            <a:r>
              <a:rPr lang="el-GR" b="1" dirty="0" smtClean="0">
                <a:latin typeface="Arial Black" pitchFamily="34" charset="0"/>
              </a:rPr>
              <a:t>ΠΤΕΡΥΓΩΣΗ </a:t>
            </a:r>
            <a:r>
              <a:rPr lang="en-US" b="1" dirty="0" smtClean="0">
                <a:latin typeface="Arial Black" pitchFamily="34" charset="0"/>
              </a:rPr>
              <a:t>MIKTOY </a:t>
            </a:r>
            <a:r>
              <a:rPr lang="el-GR" b="1" dirty="0" smtClean="0">
                <a:latin typeface="Arial Black" pitchFamily="34" charset="0"/>
              </a:rPr>
              <a:t>ΣΤΡΟΒΙΛΟΥ </a:t>
            </a:r>
            <a:r>
              <a:rPr lang="en-US" b="1" dirty="0" smtClean="0">
                <a:solidFill>
                  <a:srgbClr val="FF0000"/>
                </a:solidFill>
                <a:latin typeface="Arial Black" pitchFamily="34" charset="0"/>
              </a:rPr>
              <a:t>CURTIS</a:t>
            </a:r>
            <a:r>
              <a:rPr lang="el-GR" b="1" dirty="0" smtClean="0">
                <a:solidFill>
                  <a:srgbClr val="FF0000"/>
                </a:solidFill>
                <a:latin typeface="Arial Black" pitchFamily="34" charset="0"/>
              </a:rPr>
              <a:t> </a:t>
            </a:r>
            <a:r>
              <a:rPr lang="en-US" b="1" dirty="0" smtClean="0">
                <a:solidFill>
                  <a:srgbClr val="FF0000"/>
                </a:solidFill>
                <a:latin typeface="Arial Black" pitchFamily="34" charset="0"/>
              </a:rPr>
              <a:t>–</a:t>
            </a:r>
            <a:r>
              <a:rPr lang="el-GR" b="1" dirty="0" smtClean="0">
                <a:solidFill>
                  <a:srgbClr val="FF0000"/>
                </a:solidFill>
                <a:latin typeface="Arial Black" pitchFamily="34" charset="0"/>
              </a:rPr>
              <a:t> </a:t>
            </a:r>
            <a:r>
              <a:rPr lang="en-US" b="1" dirty="0" smtClean="0">
                <a:solidFill>
                  <a:srgbClr val="FF0000"/>
                </a:solidFill>
                <a:latin typeface="Arial Black" pitchFamily="34" charset="0"/>
              </a:rPr>
              <a:t>PARSON’S</a:t>
            </a:r>
            <a:endParaRPr lang="el-GR" b="1" dirty="0">
              <a:solidFill>
                <a:srgbClr val="FF0000"/>
              </a:solidFill>
              <a:latin typeface="Arial Black" pitchFamily="34" charset="0"/>
            </a:endParaRPr>
          </a:p>
        </p:txBody>
      </p:sp>
    </p:spTree>
  </p:cSld>
  <p:clrMapOvr>
    <a:masterClrMapping/>
  </p:clrMapOvr>
  <p:timing>
    <p:tnLst>
      <p:par>
        <p:cTn id="1" dur="indefinite" restart="never" nodeType="tmRoot"/>
      </p:par>
    </p:tnLst>
  </p:timing>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nSpc>
                <a:spcPct val="120000"/>
              </a:lnSpc>
              <a:spcBef>
                <a:spcPts val="600"/>
              </a:spcBef>
            </a:pPr>
            <a:endParaRPr lang="el-GR" sz="1700" b="1" u="sng" dirty="0" smtClean="0">
              <a:solidFill>
                <a:schemeClr val="tx1"/>
              </a:solidFill>
              <a:latin typeface="Arial Black" pitchFamily="34" charset="0"/>
            </a:endParaRPr>
          </a:p>
          <a:p>
            <a:pPr algn="l">
              <a:lnSpc>
                <a:spcPct val="120000"/>
              </a:lnSpc>
              <a:spcBef>
                <a:spcPts val="600"/>
              </a:spcBef>
            </a:pPr>
            <a:endParaRPr lang="el-GR" sz="2400" b="1" dirty="0" smtClean="0">
              <a:solidFill>
                <a:schemeClr val="tx1"/>
              </a:solidFill>
              <a:latin typeface="Arial Black" pitchFamily="34" charset="0"/>
            </a:endParaRPr>
          </a:p>
          <a:p>
            <a:pPr algn="l">
              <a:lnSpc>
                <a:spcPct val="120000"/>
              </a:lnSpc>
              <a:spcBef>
                <a:spcPts val="600"/>
              </a:spcBef>
            </a:pPr>
            <a:r>
              <a:rPr lang="el-GR" sz="2400" b="1" dirty="0" smtClean="0">
                <a:solidFill>
                  <a:schemeClr val="tx1"/>
                </a:solidFill>
                <a:latin typeface="Arial Black" pitchFamily="34" charset="0"/>
              </a:rPr>
              <a:t>Η ΜΕΘΟΔΟΣ ΤΗΣ ΔΙΑΒΑΘΜΙΣΕΩΣ ΕΞΑΣΦΑΛΙΖΕΙ ΣΥΓΧΡΟΝΩΣ ΚΑΙ ΜΕΓΑΛΗ </a:t>
            </a:r>
            <a:r>
              <a:rPr lang="el-GR" sz="2400" b="1" dirty="0" smtClean="0">
                <a:solidFill>
                  <a:srgbClr val="FF0000"/>
                </a:solidFill>
                <a:latin typeface="Arial Black" pitchFamily="34" charset="0"/>
              </a:rPr>
              <a:t>ΣΥΝΟΛΙΚΗ ΕΚΤΟΝΩΣΗ </a:t>
            </a:r>
            <a:r>
              <a:rPr lang="el-GR" sz="2400" b="1" dirty="0" smtClean="0">
                <a:solidFill>
                  <a:schemeClr val="tx1"/>
                </a:solidFill>
                <a:latin typeface="Arial Black" pitchFamily="34" charset="0"/>
              </a:rPr>
              <a:t>ΤΟΥ ΑΤΜΟΥ, ΜΕ ΑΠΟΤΕΛΕΣΜΑ ΤΗΝ ΥΨΗΛΗ ΑΠΟΔΟΣΗ ΤΟΥ ΣΤΡΟΒΙΛΟΥ, ΑΛΛΑ ΚΑΙ </a:t>
            </a:r>
            <a:r>
              <a:rPr lang="el-GR" sz="2400" b="1" dirty="0" smtClean="0">
                <a:solidFill>
                  <a:srgbClr val="FF0000"/>
                </a:solidFill>
                <a:latin typeface="Arial Black" pitchFamily="34" charset="0"/>
              </a:rPr>
              <a:t>ΕΛΑΤΤΩΣΗ ΤΗΣ ΤΑΧΥΤΗΤΑΣ </a:t>
            </a:r>
            <a:r>
              <a:rPr lang="el-GR" sz="2400" b="1" dirty="0" smtClean="0">
                <a:solidFill>
                  <a:schemeClr val="tx1"/>
                </a:solidFill>
                <a:latin typeface="Arial Black" pitchFamily="34" charset="0"/>
              </a:rPr>
              <a:t>ΠΕΡΙΣΤΡΟΦΗΣ ΤΟΥ ΣΕ ΕΠΙΤΡΕΠΟΜΕΝΑ ΟΡΙΑ.</a:t>
            </a:r>
            <a:endParaRPr lang="en-US" sz="2400" b="1" dirty="0" smtClean="0">
              <a:solidFill>
                <a:schemeClr val="tx1"/>
              </a:solidFill>
              <a:latin typeface="Arial Black" pitchFamily="34" charset="0"/>
            </a:endParaRPr>
          </a:p>
          <a:p>
            <a:pPr>
              <a:lnSpc>
                <a:spcPct val="120000"/>
              </a:lnSpc>
              <a:spcBef>
                <a:spcPts val="600"/>
              </a:spcBef>
            </a:pPr>
            <a:endParaRPr lang="en-US" sz="1700" b="1" u="sng" dirty="0" smtClean="0">
              <a:solidFill>
                <a:schemeClr val="tx1"/>
              </a:solidFill>
              <a:latin typeface="Arial Black" pitchFamily="34" charset="0"/>
            </a:endParaRPr>
          </a:p>
          <a:p>
            <a:pPr>
              <a:lnSpc>
                <a:spcPct val="120000"/>
              </a:lnSpc>
              <a:spcBef>
                <a:spcPts val="600"/>
              </a:spcBef>
            </a:pP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400" b="1" u="sng" dirty="0" smtClean="0">
                <a:solidFill>
                  <a:schemeClr val="bg1"/>
                </a:solidFill>
                <a:latin typeface="Arial Black" pitchFamily="34" charset="0"/>
              </a:rPr>
              <a:t>Η ΔΙΑΒΑΘΜΙΣΗ ΣΤΟΥΣ ΣΤΡΟΒΙΛΟΥΣ </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708981"/>
          </a:xfrm>
          <a:prstGeom prst="rect">
            <a:avLst/>
          </a:prstGeom>
          <a:solidFill>
            <a:schemeClr val="accent2">
              <a:lumMod val="75000"/>
            </a:schemeClr>
          </a:solidFill>
        </p:spPr>
        <p:txBody>
          <a:bodyPr wrap="square" rtlCol="0">
            <a:spAutoFit/>
          </a:bodyPr>
          <a:lstStyle/>
          <a:p>
            <a:pPr algn="ctr"/>
            <a:r>
              <a:rPr lang="el-GR" sz="30000" b="1" dirty="0" smtClean="0">
                <a:latin typeface="Arial Black" pitchFamily="34" charset="0"/>
              </a:rPr>
              <a:t>16</a:t>
            </a:r>
            <a:endParaRPr lang="en-US" sz="30000" b="1" dirty="0">
              <a:latin typeface="Arial Black" pitchFamily="34" charset="0"/>
            </a:endParaRPr>
          </a:p>
        </p:txBody>
      </p:sp>
    </p:spTree>
  </p:cSld>
  <p:clrMapOvr>
    <a:masterClrMapping/>
  </p:clrMapOvr>
  <p:timing>
    <p:tnLst>
      <p:par>
        <p:cTn id="1" dur="indefinite" restart="never" nodeType="tmRoot"/>
      </p:par>
    </p:tnLst>
  </p:timing>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solidFill>
            <a:schemeClr val="accent2">
              <a:lumMod val="75000"/>
            </a:schemeClr>
          </a:solidFill>
        </p:spPr>
        <p:txBody>
          <a:bodyPr>
            <a:noAutofit/>
          </a:bodyPr>
          <a:lstStyle/>
          <a:p>
            <a:r>
              <a:rPr lang="el-GR" sz="6600" b="1" u="sng" dirty="0" smtClean="0">
                <a:solidFill>
                  <a:schemeClr val="bg1"/>
                </a:solidFill>
                <a:latin typeface="Arial" pitchFamily="34" charset="0"/>
                <a:cs typeface="Arial" pitchFamily="34" charset="0"/>
              </a:rPr>
              <a:t/>
            </a:r>
            <a:br>
              <a:rPr lang="el-GR" sz="6600" b="1" u="sng" dirty="0" smtClean="0">
                <a:solidFill>
                  <a:schemeClr val="bg1"/>
                </a:solidFill>
                <a:latin typeface="Arial" pitchFamily="34" charset="0"/>
                <a:cs typeface="Arial" pitchFamily="34" charset="0"/>
              </a:rPr>
            </a:br>
            <a:r>
              <a:rPr lang="el-GR" sz="6600" b="1" u="sng" dirty="0" smtClean="0">
                <a:solidFill>
                  <a:schemeClr val="bg1"/>
                </a:solidFill>
                <a:latin typeface="Arial" pitchFamily="34" charset="0"/>
                <a:cs typeface="Arial" pitchFamily="34" charset="0"/>
              </a:rPr>
              <a:t>ΚΕΦΑΛΑΙΟ </a:t>
            </a:r>
            <a:r>
              <a:rPr lang="en-US" sz="6600" b="1" u="sng" dirty="0" smtClean="0">
                <a:solidFill>
                  <a:schemeClr val="bg1"/>
                </a:solidFill>
                <a:latin typeface="Arial" pitchFamily="34" charset="0"/>
                <a:cs typeface="Arial" pitchFamily="34" charset="0"/>
              </a:rPr>
              <a:t> </a:t>
            </a:r>
            <a:r>
              <a:rPr lang="el-GR" sz="6600" b="1" u="sng" dirty="0" smtClean="0">
                <a:solidFill>
                  <a:schemeClr val="bg1"/>
                </a:solidFill>
                <a:latin typeface="Arial" pitchFamily="34" charset="0"/>
                <a:cs typeface="Arial" pitchFamily="34" charset="0"/>
              </a:rPr>
              <a:t>ΔΕΚΑΤΟ ΕΚΤΟ</a:t>
            </a:r>
            <a:r>
              <a:rPr lang="en-US" sz="6600" b="1" u="sng" dirty="0" smtClean="0">
                <a:solidFill>
                  <a:schemeClr val="bg1"/>
                </a:solidFill>
                <a:latin typeface="Arial" pitchFamily="34" charset="0"/>
                <a:cs typeface="Arial" pitchFamily="34" charset="0"/>
              </a:rPr>
              <a:t/>
            </a:r>
            <a:br>
              <a:rPr lang="en-US" sz="6600" b="1" u="sng" dirty="0" smtClean="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71481"/>
            <a:ext cx="7772400" cy="5857915"/>
          </a:xfrm>
          <a:solidFill>
            <a:schemeClr val="accent2">
              <a:lumMod val="75000"/>
            </a:schemeClr>
          </a:solidFill>
        </p:spPr>
        <p:txBody>
          <a:bodyPr>
            <a:normAutofit/>
          </a:bodyPr>
          <a:lstStyle/>
          <a:p>
            <a:r>
              <a:rPr lang="el-GR" sz="6600" b="1" u="sng" dirty="0" smtClean="0">
                <a:solidFill>
                  <a:srgbClr val="FFFF00"/>
                </a:solidFill>
                <a:latin typeface="Arial" pitchFamily="34" charset="0"/>
                <a:cs typeface="Arial" pitchFamily="34" charset="0"/>
              </a:rPr>
              <a:t>ΠΕΡΙΓΡΑΦΗ ΑΤΜΟΣΤΡΟΒΙΛΩΝ</a:t>
            </a:r>
            <a:endParaRPr lang="en-US" sz="6600" b="1" u="sng" dirty="0">
              <a:solidFill>
                <a:srgbClr val="FFFF00"/>
              </a:solidFill>
              <a:latin typeface="Arial" pitchFamily="34" charset="0"/>
              <a:cs typeface="Arial" pitchFamily="34" charset="0"/>
            </a:endParaRPr>
          </a:p>
        </p:txBody>
      </p:sp>
      <p:sp>
        <p:nvSpPr>
          <p:cNvPr id="3" name="Subtitle 2"/>
          <p:cNvSpPr>
            <a:spLocks noGrp="1"/>
          </p:cNvSpPr>
          <p:nvPr>
            <p:ph type="subTitle" idx="1"/>
          </p:nvPr>
        </p:nvSpPr>
        <p:spPr>
          <a:xfrm flipV="1">
            <a:off x="642910" y="6500834"/>
            <a:ext cx="7858180" cy="142876"/>
          </a:xfrm>
          <a:solidFill>
            <a:schemeClr val="bg1"/>
          </a:solidFill>
        </p:spPr>
        <p:txBody>
          <a:bodyPr>
            <a:noAutofit/>
          </a:bodyPr>
          <a:lstStyle/>
          <a:p>
            <a:r>
              <a:rPr lang="el-GR" sz="100" dirty="0" smtClean="0">
                <a:solidFill>
                  <a:schemeClr val="bg1"/>
                </a:solidFill>
              </a:rPr>
              <a:t>.</a:t>
            </a:r>
          </a:p>
          <a:p>
            <a:endParaRPr lang="el-GR" sz="100" dirty="0" smtClean="0">
              <a:solidFill>
                <a:schemeClr val="bg1"/>
              </a:solidFill>
            </a:endParaRPr>
          </a:p>
        </p:txBody>
      </p:sp>
    </p:spTree>
  </p:cSld>
  <p:clrMapOvr>
    <a:masterClrMapping/>
  </p:clrMapOvr>
  <p:timing>
    <p:tnLst>
      <p:par>
        <p:cTn id="1" dur="indefinite" restart="never" nodeType="tmRoot"/>
      </p:par>
    </p:tnLst>
  </p:timing>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gn="l"/>
            <a:r>
              <a:rPr lang="el-GR" sz="2200" b="1" dirty="0" smtClean="0">
                <a:solidFill>
                  <a:schemeClr val="tx1"/>
                </a:solidFill>
                <a:latin typeface="Arial" pitchFamily="34" charset="0"/>
                <a:cs typeface="Arial" pitchFamily="34" charset="0"/>
              </a:rPr>
              <a:t>ΟΙ ΑΤΜΟΣΤΡΟΒΙΛΟΙ ΚΑΤΑΤΑΣΣΟΝΤΑΙ ΣΤΙΣ ΑΚΟΛΟΥΘΕΣ ΚΑΤΗΓΟΡΙΕΣ ΑΝΑΛΟΓΑ ΜΕ ΤΑ ΔΙΑΦΟΡΑ ΧΑΡΑΚΤΗΡΙΣΤΙΚΑ ΤΟΥΣ:</a:t>
            </a:r>
          </a:p>
          <a:p>
            <a:pPr algn="l"/>
            <a:endParaRPr lang="el-GR" sz="2200" b="1" dirty="0" smtClean="0">
              <a:solidFill>
                <a:schemeClr val="tx1"/>
              </a:solidFill>
              <a:latin typeface="Arial" pitchFamily="34" charset="0"/>
              <a:cs typeface="Arial" pitchFamily="34" charset="0"/>
            </a:endParaRPr>
          </a:p>
          <a:p>
            <a:pPr marL="457200" indent="-457200" algn="l">
              <a:buClr>
                <a:srgbClr val="FF0000"/>
              </a:buClr>
              <a:buFont typeface="+mj-lt"/>
              <a:buAutoNum type="arabicPeriod"/>
            </a:pPr>
            <a:r>
              <a:rPr lang="el-GR" sz="2200" b="1" dirty="0" smtClean="0">
                <a:solidFill>
                  <a:schemeClr val="tx1"/>
                </a:solidFill>
                <a:latin typeface="Arial" pitchFamily="34" charset="0"/>
                <a:cs typeface="Arial" pitchFamily="34" charset="0"/>
              </a:rPr>
              <a:t>ΑΝΑΛΟΓΑ ΜΕ ΤΗΝ ΑΡΧΗ ΣΤΗΝ ΟΠΟΙΑ ΣΤΗΡΙΖΕΤΑΙ Η ΛΕΙΤΟΥΡΓΙΑ.</a:t>
            </a:r>
          </a:p>
          <a:p>
            <a:pPr marL="457200" indent="-457200" algn="l">
              <a:buClr>
                <a:srgbClr val="FF0000"/>
              </a:buClr>
              <a:buFont typeface="+mj-lt"/>
              <a:buAutoNum type="arabicPeriod"/>
            </a:pPr>
            <a:r>
              <a:rPr lang="el-GR" sz="2200" b="1" dirty="0" smtClean="0">
                <a:solidFill>
                  <a:schemeClr val="tx1"/>
                </a:solidFill>
                <a:latin typeface="Arial" pitchFamily="34" charset="0"/>
                <a:cs typeface="Arial" pitchFamily="34" charset="0"/>
              </a:rPr>
              <a:t>ΑΝΑΛΟΓΑ ΜΕ ΤΗ ΘΕΣΗ ΤΟΥ ΑΞΟΝΑ ΤΟΥΣ.</a:t>
            </a:r>
          </a:p>
          <a:p>
            <a:pPr marL="457200" indent="-457200" algn="l">
              <a:buClr>
                <a:srgbClr val="FF0000"/>
              </a:buClr>
              <a:buFont typeface="+mj-lt"/>
              <a:buAutoNum type="arabicPeriod"/>
            </a:pPr>
            <a:r>
              <a:rPr lang="el-GR" sz="2200" b="1" dirty="0" smtClean="0">
                <a:solidFill>
                  <a:schemeClr val="tx1"/>
                </a:solidFill>
                <a:latin typeface="Arial" pitchFamily="34" charset="0"/>
                <a:cs typeface="Arial" pitchFamily="34" charset="0"/>
              </a:rPr>
              <a:t>ΑΝΑΛΟΓΑ ΜΕ ΤΗ ΔΙΕΥΘΥΝΣΗ ΡΟΗΣ ΤΟΥ ΑΤΜΟΥ ΣΤΟ ΕΣΩΤΕΡΙΚΟ ΤΟΥΣ.</a:t>
            </a:r>
          </a:p>
          <a:p>
            <a:pPr marL="457200" indent="-457200" algn="l">
              <a:buClr>
                <a:srgbClr val="FF0000"/>
              </a:buClr>
              <a:buFont typeface="+mj-lt"/>
              <a:buAutoNum type="arabicPeriod"/>
            </a:pPr>
            <a:r>
              <a:rPr lang="el-GR" sz="2200" b="1" dirty="0" smtClean="0">
                <a:solidFill>
                  <a:schemeClr val="tx1"/>
                </a:solidFill>
                <a:latin typeface="Arial" pitchFamily="34" charset="0"/>
                <a:cs typeface="Arial" pitchFamily="34" charset="0"/>
              </a:rPr>
              <a:t>ΑΝΑΛΟΓΑ ΜΕ ΤΗΝ ΠΙΕΣΗ ΤΟΥ ΑΤΜΟΥ ΜΕ ΤΟΝ ΟΠΟΙΟ ΛΕΙΤΟΥΡΓΟΥΝ.</a:t>
            </a:r>
          </a:p>
          <a:p>
            <a:pPr marL="457200" indent="-457200" algn="l">
              <a:buClr>
                <a:srgbClr val="FF0000"/>
              </a:buClr>
              <a:buFont typeface="+mj-lt"/>
              <a:buAutoNum type="arabicPeriod"/>
            </a:pPr>
            <a:r>
              <a:rPr lang="el-GR" sz="2200" b="1" dirty="0" smtClean="0">
                <a:solidFill>
                  <a:schemeClr val="tx1"/>
                </a:solidFill>
                <a:latin typeface="Arial" pitchFamily="34" charset="0"/>
                <a:cs typeface="Arial" pitchFamily="34" charset="0"/>
              </a:rPr>
              <a:t>ΑΝΑΛΟΓΑ ΜΕ ΤΗΝ ΠΙΕΣΗ ΤΟΥ ΑΤΜΟΥ ΣΤΗΝ ΕΞΟΔΟ ΤΟΥ ΑΠΟ ΤΟ ΣΤΡΟΒΙΛΟ.</a:t>
            </a:r>
          </a:p>
          <a:p>
            <a:pPr marL="457200" indent="-457200" algn="l">
              <a:buClr>
                <a:srgbClr val="FF0000"/>
              </a:buClr>
              <a:buFont typeface="+mj-lt"/>
              <a:buAutoNum type="arabicPeriod"/>
            </a:pPr>
            <a:r>
              <a:rPr lang="el-GR" sz="2200" b="1" dirty="0" smtClean="0">
                <a:solidFill>
                  <a:schemeClr val="tx1"/>
                </a:solidFill>
                <a:latin typeface="Arial" pitchFamily="34" charset="0"/>
                <a:cs typeface="Arial" pitchFamily="34" charset="0"/>
              </a:rPr>
              <a:t>ΑΝΑΛΟΓΑ ΜΕ ΤΟΝ ΠΡΟΟΡΙΣΜΟ ΤΟΥΣ ΣΤΑ ΠΛΟΙΑ.   </a:t>
            </a: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700" b="1" u="sng" dirty="0" smtClean="0">
                <a:solidFill>
                  <a:srgbClr val="FFFF00"/>
                </a:solidFill>
                <a:latin typeface="Arial" pitchFamily="34" charset="0"/>
                <a:cs typeface="Arial" pitchFamily="34" charset="0"/>
              </a:rPr>
              <a:t>ΚΑΤΑΤΑΞΗ ΤΩΝ ΑΤΜΟΣΤΡΟΒΙΛΩΝ</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marL="457200" indent="-457200">
              <a:buClr>
                <a:srgbClr val="FF0000"/>
              </a:buClr>
              <a:buFont typeface="+mj-lt"/>
              <a:buAutoNum type="arabicPeriod"/>
            </a:pPr>
            <a:r>
              <a:rPr lang="el-GR" sz="2000" b="1" u="sng" dirty="0" smtClean="0">
                <a:solidFill>
                  <a:schemeClr val="tx1"/>
                </a:solidFill>
                <a:latin typeface="Arial" pitchFamily="34" charset="0"/>
                <a:cs typeface="Arial" pitchFamily="34" charset="0"/>
              </a:rPr>
              <a:t>ΑΝΑΛΟΓΑ ΜΕ ΤΗΝ ΑΡΧΗ ΣΤΗΝ ΟΠΟΙΑ ΣΤΗΡΙΖΕΤΑΙ Η ΛΕΙΤΟΥΡΓΙΑ</a:t>
            </a: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pPr lvl="0" algn="l"/>
            <a:r>
              <a:rPr lang="el-GR" sz="2400" b="1" dirty="0" smtClean="0">
                <a:solidFill>
                  <a:schemeClr val="tx1"/>
                </a:solidFill>
                <a:latin typeface="Arial" pitchFamily="34" charset="0"/>
                <a:cs typeface="Arial" pitchFamily="34" charset="0"/>
              </a:rPr>
              <a:t>ΔΙΑΚΡΙΝΟΝΤΑΙ ΣΕ ΣΤΡΟΒΙΛΟΥΣ:</a:t>
            </a:r>
          </a:p>
          <a:p>
            <a:pPr algn="l"/>
            <a:r>
              <a:rPr lang="el-GR" sz="2400" b="1" dirty="0" smtClean="0">
                <a:solidFill>
                  <a:srgbClr val="FF0000"/>
                </a:solidFill>
                <a:latin typeface="Arial" pitchFamily="34" charset="0"/>
                <a:cs typeface="Arial" pitchFamily="34" charset="0"/>
              </a:rPr>
              <a:t>α) </a:t>
            </a:r>
            <a:r>
              <a:rPr lang="el-GR" sz="2400" b="1" dirty="0" smtClean="0">
                <a:solidFill>
                  <a:schemeClr val="tx1"/>
                </a:solidFill>
                <a:latin typeface="Arial" pitchFamily="34" charset="0"/>
                <a:cs typeface="Arial" pitchFamily="34" charset="0"/>
              </a:rPr>
              <a:t>ΔΡΑΣΕΩΣ.</a:t>
            </a:r>
          </a:p>
          <a:p>
            <a:pPr algn="l"/>
            <a:r>
              <a:rPr lang="el-GR" sz="2400" b="1" dirty="0" smtClean="0">
                <a:solidFill>
                  <a:srgbClr val="FF0000"/>
                </a:solidFill>
                <a:latin typeface="Arial" pitchFamily="34" charset="0"/>
                <a:cs typeface="Arial" pitchFamily="34" charset="0"/>
              </a:rPr>
              <a:t>β) </a:t>
            </a:r>
            <a:r>
              <a:rPr lang="el-GR" sz="2400" b="1" dirty="0" smtClean="0">
                <a:solidFill>
                  <a:schemeClr val="tx1"/>
                </a:solidFill>
                <a:latin typeface="Arial" pitchFamily="34" charset="0"/>
                <a:cs typeface="Arial" pitchFamily="34" charset="0"/>
              </a:rPr>
              <a:t>ΑΝΤΙΔΡΑΣΕΩΣ. </a:t>
            </a:r>
          </a:p>
          <a:p>
            <a:pPr algn="l"/>
            <a:r>
              <a:rPr lang="el-GR" sz="2400" b="1" dirty="0" smtClean="0">
                <a:solidFill>
                  <a:srgbClr val="FF0000"/>
                </a:solidFill>
                <a:latin typeface="Arial" pitchFamily="34" charset="0"/>
                <a:cs typeface="Arial" pitchFamily="34" charset="0"/>
              </a:rPr>
              <a:t>γ) </a:t>
            </a:r>
            <a:r>
              <a:rPr lang="el-GR" sz="2400" b="1" dirty="0" smtClean="0">
                <a:solidFill>
                  <a:schemeClr val="tx1"/>
                </a:solidFill>
                <a:latin typeface="Arial" pitchFamily="34" charset="0"/>
                <a:cs typeface="Arial" pitchFamily="34" charset="0"/>
              </a:rPr>
              <a:t>ΜΙΚΤΟΥΣ.</a:t>
            </a:r>
          </a:p>
          <a:p>
            <a:pPr algn="l"/>
            <a:endParaRPr lang="el-GR" sz="2400" b="1" dirty="0" smtClean="0">
              <a:solidFill>
                <a:schemeClr val="tx1"/>
              </a:solidFill>
              <a:latin typeface="Arial" pitchFamily="34" charset="0"/>
              <a:cs typeface="Arial" pitchFamily="34" charset="0"/>
            </a:endParaRPr>
          </a:p>
          <a:p>
            <a:pPr algn="l"/>
            <a:r>
              <a:rPr lang="el-GR" sz="2400" b="1" dirty="0" smtClean="0">
                <a:solidFill>
                  <a:schemeClr val="tx1"/>
                </a:solidFill>
                <a:latin typeface="Arial" pitchFamily="34" charset="0"/>
                <a:cs typeface="Arial" pitchFamily="34" charset="0"/>
              </a:rPr>
              <a:t>ΟΙ ΣΤΡΟΒΙΛΟΙ ΔΡΑΣΕΩΣ ΠΑΛΙ ΔΙΑΚΡΙΝΟΝΤΑΙ ΣΕ ΤΡΙΑ ΕΙΔΗ:</a:t>
            </a:r>
          </a:p>
          <a:p>
            <a:pPr marL="457200" lvl="0" indent="-457200" algn="l">
              <a:buClr>
                <a:srgbClr val="FF0000"/>
              </a:buClr>
              <a:buFont typeface="+mj-lt"/>
              <a:buAutoNum type="arabicParenR"/>
            </a:pPr>
            <a:r>
              <a:rPr lang="el-GR" sz="2400" b="1" dirty="0" smtClean="0">
                <a:solidFill>
                  <a:schemeClr val="tx1"/>
                </a:solidFill>
                <a:latin typeface="Arial" pitchFamily="34" charset="0"/>
                <a:cs typeface="Arial" pitchFamily="34" charset="0"/>
              </a:rPr>
              <a:t>ΔΡΑΣΕΩΣ ΜΕ ΔΙΑΒΑΘΜΙΣΗ ΤΗΣ ΤΑΧΥΤΗΤΑΣ.</a:t>
            </a:r>
          </a:p>
          <a:p>
            <a:pPr marL="457200" lvl="0" indent="-457200" algn="l">
              <a:buClr>
                <a:srgbClr val="FF0000"/>
              </a:buClr>
              <a:buFont typeface="+mj-lt"/>
              <a:buAutoNum type="arabicParenR"/>
            </a:pPr>
            <a:r>
              <a:rPr lang="el-GR" sz="2400" b="1" dirty="0" smtClean="0">
                <a:solidFill>
                  <a:schemeClr val="tx1"/>
                </a:solidFill>
                <a:latin typeface="Arial" pitchFamily="34" charset="0"/>
                <a:cs typeface="Arial" pitchFamily="34" charset="0"/>
              </a:rPr>
              <a:t>ΔΡΑΣΕΩΣ ΜΕ ΔΙΑΒΑΘΜΙΣΗ ΤΗΣ ΠΙΕΣΕΩΣ. </a:t>
            </a:r>
          </a:p>
          <a:p>
            <a:pPr marL="457200" lvl="0" indent="-457200" algn="l">
              <a:buClr>
                <a:srgbClr val="FF0000"/>
              </a:buClr>
              <a:buFont typeface="+mj-lt"/>
              <a:buAutoNum type="arabicParenR"/>
            </a:pPr>
            <a:r>
              <a:rPr lang="el-GR" sz="2400" b="1" dirty="0" smtClean="0">
                <a:solidFill>
                  <a:schemeClr val="tx1"/>
                </a:solidFill>
                <a:latin typeface="Arial" pitchFamily="34" charset="0"/>
                <a:cs typeface="Arial" pitchFamily="34" charset="0"/>
              </a:rPr>
              <a:t>ΚΑΙ ΣΥΝΘΕΤΟΥΣ ΜΕ ΔΙΑΒΑΘΜΙΣΗ ΠΙΕΣΕΩΣ ΚΑΙ ΤΑΧΥΤΗΤΑΣ.</a:t>
            </a:r>
          </a:p>
          <a:p>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700" b="1" u="sng" dirty="0" smtClean="0">
                <a:solidFill>
                  <a:schemeClr val="bg1"/>
                </a:solidFill>
                <a:latin typeface="Arial" pitchFamily="34" charset="0"/>
                <a:cs typeface="Arial" pitchFamily="34" charset="0"/>
              </a:rPr>
              <a:t>ΚΑΤΑΤΑΞΗ ΤΩΝ ΑΤΜΟΣΤΡΟΒΙΛΩΝ</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marL="457200" indent="-457200">
              <a:buClr>
                <a:srgbClr val="FF0000"/>
              </a:buClr>
              <a:buFont typeface="+mj-lt"/>
              <a:buAutoNum type="arabicPeriod" startAt="2"/>
            </a:pPr>
            <a:r>
              <a:rPr lang="el-GR" sz="2200" b="1" u="sng" dirty="0" smtClean="0">
                <a:solidFill>
                  <a:schemeClr val="tx1"/>
                </a:solidFill>
                <a:latin typeface="Arial" pitchFamily="34" charset="0"/>
                <a:cs typeface="Arial" pitchFamily="34" charset="0"/>
              </a:rPr>
              <a:t>ΑΝΑΛΟΓΑ ΜΕ ΤΗ ΘΕΣΗ ΤΟΥ ΑΞΟΝΑ ΤΟΥΣ</a:t>
            </a:r>
          </a:p>
          <a:p>
            <a:pPr marL="457200" indent="-457200" algn="l">
              <a:buClr>
                <a:srgbClr val="FF0000"/>
              </a:buClr>
            </a:pP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pPr marL="457200" indent="-457200" algn="l">
              <a:buClr>
                <a:srgbClr val="FF0000"/>
              </a:buClr>
            </a:pPr>
            <a:r>
              <a:rPr lang="el-GR" sz="3600" b="1" dirty="0" smtClean="0">
                <a:solidFill>
                  <a:schemeClr val="tx1"/>
                </a:solidFill>
                <a:latin typeface="Arial" pitchFamily="34" charset="0"/>
                <a:cs typeface="Arial" pitchFamily="34" charset="0"/>
              </a:rPr>
              <a:t>ΔΙΑΚΡΙΝΟΝΤΑΙ ΣΕ: </a:t>
            </a:r>
          </a:p>
          <a:p>
            <a:pPr marL="457200" indent="-457200" algn="l">
              <a:buClr>
                <a:srgbClr val="FF0000"/>
              </a:buClr>
            </a:pPr>
            <a:endParaRPr lang="el-GR" sz="3600" b="1" dirty="0" smtClean="0">
              <a:solidFill>
                <a:schemeClr val="tx1"/>
              </a:solidFill>
              <a:latin typeface="Arial" pitchFamily="34" charset="0"/>
              <a:cs typeface="Arial" pitchFamily="34" charset="0"/>
            </a:endParaRPr>
          </a:p>
          <a:p>
            <a:pPr marL="457200" indent="-457200" algn="l">
              <a:buClr>
                <a:srgbClr val="FF0000"/>
              </a:buClr>
            </a:pPr>
            <a:r>
              <a:rPr lang="el-GR" sz="3600" b="1" dirty="0" smtClean="0">
                <a:solidFill>
                  <a:srgbClr val="FF0000"/>
                </a:solidFill>
                <a:latin typeface="Arial" pitchFamily="34" charset="0"/>
                <a:cs typeface="Arial" pitchFamily="34" charset="0"/>
              </a:rPr>
              <a:t>α) </a:t>
            </a:r>
            <a:r>
              <a:rPr lang="el-GR" sz="3600" b="1" dirty="0" smtClean="0">
                <a:solidFill>
                  <a:schemeClr val="tx1"/>
                </a:solidFill>
                <a:latin typeface="Arial" pitchFamily="34" charset="0"/>
                <a:cs typeface="Arial" pitchFamily="34" charset="0"/>
              </a:rPr>
              <a:t>ΟΡΙΖΟΝΤΙΟΥΣ.</a:t>
            </a:r>
          </a:p>
          <a:p>
            <a:pPr marL="457200" indent="-457200" algn="l">
              <a:buClr>
                <a:srgbClr val="FF0000"/>
              </a:buClr>
            </a:pPr>
            <a:endParaRPr lang="el-GR" sz="3600" b="1" dirty="0" smtClean="0">
              <a:solidFill>
                <a:schemeClr val="tx1"/>
              </a:solidFill>
              <a:latin typeface="Arial" pitchFamily="34" charset="0"/>
              <a:cs typeface="Arial" pitchFamily="34" charset="0"/>
            </a:endParaRPr>
          </a:p>
          <a:p>
            <a:pPr algn="l"/>
            <a:r>
              <a:rPr lang="el-GR" sz="3600" b="1" dirty="0" smtClean="0">
                <a:solidFill>
                  <a:srgbClr val="FF0000"/>
                </a:solidFill>
                <a:latin typeface="Arial" pitchFamily="34" charset="0"/>
                <a:cs typeface="Arial" pitchFamily="34" charset="0"/>
              </a:rPr>
              <a:t>β) </a:t>
            </a:r>
            <a:r>
              <a:rPr lang="el-GR" sz="3600" b="1" dirty="0" smtClean="0">
                <a:solidFill>
                  <a:schemeClr val="tx1"/>
                </a:solidFill>
                <a:latin typeface="Arial" pitchFamily="34" charset="0"/>
                <a:cs typeface="Arial" pitchFamily="34" charset="0"/>
              </a:rPr>
              <a:t>ΚΑΤΑΚΟΡΥΦΟΥΣ.</a:t>
            </a: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700" b="1" u="sng" dirty="0" smtClean="0">
                <a:solidFill>
                  <a:schemeClr val="bg1"/>
                </a:solidFill>
                <a:latin typeface="Arial" pitchFamily="34" charset="0"/>
                <a:cs typeface="Arial" pitchFamily="34" charset="0"/>
              </a:rPr>
              <a:t>ΚΑΤΑΤΑΞΗ ΤΩΝ ΑΤΜΟΣΤΡΟΒΙΛΩΝ</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616624"/>
          </a:xfrm>
        </p:spPr>
        <p:txBody>
          <a:bodyPr>
            <a:noAutofit/>
          </a:bodyPr>
          <a:lstStyle/>
          <a:p>
            <a:r>
              <a:rPr lang="el-GR" sz="2000" b="1" u="sng" dirty="0" smtClean="0">
                <a:solidFill>
                  <a:srgbClr val="FF0000"/>
                </a:solidFill>
                <a:latin typeface="Arial" pitchFamily="34" charset="0"/>
                <a:cs typeface="Arial" pitchFamily="34" charset="0"/>
              </a:rPr>
              <a:t>ΣΥΜΠΙΕΣΗ</a:t>
            </a:r>
          </a:p>
          <a:p>
            <a:pPr algn="l"/>
            <a:r>
              <a:rPr lang="el-GR" sz="2100" b="1" dirty="0" smtClean="0">
                <a:solidFill>
                  <a:schemeClr val="tx1"/>
                </a:solidFill>
                <a:latin typeface="Arial" pitchFamily="34" charset="0"/>
                <a:cs typeface="Arial" pitchFamily="34" charset="0"/>
              </a:rPr>
              <a:t>Η ΦΑΣΗ ΤΗΣ ΣΥΜΠΙΕΣΕΩΣ ΞΕΚΙΝΑ ΜΕ ΤΟ ΕΜΒΟΛΟ ΝΑ ΒΡΙΣΚΕΤΑΙ ΣΤΟ ΚΝΣ ΚΑΙ ΤΗ ΒΑΛΒΙΔΑ ΕΙΣΑΓΩΓΗΣ ΚΑΙ ΕΞΑΓΩΓΗΣ ΚΛΕΙΣΤΕΣ, ΩΣΤΕ ΝΑ ΕΠΙΤΥΓΧΑΝΕΤΑΙ ΣΤΕΓΑΝΟΠΟΙΗΣΗ ΤΟΥ ΚΥΛΙΝΔΡΟΥ. ΚΑΘΩΣ ΤΟ ΕΜΒΟΛΟ ΚΙΝΕΙΤΑΙ ΑΠΟ ΤΟ ΚΝΣ ΣΤΟ ΑΝΣ, ΜΕΙΩΝΕΙ ΤΟΝ ΟΓΚΟ ΤΟΥ ΚΥΛΙΝΔΡΟΥ, ΜΕ ΑΠΟΤΕΛΕΣΜΑ ΝΑ ΑΥΞΑΝΕΤΑΙ Η ΠΙΕΣΗ ΤΟΥ ΠΕΡΙΕΧΟΜΕΝΟΥ ΜΕΙΓΜΑΤΟΣ ΑΕΡΑ-ΚΑΥΣΙΜΟΥ ΜΑΖΙ ΜΕ ΤΗ ΘΕΡΜΟΚΡΑΣΙΑ ΤΟΥ. ΟΤΑΝ ΠΛΕΟΝ ΤΟ ΕΜΒΟΛΟ ΦΤΑΣΕΙ ΣΤΟ ΑΝΣ, Ο ΟΓΚΟΣ ΤΟΥ ΜΕΙΓΜΑΤΟΣ ΕΧΕΙ ΠΕΡΙΟΡΙΣΘΕΙ ΣΤΟ ΧΩΡΟ ΜΕΤΑΞΥ ΠΩΜΑΤΟΣ ΚΑΙ ΕΜΒΟΛΟΥ (ΕΠΙΖΗΜΙΟΣ ΟΓΚΟΣ). </a:t>
            </a:r>
          </a:p>
          <a:p>
            <a:pPr algn="l"/>
            <a:r>
              <a:rPr lang="el-GR" sz="2100" b="1" dirty="0" smtClean="0">
                <a:solidFill>
                  <a:schemeClr val="tx1"/>
                </a:solidFill>
                <a:latin typeface="Arial" pitchFamily="34" charset="0"/>
                <a:cs typeface="Arial" pitchFamily="34" charset="0"/>
              </a:rPr>
              <a:t>ΤΟ ΕΜΒΟΛΟ ΚΙΝΕΙΤΑΙ ΚΑΤΑ ΤΗ ΦΑΣΗ ΤΗΣ ΣΥΜΠΙΕΣΕΩΣ ΟΠΩΣ ΚΑΙ ΣΤΗΝ ΠΡΟΗΓΟΥΜΕΝΗ ΦΑΣΗ ΤΗΣ ΕΙΣΑΓΩΓΗΣ, ΑΝΤΛΩΝΤΑΣ ΜΗΧΑΝΙΚΗ ΕΝΕΡΓΕΙΑ ΑΠΟ ΤΟ ΣΦΟΝΔΥΛΟ.</a:t>
            </a:r>
          </a:p>
          <a:p>
            <a:pPr algn="l"/>
            <a:r>
              <a:rPr lang="el-GR" sz="2100" b="1" dirty="0" smtClean="0">
                <a:solidFill>
                  <a:schemeClr val="tx1"/>
                </a:solidFill>
                <a:latin typeface="Arial" pitchFamily="34" charset="0"/>
                <a:cs typeface="Arial" pitchFamily="34" charset="0"/>
              </a:rPr>
              <a:t>Η ΚΙΝΗΣΗ ΤΟΥ ΕΜΒΟΛΟΥ ΑΠΟ ΤΟ ΚΝΣ ΣΤΟ ΑΝΣ ΚΑΤΑ ΤΗ ΦΑΣΗ ΤΗΣ ΣΥΜΠΙΕΣΕΩΣ ΑΠΟΤΕΛΕΙ </a:t>
            </a:r>
            <a:r>
              <a:rPr lang="el-GR" sz="2100" b="1" u="sng" dirty="0" smtClean="0">
                <a:solidFill>
                  <a:srgbClr val="FF0000"/>
                </a:solidFill>
                <a:latin typeface="Arial" pitchFamily="34" charset="0"/>
                <a:cs typeface="Arial" pitchFamily="34" charset="0"/>
              </a:rPr>
              <a:t>ΤΟ ΔΕΥΤΕΡΟ ΧΡΟΝΟ</a:t>
            </a:r>
            <a:r>
              <a:rPr lang="el-GR" sz="2100" b="1" dirty="0" smtClean="0">
                <a:solidFill>
                  <a:schemeClr val="tx1"/>
                </a:solidFill>
                <a:latin typeface="Arial" pitchFamily="34" charset="0"/>
                <a:cs typeface="Arial" pitchFamily="34" charset="0"/>
              </a:rPr>
              <a:t> ΛΕΙΤΟΥΡΓΙΑΣ ΤΗΣ ΤΕΤΡΑΧΡΟΝΗΣ ΒΕΝΖΙΝΟΜΗΧΑΝΗΣ</a:t>
            </a:r>
            <a:r>
              <a:rPr lang="el-GR" sz="2000" b="1" dirty="0" smtClean="0">
                <a:solidFill>
                  <a:schemeClr val="tx1"/>
                </a:solidFill>
                <a:latin typeface="Arial" pitchFamily="34" charset="0"/>
                <a:cs typeface="Arial" pitchFamily="34" charset="0"/>
              </a:rPr>
              <a:t>.</a:t>
            </a:r>
          </a:p>
          <a:p>
            <a:pPr algn="l"/>
            <a:endParaRPr lang="el-GR" sz="12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2000" b="1" u="sng" dirty="0" smtClean="0">
                <a:solidFill>
                  <a:schemeClr val="bg1"/>
                </a:solidFill>
                <a:latin typeface="Arial" pitchFamily="34" charset="0"/>
                <a:cs typeface="Arial" pitchFamily="34" charset="0"/>
              </a:rPr>
              <a:t>ΣΤΟΙΧΕΙΩΔΗΣ ΛΕΙΤΟΥΡΓΙΑ ΤΕΤΡΑΧΡΟΝΗΣ ΒΕΝΖΙΝΟΜΗΧΑΝΗΣ</a:t>
            </a:r>
            <a:endParaRPr lang="en-US" sz="20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marL="457200" indent="-457200">
              <a:buClr>
                <a:srgbClr val="FF0000"/>
              </a:buClr>
              <a:buFont typeface="+mj-lt"/>
              <a:buAutoNum type="arabicPeriod" startAt="3"/>
            </a:pPr>
            <a:r>
              <a:rPr lang="el-GR" sz="1800" b="1" u="sng" dirty="0" smtClean="0">
                <a:solidFill>
                  <a:schemeClr val="tx1"/>
                </a:solidFill>
                <a:latin typeface="Arial" pitchFamily="34" charset="0"/>
                <a:cs typeface="Arial" pitchFamily="34" charset="0"/>
              </a:rPr>
              <a:t>ΑΝΑΛΟΓΑ ΜΕ ΤΗ ΔΙΕΥΘΥΝΣΗ ΡΟΗΣ ΤΟΥ ΑΤΜΟΥ ΣΤΟ ΕΣΩΤΕΡΙΚΟ ΤΟΥΣ</a:t>
            </a:r>
          </a:p>
          <a:p>
            <a:pPr marL="457200" indent="-457200" algn="l">
              <a:buClr>
                <a:srgbClr val="FF0000"/>
              </a:buClr>
            </a:pPr>
            <a:r>
              <a:rPr lang="el-GR" sz="1800" b="1" dirty="0" smtClean="0">
                <a:solidFill>
                  <a:schemeClr val="tx1"/>
                </a:solidFill>
                <a:latin typeface="Arial" pitchFamily="34" charset="0"/>
                <a:cs typeface="Arial" pitchFamily="34" charset="0"/>
              </a:rPr>
              <a:t>ΚΑΤΑΤΑΣΣΟΝΤΑΙ ΣΕ:</a:t>
            </a:r>
          </a:p>
          <a:p>
            <a:pPr marL="342900" indent="-342900" algn="l">
              <a:buClr>
                <a:srgbClr val="FF0000"/>
              </a:buClr>
              <a:buFont typeface="+mj-lt"/>
              <a:buAutoNum type="alphaLcParenR"/>
            </a:pPr>
            <a:r>
              <a:rPr lang="el-GR" sz="1800" b="1" u="sng" dirty="0" smtClean="0">
                <a:solidFill>
                  <a:srgbClr val="FF0000"/>
                </a:solidFill>
                <a:latin typeface="Arial" pitchFamily="34" charset="0"/>
                <a:cs typeface="Arial" pitchFamily="34" charset="0"/>
              </a:rPr>
              <a:t>ΣΤΡΟΒΙΛΟΥΣ ΜΕ ΑΞΟΝΙΚΗ ΡΟΗ</a:t>
            </a:r>
            <a:r>
              <a:rPr lang="el-GR" sz="1800" b="1" dirty="0" smtClean="0">
                <a:solidFill>
                  <a:schemeClr val="tx1"/>
                </a:solidFill>
                <a:latin typeface="Arial" pitchFamily="34" charset="0"/>
                <a:cs typeface="Arial" pitchFamily="34" charset="0"/>
              </a:rPr>
              <a:t>, ΟΤΑΝ Ο ΑΤΜΟΣ, ΑΠΟ ΤΗΝ ΕΙΣΟΔΟ ΤΟΥ ΣΤΟ ΣΤΡΟΒΙΛΟ ΕΩΣ ΤΗΝ ΕΞΟΔΟ ΤΟΥ, </a:t>
            </a:r>
            <a:r>
              <a:rPr lang="el-GR" sz="1800" b="1" dirty="0" smtClean="0">
                <a:solidFill>
                  <a:srgbClr val="FF0000"/>
                </a:solidFill>
                <a:latin typeface="Arial" pitchFamily="34" charset="0"/>
                <a:cs typeface="Arial" pitchFamily="34" charset="0"/>
              </a:rPr>
              <a:t>ΡΕΕΙ ΠΑΡΑΛΛΗΛΑ ΠΡΟΣ ΤΟΝ ΑΞΟΝΑ ΤΟΥ ΣΤΡΟΒΙΛΟΥ</a:t>
            </a:r>
            <a:r>
              <a:rPr lang="el-GR" sz="1800" b="1" dirty="0" smtClean="0">
                <a:solidFill>
                  <a:schemeClr val="tx1"/>
                </a:solidFill>
                <a:latin typeface="Arial" pitchFamily="34" charset="0"/>
                <a:cs typeface="Arial" pitchFamily="34" charset="0"/>
              </a:rPr>
              <a:t>.                                                                              ΑΥΤΟΙ ΠΑΛΙ ΥΠΟΔΙΑΙΡΟΥΝΤΑΙ: ΣΕ </a:t>
            </a:r>
            <a:r>
              <a:rPr lang="el-GR" sz="1800" b="1" dirty="0" smtClean="0">
                <a:solidFill>
                  <a:srgbClr val="FF0000"/>
                </a:solidFill>
                <a:latin typeface="Arial" pitchFamily="34" charset="0"/>
                <a:cs typeface="Arial" pitchFamily="34" charset="0"/>
              </a:rPr>
              <a:t>ΑΠΛΗΣ ΡΟΗΣ</a:t>
            </a:r>
            <a:r>
              <a:rPr lang="el-GR" sz="1800" b="1" dirty="0" smtClean="0">
                <a:solidFill>
                  <a:schemeClr val="tx1"/>
                </a:solidFill>
                <a:latin typeface="Arial" pitchFamily="34" charset="0"/>
                <a:cs typeface="Arial" pitchFamily="34" charset="0"/>
              </a:rPr>
              <a:t>, ΟΤΑΝ ΑΥΤΗ ΠΡΑΓΜΑΤΟΠΟΙΕΙΤΑΙ ΚΑΤΑ ΜΙΑ ΔΙΕΥΘΥΝΣΗ ΜΟΝΟ, ΔΗΛΑΔΗ ΑΠΟ ΤΟ ΕΝΑ ΑΚΡΟ ΤΗΣ ΕΙΣΟΔΟΥ ΠΡΟΣ ΤΟ ΑΛΛΟ ΤΗΣ ΕΞΟΔΟΥ ΚΑΙ </a:t>
            </a:r>
            <a:r>
              <a:rPr lang="el-GR" sz="1800" b="1" dirty="0" smtClean="0">
                <a:solidFill>
                  <a:srgbClr val="FF0000"/>
                </a:solidFill>
                <a:latin typeface="Arial" pitchFamily="34" charset="0"/>
                <a:cs typeface="Arial" pitchFamily="34" charset="0"/>
              </a:rPr>
              <a:t>ΔΙΠΛΗΣ ΡΟΗΣ</a:t>
            </a:r>
            <a:r>
              <a:rPr lang="el-GR" sz="1800" b="1" dirty="0" smtClean="0">
                <a:solidFill>
                  <a:schemeClr val="tx1"/>
                </a:solidFill>
                <a:latin typeface="Arial" pitchFamily="34" charset="0"/>
                <a:cs typeface="Arial" pitchFamily="34" charset="0"/>
              </a:rPr>
              <a:t>, ΟΤΑΝ ΠΡΑΓΜΑΤΟΠΟΙΕΙΤΑΙ ΚΑΤΑ ΔΥΟ ΔΙΕΥΘΥΝΣΕΙΣ ΑΝΤΙΘΕΤΕΣ ΜΕΤΑΞΥ ΤΟΥΣ, ΔΗΛΑΔΗ ΟΤΑΝ Ο ΑΤΜΟΣ ΕΙΣΕΡΧΕΤΑΙ ΣΤΟ ΜΕΣΟ ΤΟΥ ΑΞΟΝΑ ΤΟΥ ΣΤΡΟΒΙΛΟΥ ΚΑΙ ΡΕΕΙ ΠΡΟΣ ΤΑ ΔΥΟ ΑΚΡΑ Η ΑΝΤΙΣΤΡΟΦΑ.</a:t>
            </a:r>
          </a:p>
          <a:p>
            <a:pPr marL="342900" indent="-342900" algn="l">
              <a:buClr>
                <a:srgbClr val="FF0000"/>
              </a:buClr>
              <a:buFont typeface="+mj-lt"/>
              <a:buAutoNum type="alphaLcParenR"/>
            </a:pPr>
            <a:r>
              <a:rPr lang="el-GR" sz="1800" b="1" u="sng" dirty="0" smtClean="0">
                <a:solidFill>
                  <a:srgbClr val="FF0000"/>
                </a:solidFill>
                <a:latin typeface="Arial" pitchFamily="34" charset="0"/>
                <a:cs typeface="Arial" pitchFamily="34" charset="0"/>
              </a:rPr>
              <a:t>ΣΤΡΟΒΙΛΟΥΣ ΑΚΤΙΝΙΚΗΣ ΡΟΗΣ</a:t>
            </a:r>
            <a:r>
              <a:rPr lang="el-GR" sz="1800" b="1" dirty="0" smtClean="0">
                <a:solidFill>
                  <a:schemeClr val="tx1"/>
                </a:solidFill>
                <a:latin typeface="Arial" pitchFamily="34" charset="0"/>
                <a:cs typeface="Arial" pitchFamily="34" charset="0"/>
              </a:rPr>
              <a:t>, ΣΤΟΥΣ ΟΠΟΙΟΥΣ Ο ΑΤΜΟΣ ΡΕΕΙ ΑΚΤΙΝΙΚΑ, ΔΗΛΑΔΗ ΚΑΤΑ ΔΙΕΥΘΥΝΣΗ ΚΑΘΕΤΗ ΠΡΟΣ ΤΟΝ ΑΞΟΝΑ ΤΟΥ ΣΤΡΟΒΙΛΟΥ ΑΠΟ ΤΟ ΚΕΝΤΡΟ ΠΡΟΣ ΤΗΝ ΠΕΡΙΦΕΡΕΙΑ ΤΟΥ η ΑΝΤΙΣΤΡΟΦΑ.</a:t>
            </a:r>
          </a:p>
          <a:p>
            <a:pPr marL="342900" indent="-342900" algn="l">
              <a:buClr>
                <a:srgbClr val="FF0000"/>
              </a:buClr>
              <a:buFont typeface="+mj-lt"/>
              <a:buAutoNum type="alphaLcParenR"/>
            </a:pPr>
            <a:r>
              <a:rPr lang="el-GR" sz="1800" b="1" u="sng" dirty="0" smtClean="0">
                <a:solidFill>
                  <a:srgbClr val="FF0000"/>
                </a:solidFill>
                <a:latin typeface="Arial" pitchFamily="34" charset="0"/>
                <a:cs typeface="Arial" pitchFamily="34" charset="0"/>
              </a:rPr>
              <a:t>ΣΤΡΟΒΙΛΟΥΣ ΠΕΡΙΦΕΡΕΙΑΚΗΣ </a:t>
            </a:r>
            <a:r>
              <a:rPr lang="el-GR" sz="1800" b="1" dirty="0" smtClean="0">
                <a:solidFill>
                  <a:schemeClr val="tx1"/>
                </a:solidFill>
                <a:latin typeface="Arial" pitchFamily="34" charset="0"/>
                <a:cs typeface="Arial" pitchFamily="34" charset="0"/>
              </a:rPr>
              <a:t>η </a:t>
            </a:r>
            <a:r>
              <a:rPr lang="el-GR" sz="1800" b="1" u="sng" dirty="0" smtClean="0">
                <a:solidFill>
                  <a:srgbClr val="FF0000"/>
                </a:solidFill>
                <a:latin typeface="Arial" pitchFamily="34" charset="0"/>
                <a:cs typeface="Arial" pitchFamily="34" charset="0"/>
              </a:rPr>
              <a:t>ΕΦΑΠΤΟΜΕΝΙΚΗΣ ΡΟΗΣ</a:t>
            </a:r>
            <a:r>
              <a:rPr lang="el-GR" sz="1800" b="1" dirty="0" smtClean="0">
                <a:solidFill>
                  <a:schemeClr val="tx1"/>
                </a:solidFill>
                <a:latin typeface="Arial" pitchFamily="34" charset="0"/>
                <a:cs typeface="Arial" pitchFamily="34" charset="0"/>
              </a:rPr>
              <a:t>, ΟΤΑΝ Η ΡΟΗ ΤΟΥ ΑΤΜΟΥ ΑΚΟΛΟΥΘΕΙ ΤΗ ΔΙΕΥΘΥΝΣΗ ΤΗΣ ΕΦΑΠΤΟΜΕΝΗΣ ΤΗΣ ΠΕΡΙΦΕΡΕΙΑΣ ΤΟΥ ΤΡΟΧΟΥ.</a:t>
            </a:r>
          </a:p>
          <a:p>
            <a:pPr marL="457200" indent="-457200" algn="l">
              <a:buClr>
                <a:srgbClr val="FF0000"/>
              </a:buClr>
            </a:pP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700" b="1" u="sng" dirty="0" smtClean="0">
                <a:solidFill>
                  <a:schemeClr val="bg1"/>
                </a:solidFill>
                <a:latin typeface="Arial" pitchFamily="34" charset="0"/>
                <a:cs typeface="Arial" pitchFamily="34" charset="0"/>
              </a:rPr>
              <a:t>ΚΑΤΑΤΑΞΗ ΤΩΝ ΑΤΜΟΣΤΡΟΒΙΛΩΝ</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marL="457200" indent="-457200" algn="l">
              <a:buClr>
                <a:srgbClr val="FF0000"/>
              </a:buClr>
              <a:buFont typeface="+mj-lt"/>
              <a:buAutoNum type="arabicPeriod" startAt="4"/>
            </a:pPr>
            <a:r>
              <a:rPr lang="el-GR" sz="1900" b="1" u="sng" dirty="0" smtClean="0">
                <a:solidFill>
                  <a:schemeClr val="tx1"/>
                </a:solidFill>
                <a:latin typeface="Arial" pitchFamily="34" charset="0"/>
                <a:cs typeface="Arial" pitchFamily="34" charset="0"/>
              </a:rPr>
              <a:t>ΑΝΑΛΟΓΑ ΜΕ ΤΗΝ ΠΙΕΣΗ ΤΟΥ ΑΤΜΟΥ ΜΕ ΤΟΝ ΟΠΟΙΟ ΛΕΙΤΟΥΡΓΟΥΝ</a:t>
            </a:r>
          </a:p>
          <a:p>
            <a:pPr marL="457200" indent="-457200" algn="l">
              <a:buClr>
                <a:srgbClr val="FF0000"/>
              </a:buClr>
            </a:pPr>
            <a:r>
              <a:rPr lang="el-GR" sz="2000" b="1" dirty="0" smtClean="0">
                <a:solidFill>
                  <a:schemeClr val="tx1"/>
                </a:solidFill>
                <a:latin typeface="Arial" pitchFamily="34" charset="0"/>
                <a:cs typeface="Arial" pitchFamily="34" charset="0"/>
              </a:rPr>
              <a:t>ΔΙΑΚΡΙΝΟΝΤΑΙ ΣΕ: </a:t>
            </a:r>
          </a:p>
          <a:p>
            <a:pPr marL="457200" indent="-457200" algn="l">
              <a:buClr>
                <a:srgbClr val="FF0000"/>
              </a:buClr>
            </a:pPr>
            <a:endParaRPr lang="el-GR" sz="2000" b="1" dirty="0" smtClean="0">
              <a:solidFill>
                <a:schemeClr val="tx1"/>
              </a:solidFill>
              <a:latin typeface="Arial" pitchFamily="34" charset="0"/>
              <a:cs typeface="Arial" pitchFamily="34" charset="0"/>
            </a:endParaRPr>
          </a:p>
          <a:p>
            <a:pPr marL="457200" indent="-457200" algn="l">
              <a:buClr>
                <a:srgbClr val="FF0000"/>
              </a:buClr>
            </a:pPr>
            <a:r>
              <a:rPr lang="el-GR" sz="2000" b="1" dirty="0" smtClean="0">
                <a:solidFill>
                  <a:srgbClr val="FF0000"/>
                </a:solidFill>
                <a:latin typeface="Arial" pitchFamily="34" charset="0"/>
                <a:cs typeface="Arial" pitchFamily="34" charset="0"/>
              </a:rPr>
              <a:t>α) ΥΨΗΛΗΣ ΠΙΕΣΕΩΣ </a:t>
            </a:r>
            <a:r>
              <a:rPr lang="el-GR" sz="2000" b="1" dirty="0" smtClean="0">
                <a:solidFill>
                  <a:schemeClr val="tx1"/>
                </a:solidFill>
                <a:latin typeface="Arial" pitchFamily="34" charset="0"/>
                <a:cs typeface="Arial" pitchFamily="34" charset="0"/>
              </a:rPr>
              <a:t>(Υ.Π.), ΠΟΥ ΤΡΟΦΟΔΟΤΟΥΝΤΑΙ ΜΕ ΑΤΜΟ</a:t>
            </a:r>
          </a:p>
          <a:p>
            <a:pPr marL="457200" indent="-457200" algn="l">
              <a:buClr>
                <a:srgbClr val="FF0000"/>
              </a:buClr>
            </a:pPr>
            <a:r>
              <a:rPr lang="el-GR" sz="2000" b="1" dirty="0" smtClean="0">
                <a:solidFill>
                  <a:schemeClr val="tx1"/>
                </a:solidFill>
                <a:latin typeface="Arial" pitchFamily="34" charset="0"/>
                <a:cs typeface="Arial" pitchFamily="34" charset="0"/>
              </a:rPr>
              <a:t>     ΑΠΕΥΘΕΙΑΣ ΑΠΟ ΤΟ ΛΕΒΗΤΑ.</a:t>
            </a:r>
          </a:p>
          <a:p>
            <a:pPr algn="l"/>
            <a:r>
              <a:rPr lang="el-GR" sz="2000" b="1" dirty="0" smtClean="0">
                <a:solidFill>
                  <a:srgbClr val="FF0000"/>
                </a:solidFill>
                <a:latin typeface="Arial" pitchFamily="34" charset="0"/>
                <a:cs typeface="Arial" pitchFamily="34" charset="0"/>
              </a:rPr>
              <a:t>β) ΜΕΣΗΣ ΠΙΕΣΕΩΣ </a:t>
            </a:r>
            <a:r>
              <a:rPr lang="el-GR" sz="2000" b="1" dirty="0" smtClean="0">
                <a:solidFill>
                  <a:schemeClr val="tx1"/>
                </a:solidFill>
                <a:latin typeface="Arial" pitchFamily="34" charset="0"/>
                <a:cs typeface="Arial" pitchFamily="34" charset="0"/>
              </a:rPr>
              <a:t>(Μ.Π.), ΠΟΥ ΛΕΙΤΟΥΡΓΟΥΝ ΜΕ ΤΟΝ ΑΤΜΟ</a:t>
            </a:r>
          </a:p>
          <a:p>
            <a:pPr algn="l"/>
            <a:r>
              <a:rPr lang="el-GR" sz="2000" b="1" dirty="0" smtClean="0">
                <a:solidFill>
                  <a:schemeClr val="tx1"/>
                </a:solidFill>
                <a:latin typeface="Arial" pitchFamily="34" charset="0"/>
                <a:cs typeface="Arial" pitchFamily="34" charset="0"/>
              </a:rPr>
              <a:t>     ΕΞΑΓΩΓΗΣ ΤΟΥ ΣΤΡΟΒΙΛΟΥ Υ.Π.</a:t>
            </a:r>
            <a:br>
              <a:rPr lang="el-GR" sz="2000" b="1" dirty="0" smtClean="0">
                <a:solidFill>
                  <a:schemeClr val="tx1"/>
                </a:solidFill>
                <a:latin typeface="Arial" pitchFamily="34" charset="0"/>
                <a:cs typeface="Arial" pitchFamily="34" charset="0"/>
              </a:rPr>
            </a:br>
            <a:r>
              <a:rPr lang="el-GR" sz="2000" b="1" dirty="0" smtClean="0">
                <a:solidFill>
                  <a:srgbClr val="FF0000"/>
                </a:solidFill>
                <a:latin typeface="Arial" pitchFamily="34" charset="0"/>
                <a:cs typeface="Arial" pitchFamily="34" charset="0"/>
              </a:rPr>
              <a:t>γ) ΧΑΜΗΛΗΣ ΠΙΕΣΕΩΣ </a:t>
            </a:r>
            <a:r>
              <a:rPr lang="el-GR" sz="2000" b="1" dirty="0" smtClean="0">
                <a:solidFill>
                  <a:schemeClr val="tx1"/>
                </a:solidFill>
                <a:latin typeface="Arial" pitchFamily="34" charset="0"/>
                <a:cs typeface="Arial" pitchFamily="34" charset="0"/>
              </a:rPr>
              <a:t>(Χ.Π.), ΠΟΥ ΛΕΙΤΟΥΡΓΟΥΝ ΜΕ ΤΟΝ ΑΤΜΟ</a:t>
            </a:r>
          </a:p>
          <a:p>
            <a:pPr algn="l"/>
            <a:r>
              <a:rPr lang="el-GR" sz="2000" b="1" dirty="0" smtClean="0">
                <a:solidFill>
                  <a:schemeClr val="tx1"/>
                </a:solidFill>
                <a:latin typeface="Arial" pitchFamily="34" charset="0"/>
                <a:cs typeface="Arial" pitchFamily="34" charset="0"/>
              </a:rPr>
              <a:t>     ΕΞΑΓΩΓΗΣ ΤΟΥ ΣΤΡΟΒΙΛΟΥ Μ.Π. ΚΑΙ ΕΞΑΓΟΥΝ ΠΡΟΣ ΤΟ ΨΥΓΕΙΟ. </a:t>
            </a:r>
          </a:p>
          <a:p>
            <a:pPr algn="l"/>
            <a:r>
              <a:rPr lang="el-GR" sz="2000" b="1" dirty="0" smtClean="0">
                <a:solidFill>
                  <a:srgbClr val="FF0000"/>
                </a:solidFill>
                <a:latin typeface="Arial" pitchFamily="34" charset="0"/>
                <a:cs typeface="Arial" pitchFamily="34" charset="0"/>
              </a:rPr>
              <a:t>δ) ΣΤΡΟΒΙΛΟΙ ΕΞΑΤΜΙΣΕΩΝ</a:t>
            </a:r>
            <a:r>
              <a:rPr lang="el-GR" sz="2000" b="1" dirty="0" smtClean="0">
                <a:solidFill>
                  <a:schemeClr val="tx1"/>
                </a:solidFill>
                <a:latin typeface="Arial" pitchFamily="34" charset="0"/>
                <a:cs typeface="Arial" pitchFamily="34" charset="0"/>
              </a:rPr>
              <a:t>, ΠΟΥ ΛΕΙΤΟΥΡΓΟΥΝ ΜΕ ΤΗΝ ΕΞΑΤΜΙΣΗ</a:t>
            </a:r>
          </a:p>
          <a:p>
            <a:pPr algn="l"/>
            <a:r>
              <a:rPr lang="el-GR" sz="2000" b="1" dirty="0" smtClean="0">
                <a:solidFill>
                  <a:schemeClr val="tx1"/>
                </a:solidFill>
                <a:latin typeface="Arial" pitchFamily="34" charset="0"/>
                <a:cs typeface="Arial" pitchFamily="34" charset="0"/>
              </a:rPr>
              <a:t>    ΤΗΣ ΠΑΛΙΝΔΡΟΜΙΚΗΣ ΜΗΧΑΝΗΣ ΚΑΙ ΕΞΑΓΟΥΝ ΠΡΟΣ ΤΟ ΨΥΓΕΙΟ. </a:t>
            </a:r>
          </a:p>
          <a:p>
            <a:pPr algn="l"/>
            <a:r>
              <a:rPr lang="el-GR" sz="2000" b="1" dirty="0" smtClean="0">
                <a:solidFill>
                  <a:schemeClr val="tx1"/>
                </a:solidFill>
                <a:latin typeface="Arial" pitchFamily="34" charset="0"/>
                <a:cs typeface="Arial" pitchFamily="34" charset="0"/>
              </a:rPr>
              <a:t>    ΑΥΤΟΙ ΕΚΜΕΤΑΛΛΕΥΟΝΤΑΙ ΚΑΙ ΑΞΙΟΠΟΙΟΥΝ ΤΟ ΥΨΗΛΟ ΑΚΟΜΗ</a:t>
            </a:r>
          </a:p>
          <a:p>
            <a:pPr algn="l"/>
            <a:r>
              <a:rPr lang="el-GR" sz="2000" b="1" dirty="0" smtClean="0">
                <a:solidFill>
                  <a:schemeClr val="tx1"/>
                </a:solidFill>
                <a:latin typeface="Arial" pitchFamily="34" charset="0"/>
                <a:cs typeface="Arial" pitchFamily="34" charset="0"/>
              </a:rPr>
              <a:t>    ΘΕΡΜΙΚΟ ΠΕΡΙΕΧΟΜΕΝΟ (ΕΝΘΑΛΠΙΑ) ΤΟΥ ΑΤΜΟΥ ΕΞΑΓΩΓΗΣ ΤΗΣ</a:t>
            </a:r>
          </a:p>
          <a:p>
            <a:pPr algn="l"/>
            <a:r>
              <a:rPr lang="el-GR" sz="2000" b="1" dirty="0" smtClean="0">
                <a:solidFill>
                  <a:schemeClr val="tx1"/>
                </a:solidFill>
                <a:latin typeface="Arial" pitchFamily="34" charset="0"/>
                <a:cs typeface="Arial" pitchFamily="34" charset="0"/>
              </a:rPr>
              <a:t>    ΠΑΛΙΝΔΡΟΜΙΚΗΣ ΜΗΧΑΝΗΣ ΛΟΓΩ ΤΗΣ ΑΤΕΛΟΥΣ ΕΚΤΟΝΩΣΕΩΣ </a:t>
            </a:r>
          </a:p>
          <a:p>
            <a:pPr algn="l"/>
            <a:r>
              <a:rPr lang="el-GR" sz="2000" b="1" dirty="0" smtClean="0">
                <a:solidFill>
                  <a:schemeClr val="tx1"/>
                </a:solidFill>
                <a:latin typeface="Arial" pitchFamily="34" charset="0"/>
                <a:cs typeface="Arial" pitchFamily="34" charset="0"/>
              </a:rPr>
              <a:t>    Σ‘ΑΥΤΗΝ.</a:t>
            </a:r>
          </a:p>
          <a:p>
            <a:pPr marL="457200" indent="-457200" algn="l">
              <a:buClr>
                <a:srgbClr val="FF0000"/>
              </a:buClr>
            </a:pP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700" b="1" u="sng" dirty="0" smtClean="0">
                <a:solidFill>
                  <a:schemeClr val="bg1"/>
                </a:solidFill>
                <a:latin typeface="Arial" pitchFamily="34" charset="0"/>
                <a:cs typeface="Arial" pitchFamily="34" charset="0"/>
              </a:rPr>
              <a:t>ΚΑΤΑΤΑΞΗ ΤΩΝ ΑΤΜΟΣΤΡΟΒΙΛΩΝ</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2933518"/>
          </a:xfrm>
        </p:spPr>
        <p:txBody>
          <a:bodyPr>
            <a:noAutofit/>
          </a:bodyPr>
          <a:lstStyle/>
          <a:p>
            <a:pPr marL="457200" indent="-457200" algn="l">
              <a:buClr>
                <a:srgbClr val="FF0000"/>
              </a:buClr>
              <a:buFont typeface="+mj-lt"/>
              <a:buAutoNum type="arabicPeriod" startAt="4"/>
            </a:pPr>
            <a:r>
              <a:rPr lang="el-GR" sz="1900" b="1" u="sng" dirty="0" smtClean="0">
                <a:solidFill>
                  <a:schemeClr val="tx1"/>
                </a:solidFill>
                <a:latin typeface="Arial" pitchFamily="34" charset="0"/>
                <a:cs typeface="Arial" pitchFamily="34" charset="0"/>
              </a:rPr>
              <a:t>ΑΝΑΛΟΓΑ ΜΕ ΤΗΝ ΠΙΕΣΗ ΤΟΥ ΑΤΜΟΥ ΜΕ ΤΟΝ ΟΠΟΙΟ ΛΕΙΤΟΥΡΓΟΥΝ</a:t>
            </a:r>
          </a:p>
          <a:p>
            <a:pPr algn="l"/>
            <a:r>
              <a:rPr lang="el-GR" sz="1700" b="1" dirty="0" smtClean="0">
                <a:solidFill>
                  <a:schemeClr val="tx1"/>
                </a:solidFill>
                <a:latin typeface="Arial" pitchFamily="34" charset="0"/>
                <a:cs typeface="Arial" pitchFamily="34" charset="0"/>
              </a:rPr>
              <a:t>ΟΤΑΝ ΣΕ ΜΙΑ ΕΓΚΑΤΑΣΤΑΣΗ ΥΠΑΡΧΟΥΝ ΔΥΟ ΜΟΝΟ ΣΤΡΟΒΙΛΟΙ ΜΕ ΔΙΑΔΟΧΙΚΗ ΕΝΕΡΓΕΙΑ ΤΟΥ ΑΤΜΟΥ, ΤΟΤΕ Ο ΕΝΑΣ ΧΑΡΑΚΤΗΡΙΖΕΤΑΙ ΩΣ Υ.Π. ΚΑΙ Ο ΔΕΥΤΕΡΟΣ Χ.Π. </a:t>
            </a:r>
            <a:endParaRPr lang="en-US" sz="1700" b="1" dirty="0" smtClean="0">
              <a:solidFill>
                <a:schemeClr val="tx1"/>
              </a:solidFill>
              <a:latin typeface="Arial" pitchFamily="34" charset="0"/>
              <a:cs typeface="Arial" pitchFamily="34" charset="0"/>
            </a:endParaRPr>
          </a:p>
          <a:p>
            <a:pPr algn="l"/>
            <a:r>
              <a:rPr lang="el-GR" sz="1700" b="1" dirty="0" smtClean="0">
                <a:solidFill>
                  <a:schemeClr val="tx1"/>
                </a:solidFill>
                <a:latin typeface="Arial" pitchFamily="34" charset="0"/>
                <a:cs typeface="Arial" pitchFamily="34" charset="0"/>
              </a:rPr>
              <a:t>ΣΕ ΜΙΑ ΝΑΥΤΙΚΗ ΕΓΚΑΤΑΣΤΑΣΗ ΜΠΟΡΕΙ ΟΙ ΣΤΡΟΒΙΛΟΙ Υ.Π. — Μ.Π. — Χ.Π. ΝΑ ΕΧΟΥΝ ΤΟΥΣ ΑΞΟΝΕΣ ΤΟΥΣ ΕΝΩΜΕΝΟΥΣ ΣΕ ΜΙΑ ΕΥΘΕΙΑ η ΟΠΩΣ ΛΕΜΕ, ΚΑΤΑ ΤΟ ΣΥΣΤΗΜΑ </a:t>
            </a:r>
            <a:r>
              <a:rPr lang="en-US" sz="1700" b="1" dirty="0" smtClean="0">
                <a:solidFill>
                  <a:srgbClr val="FF0000"/>
                </a:solidFill>
                <a:latin typeface="Arial" pitchFamily="34" charset="0"/>
                <a:cs typeface="Arial" pitchFamily="34" charset="0"/>
              </a:rPr>
              <a:t>TANDEM</a:t>
            </a:r>
            <a:r>
              <a:rPr lang="el-GR" sz="1700" b="1" dirty="0" smtClean="0">
                <a:solidFill>
                  <a:schemeClr val="tx1"/>
                </a:solidFill>
                <a:latin typeface="Arial" pitchFamily="34" charset="0"/>
                <a:cs typeface="Arial" pitchFamily="34" charset="0"/>
              </a:rPr>
              <a:t>. </a:t>
            </a:r>
          </a:p>
          <a:p>
            <a:pPr algn="l"/>
            <a:r>
              <a:rPr lang="el-GR" sz="1700" b="1" dirty="0" smtClean="0">
                <a:solidFill>
                  <a:schemeClr val="tx1"/>
                </a:solidFill>
                <a:latin typeface="Arial" pitchFamily="34" charset="0"/>
                <a:cs typeface="Arial" pitchFamily="34" charset="0"/>
              </a:rPr>
              <a:t>ΜΠΟΡΕΙ ΕΠΙΣΗΣ ΝΑ ΕΧΟΥΝ ΤΟΥΣ ΑΞΟΝΕΣ ΤΟΥΣ ΠΑΡΑΛΛΗΛΟΥΣ ΚΑΙ ΣΥΝΔΕΜΕΝΟΥΣ ΜΕΤΑΞΥ ΤΟΥΣ ΜΕ ΟΔΟΝΤΩΤΟΥΣ ΤΡΟΧΟΥΣ ΣΤΟΝ ΚΟΙΝΟ ΕΛΙΚΟΦΟΡΟ ΑΞΟΝΑ, ΠΟΥ ΠΕΡΙΣΤΡΕΦΕΙ ΤΗΝ ΕΛΙΚΑ.</a:t>
            </a:r>
          </a:p>
          <a:p>
            <a:pPr marL="457200" indent="-457200" algn="l">
              <a:buClr>
                <a:srgbClr val="FF0000"/>
              </a:buClr>
            </a:pP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700" b="1" u="sng" dirty="0" smtClean="0">
                <a:solidFill>
                  <a:schemeClr val="bg1"/>
                </a:solidFill>
                <a:latin typeface="Arial" pitchFamily="34" charset="0"/>
                <a:cs typeface="Arial" pitchFamily="34" charset="0"/>
              </a:rPr>
              <a:t>ΚΑΤΑΤΑΞΗ ΤΩΝ ΑΤΜΟΣΤΡΟΒΙΛΩΝ</a:t>
            </a:r>
            <a:r>
              <a:rPr lang="el-GR" sz="2400" b="1" dirty="0" smtClean="0"/>
              <a:t/>
            </a:r>
            <a:br>
              <a:rPr lang="el-GR" sz="2400" b="1" dirty="0" smtClean="0"/>
            </a:br>
            <a:endParaRPr lang="el-GR" sz="2400" b="1" u="sng" dirty="0">
              <a:solidFill>
                <a:schemeClr val="bg1"/>
              </a:solidFill>
              <a:latin typeface="Arial Black" pitchFamily="34" charset="0"/>
            </a:endParaRPr>
          </a:p>
        </p:txBody>
      </p:sp>
      <p:pic>
        <p:nvPicPr>
          <p:cNvPr id="1026" name="Picture 2" descr="C:\Users\Fadi\Desktop\1.png"/>
          <p:cNvPicPr>
            <a:picLocks noChangeAspect="1" noChangeArrowheads="1"/>
          </p:cNvPicPr>
          <p:nvPr/>
        </p:nvPicPr>
        <p:blipFill>
          <a:blip r:embed="rId3" cstate="print">
            <a:lum bright="-14000" contrast="41000"/>
          </a:blip>
          <a:srcRect/>
          <a:stretch>
            <a:fillRect/>
          </a:stretch>
        </p:blipFill>
        <p:spPr bwMode="auto">
          <a:xfrm>
            <a:off x="179512" y="4005064"/>
            <a:ext cx="4464496" cy="2592288"/>
          </a:xfrm>
          <a:prstGeom prst="rect">
            <a:avLst/>
          </a:prstGeom>
          <a:noFill/>
        </p:spPr>
      </p:pic>
      <p:pic>
        <p:nvPicPr>
          <p:cNvPr id="1027" name="Picture 3" descr="C:\Users\Fadi\Desktop\2.png"/>
          <p:cNvPicPr>
            <a:picLocks noChangeAspect="1" noChangeArrowheads="1"/>
          </p:cNvPicPr>
          <p:nvPr/>
        </p:nvPicPr>
        <p:blipFill>
          <a:blip r:embed="rId4" cstate="print">
            <a:lum bright="-19000" contrast="36000"/>
          </a:blip>
          <a:srcRect/>
          <a:stretch>
            <a:fillRect/>
          </a:stretch>
        </p:blipFill>
        <p:spPr bwMode="auto">
          <a:xfrm>
            <a:off x="4716016" y="4581128"/>
            <a:ext cx="4248472" cy="1224136"/>
          </a:xfrm>
          <a:prstGeom prst="rect">
            <a:avLst/>
          </a:prstGeom>
          <a:noFill/>
        </p:spPr>
      </p:pic>
    </p:spTree>
  </p:cSld>
  <p:clrMapOvr>
    <a:masterClrMapping/>
  </p:clrMapOvr>
  <p:timing>
    <p:tnLst>
      <p:par>
        <p:cTn id="1" dur="indefinite" restart="never" nodeType="tmRoot"/>
      </p:par>
    </p:tnLst>
  </p:timing>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2573478"/>
          </a:xfrm>
        </p:spPr>
        <p:txBody>
          <a:bodyPr>
            <a:noAutofit/>
          </a:bodyPr>
          <a:lstStyle/>
          <a:p>
            <a:pPr algn="l"/>
            <a:r>
              <a:rPr lang="el-GR" sz="1600" b="1" dirty="0" smtClean="0">
                <a:solidFill>
                  <a:schemeClr val="tx1"/>
                </a:solidFill>
                <a:latin typeface="Arial" pitchFamily="34" charset="0"/>
                <a:cs typeface="Arial" pitchFamily="34" charset="0"/>
              </a:rPr>
              <a:t>ΣΤΟ ΣΧΗΜΑ ΔΙΑΚΡΙΝΟΥΜΕ ΕΠΙΣΗΣ ΟΤΙ ΣΤΟ ΠΡΥΜΝΑΙΟ ΑΚΡΟ ΤΟΥ ΣΤΡΟΒΙΛΟΥ ΔΙΠΛΗΣ ΡΟΗΣ ΤΗΣ Χ.Π. ΕΙΝΑΙ ΠΡΟΣΑΡΜΟΣΜΕΝΟΣ Ο ΣΤΡΟΒΙΛΟΣ ΤΟΥ </a:t>
            </a:r>
            <a:r>
              <a:rPr lang="el-GR" sz="1600" b="1" dirty="0" smtClean="0">
                <a:solidFill>
                  <a:srgbClr val="FF0000"/>
                </a:solidFill>
                <a:latin typeface="Arial" pitchFamily="34" charset="0"/>
                <a:cs typeface="Arial" pitchFamily="34" charset="0"/>
              </a:rPr>
              <a:t>ΑΝΑΠΟΔΑ</a:t>
            </a:r>
            <a:r>
              <a:rPr lang="el-GR" sz="1600" b="1" dirty="0" smtClean="0">
                <a:solidFill>
                  <a:schemeClr val="tx1"/>
                </a:solidFill>
                <a:latin typeface="Arial" pitchFamily="34" charset="0"/>
                <a:cs typeface="Arial" pitchFamily="34" charset="0"/>
              </a:rPr>
              <a:t> (ΜΕ ΠΤΕΡΥΓΩΣΗ ΑΝΤΙΘΕΤΗΣ ΦΟΡΑΣ ΑΠΟ ΑΥΤΗΝ ΤΟΥ ΠΡΟΣΩ) ΓΙΑ ΤΗΝ ΑΝΑΠΟΔΙΣΗ ΤΟΥ ΠΛΟΙΟΥ. ΣΤΟ ΙΔΙΟ ΣΧΗΜΑ ΦΑΙΝΕΤΑΙ ΕΠΙΣΗΣ Ο </a:t>
            </a:r>
            <a:r>
              <a:rPr lang="el-GR" sz="1600" b="1" dirty="0" smtClean="0">
                <a:solidFill>
                  <a:srgbClr val="FF0000"/>
                </a:solidFill>
                <a:latin typeface="Arial" pitchFamily="34" charset="0"/>
                <a:cs typeface="Arial" pitchFamily="34" charset="0"/>
              </a:rPr>
              <a:t>ΩΣΤΙΚΟΣ ΤΡΙΒΕΑΣ </a:t>
            </a:r>
            <a:r>
              <a:rPr lang="el-GR" sz="1600" b="1" dirty="0" smtClean="0">
                <a:solidFill>
                  <a:schemeClr val="tx1"/>
                </a:solidFill>
                <a:latin typeface="Arial" pitchFamily="34" charset="0"/>
                <a:cs typeface="Arial" pitchFamily="34" charset="0"/>
              </a:rPr>
              <a:t>ΚΑΙ ΤΟ </a:t>
            </a:r>
            <a:r>
              <a:rPr lang="el-GR" sz="1600" b="1" dirty="0" smtClean="0">
                <a:solidFill>
                  <a:srgbClr val="FF0000"/>
                </a:solidFill>
                <a:latin typeface="Arial" pitchFamily="34" charset="0"/>
                <a:cs typeface="Arial" pitchFamily="34" charset="0"/>
              </a:rPr>
              <a:t>ΨΥΓΕΙΟ</a:t>
            </a:r>
            <a:r>
              <a:rPr lang="el-GR" sz="1600" b="1" dirty="0" smtClean="0">
                <a:solidFill>
                  <a:schemeClr val="tx1"/>
                </a:solidFill>
                <a:latin typeface="Arial" pitchFamily="34" charset="0"/>
                <a:cs typeface="Arial" pitchFamily="34" charset="0"/>
              </a:rPr>
              <a:t> ΚΡΕΜΑΣΤΟ ΚΑΤΩ ΑΠΟ ΤΟ ΣΤΡΟΒΙΛΟ Χ.Π. ΑΞΙΟΣΗΜΕΙΩΤΟ ΕΔΩ ΕΙΝΑΙ ΟΤΙ ΜΕ ΤΟΥΣ ΟΔΟΝΤΩΤΟΥΣ ΤΡΟΧΟΥΣ (ΜΙΚΡΗΣ ΚΑΙ ΜΕΓΑΛΗΣ ΔΙΑΜΕΤΡΟΥ) η</a:t>
            </a:r>
            <a:r>
              <a:rPr lang="el-GR" sz="1600" b="1" i="1" dirty="0" smtClean="0">
                <a:solidFill>
                  <a:schemeClr val="tx1"/>
                </a:solidFill>
                <a:latin typeface="Arial" pitchFamily="34" charset="0"/>
                <a:cs typeface="Arial" pitchFamily="34" charset="0"/>
              </a:rPr>
              <a:t> </a:t>
            </a:r>
            <a:r>
              <a:rPr lang="el-GR" sz="1600" b="1" dirty="0" smtClean="0">
                <a:solidFill>
                  <a:srgbClr val="FF0000"/>
                </a:solidFill>
                <a:latin typeface="Arial" pitchFamily="34" charset="0"/>
                <a:cs typeface="Arial" pitchFamily="34" charset="0"/>
              </a:rPr>
              <a:t>ΜΕΙΩΤΗΡΕΣ ΣΤΡΟΦΩΝ</a:t>
            </a:r>
            <a:r>
              <a:rPr lang="el-GR" sz="1600" b="1" dirty="0" smtClean="0">
                <a:solidFill>
                  <a:schemeClr val="tx1"/>
                </a:solidFill>
                <a:latin typeface="Arial" pitchFamily="34" charset="0"/>
                <a:cs typeface="Arial" pitchFamily="34" charset="0"/>
              </a:rPr>
              <a:t> ΕΠΙΤΥΓΧΑΝΕΤΑΙ Η ΕΛΑΤΤΩΣΗ ΤΗΣ ΤΑΧΥΤΗΤΑΣ ΠΕΡΙΣΤΡΟΦΗΣ ΤΟΥ ΕΛΙΚΟΦΟΡΟΥ ΑΞΟΝΑ. ΕΤΣΙ ΔΙΑΤΗΡΕΙΤΑΙ ΥΨΗΛΟΣ ΑΡΙΘΜΟΣ ΣΤΡΟΦΩΝ ΤΩΝ ΣΤΡΟΒΙΛΩΝ, ΠΟΥ ΧΡΕΙΑΖΕΤΑΙ ΓΙΑ ΤΗΝ ΥΨΗΛΗ ΤΟΥΣ ΑΠΟΔΟΣΗ, ΚΑΙ ΧΑΜΗΛΟΣ ΤΗΣ ΕΛΙΚΑΣ, ΠΟΥ ΠΑΛΙ ΧΡΕΙΑΖΕΤΑΙ ΓΙΑ ΤΗΝ ΥΨΗΛΗ ΑΠΟΔΟΣΗ ΤΗΣ.</a:t>
            </a:r>
          </a:p>
          <a:p>
            <a:pPr marL="457200" indent="-457200" algn="l">
              <a:buClr>
                <a:srgbClr val="FF0000"/>
              </a:buClr>
            </a:pP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700" b="1" u="sng" dirty="0" smtClean="0">
                <a:solidFill>
                  <a:schemeClr val="bg1"/>
                </a:solidFill>
                <a:latin typeface="Arial" pitchFamily="34" charset="0"/>
                <a:cs typeface="Arial" pitchFamily="34" charset="0"/>
              </a:rPr>
              <a:t>ΚΑΤΑΤΑΞΗ ΤΩΝ ΑΤΜΟΣΤΡΟΒΙΛΩΝ</a:t>
            </a:r>
            <a:r>
              <a:rPr lang="el-GR" sz="2400" b="1" dirty="0" smtClean="0"/>
              <a:t/>
            </a:r>
            <a:br>
              <a:rPr lang="el-GR" sz="2400" b="1" dirty="0" smtClean="0"/>
            </a:br>
            <a:endParaRPr lang="el-GR" sz="2400" b="1" u="sng" dirty="0">
              <a:solidFill>
                <a:schemeClr val="bg1"/>
              </a:solidFill>
              <a:latin typeface="Arial Black" pitchFamily="34" charset="0"/>
            </a:endParaRPr>
          </a:p>
        </p:txBody>
      </p:sp>
      <p:pic>
        <p:nvPicPr>
          <p:cNvPr id="2050" name="Picture 2" descr="C:\Users\Fadi\Desktop\3.png"/>
          <p:cNvPicPr>
            <a:picLocks noChangeAspect="1" noChangeArrowheads="1"/>
          </p:cNvPicPr>
          <p:nvPr/>
        </p:nvPicPr>
        <p:blipFill>
          <a:blip r:embed="rId3" cstate="print">
            <a:lum bright="-20000" contrast="30000"/>
          </a:blip>
          <a:srcRect/>
          <a:stretch>
            <a:fillRect/>
          </a:stretch>
        </p:blipFill>
        <p:spPr bwMode="auto">
          <a:xfrm>
            <a:off x="2699792" y="3861048"/>
            <a:ext cx="4210050" cy="2752725"/>
          </a:xfrm>
          <a:prstGeom prst="rect">
            <a:avLst/>
          </a:prstGeom>
          <a:noFill/>
        </p:spPr>
      </p:pic>
      <p:sp>
        <p:nvSpPr>
          <p:cNvPr id="5" name="TextBox 4"/>
          <p:cNvSpPr txBox="1"/>
          <p:nvPr/>
        </p:nvSpPr>
        <p:spPr>
          <a:xfrm>
            <a:off x="1547664" y="3789040"/>
            <a:ext cx="1469248" cy="338554"/>
          </a:xfrm>
          <a:prstGeom prst="rect">
            <a:avLst/>
          </a:prstGeom>
          <a:noFill/>
        </p:spPr>
        <p:txBody>
          <a:bodyPr wrap="none" rtlCol="0">
            <a:spAutoFit/>
          </a:bodyPr>
          <a:lstStyle/>
          <a:p>
            <a:r>
              <a:rPr lang="el-GR" sz="1600" b="1" dirty="0" smtClean="0">
                <a:solidFill>
                  <a:srgbClr val="FF0000"/>
                </a:solidFill>
              </a:rPr>
              <a:t>ΑΤΜΟΣ ΠΡΟΣΩ</a:t>
            </a:r>
            <a:endParaRPr lang="el-GR" sz="1600" b="1" dirty="0">
              <a:solidFill>
                <a:srgbClr val="FF0000"/>
              </a:solidFill>
            </a:endParaRPr>
          </a:p>
        </p:txBody>
      </p:sp>
      <p:sp>
        <p:nvSpPr>
          <p:cNvPr id="6" name="TextBox 5"/>
          <p:cNvSpPr txBox="1"/>
          <p:nvPr/>
        </p:nvSpPr>
        <p:spPr>
          <a:xfrm>
            <a:off x="3419872" y="6381328"/>
            <a:ext cx="1749197" cy="338554"/>
          </a:xfrm>
          <a:prstGeom prst="rect">
            <a:avLst/>
          </a:prstGeom>
          <a:noFill/>
        </p:spPr>
        <p:txBody>
          <a:bodyPr wrap="none" rtlCol="0">
            <a:spAutoFit/>
          </a:bodyPr>
          <a:lstStyle/>
          <a:p>
            <a:r>
              <a:rPr lang="el-GR" sz="1600" b="1" dirty="0" smtClean="0">
                <a:solidFill>
                  <a:srgbClr val="FF0000"/>
                </a:solidFill>
              </a:rPr>
              <a:t>ΑΤΜΟΣ ΑΝΑΠΟΔΑ</a:t>
            </a:r>
            <a:endParaRPr lang="el-GR" sz="1600" b="1" dirty="0">
              <a:solidFill>
                <a:srgbClr val="FF0000"/>
              </a:solidFill>
            </a:endParaRPr>
          </a:p>
        </p:txBody>
      </p:sp>
      <p:cxnSp>
        <p:nvCxnSpPr>
          <p:cNvPr id="8" name="Straight Connector 7"/>
          <p:cNvCxnSpPr/>
          <p:nvPr/>
        </p:nvCxnSpPr>
        <p:spPr>
          <a:xfrm>
            <a:off x="3995936" y="6309320"/>
            <a:ext cx="0" cy="1440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555776" y="6237312"/>
            <a:ext cx="833883" cy="338554"/>
          </a:xfrm>
          <a:prstGeom prst="rect">
            <a:avLst/>
          </a:prstGeom>
          <a:noFill/>
        </p:spPr>
        <p:txBody>
          <a:bodyPr wrap="none" rtlCol="0">
            <a:spAutoFit/>
          </a:bodyPr>
          <a:lstStyle/>
          <a:p>
            <a:r>
              <a:rPr lang="el-GR" sz="1600" b="1" dirty="0" smtClean="0">
                <a:solidFill>
                  <a:srgbClr val="FF0000"/>
                </a:solidFill>
              </a:rPr>
              <a:t>ΨΥΓΕΙΟ</a:t>
            </a:r>
            <a:endParaRPr lang="el-GR" sz="1600" b="1" dirty="0">
              <a:solidFill>
                <a:srgbClr val="FF0000"/>
              </a:solidFill>
            </a:endParaRPr>
          </a:p>
        </p:txBody>
      </p:sp>
      <p:sp>
        <p:nvSpPr>
          <p:cNvPr id="11" name="TextBox 10"/>
          <p:cNvSpPr txBox="1"/>
          <p:nvPr/>
        </p:nvSpPr>
        <p:spPr>
          <a:xfrm>
            <a:off x="3851920" y="3789040"/>
            <a:ext cx="1522276" cy="338554"/>
          </a:xfrm>
          <a:prstGeom prst="rect">
            <a:avLst/>
          </a:prstGeom>
          <a:noFill/>
        </p:spPr>
        <p:txBody>
          <a:bodyPr wrap="none" rtlCol="0">
            <a:spAutoFit/>
          </a:bodyPr>
          <a:lstStyle/>
          <a:p>
            <a:r>
              <a:rPr lang="el-GR" sz="1600" b="1" dirty="0" smtClean="0">
                <a:solidFill>
                  <a:srgbClr val="FF0000"/>
                </a:solidFill>
              </a:rPr>
              <a:t>ΣΤΡΟΒΙΛΟΣ Υ.Π.</a:t>
            </a:r>
            <a:endParaRPr lang="el-GR" sz="1600" b="1" dirty="0">
              <a:solidFill>
                <a:srgbClr val="FF0000"/>
              </a:solidFill>
            </a:endParaRPr>
          </a:p>
        </p:txBody>
      </p:sp>
      <p:cxnSp>
        <p:nvCxnSpPr>
          <p:cNvPr id="13" name="Straight Connector 12"/>
          <p:cNvCxnSpPr/>
          <p:nvPr/>
        </p:nvCxnSpPr>
        <p:spPr>
          <a:xfrm flipH="1">
            <a:off x="2483768" y="5949280"/>
            <a:ext cx="3600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71600" y="5517232"/>
            <a:ext cx="1523174" cy="584775"/>
          </a:xfrm>
          <a:prstGeom prst="rect">
            <a:avLst/>
          </a:prstGeom>
          <a:noFill/>
        </p:spPr>
        <p:txBody>
          <a:bodyPr wrap="none" rtlCol="0">
            <a:spAutoFit/>
          </a:bodyPr>
          <a:lstStyle/>
          <a:p>
            <a:r>
              <a:rPr lang="el-GR" sz="1600" b="1" dirty="0" smtClean="0">
                <a:solidFill>
                  <a:srgbClr val="FF0000"/>
                </a:solidFill>
              </a:rPr>
              <a:t>ΤΡΙΒΕΑΣ</a:t>
            </a:r>
          </a:p>
          <a:p>
            <a:r>
              <a:rPr lang="el-GR" sz="1600" b="1" dirty="0" smtClean="0">
                <a:solidFill>
                  <a:srgbClr val="FF0000"/>
                </a:solidFill>
              </a:rPr>
              <a:t>ΙΣΟΡΡΟΠΗΣΕΩΣ</a:t>
            </a:r>
            <a:endParaRPr lang="el-GR" sz="1600" b="1" dirty="0">
              <a:solidFill>
                <a:srgbClr val="FF0000"/>
              </a:solidFill>
            </a:endParaRPr>
          </a:p>
        </p:txBody>
      </p:sp>
      <p:cxnSp>
        <p:nvCxnSpPr>
          <p:cNvPr id="17" name="Straight Connector 16"/>
          <p:cNvCxnSpPr/>
          <p:nvPr/>
        </p:nvCxnSpPr>
        <p:spPr>
          <a:xfrm flipH="1">
            <a:off x="1979712" y="4725144"/>
            <a:ext cx="1152128" cy="9361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716016" y="6165304"/>
            <a:ext cx="4320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148064" y="6021288"/>
            <a:ext cx="2093458" cy="338554"/>
          </a:xfrm>
          <a:prstGeom prst="rect">
            <a:avLst/>
          </a:prstGeom>
          <a:noFill/>
        </p:spPr>
        <p:txBody>
          <a:bodyPr wrap="none" rtlCol="0">
            <a:spAutoFit/>
          </a:bodyPr>
          <a:lstStyle/>
          <a:p>
            <a:r>
              <a:rPr lang="el-GR" sz="1600" b="1" dirty="0" smtClean="0">
                <a:solidFill>
                  <a:srgbClr val="FF0000"/>
                </a:solidFill>
              </a:rPr>
              <a:t>ΣΤΡΟΒΙΛΟΣ ΑΝΑΠΟΔΑ</a:t>
            </a:r>
            <a:endParaRPr lang="el-GR" sz="1600" b="1" dirty="0">
              <a:solidFill>
                <a:srgbClr val="FF0000"/>
              </a:solidFill>
            </a:endParaRPr>
          </a:p>
        </p:txBody>
      </p:sp>
      <p:sp>
        <p:nvSpPr>
          <p:cNvPr id="22" name="TextBox 21"/>
          <p:cNvSpPr txBox="1"/>
          <p:nvPr/>
        </p:nvSpPr>
        <p:spPr>
          <a:xfrm>
            <a:off x="6300192" y="4437112"/>
            <a:ext cx="1660134" cy="338554"/>
          </a:xfrm>
          <a:prstGeom prst="rect">
            <a:avLst/>
          </a:prstGeom>
          <a:noFill/>
        </p:spPr>
        <p:txBody>
          <a:bodyPr wrap="none" rtlCol="0">
            <a:spAutoFit/>
          </a:bodyPr>
          <a:lstStyle/>
          <a:p>
            <a:r>
              <a:rPr lang="el-GR" sz="1600" b="1" dirty="0" smtClean="0">
                <a:solidFill>
                  <a:srgbClr val="FF0000"/>
                </a:solidFill>
              </a:rPr>
              <a:t>ΩΣΤΙΚΟΣ ΤΡΙΒΕΑΣ</a:t>
            </a:r>
            <a:endParaRPr lang="el-GR" sz="1600" b="1" dirty="0">
              <a:solidFill>
                <a:srgbClr val="FF0000"/>
              </a:solidFill>
            </a:endParaRPr>
          </a:p>
        </p:txBody>
      </p:sp>
      <p:sp>
        <p:nvSpPr>
          <p:cNvPr id="23" name="TextBox 22"/>
          <p:cNvSpPr txBox="1"/>
          <p:nvPr/>
        </p:nvSpPr>
        <p:spPr>
          <a:xfrm>
            <a:off x="6156176" y="5229200"/>
            <a:ext cx="2118593" cy="338554"/>
          </a:xfrm>
          <a:prstGeom prst="rect">
            <a:avLst/>
          </a:prstGeom>
          <a:noFill/>
        </p:spPr>
        <p:txBody>
          <a:bodyPr wrap="none" rtlCol="0">
            <a:spAutoFit/>
          </a:bodyPr>
          <a:lstStyle/>
          <a:p>
            <a:r>
              <a:rPr lang="el-GR" sz="1600" b="1" dirty="0" smtClean="0">
                <a:solidFill>
                  <a:srgbClr val="FF0000"/>
                </a:solidFill>
              </a:rPr>
              <a:t>ΕΛΙΚΟΦΟΡΟΣ ΑΞΟΝΑΣ</a:t>
            </a:r>
            <a:endParaRPr lang="el-GR" sz="1600" b="1" dirty="0">
              <a:solidFill>
                <a:srgbClr val="FF0000"/>
              </a:solidFill>
            </a:endParaRPr>
          </a:p>
        </p:txBody>
      </p:sp>
      <p:sp>
        <p:nvSpPr>
          <p:cNvPr id="24" name="TextBox 23"/>
          <p:cNvSpPr txBox="1"/>
          <p:nvPr/>
        </p:nvSpPr>
        <p:spPr>
          <a:xfrm>
            <a:off x="4644008" y="5805264"/>
            <a:ext cx="1252266" cy="338554"/>
          </a:xfrm>
          <a:prstGeom prst="rect">
            <a:avLst/>
          </a:prstGeom>
          <a:noFill/>
        </p:spPr>
        <p:txBody>
          <a:bodyPr wrap="none" rtlCol="0">
            <a:spAutoFit/>
          </a:bodyPr>
          <a:lstStyle/>
          <a:p>
            <a:r>
              <a:rPr lang="el-GR" sz="1600" b="1" dirty="0" smtClean="0">
                <a:solidFill>
                  <a:srgbClr val="FF0000"/>
                </a:solidFill>
              </a:rPr>
              <a:t>ΣΥΝΔΕΣΜΟΣ</a:t>
            </a:r>
            <a:endParaRPr lang="el-GR" sz="1600" b="1" dirty="0">
              <a:solidFill>
                <a:srgbClr val="FF0000"/>
              </a:solidFill>
            </a:endParaRPr>
          </a:p>
        </p:txBody>
      </p:sp>
      <p:sp>
        <p:nvSpPr>
          <p:cNvPr id="25" name="TextBox 24"/>
          <p:cNvSpPr txBox="1"/>
          <p:nvPr/>
        </p:nvSpPr>
        <p:spPr>
          <a:xfrm>
            <a:off x="5580112" y="3645024"/>
            <a:ext cx="1975862" cy="338554"/>
          </a:xfrm>
          <a:prstGeom prst="rect">
            <a:avLst/>
          </a:prstGeom>
          <a:noFill/>
        </p:spPr>
        <p:txBody>
          <a:bodyPr wrap="none" rtlCol="0">
            <a:spAutoFit/>
          </a:bodyPr>
          <a:lstStyle/>
          <a:p>
            <a:r>
              <a:rPr lang="el-GR" sz="1600" b="1" dirty="0" smtClean="0">
                <a:solidFill>
                  <a:srgbClr val="FF0000"/>
                </a:solidFill>
              </a:rPr>
              <a:t>ΜΙΚΡΟΣ ΤΡΟΧΟΣ Υ.Π.</a:t>
            </a:r>
            <a:endParaRPr lang="el-GR" sz="1600" b="1" dirty="0">
              <a:solidFill>
                <a:srgbClr val="FF0000"/>
              </a:solidFill>
            </a:endParaRPr>
          </a:p>
        </p:txBody>
      </p:sp>
      <p:cxnSp>
        <p:nvCxnSpPr>
          <p:cNvPr id="29" name="Straight Connector 28"/>
          <p:cNvCxnSpPr/>
          <p:nvPr/>
        </p:nvCxnSpPr>
        <p:spPr>
          <a:xfrm flipV="1">
            <a:off x="5580112" y="4005064"/>
            <a:ext cx="216024" cy="2160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5724128" y="4221088"/>
            <a:ext cx="576064" cy="3600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6228184" y="4005064"/>
            <a:ext cx="1499257" cy="338554"/>
          </a:xfrm>
          <a:prstGeom prst="rect">
            <a:avLst/>
          </a:prstGeom>
          <a:noFill/>
        </p:spPr>
        <p:txBody>
          <a:bodyPr wrap="none" rtlCol="0">
            <a:spAutoFit/>
          </a:bodyPr>
          <a:lstStyle/>
          <a:p>
            <a:r>
              <a:rPr lang="el-GR" sz="1600" b="1" dirty="0" smtClean="0">
                <a:solidFill>
                  <a:srgbClr val="FF0000"/>
                </a:solidFill>
              </a:rPr>
              <a:t>ΜΕΓΑΣ ΤΡΟΧΟΣ</a:t>
            </a:r>
            <a:endParaRPr lang="el-GR" sz="1600" b="1" dirty="0">
              <a:solidFill>
                <a:srgbClr val="FF0000"/>
              </a:solidFill>
            </a:endParaRPr>
          </a:p>
        </p:txBody>
      </p:sp>
      <p:cxnSp>
        <p:nvCxnSpPr>
          <p:cNvPr id="38" name="Straight Connector 37"/>
          <p:cNvCxnSpPr/>
          <p:nvPr/>
        </p:nvCxnSpPr>
        <p:spPr>
          <a:xfrm>
            <a:off x="5796136" y="5805264"/>
            <a:ext cx="720080"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6516216" y="5733256"/>
            <a:ext cx="2005806" cy="338554"/>
          </a:xfrm>
          <a:prstGeom prst="rect">
            <a:avLst/>
          </a:prstGeom>
          <a:noFill/>
        </p:spPr>
        <p:txBody>
          <a:bodyPr wrap="none" rtlCol="0">
            <a:spAutoFit/>
          </a:bodyPr>
          <a:lstStyle/>
          <a:p>
            <a:r>
              <a:rPr lang="el-GR" sz="1600" b="1" dirty="0" smtClean="0">
                <a:solidFill>
                  <a:srgbClr val="FF0000"/>
                </a:solidFill>
              </a:rPr>
              <a:t>ΜΙΚΡΟΣ ΤΡΟΧΟΣ Χ.Π.</a:t>
            </a:r>
            <a:endParaRPr lang="el-GR" sz="1600" b="1" dirty="0">
              <a:solidFill>
                <a:srgbClr val="FF0000"/>
              </a:solidFill>
            </a:endParaRPr>
          </a:p>
        </p:txBody>
      </p:sp>
    </p:spTree>
  </p:cSld>
  <p:clrMapOvr>
    <a:masterClrMapping/>
  </p:clrMapOvr>
  <p:timing>
    <p:tnLst>
      <p:par>
        <p:cTn id="1" dur="indefinite" restart="never" nodeType="tmRoot"/>
      </p:par>
    </p:tnLst>
  </p:timing>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marL="457200" indent="-457200" algn="l">
              <a:buClr>
                <a:srgbClr val="FF0000"/>
              </a:buClr>
              <a:buFont typeface="+mj-lt"/>
              <a:buAutoNum type="arabicPeriod" startAt="5"/>
            </a:pPr>
            <a:r>
              <a:rPr lang="el-GR" sz="1700" b="1" u="sng" dirty="0" smtClean="0">
                <a:solidFill>
                  <a:schemeClr val="tx1"/>
                </a:solidFill>
                <a:latin typeface="Arial" pitchFamily="34" charset="0"/>
                <a:cs typeface="Arial" pitchFamily="34" charset="0"/>
              </a:rPr>
              <a:t>ΑΝΑΛΟΓΑ ΜΕ ΤΗΝ ΠΙΕΣΗ ΤΟΥ ΑΤΜΟΥ ΣΤΗΝ ΕΞΟΔΟ ΤΟΥ ΑΠΟ ΤΟ ΣΤΡΟΒΙΛΟ</a:t>
            </a:r>
          </a:p>
          <a:p>
            <a:pPr marL="457200" indent="-457200" algn="l">
              <a:buClr>
                <a:srgbClr val="FF0000"/>
              </a:buClr>
            </a:pPr>
            <a:r>
              <a:rPr lang="el-GR" sz="2800" b="1" dirty="0" smtClean="0">
                <a:solidFill>
                  <a:schemeClr val="tx1"/>
                </a:solidFill>
                <a:latin typeface="Arial" pitchFamily="34" charset="0"/>
                <a:cs typeface="Arial" pitchFamily="34" charset="0"/>
              </a:rPr>
              <a:t>ΔΙΑΚΡΙΝΟΝΤΑΙ ΣΕ:</a:t>
            </a:r>
          </a:p>
          <a:p>
            <a:pPr marL="457200" indent="-457200" algn="l">
              <a:buClr>
                <a:srgbClr val="FF0000"/>
              </a:buClr>
            </a:pPr>
            <a:endParaRPr lang="el-GR" sz="2800" b="1" dirty="0" smtClean="0">
              <a:solidFill>
                <a:schemeClr val="tx1"/>
              </a:solidFill>
              <a:latin typeface="Arial" pitchFamily="34" charset="0"/>
              <a:cs typeface="Arial" pitchFamily="34" charset="0"/>
            </a:endParaRPr>
          </a:p>
          <a:p>
            <a:pPr algn="l">
              <a:spcBef>
                <a:spcPts val="0"/>
              </a:spcBef>
            </a:pPr>
            <a:r>
              <a:rPr lang="el-GR" sz="2700" b="1" dirty="0" smtClean="0">
                <a:solidFill>
                  <a:srgbClr val="FF0000"/>
                </a:solidFill>
                <a:latin typeface="Arial" pitchFamily="34" charset="0"/>
                <a:cs typeface="Arial" pitchFamily="34" charset="0"/>
              </a:rPr>
              <a:t>α) </a:t>
            </a:r>
            <a:r>
              <a:rPr lang="el-GR" sz="2700" b="1" dirty="0" smtClean="0">
                <a:solidFill>
                  <a:schemeClr val="tx1"/>
                </a:solidFill>
                <a:latin typeface="Arial" pitchFamily="34" charset="0"/>
                <a:cs typeface="Arial" pitchFamily="34" charset="0"/>
              </a:rPr>
              <a:t>ΣΤΡΟΒΙΛΟΥΣ ΜΕ </a:t>
            </a:r>
            <a:r>
              <a:rPr lang="el-GR" sz="2700" b="1" dirty="0" smtClean="0">
                <a:solidFill>
                  <a:srgbClr val="FF0000"/>
                </a:solidFill>
                <a:latin typeface="Arial" pitchFamily="34" charset="0"/>
                <a:cs typeface="Arial" pitchFamily="34" charset="0"/>
              </a:rPr>
              <a:t>ΕΛΕΥΘΕΡΗ ΕΞΑΤΜΙΣΗ</a:t>
            </a:r>
            <a:r>
              <a:rPr lang="el-GR" sz="2700" b="1" dirty="0" smtClean="0">
                <a:solidFill>
                  <a:schemeClr val="tx1"/>
                </a:solidFill>
                <a:latin typeface="Arial" pitchFamily="34" charset="0"/>
                <a:cs typeface="Arial" pitchFamily="34" charset="0"/>
              </a:rPr>
              <a:t>,</a:t>
            </a:r>
          </a:p>
          <a:p>
            <a:pPr algn="l">
              <a:spcBef>
                <a:spcPts val="0"/>
              </a:spcBef>
            </a:pPr>
            <a:r>
              <a:rPr lang="el-GR" sz="2700" b="1" dirty="0" smtClean="0">
                <a:solidFill>
                  <a:schemeClr val="tx1"/>
                </a:solidFill>
                <a:latin typeface="Arial" pitchFamily="34" charset="0"/>
                <a:cs typeface="Arial" pitchFamily="34" charset="0"/>
              </a:rPr>
              <a:t>     ΠΟΥ ΕΞΑΓΟΥΝ ΣΤΗΝ ΑΤΜΟΣΦΑΙΡΑ.</a:t>
            </a:r>
          </a:p>
          <a:p>
            <a:pPr algn="l">
              <a:spcBef>
                <a:spcPts val="0"/>
              </a:spcBef>
            </a:pPr>
            <a:r>
              <a:rPr lang="el-GR" sz="2700" b="1" dirty="0" smtClean="0">
                <a:solidFill>
                  <a:schemeClr val="tx1"/>
                </a:solidFill>
                <a:latin typeface="Arial" pitchFamily="34" charset="0"/>
                <a:cs typeface="Arial" pitchFamily="34" charset="0"/>
              </a:rPr>
              <a:t> </a:t>
            </a:r>
          </a:p>
          <a:p>
            <a:pPr algn="l">
              <a:spcBef>
                <a:spcPts val="0"/>
              </a:spcBef>
            </a:pPr>
            <a:r>
              <a:rPr lang="el-GR" sz="2700" b="1" dirty="0" smtClean="0">
                <a:solidFill>
                  <a:srgbClr val="FF0000"/>
                </a:solidFill>
                <a:latin typeface="Arial" pitchFamily="34" charset="0"/>
                <a:cs typeface="Arial" pitchFamily="34" charset="0"/>
              </a:rPr>
              <a:t>β) </a:t>
            </a:r>
            <a:r>
              <a:rPr lang="el-GR" sz="2700" b="1" dirty="0" smtClean="0">
                <a:solidFill>
                  <a:schemeClr val="tx1"/>
                </a:solidFill>
                <a:latin typeface="Arial" pitchFamily="34" charset="0"/>
                <a:cs typeface="Arial" pitchFamily="34" charset="0"/>
              </a:rPr>
              <a:t>ΣΤΡΟΒΙΛΟΥΣ </a:t>
            </a:r>
            <a:r>
              <a:rPr lang="el-GR" sz="2700" b="1" dirty="0" smtClean="0">
                <a:solidFill>
                  <a:srgbClr val="FF0000"/>
                </a:solidFill>
                <a:latin typeface="Arial" pitchFamily="34" charset="0"/>
                <a:cs typeface="Arial" pitchFamily="34" charset="0"/>
              </a:rPr>
              <a:t>ΑΝΤΙΘΛΙΨΕΩΣ</a:t>
            </a:r>
            <a:r>
              <a:rPr lang="el-GR" sz="2700" b="1" dirty="0" smtClean="0">
                <a:solidFill>
                  <a:schemeClr val="tx1"/>
                </a:solidFill>
                <a:latin typeface="Arial" pitchFamily="34" charset="0"/>
                <a:cs typeface="Arial" pitchFamily="34" charset="0"/>
              </a:rPr>
              <a:t>, ΠΟΥ</a:t>
            </a:r>
          </a:p>
          <a:p>
            <a:pPr algn="l">
              <a:spcBef>
                <a:spcPts val="0"/>
              </a:spcBef>
            </a:pPr>
            <a:r>
              <a:rPr lang="el-GR" sz="2700" b="1" dirty="0" smtClean="0">
                <a:solidFill>
                  <a:schemeClr val="tx1"/>
                </a:solidFill>
                <a:latin typeface="Arial" pitchFamily="34" charset="0"/>
                <a:cs typeface="Arial" pitchFamily="34" charset="0"/>
              </a:rPr>
              <a:t>     ΕΞΑΓΟΥΝ ΤΟΝ ΑΤΜΟ ΣΕ ΔΙΚΤΥΟ ΠΟΥ</a:t>
            </a:r>
          </a:p>
          <a:p>
            <a:pPr algn="l">
              <a:spcBef>
                <a:spcPts val="0"/>
              </a:spcBef>
            </a:pPr>
            <a:r>
              <a:rPr lang="el-GR" sz="2700" b="1" dirty="0" smtClean="0">
                <a:solidFill>
                  <a:schemeClr val="tx1"/>
                </a:solidFill>
                <a:latin typeface="Arial" pitchFamily="34" charset="0"/>
                <a:cs typeface="Arial" pitchFamily="34" charset="0"/>
              </a:rPr>
              <a:t>     ΕΞΥΠΗΡΕΤΕΙ ΔΙΑΦΟΡΕΣ ΣΥΣΚΕΥΕΣ,</a:t>
            </a:r>
          </a:p>
          <a:p>
            <a:pPr algn="l">
              <a:spcBef>
                <a:spcPts val="0"/>
              </a:spcBef>
            </a:pPr>
            <a:r>
              <a:rPr lang="el-GR" sz="2700" b="1" dirty="0" smtClean="0">
                <a:solidFill>
                  <a:schemeClr val="tx1"/>
                </a:solidFill>
                <a:latin typeface="Arial" pitchFamily="34" charset="0"/>
                <a:cs typeface="Arial" pitchFamily="34" charset="0"/>
              </a:rPr>
              <a:t>     ΟΠΩΣ Π.Χ. ΤΑ ΘΕΡΜΑΝΤΙΚΑ ΣΩΜΑΤΑ. </a:t>
            </a:r>
          </a:p>
          <a:p>
            <a:pPr algn="l">
              <a:spcBef>
                <a:spcPts val="0"/>
              </a:spcBef>
            </a:pPr>
            <a:endParaRPr lang="el-GR" sz="2700" b="1" dirty="0" smtClean="0">
              <a:solidFill>
                <a:schemeClr val="tx1"/>
              </a:solidFill>
              <a:latin typeface="Arial" pitchFamily="34" charset="0"/>
              <a:cs typeface="Arial" pitchFamily="34" charset="0"/>
            </a:endParaRPr>
          </a:p>
          <a:p>
            <a:pPr algn="l">
              <a:spcBef>
                <a:spcPts val="0"/>
              </a:spcBef>
            </a:pPr>
            <a:r>
              <a:rPr lang="el-GR" sz="2700" b="1" dirty="0" smtClean="0">
                <a:solidFill>
                  <a:srgbClr val="FF0000"/>
                </a:solidFill>
                <a:latin typeface="Arial" pitchFamily="34" charset="0"/>
                <a:cs typeface="Arial" pitchFamily="34" charset="0"/>
              </a:rPr>
              <a:t>γ) </a:t>
            </a:r>
            <a:r>
              <a:rPr lang="el-GR" sz="2700" b="1" dirty="0" smtClean="0">
                <a:solidFill>
                  <a:schemeClr val="tx1"/>
                </a:solidFill>
                <a:latin typeface="Arial" pitchFamily="34" charset="0"/>
                <a:cs typeface="Arial" pitchFamily="34" charset="0"/>
              </a:rPr>
              <a:t>ΣΤΡΟΒΙΛΟΥΣ </a:t>
            </a:r>
            <a:r>
              <a:rPr lang="el-GR" sz="2700" b="1" dirty="0" smtClean="0">
                <a:solidFill>
                  <a:srgbClr val="FF0000"/>
                </a:solidFill>
                <a:latin typeface="Arial" pitchFamily="34" charset="0"/>
                <a:cs typeface="Arial" pitchFamily="34" charset="0"/>
              </a:rPr>
              <a:t>ΚΕΝΟΥ</a:t>
            </a:r>
            <a:r>
              <a:rPr lang="el-GR" sz="2700" b="1" dirty="0" smtClean="0">
                <a:solidFill>
                  <a:schemeClr val="tx1"/>
                </a:solidFill>
                <a:latin typeface="Arial" pitchFamily="34" charset="0"/>
                <a:cs typeface="Arial" pitchFamily="34" charset="0"/>
              </a:rPr>
              <a:t>, ΠΟΥ ΕΞΑΓΟΥΝ</a:t>
            </a:r>
          </a:p>
          <a:p>
            <a:pPr algn="l">
              <a:spcBef>
                <a:spcPts val="0"/>
              </a:spcBef>
            </a:pPr>
            <a:r>
              <a:rPr lang="el-GR" sz="2700" b="1" dirty="0" smtClean="0">
                <a:solidFill>
                  <a:schemeClr val="tx1"/>
                </a:solidFill>
                <a:latin typeface="Arial" pitchFamily="34" charset="0"/>
                <a:cs typeface="Arial" pitchFamily="34" charset="0"/>
              </a:rPr>
              <a:t>     ΠΡΟΣ ΤΟ ΣΥΜΠΥΚΝΩΤΗ Η ΨΥΓΕΙΟ.</a:t>
            </a:r>
          </a:p>
          <a:p>
            <a:pPr marL="457200" indent="-457200" algn="l">
              <a:buClr>
                <a:srgbClr val="FF0000"/>
              </a:buClr>
            </a:pP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700" b="1" u="sng" dirty="0" smtClean="0">
                <a:solidFill>
                  <a:schemeClr val="bg1"/>
                </a:solidFill>
                <a:latin typeface="Arial" pitchFamily="34" charset="0"/>
                <a:cs typeface="Arial" pitchFamily="34" charset="0"/>
              </a:rPr>
              <a:t>ΚΑΤΑΤΑΞΗ ΤΩΝ ΑΤΜΟΣΤΡΟΒΙΛΩΝ</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marL="457200" indent="-457200">
              <a:buClr>
                <a:srgbClr val="FF0000"/>
              </a:buClr>
              <a:buFont typeface="+mj-lt"/>
              <a:buAutoNum type="arabicPeriod" startAt="6"/>
            </a:pPr>
            <a:r>
              <a:rPr lang="el-GR" sz="2200" b="1" u="sng" dirty="0" smtClean="0">
                <a:solidFill>
                  <a:schemeClr val="tx1"/>
                </a:solidFill>
                <a:latin typeface="Arial" pitchFamily="34" charset="0"/>
                <a:cs typeface="Arial" pitchFamily="34" charset="0"/>
              </a:rPr>
              <a:t>ΑΝΑΛΟΓΑ ΜΕ ΤΟΝ ΠΡΟΟΡΙΣΜΟ ΤΟΥΣ ΣΤΑ ΠΛΟΙΑ</a:t>
            </a:r>
          </a:p>
          <a:p>
            <a:pPr marL="457200" indent="-457200" algn="l">
              <a:buClr>
                <a:srgbClr val="FF0000"/>
              </a:buClr>
            </a:pPr>
            <a:r>
              <a:rPr lang="el-GR" sz="2800" b="1" dirty="0" smtClean="0">
                <a:solidFill>
                  <a:schemeClr val="tx1"/>
                </a:solidFill>
                <a:latin typeface="Arial" pitchFamily="34" charset="0"/>
                <a:cs typeface="Arial" pitchFamily="34" charset="0"/>
              </a:rPr>
              <a:t>ΔΙΑΚΡΙΝΟΝΤΑΙ ΣΕ:</a:t>
            </a:r>
          </a:p>
          <a:p>
            <a:pPr marL="457200" indent="-457200" algn="l">
              <a:buClr>
                <a:srgbClr val="FF0000"/>
              </a:buClr>
            </a:pPr>
            <a:endParaRPr lang="el-GR" sz="2800" b="1" dirty="0" smtClean="0">
              <a:solidFill>
                <a:schemeClr val="tx1"/>
              </a:solidFill>
              <a:latin typeface="Arial" pitchFamily="34" charset="0"/>
              <a:cs typeface="Arial" pitchFamily="34" charset="0"/>
            </a:endParaRPr>
          </a:p>
          <a:p>
            <a:pPr algn="l">
              <a:spcBef>
                <a:spcPts val="0"/>
              </a:spcBef>
            </a:pPr>
            <a:r>
              <a:rPr lang="el-GR" sz="2800" b="1" dirty="0" smtClean="0">
                <a:solidFill>
                  <a:srgbClr val="FF0000"/>
                </a:solidFill>
                <a:latin typeface="Arial" pitchFamily="34" charset="0"/>
                <a:cs typeface="Arial" pitchFamily="34" charset="0"/>
              </a:rPr>
              <a:t>α) ΚΥΡΙΟΥΣ </a:t>
            </a:r>
            <a:r>
              <a:rPr lang="el-GR" sz="2800" b="1" dirty="0" smtClean="0">
                <a:solidFill>
                  <a:schemeClr val="tx1"/>
                </a:solidFill>
                <a:latin typeface="Arial" pitchFamily="34" charset="0"/>
                <a:cs typeface="Arial" pitchFamily="34" charset="0"/>
              </a:rPr>
              <a:t>η </a:t>
            </a:r>
            <a:r>
              <a:rPr lang="el-GR" sz="2800" b="1" dirty="0" smtClean="0">
                <a:solidFill>
                  <a:srgbClr val="FF0000"/>
                </a:solidFill>
                <a:latin typeface="Arial" pitchFamily="34" charset="0"/>
                <a:cs typeface="Arial" pitchFamily="34" charset="0"/>
              </a:rPr>
              <a:t>ΠΡΟΩΣΤΗΡΙΟΥΣ</a:t>
            </a:r>
            <a:r>
              <a:rPr lang="el-GR" sz="2800" b="1" dirty="0" smtClean="0">
                <a:solidFill>
                  <a:schemeClr val="tx1"/>
                </a:solidFill>
                <a:latin typeface="Arial" pitchFamily="34" charset="0"/>
                <a:cs typeface="Arial" pitchFamily="34" charset="0"/>
              </a:rPr>
              <a:t>, ΠΟΥ</a:t>
            </a:r>
          </a:p>
          <a:p>
            <a:pPr algn="l">
              <a:spcBef>
                <a:spcPts val="0"/>
              </a:spcBef>
            </a:pPr>
            <a:r>
              <a:rPr lang="el-GR" sz="2800" b="1" dirty="0" smtClean="0">
                <a:solidFill>
                  <a:schemeClr val="tx1"/>
                </a:solidFill>
                <a:latin typeface="Arial" pitchFamily="34" charset="0"/>
                <a:cs typeface="Arial" pitchFamily="34" charset="0"/>
              </a:rPr>
              <a:t>    ΧΡΗΣΙΜΟΠΟΙΟΥΝΤΑΙ ΓΙΑ ΤΗΝ ΠΡΟΩΣΗ ΤΟΥ</a:t>
            </a:r>
          </a:p>
          <a:p>
            <a:pPr algn="l">
              <a:spcBef>
                <a:spcPts val="0"/>
              </a:spcBef>
            </a:pPr>
            <a:r>
              <a:rPr lang="el-GR" sz="2800" b="1" dirty="0" smtClean="0">
                <a:solidFill>
                  <a:schemeClr val="tx1"/>
                </a:solidFill>
                <a:latin typeface="Arial" pitchFamily="34" charset="0"/>
                <a:cs typeface="Arial" pitchFamily="34" charset="0"/>
              </a:rPr>
              <a:t>    ΠΛΟΙΟΥ.</a:t>
            </a:r>
          </a:p>
          <a:p>
            <a:pPr algn="l">
              <a:spcBef>
                <a:spcPts val="0"/>
              </a:spcBef>
            </a:pPr>
            <a:endParaRPr lang="el-GR" sz="2800" b="1" dirty="0" smtClean="0">
              <a:solidFill>
                <a:schemeClr val="tx1"/>
              </a:solidFill>
              <a:latin typeface="Arial" pitchFamily="34" charset="0"/>
              <a:cs typeface="Arial" pitchFamily="34" charset="0"/>
            </a:endParaRPr>
          </a:p>
          <a:p>
            <a:pPr algn="l">
              <a:spcBef>
                <a:spcPts val="0"/>
              </a:spcBef>
            </a:pPr>
            <a:r>
              <a:rPr lang="el-GR" sz="2800" b="1" dirty="0" smtClean="0">
                <a:solidFill>
                  <a:srgbClr val="FF0000"/>
                </a:solidFill>
                <a:latin typeface="Arial" pitchFamily="34" charset="0"/>
                <a:cs typeface="Arial" pitchFamily="34" charset="0"/>
              </a:rPr>
              <a:t>β) ΒΟΗΘΗΤΙΚΟΥΣ</a:t>
            </a:r>
            <a:r>
              <a:rPr lang="el-GR" sz="2800" b="1" dirty="0" smtClean="0">
                <a:solidFill>
                  <a:schemeClr val="tx1"/>
                </a:solidFill>
                <a:latin typeface="Arial" pitchFamily="34" charset="0"/>
                <a:cs typeface="Arial" pitchFamily="34" charset="0"/>
              </a:rPr>
              <a:t>, ΠΟΥ ΚΙΝΟΥΝ ΤΑ ΔΙΑΦΟΡΑ</a:t>
            </a:r>
          </a:p>
          <a:p>
            <a:pPr algn="l">
              <a:spcBef>
                <a:spcPts val="0"/>
              </a:spcBef>
            </a:pPr>
            <a:r>
              <a:rPr lang="el-GR" sz="2800" b="1" dirty="0" smtClean="0">
                <a:solidFill>
                  <a:schemeClr val="tx1"/>
                </a:solidFill>
                <a:latin typeface="Arial" pitchFamily="34" charset="0"/>
                <a:cs typeface="Arial" pitchFamily="34" charset="0"/>
              </a:rPr>
              <a:t>    ΜΗΧΑΝΗΜΑΤΑ ΤΟΥ ΠΛΟΙΟΥ, ΑΝΤΛΙΕΣ,</a:t>
            </a:r>
          </a:p>
          <a:p>
            <a:pPr algn="l">
              <a:spcBef>
                <a:spcPts val="0"/>
              </a:spcBef>
            </a:pPr>
            <a:r>
              <a:rPr lang="el-GR" sz="2800" b="1" dirty="0" smtClean="0">
                <a:solidFill>
                  <a:schemeClr val="tx1"/>
                </a:solidFill>
                <a:latin typeface="Arial" pitchFamily="34" charset="0"/>
                <a:cs typeface="Arial" pitchFamily="34" charset="0"/>
              </a:rPr>
              <a:t>    ΑΕΡΟΣΥΜΠΙΕΣΤΕΣ, ΗΛΕΚΤΡΟΓΕΝΝΗΤΡΙΕΣ,</a:t>
            </a:r>
          </a:p>
          <a:p>
            <a:pPr algn="l">
              <a:spcBef>
                <a:spcPts val="0"/>
              </a:spcBef>
            </a:pPr>
            <a:r>
              <a:rPr lang="el-GR" sz="2800" b="1" dirty="0" smtClean="0">
                <a:solidFill>
                  <a:schemeClr val="tx1"/>
                </a:solidFill>
                <a:latin typeface="Arial" pitchFamily="34" charset="0"/>
                <a:cs typeface="Arial" pitchFamily="34" charset="0"/>
              </a:rPr>
              <a:t>    ΑΝΕΜΙΣΤΗΡΕΣ ΚΛΠ.</a:t>
            </a:r>
            <a:r>
              <a:rPr lang="el-GR" sz="6000" dirty="0" smtClean="0"/>
              <a:t/>
            </a:r>
            <a:br>
              <a:rPr lang="el-GR" sz="6000" dirty="0" smtClean="0"/>
            </a:br>
            <a:endParaRPr lang="el-GR" sz="60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700" b="1" u="sng" dirty="0" smtClean="0">
                <a:solidFill>
                  <a:schemeClr val="bg1"/>
                </a:solidFill>
                <a:latin typeface="Arial" pitchFamily="34" charset="0"/>
                <a:cs typeface="Arial" pitchFamily="34" charset="0"/>
              </a:rPr>
              <a:t>ΚΑΤΑΤΑΞΗ ΤΩΝ ΑΤΜΟΣΤΡΟΒΙΛΩΝ</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gn="l"/>
            <a:r>
              <a:rPr lang="el-GR" sz="2000" b="1" dirty="0" smtClean="0">
                <a:solidFill>
                  <a:schemeClr val="tx1"/>
                </a:solidFill>
                <a:latin typeface="Arial" pitchFamily="34" charset="0"/>
                <a:cs typeface="Arial" pitchFamily="34" charset="0"/>
              </a:rPr>
              <a:t>ΓΙΑ ΤΗΝ ΠΕΡΙΓΡΑΦΗ ΚΑΙ ΤΗ ΜΕΛΕΤΗ ΤΟΥΣ ΔΙΑΦΟΡΟΥΣ ΑΝΤΙΠΡΟΣΩΠΕΥΤΙΚΟΥΣ ΣΤΡΟΒΙΛΟΥΣ ΔΡΑΣΕΩΣ ΧΡΗΣΙΜΟΠΟΙΟΥΜΕ ΤΟ ΛΕΓΟΜΕΝΟ ΔΙΑΓΡΑΜΜΑ </a:t>
            </a:r>
            <a:r>
              <a:rPr lang="el-GR" sz="2000" b="1" dirty="0" smtClean="0">
                <a:solidFill>
                  <a:srgbClr val="FF0000"/>
                </a:solidFill>
                <a:latin typeface="Arial" pitchFamily="34" charset="0"/>
                <a:cs typeface="Arial" pitchFamily="34" charset="0"/>
              </a:rPr>
              <a:t>ΠΙΕΣΕΩΣ-ΤΑΧΥΤΗΤΑΣ</a:t>
            </a:r>
            <a:r>
              <a:rPr lang="el-GR" sz="2000" b="1" dirty="0" smtClean="0">
                <a:solidFill>
                  <a:schemeClr val="tx1"/>
                </a:solidFill>
                <a:latin typeface="Arial" pitchFamily="34" charset="0"/>
                <a:cs typeface="Arial" pitchFamily="34" charset="0"/>
              </a:rPr>
              <a:t>. </a:t>
            </a:r>
          </a:p>
          <a:p>
            <a:pPr algn="l"/>
            <a:r>
              <a:rPr lang="el-GR" sz="2000" b="1" dirty="0" smtClean="0">
                <a:solidFill>
                  <a:schemeClr val="tx1"/>
                </a:solidFill>
                <a:latin typeface="Arial" pitchFamily="34" charset="0"/>
                <a:cs typeface="Arial" pitchFamily="34" charset="0"/>
              </a:rPr>
              <a:t>ΑΥΤΟ ΕΙΝΑΙ ΚΑΤΙ ΑΝΑΛΟΓΟ ΠΡΟΣ ΤΟ ΔΥΝΑΜΟΔΕΙΚΤΙΚΟ ΔΙΑΓΡΑΜΜΟ ΤΗΣ ΠΑΛΙΝΔΡΟΜΙΚΗΣ ΑΤΜΟΜΗΧΑΝΗΣ, ΕΧΕΙ ΟΜΩΣ ΘΕΩΡΗΤΙΚΗ ΜΟΝΟ ΑΞΙΑ, ΓΙΑΤΙ ΔΕΝ ΥΠΑΡΧΕ ΟΡΓΑΝΟ ΑΝΑΛΟΓΟ ΠΡΟΣ ΤΟ ΔΥΝΑΥΟΔΕΙΚΤΗ ΤΗΣ ΠΑΛΙΝΔΡΟΜΙΚΗΣ ΜΗΧΑΝΗΣ, ΠΟΥ ΝΑ ΜΑΣ ΔΙΝΕΙ ΤΟ ΔΙΑΓΡΑΜΜΑ ΠΙΕΣΕΩΣ-ΤΑΧΥΤΗΤΑΣ ΚΑΤΑ ΤΗ ΛΕΙΤΟΥΡΓΙΑ ΤΟΥ ΣΤΡΟΒΙΛΟΥ.</a:t>
            </a:r>
          </a:p>
          <a:p>
            <a:pPr algn="l"/>
            <a:r>
              <a:rPr lang="el-GR" sz="2000" b="1" dirty="0" smtClean="0">
                <a:solidFill>
                  <a:schemeClr val="tx1"/>
                </a:solidFill>
                <a:latin typeface="Arial" pitchFamily="34" charset="0"/>
                <a:cs typeface="Arial" pitchFamily="34" charset="0"/>
              </a:rPr>
              <a:t>ΓΙΑ ΝΑ ΧΑΡΑΞΟΜΕ ΤΟ ΔΙΑΓΡΑΜΜΑ </a:t>
            </a:r>
            <a:r>
              <a:rPr lang="en-US" sz="2000" b="1" dirty="0" smtClean="0">
                <a:solidFill>
                  <a:srgbClr val="FF0000"/>
                </a:solidFill>
                <a:latin typeface="Arial" pitchFamily="34" charset="0"/>
                <a:cs typeface="Arial" pitchFamily="34" charset="0"/>
              </a:rPr>
              <a:t>p</a:t>
            </a:r>
            <a:r>
              <a:rPr lang="el-GR" sz="2000" b="1" dirty="0" smtClean="0">
                <a:solidFill>
                  <a:srgbClr val="FF0000"/>
                </a:solidFill>
                <a:latin typeface="Arial" pitchFamily="34" charset="0"/>
                <a:cs typeface="Arial" pitchFamily="34" charset="0"/>
              </a:rPr>
              <a:t>-</a:t>
            </a:r>
            <a:r>
              <a:rPr lang="en-US" sz="2000" b="1" dirty="0" smtClean="0">
                <a:solidFill>
                  <a:srgbClr val="FF0000"/>
                </a:solidFill>
                <a:latin typeface="Arial" pitchFamily="34" charset="0"/>
                <a:cs typeface="Arial" pitchFamily="34" charset="0"/>
              </a:rPr>
              <a:t>c</a:t>
            </a:r>
            <a:r>
              <a:rPr lang="el-GR" sz="2000" b="1" dirty="0" smtClean="0">
                <a:solidFill>
                  <a:srgbClr val="FF0000"/>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ΧΡΗΣΙΜΟΠΟΙΟΥΜΕ ΤΗ ΜΕΘΟΔΟ ΤΟΥ ΣΧΗΜΑΤΟΣ ΠΟΥ ΕΙΚΟΝΙΖΕΙ ΑΠΛΟ ΣΤΡΟΒΙΛΟ ΔΡΑΣΕΩΣ ΣΕ ΗΜΙΤΟΜΗ </a:t>
            </a:r>
            <a:r>
              <a:rPr lang="el-GR" sz="2000" b="1" dirty="0" smtClean="0">
                <a:solidFill>
                  <a:srgbClr val="FF0000"/>
                </a:solidFill>
                <a:latin typeface="Arial" pitchFamily="34" charset="0"/>
                <a:cs typeface="Arial" pitchFamily="34" charset="0"/>
              </a:rPr>
              <a:t>(I)</a:t>
            </a:r>
            <a:r>
              <a:rPr lang="el-GR" sz="2000" b="1" dirty="0" smtClean="0">
                <a:solidFill>
                  <a:schemeClr val="tx1"/>
                </a:solidFill>
                <a:latin typeface="Arial" pitchFamily="34" charset="0"/>
                <a:cs typeface="Arial" pitchFamily="34" charset="0"/>
              </a:rPr>
              <a:t> ΚΑΙ ΚΑΤΟΨΗ </a:t>
            </a:r>
            <a:r>
              <a:rPr lang="el-GR" sz="2000" b="1" dirty="0" smtClean="0">
                <a:solidFill>
                  <a:srgbClr val="FF0000"/>
                </a:solidFill>
                <a:latin typeface="Arial" pitchFamily="34" charset="0"/>
                <a:cs typeface="Arial" pitchFamily="34" charset="0"/>
              </a:rPr>
              <a:t>(ΙΙ). </a:t>
            </a:r>
            <a:r>
              <a:rPr lang="el-GR" sz="2000" b="1" dirty="0" smtClean="0">
                <a:solidFill>
                  <a:schemeClr val="tx1"/>
                </a:solidFill>
                <a:latin typeface="Arial" pitchFamily="34" charset="0"/>
                <a:cs typeface="Arial" pitchFamily="34" charset="0"/>
              </a:rPr>
              <a:t>ΚΑΤΩ ΑΠΟ ΑΥΤΕΣ ΧΑΡΑΖΟΜΕ ΤΗΝ ΚΑΜΠΥΛΗ ΜΕΤΑΒΟΛΩΝ ΤΗΣ ΠΙΕΣΕΩΣ </a:t>
            </a:r>
            <a:r>
              <a:rPr lang="el-GR" sz="2000" b="1" dirty="0" smtClean="0">
                <a:solidFill>
                  <a:srgbClr val="FF0000"/>
                </a:solidFill>
                <a:latin typeface="Arial" pitchFamily="34" charset="0"/>
                <a:cs typeface="Arial" pitchFamily="34" charset="0"/>
              </a:rPr>
              <a:t>(ΙΙΙ) </a:t>
            </a:r>
            <a:r>
              <a:rPr lang="el-GR" sz="2000" b="1" dirty="0" smtClean="0">
                <a:solidFill>
                  <a:schemeClr val="tx1"/>
                </a:solidFill>
                <a:latin typeface="Arial" pitchFamily="34" charset="0"/>
                <a:cs typeface="Arial" pitchFamily="34" charset="0"/>
              </a:rPr>
              <a:t>ΚΑΙ ΤΗΝ ΚΑΜΠΥΛΗ ΤΗΣ ΜΕΤΑΒΟΛΗΣ ΤΗΣ ΤΑΧΥΤΗΤΑΣ </a:t>
            </a:r>
            <a:r>
              <a:rPr lang="el-GR" sz="2000" b="1" dirty="0" smtClean="0">
                <a:solidFill>
                  <a:srgbClr val="FF0000"/>
                </a:solidFill>
                <a:latin typeface="Arial" pitchFamily="34" charset="0"/>
                <a:cs typeface="Arial" pitchFamily="34" charset="0"/>
              </a:rPr>
              <a:t>(Ι</a:t>
            </a:r>
            <a:r>
              <a:rPr lang="en-US" sz="2000" b="1" dirty="0" smtClean="0">
                <a:solidFill>
                  <a:srgbClr val="FF0000"/>
                </a:solidFill>
                <a:latin typeface="Arial" pitchFamily="34" charset="0"/>
                <a:cs typeface="Arial" pitchFamily="34" charset="0"/>
              </a:rPr>
              <a:t>V</a:t>
            </a:r>
            <a:r>
              <a:rPr lang="el-GR" sz="2000" b="1" dirty="0" smtClean="0">
                <a:solidFill>
                  <a:srgbClr val="FF0000"/>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ΚΑΤΑ ΜΗΚΟΣ ΤΗΣ ΦΛΕΒΑΣ ΤΟΥ ΑΤΜΟΥ, ΠΟΥ ΡΕΕΙ ΑΠΟ ΤΗΝ ΕΙΣΟΔΟ ΠΡΟΣ ΤΗΝ ΕΞΟΔΟ.</a:t>
            </a:r>
          </a:p>
          <a:p>
            <a:pPr algn="l"/>
            <a:r>
              <a:rPr lang="el-GR" sz="2000" b="1" dirty="0" smtClean="0">
                <a:solidFill>
                  <a:schemeClr val="tx1"/>
                </a:solidFill>
                <a:latin typeface="Arial" pitchFamily="34" charset="0"/>
                <a:cs typeface="Arial" pitchFamily="34" charset="0"/>
              </a:rPr>
              <a:t>ΔΙΑΚΡΙΝΟΝΤΑΙ ΣΤΟ ΣΧΗΜΑ ΤΟ ΚΕΛΥΦΟΣ ΜΕ ΤΟ ΑΚΡΟΦΥΣΙΟ ΚΑΙ Ο ΤΡΟΧΟΣ ΜΕ ΤΑ ΠΤΕΡΥΓΙΑ. </a:t>
            </a:r>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200" b="1" u="sng" dirty="0" smtClean="0">
                <a:solidFill>
                  <a:srgbClr val="FFFF00"/>
                </a:solidFill>
                <a:latin typeface="Arial" pitchFamily="34" charset="0"/>
                <a:cs typeface="Arial" pitchFamily="34" charset="0"/>
              </a:rPr>
              <a:t>ΑΤΜΟΣΤΡΟΒΙΛΟΙ ΔΡΑΣΕΩΣ </a:t>
            </a:r>
            <a:br>
              <a:rPr lang="el-GR" sz="2200" b="1" u="sng" dirty="0" smtClean="0">
                <a:solidFill>
                  <a:srgbClr val="FFFF00"/>
                </a:solidFill>
                <a:latin typeface="Arial" pitchFamily="34" charset="0"/>
                <a:cs typeface="Arial" pitchFamily="34" charset="0"/>
              </a:rPr>
            </a:br>
            <a:r>
              <a:rPr lang="el-GR" sz="2200" b="1" u="sng" dirty="0" smtClean="0">
                <a:solidFill>
                  <a:srgbClr val="FFFF00"/>
                </a:solidFill>
                <a:latin typeface="Arial" pitchFamily="34" charset="0"/>
                <a:cs typeface="Arial" pitchFamily="34" charset="0"/>
              </a:rPr>
              <a:t>ΔΙΑΓΡΑΜΜΑ ΠΙΕΣΕΩΝ — ΤΑΧΥΤΗΤΩΝ</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4392488" cy="5572164"/>
          </a:xfrm>
        </p:spPr>
        <p:txBody>
          <a:bodyPr>
            <a:noAutofit/>
          </a:bodyPr>
          <a:lstStyle/>
          <a:p>
            <a:pPr algn="l"/>
            <a:r>
              <a:rPr lang="el-GR" sz="1400" b="1" dirty="0" smtClean="0">
                <a:solidFill>
                  <a:schemeClr val="tx1"/>
                </a:solidFill>
                <a:latin typeface="Arial" pitchFamily="34" charset="0"/>
                <a:cs typeface="Arial" pitchFamily="34" charset="0"/>
              </a:rPr>
              <a:t>ΓΙΑ ΤΗΝ ΠΕΡΙΓΡΑΦΗ ΚΑΙ ΤΗ ΜΕΛΕΤΗ ΤΟΥΣ ΔΙΑΦΟΡΟΥΣ ΑΝΤΙΠΡΟΣΩΠΕΥΤΙΚΟΥΣ ΣΤΡΟΒΙΛΟΥΣ ΔΡΑΣΕΩΣ ΧΡΗΣΙΜΟΠΟΙΟΥΜΕ ΤΟ ΛΕΓΟΜΕΝΟ ΔΙΑΓΡΑΜΜΑ </a:t>
            </a:r>
            <a:r>
              <a:rPr lang="el-GR" sz="1400" b="1" dirty="0" smtClean="0">
                <a:solidFill>
                  <a:srgbClr val="FF0000"/>
                </a:solidFill>
                <a:latin typeface="Arial" pitchFamily="34" charset="0"/>
                <a:cs typeface="Arial" pitchFamily="34" charset="0"/>
              </a:rPr>
              <a:t>ΠΙΕΣΕΩΣ-ΤΑΧΥΤΗΤΑΣ</a:t>
            </a:r>
            <a:r>
              <a:rPr lang="el-GR" sz="1400" b="1" dirty="0" smtClean="0">
                <a:solidFill>
                  <a:schemeClr val="tx1"/>
                </a:solidFill>
                <a:latin typeface="Arial" pitchFamily="34" charset="0"/>
                <a:cs typeface="Arial" pitchFamily="34" charset="0"/>
              </a:rPr>
              <a:t>. </a:t>
            </a:r>
          </a:p>
          <a:p>
            <a:pPr algn="l"/>
            <a:r>
              <a:rPr lang="el-GR" sz="1400" b="1" dirty="0" smtClean="0">
                <a:solidFill>
                  <a:schemeClr val="tx1"/>
                </a:solidFill>
                <a:latin typeface="Arial" pitchFamily="34" charset="0"/>
                <a:cs typeface="Arial" pitchFamily="34" charset="0"/>
              </a:rPr>
              <a:t>ΑΥΤΟ ΕΙΝΑΙ ΚΑΤΙ ΑΝΑΛΟΓΟ ΠΡΟΣ ΤΟ ΔΥΝΑΜΟΔΕΙΚΤΙΚΟ ΔΙΑΓΡΑΜΜΟ ΤΗΣ ΠΑΛΙΝΔΡΟΜΙΚΗΣ ΑΤΜΟΜΗΧΑΝΗΣ, ΕΧΕΙ ΟΜΩΣ ΘΕΩΡΗΤΙΚΗ ΜΟΝΟ ΑΞΙΑ, ΓΙΑΤΙ ΔΕΝ ΥΠΑΡΧΕ ΟΡΓΑΝΟ ΑΝΑΛΟΓΟ ΠΡΟΣ ΤΟ ΔΥΝΑΥΟΔΕΙΚΤΗ ΤΗΣ ΠΑΛΙΝΔΡΟΜΙΚΗΣ ΜΗΧΑΝΗΣ, ΠΟΥ ΝΑ ΜΑΣ ΔΙΝΕΙ ΤΟ ΔΙΑΓΡΑΜΜΑ ΠΙΕΣΕΩΣ-ΤΑΧΥΤΗΤΑΣ ΚΑΤΑ ΤΗ ΛΕΙΤΟΥΡΓΙΑ ΤΟΥ ΣΤΡΟΒΙΛΟΥ.</a:t>
            </a:r>
          </a:p>
          <a:p>
            <a:pPr algn="l"/>
            <a:r>
              <a:rPr lang="el-GR" sz="1400" b="1" dirty="0" smtClean="0">
                <a:solidFill>
                  <a:schemeClr val="tx1"/>
                </a:solidFill>
                <a:latin typeface="Arial" pitchFamily="34" charset="0"/>
                <a:cs typeface="Arial" pitchFamily="34" charset="0"/>
              </a:rPr>
              <a:t>ΓΙΑ ΝΑ ΧΑΡΑΞΟΜΕ ΤΟ ΔΙΑΓΡΑΜΜΑ </a:t>
            </a:r>
            <a:r>
              <a:rPr lang="en-US" sz="1400" b="1" dirty="0" smtClean="0">
                <a:solidFill>
                  <a:srgbClr val="FF0000"/>
                </a:solidFill>
                <a:latin typeface="Arial" pitchFamily="34" charset="0"/>
                <a:cs typeface="Arial" pitchFamily="34" charset="0"/>
              </a:rPr>
              <a:t>p</a:t>
            </a:r>
            <a:r>
              <a:rPr lang="el-GR" sz="1400" b="1" dirty="0" smtClean="0">
                <a:solidFill>
                  <a:srgbClr val="FF0000"/>
                </a:solidFill>
                <a:latin typeface="Arial" pitchFamily="34" charset="0"/>
                <a:cs typeface="Arial" pitchFamily="34" charset="0"/>
              </a:rPr>
              <a:t>-</a:t>
            </a:r>
            <a:r>
              <a:rPr lang="en-US" sz="1400" b="1" dirty="0" smtClean="0">
                <a:solidFill>
                  <a:srgbClr val="FF0000"/>
                </a:solidFill>
                <a:latin typeface="Arial" pitchFamily="34" charset="0"/>
                <a:cs typeface="Arial" pitchFamily="34" charset="0"/>
              </a:rPr>
              <a:t>c</a:t>
            </a:r>
            <a:r>
              <a:rPr lang="el-GR" sz="1400" b="1" dirty="0" smtClean="0">
                <a:solidFill>
                  <a:srgbClr val="FF0000"/>
                </a:solidFill>
                <a:latin typeface="Arial" pitchFamily="34" charset="0"/>
                <a:cs typeface="Arial" pitchFamily="34" charset="0"/>
              </a:rPr>
              <a:t> </a:t>
            </a:r>
            <a:r>
              <a:rPr lang="el-GR" sz="1400" b="1" dirty="0" smtClean="0">
                <a:solidFill>
                  <a:schemeClr val="tx1"/>
                </a:solidFill>
                <a:latin typeface="Arial" pitchFamily="34" charset="0"/>
                <a:cs typeface="Arial" pitchFamily="34" charset="0"/>
              </a:rPr>
              <a:t>ΧΡΗΣΙΜΟΠΟΙΟΥΜΕ ΤΗ ΜΕΘΟΔΟ ΤΟΥ ΣΧΗΜΑΤΟΣ ΠΟΥ ΕΙΚΟΝΙΖΕΙ ΑΠΛΟ ΣΤΡΟΒΙΛΟ ΔΡΑΣΕΩΣ ΣΕ ΗΜΙΤΟΜΗ </a:t>
            </a:r>
            <a:r>
              <a:rPr lang="el-GR" sz="1400" b="1" dirty="0" smtClean="0">
                <a:solidFill>
                  <a:srgbClr val="FF0000"/>
                </a:solidFill>
                <a:latin typeface="Arial" pitchFamily="34" charset="0"/>
                <a:cs typeface="Arial" pitchFamily="34" charset="0"/>
              </a:rPr>
              <a:t>(I) </a:t>
            </a:r>
            <a:r>
              <a:rPr lang="el-GR" sz="1400" b="1" dirty="0" smtClean="0">
                <a:solidFill>
                  <a:schemeClr val="tx1"/>
                </a:solidFill>
                <a:latin typeface="Arial" pitchFamily="34" charset="0"/>
                <a:cs typeface="Arial" pitchFamily="34" charset="0"/>
              </a:rPr>
              <a:t>ΚΑΙ ΚΑΤΟΨΗ </a:t>
            </a:r>
            <a:r>
              <a:rPr lang="el-GR" sz="1400" b="1" dirty="0" smtClean="0">
                <a:solidFill>
                  <a:srgbClr val="FF0000"/>
                </a:solidFill>
                <a:latin typeface="Arial" pitchFamily="34" charset="0"/>
                <a:cs typeface="Arial" pitchFamily="34" charset="0"/>
              </a:rPr>
              <a:t>(ΙΙ)</a:t>
            </a:r>
            <a:r>
              <a:rPr lang="el-GR" sz="1400" b="1" dirty="0" smtClean="0">
                <a:solidFill>
                  <a:schemeClr val="tx1"/>
                </a:solidFill>
                <a:latin typeface="Arial" pitchFamily="34" charset="0"/>
                <a:cs typeface="Arial" pitchFamily="34" charset="0"/>
              </a:rPr>
              <a:t>. ΚΑΤΩ ΑΠΟ ΑΥΤΕΣ ΧΑΡΑΖΟΜΕ ΤΗΝ ΚΑΜΠΥΛΗ ΜΕΤΑΒΟΛΩΝ ΤΗΣ ΠΙΕΣΕΩΣ </a:t>
            </a:r>
            <a:r>
              <a:rPr lang="el-GR" sz="1400" b="1" dirty="0" smtClean="0">
                <a:solidFill>
                  <a:srgbClr val="FF0000"/>
                </a:solidFill>
                <a:latin typeface="Arial" pitchFamily="34" charset="0"/>
                <a:cs typeface="Arial" pitchFamily="34" charset="0"/>
              </a:rPr>
              <a:t>(ΙΙΙ) </a:t>
            </a:r>
            <a:r>
              <a:rPr lang="el-GR" sz="1400" b="1" dirty="0" smtClean="0">
                <a:solidFill>
                  <a:schemeClr val="tx1"/>
                </a:solidFill>
                <a:latin typeface="Arial" pitchFamily="34" charset="0"/>
                <a:cs typeface="Arial" pitchFamily="34" charset="0"/>
              </a:rPr>
              <a:t>ΚΑΙ ΤΗΝ ΚΑΜΠΥΛΗ ΤΗΣ ΜΕΤΑΒΟΛΗΣ ΤΗΣ ΤΑΧΥΤΗΤΑΣ</a:t>
            </a:r>
            <a:r>
              <a:rPr lang="el-GR" sz="1400" b="1" dirty="0" smtClean="0">
                <a:solidFill>
                  <a:srgbClr val="FF0000"/>
                </a:solidFill>
                <a:latin typeface="Arial" pitchFamily="34" charset="0"/>
                <a:cs typeface="Arial" pitchFamily="34" charset="0"/>
              </a:rPr>
              <a:t> (Ι</a:t>
            </a:r>
            <a:r>
              <a:rPr lang="en-US" sz="1400" b="1" dirty="0" smtClean="0">
                <a:solidFill>
                  <a:srgbClr val="FF0000"/>
                </a:solidFill>
                <a:latin typeface="Arial" pitchFamily="34" charset="0"/>
                <a:cs typeface="Arial" pitchFamily="34" charset="0"/>
              </a:rPr>
              <a:t>V</a:t>
            </a:r>
            <a:r>
              <a:rPr lang="el-GR" sz="1400" b="1" dirty="0" smtClean="0">
                <a:solidFill>
                  <a:srgbClr val="FF0000"/>
                </a:solidFill>
                <a:latin typeface="Arial" pitchFamily="34" charset="0"/>
                <a:cs typeface="Arial" pitchFamily="34" charset="0"/>
              </a:rPr>
              <a:t>) </a:t>
            </a:r>
            <a:r>
              <a:rPr lang="el-GR" sz="1400" b="1" dirty="0" smtClean="0">
                <a:solidFill>
                  <a:schemeClr val="tx1"/>
                </a:solidFill>
                <a:latin typeface="Arial" pitchFamily="34" charset="0"/>
                <a:cs typeface="Arial" pitchFamily="34" charset="0"/>
              </a:rPr>
              <a:t>ΚΑΤΑ ΜΗΚΟΣ ΤΗΣ ΦΛΕΒΑΣ ΤΟΥ ΑΤΜΟΥ, ΠΟΥ ΡΕΕΙ ΑΠΟ ΤΗΝ ΕΙΣΟΔΟ ΠΡΟΣ ΤΗΝ ΕΞΟΔΟ.</a:t>
            </a:r>
          </a:p>
          <a:p>
            <a:pPr algn="l"/>
            <a:r>
              <a:rPr lang="el-GR" sz="1400" b="1" dirty="0" smtClean="0">
                <a:solidFill>
                  <a:schemeClr val="tx1"/>
                </a:solidFill>
                <a:latin typeface="Arial" pitchFamily="34" charset="0"/>
                <a:cs typeface="Arial" pitchFamily="34" charset="0"/>
              </a:rPr>
              <a:t>ΔΙΑΚΡΙΝΟΝΤΑΙ ΣΤΟ ΣΧΗΜΑ ΤΟ ΚΕΛΥΦΟΣ ΜΕ ΤΟ ΑΚΡΟΦΥΣΙΟ ΚΑΙ Ο ΤΡΟΧΟΣ ΜΕ ΤΑ ΠΤΕΡΥΓΙΑ. </a:t>
            </a:r>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ΑΤΜΟΣΤΡΟΒΙΛΟΙ ΔΡΑΣΕΩΣ </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ΔΙΑΓΡΑΜΜΑ ΠΙΕΣΕΩΝ — 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3075" name="Picture 3" descr="C:\Users\Fadi\Desktop\4.png"/>
          <p:cNvPicPr>
            <a:picLocks noChangeAspect="1" noChangeArrowheads="1"/>
          </p:cNvPicPr>
          <p:nvPr/>
        </p:nvPicPr>
        <p:blipFill>
          <a:blip r:embed="rId3" cstate="print">
            <a:lum bright="-16000" contrast="31000"/>
          </a:blip>
          <a:srcRect/>
          <a:stretch>
            <a:fillRect/>
          </a:stretch>
        </p:blipFill>
        <p:spPr bwMode="auto">
          <a:xfrm>
            <a:off x="5292080" y="1052736"/>
            <a:ext cx="2016224" cy="5544616"/>
          </a:xfrm>
          <a:prstGeom prst="rect">
            <a:avLst/>
          </a:prstGeom>
          <a:noFill/>
        </p:spPr>
      </p:pic>
      <p:sp>
        <p:nvSpPr>
          <p:cNvPr id="6" name="TextBox 5"/>
          <p:cNvSpPr txBox="1"/>
          <p:nvPr/>
        </p:nvSpPr>
        <p:spPr>
          <a:xfrm>
            <a:off x="5004048" y="1484784"/>
            <a:ext cx="245580" cy="369332"/>
          </a:xfrm>
          <a:prstGeom prst="rect">
            <a:avLst/>
          </a:prstGeom>
          <a:noFill/>
        </p:spPr>
        <p:txBody>
          <a:bodyPr wrap="none" rtlCol="0">
            <a:spAutoFit/>
          </a:bodyPr>
          <a:lstStyle/>
          <a:p>
            <a:r>
              <a:rPr lang="en-US" b="1" dirty="0" smtClean="0">
                <a:solidFill>
                  <a:srgbClr val="FF0000"/>
                </a:solidFill>
              </a:rPr>
              <a:t>I</a:t>
            </a:r>
            <a:endParaRPr lang="el-GR" b="1" dirty="0">
              <a:solidFill>
                <a:srgbClr val="FF0000"/>
              </a:solidFill>
            </a:endParaRPr>
          </a:p>
        </p:txBody>
      </p:sp>
      <p:sp>
        <p:nvSpPr>
          <p:cNvPr id="7" name="TextBox 6"/>
          <p:cNvSpPr txBox="1"/>
          <p:nvPr/>
        </p:nvSpPr>
        <p:spPr>
          <a:xfrm>
            <a:off x="5004048" y="3212976"/>
            <a:ext cx="306494" cy="369332"/>
          </a:xfrm>
          <a:prstGeom prst="rect">
            <a:avLst/>
          </a:prstGeom>
          <a:noFill/>
        </p:spPr>
        <p:txBody>
          <a:bodyPr wrap="none" rtlCol="0">
            <a:spAutoFit/>
          </a:bodyPr>
          <a:lstStyle/>
          <a:p>
            <a:r>
              <a:rPr lang="en-US" b="1" dirty="0" smtClean="0">
                <a:solidFill>
                  <a:srgbClr val="FF0000"/>
                </a:solidFill>
              </a:rPr>
              <a:t>II</a:t>
            </a:r>
            <a:endParaRPr lang="el-GR" b="1" dirty="0">
              <a:solidFill>
                <a:srgbClr val="FF0000"/>
              </a:solidFill>
            </a:endParaRPr>
          </a:p>
        </p:txBody>
      </p:sp>
      <p:sp>
        <p:nvSpPr>
          <p:cNvPr id="8" name="TextBox 7"/>
          <p:cNvSpPr txBox="1"/>
          <p:nvPr/>
        </p:nvSpPr>
        <p:spPr>
          <a:xfrm>
            <a:off x="4860032" y="4437112"/>
            <a:ext cx="367408" cy="369332"/>
          </a:xfrm>
          <a:prstGeom prst="rect">
            <a:avLst/>
          </a:prstGeom>
          <a:noFill/>
        </p:spPr>
        <p:txBody>
          <a:bodyPr wrap="none" rtlCol="0">
            <a:spAutoFit/>
          </a:bodyPr>
          <a:lstStyle/>
          <a:p>
            <a:r>
              <a:rPr lang="en-US" b="1" dirty="0" smtClean="0">
                <a:solidFill>
                  <a:srgbClr val="FF0000"/>
                </a:solidFill>
              </a:rPr>
              <a:t>III</a:t>
            </a:r>
            <a:endParaRPr lang="el-GR" b="1" dirty="0">
              <a:solidFill>
                <a:srgbClr val="FF0000"/>
              </a:solidFill>
            </a:endParaRPr>
          </a:p>
        </p:txBody>
      </p:sp>
      <p:sp>
        <p:nvSpPr>
          <p:cNvPr id="9" name="TextBox 8"/>
          <p:cNvSpPr txBox="1"/>
          <p:nvPr/>
        </p:nvSpPr>
        <p:spPr>
          <a:xfrm>
            <a:off x="4860032" y="5661248"/>
            <a:ext cx="381836" cy="369332"/>
          </a:xfrm>
          <a:prstGeom prst="rect">
            <a:avLst/>
          </a:prstGeom>
          <a:noFill/>
        </p:spPr>
        <p:txBody>
          <a:bodyPr wrap="none" rtlCol="0">
            <a:spAutoFit/>
          </a:bodyPr>
          <a:lstStyle/>
          <a:p>
            <a:r>
              <a:rPr lang="en-US" b="1" dirty="0" smtClean="0">
                <a:solidFill>
                  <a:srgbClr val="FF0000"/>
                </a:solidFill>
              </a:rPr>
              <a:t>IV</a:t>
            </a:r>
            <a:endParaRPr lang="el-GR" b="1" dirty="0">
              <a:solidFill>
                <a:srgbClr val="FF0000"/>
              </a:solidFill>
            </a:endParaRPr>
          </a:p>
        </p:txBody>
      </p:sp>
      <p:sp>
        <p:nvSpPr>
          <p:cNvPr id="10" name="TextBox 9"/>
          <p:cNvSpPr txBox="1"/>
          <p:nvPr/>
        </p:nvSpPr>
        <p:spPr>
          <a:xfrm>
            <a:off x="6876256" y="2708920"/>
            <a:ext cx="784446" cy="307777"/>
          </a:xfrm>
          <a:prstGeom prst="rect">
            <a:avLst/>
          </a:prstGeom>
          <a:noFill/>
        </p:spPr>
        <p:txBody>
          <a:bodyPr wrap="none" rtlCol="0">
            <a:spAutoFit/>
          </a:bodyPr>
          <a:lstStyle/>
          <a:p>
            <a:r>
              <a:rPr lang="el-GR" sz="1400" b="1" dirty="0" smtClean="0">
                <a:solidFill>
                  <a:srgbClr val="FF0000"/>
                </a:solidFill>
              </a:rPr>
              <a:t>ΤΡΟΧΟΣ</a:t>
            </a:r>
            <a:endParaRPr lang="el-GR" sz="1400" b="1" dirty="0">
              <a:solidFill>
                <a:srgbClr val="FF0000"/>
              </a:solidFill>
            </a:endParaRPr>
          </a:p>
        </p:txBody>
      </p:sp>
      <p:sp>
        <p:nvSpPr>
          <p:cNvPr id="11" name="TextBox 10"/>
          <p:cNvSpPr txBox="1"/>
          <p:nvPr/>
        </p:nvSpPr>
        <p:spPr>
          <a:xfrm>
            <a:off x="6876256" y="3212976"/>
            <a:ext cx="893450" cy="307777"/>
          </a:xfrm>
          <a:prstGeom prst="rect">
            <a:avLst/>
          </a:prstGeom>
          <a:noFill/>
        </p:spPr>
        <p:txBody>
          <a:bodyPr wrap="none" rtlCol="0">
            <a:spAutoFit/>
          </a:bodyPr>
          <a:lstStyle/>
          <a:p>
            <a:r>
              <a:rPr lang="el-GR" sz="1400" b="1" dirty="0" smtClean="0">
                <a:solidFill>
                  <a:srgbClr val="FF0000"/>
                </a:solidFill>
              </a:rPr>
              <a:t>ΠΤΕΡΥΓΙΑ</a:t>
            </a:r>
            <a:endParaRPr lang="el-GR" sz="1400" b="1" dirty="0">
              <a:solidFill>
                <a:srgbClr val="FF0000"/>
              </a:solidFill>
            </a:endParaRPr>
          </a:p>
        </p:txBody>
      </p:sp>
      <p:sp>
        <p:nvSpPr>
          <p:cNvPr id="12" name="TextBox 11"/>
          <p:cNvSpPr txBox="1"/>
          <p:nvPr/>
        </p:nvSpPr>
        <p:spPr>
          <a:xfrm>
            <a:off x="6745330" y="3717032"/>
            <a:ext cx="2122119" cy="523220"/>
          </a:xfrm>
          <a:prstGeom prst="rect">
            <a:avLst/>
          </a:prstGeom>
          <a:noFill/>
        </p:spPr>
        <p:txBody>
          <a:bodyPr wrap="none" rtlCol="0">
            <a:spAutoFit/>
          </a:bodyPr>
          <a:lstStyle/>
          <a:p>
            <a:r>
              <a:rPr lang="el-GR" sz="1400" b="1" dirty="0" smtClean="0">
                <a:solidFill>
                  <a:srgbClr val="FF0000"/>
                </a:solidFill>
              </a:rPr>
              <a:t>ΑΠΟΛΥΤΗ ΠΙΕΣΗ ΛΕΒΗΤΑ</a:t>
            </a:r>
          </a:p>
          <a:p>
            <a:r>
              <a:rPr lang="el-GR" sz="1400" b="1" dirty="0" smtClean="0">
                <a:solidFill>
                  <a:srgbClr val="FF0000"/>
                </a:solidFill>
              </a:rPr>
              <a:t>ΕΙΣΟΔΟΥ ΣΤΟ ΑΚΡΟΦΥΣΙΟ</a:t>
            </a:r>
            <a:endParaRPr lang="el-GR" sz="1400" b="1" dirty="0">
              <a:solidFill>
                <a:srgbClr val="FF0000"/>
              </a:solidFill>
            </a:endParaRPr>
          </a:p>
        </p:txBody>
      </p:sp>
      <p:sp>
        <p:nvSpPr>
          <p:cNvPr id="13" name="TextBox 12"/>
          <p:cNvSpPr txBox="1"/>
          <p:nvPr/>
        </p:nvSpPr>
        <p:spPr>
          <a:xfrm>
            <a:off x="6830161" y="4293096"/>
            <a:ext cx="2048638" cy="523220"/>
          </a:xfrm>
          <a:prstGeom prst="rect">
            <a:avLst/>
          </a:prstGeom>
          <a:noFill/>
        </p:spPr>
        <p:txBody>
          <a:bodyPr wrap="none" rtlCol="0">
            <a:spAutoFit/>
          </a:bodyPr>
          <a:lstStyle/>
          <a:p>
            <a:r>
              <a:rPr lang="el-GR" sz="1400" b="1" dirty="0" smtClean="0">
                <a:solidFill>
                  <a:srgbClr val="FF0000"/>
                </a:solidFill>
              </a:rPr>
              <a:t>ΑΠΟΛΥΤΗ ΠΙΕΣΗ ΕΞΟΔΟΥ</a:t>
            </a:r>
          </a:p>
          <a:p>
            <a:r>
              <a:rPr lang="el-GR" sz="1400" b="1" dirty="0" smtClean="0">
                <a:solidFill>
                  <a:srgbClr val="FF0000"/>
                </a:solidFill>
              </a:rPr>
              <a:t>ΑΠΟ ΤΟ ΑΚΡΟΦΥΣΙΟ </a:t>
            </a:r>
            <a:endParaRPr lang="el-GR" sz="1400" b="1" dirty="0">
              <a:solidFill>
                <a:srgbClr val="FF0000"/>
              </a:solidFill>
            </a:endParaRPr>
          </a:p>
        </p:txBody>
      </p:sp>
      <p:sp>
        <p:nvSpPr>
          <p:cNvPr id="14" name="TextBox 13"/>
          <p:cNvSpPr txBox="1"/>
          <p:nvPr/>
        </p:nvSpPr>
        <p:spPr>
          <a:xfrm>
            <a:off x="6804248" y="4797152"/>
            <a:ext cx="2100896" cy="307777"/>
          </a:xfrm>
          <a:prstGeom prst="rect">
            <a:avLst/>
          </a:prstGeom>
          <a:noFill/>
        </p:spPr>
        <p:txBody>
          <a:bodyPr wrap="none" rtlCol="0">
            <a:spAutoFit/>
          </a:bodyPr>
          <a:lstStyle/>
          <a:p>
            <a:r>
              <a:rPr lang="el-GR" sz="1400" b="1" dirty="0" smtClean="0">
                <a:solidFill>
                  <a:srgbClr val="FF0000"/>
                </a:solidFill>
              </a:rPr>
              <a:t>ΑΠΟΛΥΤΗ ΠΙΕΣΗ ΨΥΓΕΙΟΥ</a:t>
            </a:r>
            <a:endParaRPr lang="el-GR" sz="1400" b="1" dirty="0">
              <a:solidFill>
                <a:srgbClr val="FF0000"/>
              </a:solidFill>
            </a:endParaRPr>
          </a:p>
        </p:txBody>
      </p:sp>
      <p:sp>
        <p:nvSpPr>
          <p:cNvPr id="15" name="TextBox 14"/>
          <p:cNvSpPr txBox="1"/>
          <p:nvPr/>
        </p:nvSpPr>
        <p:spPr>
          <a:xfrm>
            <a:off x="6783610" y="5229200"/>
            <a:ext cx="2360390" cy="523220"/>
          </a:xfrm>
          <a:prstGeom prst="rect">
            <a:avLst/>
          </a:prstGeom>
          <a:noFill/>
        </p:spPr>
        <p:txBody>
          <a:bodyPr wrap="none" rtlCol="0">
            <a:spAutoFit/>
          </a:bodyPr>
          <a:lstStyle/>
          <a:p>
            <a:r>
              <a:rPr lang="el-GR" sz="1400" b="1" dirty="0" smtClean="0">
                <a:solidFill>
                  <a:srgbClr val="FF0000"/>
                </a:solidFill>
              </a:rPr>
              <a:t>ΑΠΟΛΥΤΗ ΤΑΧΥΤΗΤΑ ΕΞΟΔΟΥ</a:t>
            </a:r>
          </a:p>
          <a:p>
            <a:r>
              <a:rPr lang="el-GR" sz="1400" b="1" dirty="0" smtClean="0">
                <a:solidFill>
                  <a:srgbClr val="FF0000"/>
                </a:solidFill>
              </a:rPr>
              <a:t>ΑΠΟ ΤΟ ΑΚΡΟΦΥΣΙΟ</a:t>
            </a:r>
            <a:endParaRPr lang="el-GR" sz="1400" b="1" dirty="0">
              <a:solidFill>
                <a:srgbClr val="FF0000"/>
              </a:solidFill>
            </a:endParaRPr>
          </a:p>
        </p:txBody>
      </p:sp>
      <p:sp>
        <p:nvSpPr>
          <p:cNvPr id="16" name="TextBox 15"/>
          <p:cNvSpPr txBox="1"/>
          <p:nvPr/>
        </p:nvSpPr>
        <p:spPr>
          <a:xfrm>
            <a:off x="6783610" y="5733256"/>
            <a:ext cx="2360390" cy="523220"/>
          </a:xfrm>
          <a:prstGeom prst="rect">
            <a:avLst/>
          </a:prstGeom>
          <a:noFill/>
        </p:spPr>
        <p:txBody>
          <a:bodyPr wrap="none" rtlCol="0">
            <a:spAutoFit/>
          </a:bodyPr>
          <a:lstStyle/>
          <a:p>
            <a:r>
              <a:rPr lang="el-GR" sz="1400" b="1" dirty="0" smtClean="0">
                <a:solidFill>
                  <a:srgbClr val="FF0000"/>
                </a:solidFill>
              </a:rPr>
              <a:t>ΑΠΟΛΥΤΗ ΤΑΧΥΤΗΤΑ ΕΞΟΔΟΥ</a:t>
            </a:r>
          </a:p>
          <a:p>
            <a:r>
              <a:rPr lang="el-GR" sz="1400" b="1" dirty="0" smtClean="0">
                <a:solidFill>
                  <a:srgbClr val="FF0000"/>
                </a:solidFill>
              </a:rPr>
              <a:t>ΑΠΟ ΤΑ ΠΤΕΡΥΓΙΑ</a:t>
            </a:r>
            <a:endParaRPr lang="el-GR" sz="1400" b="1" dirty="0">
              <a:solidFill>
                <a:srgbClr val="FF0000"/>
              </a:solidFill>
            </a:endParaRPr>
          </a:p>
        </p:txBody>
      </p:sp>
      <p:sp>
        <p:nvSpPr>
          <p:cNvPr id="17" name="TextBox 16"/>
          <p:cNvSpPr txBox="1"/>
          <p:nvPr/>
        </p:nvSpPr>
        <p:spPr>
          <a:xfrm>
            <a:off x="6738726" y="6334780"/>
            <a:ext cx="2405274" cy="523220"/>
          </a:xfrm>
          <a:prstGeom prst="rect">
            <a:avLst/>
          </a:prstGeom>
          <a:noFill/>
        </p:spPr>
        <p:txBody>
          <a:bodyPr wrap="none" rtlCol="0">
            <a:spAutoFit/>
          </a:bodyPr>
          <a:lstStyle/>
          <a:p>
            <a:r>
              <a:rPr lang="el-GR" sz="1400" b="1" dirty="0" smtClean="0">
                <a:solidFill>
                  <a:srgbClr val="FF0000"/>
                </a:solidFill>
              </a:rPr>
              <a:t>ΑΠΟΛΥΤΗ ΤΑΧΥΤΗΤΑ ΕΙΣΟΔΟΥ</a:t>
            </a:r>
          </a:p>
          <a:p>
            <a:r>
              <a:rPr lang="el-GR" sz="1400" b="1" dirty="0" smtClean="0">
                <a:solidFill>
                  <a:srgbClr val="FF0000"/>
                </a:solidFill>
              </a:rPr>
              <a:t>ΣΤΟ ΑΚΡΟΦΥΣΙΟ</a:t>
            </a:r>
            <a:endParaRPr lang="el-GR" sz="1400" b="1" dirty="0">
              <a:solidFill>
                <a:srgbClr val="FF0000"/>
              </a:solidFill>
            </a:endParaRPr>
          </a:p>
        </p:txBody>
      </p:sp>
    </p:spTree>
  </p:cSld>
  <p:clrMapOvr>
    <a:masterClrMapping/>
  </p:clrMapOvr>
  <p:timing>
    <p:tnLst>
      <p:par>
        <p:cTn id="1" dur="indefinite" restart="never" nodeType="tmRoot"/>
      </p:par>
    </p:tnLst>
  </p:timing>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marL="216000" indent="-216000" algn="l">
              <a:buClr>
                <a:srgbClr val="FF0000"/>
              </a:buClr>
              <a:buFont typeface="Wingdings" pitchFamily="2" charset="2"/>
              <a:buChar char="Ø"/>
            </a:pPr>
            <a:r>
              <a:rPr lang="el-GR" sz="2600" b="1" dirty="0" smtClean="0">
                <a:solidFill>
                  <a:schemeClr val="tx1"/>
                </a:solidFill>
                <a:latin typeface="Arial" pitchFamily="34" charset="0"/>
                <a:cs typeface="Arial" pitchFamily="34" charset="0"/>
              </a:rPr>
              <a:t>ΑΠΟ ΤΗ ΜΕΛΕΤΗ ΤΗΣ </a:t>
            </a:r>
            <a:r>
              <a:rPr lang="el-GR" sz="2600" b="1" dirty="0" smtClean="0">
                <a:solidFill>
                  <a:srgbClr val="FF0000"/>
                </a:solidFill>
                <a:latin typeface="Arial" pitchFamily="34" charset="0"/>
                <a:cs typeface="Arial" pitchFamily="34" charset="0"/>
              </a:rPr>
              <a:t>ΚΑΜΠΥΛΗΣ ΠΙΕΣΕΩΣ </a:t>
            </a:r>
            <a:r>
              <a:rPr lang="el-GR" sz="2600" b="1" dirty="0" smtClean="0">
                <a:solidFill>
                  <a:schemeClr val="tx1"/>
                </a:solidFill>
                <a:latin typeface="Arial" pitchFamily="34" charset="0"/>
                <a:cs typeface="Arial" pitchFamily="34" charset="0"/>
              </a:rPr>
              <a:t>ΣΥΜΠΕΡΑΙΝΟΥΜΕ ΟΤΙ Η ΠΙΕΣΗ ΤΟΥ ΑΤΜΟΥ ΕΛΑΤΤΩΝΕΤΑΙ ΒΑΘΜΙΑΙΑ ΑΠΟ ΤΗΝ ΕΙΣΟΔΟ ΣΤΟ ΑΚΡΟΦΥΣΙΟ ΩΣ ΤΗΝ ΕΞΟΔΟ ΤΟΥ ΑΠΟ ΑΥΤΟ. Ο ΑΤΜΟΣ ΔΗΛΑΔΗ ΜΕΣΑ ΣΤΟ ΑΚΡΟΦΥΣΙΟ ΥΦΙΣΤΑΤΑΙ ΤΗ ΓΝΩΣΤΗ ΜΑΣ </a:t>
            </a:r>
            <a:r>
              <a:rPr lang="el-GR" sz="2600" b="1" dirty="0" smtClean="0">
                <a:solidFill>
                  <a:srgbClr val="FF0000"/>
                </a:solidFill>
                <a:latin typeface="Arial" pitchFamily="34" charset="0"/>
                <a:cs typeface="Arial" pitchFamily="34" charset="0"/>
              </a:rPr>
              <a:t>ΕΚΤΟΝΩΣΗ ΤΟΥ</a:t>
            </a:r>
            <a:r>
              <a:rPr lang="el-GR" sz="2600" b="1" dirty="0" smtClean="0">
                <a:solidFill>
                  <a:schemeClr val="tx1"/>
                </a:solidFill>
                <a:latin typeface="Arial" pitchFamily="34" charset="0"/>
                <a:cs typeface="Arial" pitchFamily="34" charset="0"/>
              </a:rPr>
              <a:t>.</a:t>
            </a:r>
          </a:p>
          <a:p>
            <a:pPr marL="216000" indent="-216000" algn="l">
              <a:buClr>
                <a:srgbClr val="FF0000"/>
              </a:buClr>
              <a:buFont typeface="Wingdings" pitchFamily="2" charset="2"/>
              <a:buChar char="Ø"/>
            </a:pPr>
            <a:r>
              <a:rPr lang="el-GR" sz="2600" b="1" dirty="0" smtClean="0">
                <a:solidFill>
                  <a:schemeClr val="tx1"/>
                </a:solidFill>
                <a:latin typeface="Arial" pitchFamily="34" charset="0"/>
                <a:cs typeface="Arial" pitchFamily="34" charset="0"/>
              </a:rPr>
              <a:t>ΣΥΜΠΕΡΑΙΝΟΜΕ ΕΠΙΣΗΣ ΟΤΙ ΚΑΤΑ ΤΗ </a:t>
            </a:r>
            <a:r>
              <a:rPr lang="el-GR" sz="2600" b="1" dirty="0" smtClean="0">
                <a:solidFill>
                  <a:srgbClr val="FF0000"/>
                </a:solidFill>
                <a:latin typeface="Arial" pitchFamily="34" charset="0"/>
                <a:cs typeface="Arial" pitchFamily="34" charset="0"/>
              </a:rPr>
              <a:t>ΔΙΟΔΟ ΤΟΥ ΑΤΜΟΥ ΜΕΣΑ ΑΠΟ ΤΙΣ ΑΥΛΑΚΕΣ</a:t>
            </a:r>
            <a:r>
              <a:rPr lang="el-GR" sz="2600" b="1" dirty="0" smtClean="0">
                <a:solidFill>
                  <a:schemeClr val="tx1"/>
                </a:solidFill>
                <a:latin typeface="Arial" pitchFamily="34" charset="0"/>
                <a:cs typeface="Arial" pitchFamily="34" charset="0"/>
              </a:rPr>
              <a:t> ΜΕΤΑΞΥ ΤΩΝ ΠΤΕΡΥΓΙΩΝ Η </a:t>
            </a:r>
            <a:r>
              <a:rPr lang="el-GR" sz="2600" b="1" dirty="0" smtClean="0">
                <a:solidFill>
                  <a:srgbClr val="FF0000"/>
                </a:solidFill>
                <a:latin typeface="Arial" pitchFamily="34" charset="0"/>
                <a:cs typeface="Arial" pitchFamily="34" charset="0"/>
              </a:rPr>
              <a:t>ΠΙΕΣΗ ΠΑΡΑΜΕΝΕΙ ΣΤΑΘΕΡΗ</a:t>
            </a:r>
            <a:r>
              <a:rPr lang="el-GR" sz="2600" b="1" dirty="0" smtClean="0">
                <a:solidFill>
                  <a:schemeClr val="tx1"/>
                </a:solidFill>
                <a:latin typeface="Arial" pitchFamily="34" charset="0"/>
                <a:cs typeface="Arial" pitchFamily="34" charset="0"/>
              </a:rPr>
              <a:t>. ΑΥΤΟ ΓΙΑΤΙ ΤΑ ΠΤΕΡΥΓΙΑ ΔΡΑΣΕΩΣ ΣΧΗΜΑΤΙΖΟΥΝ ΑΥΛΑΚΕΣ ΜΕ ΣΤΑΘΕΡΗ ΔΙΑΤΟΜΗ, ΜΕΣΑ ΣΤΙΣ ΟΠΟΙΕΣ ΔΕΝ ΕΚΤΟΝΩΝΕΤΑΙ Ο ΑΤΜΟΣ. ΜΕ ΤΗ ΣΤΑΘΕΡΗ ΑΥΤΗ ΠΙΕΣΗ Ο ΑΤΜΟΣ ΠΗΓΑΙΝΕΙ ΣΤΟ ΨΥΓΕΙΟ. </a:t>
            </a:r>
          </a:p>
          <a:p>
            <a:pPr algn="l"/>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ΑΤΜΟΣΤΡΟΒΙΛΟΙ ΔΡΑΣΕΩΣ </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ΔΙΑΓΡΑΜΜΑ ΠΙΕΣΕΩΝ — 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gn="l"/>
            <a:r>
              <a:rPr lang="el-GR" sz="3000" b="1" dirty="0" smtClean="0">
                <a:solidFill>
                  <a:schemeClr val="tx1"/>
                </a:solidFill>
                <a:latin typeface="Arial" pitchFamily="34" charset="0"/>
                <a:cs typeface="Arial" pitchFamily="34" charset="0"/>
              </a:rPr>
              <a:t>ΑΠΟ ΤΗ ΜΕΛΕΤΗ ΤΗΣ </a:t>
            </a:r>
            <a:r>
              <a:rPr lang="el-GR" sz="3000" b="1" dirty="0" smtClean="0">
                <a:solidFill>
                  <a:srgbClr val="FF0000"/>
                </a:solidFill>
                <a:latin typeface="Arial" pitchFamily="34" charset="0"/>
                <a:cs typeface="Arial" pitchFamily="34" charset="0"/>
              </a:rPr>
              <a:t>ΚΑΜΠΥΛΗΣ ΤΗΣ ΤΑΧΥΤΗΤΑΣ </a:t>
            </a:r>
            <a:r>
              <a:rPr lang="el-GR" sz="3000" b="1" dirty="0" smtClean="0">
                <a:solidFill>
                  <a:schemeClr val="tx1"/>
                </a:solidFill>
                <a:latin typeface="Arial" pitchFamily="34" charset="0"/>
                <a:cs typeface="Arial" pitchFamily="34" charset="0"/>
              </a:rPr>
              <a:t>ΔΙΑΠΙΣΤΩΝΟΥΜΕ </a:t>
            </a:r>
            <a:r>
              <a:rPr lang="el-GR" sz="3000" b="1" dirty="0" smtClean="0">
                <a:solidFill>
                  <a:srgbClr val="FF0000"/>
                </a:solidFill>
                <a:latin typeface="Arial" pitchFamily="34" charset="0"/>
                <a:cs typeface="Arial" pitchFamily="34" charset="0"/>
              </a:rPr>
              <a:t>ΟΤΙ Η ΤΑΧΥΤΗΤΑ ΤΟΥ ΑΤΜΟΥ ΜΕΓΑΛΩΝΕΙ ΠΡΟΟΔΕΥΤΙΚΑ </a:t>
            </a:r>
            <a:r>
              <a:rPr lang="el-GR" sz="3000" b="1" dirty="0" smtClean="0">
                <a:solidFill>
                  <a:schemeClr val="tx1"/>
                </a:solidFill>
                <a:latin typeface="Arial" pitchFamily="34" charset="0"/>
                <a:cs typeface="Arial" pitchFamily="34" charset="0"/>
              </a:rPr>
              <a:t>ΚΑΘΩΣ Ο ΑΤΜΟΣ </a:t>
            </a:r>
            <a:r>
              <a:rPr lang="el-GR" sz="3000" b="1" dirty="0" smtClean="0">
                <a:solidFill>
                  <a:srgbClr val="FF0000"/>
                </a:solidFill>
                <a:latin typeface="Arial" pitchFamily="34" charset="0"/>
                <a:cs typeface="Arial" pitchFamily="34" charset="0"/>
              </a:rPr>
              <a:t>ΠΕΡΝΑ ΑΠΟ ΤΟ ΑΚΡΟΦΥΣΙΟ</a:t>
            </a:r>
            <a:r>
              <a:rPr lang="el-GR" sz="3000" b="1" dirty="0" smtClean="0">
                <a:solidFill>
                  <a:schemeClr val="tx1"/>
                </a:solidFill>
                <a:latin typeface="Arial" pitchFamily="34" charset="0"/>
                <a:cs typeface="Arial" pitchFamily="34" charset="0"/>
              </a:rPr>
              <a:t>. ΑΥΤΟ ΣΥΜΒΑΙΝΕΙ ΓΙΑΤΙ, </a:t>
            </a:r>
            <a:r>
              <a:rPr lang="el-GR" sz="3000" b="1" dirty="0" smtClean="0">
                <a:solidFill>
                  <a:srgbClr val="FF0000"/>
                </a:solidFill>
                <a:latin typeface="Arial" pitchFamily="34" charset="0"/>
                <a:cs typeface="Arial" pitchFamily="34" charset="0"/>
              </a:rPr>
              <a:t>Ο ΑΤΜΟΣ ΜΕΣΑ ΣΤΟ ΑΚΡΟΦΥΣΙΟ ΕΚΤΟΝΩΝΕΤΑΙ </a:t>
            </a:r>
            <a:r>
              <a:rPr lang="el-GR" sz="3000" b="1" dirty="0" smtClean="0">
                <a:solidFill>
                  <a:schemeClr val="tx1"/>
                </a:solidFill>
                <a:latin typeface="Arial" pitchFamily="34" charset="0"/>
                <a:cs typeface="Arial" pitchFamily="34" charset="0"/>
              </a:rPr>
              <a:t>ΚΑΙ </a:t>
            </a:r>
            <a:r>
              <a:rPr lang="el-GR" sz="3000" b="1" u="sng" dirty="0" smtClean="0">
                <a:solidFill>
                  <a:srgbClr val="7030A0"/>
                </a:solidFill>
                <a:latin typeface="Arial" pitchFamily="34" charset="0"/>
                <a:cs typeface="Arial" pitchFamily="34" charset="0"/>
              </a:rPr>
              <a:t>ΧΑΝΕΙ ΔΥΝΑΜΙΚΗ ΚΑΙ ΘΕΡΜΙΚΗ ΕΝΕΡΓΕΙΑ</a:t>
            </a:r>
            <a:r>
              <a:rPr lang="el-GR" sz="3000" b="1" dirty="0" smtClean="0">
                <a:solidFill>
                  <a:schemeClr val="tx1"/>
                </a:solidFill>
                <a:latin typeface="Arial" pitchFamily="34" charset="0"/>
                <a:cs typeface="Arial" pitchFamily="34" charset="0"/>
              </a:rPr>
              <a:t>, </a:t>
            </a:r>
            <a:r>
              <a:rPr lang="el-GR" sz="3000" b="1" u="sng" dirty="0" smtClean="0">
                <a:solidFill>
                  <a:srgbClr val="7030A0"/>
                </a:solidFill>
                <a:latin typeface="Arial" pitchFamily="34" charset="0"/>
                <a:cs typeface="Arial" pitchFamily="34" charset="0"/>
              </a:rPr>
              <a:t>ΠΟΥ ΜΕΤΑΤΡΕΠΕΤΑΙ ΣΕ ΚΙΝΗΤΙΚΗ</a:t>
            </a:r>
            <a:r>
              <a:rPr lang="el-GR" sz="3000" b="1" dirty="0" smtClean="0">
                <a:solidFill>
                  <a:schemeClr val="tx1"/>
                </a:solidFill>
                <a:latin typeface="Arial" pitchFamily="34" charset="0"/>
                <a:cs typeface="Arial" pitchFamily="34" charset="0"/>
              </a:rPr>
              <a:t> </a:t>
            </a:r>
            <a:r>
              <a:rPr lang="el-GR" sz="3000" b="1" dirty="0" smtClean="0">
                <a:solidFill>
                  <a:srgbClr val="FF0000"/>
                </a:solidFill>
                <a:latin typeface="Arial" pitchFamily="34" charset="0"/>
                <a:cs typeface="Arial" pitchFamily="34" charset="0"/>
              </a:rPr>
              <a:t>ΑΥΞΑΝΟΝΤΑΣ ΤΗΝ ΤΑΧΥΤΗΤΑ ΤΟΥ</a:t>
            </a:r>
            <a:r>
              <a:rPr lang="el-GR" sz="3000" b="1" dirty="0" smtClean="0">
                <a:solidFill>
                  <a:schemeClr val="tx1"/>
                </a:solidFill>
                <a:latin typeface="Arial" pitchFamily="34" charset="0"/>
                <a:cs typeface="Arial" pitchFamily="34" charset="0"/>
              </a:rPr>
              <a:t>. ΤΗ ΜΕΓΑΛΥΤΕΡΗ ΤΙΜΗ ΤΑΧΥΤΗΤΑΣ ΕΧΕΙ Ο ΑΤΜΟΣ ΚΑΤΑ ΤΗΝ ΕΞΟΔΟ ΤΟΥ ΑΠΟ ΤΑ ΑΚΡΟΦΥΣΙΑ.</a:t>
            </a:r>
          </a:p>
          <a:p>
            <a:pPr algn="l"/>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ΑΤΜΟΣΤΡΟΒΙΛΟΙ ΔΡΑΣΕΩΣ </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ΔΙΑΓΡΑΜΜΑ ΠΙΕΣΕΩΝ — 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616624"/>
          </a:xfrm>
        </p:spPr>
        <p:txBody>
          <a:bodyPr>
            <a:noAutofit/>
          </a:bodyPr>
          <a:lstStyle/>
          <a:p>
            <a:r>
              <a:rPr lang="el-GR" sz="1800" b="1" u="sng" dirty="0" smtClean="0">
                <a:solidFill>
                  <a:srgbClr val="FF0000"/>
                </a:solidFill>
                <a:latin typeface="Arial" pitchFamily="34" charset="0"/>
                <a:cs typeface="Arial" pitchFamily="34" charset="0"/>
              </a:rPr>
              <a:t>ΚΑΥΣΗ - ΕΚΤΟΝΩΣΗ</a:t>
            </a:r>
          </a:p>
          <a:p>
            <a:pPr algn="l"/>
            <a:r>
              <a:rPr lang="el-GR" sz="1700" b="1" dirty="0" smtClean="0">
                <a:solidFill>
                  <a:schemeClr val="tx1"/>
                </a:solidFill>
                <a:latin typeface="Arial" pitchFamily="34" charset="0"/>
                <a:cs typeface="Arial" pitchFamily="34" charset="0"/>
              </a:rPr>
              <a:t>Η ΤΡΙΤΗ ΦΑΣΗ ΛΕΙΤΟΥΡΓΙΑΣ ΞΕΚΙΝΑ ΜΕ ΤΟ ΕΜΒΟΛΟ ΝΑ ΒΡΙΣΚΕΤΑΙ ΣΤΟ ΑΝΣ ΚΑΙ ΤΗ ΒΑΛΒΙΔΑ ΕΙΣΑΓΩΓΗΣ ΚΑΙ ΕΞΑΓΩΓΗΣ ΚΛΕΙΣΤΕΣ. ΤΟ ΜΕΙΓΜΑ ΑΕΡΑ-ΚΑΥΣΙΜΟΥ ΕΝΤΟΣ ΤΟΥ ΕΠΙΖΗΜΙΟΥ ΟΓΚΟΥ ΒΡΙΣΚΕΤΑΙ ΣΕ ΑΡΚΕΤΑ ΥΨΗΛΗ ΠΙΕΣΗ ΚΑΙ ΘΕΡΜΟΚΡΑΣΙΑ, ΟΧΙ ΟΜΩΣ ΤΟΣΟ ΥΨΗΛΕΣ, ΩΣΤΕ ΝΑ ΕΠΙΤΡΕΠΟΥΝ ΤΗΝ ΑΥΤΑΝΑΦΛΕΞΗ ΤΟΥ ΚΑΥΣΙΜΟΥ. Η ΑΝΑΦΛΕΞΗ ΠΡΑΓΜΑΤΟΠΟΙΕΙΤΑΙ ΜΕ ΤΗ ΧΡΗΣΗ ΤΟΥ ΣΠΙΝΘΗΡΙΣΤΗ. Ο ΣΠΙΝΘΗΡΑΣ ΠΟΥ ΔΗΜΙΟΥΡΓΕΙΤΑΙ ΜΕΤΑΞΥ ΤΩΝ ΗΛΕΚΤΡΟΔΙΩΝ ΤΟΥ ΣΠΙΝΘΗΡΙΣΤΗ ΞΕΚΙΝΑ ΤΟΠΙΚΑ ΤΗΝ ΚΑΥΣΗ ΤΟΥ ΜΕΙΓΜΑΤΟΣ ΑΕΡΑ-ΚΑΥΣΙΜΟΥ, ΕΝΩ Η ΦΛΟΓΑ ΤΑΧΥΤΑΤΑ ΔΙΑΔΙΔΕΤΑΙ ΣΕ ΟΛΟ ΤΟΝ ΟΓΚΟ ΤΟΥ ΜΕΙΓΜΑΤΟΣ. Η ΚΑΥΣΗ ΕΛΕΥΘΕΡΩΝΕΙ ΣΗΜΑΝΤΙΚΑ ΠΟΣΑ ΘΕΡΜΟΤΗΤΑΣ, ΑΥΞΑΝΟΝΤΑΣ ΤΗ ΘΕΡΜΟΚΡΑΣΙΑ ΚΑΙ ΤΗΝ ΠΙΕΣΗ ΜΕΣΑ ΣΤΟΝ ΚΥΛΙΝΔΡΟ. Η ΙΔΙΑΙΤΕΡΑ ΑΥΞΗΜΕΝΗ ΠΙΕΣΗ ΤΩΝ ΚΑΥΣΑΕΡΙΩΝ ΩΘΕΙ ΤΟ ΕΜΒΟΛΟ ΠΡΟΣ ΚΝΣ. ΤΟ ΕΜΒΟΛΟ ΜΕΤΑΔΙΔΕΙ ΤΗΝ ΚΙΝΗΣΗ ΤΟ ΔΙΩΣΤΗΡΑ Ο ΟΠΟΙΟΣ ΜΕ ΤΗ ΣΕΙΡΑ ΤΟΥ ΚΙΝΕΙ ΤΟ ΤΡΟΦΑΛΟ, ΜΕΤΑΤΡΕΠΟΝΤΑΣ ΤΗΝ ΕΥΘΥΓΡΑΜΜΗ ΚΙΝΗΣΗ ΤΟΥ ΕΜΒΟΛΟΥ ΣΕ ΠΕΡΙΣΤΡΟΦΙΚΗ. ΜΕ ΤΗΝ ΑΦΙΞΗ ΤΟΥ ΕΜΒΟΛΟΥ ΣΤΟ ΚΝΣ ΤΕΛΕΙΩΝΕΙ Η ΤΡΙΤΗ ΦΑΣΗ ΛΕΙΤΟΥΡΙΑΣ, Η ΟΠΟΙΑ ΕΙΝΑΙ ΚΑΙ Η ΜΟΝΑΔΙΚΗ ΕΝΕΡΓΗ ΦΑΣΗ ΤΟΥ ΚΥΚΛΟΥ. ΕΝΑ ΤΜΗΜΑ ΤΟΥ ΕΡΓΟΥ ΑΥΤΟΥ ΑΠΟΘΗΚΕΥΕΤΑΙ ΣΤΟ ΣΦΟΝΔΥΛΟ ΜΕ ΤΗ ΜΟΡΦΗ ΚΙΝΗΤΙΚΗΣ ΕΝΕΡΓΕΙΑΣ. ΕΝΩ ΤΟ ΥΠΟΛΟΙΠΟ ΑΠΟΔΙΔΕΤΑΙ ΠΡΟΣ ΧΡΗΣΗ. Η ΚΙΝΗΣΗ ΤΟΥ ΕΜΒΟΛΟΥ ΑΠΟ ΤΟ ΑΝΣ ΣΤΟ ΚΝΣ ΤΑ ΤΗ ΦΑΣΗ ΤΗΣ ΚΑΥΣΕΩΣ - ΕΚΤΟΝΩΣΕΩΣ ΑΠΟΤΕΛΕΙ </a:t>
            </a:r>
            <a:r>
              <a:rPr lang="el-GR" sz="1700" b="1" u="sng" dirty="0" smtClean="0">
                <a:solidFill>
                  <a:srgbClr val="FF0000"/>
                </a:solidFill>
                <a:latin typeface="Arial" pitchFamily="34" charset="0"/>
                <a:cs typeface="Arial" pitchFamily="34" charset="0"/>
              </a:rPr>
              <a:t>ΤΟΝ ΤΡΙΤΟ ΧΡΟΝΟ</a:t>
            </a:r>
            <a:r>
              <a:rPr lang="el-GR" sz="1700" b="1" dirty="0" smtClean="0">
                <a:solidFill>
                  <a:schemeClr val="tx1"/>
                </a:solidFill>
                <a:latin typeface="Arial" pitchFamily="34" charset="0"/>
                <a:cs typeface="Arial" pitchFamily="34" charset="0"/>
              </a:rPr>
              <a:t> ΛΕΙΤΟΥΡΓΙΑΣ ΤΟΥ ΤΕΤΡΑΧΡΟΝΟΥ ΒΕΝΖΙΝΟΚΙΝΗΤΗΡΑ.</a:t>
            </a:r>
          </a:p>
          <a:p>
            <a:pPr algn="l"/>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2000" b="1" u="sng" dirty="0" smtClean="0">
                <a:solidFill>
                  <a:schemeClr val="bg1"/>
                </a:solidFill>
                <a:latin typeface="Arial" pitchFamily="34" charset="0"/>
                <a:cs typeface="Arial" pitchFamily="34" charset="0"/>
              </a:rPr>
              <a:t>ΣΤΟΙΧΕΙΩΔΗΣ ΛΕΙΤΟΥΡΓΙΑ ΤΕΤΡΑΧΡΟΝΗΣ ΒΕΝΖΙΝΟΜΗΧΑΝΗΣ</a:t>
            </a:r>
            <a:endParaRPr lang="en-US" sz="20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3725606"/>
          </a:xfrm>
        </p:spPr>
        <p:txBody>
          <a:bodyPr>
            <a:noAutofit/>
          </a:bodyPr>
          <a:lstStyle/>
          <a:p>
            <a:pPr algn="l"/>
            <a:r>
              <a:rPr lang="el-GR" sz="2300" b="1" dirty="0" smtClean="0">
                <a:solidFill>
                  <a:schemeClr val="tx1"/>
                </a:solidFill>
                <a:latin typeface="Arial" pitchFamily="34" charset="0"/>
                <a:cs typeface="Arial" pitchFamily="34" charset="0"/>
              </a:rPr>
              <a:t>ΠΑΡΑΤΗΡΟΥΜΕ ΟΤΙ </a:t>
            </a:r>
            <a:r>
              <a:rPr lang="el-GR" sz="2300" b="1" dirty="0" smtClean="0">
                <a:solidFill>
                  <a:srgbClr val="FF0000"/>
                </a:solidFill>
                <a:latin typeface="Arial" pitchFamily="34" charset="0"/>
                <a:cs typeface="Arial" pitchFamily="34" charset="0"/>
              </a:rPr>
              <a:t>ΜΕΣΑ ΣΤΑ ΚΙΝΗΤΑ ΠΤΕΡΥΓΙΑ </a:t>
            </a:r>
            <a:r>
              <a:rPr lang="el-GR" sz="2300" b="1" dirty="0" smtClean="0">
                <a:solidFill>
                  <a:schemeClr val="tx1"/>
                </a:solidFill>
                <a:latin typeface="Arial" pitchFamily="34" charset="0"/>
                <a:cs typeface="Arial" pitchFamily="34" charset="0"/>
              </a:rPr>
              <a:t>(Π.Χ. ΘΕΣΕΙΣ 6 ΚΑΙ 7) </a:t>
            </a:r>
            <a:r>
              <a:rPr lang="el-GR" sz="2300" b="1" dirty="0" smtClean="0">
                <a:solidFill>
                  <a:srgbClr val="FF0000"/>
                </a:solidFill>
                <a:latin typeface="Arial" pitchFamily="34" charset="0"/>
                <a:cs typeface="Arial" pitchFamily="34" charset="0"/>
              </a:rPr>
              <a:t>Η ΤΑΧΥΤΗΤΑ ΕΛΑΤΤΩΝΕΤΑΙ ΠΡΟΟΔΕΥΤΙΚΑ</a:t>
            </a:r>
            <a:r>
              <a:rPr lang="el-GR" sz="2300" b="1" dirty="0" smtClean="0">
                <a:solidFill>
                  <a:schemeClr val="tx1"/>
                </a:solidFill>
                <a:latin typeface="Arial" pitchFamily="34" charset="0"/>
                <a:cs typeface="Arial" pitchFamily="34" charset="0"/>
              </a:rPr>
              <a:t>. </a:t>
            </a:r>
          </a:p>
          <a:p>
            <a:pPr algn="l"/>
            <a:r>
              <a:rPr lang="el-GR" sz="2300" b="1" dirty="0" smtClean="0">
                <a:solidFill>
                  <a:schemeClr val="tx1"/>
                </a:solidFill>
                <a:latin typeface="Arial" pitchFamily="34" charset="0"/>
                <a:cs typeface="Arial" pitchFamily="34" charset="0"/>
              </a:rPr>
              <a:t>ΑΥΤΟ ΣΥΜΒΑΙΝΕΙ </a:t>
            </a:r>
            <a:r>
              <a:rPr lang="el-GR" sz="2300" b="1" u="sng" dirty="0" smtClean="0">
                <a:solidFill>
                  <a:srgbClr val="7030A0"/>
                </a:solidFill>
                <a:latin typeface="Arial" pitchFamily="34" charset="0"/>
                <a:cs typeface="Arial" pitchFamily="34" charset="0"/>
              </a:rPr>
              <a:t>ΓΙΑΤΙ ΜΕΣΑ ΣΤΑ ΚΙΝΗΤΑ ΠΤΕΡΥΓΙΑ ΑΝΑΠΤΥΣΣΕΤΑΙ ΤΟ ΕΡΓΟ ΤΗΣ ΔΡΑΣΕΩΣ ΜΕ ΔΑΠΑΝΗ ΤΗΣ ΚΙΝΗΤΙΚΗΣ ΕΝΕΡΓΕΙΑΣ</a:t>
            </a:r>
            <a:r>
              <a:rPr lang="el-GR" sz="2300" b="1" dirty="0" smtClean="0">
                <a:solidFill>
                  <a:schemeClr val="tx1"/>
                </a:solidFill>
                <a:latin typeface="Arial" pitchFamily="34" charset="0"/>
                <a:cs typeface="Arial" pitchFamily="34" charset="0"/>
              </a:rPr>
              <a:t>, </a:t>
            </a:r>
            <a:r>
              <a:rPr lang="el-GR" sz="2300" b="1" u="sng" dirty="0" smtClean="0">
                <a:solidFill>
                  <a:srgbClr val="0070C0"/>
                </a:solidFill>
                <a:latin typeface="Arial" pitchFamily="34" charset="0"/>
                <a:cs typeface="Arial" pitchFamily="34" charset="0"/>
              </a:rPr>
              <a:t>ΠΟΥ ΜΕΤΡΕΙΤΑΙ ΜΕ ΤΗΝ ΠΤΩΣΗ ΤΗΣ ΤΑΧΥΤΗΤΑΣ ΤΟΥ ΑΤΜΟΥ</a:t>
            </a:r>
            <a:r>
              <a:rPr lang="el-GR" sz="2300" b="1" dirty="0" smtClean="0">
                <a:solidFill>
                  <a:schemeClr val="tx1"/>
                </a:solidFill>
                <a:latin typeface="Arial" pitchFamily="34" charset="0"/>
                <a:cs typeface="Arial" pitchFamily="34" charset="0"/>
              </a:rPr>
              <a:t>, ΠΟΥ ΕΧΕΙ ΤΗ ΜΙΚΡΟΤΕΡΗ ΤΙΜΗ ΤΗ ΣΤΙΓΜΗ ΤΗΣ ΕΞΟΔΟΥ ΤΟΥ ΑΠΟ ΤΑ ΚΙΝΗΤΑ ΠΤΕΡΥΓΙΑ. </a:t>
            </a:r>
          </a:p>
          <a:p>
            <a:pPr algn="l"/>
            <a:r>
              <a:rPr lang="el-GR" sz="2300" b="1" dirty="0" smtClean="0">
                <a:solidFill>
                  <a:schemeClr val="tx1"/>
                </a:solidFill>
                <a:latin typeface="Arial" pitchFamily="34" charset="0"/>
                <a:cs typeface="Arial" pitchFamily="34" charset="0"/>
              </a:rPr>
              <a:t>ΜΕ ΤΗ </a:t>
            </a:r>
            <a:r>
              <a:rPr lang="el-GR" sz="2300" b="1" dirty="0" smtClean="0">
                <a:solidFill>
                  <a:srgbClr val="FF0000"/>
                </a:solidFill>
                <a:latin typeface="Arial" pitchFamily="34" charset="0"/>
                <a:cs typeface="Arial" pitchFamily="34" charset="0"/>
              </a:rPr>
              <a:t>ΣΤΑΘΕΡΗ</a:t>
            </a:r>
            <a:r>
              <a:rPr lang="el-GR" sz="2300" b="1" dirty="0" smtClean="0">
                <a:solidFill>
                  <a:schemeClr val="tx1"/>
                </a:solidFill>
                <a:latin typeface="Arial" pitchFamily="34" charset="0"/>
                <a:cs typeface="Arial" pitchFamily="34" charset="0"/>
              </a:rPr>
              <a:t> ΑΥΤΗ </a:t>
            </a:r>
            <a:r>
              <a:rPr lang="el-GR" sz="2300" b="1" dirty="0" smtClean="0">
                <a:solidFill>
                  <a:srgbClr val="FF0000"/>
                </a:solidFill>
                <a:latin typeface="Arial" pitchFamily="34" charset="0"/>
                <a:cs typeface="Arial" pitchFamily="34" charset="0"/>
              </a:rPr>
              <a:t>ΤΑΧΥΤΗΤΑ</a:t>
            </a:r>
            <a:r>
              <a:rPr lang="el-GR" sz="2300" b="1" dirty="0" smtClean="0">
                <a:solidFill>
                  <a:schemeClr val="tx1"/>
                </a:solidFill>
                <a:latin typeface="Arial" pitchFamily="34" charset="0"/>
                <a:cs typeface="Arial" pitchFamily="34" charset="0"/>
              </a:rPr>
              <a:t> Ο ΑΤΜΟΣ ΟΔΕΥΕΙ ΤΕΛΙΚΑ </a:t>
            </a:r>
            <a:r>
              <a:rPr lang="el-GR" sz="2300" b="1" dirty="0" smtClean="0">
                <a:solidFill>
                  <a:srgbClr val="FF0000"/>
                </a:solidFill>
                <a:latin typeface="Arial" pitchFamily="34" charset="0"/>
                <a:cs typeface="Arial" pitchFamily="34" charset="0"/>
              </a:rPr>
              <a:t>ΠΡΟΣ ΤΟ ΨΥΓΕΙΟ</a:t>
            </a:r>
            <a:r>
              <a:rPr lang="el-GR" sz="2300" b="1" dirty="0" smtClean="0">
                <a:solidFill>
                  <a:schemeClr val="tx1"/>
                </a:solidFill>
                <a:latin typeface="Arial" pitchFamily="34" charset="0"/>
                <a:cs typeface="Arial" pitchFamily="34" charset="0"/>
              </a:rPr>
              <a:t>.</a:t>
            </a:r>
          </a:p>
          <a:p>
            <a:pPr algn="l"/>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ΑΤΜΟΣΤΡΟΒΙΛΟΙ ΔΡΑΣΕΩΣ </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ΔΙΑΓΡΑΜΜΑ ΠΙΕΣΕΩΝ — 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
        <p:nvSpPr>
          <p:cNvPr id="5" name="TextBox 4"/>
          <p:cNvSpPr txBox="1"/>
          <p:nvPr/>
        </p:nvSpPr>
        <p:spPr>
          <a:xfrm>
            <a:off x="179513" y="4797152"/>
            <a:ext cx="8640960" cy="1846659"/>
          </a:xfrm>
          <a:prstGeom prst="rect">
            <a:avLst/>
          </a:prstGeom>
          <a:solidFill>
            <a:srgbClr val="FFFF00"/>
          </a:solidFill>
        </p:spPr>
        <p:txBody>
          <a:bodyPr wrap="square" rtlCol="0">
            <a:spAutoFit/>
          </a:bodyPr>
          <a:lstStyle/>
          <a:p>
            <a:r>
              <a:rPr lang="el-GR" sz="2100" b="1" dirty="0" smtClean="0">
                <a:latin typeface="Arial" pitchFamily="34" charset="0"/>
                <a:cs typeface="Arial" pitchFamily="34" charset="0"/>
              </a:rPr>
              <a:t>ΑΡΑ Η ΚΑΜΠΥΛΗ ΤΗΣ ΠΙΕΣΕΩΣ ΜΑΣ ΔΕΙΧΝΕΙ ΠΩΣ ΠΕΦΤΕΙ Η </a:t>
            </a:r>
            <a:endParaRPr lang="en-US" sz="2100" b="1" dirty="0" smtClean="0">
              <a:latin typeface="Arial" pitchFamily="34" charset="0"/>
              <a:cs typeface="Arial" pitchFamily="34" charset="0"/>
            </a:endParaRPr>
          </a:p>
          <a:p>
            <a:r>
              <a:rPr lang="el-GR" sz="2100" b="1" dirty="0" smtClean="0">
                <a:latin typeface="Arial" pitchFamily="34" charset="0"/>
                <a:cs typeface="Arial" pitchFamily="34" charset="0"/>
              </a:rPr>
              <a:t>ΠΙΕΣΗ ΜΕΣΑ ΣΤΟ ΑΚΡΟΦΥΣΙΟ, ΕΝΩ ΠΑΡΑΜΕΝΕΙ ΣΤΑΘΕΡΗ ΜΕΣΑ </a:t>
            </a:r>
            <a:endParaRPr lang="en-US" sz="2100" b="1" dirty="0" smtClean="0">
              <a:latin typeface="Arial" pitchFamily="34" charset="0"/>
              <a:cs typeface="Arial" pitchFamily="34" charset="0"/>
            </a:endParaRPr>
          </a:p>
          <a:p>
            <a:r>
              <a:rPr lang="el-GR" sz="2100" b="1" dirty="0" smtClean="0">
                <a:latin typeface="Arial" pitchFamily="34" charset="0"/>
                <a:cs typeface="Arial" pitchFamily="34" charset="0"/>
              </a:rPr>
              <a:t>ΣΤΗΝ ΠΤΕΡΥΓΩΣΗ ΚΑΙ Η ΚΑΜΠΥΛΗ ΤΗΣ ΤΑΧΥΤΗΤΑΣ ΠΩΣ </a:t>
            </a:r>
            <a:endParaRPr lang="en-US" sz="2100" b="1" dirty="0" smtClean="0">
              <a:latin typeface="Arial" pitchFamily="34" charset="0"/>
              <a:cs typeface="Arial" pitchFamily="34" charset="0"/>
            </a:endParaRPr>
          </a:p>
          <a:p>
            <a:r>
              <a:rPr lang="el-GR" sz="2100" b="1" dirty="0" smtClean="0">
                <a:latin typeface="Arial" pitchFamily="34" charset="0"/>
                <a:cs typeface="Arial" pitchFamily="34" charset="0"/>
              </a:rPr>
              <a:t>ΑΝΕΡΧΕΤΑΙ Η ΤΑΧΥΤΗΤΑ ΜΕΣΑ ΣΤΟ ΑΚΡΟΦΥΣΙΟ ΚΑΙ </a:t>
            </a:r>
            <a:endParaRPr lang="en-US" sz="2100" b="1" dirty="0" smtClean="0">
              <a:latin typeface="Arial" pitchFamily="34" charset="0"/>
              <a:cs typeface="Arial" pitchFamily="34" charset="0"/>
            </a:endParaRPr>
          </a:p>
          <a:p>
            <a:r>
              <a:rPr lang="el-GR" sz="2100" b="1" dirty="0" smtClean="0">
                <a:latin typeface="Arial" pitchFamily="34" charset="0"/>
                <a:cs typeface="Arial" pitchFamily="34" charset="0"/>
              </a:rPr>
              <a:t>ΕΛΑΤΤΩΝΕΤΑΙ ΜΕΣΑ ΣΤΗΝ ΚΙΝΗΤΗ ΠΤΕΡΥΓΩΣΗ.</a:t>
            </a:r>
          </a:p>
          <a:p>
            <a:endParaRPr lang="el-GR" sz="900" dirty="0"/>
          </a:p>
        </p:txBody>
      </p:sp>
    </p:spTree>
  </p:cSld>
  <p:clrMapOvr>
    <a:masterClrMapping/>
  </p:clrMapOvr>
  <p:timing>
    <p:tnLst>
      <p:par>
        <p:cTn id="1" dur="indefinite" restart="never" nodeType="tmRoot"/>
      </p:par>
    </p:tnLst>
  </p:timing>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rgbClr val="FFFF00"/>
          </a:solidFill>
        </p:spPr>
        <p:txBody>
          <a:bodyPr>
            <a:noAutofit/>
          </a:bodyPr>
          <a:lstStyle/>
          <a:p>
            <a:pPr algn="l"/>
            <a:endParaRPr lang="el-GR" sz="4200" b="1" dirty="0" smtClean="0">
              <a:solidFill>
                <a:srgbClr val="FF0000"/>
              </a:solidFill>
              <a:latin typeface="Arial" pitchFamily="34" charset="0"/>
              <a:cs typeface="Arial" pitchFamily="34" charset="0"/>
            </a:endParaRPr>
          </a:p>
          <a:p>
            <a:pPr algn="l"/>
            <a:r>
              <a:rPr lang="el-GR" sz="4200" b="1" dirty="0" smtClean="0">
                <a:solidFill>
                  <a:srgbClr val="FF0000"/>
                </a:solidFill>
                <a:latin typeface="Arial" pitchFamily="34" charset="0"/>
                <a:cs typeface="Arial" pitchFamily="34" charset="0"/>
              </a:rPr>
              <a:t>ΤΗΝ ΙΔΙΑ ΜΕΘΟΔΟ ΧΑΡΑΞΕΩΣ ΤΟΥ ΔΙΑΓΡΑΜΜΑΤΟΣ ΠΙΕΣΕΩΣ-ΤΑΧΥΤΗΤΑΣ ΧΡΗΣΙΜΟΠΟΙΟΥΜΕ ΚΑΙ ΣΤΟΥΣ ΣΤΡΟΒΙΛΟΥΣ ΤΩΝ ΔΙΑΦΟΡΩΝ ΑΛΛΩΝ ΚΑΤΗΓΟΡΙΩΝ ΔΡΑΣΕΩΣ η ΑΝΤΙΔΡΑΣΕΩΣ.</a:t>
            </a:r>
          </a:p>
          <a:p>
            <a:pPr algn="l"/>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ΑΤΜΟΣΤΡΟΒΙΛΟΙ ΔΡΑΣΕΩΣ </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ΔΙΑΓΡΑΜΜΑ ΠΙΕΣΕΩΝ — 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100" b="1" dirty="0" smtClean="0">
                <a:solidFill>
                  <a:schemeClr val="tx1"/>
                </a:solidFill>
                <a:latin typeface="Arial" pitchFamily="34" charset="0"/>
                <a:cs typeface="Arial" pitchFamily="34" charset="0"/>
              </a:rPr>
              <a:t>ΣΤΟΥΣ </a:t>
            </a:r>
            <a:r>
              <a:rPr lang="el-GR" sz="2100" b="1" dirty="0" smtClean="0">
                <a:solidFill>
                  <a:srgbClr val="FF0000"/>
                </a:solidFill>
                <a:latin typeface="Arial" pitchFamily="34" charset="0"/>
                <a:cs typeface="Arial" pitchFamily="34" charset="0"/>
              </a:rPr>
              <a:t>ΣΤΡΟΒΙΛΟΥΣ ΔΡΑΣΕΩΣ </a:t>
            </a:r>
            <a:r>
              <a:rPr lang="el-GR" sz="2100" b="1" dirty="0" smtClean="0">
                <a:solidFill>
                  <a:schemeClr val="tx1"/>
                </a:solidFill>
                <a:latin typeface="Arial" pitchFamily="34" charset="0"/>
                <a:cs typeface="Arial" pitchFamily="34" charset="0"/>
              </a:rPr>
              <a:t>ΠΑΡΑΤΗΡΟΥΜΕ ΟΤΙ ΜΕΡΟΣ ΤΟΥ ΑΤΜΟΥ ΠΟΥ ΒΓΑΙΝΕΙ ΑΠΟ ΤΑ ΑΚΡΟΦΥΣΙΑ, ΠΕΡΝΑ ΑΠΟ ΤΑ ΑΞΟΝΙΚΑ ΔΙΑΚΕΝΑ ΠΡΟΣ ΤΟ ΧΩΡΟ </a:t>
            </a:r>
            <a:r>
              <a:rPr lang="el-GR" sz="2100" b="1" dirty="0" smtClean="0">
                <a:solidFill>
                  <a:srgbClr val="FF0000"/>
                </a:solidFill>
                <a:latin typeface="Arial" pitchFamily="34" charset="0"/>
                <a:cs typeface="Arial" pitchFamily="34" charset="0"/>
              </a:rPr>
              <a:t>α</a:t>
            </a:r>
            <a:r>
              <a:rPr lang="el-GR" sz="2100" b="1" dirty="0" smtClean="0">
                <a:solidFill>
                  <a:schemeClr val="tx1"/>
                </a:solidFill>
                <a:latin typeface="Arial" pitchFamily="34" charset="0"/>
                <a:cs typeface="Arial" pitchFamily="34" charset="0"/>
              </a:rPr>
              <a:t> ΜΕΤΑΞΥ ΤΡΟΧΟΥ ΚΑΙ ΠΡΟΣΟΨΕΩΣ ΤΟΥ ΚΕΛΥΦΟΥΣ. ΕΠΙΣΗΣ ΕΝΑ ΜΕΡΟΣ ΤΟΥ ΑΤΜΟΥ ΠΟΥ ΒΓΑΙΝΕΙ ΑΠΟ ΤΟ ΣΤΡΟΒΙΛΟ ΕΙΣΕΡΧΕΤΑΙ ΣΤΟ ΧΩΡΟ </a:t>
            </a:r>
            <a:r>
              <a:rPr lang="el-GR" sz="2100" b="1" dirty="0" smtClean="0">
                <a:solidFill>
                  <a:srgbClr val="FF0000"/>
                </a:solidFill>
                <a:latin typeface="Arial" pitchFamily="34" charset="0"/>
                <a:cs typeface="Arial" pitchFamily="34" charset="0"/>
              </a:rPr>
              <a:t>β</a:t>
            </a:r>
            <a:r>
              <a:rPr lang="el-GR" sz="2100" b="1" dirty="0" smtClean="0">
                <a:solidFill>
                  <a:schemeClr val="tx1"/>
                </a:solidFill>
                <a:latin typeface="Arial" pitchFamily="34" charset="0"/>
                <a:cs typeface="Arial" pitchFamily="34" charset="0"/>
              </a:rPr>
              <a:t> ΜΕΤΑΞΥ ΤΟΥ ΤΡΟΧΟΥ ΚΑΙ ΤΟΥ ΠΥΘΜΕΝΑ ΤΟΥ ΚΕΛΥΦΟΥΣ. Ο ΑΤΜΟΣ ΣΤΟΥΣ ΧΩΡΟΥΣ </a:t>
            </a:r>
            <a:r>
              <a:rPr lang="el-GR" sz="2100" b="1" dirty="0" smtClean="0">
                <a:solidFill>
                  <a:srgbClr val="FF0000"/>
                </a:solidFill>
                <a:latin typeface="Arial" pitchFamily="34" charset="0"/>
                <a:cs typeface="Arial" pitchFamily="34" charset="0"/>
              </a:rPr>
              <a:t>α</a:t>
            </a:r>
            <a:r>
              <a:rPr lang="el-GR" sz="2100" b="1" dirty="0" smtClean="0">
                <a:solidFill>
                  <a:schemeClr val="tx1"/>
                </a:solidFill>
                <a:latin typeface="Arial" pitchFamily="34" charset="0"/>
                <a:cs typeface="Arial" pitchFamily="34" charset="0"/>
              </a:rPr>
              <a:t> ΚΑΙ </a:t>
            </a:r>
            <a:r>
              <a:rPr lang="el-GR" sz="2100" b="1" dirty="0" smtClean="0">
                <a:solidFill>
                  <a:srgbClr val="FF0000"/>
                </a:solidFill>
                <a:latin typeface="Arial" pitchFamily="34" charset="0"/>
                <a:cs typeface="Arial" pitchFamily="34" charset="0"/>
              </a:rPr>
              <a:t>β</a:t>
            </a:r>
            <a:r>
              <a:rPr lang="el-GR" sz="2100" b="1" dirty="0" smtClean="0">
                <a:solidFill>
                  <a:schemeClr val="tx1"/>
                </a:solidFill>
                <a:latin typeface="Arial" pitchFamily="34" charset="0"/>
                <a:cs typeface="Arial" pitchFamily="34" charset="0"/>
              </a:rPr>
              <a:t> ΑΣΚΕΙ ΠΙΕΣΗ ΣΤΟΝ ΤΡΟΧΟ ΚΑΙ ΣΤΟ ΚΕΛΥΦΟΣ. ΟΙ ΠΙΕΣΕΙΣ ΑΥΤΕΣ, ΠΟΥ ΕΞΑΣΚΟΥΝΤΑΙ ΣΤΟΝ ΤΡΟΧΟ, ΕΧΟΥΝ ΤΑ ΕΞΗΣ ΑΠΟΤΕΛΕΣΜΑΤΑ:</a:t>
            </a:r>
          </a:p>
          <a:p>
            <a:pPr marL="216000" lvl="0" indent="-216000" algn="l">
              <a:buClr>
                <a:srgbClr val="FF0000"/>
              </a:buClr>
              <a:buFont typeface="Wingdings" pitchFamily="2" charset="2"/>
              <a:buChar char="Ø"/>
            </a:pPr>
            <a:r>
              <a:rPr lang="el-GR" sz="2100" b="1" dirty="0" smtClean="0">
                <a:solidFill>
                  <a:schemeClr val="tx1"/>
                </a:solidFill>
                <a:latin typeface="Arial" pitchFamily="34" charset="0"/>
                <a:cs typeface="Arial" pitchFamily="34" charset="0"/>
              </a:rPr>
              <a:t>Η ΠΙΕΣΗ ΣΤΟ ΧΩΡΟ </a:t>
            </a:r>
            <a:r>
              <a:rPr lang="el-GR" sz="2100" b="1" dirty="0" smtClean="0">
                <a:solidFill>
                  <a:srgbClr val="FF0000"/>
                </a:solidFill>
                <a:latin typeface="Arial" pitchFamily="34" charset="0"/>
                <a:cs typeface="Arial" pitchFamily="34" charset="0"/>
              </a:rPr>
              <a:t>α</a:t>
            </a:r>
            <a:r>
              <a:rPr lang="el-GR" sz="2100" b="1" dirty="0" smtClean="0">
                <a:solidFill>
                  <a:schemeClr val="tx1"/>
                </a:solidFill>
                <a:latin typeface="Arial" pitchFamily="34" charset="0"/>
                <a:cs typeface="Arial" pitchFamily="34" charset="0"/>
              </a:rPr>
              <a:t> ΠΟΛΛΑΠΛΑΣΙΑΖΟΜΕΝΗ ΕΠΙ ΤΗΝ ΕΠΙΦΑΝΕΙΑ ΤΟΥ ΤΡΟΧΟΥ ΔΗΜΙΟΥΡΓΕΙ ΜΙΑ ΔΥΝΑΜΗ </a:t>
            </a:r>
            <a:r>
              <a:rPr lang="el-GR" sz="2100" b="1" dirty="0" smtClean="0">
                <a:solidFill>
                  <a:srgbClr val="FF0000"/>
                </a:solidFill>
                <a:latin typeface="Arial" pitchFamily="34" charset="0"/>
                <a:cs typeface="Arial" pitchFamily="34" charset="0"/>
              </a:rPr>
              <a:t>Δα</a:t>
            </a:r>
            <a:r>
              <a:rPr lang="el-GR" sz="2100" b="1" dirty="0" smtClean="0">
                <a:solidFill>
                  <a:schemeClr val="tx1"/>
                </a:solidFill>
                <a:latin typeface="Arial" pitchFamily="34" charset="0"/>
                <a:cs typeface="Arial" pitchFamily="34" charset="0"/>
              </a:rPr>
              <a:t>, Η ΟΠΟΙΑ ΣΠΡΩΧΝΕΙ ΤΟ ΣΤΡΟΦΕΙΟ ΚΑΤΑ ΤΗ ΔΙΕΥΘΥΝΣΗ ΡΟΗΣ ΤΟΥ ΑΤΜΟΥ.</a:t>
            </a:r>
          </a:p>
          <a:p>
            <a:pPr marL="216000" lvl="0" indent="-216000" algn="l">
              <a:buClr>
                <a:srgbClr val="FF0000"/>
              </a:buClr>
              <a:buFont typeface="Wingdings" pitchFamily="2" charset="2"/>
              <a:buChar char="Ø"/>
            </a:pPr>
            <a:r>
              <a:rPr lang="el-GR" sz="2100" b="1" dirty="0" smtClean="0">
                <a:solidFill>
                  <a:schemeClr val="tx1"/>
                </a:solidFill>
                <a:latin typeface="Arial" pitchFamily="34" charset="0"/>
                <a:cs typeface="Arial" pitchFamily="34" charset="0"/>
              </a:rPr>
              <a:t>Η ΠΙΕΣΗ ΣΤΟ ΧΩΡΟ </a:t>
            </a:r>
            <a:r>
              <a:rPr lang="el-GR" sz="2100" b="1" dirty="0" smtClean="0">
                <a:solidFill>
                  <a:srgbClr val="FF0000"/>
                </a:solidFill>
                <a:latin typeface="Arial" pitchFamily="34" charset="0"/>
                <a:cs typeface="Arial" pitchFamily="34" charset="0"/>
              </a:rPr>
              <a:t>β</a:t>
            </a:r>
            <a:r>
              <a:rPr lang="el-GR" sz="2100" b="1" dirty="0" smtClean="0">
                <a:solidFill>
                  <a:schemeClr val="tx1"/>
                </a:solidFill>
                <a:latin typeface="Arial" pitchFamily="34" charset="0"/>
                <a:cs typeface="Arial" pitchFamily="34" charset="0"/>
              </a:rPr>
              <a:t> ΔΗΜΙΟΥΡΓΕΙ ΚΑΤΑ ΤΟΝ ΙΔΙΟ ΤΡΟΠΟ ΜΙΑ ΔΥΝΑΜΗ </a:t>
            </a:r>
            <a:r>
              <a:rPr lang="el-GR" sz="2100" b="1" dirty="0" smtClean="0">
                <a:solidFill>
                  <a:srgbClr val="FF0000"/>
                </a:solidFill>
                <a:latin typeface="Arial" pitchFamily="34" charset="0"/>
                <a:cs typeface="Arial" pitchFamily="34" charset="0"/>
              </a:rPr>
              <a:t>Δβ</a:t>
            </a:r>
            <a:r>
              <a:rPr lang="el-GR" sz="2100" b="1" dirty="0" smtClean="0">
                <a:solidFill>
                  <a:schemeClr val="tx1"/>
                </a:solidFill>
                <a:latin typeface="Arial" pitchFamily="34" charset="0"/>
                <a:cs typeface="Arial" pitchFamily="34" charset="0"/>
              </a:rPr>
              <a:t> ΑΝΤΙΘΕΤΗ ΑΠΟ ΤΗ </a:t>
            </a:r>
            <a:r>
              <a:rPr lang="el-GR" sz="2100" b="1" dirty="0" smtClean="0">
                <a:solidFill>
                  <a:srgbClr val="FF0000"/>
                </a:solidFill>
                <a:latin typeface="Arial" pitchFamily="34" charset="0"/>
                <a:cs typeface="Arial" pitchFamily="34" charset="0"/>
              </a:rPr>
              <a:t>Δα</a:t>
            </a:r>
            <a:r>
              <a:rPr lang="el-GR" sz="2100" b="1" dirty="0" smtClean="0">
                <a:solidFill>
                  <a:schemeClr val="tx1"/>
                </a:solidFill>
                <a:latin typeface="Arial" pitchFamily="34" charset="0"/>
                <a:cs typeface="Arial" pitchFamily="34" charset="0"/>
              </a:rPr>
              <a:t>, Η ΟΠΟΙΑ ΣΠΡΩΧΝΕΙ ΤΟ ΣΤΡΟΦΕΙΟ ΚΑΤΑ ΔΙΕΥΘΥΝΣΗ ΑΝΤΙΘΕΤΗ ΑΠΟ ΤΗ ΡΟΗ ΤΟΥ ΑΤΜΟΥ.</a:t>
            </a:r>
          </a:p>
          <a:p>
            <a:pPr algn="l"/>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ΑΤΜΟΣΤΡΟΒΙΛΟΙ ΔΡΑΣΕΩΣ </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ΔΙΑΓΡΑΜΜΑ ΠΙΕΣΕΩΝ — 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1700" b="1" dirty="0" smtClean="0">
                <a:solidFill>
                  <a:schemeClr val="tx1"/>
                </a:solidFill>
                <a:latin typeface="Arial" pitchFamily="34" charset="0"/>
                <a:cs typeface="Arial" pitchFamily="34" charset="0"/>
              </a:rPr>
              <a:t>ΕΠΕΙΔΗ Η ΕΜΠΡΟΣ ΚΑΙ Η ΠΙΣΩ ΕΠΙΦΑΝΕΙΑ ΤΟΥ ΤΡΟΧΟΥ ΕΙΝΑΙ ΙΣΕΣ ΑΛΛΑ ΚΑΙ ΟΙ ΠΙΕΣΕΙΣ ΣΤΟΥΣ ΧΩΡΟΥΣ </a:t>
            </a:r>
            <a:r>
              <a:rPr lang="el-GR" sz="1700" b="1" dirty="0" smtClean="0">
                <a:solidFill>
                  <a:srgbClr val="FF0000"/>
                </a:solidFill>
                <a:latin typeface="Arial" pitchFamily="34" charset="0"/>
                <a:cs typeface="Arial" pitchFamily="34" charset="0"/>
              </a:rPr>
              <a:t>α</a:t>
            </a:r>
            <a:r>
              <a:rPr lang="el-GR" sz="1700" b="1" dirty="0" smtClean="0">
                <a:solidFill>
                  <a:schemeClr val="tx1"/>
                </a:solidFill>
                <a:latin typeface="Arial" pitchFamily="34" charset="0"/>
                <a:cs typeface="Arial" pitchFamily="34" charset="0"/>
              </a:rPr>
              <a:t> ΚΑΙ </a:t>
            </a:r>
            <a:r>
              <a:rPr lang="el-GR" sz="1700" b="1" dirty="0" smtClean="0">
                <a:solidFill>
                  <a:srgbClr val="FF0000"/>
                </a:solidFill>
                <a:latin typeface="Arial" pitchFamily="34" charset="0"/>
                <a:cs typeface="Arial" pitchFamily="34" charset="0"/>
              </a:rPr>
              <a:t>β</a:t>
            </a:r>
            <a:r>
              <a:rPr lang="el-GR" sz="1700" b="1" dirty="0" smtClean="0">
                <a:solidFill>
                  <a:schemeClr val="tx1"/>
                </a:solidFill>
                <a:latin typeface="Arial" pitchFamily="34" charset="0"/>
                <a:cs typeface="Arial" pitchFamily="34" charset="0"/>
              </a:rPr>
              <a:t> ΕΙΝΑΙ ΕΠΙΣΗΣ ΙΣΕΣ, ΕΠΕΤΑΙ ΟΤΙ ΟΙ ΔΥΝΑΜΕΙΣ </a:t>
            </a:r>
            <a:r>
              <a:rPr lang="el-GR" sz="1700" b="1" dirty="0" smtClean="0">
                <a:solidFill>
                  <a:srgbClr val="FF0000"/>
                </a:solidFill>
                <a:latin typeface="Arial" pitchFamily="34" charset="0"/>
                <a:cs typeface="Arial" pitchFamily="34" charset="0"/>
              </a:rPr>
              <a:t>Δα</a:t>
            </a:r>
            <a:r>
              <a:rPr lang="el-GR" sz="1700" b="1" dirty="0" smtClean="0">
                <a:solidFill>
                  <a:schemeClr val="tx1"/>
                </a:solidFill>
                <a:latin typeface="Arial" pitchFamily="34" charset="0"/>
                <a:cs typeface="Arial" pitchFamily="34" charset="0"/>
              </a:rPr>
              <a:t> ΚΑΙ </a:t>
            </a:r>
            <a:r>
              <a:rPr lang="el-GR" sz="1700" b="1" dirty="0" smtClean="0">
                <a:solidFill>
                  <a:srgbClr val="FF0000"/>
                </a:solidFill>
                <a:latin typeface="Arial" pitchFamily="34" charset="0"/>
                <a:cs typeface="Arial" pitchFamily="34" charset="0"/>
              </a:rPr>
              <a:t>Δβ</a:t>
            </a:r>
            <a:r>
              <a:rPr lang="el-GR" sz="1700" b="1" dirty="0" smtClean="0">
                <a:solidFill>
                  <a:schemeClr val="tx1"/>
                </a:solidFill>
                <a:latin typeface="Arial" pitchFamily="34" charset="0"/>
                <a:cs typeface="Arial" pitchFamily="34" charset="0"/>
              </a:rPr>
              <a:t> ΕΙΝΑΙ ΙΣΕΣ ΚΑΙ ΑΝΤΙΘΕΤΕΣ ΚΑΙ ΕΞΟΥΔΕΤΕΡΩΝΟΥΝ Η ΜΙΑ ΤΗΝ ΑΛΛΗ. </a:t>
            </a:r>
          </a:p>
          <a:p>
            <a:pPr algn="l"/>
            <a:r>
              <a:rPr lang="el-GR" sz="1700" b="1" dirty="0" smtClean="0">
                <a:solidFill>
                  <a:schemeClr val="tx1"/>
                </a:solidFill>
                <a:latin typeface="Arial" pitchFamily="34" charset="0"/>
                <a:cs typeface="Arial" pitchFamily="34" charset="0"/>
              </a:rPr>
              <a:t>ΣΤΗΝ ΠΡΑΓΜΑΤΙΚΟΤΗΤΑ ΟΜΩΣ Η ΠΙΕΣΗ ΣΤΟ ΧΩΡΟ </a:t>
            </a:r>
            <a:r>
              <a:rPr lang="el-GR" sz="1700" b="1" dirty="0" smtClean="0">
                <a:solidFill>
                  <a:srgbClr val="FF0000"/>
                </a:solidFill>
                <a:latin typeface="Arial" pitchFamily="34" charset="0"/>
                <a:cs typeface="Arial" pitchFamily="34" charset="0"/>
              </a:rPr>
              <a:t>β</a:t>
            </a:r>
            <a:r>
              <a:rPr lang="el-GR" sz="1700" b="1" dirty="0" smtClean="0">
                <a:solidFill>
                  <a:schemeClr val="tx1"/>
                </a:solidFill>
                <a:latin typeface="Arial" pitchFamily="34" charset="0"/>
                <a:cs typeface="Arial" pitchFamily="34" charset="0"/>
              </a:rPr>
              <a:t> ΕΙΝΑΙ ΛΙΓΟ ΜΙΚΡΟΤΕΡΗ ΑΠΟ ΤΗΝ ΠΙΕΣΗ ΣΤΟ ΧΩΡΟ </a:t>
            </a:r>
            <a:r>
              <a:rPr lang="el-GR" sz="1700" b="1" dirty="0" smtClean="0">
                <a:solidFill>
                  <a:srgbClr val="FF0000"/>
                </a:solidFill>
                <a:latin typeface="Arial" pitchFamily="34" charset="0"/>
                <a:cs typeface="Arial" pitchFamily="34" charset="0"/>
              </a:rPr>
              <a:t>α</a:t>
            </a:r>
            <a:r>
              <a:rPr lang="el-GR" sz="1700" b="1" dirty="0" smtClean="0">
                <a:solidFill>
                  <a:schemeClr val="tx1"/>
                </a:solidFill>
                <a:latin typeface="Arial" pitchFamily="34" charset="0"/>
                <a:cs typeface="Arial" pitchFamily="34" charset="0"/>
              </a:rPr>
              <a:t> ΓΙΑΤΙ ΥΠΑΡΧΟΥΝ ΟΡΙΣΜΕΝΕΣ ΜΙΚΡΕΣ ΑΠΩΛΕΙΕΣ ΛΟΓΩ ΤΡΙΒΗΣ ΤΟΥ ΑΤΜΟΥ ΚΑΘΩΣ ΠΕΡΝΑ ΑΠΟ ΤΑ ΠΤΕΡΥΓΙΑ. </a:t>
            </a:r>
          </a:p>
          <a:p>
            <a:pPr algn="l"/>
            <a:r>
              <a:rPr lang="el-GR" sz="1700" b="1" dirty="0" smtClean="0">
                <a:solidFill>
                  <a:schemeClr val="tx1"/>
                </a:solidFill>
                <a:latin typeface="Arial" pitchFamily="34" charset="0"/>
                <a:cs typeface="Arial" pitchFamily="34" charset="0"/>
              </a:rPr>
              <a:t>ΕΤΣΙ ΣΤΗΝ ΠΡΑΓΜΑΤΙΚΟΤΗΤΑ Η </a:t>
            </a:r>
            <a:r>
              <a:rPr lang="el-GR" sz="1700" b="1" dirty="0" smtClean="0">
                <a:solidFill>
                  <a:srgbClr val="FF0000"/>
                </a:solidFill>
                <a:latin typeface="Arial" pitchFamily="34" charset="0"/>
                <a:cs typeface="Arial" pitchFamily="34" charset="0"/>
              </a:rPr>
              <a:t>Δα</a:t>
            </a:r>
            <a:r>
              <a:rPr lang="el-GR" sz="1700" b="1" dirty="0" smtClean="0">
                <a:solidFill>
                  <a:schemeClr val="tx1"/>
                </a:solidFill>
                <a:latin typeface="Arial" pitchFamily="34" charset="0"/>
                <a:cs typeface="Arial" pitchFamily="34" charset="0"/>
              </a:rPr>
              <a:t> ΕΙΝΑΙ ΛΙΓΟ ΜΕΓΑΛΥΤΕΡΗ ΑΠΟ ΤΗ </a:t>
            </a:r>
            <a:r>
              <a:rPr lang="el-GR" sz="1700" b="1" dirty="0" smtClean="0">
                <a:solidFill>
                  <a:srgbClr val="FF0000"/>
                </a:solidFill>
                <a:latin typeface="Arial" pitchFamily="34" charset="0"/>
                <a:cs typeface="Arial" pitchFamily="34" charset="0"/>
              </a:rPr>
              <a:t>Δβ</a:t>
            </a:r>
            <a:r>
              <a:rPr lang="el-GR" sz="1700" b="1" dirty="0" smtClean="0">
                <a:solidFill>
                  <a:schemeClr val="tx1"/>
                </a:solidFill>
                <a:latin typeface="Arial" pitchFamily="34" charset="0"/>
                <a:cs typeface="Arial" pitchFamily="34" charset="0"/>
              </a:rPr>
              <a:t> ΚΑΙ Η ΔΙΑΦΟΡΑ (</a:t>
            </a:r>
            <a:r>
              <a:rPr lang="el-GR" sz="1700" b="1" dirty="0" smtClean="0">
                <a:solidFill>
                  <a:srgbClr val="FF0000"/>
                </a:solidFill>
                <a:latin typeface="Arial" pitchFamily="34" charset="0"/>
                <a:cs typeface="Arial" pitchFamily="34" charset="0"/>
              </a:rPr>
              <a:t>Δα</a:t>
            </a:r>
            <a:r>
              <a:rPr lang="el-GR" sz="1700" b="1" dirty="0" smtClean="0">
                <a:solidFill>
                  <a:schemeClr val="tx1"/>
                </a:solidFill>
                <a:latin typeface="Arial" pitchFamily="34" charset="0"/>
                <a:cs typeface="Arial" pitchFamily="34" charset="0"/>
              </a:rPr>
              <a:t> </a:t>
            </a:r>
            <a:r>
              <a:rPr lang="el-GR" sz="1700" b="1" dirty="0" smtClean="0">
                <a:solidFill>
                  <a:srgbClr val="FF0000"/>
                </a:solidFill>
                <a:latin typeface="Arial" pitchFamily="34" charset="0"/>
                <a:cs typeface="Arial" pitchFamily="34" charset="0"/>
              </a:rPr>
              <a:t>—</a:t>
            </a:r>
            <a:r>
              <a:rPr lang="el-GR" sz="1700" b="1" dirty="0" smtClean="0">
                <a:solidFill>
                  <a:schemeClr val="tx1"/>
                </a:solidFill>
                <a:latin typeface="Arial" pitchFamily="34" charset="0"/>
                <a:cs typeface="Arial" pitchFamily="34" charset="0"/>
              </a:rPr>
              <a:t> </a:t>
            </a:r>
            <a:r>
              <a:rPr lang="el-GR" sz="1700" b="1" dirty="0" smtClean="0">
                <a:solidFill>
                  <a:srgbClr val="FF0000"/>
                </a:solidFill>
                <a:latin typeface="Arial" pitchFamily="34" charset="0"/>
                <a:cs typeface="Arial" pitchFamily="34" charset="0"/>
              </a:rPr>
              <a:t>Δβ</a:t>
            </a:r>
            <a:r>
              <a:rPr lang="el-GR" sz="1700" b="1" dirty="0" smtClean="0">
                <a:solidFill>
                  <a:schemeClr val="tx1"/>
                </a:solidFill>
                <a:latin typeface="Arial" pitchFamily="34" charset="0"/>
                <a:cs typeface="Arial" pitchFamily="34" charset="0"/>
              </a:rPr>
              <a:t>) ΕΙΝΑΙ ΜΙΑ ΔΥΝΑΜΗ ΠΟΥ ΣΠΡΩΧΝΕΙ ΛΙΓΟ ΤΟ ΣΤΡΟΒΙΛΟ, ΚΑΘΩΣ ΛΕΙΤΟΥΡΓΕΙ, ΚΑΤΑ ΤΗ ΔΙΕΥΘΥΝΣΗ ΤΗΣ ΡΟΗΣ ΤΟΥ ΑΤΜΟΥ. Η ΔΥΝΑΜΗ ΑΥΤΗ ΟΝΟΜΑΖΕΤΑΙ </a:t>
            </a:r>
            <a:r>
              <a:rPr lang="el-GR" sz="1700" b="1" u="sng" dirty="0" smtClean="0">
                <a:solidFill>
                  <a:srgbClr val="FF0000"/>
                </a:solidFill>
                <a:latin typeface="Arial" pitchFamily="34" charset="0"/>
                <a:cs typeface="Arial" pitchFamily="34" charset="0"/>
              </a:rPr>
              <a:t>ΑΞΟΝΙΚΗ ΩΘΗΣΗ</a:t>
            </a:r>
            <a:r>
              <a:rPr lang="el-GR" sz="1700" b="1" dirty="0" smtClean="0">
                <a:solidFill>
                  <a:schemeClr val="tx1"/>
                </a:solidFill>
                <a:latin typeface="Arial" pitchFamily="34" charset="0"/>
                <a:cs typeface="Arial" pitchFamily="34" charset="0"/>
              </a:rPr>
              <a:t>.</a:t>
            </a:r>
          </a:p>
          <a:p>
            <a:pPr algn="l"/>
            <a:r>
              <a:rPr lang="el-GR" sz="1700" b="1" dirty="0" smtClean="0">
                <a:solidFill>
                  <a:schemeClr val="tx1"/>
                </a:solidFill>
                <a:latin typeface="Arial" pitchFamily="34" charset="0"/>
                <a:cs typeface="Arial" pitchFamily="34" charset="0"/>
              </a:rPr>
              <a:t>ΤΗΝ ΑΞΟΝΙΚΗ ΩΘΗΣΗ ΤΟΥ ΣΤΡΟΦΕΙΟΥ ΤΗΝ ΕΞΟΥΔΕΤΕΡΩΝΟΥΜΕ ΑΝ ΕΞΙΣΩΣΟΥΜΕ ΤΙΣ ΠΙΕΣΕΙΣ ΣΤΟΥΣ ΧΩΡΟΥΣ </a:t>
            </a:r>
            <a:r>
              <a:rPr lang="el-GR" sz="1700" b="1" dirty="0" smtClean="0">
                <a:solidFill>
                  <a:srgbClr val="FF0000"/>
                </a:solidFill>
                <a:latin typeface="Arial" pitchFamily="34" charset="0"/>
                <a:cs typeface="Arial" pitchFamily="34" charset="0"/>
              </a:rPr>
              <a:t>α</a:t>
            </a:r>
            <a:r>
              <a:rPr lang="el-GR" sz="1700" b="1" dirty="0" smtClean="0">
                <a:solidFill>
                  <a:schemeClr val="tx1"/>
                </a:solidFill>
                <a:latin typeface="Arial" pitchFamily="34" charset="0"/>
                <a:cs typeface="Arial" pitchFamily="34" charset="0"/>
              </a:rPr>
              <a:t> ΚΑΙ </a:t>
            </a:r>
            <a:r>
              <a:rPr lang="el-GR" sz="1700" b="1" dirty="0" smtClean="0">
                <a:solidFill>
                  <a:srgbClr val="FF0000"/>
                </a:solidFill>
                <a:latin typeface="Arial" pitchFamily="34" charset="0"/>
                <a:cs typeface="Arial" pitchFamily="34" charset="0"/>
              </a:rPr>
              <a:t>β</a:t>
            </a:r>
            <a:r>
              <a:rPr lang="el-GR" sz="1700" b="1" dirty="0" smtClean="0">
                <a:solidFill>
                  <a:schemeClr val="tx1"/>
                </a:solidFill>
                <a:latin typeface="Arial" pitchFamily="34" charset="0"/>
                <a:cs typeface="Arial" pitchFamily="34" charset="0"/>
              </a:rPr>
              <a:t>. ΑΥΤΟ ΤΟ ΕΠΙΤΥΓΧΑΝΟΜΕ ΑΝΟΙΓΟΝΤΑΣ ΠΕΡΙΦΕΡΕΙΑΚΑ ΜΕΡΙΚΕΣ </a:t>
            </a:r>
            <a:r>
              <a:rPr lang="el-GR" sz="1700" b="1" dirty="0" smtClean="0">
                <a:solidFill>
                  <a:srgbClr val="FF0000"/>
                </a:solidFill>
                <a:latin typeface="Arial" pitchFamily="34" charset="0"/>
                <a:cs typeface="Arial" pitchFamily="34" charset="0"/>
              </a:rPr>
              <a:t>ΤΡΥΠΕΣ Ο</a:t>
            </a:r>
            <a:r>
              <a:rPr lang="el-GR" sz="1700" b="1" dirty="0" smtClean="0">
                <a:solidFill>
                  <a:schemeClr val="tx1"/>
                </a:solidFill>
                <a:latin typeface="Arial" pitchFamily="34" charset="0"/>
                <a:cs typeface="Arial" pitchFamily="34" charset="0"/>
              </a:rPr>
              <a:t> ΣΤΗ ΜΕΣΗ ΠΕΡΙΠΟΥ ΔΙΑΜΕΤΡΟ ΤΟΥ ΤΡΟΧΟΥ, ΩΣΤΕ ΝΑ ΣΥΓΚΟΙΝΩΝΟΥΝ ΜΕΤΑΞΥ ΤΟΥΣ ΟΙ ΔΥΟ ΧΩΡΟΙ. </a:t>
            </a:r>
          </a:p>
          <a:p>
            <a:pPr algn="l"/>
            <a:r>
              <a:rPr lang="el-GR" sz="1700" b="1" dirty="0" smtClean="0">
                <a:solidFill>
                  <a:schemeClr val="tx1"/>
                </a:solidFill>
                <a:latin typeface="Arial" pitchFamily="34" charset="0"/>
                <a:cs typeface="Arial" pitchFamily="34" charset="0"/>
              </a:rPr>
              <a:t>ΟΤΑΝ Η ΑΞΟΝΙΚΗ ΩΘΗΣΗ ΕΙΝΑΙ ΜΙΚΡΗ, ΤΟΤΕ ΔΕΝ ΑΝΟΙΓΟΜΕ ΤΡΥΠΕΣ, ΑΛΛΑ ΤΟΠΟΘΕΤΟΥΜΕ ΣΤΗ ΜΙΑ ΑΚΡΗ ΤΟΥ ΑΞΟΝΑ ΕΝΑΝ Η ΠΕΡΙΣΣΟΤΕΡΟΥΣ </a:t>
            </a:r>
            <a:r>
              <a:rPr lang="el-GR" sz="1700" b="1" dirty="0" smtClean="0">
                <a:solidFill>
                  <a:srgbClr val="FF0000"/>
                </a:solidFill>
                <a:latin typeface="Arial" pitchFamily="34" charset="0"/>
                <a:cs typeface="Arial" pitchFamily="34" charset="0"/>
              </a:rPr>
              <a:t>ΩΣΤΙΚΟΥΣ ΔΑΚΤΥΛΙΟΥΣ</a:t>
            </a:r>
            <a:r>
              <a:rPr lang="el-GR" sz="1700" b="1" dirty="0" smtClean="0">
                <a:solidFill>
                  <a:schemeClr val="tx1"/>
                </a:solidFill>
                <a:latin typeface="Arial" pitchFamily="34" charset="0"/>
                <a:cs typeface="Arial" pitchFamily="34" charset="0"/>
              </a:rPr>
              <a:t> η ΕΝΑΝ </a:t>
            </a:r>
            <a:r>
              <a:rPr lang="el-GR" sz="1700" b="1" dirty="0" smtClean="0">
                <a:solidFill>
                  <a:srgbClr val="FF0000"/>
                </a:solidFill>
                <a:latin typeface="Arial" pitchFamily="34" charset="0"/>
                <a:cs typeface="Arial" pitchFamily="34" charset="0"/>
              </a:rPr>
              <a:t>ΕΝΣΦΑΙΡΟ ΤΡΙΒΕΑ ΑΞΟΝΙΚΗΣ ΩΣΕΩΣ</a:t>
            </a:r>
            <a:r>
              <a:rPr lang="el-GR" sz="1700" b="1" dirty="0" smtClean="0">
                <a:solidFill>
                  <a:schemeClr val="tx1"/>
                </a:solidFill>
                <a:latin typeface="Arial" pitchFamily="34" charset="0"/>
                <a:cs typeface="Arial" pitchFamily="34" charset="0"/>
              </a:rPr>
              <a:t>, ΟΙ ΟΠΟΙΟΙ ΤΗΝ ΑΠΟΡΡΟΦΟΥΝ ΕΥΚΟΛΑ. ΤΟΝ ΤΡΙΒΕΑ ΑΥΤΟ ΜΕ ΤΟΥΣ ΔΑΚΤΥΛΙΟΥΣ ΩΣΕΩΣ η ΚΑΙ ΤΟΝ ΕΝΣΦΑΙΡΟ ΤΡΙΒΕΑ ΤΟΝ ΟΝΟΜΑΖΟΜΕ ΓΕΝΙΚΟΤΕΡΑ </a:t>
            </a:r>
            <a:r>
              <a:rPr lang="el-GR" sz="1700" b="1" u="sng" dirty="0" smtClean="0">
                <a:solidFill>
                  <a:srgbClr val="FF0000"/>
                </a:solidFill>
                <a:latin typeface="Arial" pitchFamily="34" charset="0"/>
                <a:cs typeface="Arial" pitchFamily="34" charset="0"/>
              </a:rPr>
              <a:t>ΤΡΙΒΕΑ ΙΣΟΡΡΟΠΗΣΕΩΣ</a:t>
            </a:r>
            <a:r>
              <a:rPr lang="el-GR" sz="1700" b="1" dirty="0" smtClean="0">
                <a:solidFill>
                  <a:schemeClr val="tx1"/>
                </a:solidFill>
                <a:latin typeface="Arial" pitchFamily="34" charset="0"/>
                <a:cs typeface="Arial" pitchFamily="34" charset="0"/>
              </a:rPr>
              <a:t>.</a:t>
            </a:r>
          </a:p>
          <a:p>
            <a:pPr algn="l"/>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ΑΤΜΟΣΤΡΟΒΙΛΟΙ ΔΡΑΣΕΩΣ </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ΔΙΑΓΡΑΜΜΑ ΠΙΕΣΕΩΝ — 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197214"/>
          </a:xfrm>
          <a:solidFill>
            <a:schemeClr val="bg1"/>
          </a:solidFill>
        </p:spPr>
        <p:txBody>
          <a:bodyPr>
            <a:noAutofit/>
          </a:bodyPr>
          <a:lstStyle/>
          <a:p>
            <a:pPr algn="l"/>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ΑΤΜΟΣΤΡΟΒΙΛΟΙ ΔΡΑΣΕΩΣ </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ΔΙΑΓΡΑΜΜΑ ΠΙΕΣΕΩΝ — 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1026" name="Picture 2" descr="C:\Users\Fadi\Desktop\1.png"/>
          <p:cNvPicPr>
            <a:picLocks noChangeAspect="1" noChangeArrowheads="1"/>
          </p:cNvPicPr>
          <p:nvPr/>
        </p:nvPicPr>
        <p:blipFill>
          <a:blip r:embed="rId3" cstate="print"/>
          <a:srcRect/>
          <a:stretch>
            <a:fillRect/>
          </a:stretch>
        </p:blipFill>
        <p:spPr bwMode="auto">
          <a:xfrm>
            <a:off x="2195736" y="1124744"/>
            <a:ext cx="4176464" cy="5328592"/>
          </a:xfrm>
          <a:prstGeom prst="rect">
            <a:avLst/>
          </a:prstGeom>
          <a:noFill/>
        </p:spPr>
      </p:pic>
    </p:spTree>
  </p:cSld>
  <p:clrMapOvr>
    <a:masterClrMapping/>
  </p:clrMapOvr>
  <p:timing>
    <p:tnLst>
      <p:par>
        <p:cTn id="1" dur="indefinite" restart="never" nodeType="tmRoot"/>
      </p:par>
    </p:tnLst>
  </p:timing>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000" b="1" dirty="0" smtClean="0">
                <a:solidFill>
                  <a:schemeClr val="tx1"/>
                </a:solidFill>
                <a:latin typeface="Arial" pitchFamily="34" charset="0"/>
                <a:cs typeface="Arial" pitchFamily="34" charset="0"/>
              </a:rPr>
              <a:t>Ο ΑΤΜΟΣΤΡΟΒΙΛΟΣ ΑΥΤΟΣ ΦΕΡΕΙ ΤΟ ΟΝΟΜΑ ΤΟΥ ΣΟΥΗΔΟΥ ΜΗΧΑΝΙΚΟΥ </a:t>
            </a:r>
            <a:r>
              <a:rPr lang="en-US" sz="2000" b="1" dirty="0" smtClean="0">
                <a:solidFill>
                  <a:schemeClr val="tx1"/>
                </a:solidFill>
                <a:latin typeface="Arial" pitchFamily="34" charset="0"/>
                <a:cs typeface="Arial" pitchFamily="34" charset="0"/>
              </a:rPr>
              <a:t>de Laval </a:t>
            </a:r>
            <a:r>
              <a:rPr lang="el-GR" sz="2000" b="1" dirty="0" smtClean="0">
                <a:solidFill>
                  <a:schemeClr val="tx1"/>
                </a:solidFill>
                <a:latin typeface="Arial" pitchFamily="34" charset="0"/>
                <a:cs typeface="Arial" pitchFamily="34" charset="0"/>
              </a:rPr>
              <a:t>ΠΟΥ ΤΟΝ ΕΦΕΥΡΕ ΚΑΙ ΑΠΟΤΕΛΕΙ ΤΗΝ ΑΠΛΟΥΣΤΕΡΗ ΜΟΡΦΗ ΣΤΡΟΒΙΛΟΥ ΔΡΑΣΕΩΣ. ΑΠΟΤΕΛΕΙΤΑΙ ΑΠΟ ΕΝΑΝ </a:t>
            </a:r>
            <a:r>
              <a:rPr lang="el-GR" sz="2000" b="1" dirty="0" smtClean="0">
                <a:solidFill>
                  <a:srgbClr val="FF0000"/>
                </a:solidFill>
                <a:latin typeface="Arial" pitchFamily="34" charset="0"/>
                <a:cs typeface="Arial" pitchFamily="34" charset="0"/>
              </a:rPr>
              <a:t>ΤΡΟΧΟ η ΔΙΣΚΟ </a:t>
            </a:r>
            <a:r>
              <a:rPr lang="el-GR" sz="2000" b="1" dirty="0" smtClean="0">
                <a:solidFill>
                  <a:schemeClr val="tx1"/>
                </a:solidFill>
                <a:latin typeface="Arial" pitchFamily="34" charset="0"/>
                <a:cs typeface="Arial" pitchFamily="34" charset="0"/>
              </a:rPr>
              <a:t>ΠΟΥ ΣΤΕΡΕΩΝΕΤΑΙ ΣΤΟΝ ΑΞΟΝΑ ΚΑΙ ΦΕΡΕΙ ΣΤΗΝ ΠΕΡΙΦΕΡΕΙΑ ΤΟΥ ΜΙΑ </a:t>
            </a:r>
            <a:r>
              <a:rPr lang="el-GR" sz="2000" b="1" dirty="0" smtClean="0">
                <a:solidFill>
                  <a:srgbClr val="FF0000"/>
                </a:solidFill>
                <a:latin typeface="Arial" pitchFamily="34" charset="0"/>
                <a:cs typeface="Arial" pitchFamily="34" charset="0"/>
              </a:rPr>
              <a:t>ΠΤΕΡΥΓΩΣΗ ΔΡΑΣΕΩΣ</a:t>
            </a:r>
            <a:r>
              <a:rPr lang="el-GR" sz="2000" b="1" dirty="0" smtClean="0">
                <a:solidFill>
                  <a:schemeClr val="tx1"/>
                </a:solidFill>
                <a:latin typeface="Arial" pitchFamily="34" charset="0"/>
                <a:cs typeface="Arial" pitchFamily="34" charset="0"/>
              </a:rPr>
              <a:t>.</a:t>
            </a:r>
          </a:p>
          <a:p>
            <a:pPr algn="l"/>
            <a:r>
              <a:rPr lang="el-GR" sz="2000" b="1" dirty="0" smtClean="0">
                <a:solidFill>
                  <a:schemeClr val="tx1"/>
                </a:solidFill>
                <a:latin typeface="Arial" pitchFamily="34" charset="0"/>
                <a:cs typeface="Arial" pitchFamily="34" charset="0"/>
              </a:rPr>
              <a:t>ΤΟ ΚΕΛΥΦΟΣ ΤΟΥ ΣΤΡΟΒΙΛΟΥ ΑΥΤΟΥ ΥΠΟΔΙΑΙΡΕΙΤΑΙ ΑΠΟ ΤΟ ΟΡΙΖΟΝΤΙΟ ΕΠΙΠΕΔΟ ΠΟΥ ΠΕΡΝΑ ΑΠΟ ΤΟΝ ΑΞΟΝΑ ΣΕ ΔΥΟ </a:t>
            </a:r>
            <a:r>
              <a:rPr lang="el-GR" sz="2000" b="1" dirty="0" smtClean="0">
                <a:solidFill>
                  <a:srgbClr val="FF0000"/>
                </a:solidFill>
                <a:latin typeface="Arial" pitchFamily="34" charset="0"/>
                <a:cs typeface="Arial" pitchFamily="34" charset="0"/>
              </a:rPr>
              <a:t>ΗΜΙΚΕΛΥΦΗ</a:t>
            </a:r>
            <a:r>
              <a:rPr lang="el-GR" sz="2000" b="1" dirty="0" smtClean="0">
                <a:solidFill>
                  <a:schemeClr val="tx1"/>
                </a:solidFill>
                <a:latin typeface="Arial" pitchFamily="34" charset="0"/>
                <a:cs typeface="Arial" pitchFamily="34" charset="0"/>
              </a:rPr>
              <a:t>, ΤΟ ΠΑΝΩ ΚΑΙ ΤΟ ΚΑΤΩ. ΤΟ ΚΑΤΩ ΗΜΙΚΕΛΥΦΟΣ ΣΤΗΡΙΖΕΤΑΙ ΣΤΗ ΒΑΣΗ ΤΗΣ ΕΓΚΑΤΑΣΤΑΣΕΩΣ ΤΟΥ ΣΤΡΟΒΙΛΟΥ ΚΑΙ ΕΧΕΙ ΠΕΡΙΑΥΧΕΝΙΟ, ΩΣΤΕ ΤΑ ΔΥΟ ΗΜΙΚΕΛΥΦΗ ΝΑ ΣΥΝΔΕΟΝΤΑΙ ΜΕ ΑΠΟΛΥΤΗ ΕΦΑΡΜΟΓΗ ΤΩΝ ΠΕΡΙΑΥΧΕΝΙΩΝ ΚΑΙ ΝΑ ΣΥΣΦΙΓΓΟΝΤΑΙ ΜΕ ΚΟΧΛΙΕΣ ΚΑΙ ΠΕΡΙΚΟΧΛΙΑ Σ' ΕΝΑ ΣΩΜΑ.</a:t>
            </a:r>
          </a:p>
          <a:p>
            <a:pPr algn="l"/>
            <a:r>
              <a:rPr lang="el-GR" sz="2000" b="1" dirty="0" smtClean="0">
                <a:solidFill>
                  <a:schemeClr val="tx1"/>
                </a:solidFill>
                <a:latin typeface="Arial" pitchFamily="34" charset="0"/>
                <a:cs typeface="Arial" pitchFamily="34" charset="0"/>
              </a:rPr>
              <a:t>ΣΤΑ ΔΥΟ ΑΚΡΑ ΤΟΥ ΚΕΛΥΦΟΥΣ ΣΧΗΜΑΤΙΖΟΝΤΑΙ ΔΥΟ ΤΡΥΠΕΣ ΑΠΟ ΤΙΣ ΟΠΟΙΕΣ ΠΕΡΝΑ Ο ΑΞΟΝΑΣ. ΕΚΕΙ, ΟΠΟΥ Ο ΑΞΟΝΑΣ ΔΙΑΠΕΡΝΑ ΤΟ ΚΕΛΥΦΟΣ, ΥΠΑΡΧΕΙ ΣΥΣΤΗΜΑ ΣΤΕΓΑΝΟΤΗΤΑΣ, ΩΣΤΕ ΝΑ ΜΗ ΣΥΓΚΟΙΝΩΝΕΙ ΤΟ ΕΣΩΤΕΡΙΚΟ ΤΟΥ ΣΤΡΟΒΙΛΟΥ ΜΕ ΤΟΝ ΑΤΜΟΣΦΑΙΡΙΚΟ ΑΕΡΑ.</a:t>
            </a:r>
          </a:p>
          <a:p>
            <a:pPr algn="l"/>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200" b="1" u="sng" dirty="0" smtClean="0">
                <a:solidFill>
                  <a:srgbClr val="FFFF00"/>
                </a:solidFill>
                <a:latin typeface="Arial" pitchFamily="34" charset="0"/>
                <a:cs typeface="Arial" pitchFamily="34" charset="0"/>
              </a:rPr>
              <a:t>ΑΠΛΟΣ ΑΤΜΟΣΤΡΟΒΙΛΟΣ ΔΡΑΣΕΩΣ ΧΩΡΙΣ ΔΙΑΒΑΘΜΙΣΗ</a:t>
            </a:r>
            <a:r>
              <a:rPr lang="en-US" sz="2200" b="1" u="sng" dirty="0" smtClean="0">
                <a:solidFill>
                  <a:srgbClr val="FFFF00"/>
                </a:solidFill>
                <a:latin typeface="Arial" pitchFamily="34" charset="0"/>
                <a:cs typeface="Arial" pitchFamily="34" charset="0"/>
              </a:rPr>
              <a:t/>
            </a:r>
            <a:br>
              <a:rPr lang="en-US" sz="2200" b="1" u="sng" dirty="0" smtClean="0">
                <a:solidFill>
                  <a:srgbClr val="FFFF00"/>
                </a:solidFill>
                <a:latin typeface="Arial" pitchFamily="34" charset="0"/>
                <a:cs typeface="Arial" pitchFamily="34" charset="0"/>
              </a:rPr>
            </a:br>
            <a:r>
              <a:rPr lang="el-GR" sz="3100" b="1" u="sng" dirty="0" smtClean="0">
                <a:solidFill>
                  <a:srgbClr val="FFFF00"/>
                </a:solidFill>
                <a:latin typeface="Arial" pitchFamily="34" charset="0"/>
                <a:cs typeface="Arial" pitchFamily="34" charset="0"/>
              </a:rPr>
              <a:t>(</a:t>
            </a:r>
            <a:r>
              <a:rPr lang="en-US" sz="3100" b="1" u="sng" dirty="0" smtClean="0">
                <a:solidFill>
                  <a:srgbClr val="FFFF00"/>
                </a:solidFill>
                <a:latin typeface="Arial" pitchFamily="34" charset="0"/>
                <a:cs typeface="Arial" pitchFamily="34" charset="0"/>
              </a:rPr>
              <a:t>de Laval</a:t>
            </a:r>
            <a:r>
              <a:rPr lang="el-GR" sz="3100" b="1" u="sng" dirty="0" smtClean="0">
                <a:solidFill>
                  <a:srgbClr val="FFFF00"/>
                </a:solidFill>
                <a:latin typeface="Arial" pitchFamily="34" charset="0"/>
                <a:cs typeface="Arial" pitchFamily="34" charset="0"/>
              </a:rPr>
              <a:t>)</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200" b="1" u="sng" dirty="0" smtClean="0">
                <a:solidFill>
                  <a:srgbClr val="FF0000"/>
                </a:solidFill>
                <a:latin typeface="Arial" pitchFamily="34" charset="0"/>
                <a:cs typeface="Arial" pitchFamily="34" charset="0"/>
              </a:rPr>
              <a:t>Ο ΑΞΟΝΑΣ</a:t>
            </a:r>
            <a:r>
              <a:rPr lang="el-GR" sz="2200" b="1" dirty="0" smtClean="0">
                <a:solidFill>
                  <a:schemeClr val="tx1"/>
                </a:solidFill>
                <a:latin typeface="Arial" pitchFamily="34" charset="0"/>
                <a:cs typeface="Arial" pitchFamily="34" charset="0"/>
              </a:rPr>
              <a:t> ΕΔΡΑΖΕΤΑΙ ΚΑΙ ΠΕΡΙΣΤΡΕΦΕΤΑΙ ΠΑΝΩ ΣΤΟΥΣ ΤΡΙΒΕΙΣ, ΠΟΥ ΤΟΠΟΘΕΤΟΥΝΤΑΙ ΣΕ ΔΥΟ ΚΑΤΑΛΛΗΛΕΣ ΥΠΟΔΟΧΕΣ ΤΟΥ ΚΕΛΥΦΟΥΣ.</a:t>
            </a:r>
          </a:p>
          <a:p>
            <a:pPr algn="l"/>
            <a:r>
              <a:rPr lang="el-GR" sz="2200" b="1" u="sng" dirty="0" smtClean="0">
                <a:solidFill>
                  <a:srgbClr val="FF0000"/>
                </a:solidFill>
                <a:latin typeface="Arial" pitchFamily="34" charset="0"/>
                <a:cs typeface="Arial" pitchFamily="34" charset="0"/>
              </a:rPr>
              <a:t>ΤΟ ΚΕΛΥΦΟΣ</a:t>
            </a:r>
            <a:r>
              <a:rPr lang="el-GR" sz="2200" b="1" dirty="0" smtClean="0">
                <a:solidFill>
                  <a:schemeClr val="tx1"/>
                </a:solidFill>
                <a:latin typeface="Arial" pitchFamily="34" charset="0"/>
                <a:cs typeface="Arial" pitchFamily="34" charset="0"/>
              </a:rPr>
              <a:t> ΣΤΟ ΕΝΑ ΑΚΡΟ ΤΟΥ ΕΧΕΙ ΤΟ ΚΙΒΩΤΙΟ ΕΙΣΑΓΩΓΗΣ ΤΟΥ ΑΤΜΟΥ ΚΑΙ ΜΙΑ ΣΕΙΡΑ ΑΠΟ ΑΚΡΟΦΥΣΙΑ ΤΟΠΟΘΕΤΗΜΕΝΑ ΣΕ ΕΝΑ ΤΟΞΟ η ΣΕ ΠΕΡΙΣΣΟΤΕΡΑ ΜΙΚΡΑ ΧΩΡΙΣΤΑ ΜΕΤΑΞΥ ΤΟΥΣ. </a:t>
            </a:r>
            <a:endParaRPr lang="en-US" sz="2200" b="1" dirty="0" smtClean="0">
              <a:solidFill>
                <a:schemeClr val="tx1"/>
              </a:solidFill>
              <a:latin typeface="Arial" pitchFamily="34" charset="0"/>
              <a:cs typeface="Arial" pitchFamily="34" charset="0"/>
            </a:endParaRPr>
          </a:p>
          <a:p>
            <a:pPr algn="l"/>
            <a:r>
              <a:rPr lang="el-GR" sz="2200" b="1" u="sng" dirty="0" smtClean="0">
                <a:solidFill>
                  <a:srgbClr val="FF0000"/>
                </a:solidFill>
                <a:latin typeface="Arial" pitchFamily="34" charset="0"/>
                <a:cs typeface="Arial" pitchFamily="34" charset="0"/>
              </a:rPr>
              <a:t>ΤΑ ΑΚΡΟΦΥΣΙΑ</a:t>
            </a:r>
            <a:r>
              <a:rPr lang="el-GR" sz="2200" b="1" dirty="0" smtClean="0">
                <a:solidFill>
                  <a:schemeClr val="tx1"/>
                </a:solidFill>
                <a:latin typeface="Arial" pitchFamily="34" charset="0"/>
                <a:cs typeface="Arial" pitchFamily="34" charset="0"/>
              </a:rPr>
              <a:t> ΕΙΝΑΙ </a:t>
            </a:r>
            <a:r>
              <a:rPr lang="el-GR" sz="2200" b="1" dirty="0" smtClean="0">
                <a:solidFill>
                  <a:srgbClr val="FF0000"/>
                </a:solidFill>
                <a:latin typeface="Arial" pitchFamily="34" charset="0"/>
                <a:cs typeface="Arial" pitchFamily="34" charset="0"/>
              </a:rPr>
              <a:t>ΣΥΓΚΛΙΝΟΝΤΑ-ΑΠΟΚΛΙΝΟΝΤΑ</a:t>
            </a:r>
            <a:r>
              <a:rPr lang="el-GR" sz="2200" b="1" dirty="0" smtClean="0">
                <a:solidFill>
                  <a:schemeClr val="tx1"/>
                </a:solidFill>
                <a:latin typeface="Arial" pitchFamily="34" charset="0"/>
                <a:cs typeface="Arial" pitchFamily="34" charset="0"/>
              </a:rPr>
              <a:t>. ΣΤΟ ΑΛΛΟ ΑΚΡΟ ΤΟΥ ΚΕΛΥΦΟΥΣ ΔΙΑΜΟΡΦΩΝΕΤΑΙ Ο ΟΧΕΤΟΣ ΤΩΝ ΕΞΑΤΜΙΣΕΩΝ ΤΟΥ ΣΤΡΟΒΙΛΟΥ, Ο ΟΠΟΙΟΣ ΤΙΣ ΟΔΗΓΕΙ ΣΤΟ ΨΥΓΕΙΟ.</a:t>
            </a:r>
          </a:p>
          <a:p>
            <a:pPr algn="l"/>
            <a:r>
              <a:rPr lang="el-GR" sz="1900" b="1" dirty="0" smtClean="0">
                <a:solidFill>
                  <a:schemeClr val="tx1"/>
                </a:solidFill>
                <a:latin typeface="Arial" pitchFamily="34" charset="0"/>
                <a:cs typeface="Arial" pitchFamily="34" charset="0"/>
              </a:rPr>
              <a:t>Η ΛΕΙΤΟΥΡΓΙΑ ΤΟΥ ΣΤΡΟΒΙΛΟΥ ΑΥΤΟΥ ΕΙΝΑΙ ΑΠΛΗ.</a:t>
            </a:r>
          </a:p>
          <a:p>
            <a:pPr algn="l"/>
            <a:r>
              <a:rPr lang="el-GR" sz="1900" b="1" dirty="0" smtClean="0">
                <a:solidFill>
                  <a:schemeClr val="tx1"/>
                </a:solidFill>
                <a:latin typeface="Arial" pitchFamily="34" charset="0"/>
                <a:cs typeface="Arial" pitchFamily="34" charset="0"/>
              </a:rPr>
              <a:t>ΣΤΟ ΣΤΡΟΒΙΛΟ ΑΥΤΟ ΑΜΕΣΩΣ ΜΟΛΙΣ ΑΝΟΙΞΟΥΜΕ ΤΟΝ ΑΤΜΟΦΡΑΚΤΗ Ο ΑΤΜΟΣ ΜΠΑΙΝΕΙ ΣΤΟ ΑΤΜΟΚΙΒΩΤΙΟ, ΠΕΡΝΑ ΑΠΟ ΤΑ ΑΚΡΟΦΥΣΙΑ ΚΑΙ ΜΕΤΑ ΠΗΓΑΙΝΕΙ ΣΤΑ ΑΥΛΑΚΙΑ ΜΕΤΑΞΥ ΤΩΝ ΠΤΕΡΥΓΙΩΝ ΟΠΟΥ, ΟΠΩΣ ΞΕΡΟΥΜΕ, ΠΑΡΑΓΕΙ ΤΟ ΕΡΓΟ ΔΡΑΣΕΩΣ.</a:t>
            </a:r>
          </a:p>
          <a:p>
            <a:pPr algn="l"/>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ΑΠΛΟΣ ΑΤΜΟΣΤΡΟΒΙΛΟΣ ΔΡΑΣΕΩΣ ΧΩΡΙΣ ΔΙΑΒΑΘΜΙΣΗ</a:t>
            </a:r>
            <a:r>
              <a:rPr lang="en-US" sz="2200" b="1" u="sng" dirty="0" smtClean="0">
                <a:solidFill>
                  <a:schemeClr val="bg1"/>
                </a:solidFill>
                <a:latin typeface="Arial" pitchFamily="34" charset="0"/>
                <a:cs typeface="Arial" pitchFamily="34" charset="0"/>
              </a:rPr>
              <a:t/>
            </a:r>
            <a:br>
              <a:rPr lang="en-US" sz="2200" b="1" u="sng" dirty="0" smtClean="0">
                <a:solidFill>
                  <a:schemeClr val="bg1"/>
                </a:solidFill>
                <a:latin typeface="Arial" pitchFamily="34" charset="0"/>
                <a:cs typeface="Arial" pitchFamily="34" charset="0"/>
              </a:rPr>
            </a:br>
            <a:r>
              <a:rPr lang="el-GR" sz="3100" b="1" u="sng" dirty="0" smtClean="0">
                <a:solidFill>
                  <a:schemeClr val="bg1"/>
                </a:solidFill>
                <a:latin typeface="Arial" pitchFamily="34" charset="0"/>
                <a:cs typeface="Arial" pitchFamily="34" charset="0"/>
              </a:rPr>
              <a:t>(</a:t>
            </a:r>
            <a:r>
              <a:rPr lang="en-US" sz="3100" b="1" u="sng" dirty="0" smtClean="0">
                <a:solidFill>
                  <a:schemeClr val="bg1"/>
                </a:solidFill>
                <a:latin typeface="Arial" pitchFamily="34" charset="0"/>
                <a:cs typeface="Arial" pitchFamily="34" charset="0"/>
              </a:rPr>
              <a:t>de Laval</a:t>
            </a:r>
            <a:r>
              <a:rPr lang="el-GR" sz="3100" b="1" u="sng" dirty="0" smtClean="0">
                <a:solidFill>
                  <a:schemeClr val="bg1"/>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400" b="1" dirty="0" smtClean="0">
                <a:solidFill>
                  <a:schemeClr val="tx1"/>
                </a:solidFill>
                <a:latin typeface="Arial" pitchFamily="34" charset="0"/>
                <a:cs typeface="Arial" pitchFamily="34" charset="0"/>
              </a:rPr>
              <a:t>Ο ΣΤΡΟΒΙΛΟΣ ΑΥΤΟΣ ΛΕΓΕΤΑΙ </a:t>
            </a:r>
            <a:r>
              <a:rPr lang="el-GR" sz="2400" b="1" dirty="0" smtClean="0">
                <a:solidFill>
                  <a:srgbClr val="FF0000"/>
                </a:solidFill>
                <a:latin typeface="Arial" pitchFamily="34" charset="0"/>
                <a:cs typeface="Arial" pitchFamily="34" charset="0"/>
              </a:rPr>
              <a:t>ΣΤΡΟΒΙΛΟΣ ΔΡΑΣΕΩΣ ΜΕ ΜΙΑ ΒΑΘΜΙΔΑ ΤΑΧΥΤΗΤΑΣ</a:t>
            </a:r>
            <a:r>
              <a:rPr lang="el-GR" sz="2400" b="1" dirty="0" smtClean="0">
                <a:solidFill>
                  <a:schemeClr val="tx1"/>
                </a:solidFill>
                <a:latin typeface="Arial" pitchFamily="34" charset="0"/>
                <a:cs typeface="Arial" pitchFamily="34" charset="0"/>
              </a:rPr>
              <a:t>.</a:t>
            </a:r>
          </a:p>
          <a:p>
            <a:pPr algn="l"/>
            <a:r>
              <a:rPr lang="el-GR" sz="2400" b="1" dirty="0" smtClean="0">
                <a:solidFill>
                  <a:schemeClr val="tx1"/>
                </a:solidFill>
                <a:latin typeface="Arial" pitchFamily="34" charset="0"/>
                <a:cs typeface="Arial" pitchFamily="34" charset="0"/>
              </a:rPr>
              <a:t>ΟΤΑΝ Η ΔΙΑΦΟΡΑ ΠΙΕΣΕΩΣ ΕΙΣΑΓΩΓΗΣ ΚΑΙ ΕΞΑΓΩΓΗΣ ΤΟΥ ΑΤΜΟΥ ΕΙΝΑΙ ΜΕΓΑΛΗ, ΑΝΑΠΤΥΣΣΕΙ ΠΟΛΥ ΜΕΓΑΛΗ ΤΑΧΥΤΗΤΑ, ΜΕΧΡΙ ΚΑΙ 25000 </a:t>
            </a:r>
            <a:r>
              <a:rPr lang="en-US" sz="2400" b="1" dirty="0" smtClean="0">
                <a:solidFill>
                  <a:schemeClr val="tx1"/>
                </a:solidFill>
                <a:latin typeface="Arial" pitchFamily="34" charset="0"/>
                <a:cs typeface="Arial" pitchFamily="34" charset="0"/>
              </a:rPr>
              <a:t>rpm</a:t>
            </a:r>
            <a:r>
              <a:rPr lang="el-GR" sz="2400" b="1" dirty="0" smtClean="0">
                <a:solidFill>
                  <a:schemeClr val="tx1"/>
                </a:solidFill>
                <a:latin typeface="Arial" pitchFamily="34" charset="0"/>
                <a:cs typeface="Arial" pitchFamily="34" charset="0"/>
              </a:rPr>
              <a:t>. Η ΤΑΧΥΤΗΤΑ ΑΥΤΗ ΕΙΝΑΙ ΥΠΕΡΒΟΛΙΚΗ ΓΙΑ ΤΙΣ ΠΡΑΚΤΙΚΕΣ ΕΦΑΡΜΟΓΕΣ ΚΑΙ ΓΙ' ΑΥΤΟ Ο ΤΡΟΧΟΣ ΧΡΗΣΙΜΟΠΟΙΕΙΤΑΙ ΕΛΑΧΙΣΤΑ ΚΑΙ ΓΙΑ ΤΗΝ ΚΙΝΗΣΗ ΜΙΚΡΩΝ ΜΟΝΟ ΒΟΗΘΗΤΙΚΩΝ ΜΗΧΑΝΗΜΑΤΩΝ. ΟΤΑΝ ΠΡΕΠΕΙ ΝΑ ΚΙΝΕΙΤΑΙ ΤΟ ΜΗΧΑΝΗΜΑ ΜΕ ΜΙΚΡΟΤΕΡΟ ΑΡΙΘΜΟ ΣΤΡΟΦΩΝ, ΠΑΡΕΜΒΑΛΛΕΤΑΙ ΜΕΤΑΞΥ ΤΟΥ ΣΤΡΟΒΙΛΟΥ ΚΑΙ ΤΟΥ ΜΗΧΑΝΗΜΑΤΟΣ (ΑΝΤΛΙΑΣ, ΑΝΕΜΙΣΤΗΡΑ ΚΛΠ.) ΣΥΣΤΗΜΑ ΜΕΤΑΔΟΣΕΩΣ ΜΕΙΩΜΕΝΗΣ ΤΑΧΥΤΗΤΑΣ ΜΕ ΟΔΟΝΤΩΤΟΥΣ ΤΡΟΧΟΥΣ, ΤΟ ΟΠΟΙΟ ΟΝΟΜΑΖΕΤΑΙ ΜΕΙΩΤΗΡΑΣ ΣΤΡΟΦΩΝ η ΤΑΧΥΤΗΤΑΣ.</a:t>
            </a:r>
          </a:p>
          <a:p>
            <a:pPr algn="l"/>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ΑΠΛΟΣ ΑΤΜΟΣΤΡΟΒΙΛΟΣ ΔΡΑΣΕΩΣ ΧΩΡΙΣ ΔΙΑΒΑΘΜΙΣΗ</a:t>
            </a:r>
            <a:r>
              <a:rPr lang="en-US" sz="2200" b="1" u="sng" dirty="0" smtClean="0">
                <a:solidFill>
                  <a:schemeClr val="bg1"/>
                </a:solidFill>
                <a:latin typeface="Arial" pitchFamily="34" charset="0"/>
                <a:cs typeface="Arial" pitchFamily="34" charset="0"/>
              </a:rPr>
              <a:t/>
            </a:r>
            <a:br>
              <a:rPr lang="en-US" sz="2200" b="1" u="sng" dirty="0" smtClean="0">
                <a:solidFill>
                  <a:schemeClr val="bg1"/>
                </a:solidFill>
                <a:latin typeface="Arial" pitchFamily="34" charset="0"/>
                <a:cs typeface="Arial" pitchFamily="34" charset="0"/>
              </a:rPr>
            </a:br>
            <a:r>
              <a:rPr lang="el-GR" sz="3100" b="1" u="sng" dirty="0" smtClean="0">
                <a:solidFill>
                  <a:schemeClr val="bg1"/>
                </a:solidFill>
                <a:latin typeface="Arial" pitchFamily="34" charset="0"/>
                <a:cs typeface="Arial" pitchFamily="34" charset="0"/>
              </a:rPr>
              <a:t>(</a:t>
            </a:r>
            <a:r>
              <a:rPr lang="en-US" sz="3100" b="1" u="sng" dirty="0" smtClean="0">
                <a:solidFill>
                  <a:schemeClr val="bg1"/>
                </a:solidFill>
                <a:latin typeface="Arial" pitchFamily="34" charset="0"/>
                <a:cs typeface="Arial" pitchFamily="34" charset="0"/>
              </a:rPr>
              <a:t>de Laval</a:t>
            </a:r>
            <a:r>
              <a:rPr lang="el-GR" sz="3100" b="1" u="sng" dirty="0" smtClean="0">
                <a:solidFill>
                  <a:schemeClr val="bg1"/>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197214"/>
          </a:xfrm>
          <a:solidFill>
            <a:schemeClr val="bg1"/>
          </a:solidFill>
        </p:spPr>
        <p:txBody>
          <a:bodyPr>
            <a:noAutofit/>
          </a:bodyPr>
          <a:lstStyle/>
          <a:p>
            <a:pPr algn="l"/>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ΑΠΛΟΣ ΑΤΜΟΣΤΡΟΒΙΛΟΣ ΔΡΑΣΕΩΣ ΧΩΡΙΣ ΔΙΑΒΑΘΜΙΣΗ</a:t>
            </a:r>
            <a:r>
              <a:rPr lang="en-US" sz="2200" b="1" u="sng" dirty="0" smtClean="0">
                <a:solidFill>
                  <a:schemeClr val="bg1"/>
                </a:solidFill>
                <a:latin typeface="Arial" pitchFamily="34" charset="0"/>
                <a:cs typeface="Arial" pitchFamily="34" charset="0"/>
              </a:rPr>
              <a:t/>
            </a:r>
            <a:br>
              <a:rPr lang="en-US" sz="2200" b="1" u="sng" dirty="0" smtClean="0">
                <a:solidFill>
                  <a:schemeClr val="bg1"/>
                </a:solidFill>
                <a:latin typeface="Arial" pitchFamily="34" charset="0"/>
                <a:cs typeface="Arial" pitchFamily="34" charset="0"/>
              </a:rPr>
            </a:br>
            <a:r>
              <a:rPr lang="el-GR" sz="3100" b="1" u="sng" dirty="0" smtClean="0">
                <a:solidFill>
                  <a:schemeClr val="bg1"/>
                </a:solidFill>
                <a:latin typeface="Arial" pitchFamily="34" charset="0"/>
                <a:cs typeface="Arial" pitchFamily="34" charset="0"/>
              </a:rPr>
              <a:t>(</a:t>
            </a:r>
            <a:r>
              <a:rPr lang="en-US" sz="3100" b="1" u="sng" dirty="0" smtClean="0">
                <a:solidFill>
                  <a:schemeClr val="bg1"/>
                </a:solidFill>
                <a:latin typeface="Arial" pitchFamily="34" charset="0"/>
                <a:cs typeface="Arial" pitchFamily="34" charset="0"/>
              </a:rPr>
              <a:t>de Laval</a:t>
            </a:r>
            <a:r>
              <a:rPr lang="el-GR" sz="3100" b="1" u="sng" dirty="0" smtClean="0">
                <a:solidFill>
                  <a:schemeClr val="bg1"/>
                </a:solidFill>
                <a:latin typeface="Arial" pitchFamily="34" charset="0"/>
                <a:cs typeface="Arial" pitchFamily="34" charset="0"/>
              </a:rPr>
              <a:t>) </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2051" name="Picture 3" descr="C:\Users\Fadi\Desktop\1.png"/>
          <p:cNvPicPr>
            <a:picLocks noChangeAspect="1" noChangeArrowheads="1"/>
          </p:cNvPicPr>
          <p:nvPr/>
        </p:nvPicPr>
        <p:blipFill>
          <a:blip r:embed="rId3" cstate="print"/>
          <a:srcRect/>
          <a:stretch>
            <a:fillRect/>
          </a:stretch>
        </p:blipFill>
        <p:spPr bwMode="auto">
          <a:xfrm>
            <a:off x="395536" y="1268760"/>
            <a:ext cx="4426074" cy="5328592"/>
          </a:xfrm>
          <a:prstGeom prst="rect">
            <a:avLst/>
          </a:prstGeom>
          <a:noFill/>
        </p:spPr>
      </p:pic>
      <p:sp>
        <p:nvSpPr>
          <p:cNvPr id="13" name="TextBox 12"/>
          <p:cNvSpPr txBox="1"/>
          <p:nvPr/>
        </p:nvSpPr>
        <p:spPr>
          <a:xfrm>
            <a:off x="1187624" y="980728"/>
            <a:ext cx="1416478" cy="338554"/>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ΑΚΡΟΦΥΣΙΟ</a:t>
            </a:r>
            <a:endParaRPr lang="el-GR" sz="1600" b="1" dirty="0">
              <a:solidFill>
                <a:srgbClr val="FF0000"/>
              </a:solidFill>
              <a:latin typeface="Arial" pitchFamily="34" charset="0"/>
              <a:cs typeface="Arial" pitchFamily="34" charset="0"/>
            </a:endParaRPr>
          </a:p>
        </p:txBody>
      </p:sp>
      <p:sp>
        <p:nvSpPr>
          <p:cNvPr id="14" name="TextBox 13"/>
          <p:cNvSpPr txBox="1"/>
          <p:nvPr/>
        </p:nvSpPr>
        <p:spPr>
          <a:xfrm>
            <a:off x="251520" y="1340768"/>
            <a:ext cx="1208985" cy="584775"/>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ΕΙΣΑΓΩΓΗ</a:t>
            </a:r>
          </a:p>
          <a:p>
            <a:r>
              <a:rPr lang="el-GR" sz="1600" b="1" dirty="0" smtClean="0">
                <a:solidFill>
                  <a:srgbClr val="FF0000"/>
                </a:solidFill>
                <a:latin typeface="Arial" pitchFamily="34" charset="0"/>
                <a:cs typeface="Arial" pitchFamily="34" charset="0"/>
              </a:rPr>
              <a:t>ΑΤΜΟΥ</a:t>
            </a:r>
            <a:endParaRPr lang="el-GR" sz="1600" b="1" dirty="0">
              <a:solidFill>
                <a:srgbClr val="FF0000"/>
              </a:solidFill>
              <a:latin typeface="Arial" pitchFamily="34" charset="0"/>
              <a:cs typeface="Arial" pitchFamily="34" charset="0"/>
            </a:endParaRPr>
          </a:p>
        </p:txBody>
      </p:sp>
      <p:sp>
        <p:nvSpPr>
          <p:cNvPr id="15" name="TextBox 14"/>
          <p:cNvSpPr txBox="1"/>
          <p:nvPr/>
        </p:nvSpPr>
        <p:spPr>
          <a:xfrm>
            <a:off x="2267744" y="1412776"/>
            <a:ext cx="1927194" cy="338554"/>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ΕΞΑΓΩΓΗ ΑΤΜΟΥ</a:t>
            </a:r>
            <a:endParaRPr lang="el-GR" sz="1600" b="1" dirty="0">
              <a:solidFill>
                <a:srgbClr val="FF0000"/>
              </a:solidFill>
              <a:latin typeface="Arial" pitchFamily="34" charset="0"/>
              <a:cs typeface="Arial" pitchFamily="34" charset="0"/>
            </a:endParaRPr>
          </a:p>
        </p:txBody>
      </p:sp>
      <p:sp>
        <p:nvSpPr>
          <p:cNvPr id="16" name="TextBox 15"/>
          <p:cNvSpPr txBox="1"/>
          <p:nvPr/>
        </p:nvSpPr>
        <p:spPr>
          <a:xfrm>
            <a:off x="4788024" y="2492896"/>
            <a:ext cx="1194558" cy="338554"/>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ΠΤΕΡΥΓΙΑ</a:t>
            </a:r>
            <a:endParaRPr lang="el-GR" sz="1600" b="1" dirty="0">
              <a:solidFill>
                <a:srgbClr val="FF0000"/>
              </a:solidFill>
              <a:latin typeface="Arial" pitchFamily="34" charset="0"/>
              <a:cs typeface="Arial" pitchFamily="34" charset="0"/>
            </a:endParaRPr>
          </a:p>
        </p:txBody>
      </p:sp>
      <p:cxnSp>
        <p:nvCxnSpPr>
          <p:cNvPr id="18" name="Straight Connector 17"/>
          <p:cNvCxnSpPr>
            <a:endCxn id="16" idx="1"/>
          </p:cNvCxnSpPr>
          <p:nvPr/>
        </p:nvCxnSpPr>
        <p:spPr>
          <a:xfrm flipV="1">
            <a:off x="3707904" y="2662173"/>
            <a:ext cx="1080120" cy="11875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788024" y="2852936"/>
            <a:ext cx="1026243" cy="338554"/>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ΤΡΟΧΟΣ</a:t>
            </a:r>
            <a:endParaRPr lang="el-GR" sz="1600" b="1" dirty="0">
              <a:solidFill>
                <a:srgbClr val="FF0000"/>
              </a:solidFill>
              <a:latin typeface="Arial" pitchFamily="34" charset="0"/>
              <a:cs typeface="Arial" pitchFamily="34" charset="0"/>
            </a:endParaRPr>
          </a:p>
        </p:txBody>
      </p:sp>
      <p:cxnSp>
        <p:nvCxnSpPr>
          <p:cNvPr id="21" name="Straight Connector 20"/>
          <p:cNvCxnSpPr>
            <a:endCxn id="19" idx="1"/>
          </p:cNvCxnSpPr>
          <p:nvPr/>
        </p:nvCxnSpPr>
        <p:spPr>
          <a:xfrm>
            <a:off x="3707904" y="2996952"/>
            <a:ext cx="1080120" cy="2526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788024" y="3140968"/>
            <a:ext cx="2919389" cy="338554"/>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ΟΠΕΣ ΕΞΙΣΩΣΕΩΣ ΠΙΕΣΕΩΣ</a:t>
            </a:r>
            <a:endParaRPr lang="el-GR" sz="1600" b="1" dirty="0">
              <a:solidFill>
                <a:srgbClr val="FF0000"/>
              </a:solidFill>
              <a:latin typeface="Arial" pitchFamily="34" charset="0"/>
              <a:cs typeface="Arial" pitchFamily="34" charset="0"/>
            </a:endParaRPr>
          </a:p>
        </p:txBody>
      </p:sp>
      <p:cxnSp>
        <p:nvCxnSpPr>
          <p:cNvPr id="24" name="Straight Connector 23"/>
          <p:cNvCxnSpPr>
            <a:endCxn id="22" idx="1"/>
          </p:cNvCxnSpPr>
          <p:nvPr/>
        </p:nvCxnSpPr>
        <p:spPr>
          <a:xfrm>
            <a:off x="3707904" y="3284984"/>
            <a:ext cx="1080120" cy="2526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707904" y="3645024"/>
            <a:ext cx="1296144" cy="36004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076056" y="3933056"/>
            <a:ext cx="1042273" cy="338554"/>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ΑΞΟΝΑΣ</a:t>
            </a:r>
            <a:endParaRPr lang="el-GR" sz="1600" b="1" dirty="0">
              <a:solidFill>
                <a:srgbClr val="FF0000"/>
              </a:solidFill>
              <a:latin typeface="Arial" pitchFamily="34" charset="0"/>
              <a:cs typeface="Arial" pitchFamily="34" charset="0"/>
            </a:endParaRPr>
          </a:p>
        </p:txBody>
      </p:sp>
      <p:sp>
        <p:nvSpPr>
          <p:cNvPr id="35" name="TextBox 34"/>
          <p:cNvSpPr txBox="1"/>
          <p:nvPr/>
        </p:nvSpPr>
        <p:spPr>
          <a:xfrm>
            <a:off x="5076056" y="4797152"/>
            <a:ext cx="968535" cy="338554"/>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ΤΡΙΒΕΙΣ</a:t>
            </a:r>
            <a:endParaRPr lang="el-GR" sz="1600" b="1" dirty="0">
              <a:solidFill>
                <a:srgbClr val="FF0000"/>
              </a:solidFill>
              <a:latin typeface="Arial" pitchFamily="34" charset="0"/>
              <a:cs typeface="Arial" pitchFamily="34" charset="0"/>
            </a:endParaRPr>
          </a:p>
        </p:txBody>
      </p:sp>
      <p:cxnSp>
        <p:nvCxnSpPr>
          <p:cNvPr id="37" name="Straight Connector 36"/>
          <p:cNvCxnSpPr>
            <a:endCxn id="35" idx="1"/>
          </p:cNvCxnSpPr>
          <p:nvPr/>
        </p:nvCxnSpPr>
        <p:spPr>
          <a:xfrm>
            <a:off x="3347864" y="4869160"/>
            <a:ext cx="1728192" cy="9726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860032" y="5229200"/>
            <a:ext cx="1778949" cy="584775"/>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ΣΥΣΤΗΜΑ </a:t>
            </a:r>
          </a:p>
          <a:p>
            <a:r>
              <a:rPr lang="el-GR" sz="1600" b="1" dirty="0" smtClean="0">
                <a:solidFill>
                  <a:srgbClr val="FF0000"/>
                </a:solidFill>
                <a:latin typeface="Arial" pitchFamily="34" charset="0"/>
                <a:cs typeface="Arial" pitchFamily="34" charset="0"/>
              </a:rPr>
              <a:t>ΣΤΕΓΑΝΟΤΗΤΑΣ</a:t>
            </a:r>
            <a:endParaRPr lang="el-GR" sz="1600" b="1" dirty="0">
              <a:solidFill>
                <a:srgbClr val="FF0000"/>
              </a:solidFill>
              <a:latin typeface="Arial" pitchFamily="34" charset="0"/>
              <a:cs typeface="Arial" pitchFamily="34" charset="0"/>
            </a:endParaRPr>
          </a:p>
        </p:txBody>
      </p:sp>
      <p:cxnSp>
        <p:nvCxnSpPr>
          <p:cNvPr id="40" name="Straight Connector 39"/>
          <p:cNvCxnSpPr/>
          <p:nvPr/>
        </p:nvCxnSpPr>
        <p:spPr>
          <a:xfrm>
            <a:off x="1331640" y="3212976"/>
            <a:ext cx="3456384" cy="230425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4499992" y="6021288"/>
            <a:ext cx="2760692" cy="461665"/>
          </a:xfrm>
          <a:prstGeom prst="rect">
            <a:avLst/>
          </a:prstGeom>
          <a:noFill/>
        </p:spPr>
        <p:txBody>
          <a:bodyPr wrap="none" rtlCol="0">
            <a:spAutoFit/>
          </a:bodyPr>
          <a:lstStyle/>
          <a:p>
            <a:r>
              <a:rPr lang="el-GR" sz="2400" b="1" dirty="0" smtClean="0">
                <a:solidFill>
                  <a:srgbClr val="FF0000"/>
                </a:solidFill>
                <a:latin typeface="Arial" pitchFamily="34" charset="0"/>
                <a:cs typeface="Arial" pitchFamily="34" charset="0"/>
              </a:rPr>
              <a:t>ΤΡΟΧΟΣ </a:t>
            </a:r>
            <a:r>
              <a:rPr lang="en-US" sz="2400" b="1" dirty="0" smtClean="0">
                <a:solidFill>
                  <a:srgbClr val="FF0000"/>
                </a:solidFill>
                <a:latin typeface="Arial" pitchFamily="34" charset="0"/>
                <a:cs typeface="Arial" pitchFamily="34" charset="0"/>
              </a:rPr>
              <a:t>de Laval</a:t>
            </a:r>
            <a:endParaRPr lang="el-GR" sz="24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51520" y="1196752"/>
            <a:ext cx="8640960" cy="3788813"/>
          </a:xfrm>
          <a:prstGeom prst="rect">
            <a:avLst/>
          </a:prstGeom>
          <a:solidFill>
            <a:srgbClr val="FFFF00"/>
          </a:solidFill>
          <a:ln w="9525">
            <a:noFill/>
            <a:miter lim="800000"/>
            <a:headEnd/>
            <a:tailEnd/>
          </a:ln>
          <a:effectLst/>
        </p:spPr>
        <p:txBody>
          <a:bodyPr vert="horz" wrap="square" lIns="91440" tIns="45720" rIns="91440" bIns="45720" numCol="2" anchor="ctr" anchorCtr="0" compatLnSpc="1">
            <a:prstTxWarp prst="textNoShape">
              <a:avLst/>
            </a:prstTxWarp>
            <a:spAutoFit/>
          </a:bodyPr>
          <a:lstStyle/>
          <a:p>
            <a:r>
              <a:rPr lang="el-GR" b="1" u="sng" dirty="0" smtClean="0">
                <a:latin typeface="Times New Roman" pitchFamily="18" charset="0"/>
                <a:cs typeface="Times New Roman" pitchFamily="18" charset="0"/>
              </a:rPr>
              <a:t>Β. ΑΤΜΟΣΤΡΟΒΙΛΟΙ</a:t>
            </a:r>
          </a:p>
          <a:p>
            <a:r>
              <a:rPr lang="el-GR" b="1" dirty="0" smtClean="0">
                <a:latin typeface="Times New Roman" pitchFamily="18" charset="0"/>
                <a:cs typeface="Times New Roman" pitchFamily="18" charset="0"/>
              </a:rPr>
              <a:t>ΩΡΕΣ: 15</a:t>
            </a:r>
            <a:endParaRPr lang="en-US" b="1" dirty="0" smtClean="0">
              <a:latin typeface="Times New Roman" pitchFamily="18" charset="0"/>
              <a:cs typeface="Times New Roman" pitchFamily="18" charset="0"/>
            </a:endParaRPr>
          </a:p>
          <a:p>
            <a:endParaRPr lang="el-GR" b="1" dirty="0" smtClean="0">
              <a:latin typeface="Times New Roman" pitchFamily="18" charset="0"/>
              <a:cs typeface="Times New Roman" pitchFamily="18" charset="0"/>
            </a:endParaRPr>
          </a:p>
          <a:p>
            <a:r>
              <a:rPr lang="el-GR" b="1" u="sng" dirty="0" smtClean="0">
                <a:latin typeface="Times New Roman" pitchFamily="18" charset="0"/>
                <a:cs typeface="Times New Roman" pitchFamily="18" charset="0"/>
              </a:rPr>
              <a:t>1. ΕΙΣΑΓΩΓΗ − ΒΑΣΙΚΕΣ ΕΝΝΟΙΕΣ</a:t>
            </a:r>
          </a:p>
          <a:p>
            <a:r>
              <a:rPr lang="el-GR" b="1" dirty="0" smtClean="0">
                <a:latin typeface="Times New Roman" pitchFamily="18" charset="0"/>
                <a:cs typeface="Times New Roman" pitchFamily="18" charset="0"/>
              </a:rPr>
              <a:t>1. Τι είναι ατμοστρόβιλος.</a:t>
            </a:r>
          </a:p>
          <a:p>
            <a:r>
              <a:rPr lang="el-GR" b="1" dirty="0" smtClean="0">
                <a:latin typeface="Times New Roman" pitchFamily="18" charset="0"/>
                <a:cs typeface="Times New Roman" pitchFamily="18" charset="0"/>
              </a:rPr>
              <a:t>2. Τι είναι δράση και τι αντίδραση.</a:t>
            </a:r>
          </a:p>
          <a:p>
            <a:r>
              <a:rPr lang="el-GR" b="1" dirty="0" smtClean="0">
                <a:latin typeface="Times New Roman" pitchFamily="18" charset="0"/>
                <a:cs typeface="Times New Roman" pitchFamily="18" charset="0"/>
              </a:rPr>
              <a:t>3. Περιγραφή απλού ατμοστρόβιλου</a:t>
            </a:r>
            <a:r>
              <a:rPr lang="en-US" b="1" dirty="0" smtClean="0">
                <a:latin typeface="Times New Roman" pitchFamily="18" charset="0"/>
                <a:cs typeface="Times New Roman" pitchFamily="18" charset="0"/>
              </a:rPr>
              <a:t> </a:t>
            </a:r>
            <a:r>
              <a:rPr lang="el-GR" b="1" dirty="0" smtClean="0">
                <a:latin typeface="Times New Roman" pitchFamily="18" charset="0"/>
                <a:cs typeface="Times New Roman" pitchFamily="18" charset="0"/>
              </a:rPr>
              <a:t>− Στροφείο − Κέλυφος − Ακροφύσια − Πτερύγια (σταθερά κινητά).</a:t>
            </a:r>
          </a:p>
          <a:p>
            <a:r>
              <a:rPr lang="el-GR" b="1" dirty="0" smtClean="0">
                <a:latin typeface="Times New Roman" pitchFamily="18" charset="0"/>
                <a:cs typeface="Times New Roman" pitchFamily="18" charset="0"/>
              </a:rPr>
              <a:t>4. Πως λειτουργούν οι ατμοστρόβιλοι.</a:t>
            </a:r>
          </a:p>
          <a:p>
            <a:r>
              <a:rPr lang="el-GR" b="1" dirty="0" smtClean="0">
                <a:latin typeface="Times New Roman" pitchFamily="18" charset="0"/>
                <a:cs typeface="Times New Roman" pitchFamily="18" charset="0"/>
              </a:rPr>
              <a:t>5. Κατάταξη των ναυτικών</a:t>
            </a:r>
            <a:r>
              <a:rPr lang="en-US" b="1" dirty="0" smtClean="0">
                <a:latin typeface="Times New Roman" pitchFamily="18" charset="0"/>
                <a:cs typeface="Times New Roman" pitchFamily="18" charset="0"/>
              </a:rPr>
              <a:t> </a:t>
            </a:r>
            <a:r>
              <a:rPr lang="el-GR" b="1" dirty="0" smtClean="0">
                <a:latin typeface="Times New Roman" pitchFamily="18" charset="0"/>
                <a:cs typeface="Times New Roman" pitchFamily="18" charset="0"/>
              </a:rPr>
              <a:t>ατμοστροβίλων.</a:t>
            </a:r>
          </a:p>
          <a:p>
            <a:r>
              <a:rPr lang="el-GR" b="1" dirty="0" smtClean="0">
                <a:latin typeface="Times New Roman" pitchFamily="18" charset="0"/>
                <a:cs typeface="Times New Roman" pitchFamily="18" charset="0"/>
              </a:rPr>
              <a:t>6. Ατμοστρόβιλοι δράσης.</a:t>
            </a:r>
          </a:p>
          <a:p>
            <a:endParaRPr lang="el-GR" b="1" dirty="0" smtClean="0">
              <a:latin typeface="Times New Roman" pitchFamily="18" charset="0"/>
              <a:cs typeface="Times New Roman" pitchFamily="18" charset="0"/>
            </a:endParaRPr>
          </a:p>
          <a:p>
            <a:endParaRPr lang="el-GR" b="1" dirty="0" smtClean="0">
              <a:latin typeface="Times New Roman" pitchFamily="18" charset="0"/>
              <a:cs typeface="Times New Roman" pitchFamily="18" charset="0"/>
            </a:endParaRPr>
          </a:p>
          <a:p>
            <a:endParaRPr lang="el-GR" b="1" dirty="0" smtClean="0">
              <a:latin typeface="Times New Roman" pitchFamily="18" charset="0"/>
              <a:cs typeface="Times New Roman" pitchFamily="18" charset="0"/>
            </a:endParaRPr>
          </a:p>
          <a:p>
            <a:endParaRPr lang="el-GR" b="1" dirty="0" smtClean="0">
              <a:latin typeface="Times New Roman" pitchFamily="18" charset="0"/>
              <a:cs typeface="Times New Roman" pitchFamily="18" charset="0"/>
            </a:endParaRPr>
          </a:p>
          <a:p>
            <a:r>
              <a:rPr lang="el-GR" b="1" dirty="0" smtClean="0">
                <a:latin typeface="Times New Roman" pitchFamily="18" charset="0"/>
                <a:cs typeface="Times New Roman" pitchFamily="18" charset="0"/>
              </a:rPr>
              <a:t>7. Ατμοστρόβιλοι αντίδρασης.</a:t>
            </a:r>
          </a:p>
          <a:p>
            <a:r>
              <a:rPr lang="el-GR" b="1" dirty="0" smtClean="0">
                <a:latin typeface="Times New Roman" pitchFamily="18" charset="0"/>
                <a:cs typeface="Times New Roman" pitchFamily="18" charset="0"/>
              </a:rPr>
              <a:t>8. Μικτός στρόβιλος δράσης −</a:t>
            </a:r>
            <a:r>
              <a:rPr lang="en-US" b="1" dirty="0" smtClean="0">
                <a:latin typeface="Times New Roman" pitchFamily="18" charset="0"/>
                <a:cs typeface="Times New Roman" pitchFamily="18" charset="0"/>
              </a:rPr>
              <a:t> </a:t>
            </a:r>
            <a:r>
              <a:rPr lang="el-GR" b="1" dirty="0" smtClean="0">
                <a:latin typeface="Times New Roman" pitchFamily="18" charset="0"/>
                <a:cs typeface="Times New Roman" pitchFamily="18" charset="0"/>
              </a:rPr>
              <a:t>αντίδρασης.</a:t>
            </a:r>
          </a:p>
          <a:p>
            <a:r>
              <a:rPr lang="el-GR" b="1" dirty="0" smtClean="0">
                <a:solidFill>
                  <a:srgbClr val="FF0000"/>
                </a:solidFill>
                <a:latin typeface="Times New Roman" pitchFamily="18" charset="0"/>
                <a:cs typeface="Times New Roman" pitchFamily="18" charset="0"/>
              </a:rPr>
              <a:t>9. Μειωτήρες στροφών (συνοπτικά).</a:t>
            </a:r>
          </a:p>
          <a:p>
            <a:r>
              <a:rPr lang="el-GR" b="1" dirty="0" smtClean="0">
                <a:solidFill>
                  <a:srgbClr val="FF0000"/>
                </a:solidFill>
                <a:latin typeface="Times New Roman" pitchFamily="18" charset="0"/>
                <a:cs typeface="Times New Roman" pitchFamily="18" charset="0"/>
              </a:rPr>
              <a:t>10. Ωστικός τριβέας (συνοπτικά).</a:t>
            </a:r>
          </a:p>
          <a:p>
            <a:r>
              <a:rPr lang="el-GR" b="1" dirty="0" smtClean="0">
                <a:solidFill>
                  <a:srgbClr val="FF0000"/>
                </a:solidFill>
                <a:latin typeface="Times New Roman" pitchFamily="18" charset="0"/>
                <a:cs typeface="Times New Roman" pitchFamily="18" charset="0"/>
              </a:rPr>
              <a:t>11. Ελαστικοί σύνδεσμοι.</a:t>
            </a:r>
          </a:p>
          <a:p>
            <a:r>
              <a:rPr lang="el-GR" b="1" dirty="0" smtClean="0">
                <a:solidFill>
                  <a:srgbClr val="FF0000"/>
                </a:solidFill>
                <a:latin typeface="Times New Roman" pitchFamily="18" charset="0"/>
                <a:cs typeface="Times New Roman" pitchFamily="18" charset="0"/>
              </a:rPr>
              <a:t>12. Στρόβιλος του ανάποδα (συνοπτικά).</a:t>
            </a:r>
            <a:endParaRPr lang="el-GR"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616624"/>
          </a:xfrm>
        </p:spPr>
        <p:txBody>
          <a:bodyPr>
            <a:noAutofit/>
          </a:bodyPr>
          <a:lstStyle/>
          <a:p>
            <a:r>
              <a:rPr lang="el-GR" sz="1800" b="1" u="sng" dirty="0" smtClean="0">
                <a:solidFill>
                  <a:srgbClr val="FF0000"/>
                </a:solidFill>
                <a:latin typeface="Arial" pitchFamily="34" charset="0"/>
                <a:cs typeface="Arial" pitchFamily="34" charset="0"/>
              </a:rPr>
              <a:t>ΕΞΑΓΩΓΗ ΚΑΥΣΑΕΡΙΩΝ</a:t>
            </a:r>
          </a:p>
          <a:p>
            <a:pPr algn="l"/>
            <a:r>
              <a:rPr lang="el-GR" sz="2000" b="1" dirty="0" smtClean="0">
                <a:solidFill>
                  <a:schemeClr val="tx1"/>
                </a:solidFill>
                <a:latin typeface="Arial" pitchFamily="34" charset="0"/>
                <a:cs typeface="Arial" pitchFamily="34" charset="0"/>
              </a:rPr>
              <a:t>Η ΤΕΤΑΡΤΗ ΚΑΙ ΤΕΛΕΥΤΑΙΑ ΦΑΣΗ ΛΕΙΤΟΥΡΓΙΑΣ ΞΕΚΙΝΑ ΜΕ ΤΟ ΕΜΒΟΛΟ ΝΑ ΒΡΙΣΚΕΤΑΙ ΣΤΟ ΚΝΣ. ΜΕ ΤΗΝ ΕΝΑΡΞΗ ΤΗΣ ΑΝΟΔΟΥ ΤΟΥ ΠΡΟΣ ΤΟ ΑΝΣ ΑΝΟΙΓΕΙ Η ΒΑΛΒΙΔΑ ΕΞΑΓΩΓΗΣ, ΕΝΩ Η ΒΑΛΒΙΔΑ ΕΙΣΑΓΩΓΗΣ ΠΑΡΑΜΕΝΕΙ ΚΛΕΙΣΤΗ. ΛΟΓΩ ΤΗΣ ΥΨΗΛΟΤΕΡΗΣ ΠΙΕΣΕΩΣ ΠΟΥ ΕΠΙΚΡΑΤΕΙ ΜΕΣΑ ΣΤΟΝ ΚΥΛΙΝΔΡΟ (ΣΕ ΣΧΕΣΗ ΜΕ ΤΗΝ ΕΞΩΤΕΡΙΚΗ ΑΤΜΟΣΦΑΙΡΙΚΗ ΠΙΕΣΗ) ΚΑΙ ΤΗΣ ΕΞΑΝΑΓΚΑΣΜΕΝΗΣ ΚΙΝΗΣΕΩΣ ΤΟΥ ΕΜΒΟΛΟΥ ΠΡΟΣ ΤΟ ΑΝΣ, ΤΑ ΚΑΥΣΑΕΡΙΑ ΩΘΟΥΝΤΑΙ ΠΡΟΣ ΤΗΝ ΑΤΜΟΣΦΑΙΡΑ, ΔΙΕΡΧΟΜΕΝΑ ΜΕΣΑ ΑΠΟ ΤΗΝ ΑΝΟΙΚΤΗ ΒΑΛΒΙΔΑ ΕΞΑΓΩΓΗΣ ΚΑΙ ΤΟΝ ΑΓΩΓΟ ΕΞΑΓΩΓΗΣ. Η ΦΑΣΗ ΤΗΣ ΕΞΑΓΩΓΗΣ ΟΛΟΚΛΗΡΩΝΕΤΑΙ ΟΤΑΝ ΤΟ ΕΜΒΟΛΟ ΦΤΑΣΕΙ ΣΤΟ ΑΝΣ, ΟΠΟΤΕ ΚΑΙ ΚΛΕΙΝΕΙ Η ΒΑΛΒΙΔΑ ΕΞΑΓΩΓΗΣ. ΚΑΙ ΑΥΤΗ Η ΦΑΣΗ ΠΡΑΓΜΑΤΟΠΟΙΕΙΤΑΙ ΑΝΤΛΩΝΤΑΣ ΜΗΧΑΝΙΚΗ ΕΝΕΡΓΕΙΑ ΑΠΟ ΤΟ ΣΦΟΝΔΥΛΟ.</a:t>
            </a:r>
          </a:p>
          <a:p>
            <a:pPr algn="l"/>
            <a:r>
              <a:rPr lang="el-GR" sz="2000" b="1" dirty="0" smtClean="0">
                <a:solidFill>
                  <a:schemeClr val="tx1"/>
                </a:solidFill>
                <a:latin typeface="Arial" pitchFamily="34" charset="0"/>
                <a:cs typeface="Arial" pitchFamily="34" charset="0"/>
              </a:rPr>
              <a:t>Η ΚΙΝΗΣΗ ΤΟΥ ΕΜΒΟΛΟΥ ΑΠΟ ΤΟ ΚΝΣ ΣΤΟ ΑΝΣ ΚΑΤΑ ΤΗ ΦΑΣΗ ΤΗΣ ΕΞΑΓΩΓΗΣ ΑΠΟΤΕΛΕΙ </a:t>
            </a:r>
            <a:r>
              <a:rPr lang="el-GR" sz="2000" b="1" u="sng" dirty="0" smtClean="0">
                <a:solidFill>
                  <a:srgbClr val="FF0000"/>
                </a:solidFill>
                <a:latin typeface="Arial" pitchFamily="34" charset="0"/>
                <a:cs typeface="Arial" pitchFamily="34" charset="0"/>
              </a:rPr>
              <a:t>ΤΟΝ ΤΕΤΑΡΤΟ ΧΡΟΝΟ </a:t>
            </a:r>
            <a:r>
              <a:rPr lang="el-GR" sz="2000" b="1" dirty="0" smtClean="0">
                <a:solidFill>
                  <a:schemeClr val="tx1"/>
                </a:solidFill>
                <a:latin typeface="Arial" pitchFamily="34" charset="0"/>
                <a:cs typeface="Arial" pitchFamily="34" charset="0"/>
              </a:rPr>
              <a:t>ΛΕΙΤΟΥΡΓΙΑΣ, ΟΛΟΚΛΗΡΩΝΟΝΤΑΣ ΕΤΣΙ ΕΝΑ ΠΛΗΡΗ (ΘΕΩΡΗΤΙΚΟ) ΚΥΚΛΟ ΛΕΙΤΟΥΡΓΙΑΣ ΤΕΤΡΑΧΡΟΝΗΣ ΒΕΝΖΙΝΟΜΗΧΑΝΗΣ.</a:t>
            </a:r>
          </a:p>
          <a:p>
            <a:pPr algn="l"/>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2000" b="1" u="sng" dirty="0" smtClean="0">
                <a:solidFill>
                  <a:schemeClr val="bg1"/>
                </a:solidFill>
                <a:latin typeface="Arial" pitchFamily="34" charset="0"/>
                <a:cs typeface="Arial" pitchFamily="34" charset="0"/>
              </a:rPr>
              <a:t>ΣΤΟΙΧΕΙΩΔΗΣ ΛΕΙΤΟΥΡΓΙΑ ΤΕΤΡΑΧΡΟΝΗΣ ΒΕΝΖΙΝΟΜΗΧΑΝΗΣ</a:t>
            </a:r>
            <a:endParaRPr lang="en-US" sz="20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200px-Four_stroke_cycle_power.png"/>
          <p:cNvPicPr>
            <a:picLocks noChangeAspect="1"/>
          </p:cNvPicPr>
          <p:nvPr/>
        </p:nvPicPr>
        <p:blipFill>
          <a:blip r:embed="rId3" cstate="print"/>
          <a:stretch>
            <a:fillRect/>
          </a:stretch>
        </p:blipFill>
        <p:spPr>
          <a:xfrm>
            <a:off x="934994" y="4143380"/>
            <a:ext cx="1884079" cy="2571768"/>
          </a:xfrm>
          <a:prstGeom prst="rect">
            <a:avLst/>
          </a:prstGeom>
        </p:spPr>
      </p:pic>
      <p:pic>
        <p:nvPicPr>
          <p:cNvPr id="13" name="Content Placeholder 12" descr="200px-Four_stroke_cycle_compression.png"/>
          <p:cNvPicPr>
            <a:picLocks noGrp="1" noChangeAspect="1"/>
          </p:cNvPicPr>
          <p:nvPr>
            <p:ph idx="1"/>
          </p:nvPr>
        </p:nvPicPr>
        <p:blipFill>
          <a:blip r:embed="rId4" cstate="print"/>
          <a:stretch>
            <a:fillRect/>
          </a:stretch>
        </p:blipFill>
        <p:spPr>
          <a:xfrm>
            <a:off x="6072199" y="1571612"/>
            <a:ext cx="1857356" cy="2571768"/>
          </a:xfrm>
        </p:spPr>
      </p:pic>
      <p:pic>
        <p:nvPicPr>
          <p:cNvPr id="15" name="Picture 14" descr="200px-Four_stroke_cycle_exhaust.png"/>
          <p:cNvPicPr>
            <a:picLocks noChangeAspect="1"/>
          </p:cNvPicPr>
          <p:nvPr/>
        </p:nvPicPr>
        <p:blipFill>
          <a:blip r:embed="rId5" cstate="print"/>
          <a:stretch>
            <a:fillRect/>
          </a:stretch>
        </p:blipFill>
        <p:spPr>
          <a:xfrm>
            <a:off x="6072199" y="4000504"/>
            <a:ext cx="2000264" cy="2571768"/>
          </a:xfrm>
          <a:prstGeom prst="rect">
            <a:avLst/>
          </a:prstGeom>
        </p:spPr>
      </p:pic>
      <p:pic>
        <p:nvPicPr>
          <p:cNvPr id="17" name="Picture 16" descr="200px-Four_stroke_cycle_intake.png"/>
          <p:cNvPicPr>
            <a:picLocks noChangeAspect="1"/>
          </p:cNvPicPr>
          <p:nvPr/>
        </p:nvPicPr>
        <p:blipFill>
          <a:blip r:embed="rId6" cstate="print"/>
          <a:stretch>
            <a:fillRect/>
          </a:stretch>
        </p:blipFill>
        <p:spPr>
          <a:xfrm>
            <a:off x="3428992" y="1500174"/>
            <a:ext cx="1928827" cy="2571768"/>
          </a:xfrm>
          <a:prstGeom prst="rect">
            <a:avLst/>
          </a:prstGeom>
        </p:spPr>
      </p:pic>
      <p:pic>
        <p:nvPicPr>
          <p:cNvPr id="19" name="Picture 18" descr="200px-Four_stroke_cycle_power.png"/>
          <p:cNvPicPr>
            <a:picLocks noChangeAspect="1"/>
          </p:cNvPicPr>
          <p:nvPr/>
        </p:nvPicPr>
        <p:blipFill>
          <a:blip r:embed="rId7" cstate="print"/>
          <a:stretch>
            <a:fillRect/>
          </a:stretch>
        </p:blipFill>
        <p:spPr>
          <a:xfrm>
            <a:off x="3428993" y="4000504"/>
            <a:ext cx="2071703" cy="2643182"/>
          </a:xfrm>
          <a:prstGeom prst="rect">
            <a:avLst/>
          </a:prstGeom>
        </p:spPr>
      </p:pic>
      <p:pic>
        <p:nvPicPr>
          <p:cNvPr id="20" name="Picture 19" descr="200px-Four_stroke_cycle_start.png"/>
          <p:cNvPicPr>
            <a:picLocks noChangeAspect="1"/>
          </p:cNvPicPr>
          <p:nvPr/>
        </p:nvPicPr>
        <p:blipFill>
          <a:blip r:embed="rId8" cstate="print"/>
          <a:stretch>
            <a:fillRect/>
          </a:stretch>
        </p:blipFill>
        <p:spPr>
          <a:xfrm>
            <a:off x="785786" y="1571613"/>
            <a:ext cx="2071703" cy="2500330"/>
          </a:xfrm>
          <a:prstGeom prst="rect">
            <a:avLst/>
          </a:prstGeom>
        </p:spPr>
      </p:pic>
      <p:sp>
        <p:nvSpPr>
          <p:cNvPr id="9" name="Title 1"/>
          <p:cNvSpPr txBox="1">
            <a:spLocks/>
          </p:cNvSpPr>
          <p:nvPr/>
        </p:nvSpPr>
        <p:spPr>
          <a:xfrm>
            <a:off x="285750" y="214313"/>
            <a:ext cx="8572500" cy="714357"/>
          </a:xfrm>
          <a:prstGeom prst="rect">
            <a:avLst/>
          </a:prstGeom>
          <a:solidFill>
            <a:schemeClr val="accent2">
              <a:lumMod val="75000"/>
            </a:schemeClr>
          </a:solidFill>
        </p:spPr>
        <p:txBody>
          <a:bodyPr vert="horz" lIns="91440" tIns="45720" rIns="91440" bIns="45720" rtlCol="0" anchor="ctr">
            <a:noAutofit/>
          </a:bodyPr>
          <a:lstStyle/>
          <a:p>
            <a:pPr marL="514350" marR="0" lvl="0" indent="-514350" algn="ctr" defTabSz="914400" rtl="0" eaLnBrk="1" fontAlgn="auto" latinLnBrk="0" hangingPunct="1">
              <a:lnSpc>
                <a:spcPct val="100000"/>
              </a:lnSpc>
              <a:spcBef>
                <a:spcPct val="0"/>
              </a:spcBef>
              <a:spcAft>
                <a:spcPts val="0"/>
              </a:spcAft>
              <a:buClrTx/>
              <a:buSzTx/>
              <a:buFontTx/>
              <a:buNone/>
              <a:tabLst/>
              <a:defRPr/>
            </a:pPr>
            <a:r>
              <a:rPr lang="el-GR" sz="2000" b="1" u="sng" noProof="0" dirty="0" smtClean="0">
                <a:solidFill>
                  <a:schemeClr val="bg1"/>
                </a:solidFill>
                <a:latin typeface="Arial" pitchFamily="34" charset="0"/>
                <a:ea typeface="+mj-ea"/>
                <a:cs typeface="Arial" pitchFamily="34" charset="0"/>
              </a:rPr>
              <a:t>ΤΕΤΡΑ</a:t>
            </a:r>
            <a:r>
              <a:rPr kumimoji="0" lang="el-GR" sz="2000" b="1" i="0" u="sng" strike="noStrike" kern="1200" cap="none" spc="0" normalizeH="0" baseline="0" noProof="0" dirty="0" smtClean="0">
                <a:ln>
                  <a:noFill/>
                </a:ln>
                <a:solidFill>
                  <a:schemeClr val="bg1"/>
                </a:solidFill>
                <a:effectLst/>
                <a:uLnTx/>
                <a:uFillTx/>
                <a:latin typeface="Arial" pitchFamily="34" charset="0"/>
                <a:ea typeface="+mj-ea"/>
                <a:cs typeface="Arial" pitchFamily="34" charset="0"/>
              </a:rPr>
              <a:t>ΧΡΟΝΗΣ </a:t>
            </a:r>
            <a:r>
              <a:rPr lang="el-GR" sz="2000" b="1" u="sng" dirty="0" smtClean="0">
                <a:solidFill>
                  <a:schemeClr val="bg1"/>
                </a:solidFill>
                <a:latin typeface="Arial" pitchFamily="34" charset="0"/>
                <a:ea typeface="+mj-ea"/>
                <a:cs typeface="Arial" pitchFamily="34" charset="0"/>
              </a:rPr>
              <a:t>ΒΕΝΖΙΝ</a:t>
            </a:r>
            <a:r>
              <a:rPr kumimoji="0" lang="el-GR" sz="2000" b="1" i="0" u="sng" strike="noStrike" kern="1200" cap="none" spc="0" normalizeH="0" baseline="0" noProof="0" dirty="0" smtClean="0">
                <a:ln>
                  <a:noFill/>
                </a:ln>
                <a:solidFill>
                  <a:schemeClr val="bg1"/>
                </a:solidFill>
                <a:effectLst/>
                <a:uLnTx/>
                <a:uFillTx/>
                <a:latin typeface="Arial" pitchFamily="34" charset="0"/>
                <a:ea typeface="+mj-ea"/>
                <a:cs typeface="Arial" pitchFamily="34" charset="0"/>
              </a:rPr>
              <a:t>ΟΜΗΧΑΝΗΣ</a:t>
            </a:r>
            <a:endParaRPr kumimoji="0" lang="en-US" sz="2000" b="1" i="0" u="sng" strike="noStrike" kern="1200" cap="none" spc="0" normalizeH="0" baseline="0" noProof="0" dirty="0">
              <a:ln>
                <a:noFill/>
              </a:ln>
              <a:solidFill>
                <a:schemeClr val="bg1"/>
              </a:solidFill>
              <a:effectLst/>
              <a:uLnTx/>
              <a:uFillTx/>
              <a:latin typeface="Arial" pitchFamily="34" charset="0"/>
              <a:ea typeface="+mj-ea"/>
              <a:cs typeface="Arial"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616624"/>
          </a:xfrm>
        </p:spPr>
        <p:txBody>
          <a:bodyPr>
            <a:noAutofit/>
          </a:bodyPr>
          <a:lstStyle/>
          <a:p>
            <a:pPr algn="l"/>
            <a:r>
              <a:rPr lang="el-GR" sz="2800" b="1" dirty="0" smtClean="0">
                <a:solidFill>
                  <a:schemeClr val="tx1"/>
                </a:solidFill>
                <a:latin typeface="Arial" pitchFamily="34" charset="0"/>
                <a:cs typeface="Arial" pitchFamily="34" charset="0"/>
              </a:rPr>
              <a:t>Η ΧΡΗΣΗ ΤΗΣ ΔΙΧΡΟΝΗΣ ΒΕΝΖΙΝΟΜΗΧΑΝΗΣ ΕΙΝΑΙ ΠΕΡΙΟΡΙΣΜΕΝΗ. ΣΥΝΑΝΤΑΤΑΙ ΚΥΡΙΩΣ ΣΕ ΔΙΤΡΟΧΑ, ΜΙΚΡΑ ΕΛΙΚΟΦΟΡΑ ΑΕΡΟΣΚΑΦΗ ΚΑΙ ΣΕ ΓΕΩΡΓΙΚΕΣ ΕΦΑΡΜΟΓΕΣ. </a:t>
            </a:r>
          </a:p>
          <a:p>
            <a:pPr algn="l"/>
            <a:r>
              <a:rPr lang="el-GR" sz="2800" b="1" dirty="0" smtClean="0">
                <a:solidFill>
                  <a:schemeClr val="tx1"/>
                </a:solidFill>
                <a:latin typeface="Arial" pitchFamily="34" charset="0"/>
                <a:cs typeface="Arial" pitchFamily="34" charset="0"/>
              </a:rPr>
              <a:t>Η ΔΙΧΡΟΝΗ ΒΕΝΖΙΝΟΜΗΧΑΝΗ ΟΛΟΚΛΗΡΩΝΕΙ ΤΟΝ ΚΥΚΛΟ ΛΕΙΤΟΥΡΓΙΑΣ ΤΗΣ ΣΕ ΤΕΣΣΕΡΕΙΣ ΜΕΝ ΦΑΣΕΙΣ (ΕΙΣΑΓΩΓΗ, ΣΥΜΠΙΕΣΗ, ΚΑΥΣΗ - ΕΚΤΟΝΩΣΗ, ΕΞΑΓΩΓΗ) ΑΛΛΑ, ΣΕ ΔΥΟ ΧΡΟΝΟΥΣ (ΔΙΑΔΡΟΜΕΣ ΕΜΒΟΛΟΥ ΜΕΤΑΞΥ ΑΝΩ ΚΑΙ ΚΑΤΩ ΝΕΚΡΟΥ ΣΗΜΕΙΟΥ), ΑΝΤΙΣΤΟΙΧΩΝΤΑΣ ΣΕ ΜΙΑ ΠΛΗΡΗ ΠΕΡΙΣΤΡΟΦΗ ΤΟΥ ΣΤΡΟΦΑΛΟΦΟΡΟΥ ΑΞΟΝΑ (360° ΓΩΝΙΑΣ ΣΤΡΟΦΑΛΟΥ). </a:t>
            </a:r>
          </a:p>
          <a:p>
            <a:pPr algn="l"/>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2000" b="1" u="sng" dirty="0" smtClean="0">
                <a:solidFill>
                  <a:schemeClr val="bg1"/>
                </a:solidFill>
                <a:latin typeface="Arial" pitchFamily="34" charset="0"/>
                <a:cs typeface="Arial" pitchFamily="34" charset="0"/>
              </a:rPr>
              <a:t>ΣΤΟΙΧΕΙΩΔΗΣ ΛΕΙΤΟΥΡΓΙΑ ΔΙΧΡΟΝΗΣ ΒΕΝΖΙΝΟΜΗΧΑΝΗΣ</a:t>
            </a:r>
            <a:endParaRPr lang="en-US" sz="20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616624"/>
          </a:xfrm>
        </p:spPr>
        <p:txBody>
          <a:bodyPr>
            <a:noAutofit/>
          </a:bodyPr>
          <a:lstStyle/>
          <a:p>
            <a:pPr algn="l"/>
            <a:r>
              <a:rPr lang="el-GR" sz="1800" b="1" dirty="0" smtClean="0">
                <a:solidFill>
                  <a:schemeClr val="tx1"/>
                </a:solidFill>
                <a:latin typeface="Arial" pitchFamily="34" charset="0"/>
                <a:cs typeface="Arial" pitchFamily="34" charset="0"/>
              </a:rPr>
              <a:t>Η ΔΙΧΡΟΝΗ ΒΕΝΖΙΝΟΜΗΧΑΝΗ ΔΕΝ ΧΡΗΣΙΜΟΠΟΙΕΙ ΒΑΛΒΙΔΕΣ ΓΙΑ ΝΑ ΕΛΕΓΧΕΙ ΤΗΝ ΕΙΣΑΓΩΓΗ ΤΟΥ ΜΕΙΓΜΑΤΟΣ ΑΕΡΑ-ΚΑΥΣΙΜΟΥ ΚΑΙ ΤΗΝ ΕΞΑΓΩΓΗ ΤΩΝ ΚΑΥΣΑΕΡΙΩΝ. ΟΙ ΑΓΩΓΟΙ ΕΙΣΟΔΟΥ ΚΑΙ ΕΞΟΔΟΥ ΔΕΝ ΚΑΤΑΛΗΓΟΥΝ ΣΤΟ ΠΩΜΑ ΤΟΥ ΚΥΛΙΝΔΡΟΥ ΑΛΛΑ ΣΤΟ ΚΑΤΩ ΜΕΡΟΣ ΤΩΝ ΤΟΙΧΩΜΑΤΩΝ ΤΟΥ ΚΥΛΙΝΔΡΟΥ, ΠΛΗΣΙΟΝ ΤΟΥ ΚΝΣ. ΕΚΕΙ, ΜΕΣΩ ΚΑΤΑΛΛΗΛΩΝ ΘΥΡΙΔΩΝ (ΟΠΩΝ), ΕΙΣΑΓΩΓΗΣ ΚΑΙ ΕΞΑΓΩΓΗΣ ΑΝΤΙΣΤΟΙΧΑ, ΕΠΙΚΟΙΝΩΝΟΥΝ ΜΕ ΤΟ ΕΣΩΤΕΡΙΚΟ ΤΟΥ ΚΥΛΙΝΔΡΟΥ. ΟΙ ΘΥΡΙΔΕΣ ΑΥΤΕΣ ΕΧΟΥΝ ΔΙΑΦΟΡΕΤΙΚΟ ΥΨΟΣ ΚΑΙ ΔΙΑΦΟΡΕΤΙΚΗ ΘΕΣΗ, ΑΝΑΛΟΓΑ ΜΕ ΤΗ ΛΕΙΤΟΥΡΓΙΑ ΤΟΥΣ ΩΣ ΘΥΡΙΔΕΣ ΕΙΣΑΓΩΓΗΣ Η ΕΞΑΓΩΓΗΣ.</a:t>
            </a:r>
          </a:p>
          <a:p>
            <a:pPr algn="l"/>
            <a:r>
              <a:rPr lang="el-GR" sz="1800" b="1" dirty="0" smtClean="0">
                <a:solidFill>
                  <a:schemeClr val="tx1"/>
                </a:solidFill>
                <a:latin typeface="Arial" pitchFamily="34" charset="0"/>
                <a:cs typeface="Arial" pitchFamily="34" charset="0"/>
              </a:rPr>
              <a:t>Ο ΕΛΕΓΧΟΣ ΤΟΥ ΑΝΟΙΓΜΑΤΟΣ ΚΑΙ ΤΟΥ ΚΛΕΙΣΙΜΑΤΟΣ ΤΩΝ ΘΥΡΙΔΩΝ (ΑΡΑ ΚΑΙ ΤΗΣ ΡΟΗΣ ΤΟΥ ΜΕΙΓΜΑΤΟΣ ΑΕΡΑ - ΚΑΥΣΙΜΟΥ ΚΑΙ ΤΩΝ ΚΑΥΣΑΕΡΙΩΝ) ΠΡΑΓΜΑΤΟΠΟΙΕΙΤΑΙ ΜΕ ΤΗΝ ΚΙΝΗΣΗ ΤΟΥ ΕΜΒΟΛΟΥ. ΚΑΘΩΣ ΤΟ ΕΜΒΟΛΟ ΚΙΝΕΙΤΑΙ ΑΠΟ ΤΟ ΑΝΣ ΠΡΟΣ ΤΟ ΚΝΣ, ΛΙΓΟ ΠΡΙΝ ΤΟ ΚΝΣ ΑΠΟΚΑΛΥΠΤΕΙ ΣΤΑΔΙΑΚΑ ΤΙΣ ΘΥΡΙΔΕΣ, ΕΠΙΤΡΕΠΟΝΤΑΣ ΤΟΣΟ ΤΗ ΡΟΗ ΤΟΥ ΜΕΙΓΜΑΤΟΣ ΑΕΡΑ-ΚΑΥΣΙΜΟΥ ΑΠΟ ΤΟΝ ΑΓΩΓΟ ΕΙΣΑΓΩΓΗΣ ΠΡΟΣ ΤΟΝ ΚΥΛΙΝΔΡΟ ΟΣΟ ΚΑΙ ΤΩΝ ΚΑΥΣΑΕΡΙΩΝ ΑΠΟ ΤΟΝ ΚΥΛΙΝΔΡΟ ΠΡΟΣ ΤΟΝ ΑΓΩΓΟ ΕΞΑΓΩΓΗΣ. ΑΝΤΙΘΕΤΑ, ΚΑΘΩΣ ΤΟ ΕΜΒΟΛΟ ΚΙΝΕΙΤΑΙ ΑΠΟ ΤΟ ΚΝΣ ΠΡΟΣ ΤΟ ΑΝΣ, ΚΛΕΙΝΕΙ ΔΙΑΔΟΧΙΚΑ ΤΗ ΘΥΡΙΔΑ ΕΙΣΑΓΩΓΗΣ ΚΑΙ ΕΞΑΓΩΓΗΣ, ΣΤΕΓΑΝΟΠΟΙΩΝΤΑΣ ΤΟΝ ΚΥΛΙΝΔΡΟ.</a:t>
            </a:r>
          </a:p>
          <a:p>
            <a:pPr algn="l"/>
            <a:endParaRPr lang="el-GR" sz="1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2000" b="1" u="sng" dirty="0" smtClean="0">
                <a:solidFill>
                  <a:schemeClr val="bg1"/>
                </a:solidFill>
                <a:latin typeface="Arial" pitchFamily="34" charset="0"/>
                <a:cs typeface="Arial" pitchFamily="34" charset="0"/>
              </a:rPr>
              <a:t>ΣΤΟΙΧΕΙΩΔΗΣ ΛΕΙΤΟΥΡΓΙΑ ΔΙΧΡΟΝΗΣ ΒΕΝΖΙΝΟΜΗΧΑΝΗΣ</a:t>
            </a:r>
            <a:endParaRPr lang="en-US" sz="20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616624"/>
          </a:xfrm>
        </p:spPr>
        <p:txBody>
          <a:bodyPr>
            <a:noAutofit/>
          </a:bodyPr>
          <a:lstStyle/>
          <a:p>
            <a:pPr algn="l"/>
            <a:r>
              <a:rPr lang="el-GR" sz="1800" b="1" dirty="0" smtClean="0">
                <a:solidFill>
                  <a:schemeClr val="tx1"/>
                </a:solidFill>
                <a:latin typeface="Arial" pitchFamily="34" charset="0"/>
                <a:cs typeface="Arial" pitchFamily="34" charset="0"/>
              </a:rPr>
              <a:t>ΜΙΑ ΔΙΑΦΟΡΑ ΤΗΣ ΔΙΧΡΟΝΗΣ ΑΠΟ ΤΗΝ ΤΕΤΡΑΧΡΟΝΗ ΒΕΝΖΙΝΟΜΗΧΑΝΗ ΕΙΝΑΙ Η ΠΡΟΣΘΕΤΗ ΧΡΗΣΙΜΟΠΟΙΗΣΗ ΤΟΥ ΧΩΡΟΥ ΚΑΤΩ ΑΠΟ ΤΟ ΕΜΒΟΛΟ, ΟΠΟΥ ΚΙΝΕΙΤΑΙ Ο ΔΙΩΣΤΗΡΑΣ ΚΑΙ Ο ΣΤΡΟΦΑΛΟΣ (</a:t>
            </a:r>
            <a:r>
              <a:rPr lang="el-GR" sz="1800" b="1" dirty="0" smtClean="0">
                <a:solidFill>
                  <a:srgbClr val="FF0000"/>
                </a:solidFill>
                <a:latin typeface="Arial" pitchFamily="34" charset="0"/>
                <a:cs typeface="Arial" pitchFamily="34" charset="0"/>
              </a:rPr>
              <a:t>ΣΤΡΟΦΑΛΟΘΑΛΑΜΟΣ</a:t>
            </a:r>
            <a:r>
              <a:rPr lang="el-GR" sz="1800" b="1" dirty="0" smtClean="0">
                <a:solidFill>
                  <a:schemeClr val="tx1"/>
                </a:solidFill>
                <a:latin typeface="Arial" pitchFamily="34" charset="0"/>
                <a:cs typeface="Arial" pitchFamily="34" charset="0"/>
              </a:rPr>
              <a:t>). ΕΝΩ ΣΤΗΝ ΤΕΤΡΑΧΡΟΝΗ ΒΕΝΖΙΝΟΜΗΧΑΝΗ ΟΛΕΣ ΟΙ ΛΕΙΤΟΥΡΓΙΕΣ ΠΡΑΓΜΑΤΟΠΟΙΟΥΝΤΑΙ ΣΤΟ ΧΩΡΟ ΤΟΥ ΚΥΛΙΝΔΡΟΥ ΜΕΤΑΞΥ ΤΟΥ ΕΜΒΟΛΟΥ ΚΑΙ ΤΟΥ ΠΩΜΑΤΟΣ, ΣΤΗ ΔΙΧΡΟΝΗ ΒΕΝΖΙΝΟΜΗΧΑΝΗ ΜΕΡΙΚΕΣ ΠΡΟΣΘΕΤΕΣ (ΒΟΗΘΗΤΙΚΕΣ) ΛΕΙΤΟΥΡΓΙΕΣ ΠΡΑΓΜΑΤΟΠΟΙΟΥΝΤΑΙ ΣΤΟ ΧΟΡΟ ΤΟΥ ΣΤΡΟΦΑΛΟΘΑΛΑΜΟΥ.</a:t>
            </a:r>
          </a:p>
          <a:p>
            <a:pPr algn="l"/>
            <a:r>
              <a:rPr lang="el-GR" sz="1800" b="1" dirty="0" smtClean="0">
                <a:solidFill>
                  <a:schemeClr val="tx1"/>
                </a:solidFill>
                <a:latin typeface="Arial" pitchFamily="34" charset="0"/>
                <a:cs typeface="Arial" pitchFamily="34" charset="0"/>
              </a:rPr>
              <a:t>Η ΠΑΛΙΝΔΡΟΜΙΚΗ ΚΙΝΗΣΗ ΤΟΥ ΕΜΒΟΛΟΥ ΜΕΣΑ ΣΤΟΝ ΚΥΛΙΝΔΡΟ ΜΕΤΑΒΑΛΛΕΙ ΤΟΝ ΟΓΚΟ ΤΟΥ ΣΤΡΟΦΑΛΟΘΑΛΑΜΟΥ. ΜΕ ΤΗΝ ΚΑΘΟΔΟ ΤΟΥ ΕΜΒΟΛΟΥ ΠΡΟΣ ΤΟ ΚΝΣ Ο ΟΓΚΟΣ ΑΥΤΟΣ ΜΕΙΩΝΕΤΑΙ, ΕΝΩ ΜΕ ΤΗΝ ΑΝΟΔΟ ΤΟΥ ΕΜΒΟΛΟΥ ΠΡΟΣ ΤΟ ΑΝΣ Ο ΟΓΚΟΣ ΑΥΤΟΣ ΑΥΞΑΝΕΤΑΙ. Η ΜΕΤΑΒΟΛΗ ΤΟΥ ΟΓΚΟΥ ΣΕ ΚΛΕΙΣΤΟ ΧΩΡΟ ΣΥΝΟΔΕΥΕΤΑΙ ΑΠΟ</a:t>
            </a:r>
            <a:br>
              <a:rPr lang="el-GR" sz="1800" b="1" dirty="0" smtClean="0">
                <a:solidFill>
                  <a:schemeClr val="tx1"/>
                </a:solidFill>
                <a:latin typeface="Arial" pitchFamily="34" charset="0"/>
                <a:cs typeface="Arial" pitchFamily="34" charset="0"/>
              </a:rPr>
            </a:br>
            <a:r>
              <a:rPr lang="el-GR" sz="1800" b="1" dirty="0" smtClean="0">
                <a:solidFill>
                  <a:schemeClr val="tx1"/>
                </a:solidFill>
                <a:latin typeface="Arial" pitchFamily="34" charset="0"/>
                <a:cs typeface="Arial" pitchFamily="34" charset="0"/>
              </a:rPr>
              <a:t>ΑΝΤΙΣΤΡΟΦΗ ΜΕΤΑΒΟΛΗ ΤΗΣ ΠΙΕΣΕΩΣ. ΕΤΣΙ ΜΕ ΤΗΝ ΑΝΟΔΟ ΤΟΥ ΕΜΒΟΛΟΥ ΠΡΟΣ ΤΟ ΑΝΣ Η ΠΙΕΣΗ ΣΤΟ ΣΤΡΟΦΑΛΟΘΑΛΑΜΟ ΜΕΙΩΝΕΤΑΙ, ΕΝΩ ΜΕ ΤΗΝ ΚΑΘΟΔΟ ΤΟΥ ΕΜΒΟΛΟΥ ΠΡΟΣ ΤΟ ΚΝΣ Η ΠΙΕΣΗ ΑΥΞΑΝΕΤΑΙ. Η ΛΕΙΤΟΥΡΓΙΑ ΑΥΤΗ ΜΠΟΡΕΙ ΝΑ ΧΡΗΣΙΜΟΠΟΙΗΘΕΙ ΚΑΤΑ ΤΕΤΟΙΟ ΤΡΟΠΟ, ΩΣΤΕ Ο ΧΩΡΟΣ ΤΟΥ ΣΤΡΟΦΑΛΟΘΑΛΑΜΟΥ ΜΑΖΙ ΜΕ ΤΟ ΚΑΤΩ ΤΜΗΜΑ ΤΟΥ ΕΜΒΟΛΟΥ ΝΑ ΛΕΙΤΟΥΡΓΗΣΕΙ ΣΑΝ ΜΙΑ ΑΝΤΛΙΑ ΓΙΑ ΤΗ ΒΕΒΙΑΣΜΕΝΗ ΕΙΣΑΓΩΓΗ ΤΟΥ ΜΕΙΓΜΑΤΟΣ ΣΤΟΝ ΚΥΛΙΝΔΡΟ.</a:t>
            </a:r>
          </a:p>
          <a:p>
            <a:pPr algn="l"/>
            <a:endParaRPr lang="el-GR" sz="1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2000" b="1" u="sng" dirty="0" smtClean="0">
                <a:solidFill>
                  <a:schemeClr val="bg1"/>
                </a:solidFill>
                <a:latin typeface="Arial" pitchFamily="34" charset="0"/>
                <a:cs typeface="Arial" pitchFamily="34" charset="0"/>
              </a:rPr>
              <a:t>ΣΤΟΙΧΕΙΩΔΗΣ ΛΕΙΤΟΥΡΓΙΑ ΔΙΧΡΟΝΗΣ ΒΕΝΖΙΝΟΜΗΧΑΝΗΣ</a:t>
            </a:r>
            <a:endParaRPr lang="en-US" sz="20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616624"/>
          </a:xfrm>
        </p:spPr>
        <p:txBody>
          <a:bodyPr>
            <a:noAutofit/>
          </a:bodyPr>
          <a:lstStyle/>
          <a:p>
            <a:pPr algn="l"/>
            <a:r>
              <a:rPr lang="el-GR" sz="2200" b="1" dirty="0" smtClean="0">
                <a:solidFill>
                  <a:schemeClr val="tx1"/>
                </a:solidFill>
                <a:latin typeface="Arial" pitchFamily="34" charset="0"/>
                <a:cs typeface="Arial" pitchFamily="34" charset="0"/>
              </a:rPr>
              <a:t>Η ΧΡΗΣΙΜΟΠΟΙΗΣΗ ΤΟΥ ΣΤΡΟΦΑΛΟΘΑΛΑΜΟΥ ΕΙΣΑΓΕΙ ΔΥΟ ΕΠΙΠΛΕΟΝ (ΒΟΗΘΗΤΙΚΕΣ) ΦΑΣΕΙΣ ΣΤΗ ΛΕΙΤΟΥΡΓΙΑ ΤΗΣ ΔΙΧΡΟΝΗΣ ΒΕΝΖΙΝΟΜΗΧΑΝΗΣ, ΤΗΝ </a:t>
            </a:r>
            <a:r>
              <a:rPr lang="el-GR" sz="2200" b="1" dirty="0" smtClean="0">
                <a:solidFill>
                  <a:srgbClr val="FF0000"/>
                </a:solidFill>
                <a:latin typeface="Arial" pitchFamily="34" charset="0"/>
                <a:cs typeface="Arial" pitchFamily="34" charset="0"/>
              </a:rPr>
              <a:t>ΠΡΟΕΙΣΑΓΩΓΗ</a:t>
            </a:r>
            <a:r>
              <a:rPr lang="el-GR" sz="2200" b="1" dirty="0" smtClean="0">
                <a:solidFill>
                  <a:schemeClr val="tx1"/>
                </a:solidFill>
                <a:latin typeface="Arial" pitchFamily="34" charset="0"/>
                <a:cs typeface="Arial" pitchFamily="34" charset="0"/>
              </a:rPr>
              <a:t> ΚΑΙ ΤΗΝ </a:t>
            </a:r>
            <a:r>
              <a:rPr lang="el-GR" sz="2200" b="1" dirty="0" smtClean="0">
                <a:solidFill>
                  <a:srgbClr val="FF0000"/>
                </a:solidFill>
                <a:latin typeface="Arial" pitchFamily="34" charset="0"/>
                <a:cs typeface="Arial" pitchFamily="34" charset="0"/>
              </a:rPr>
              <a:t>ΠΡΟΣΥΜΠΙΕΣΗ</a:t>
            </a:r>
            <a:r>
              <a:rPr lang="el-GR" sz="2200" b="1" dirty="0" smtClean="0">
                <a:solidFill>
                  <a:schemeClr val="tx1"/>
                </a:solidFill>
                <a:latin typeface="Arial" pitchFamily="34" charset="0"/>
                <a:cs typeface="Arial" pitchFamily="34" charset="0"/>
              </a:rPr>
              <a:t>, ΟΙ ΟΠΟΙΕΣ (ΣΕ ΑΝΤΙΘΕΣΗ ΜΕ ΤΙΣ ΤΕΣΣΕΡΕΙΣ ΚΥΡΙΕΣ ΦΑΣΕΙΣ) ΠΡΑΓΜΑΤΟΠΟΙΟΥΝΤΑΙ ΣΤΟ ΧΩΡΟ ΤΟΥ ΣΤΡΟΦΑΛΟΘΑΛΑΜΟΥ. Ο ΣΤΡΟΦΑΛΟΘΑΛΑΜΟΣ ΕΠΙΚΟΙΝΩΝΕΙ ΜΕ ΤΟ ΠΕΡΙΒΑΛΛΟΝ ΜΕΣΩ ΤΟΥ </a:t>
            </a:r>
            <a:r>
              <a:rPr lang="el-GR" sz="2200" b="1" dirty="0" smtClean="0">
                <a:solidFill>
                  <a:srgbClr val="FF0000"/>
                </a:solidFill>
                <a:latin typeface="Arial" pitchFamily="34" charset="0"/>
                <a:cs typeface="Arial" pitchFamily="34" charset="0"/>
              </a:rPr>
              <a:t>ΑΓΩΓΟΥ ΠΡΟΕΙΣΑΓΩΓΗΣ </a:t>
            </a:r>
            <a:r>
              <a:rPr lang="el-GR" sz="2200" b="1" dirty="0" smtClean="0">
                <a:solidFill>
                  <a:schemeClr val="tx1"/>
                </a:solidFill>
                <a:latin typeface="Arial" pitchFamily="34" charset="0"/>
                <a:cs typeface="Arial" pitchFamily="34" charset="0"/>
              </a:rPr>
              <a:t>ΚΑΙ ΤΗΣ </a:t>
            </a:r>
            <a:r>
              <a:rPr lang="el-GR" sz="2200" b="1" dirty="0" smtClean="0">
                <a:solidFill>
                  <a:srgbClr val="FF0000"/>
                </a:solidFill>
                <a:latin typeface="Arial" pitchFamily="34" charset="0"/>
                <a:cs typeface="Arial" pitchFamily="34" charset="0"/>
              </a:rPr>
              <a:t>ΘΥΡΙΔΑΣ ΠΡΟΕΙΣΑΓΩΓΗΣ</a:t>
            </a:r>
            <a:r>
              <a:rPr lang="el-GR" sz="2200" b="1" dirty="0" smtClean="0">
                <a:solidFill>
                  <a:schemeClr val="tx1"/>
                </a:solidFill>
                <a:latin typeface="Arial" pitchFamily="34" charset="0"/>
                <a:cs typeface="Arial" pitchFamily="34" charset="0"/>
              </a:rPr>
              <a:t>. Η ΘΥΡΙΔΑ ΠΡΟΕΙΣΑΓΩΓΗΣ ΒΡΙΣΚΕΤΑΙ ΤΟΠΟΘΕΤΗΜΕΝΗ ΣΕ ΧΑΜΗΛΟΤΕΡΟ ΕΠΙΠΕΔΟ ΑΠΟ ΤΗ ΘΥΡΙΔΑ ΕΞΑΓΩΓΗΣ. ΤΟ ΑΝΟΙΓΜΑ ΚΑΙ ΤΟ ΚΛΕΙΣΙΜΟ ΤΗΣ ΘΥΡΙΔΑΣ ΑΥΤΗΣ ΠΡΑΓΜΑΤΟΠΟΙΕΙΤΑΙ ΜΕ ΤΗΝ ΚΙΝΗΣΗ ΤΟΥ ΕΜΒΟΛΟΥ, ΟΠΩΣ ΣΥΜΒΑΙΝΕΙ ΚΑΙ ΣΤΙΣ ΥΠΟΛΟΙΠΕΣ ΘΥΡΙΔΕΣ. Ο ΣΤΡΟΦΑΛΟΘΑΛΑΜΟΣ ΕΠΙΚΟΙΝΩΝΕΙ ΜΕ ΤΟ ΧΩΡΟ ΚΑΥΣΕΩΣ ΜΕΣΩ ΤΟΥ </a:t>
            </a:r>
            <a:r>
              <a:rPr lang="el-GR" sz="2200" b="1" dirty="0" smtClean="0">
                <a:solidFill>
                  <a:srgbClr val="FF0000"/>
                </a:solidFill>
                <a:latin typeface="Arial" pitchFamily="34" charset="0"/>
                <a:cs typeface="Arial" pitchFamily="34" charset="0"/>
              </a:rPr>
              <a:t>ΕΣΩΤΕΡΙΚΟΥ ΑΓΩΓΟΥ ΕΙΣΑΓΩΓΗΣ</a:t>
            </a:r>
            <a:r>
              <a:rPr lang="el-GR" sz="2200" b="1" dirty="0" smtClean="0">
                <a:solidFill>
                  <a:schemeClr val="tx1"/>
                </a:solidFill>
                <a:latin typeface="Arial" pitchFamily="34" charset="0"/>
                <a:cs typeface="Arial" pitchFamily="34" charset="0"/>
              </a:rPr>
              <a:t>, Ο ΟΠΟΙΟΣ ΚΑΤΑΛΗΓΕΙ ΣΤΗ ΘΥΡΙΔΑ ΕΙΣΑΓΩΓΗΣ.</a:t>
            </a:r>
          </a:p>
          <a:p>
            <a:pPr algn="l"/>
            <a:endParaRPr lang="el-GR" sz="1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2000" b="1" u="sng" dirty="0" smtClean="0">
                <a:solidFill>
                  <a:schemeClr val="bg1"/>
                </a:solidFill>
                <a:latin typeface="Arial" pitchFamily="34" charset="0"/>
                <a:cs typeface="Arial" pitchFamily="34" charset="0"/>
              </a:rPr>
              <a:t>ΣΤΟΙΧΕΙΩΔΗΣ ΛΕΙΤΟΥΡΓΙΑ ΔΙΧΡΟΝΗΣ ΒΕΝΖΙΝΟΜΗΧΑΝΗΣ</a:t>
            </a:r>
            <a:endParaRPr lang="en-US" sz="20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616624"/>
          </a:xfrm>
        </p:spPr>
        <p:txBody>
          <a:bodyPr>
            <a:noAutofit/>
          </a:bodyPr>
          <a:lstStyle/>
          <a:p>
            <a:r>
              <a:rPr lang="el-GR" sz="1800" b="1" u="sng" dirty="0" smtClean="0">
                <a:solidFill>
                  <a:srgbClr val="FF0000"/>
                </a:solidFill>
                <a:latin typeface="Arial" pitchFamily="34" charset="0"/>
                <a:cs typeface="Arial" pitchFamily="34" charset="0"/>
              </a:rPr>
              <a:t>ΚΑΥΣΗ – ΕΚΤΟΝΩΣΗ</a:t>
            </a:r>
          </a:p>
          <a:p>
            <a:pPr algn="l"/>
            <a:r>
              <a:rPr lang="el-GR" sz="1800" b="1" dirty="0" smtClean="0">
                <a:solidFill>
                  <a:schemeClr val="tx1"/>
                </a:solidFill>
                <a:latin typeface="Arial" pitchFamily="34" charset="0"/>
                <a:cs typeface="Arial" pitchFamily="34" charset="0"/>
              </a:rPr>
              <a:t>Η ΑΝΑΛΥΣΗ ΤΩΝ ΧΡΟΝΩΝ ΚΑΙ ΤΩΝ ΦΑΣΕΩΝ ΤΗΣ ΔΙΧΡΟΝΗΣ ΒΕΝΖΙΝΟΜΗΧΑΝΗΣ ΘΑ ΞΕΚΙΝΗΣΕΙ ΑΠΟ ΤΗ ΦΑΣΗ ΤΗΣ ΚΑΥΣΕΩΣ ΚΑΙ ΕΚΤΟΝΩΣΕΩΣ,.</a:t>
            </a:r>
          </a:p>
          <a:p>
            <a:pPr algn="l"/>
            <a:r>
              <a:rPr lang="el-GR" sz="1800" b="1" dirty="0" smtClean="0">
                <a:solidFill>
                  <a:schemeClr val="tx1"/>
                </a:solidFill>
                <a:latin typeface="Arial" pitchFamily="34" charset="0"/>
                <a:cs typeface="Arial" pitchFamily="34" charset="0"/>
              </a:rPr>
              <a:t>Η ΠΡΩΤΗ ΦΑΣΗ ΛΕΙΤΟΥΡΓΙΑΣ ΞΕΚΙΝΑ ΜΕ ΤΟ ΕΜΒΟΛΟ ΝΑ ΒΡΙΣΚΕΤΑΙ ΣΤΟ ΑΝΣ. ΤΟ ΜΕΙΓΜΑ ΑΕΡΑ - ΚΑΥΣΙΜΟΥ ΕΝΤΟΣ ΤΟΥ ΕΠΙΖΗΜΙΟΥ ΟΓΚΟΥ ΒΡΙΣΚΕΤΑΙ ΣΕ ΥΨΗΛΗ ΠΙΕΣΗ ΚΑΙ ΘΕΡΜΟΚΡΑΣΙΑ ΛΟΓΩ ΤΗΣ ΠΡΟΗΓΗΘΕΙΣΑΣ ΣΥΜΠΙΕΣΕΩΣ. Ο ΣΠΙΝΘΗΡΙΣΤΗΣ ΠΡΟΚΑΛΕΙ ΤΗΝ ΕΝΑΥΣΗ ΤΟΥ ΜΕΙΓΜΑΤΟΣ, ΕΝΩ Η ΦΛΟΓΑ ΔΙΑΔΙΔΕΤΑΙ ΤΑΧΥΤΑΤΑ ΣΕ ΟΛΟ ΤΟΝ ΟΓΚΟ ΤΟΥ ΘΑΛΑΜΟΥ ΚΑΥΣΕΩΣ. Η ΚΑΥΣΗ ΤΟΥ ΚΑΥΣΙΜΟΥ ΜΕΙΓΜΑΤΟΣ ΑΠΕΛΕΥΘΕΡΩΝΕΙ ΣΗΜΑΝΤΙΚΑ ΠΟΣΑ ΘΕΡΜΟΤΗΤΑΣ, ΑΥΞΑΝΟΝΤΑΣ ΤΗ ΘΕΡΜΟΚΡΑΣΙΑ ΚΑΙ ΤΗΝ ΠΙΕΣΗ ΜΕΣΑ ΣΤΟΝ ΚΥΛΙΝΔΡΟ. Η ΙΔΙΑΙΤΕΡΑ ΑΥΞΗΜΕΝΗ ΠΙΕΣΗ ΤΩΝ ΚΑΥΣΑΕΡΙΩΝ ΩΘΕΙ ΤΟ ΕΜΒΟΛΟ ΠΡΟΣ ΤΟ ΚΝΣ, ΜΕΤΑΔΙΔΟΝΤΑΣ ΤΗΝ ΚΙΝΗΣΗ ΣΤΟ ΔΙΩΣΤΗΡΑ Ο ΟΠΟΙΟΣ ΜΕ ΤΗ ΣΕΙΡΑ ΤΟΥ ΚΙΝΕΙ ΤΟ ΣΤΡΟΦΑΛΟ. ΚΑΘΩΣ ΤΟ ΕΜΒΟΛΟ ΠΛΗΣΙΑΖΕΙ ΣΤΟ ΚΝΣ, ΑΠΟΚΑΛΥΠΤΕΙ ΠΡΩΤΑ ΤΗ ΘΥΡΙΔΑ ΕΞΑΓΩΓΗΣ, ΜΕ ΑΠΟΤΕΛΕΣΜΑ ΤΗΝ ΕΝΑΡΞΗ ΤΗΣ ΦΑΣΕΩΣ ΕΞΑΓΩΓΗΣ. Η ΦΑΣΗ ΤΗΣ ΕΚΤΟΝΩΣΕΩΣ ΕΙΝΑΙ ΚΑΙ Η ΕΝΕΡΓΗ ΦΑΣΗ ΤΟΥ ΚΥΚΛΟΥ. ΕΝΑ ΤΜΗΜΑ ΤΟΥ ΕΡΓΟΥ ΠΟΥ ΠΑΡΑΓΕΤΑΙ, ΑΠΟΘΗΚΕΥΕΤΑΙ ΣΤΟ ΣΦΟΝΔΥΛΟ ΜΕ ΤΗ ΜΟΡΦΗ ΚΙΝΗΤΙΚΗΣ ΕΝΕΡΓΕΙΑΣ, ΕΝΩ ΤΟ ΥΠΟΛΟΙΠΟ ΑΠΟΔΙΔΕΤΑΙ ΠΡΟΣ ΧΡΗΣΗ.</a:t>
            </a:r>
          </a:p>
          <a:p>
            <a:pPr algn="l"/>
            <a:endParaRPr lang="el-GR" sz="1800" b="1" u="sng" dirty="0">
              <a:solidFill>
                <a:srgbClr val="FF0000"/>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2000" b="1" u="sng" dirty="0" smtClean="0">
                <a:solidFill>
                  <a:schemeClr val="bg1"/>
                </a:solidFill>
                <a:latin typeface="Arial" pitchFamily="34" charset="0"/>
                <a:cs typeface="Arial" pitchFamily="34" charset="0"/>
              </a:rPr>
              <a:t>ΣΤΟΙΧΕΙΩΔΗΣ ΛΕΙΤΟΥΡΓΙΑ ΔΙΧΡΟΝΗΣ ΒΕΝΖΙΝΟΜΗΧΑΝΗΣ</a:t>
            </a:r>
            <a:endParaRPr lang="en-US" sz="20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285860"/>
            <a:ext cx="8572560" cy="5286412"/>
          </a:xfrm>
        </p:spPr>
        <p:txBody>
          <a:bodyPr>
            <a:normAutofit/>
          </a:bodyPr>
          <a:lstStyle/>
          <a:p>
            <a:pPr algn="l"/>
            <a:r>
              <a:rPr lang="el-GR" sz="3600" b="1" dirty="0" smtClean="0">
                <a:solidFill>
                  <a:schemeClr val="tx1"/>
                </a:solidFill>
                <a:latin typeface="Arial" pitchFamily="34" charset="0"/>
                <a:cs typeface="Arial" pitchFamily="34" charset="0"/>
              </a:rPr>
              <a:t>ΟΙ ΜΗΧΑΝΕΣ ΕΣΩΤΕΡΙΚΗΣ ΚΑΥΣΕΩΣ (</a:t>
            </a:r>
            <a:r>
              <a:rPr lang="el-GR" sz="3600" b="1" dirty="0" smtClean="0">
                <a:solidFill>
                  <a:srgbClr val="FF0000"/>
                </a:solidFill>
                <a:latin typeface="Arial" pitchFamily="34" charset="0"/>
                <a:cs typeface="Arial" pitchFamily="34" charset="0"/>
              </a:rPr>
              <a:t>Μ</a:t>
            </a:r>
            <a:r>
              <a:rPr lang="en-US" sz="3600" b="1" dirty="0" smtClean="0">
                <a:solidFill>
                  <a:srgbClr val="FF0000"/>
                </a:solidFill>
                <a:latin typeface="Arial" pitchFamily="34" charset="0"/>
                <a:cs typeface="Arial" pitchFamily="34" charset="0"/>
              </a:rPr>
              <a:t>.</a:t>
            </a:r>
            <a:r>
              <a:rPr lang="el-GR" sz="3600" b="1" dirty="0" smtClean="0">
                <a:solidFill>
                  <a:srgbClr val="FF0000"/>
                </a:solidFill>
                <a:latin typeface="Arial" pitchFamily="34" charset="0"/>
                <a:cs typeface="Arial" pitchFamily="34" charset="0"/>
              </a:rPr>
              <a:t>Ε</a:t>
            </a:r>
            <a:r>
              <a:rPr lang="en-US" sz="3600" b="1" dirty="0" smtClean="0">
                <a:solidFill>
                  <a:srgbClr val="FF0000"/>
                </a:solidFill>
                <a:latin typeface="Arial" pitchFamily="34" charset="0"/>
                <a:cs typeface="Arial" pitchFamily="34" charset="0"/>
              </a:rPr>
              <a:t>.</a:t>
            </a:r>
            <a:r>
              <a:rPr lang="el-GR" sz="3600" b="1" dirty="0" smtClean="0">
                <a:solidFill>
                  <a:srgbClr val="FF0000"/>
                </a:solidFill>
                <a:latin typeface="Arial" pitchFamily="34" charset="0"/>
                <a:cs typeface="Arial" pitchFamily="34" charset="0"/>
              </a:rPr>
              <a:t>Κ</a:t>
            </a:r>
            <a:r>
              <a:rPr lang="en-US" sz="3600" b="1" dirty="0" smtClean="0">
                <a:solidFill>
                  <a:srgbClr val="FF0000"/>
                </a:solidFill>
                <a:latin typeface="Arial" pitchFamily="34" charset="0"/>
                <a:cs typeface="Arial" pitchFamily="34" charset="0"/>
              </a:rPr>
              <a:t>.</a:t>
            </a:r>
            <a:r>
              <a:rPr lang="el-GR" sz="3600" b="1" dirty="0" smtClean="0">
                <a:solidFill>
                  <a:schemeClr val="tx1"/>
                </a:solidFill>
                <a:latin typeface="Arial" pitchFamily="34" charset="0"/>
                <a:cs typeface="Arial" pitchFamily="34" charset="0"/>
              </a:rPr>
              <a:t>) ΔΙΑΚΡΙΝΟΝΤΑΙ ΣΕ ΤΡΕΙΣ ΚΥΡΙΕΣ ΚΑΤΗΓΟΡΙΕΣ:</a:t>
            </a:r>
            <a:endParaRPr lang="en-US" sz="3600" b="1" dirty="0" smtClean="0">
              <a:solidFill>
                <a:schemeClr val="tx1"/>
              </a:solidFill>
              <a:latin typeface="Arial" pitchFamily="34" charset="0"/>
              <a:cs typeface="Arial" pitchFamily="34" charset="0"/>
            </a:endParaRPr>
          </a:p>
          <a:p>
            <a:pPr algn="l"/>
            <a:endParaRPr lang="el-GR" sz="3600" b="1" dirty="0" smtClean="0">
              <a:solidFill>
                <a:schemeClr val="tx1"/>
              </a:solidFill>
              <a:latin typeface="Arial" pitchFamily="34" charset="0"/>
              <a:cs typeface="Arial" pitchFamily="34" charset="0"/>
            </a:endParaRPr>
          </a:p>
          <a:p>
            <a:pPr marL="514350" lvl="0" indent="-514350" algn="l">
              <a:buClr>
                <a:srgbClr val="FF0000"/>
              </a:buClr>
              <a:buFont typeface="+mj-lt"/>
              <a:buAutoNum type="arabicPeriod"/>
            </a:pPr>
            <a:r>
              <a:rPr lang="el-GR" b="1" dirty="0" smtClean="0">
                <a:solidFill>
                  <a:schemeClr val="tx1"/>
                </a:solidFill>
                <a:latin typeface="Arial" pitchFamily="34" charset="0"/>
                <a:cs typeface="Arial" pitchFamily="34" charset="0"/>
              </a:rPr>
              <a:t>ΣΤΙΣ ΕΜΒΟΛΟΦΟΡΕΣ ΠΑΛΙΝΔΡΟΜΙΚΕΣ</a:t>
            </a:r>
            <a:r>
              <a:rPr lang="en-US" b="1" dirty="0" smtClean="0">
                <a:solidFill>
                  <a:schemeClr val="tx1"/>
                </a:solidFill>
                <a:latin typeface="Arial" pitchFamily="34" charset="0"/>
                <a:cs typeface="Arial" pitchFamily="34" charset="0"/>
              </a:rPr>
              <a:t>.</a:t>
            </a:r>
            <a:endParaRPr lang="el-GR" b="1" dirty="0" smtClean="0">
              <a:solidFill>
                <a:schemeClr val="tx1"/>
              </a:solidFill>
              <a:latin typeface="Arial" pitchFamily="34" charset="0"/>
              <a:cs typeface="Arial" pitchFamily="34" charset="0"/>
            </a:endParaRPr>
          </a:p>
          <a:p>
            <a:pPr marL="514350" lvl="0" indent="-514350" algn="l">
              <a:buClr>
                <a:srgbClr val="FF0000"/>
              </a:buClr>
              <a:buFont typeface="+mj-lt"/>
              <a:buAutoNum type="arabicPeriod"/>
            </a:pPr>
            <a:r>
              <a:rPr lang="el-GR" b="1" dirty="0" smtClean="0">
                <a:solidFill>
                  <a:schemeClr val="tx1"/>
                </a:solidFill>
                <a:latin typeface="Arial" pitchFamily="34" charset="0"/>
                <a:cs typeface="Arial" pitchFamily="34" charset="0"/>
              </a:rPr>
              <a:t>ΣΤΙΣ ΠΕΡΙΣΤΡΟΦΙΚΕΣ</a:t>
            </a:r>
            <a:r>
              <a:rPr lang="en-US" b="1" i="1" dirty="0" smtClean="0">
                <a:solidFill>
                  <a:schemeClr val="tx1"/>
                </a:solidFill>
                <a:latin typeface="Arial" pitchFamily="34" charset="0"/>
                <a:cs typeface="Arial" pitchFamily="34" charset="0"/>
              </a:rPr>
              <a:t>.</a:t>
            </a:r>
            <a:endParaRPr lang="el-GR" b="1" dirty="0" smtClean="0">
              <a:solidFill>
                <a:schemeClr val="tx1"/>
              </a:solidFill>
              <a:latin typeface="Arial" pitchFamily="34" charset="0"/>
              <a:cs typeface="Arial" pitchFamily="34" charset="0"/>
            </a:endParaRPr>
          </a:p>
          <a:p>
            <a:pPr marL="514350" indent="-514350" algn="l">
              <a:buClr>
                <a:srgbClr val="FF0000"/>
              </a:buClr>
              <a:buFont typeface="+mj-lt"/>
              <a:buAutoNum type="arabicPeriod"/>
            </a:pPr>
            <a:r>
              <a:rPr lang="el-GR" b="1" dirty="0" smtClean="0">
                <a:solidFill>
                  <a:schemeClr val="tx1"/>
                </a:solidFill>
                <a:latin typeface="Arial" pitchFamily="34" charset="0"/>
                <a:cs typeface="Arial" pitchFamily="34" charset="0"/>
              </a:rPr>
              <a:t>ΣΤΟΥΣ ΑΕΡΙΟΣΤΡΟΒΙΛΟΥΣ</a:t>
            </a:r>
            <a:r>
              <a:rPr lang="en-US" b="1" dirty="0" smtClean="0">
                <a:solidFill>
                  <a:schemeClr val="tx1"/>
                </a:solidFill>
                <a:latin typeface="Arial" pitchFamily="34" charset="0"/>
                <a:cs typeface="Arial" pitchFamily="34" charset="0"/>
              </a:rPr>
              <a:t>.</a:t>
            </a:r>
            <a:endParaRPr lang="el-GR" b="1" dirty="0" smtClean="0">
              <a:solidFill>
                <a:schemeClr val="tx1"/>
              </a:solidFill>
              <a:latin typeface="Arial" pitchFamily="34" charset="0"/>
              <a:cs typeface="Arial" pitchFamily="34" charset="0"/>
            </a:endParaRPr>
          </a:p>
          <a:p>
            <a:pPr algn="l"/>
            <a:endParaRPr lang="en-US" dirty="0">
              <a:solidFill>
                <a:schemeClr val="tx1"/>
              </a:solidFill>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3600" b="1" u="sng" dirty="0" smtClean="0">
                <a:solidFill>
                  <a:schemeClr val="bg1"/>
                </a:solidFill>
                <a:latin typeface="Arial" pitchFamily="34" charset="0"/>
                <a:cs typeface="Arial" pitchFamily="34" charset="0"/>
              </a:rPr>
              <a:t>ΓΕΝΙΚΑ</a:t>
            </a:r>
            <a:endParaRPr lang="en-US" sz="3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616624"/>
          </a:xfrm>
        </p:spPr>
        <p:txBody>
          <a:bodyPr>
            <a:noAutofit/>
          </a:bodyPr>
          <a:lstStyle/>
          <a:p>
            <a:r>
              <a:rPr lang="el-GR" sz="1900" b="1" u="sng" dirty="0" smtClean="0">
                <a:solidFill>
                  <a:srgbClr val="FF0000"/>
                </a:solidFill>
                <a:latin typeface="Arial" pitchFamily="34" charset="0"/>
                <a:cs typeface="Arial" pitchFamily="34" charset="0"/>
              </a:rPr>
              <a:t>ΕΞΑΓΩΓΗ ΚΑΥΣΑΕΡΙΩΝ</a:t>
            </a:r>
          </a:p>
          <a:p>
            <a:pPr algn="l"/>
            <a:r>
              <a:rPr lang="el-GR" sz="1900" b="1" dirty="0" smtClean="0">
                <a:solidFill>
                  <a:schemeClr val="tx1"/>
                </a:solidFill>
                <a:latin typeface="Arial" pitchFamily="34" charset="0"/>
                <a:cs typeface="Arial" pitchFamily="34" charset="0"/>
              </a:rPr>
              <a:t>Η ΔΕΥΤΕΡΗ ΦΑΣΗ ΛΕΙΤΟΥΡΓΙΑΣ ΞΕΚΙΝΑ ΜΕ ΤΟ ΕΜΒΟΛΟ ΝΑ ΒΡΙΣΚΕΤΑΙ ΛΙΓΟ ΠΡΙΝ ΤΟ ΚΝΣ, ΤΗ ΣΤΙΓΜΗ ΠΟΥ ΑΡΧΙΖΕΙ ΝΑ ΑΠΟΚΑΛΥΠΤΕΙ ΤΗ ΘΥΡΙΔΑ ΕΞΑΓΩΓΗΣ. ΛΟΓΩ ΤΗΣ ΥΨΗΛΟΤΕΡΗΣ ΠΙΕΣΕΩΣ ΠΟΥ ΕΠΙΚΡΑΤΕΙ ΜΕΣΑ ΣΤΟΝ ΚΥΛΙΝΔΡΟ ΤΑ ΚΑΥΣΑΕΡΙΑ ΩΘΟΥΝΤΑΙ ΠΡΟΣ ΤΗΝ ΑΤΜΟΣΦΑΙΡΑ, ΔΙΕΡΧΟΜΕΝΑ ΜΕΣΑ ΑΠΟ ΤΗΝ ΑΝΟΙΚΤΗ ΘΥΡΙΔΑ ΕΞΑΓΩΓΗΣ ΚΑΙ ΤΟΝ ΑΓΩΓΟ ΤΩΝ ΚΑΥΣΑΕΡΙΩΝ. ΠΑΡΑΛΛΗΛΑ, Η ΕΚΤΟΝΩΣΗ ΤΩΝ ΚΑΥΣΑΕΡΙΩΝ ΣΥΝΕΧΙΖΕΙ ΝΑ ΠΑΡΑΓΕΙ ΕΡΓΟ ΣΤΟ ΕΜΒΟΛΟ ΜΕΧΡΙ ΤΟ ΚΝΣ, ΕΠΕΙΔΗ Η ΠΙΕΣΗ ΜΕΣΑ ΣΤΟΝ ΚΥΛΙΝΔΡΟ ΔΕΝ ΠΕΦΤΕΙ ΑΚΑΡΙΑΙΑ ΜΕ ΤΟ ΑΝΟΙΓΜΑ ΤΩΝ ΘΥΡΙΔΩΝ. ΚΑΘΩΣ ΤΟ ΚΙΝΟΥΜΕΝΟ ΠΡΟΣ ΤΟ ΚΝΣ ΕΜΒΟΛΟ ΑΠΟΚΑΛΥΠΤΕΙ ΣΤΑΔΙΑΚΑ ΚΑΙ ΤΗ ΘΥΡΙΔΑ ΕΙΣΑΓΩΓΗΣ (ΑΦΟΥ ΕΧΕΙ ΠΕΣΕΙ ΑΡΚΕΤΑ Η ΠΙΕΣΗ ΕΝΤΟΣ ΤΟΥ ΚΥΛΙΝΔΡΟΥ), ΑΡΧΙΖΕΙ ΤΑΥΤΟΧΡΟΝΑ, Η ΦΑΣΗ ΤΗΣ ΕΙΣΑΓΩΓΗΣ ΤΟΥ ΚΑΥΣΙΜΟΥ ΜΕΙΓΜΑΤΟΣ. ΣΥΝΕΠΩΣ, ΓΙΑ ΚΑΠΟΙΟ ΧΡΟΝΙΚΟ ΔΙΑΣΤΗΜΑ, ΟΙ ΦΑΣΕΙΣ ΕΞΑΓΩΓΗΣ ΤΩΝ ΚΑΥΣΑΕΡΙΩΝ ΚΑΙ ΟΙ ΦΑΣΕΙΣ ΕΙΣΑΓΩΓΗΣ ΤΟΥ ΜΕΙΓΜΑΤΟΣ ΑΕΡΑ- ΚΑΥΣΙΜΟΥ ΠΡΑΓΜΑΤΟΠΟΙΟΥΝΤΑΙ ΤΑΥΤΟΧΡΟΝΑ.</a:t>
            </a:r>
          </a:p>
          <a:p>
            <a:pPr algn="l"/>
            <a:r>
              <a:rPr lang="el-GR" sz="1900" b="1" dirty="0" smtClean="0">
                <a:solidFill>
                  <a:schemeClr val="tx1"/>
                </a:solidFill>
                <a:latin typeface="Arial" pitchFamily="34" charset="0"/>
                <a:cs typeface="Arial" pitchFamily="34" charset="0"/>
              </a:rPr>
              <a:t>ΜΕ ΤΗΝ ΑΝΟΔΟ ΤΟΥ ΕΜΒΟΛΟΥ ΠΡΟΣ ΤΟ ΑΝΣ ΚΛΕΙΝΕΙ Η ΘΥΡΙΔΑ ΕΞΑΓΩΓΗΣ ΟΛΟΚΛΗΡΩΝΟΝΤΑΣ ΤΗΝ ΑΝΤΙΣΤΟΙΧΗ ΦΑΣΗ.</a:t>
            </a:r>
          </a:p>
          <a:p>
            <a:endParaRPr lang="el-GR" sz="1800" b="1" u="sng" dirty="0">
              <a:solidFill>
                <a:srgbClr val="FF0000"/>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2000" b="1" u="sng" dirty="0" smtClean="0">
                <a:solidFill>
                  <a:schemeClr val="bg1"/>
                </a:solidFill>
                <a:latin typeface="Arial" pitchFamily="34" charset="0"/>
                <a:cs typeface="Arial" pitchFamily="34" charset="0"/>
              </a:rPr>
              <a:t>ΣΤΟΙΧΕΙΩΔΗΣ ΛΕΙΤΟΥΡΓΙΑ ΔΙΧΡΟΝΗΣ ΒΕΝΖΙΝΟΜΗΧΑΝΗΣ</a:t>
            </a:r>
            <a:endParaRPr lang="en-US" sz="20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616624"/>
          </a:xfrm>
        </p:spPr>
        <p:txBody>
          <a:bodyPr>
            <a:noAutofit/>
          </a:bodyPr>
          <a:lstStyle/>
          <a:p>
            <a:r>
              <a:rPr lang="el-GR" sz="1900" b="1" u="sng" dirty="0" smtClean="0">
                <a:solidFill>
                  <a:srgbClr val="FF0000"/>
                </a:solidFill>
                <a:latin typeface="Arial" pitchFamily="34" charset="0"/>
                <a:cs typeface="Arial" pitchFamily="34" charset="0"/>
              </a:rPr>
              <a:t>ΕΙΣΑΓΩΓΗ – ΣΑΡΩΣΗ</a:t>
            </a:r>
          </a:p>
          <a:p>
            <a:pPr algn="l"/>
            <a:r>
              <a:rPr lang="el-GR" sz="1900" b="1" dirty="0" smtClean="0">
                <a:solidFill>
                  <a:schemeClr val="tx1"/>
                </a:solidFill>
                <a:latin typeface="Arial" pitchFamily="34" charset="0"/>
                <a:cs typeface="Arial" pitchFamily="34" charset="0"/>
              </a:rPr>
              <a:t>Η ΤΡΙΤΗ ΦΑΣΗ ΛΕΙΤΟΥΡΓΙΑΣ ΞΕΚΙΝΑ ΜΕ ΤΗΝ ΑΠΟΚΑΛΥΨΗ ΤΗΣ ΘΥΡΙΔΑΣ ΕΙΣΑΓΩΓΗΣ - ΣΑΡΩΣΕΩΣ ΛΙΓΟ ΜΕΤΑ ΤΗΝ ΑΠΟΚΑΛΥΨΗ ΤΗΣ ΘΥΡΙΔΑΣ ΕΞΑΓΩΓΗΣ. Η ΦΑΣΗ ΟΛΟΚΛΗΡΩΝΕΤΑΙ ΜΕ ΤΟ ΠΛΗΡΕΣ ΚΛΕΙΣΙΜΟ ΤΗΣ ΘΥΡΙΔΑΣ ΚΑΤΑ ΤΗΝ ΑΝΟΔΟ ΤΟΥ ΕΜΒΟΛΟΥ ΑΠΟ ΤΟ ΚΝΣ ΠΡΟΣ ΤΟ ΑΝΣ. ΓΙΑ ΝΑ ΕΙΝΑΙ ΔΥΝΑΤΗ Η ΕΙΣΑΓΩΓΗ ΤΟΥ ΚΑΥΣΙΜΟΥ ΜΕΙΓΜΑΤΟΣ ΠΡΕΠΕΙ ΝΑ ΕΧΕΙ ΠΕΣΕΙ ΑΡΚΕΤΑ Η ΠΙΕΣΗ ΤΩΝ ΚΑΥΣΑΕΡΙΩΝ ΕΝΤΟΣ ΤΟΥ ΚΥΛΙΝΔΡΟΥ. ΕΤΣΙ ΔΙΚΑΙΟΛΟΓΕΙΤΑΙ Η ΔΙΑΦΟΡΕΤΙΚΗ ΘΕΣΗ ΤΗΣ ΘΥΡΙΔΑΣ ΕΞΑΓΩΓΗΣ, ΩΣΤΕ ΑΥΤΗ ΝΑ ΑΠΟΚΑΛΥΠΤΕΤΑΙ ΝΩΡΙΤΕΡΑ ΑΠΟ ΤΟ ΕΜΒΟΛΟ.</a:t>
            </a:r>
          </a:p>
          <a:p>
            <a:pPr algn="l"/>
            <a:r>
              <a:rPr lang="el-GR" sz="1900" b="1" dirty="0" smtClean="0">
                <a:solidFill>
                  <a:schemeClr val="tx1"/>
                </a:solidFill>
                <a:latin typeface="Arial" pitchFamily="34" charset="0"/>
                <a:cs typeface="Arial" pitchFamily="34" charset="0"/>
              </a:rPr>
              <a:t>ΤΟ ΕΙΣΕΡΧΟΜΕΝΟ ΜΕΙΓΜΑ ΚΑΘΑΡΙΖΕΙ ΤΟ ΧΩΡΟ ΚΑΥΣΕΩΣ,</a:t>
            </a:r>
            <a:r>
              <a:rPr lang="el-GR" sz="1900" b="1" i="1" dirty="0" smtClean="0">
                <a:solidFill>
                  <a:schemeClr val="tx1"/>
                </a:solidFill>
                <a:latin typeface="Arial" pitchFamily="34" charset="0"/>
                <a:cs typeface="Arial" pitchFamily="34" charset="0"/>
              </a:rPr>
              <a:t> </a:t>
            </a:r>
            <a:r>
              <a:rPr lang="el-GR" sz="1900" b="1" dirty="0" smtClean="0">
                <a:solidFill>
                  <a:srgbClr val="FF0000"/>
                </a:solidFill>
                <a:latin typeface="Arial" pitchFamily="34" charset="0"/>
                <a:cs typeface="Arial" pitchFamily="34" charset="0"/>
              </a:rPr>
              <a:t>ΣΑΡΩΝΟΝΤΑΣ </a:t>
            </a:r>
            <a:r>
              <a:rPr lang="el-GR" sz="1900" b="1" dirty="0" smtClean="0">
                <a:solidFill>
                  <a:schemeClr val="tx1"/>
                </a:solidFill>
                <a:latin typeface="Arial" pitchFamily="34" charset="0"/>
                <a:cs typeface="Arial" pitchFamily="34" charset="0"/>
              </a:rPr>
              <a:t>ΤΟΝ ΚΥΛΙΝΔΡΟ ΚΑΙ ΩΘΩΝΤΑΣ ΤΑ ΚΑΥΣΑΕΡΙΑ ΠΡΟΣ ΤΗΝ ΕΞΑΓΩΓΗ. ΕΝΩ Η ΛΕΙΤΟΥΡΓΙΑ ΑΥΤΗ ΘΑ ΠΕΡΑΤΩΘΕΙ ΜΕ ΤΟ ΚΛΕΙΣΙΜΟ ΤΗΣ ΘΥΡΙΔΑΣ ΕΙΣΑΓΩΓΗΣ, Η ΦΑΣΗ ΤΗΣ ΕΞΑΓΩΓΗΣ ΘΑ ΣΥΝΕΧΙΣΤΕΙ ΓΙΑ ΕΝΑ ΜΙΚΡΟ ΧΡΟΝΙΚΟ ΔΙΑΣΤΗΜΑ ΑΚΟΜΗ.</a:t>
            </a:r>
          </a:p>
          <a:p>
            <a:pPr algn="l"/>
            <a:r>
              <a:rPr lang="el-GR" sz="1900" b="1" dirty="0" smtClean="0">
                <a:solidFill>
                  <a:schemeClr val="tx1"/>
                </a:solidFill>
                <a:latin typeface="Arial" pitchFamily="34" charset="0"/>
                <a:cs typeface="Arial" pitchFamily="34" charset="0"/>
              </a:rPr>
              <a:t>Η ΑΠΑΡΑΙΤΗΤΗ ΕΝΕΡΓΕΙΑ ΓΙΑ ΤΗΝ ΚΙΝΗΣΗ ΤΟΥ ΕΜΒΟΛΟΥ ΑΠΟ ΤΟ ΚΝΣ ΜΕΧΡΙ ΤΟ ΚΛΕΙΣΙΜΟ ΤΗΣ ΘΥΡΙΔΑΣ ΕΙΣΑΓΩΓΗΣ ΚΑΙ ΕΞΑΓΩΓΗΣ, ΠΑΡΕΧΕΤΑΙ ΑΠΟ ΤΟ ΣΦΟΝΔΥΛΟ.</a:t>
            </a:r>
          </a:p>
          <a:p>
            <a:endParaRPr lang="el-GR" sz="1800" b="1" u="sng" dirty="0">
              <a:solidFill>
                <a:srgbClr val="FF0000"/>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2000" b="1" u="sng" dirty="0" smtClean="0">
                <a:solidFill>
                  <a:schemeClr val="bg1"/>
                </a:solidFill>
                <a:latin typeface="Arial" pitchFamily="34" charset="0"/>
                <a:cs typeface="Arial" pitchFamily="34" charset="0"/>
              </a:rPr>
              <a:t>ΣΤΟΙΧΕΙΩΔΗΣ ΛΕΙΤΟΥΡΓΙΑ ΔΙΧΡΟΝΗΣ ΒΕΝΖΙΝΟΜΗΧΑΝΗΣ</a:t>
            </a:r>
            <a:endParaRPr lang="en-US" sz="20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52736"/>
            <a:ext cx="8572560" cy="5616624"/>
          </a:xfrm>
        </p:spPr>
        <p:txBody>
          <a:bodyPr>
            <a:noAutofit/>
          </a:bodyPr>
          <a:lstStyle/>
          <a:p>
            <a:r>
              <a:rPr lang="el-GR" sz="1900" b="1" u="sng" dirty="0" smtClean="0">
                <a:solidFill>
                  <a:srgbClr val="FF0000"/>
                </a:solidFill>
                <a:latin typeface="Arial" pitchFamily="34" charset="0"/>
                <a:cs typeface="Arial" pitchFamily="34" charset="0"/>
              </a:rPr>
              <a:t>ΣΥΜΠΙΕΣΗ</a:t>
            </a:r>
          </a:p>
          <a:p>
            <a:pPr algn="l"/>
            <a:r>
              <a:rPr lang="el-GR" sz="2000" b="1" dirty="0" smtClean="0">
                <a:solidFill>
                  <a:schemeClr val="tx1"/>
                </a:solidFill>
                <a:latin typeface="Arial" pitchFamily="34" charset="0"/>
                <a:cs typeface="Arial" pitchFamily="34" charset="0"/>
              </a:rPr>
              <a:t>Η ΦΑΣΗ ΤΗΣ ΣΥΜΠΙΕΣΕΩΣ ΞΕΚΙΝΑ ΜΕ ΤΟ ΕΜΒΟΛΟ ΝΑ ΚΛΕΙΝΕΙ ΕΝΤΕΛΩΣ ΤΗ ΘΥΡΙΔΑ ΕΞΑΓΩΓΗΣ, ΚΑΤΑ ΤΗΝ ΑΝΟΔΟ ΤΟΥ ΠΡΟΣ ΤΟ ΑΝΣ. ΑΝΕΡΧΟΜΕΝΟ ΤΟ ΕΜΒΟΛΟ ΜΕΙΩΝΕΙ ΤΟΝ ΟΓΚΟ ΤΟΥ ΚΥΛΙΝΔΡΟΥ, ΜΕ ΑΠΟΤΕΛΕΣΜΑ ΝΑ ΑΥΞΑΝΕΤΑΙ Η ΠΙΕΣΗ ΤΟΥ ΠΕΡΙΕΧΟΜΕΝΟΥ ΜΕΙΓΜΑΤΟΣ ΑΕΡΑ-ΚΑΥΣΙΜΟΥ ΜΑΖΙ ΜΕ ΤΗ ΘΕΡΜΟΚΡΑΣΙΑ ΤΟΥ. ΟΤΑΝ ΠΛΕΟΝ ΤΟ ΕΜΒΟΛΟ ΦΤΑΣΕΙ ΣΤΟ ΑΝΣ Ο ΟΓΚΟΣ ΤΟΥ ΚΑΥΣΙΜΟΥ ΜΕΙΓΜΑΤΟΣ ΕΧΕΙ ΠΕΡΙΟΡΙΣΘΕΙ ΣΤΟΝ ΕΠΙΖΗΜΙΟ ΟΓΚΟ ΜΕΤΑΞΥ ΠΩΜΑΤΟΣ ΚΑΙ ΕΜΒΟΛΟΥ (</a:t>
            </a:r>
            <a:r>
              <a:rPr lang="el-GR" sz="2000" b="1" dirty="0" smtClean="0">
                <a:solidFill>
                  <a:srgbClr val="FF0000"/>
                </a:solidFill>
                <a:latin typeface="Arial" pitchFamily="34" charset="0"/>
                <a:cs typeface="Arial" pitchFamily="34" charset="0"/>
              </a:rPr>
              <a:t>ΘΑΛΑΜΟΣ ΚΑΥΣΕΩΣ</a:t>
            </a:r>
            <a:r>
              <a:rPr lang="el-GR" sz="2000" b="1" dirty="0" smtClean="0">
                <a:solidFill>
                  <a:schemeClr val="tx1"/>
                </a:solidFill>
                <a:latin typeface="Arial" pitchFamily="34" charset="0"/>
                <a:cs typeface="Arial" pitchFamily="34" charset="0"/>
              </a:rPr>
              <a:t>). Η ΣΥΜΠΙΕΣΗ ΟΛΟΚΛΗΡΩΝΕΤΑΙ ΧΡΟΝΙΚΑ ΜΕ ΤΟ ΕΜΒΟΛΟ ΝΑ ΦΤΑΝΕΙ ΣΤΟ ΑΝΣ. ΤΟ ΕΜΒΟΛΟ ΚΙΝΕΙΤΑΙ ΚΑΤΑ ΤΗ ΦΑΣΗ ΤΗΣ ΣΥΜΠΙΕΣΕΩΣ ΑΝΤΛΩΝΤΑΣ ΜΗΧΑΝΙΚΗ ΕΝΕΡΓΕΙΑ ΑΠΟ ΤΟ ΣΦΟΝΔΥΛΟ.</a:t>
            </a:r>
          </a:p>
          <a:p>
            <a:pPr algn="l"/>
            <a:r>
              <a:rPr lang="el-GR" sz="2000" b="1" dirty="0" smtClean="0">
                <a:solidFill>
                  <a:schemeClr val="tx1"/>
                </a:solidFill>
                <a:latin typeface="Arial" pitchFamily="34" charset="0"/>
                <a:cs typeface="Arial" pitchFamily="34" charset="0"/>
              </a:rPr>
              <a:t>ΓΙΑ ΤΗΝ ΟΛΟΚΛΗΡΩΣΗ ΤΟΥ ΚΥΚΛΟΥ ΛΕΙΤΟΥΡΓΙΑΣ ΤΗΣ ΔΙΧΡΟΝΗΣ ΒΕΝΖΙΝΟΜΗΧΑΝΗΣ ΑΠΑΙΤΕΙΤΑΙ Η ΠΡΟΣΘΕΤΗ ΠΕΡΙΓΡΑΦΗ ΤΩΝ ΒΟΗΘΗΤΙΚΩΝ ΛΕΙΤΟΥΡΓΙΩΝ ΤΗΣ ΠΡΟΕΙΣΑΓΩΓΗΣ ΚΑΙ ΤΗΣ ΠΡΟΣΥΜΠΙΕΣΕΩΣ ΤΟΥ ΚΑΥΣΙΜΟΥ ΜΕΙΓΜΑΤΟΣ ΕΝΤΟΣ ΤΟΥ ΣΤΡΟΦΑΛΟΘΑΛΑΜΟΥ. </a:t>
            </a:r>
          </a:p>
          <a:p>
            <a:endParaRPr lang="el-GR" sz="1800" b="1" u="sng" dirty="0">
              <a:solidFill>
                <a:srgbClr val="FF0000"/>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Autofit/>
          </a:bodyPr>
          <a:lstStyle/>
          <a:p>
            <a:pPr marL="514350" lvl="0" indent="-514350"/>
            <a:r>
              <a:rPr lang="el-GR" sz="2000" b="1" u="sng" dirty="0" smtClean="0">
                <a:solidFill>
                  <a:schemeClr val="bg1"/>
                </a:solidFill>
                <a:latin typeface="Arial" pitchFamily="34" charset="0"/>
                <a:cs typeface="Arial" pitchFamily="34" charset="0"/>
              </a:rPr>
              <a:t>ΣΤΟΙΧΕΙΩΔΗΣ ΛΕΙΤΟΥΡΓΙΑ ΔΙΧΡΟΝΗΣ ΒΕΝΖΙΝΟΜΗΧΑΝΗΣ</a:t>
            </a:r>
            <a:endParaRPr lang="en-US" sz="20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85750" y="214313"/>
            <a:ext cx="8572500" cy="714357"/>
          </a:xfrm>
          <a:prstGeom prst="rect">
            <a:avLst/>
          </a:prstGeom>
          <a:solidFill>
            <a:schemeClr val="accent2">
              <a:lumMod val="75000"/>
            </a:schemeClr>
          </a:solidFill>
        </p:spPr>
        <p:txBody>
          <a:bodyPr vert="horz" lIns="91440" tIns="45720" rIns="91440" bIns="45720" rtlCol="0" anchor="ctr">
            <a:noAutofit/>
          </a:bodyPr>
          <a:lstStyle/>
          <a:p>
            <a:pPr marL="514350" marR="0" lvl="0" indent="-514350" algn="ctr" defTabSz="914400" rtl="0" eaLnBrk="1" fontAlgn="auto" latinLnBrk="0" hangingPunct="1">
              <a:lnSpc>
                <a:spcPct val="100000"/>
              </a:lnSpc>
              <a:spcBef>
                <a:spcPct val="0"/>
              </a:spcBef>
              <a:spcAft>
                <a:spcPts val="0"/>
              </a:spcAft>
              <a:buClrTx/>
              <a:buSzTx/>
              <a:buFontTx/>
              <a:buNone/>
              <a:tabLst/>
              <a:defRPr/>
            </a:pPr>
            <a:r>
              <a:rPr lang="el-GR" sz="2000" b="1" u="sng" dirty="0" smtClean="0">
                <a:solidFill>
                  <a:schemeClr val="bg1"/>
                </a:solidFill>
                <a:latin typeface="Arial" pitchFamily="34" charset="0"/>
                <a:ea typeface="+mj-ea"/>
                <a:cs typeface="Arial" pitchFamily="34" charset="0"/>
              </a:rPr>
              <a:t>ΔΙ</a:t>
            </a:r>
            <a:r>
              <a:rPr kumimoji="0" lang="el-GR" sz="2000" b="1" i="0" u="sng" strike="noStrike" kern="1200" cap="none" spc="0" normalizeH="0" baseline="0" noProof="0" dirty="0" smtClean="0">
                <a:ln>
                  <a:noFill/>
                </a:ln>
                <a:solidFill>
                  <a:schemeClr val="bg1"/>
                </a:solidFill>
                <a:effectLst/>
                <a:uLnTx/>
                <a:uFillTx/>
                <a:latin typeface="Arial" pitchFamily="34" charset="0"/>
                <a:ea typeface="+mj-ea"/>
                <a:cs typeface="Arial" pitchFamily="34" charset="0"/>
              </a:rPr>
              <a:t>ΧΡΟΝΗΣ </a:t>
            </a:r>
            <a:r>
              <a:rPr lang="el-GR" sz="2000" b="1" u="sng" dirty="0" smtClean="0">
                <a:solidFill>
                  <a:schemeClr val="bg1"/>
                </a:solidFill>
                <a:latin typeface="Arial" pitchFamily="34" charset="0"/>
                <a:ea typeface="+mj-ea"/>
                <a:cs typeface="Arial" pitchFamily="34" charset="0"/>
              </a:rPr>
              <a:t>ΒΕΝΖΙΝ</a:t>
            </a:r>
            <a:r>
              <a:rPr kumimoji="0" lang="el-GR" sz="2000" b="1" i="0" u="sng" strike="noStrike" kern="1200" cap="none" spc="0" normalizeH="0" baseline="0" noProof="0" dirty="0" smtClean="0">
                <a:ln>
                  <a:noFill/>
                </a:ln>
                <a:solidFill>
                  <a:schemeClr val="bg1"/>
                </a:solidFill>
                <a:effectLst/>
                <a:uLnTx/>
                <a:uFillTx/>
                <a:latin typeface="Arial" pitchFamily="34" charset="0"/>
                <a:ea typeface="+mj-ea"/>
                <a:cs typeface="Arial" pitchFamily="34" charset="0"/>
              </a:rPr>
              <a:t>ΟΜΗΧΑΝΗΣ</a:t>
            </a:r>
            <a:endParaRPr kumimoji="0" lang="en-US" sz="2000" b="1" i="0" u="sng" strike="noStrike" kern="1200" cap="none" spc="0" normalizeH="0" baseline="0" noProof="0" dirty="0">
              <a:ln>
                <a:noFill/>
              </a:ln>
              <a:solidFill>
                <a:schemeClr val="bg1"/>
              </a:solidFill>
              <a:effectLst/>
              <a:uLnTx/>
              <a:uFillTx/>
              <a:latin typeface="Arial" pitchFamily="34" charset="0"/>
              <a:ea typeface="+mj-ea"/>
              <a:cs typeface="Arial" pitchFamily="34" charset="0"/>
            </a:endParaRPr>
          </a:p>
        </p:txBody>
      </p:sp>
      <p:pic>
        <p:nvPicPr>
          <p:cNvPr id="2050" name="Picture 2" descr="C:\Users\Fadi\Desktop\2-stroke-2.gif"/>
          <p:cNvPicPr>
            <a:picLocks noGrp="1" noChangeAspect="1" noChangeArrowheads="1"/>
          </p:cNvPicPr>
          <p:nvPr>
            <p:ph idx="1"/>
          </p:nvPr>
        </p:nvPicPr>
        <p:blipFill>
          <a:blip r:embed="rId3" cstate="print"/>
          <a:srcRect/>
          <a:stretch>
            <a:fillRect/>
          </a:stretch>
        </p:blipFill>
        <p:spPr bwMode="auto">
          <a:xfrm>
            <a:off x="1907704" y="1124744"/>
            <a:ext cx="5112568" cy="5544615"/>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2844" y="1071546"/>
            <a:ext cx="8858312" cy="5643602"/>
          </a:xfrm>
        </p:spPr>
        <p:txBody>
          <a:bodyPr>
            <a:normAutofit fontScale="92500" lnSpcReduction="10000"/>
          </a:bodyPr>
          <a:lstStyle/>
          <a:p>
            <a:pPr marL="180000" indent="-180000" algn="l">
              <a:buClr>
                <a:srgbClr val="FF0000"/>
              </a:buClr>
              <a:buFont typeface="Wingdings" pitchFamily="2" charset="2"/>
              <a:buChar char="q"/>
            </a:pPr>
            <a:endParaRPr lang="el-GR" sz="18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ΤΑ ΚΥΡΙΑ ΤΜΗΜΑΤΑ ΠΟΥ ΑΠΑΡΤΙΖΟΥΝ ΕΝΑΝ ΑΕΡΙΟΣΤΡΟΒΙΛΟ ΕΙΝΑΙ Ο </a:t>
            </a:r>
            <a:r>
              <a:rPr lang="el-GR" sz="1800" b="1" dirty="0" smtClean="0">
                <a:solidFill>
                  <a:srgbClr val="FF0000"/>
                </a:solidFill>
                <a:latin typeface="Arial Black" pitchFamily="34" charset="0"/>
              </a:rPr>
              <a:t>ΣΥΜΠΙΕΣΤΗΣ</a:t>
            </a:r>
            <a:r>
              <a:rPr lang="el-GR" sz="1800" b="1" dirty="0" smtClean="0">
                <a:solidFill>
                  <a:schemeClr val="tx1"/>
                </a:solidFill>
                <a:latin typeface="Arial Black" pitchFamily="34" charset="0"/>
              </a:rPr>
              <a:t>, </a:t>
            </a:r>
            <a:r>
              <a:rPr lang="el-GR" sz="1800" b="1" dirty="0" smtClean="0">
                <a:solidFill>
                  <a:srgbClr val="FF0000"/>
                </a:solidFill>
                <a:latin typeface="Arial Black" pitchFamily="34" charset="0"/>
              </a:rPr>
              <a:t>Ο ΘΑΛΑΜΟΣ ΚΑΥΣΕΩΣ</a:t>
            </a:r>
            <a:r>
              <a:rPr lang="el-GR" sz="1800" b="1" dirty="0" smtClean="0">
                <a:solidFill>
                  <a:schemeClr val="tx1"/>
                </a:solidFill>
                <a:latin typeface="Arial Black" pitchFamily="34" charset="0"/>
              </a:rPr>
              <a:t> ΚΑΙ Ο </a:t>
            </a:r>
            <a:r>
              <a:rPr lang="el-GR" sz="1800" b="1" dirty="0" smtClean="0">
                <a:solidFill>
                  <a:srgbClr val="FF0000"/>
                </a:solidFill>
                <a:latin typeface="Arial Black" pitchFamily="34" charset="0"/>
              </a:rPr>
              <a:t>ΣΤΡΟΒΙΛΟΣ</a:t>
            </a:r>
            <a:r>
              <a:rPr lang="el-GR" sz="1800" b="1" dirty="0" smtClean="0">
                <a:solidFill>
                  <a:schemeClr val="tx1"/>
                </a:solidFill>
                <a:latin typeface="Arial Black" pitchFamily="34" charset="0"/>
              </a:rPr>
              <a:t>. </a:t>
            </a: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Ο ΣΥΜΠΙΕΣΤΗΣ ΚΑΙ Ο ΣΤΡΟΒΙΛΟΣ ΣΥΝΔΕΟΝΤΑΙ ΜΕ ΑΤΡΑΚΤΟΣ, ΠΟΥ ΜΕΤΑΔΙΔΟΥΝ ΤΗΝ ΚΙΝΗΣΗ ΑΠΟ ΤΟ ΣΤΡΟΒΙΛΟ ΣΤΟ ΣΥΜΠΙΕΣΤΗ. </a:t>
            </a:r>
          </a:p>
          <a:p>
            <a:pPr marL="180000" indent="-180000" algn="l">
              <a:buClr>
                <a:srgbClr val="FF0000"/>
              </a:buClr>
              <a:buFont typeface="Wingdings" pitchFamily="2" charset="2"/>
              <a:buChar char="q"/>
            </a:pPr>
            <a:r>
              <a:rPr lang="el-GR" sz="1800" dirty="0" smtClean="0">
                <a:solidFill>
                  <a:schemeClr val="tx1"/>
                </a:solidFill>
                <a:latin typeface="Arial Black" pitchFamily="34" charset="0"/>
              </a:rPr>
              <a:t>ΣΤΟΥΣ ΑΕΡΙΟΣΤΡΟΒΙΛΟΥΣ Ο ΑΕΡΑΣ ΕΙΣΕΡΧΕΤΑΙ ΑΠΟ ΚΑΤΑΛΛΗΛΑ ΔΙΑΜΟΡΦΩΜΕΝΟ ΑΓΩΓΟ (ΑΓΩΓΟΣ ΕΙΣΟΔΟΥ) </a:t>
            </a:r>
            <a:r>
              <a:rPr lang="el-GR" sz="1800" dirty="0" smtClean="0">
                <a:solidFill>
                  <a:srgbClr val="FF0000"/>
                </a:solidFill>
                <a:latin typeface="Arial Black" pitchFamily="34" charset="0"/>
              </a:rPr>
              <a:t>ΣΤΟ</a:t>
            </a:r>
            <a:r>
              <a:rPr lang="el-GR" sz="1800" dirty="0" smtClean="0">
                <a:solidFill>
                  <a:schemeClr val="tx1"/>
                </a:solidFill>
                <a:latin typeface="Arial Black" pitchFamily="34" charset="0"/>
              </a:rPr>
              <a:t> </a:t>
            </a:r>
            <a:r>
              <a:rPr lang="el-GR" sz="1800" dirty="0" smtClean="0">
                <a:solidFill>
                  <a:srgbClr val="FF0000"/>
                </a:solidFill>
                <a:latin typeface="Arial Black" pitchFamily="34" charset="0"/>
              </a:rPr>
              <a:t>ΣΥΜΠΙΕΣΤΗ</a:t>
            </a:r>
            <a:r>
              <a:rPr lang="el-GR" sz="1800" dirty="0" smtClean="0">
                <a:solidFill>
                  <a:schemeClr val="tx1"/>
                </a:solidFill>
                <a:latin typeface="Arial Black" pitchFamily="34" charset="0"/>
              </a:rPr>
              <a:t>. </a:t>
            </a:r>
          </a:p>
          <a:p>
            <a:pPr marL="180000" indent="-180000" algn="l">
              <a:buClr>
                <a:srgbClr val="FF0000"/>
              </a:buClr>
              <a:buFont typeface="Wingdings" pitchFamily="2" charset="2"/>
              <a:buChar char="q"/>
            </a:pPr>
            <a:r>
              <a:rPr lang="el-GR" sz="1800" dirty="0" smtClean="0">
                <a:solidFill>
                  <a:schemeClr val="tx1"/>
                </a:solidFill>
                <a:latin typeface="Arial Black" pitchFamily="34" charset="0"/>
              </a:rPr>
              <a:t>Ο </a:t>
            </a:r>
            <a:r>
              <a:rPr lang="el-GR" sz="1800" dirty="0" smtClean="0">
                <a:solidFill>
                  <a:srgbClr val="FF0000"/>
                </a:solidFill>
                <a:latin typeface="Arial Black" pitchFamily="34" charset="0"/>
              </a:rPr>
              <a:t>ΣΥΜΠΙΕΣΤΗΣ</a:t>
            </a:r>
            <a:r>
              <a:rPr lang="el-GR" sz="1800" dirty="0" smtClean="0">
                <a:solidFill>
                  <a:schemeClr val="tx1"/>
                </a:solidFill>
                <a:latin typeface="Arial Black" pitchFamily="34" charset="0"/>
              </a:rPr>
              <a:t> ΜΠΟΡΕΙ ΝΑ ΕΙΝΑΙ ΦΥΓΟΚΕΝΤΡΙΚΟΣ (ΣΤΙΣ ΜΙΚΡΕΣ ΜΗΧΑΝΕΣ) Η ΑΞΟΝΙΚΟΣ (ΣΤΙΣ ΠΕΡΙΣΣΟΤΕΡΕΣ ΤΩΝ ΠΕΡΙΠΤΩΣΕΩΝ), ΜΕ ΜΙΑ Η ΠΕΡΙΣΣΟΤΕΡΕΣ ΒΑΘΜΙΔΕΣ ΣΥΜΠΙΕΣΕΩΣ. </a:t>
            </a:r>
          </a:p>
          <a:p>
            <a:pPr marL="180000" indent="-180000" algn="l">
              <a:buClr>
                <a:srgbClr val="FF0000"/>
              </a:buClr>
              <a:buFont typeface="Wingdings" pitchFamily="2" charset="2"/>
              <a:buChar char="q"/>
            </a:pPr>
            <a:r>
              <a:rPr lang="el-GR" sz="1800" dirty="0" smtClean="0">
                <a:solidFill>
                  <a:schemeClr val="tx1"/>
                </a:solidFill>
                <a:latin typeface="Arial Black" pitchFamily="34" charset="0"/>
              </a:rPr>
              <a:t>ΚΑΘΕ ΒΑΘΜΙΔΑ ΑΠΟΤΕΛΕΙΤΑΙ ΑΠΟ ΜΙΑ ΣΕΙΡΑ ΚΙΝΗΤΩΝ ΠΤΕΡΥΓΙΩΝ (ΡΟΤΟΡΑΣ) ΚΑΙ ΜΙΑ ΣΕΙΡΑ ΣΤΑΘΕΡΩΝ ΠΤΕΡΥΓΙΩΝ (ΣΤΑΤΟΡΑΣ). </a:t>
            </a:r>
          </a:p>
          <a:p>
            <a:pPr marL="180000" indent="-180000" algn="l">
              <a:buClr>
                <a:srgbClr val="FF0000"/>
              </a:buClr>
              <a:buFont typeface="Wingdings" pitchFamily="2" charset="2"/>
              <a:buChar char="q"/>
            </a:pPr>
            <a:r>
              <a:rPr lang="el-GR" sz="1800" dirty="0" smtClean="0">
                <a:solidFill>
                  <a:schemeClr val="tx1"/>
                </a:solidFill>
                <a:latin typeface="Arial Black" pitchFamily="34" charset="0"/>
              </a:rPr>
              <a:t>Ο ΡΟΤΟΡΑΣ ΤΩΝ ΒΑΘΜΙΔΩΝ ΣΥΝΔΕΕΤΑΙ ΣΤΟΝ ΑΞΟΝΑ ΤΗΣ ΜΗΧΑΝΗΣ ΚΑΙ ΠΕΡΙΣΤΡΕΦΟΜΕΝΟΣ ΠΡΟΣΔΙΔΕΙ ΚΙΝΗΤΙΚΗ ΕΝΕΡΓΕΙΑ ΣΤΟΝ ΑΕΡΑ, ΕΝΩ ΑΥΞΑΝΕΙ ΚΑΙ ΤΗΝ ΠΙΕΣΗ.</a:t>
            </a:r>
          </a:p>
          <a:p>
            <a:pPr marL="180000" indent="-180000" algn="l">
              <a:buClr>
                <a:srgbClr val="FF0000"/>
              </a:buClr>
              <a:buFont typeface="Wingdings" pitchFamily="2" charset="2"/>
              <a:buChar char="q"/>
            </a:pPr>
            <a:r>
              <a:rPr lang="el-GR" sz="1800" dirty="0" smtClean="0">
                <a:solidFill>
                  <a:schemeClr val="tx1"/>
                </a:solidFill>
                <a:latin typeface="Arial Black" pitchFamily="34" charset="0"/>
              </a:rPr>
              <a:t>ΣΤΟ ΣΤΑΤΟΡΑ ΠΟΥ ΑΚΟΛΟΥΘΕΙ, ΜΕΡΟΣ ΤΗΣ ΚΙΝΗΤΙΚΗΣ ΕΝΕΡΓΕΙΑΣ ΤΟΥ ΑΕΡΑ ΜΕΤΑΤΡΕΠΕΤΑΙ ΣΕ ΠΙΕΣΗ. </a:t>
            </a:r>
          </a:p>
          <a:p>
            <a:pPr marL="180000" indent="-180000" algn="l">
              <a:buClr>
                <a:srgbClr val="FF0000"/>
              </a:buClr>
              <a:buFont typeface="Wingdings" pitchFamily="2" charset="2"/>
              <a:buChar char="q"/>
            </a:pPr>
            <a:r>
              <a:rPr lang="el-GR" sz="1800" dirty="0" smtClean="0">
                <a:solidFill>
                  <a:schemeClr val="tx1"/>
                </a:solidFill>
                <a:latin typeface="Arial Black" pitchFamily="34" charset="0"/>
              </a:rPr>
              <a:t>ΣΤΑΔΙΑΚΑ, Η ΠΙΕΣΗ ΤΟΥ ΑΕΡΑ ΑΥΞΑΝΕΤΑΙ ΜΕΣΑ ΣΤΟ ΣΥΜΠΙΕΣΤΗ ΚΑΙ Ο ΑΕΡΑΣ ΕΞΕΡΧΕΤΑΙ ΑΠΟ ΤΟ ΣΥΜΠΙΕΣΤΗ ΜΕ ΜΕΓΑΛΥΤΕΡΗ ΠΙΕΣΗ ΚΑΙ ΜΕΓΑΛΥΤΕΡΗ ΠΥΚΝΟΤΗΤΑ, ΑΠΟ Ο,ΤΙ ΣΤΗΝ ΕΙΣΟΔΟ ΤΟΥ.</a:t>
            </a:r>
          </a:p>
          <a:p>
            <a:pPr marL="180000" indent="-180000" algn="l">
              <a:buClr>
                <a:srgbClr val="FF0000"/>
              </a:buClr>
              <a:buFont typeface="Wingdings" pitchFamily="2" charset="2"/>
              <a:buChar char="q"/>
            </a:pPr>
            <a:endParaRPr lang="el-GR" sz="1800" b="1" dirty="0" smtClean="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fontScale="90000"/>
          </a:bodyPr>
          <a:lstStyle/>
          <a:p>
            <a:r>
              <a:rPr lang="el-GR" sz="1400" b="1" u="sng" dirty="0" smtClean="0">
                <a:solidFill>
                  <a:schemeClr val="bg1"/>
                </a:solidFill>
                <a:latin typeface="Arial Black" pitchFamily="34" charset="0"/>
              </a:rPr>
              <a:t/>
            </a:r>
            <a:br>
              <a:rPr lang="el-GR" sz="1400" b="1" u="sng" dirty="0" smtClean="0">
                <a:solidFill>
                  <a:schemeClr val="bg1"/>
                </a:solidFill>
                <a:latin typeface="Arial Black" pitchFamily="34" charset="0"/>
              </a:rPr>
            </a:br>
            <a:r>
              <a:rPr lang="el-GR" sz="2700" b="1" u="sng" dirty="0" smtClean="0">
                <a:solidFill>
                  <a:schemeClr val="bg1"/>
                </a:solidFill>
                <a:latin typeface="Arial" pitchFamily="34" charset="0"/>
                <a:cs typeface="Arial" pitchFamily="34" charset="0"/>
              </a:rPr>
              <a:t>ΣΤΟΙΧΕΙΩΔΗΣ ΛΕΙΤΟΥΡΓΙΑΣ ΑΕΡΙΟΣΤΡΟΒΙΛΩΝ</a:t>
            </a:r>
            <a:r>
              <a:rPr lang="el-GR" sz="1400" dirty="0" smtClean="0"/>
              <a:t/>
            </a:r>
            <a:br>
              <a:rPr lang="el-GR" sz="1400" dirty="0" smtClean="0"/>
            </a:br>
            <a:endParaRPr lang="el-GR" sz="1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2844" y="1071546"/>
            <a:ext cx="8858312" cy="5643602"/>
          </a:xfrm>
        </p:spPr>
        <p:txBody>
          <a:bodyPr>
            <a:normAutofit/>
          </a:bodyPr>
          <a:lstStyle/>
          <a:p>
            <a:pPr marL="180000" indent="-180000" algn="l">
              <a:buClr>
                <a:srgbClr val="FF0000"/>
              </a:buClr>
              <a:buFont typeface="Wingdings" pitchFamily="2" charset="2"/>
              <a:buChar char="q"/>
            </a:pPr>
            <a:endParaRPr lang="el-GR" sz="18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ΜΕΤΑ ΤΟ ΣΥΜΠΙΕΣΤΗ, Ο ΑΕΡΑΣ ΟΔΗΓΕΙΤΑΙ </a:t>
            </a:r>
            <a:r>
              <a:rPr lang="el-GR" sz="1800" b="1" dirty="0" smtClean="0">
                <a:solidFill>
                  <a:srgbClr val="FF0000"/>
                </a:solidFill>
                <a:latin typeface="Arial Black" pitchFamily="34" charset="0"/>
              </a:rPr>
              <a:t>ΣΤΟ ΘΑΛΑΜΟ ΚΑΥΣΕΩΣ</a:t>
            </a:r>
            <a:r>
              <a:rPr lang="el-GR" sz="1800" b="1" dirty="0" smtClean="0">
                <a:solidFill>
                  <a:schemeClr val="tx1"/>
                </a:solidFill>
                <a:latin typeface="Arial Black" pitchFamily="34" charset="0"/>
              </a:rPr>
              <a:t>.</a:t>
            </a: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 ΕΚΕΙ ΕΓΧΥΕΤΑΙ ΑΠΟ ΚΑΤΑΛΛΗΛΕΣ ΔΙΑΤΑΞΕΙΣ ΤΟ ΚΑΥΣΙΜΟ ΚΑΙ ΑΝΑΜΕΙΓΝΥΕΤΑΙ ΜΕ ΤΟΝ ΕΙΣΕΡΧΟΜΕΝΟ ΣΥΜΠΙΕΣΜΕΝΟ ΑΕΡΑ. </a:t>
            </a: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Ο ΘΑΛΑΜΟΣ ΚΑΥΣΕΩΣ ΜΠΟΡΕΙ ΝΑ ΕΧΕΙ ΔΙΑΦΟΡΕΤΙΚΕΣ ΜΟΡΦΕΣ, ΑΛΛΑ ΚΑΤΑ ΒΑΣΗ ΜΠΟΡΕΙ ΝΑ ΘΕΩΡΗΘΕΙ ΣΑΝ ΕΝΑΣ ΔΙΠΛΟΣ ΣΩΛΗΝΑΣ. </a:t>
            </a: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Ο ΕΞΩΤΕΡΙΚΟΣ ΣΩΛΗΝΑΣ ΔΙΑΧΩΡΙΖΕΙ ΤΟ ΡΕΥΣΤΟ ΑΠΟ ΤΟ ΠΕΡΙΒΑΛΛΟΝ ΚΑΙ ΑΠΟΤΕΛΕΙ ΤΟ ΚΕΛΥΦΟΣ ΤΟΥ ΘΑΛΑΜΟΥ ΚΑΥΣΕΩΣ. ΣΕ ΑΥΤΟΝ ΟΔΗΓΕΙΤΑΙ Ο ΣΥΜΠΙΕΣΜΕΝΟΣ ΑΕΡΑΣ ΜΕΤΑ ΤΗΝ ΕΞΟΔΟ ΤΟΥ ΑΠΟ ΤΟ ΣΥΜΠΙΕΣΤΗ. </a:t>
            </a: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Ο ΕΣΩΤΕΡΙΚΟΣ ΣΩΛΗΝΑΣ (ΦΛΟΓΟΣΩΛΗΝΑΣ) ΕΙΝΑΙ ΔΙΑΤΡΗΤΟΣ ΩΣΤΕ ΝΑ ΕΙΣΕΡΧΕΤΑΙ Ο ΑΕΡΑΣ ΣΤΟ ΕΣΩΤΕΡΙΚΟ ΤΟΥ, ΣΤΡΟΒΙΛΙΖΟΜΕΝΟΣ. </a:t>
            </a: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ΕΚΕΙ ΠΡΑΓΜΑΤΟΠΟΙΕΙΤΑΙ Η ΚΑΥΣΗ, ΕΝΩ ΤΑ ΚΑΥΣΑΕΡΙΑ ΕΞΕΡΧΟΝΤΑΙ ΑΠΟ ΤΟ ΠΙΣΩ ΑΝΟΙΓΜΑ ΤΟΥ ΦΛΟΓΟΣΩΛΗΝΑ. </a:t>
            </a:r>
          </a:p>
        </p:txBody>
      </p:sp>
      <p:sp>
        <p:nvSpPr>
          <p:cNvPr id="5" name="Title 1"/>
          <p:cNvSpPr txBox="1">
            <a:spLocks/>
          </p:cNvSpPr>
          <p:nvPr/>
        </p:nvSpPr>
        <p:spPr>
          <a:xfrm>
            <a:off x="251520" y="188640"/>
            <a:ext cx="8572500" cy="714357"/>
          </a:xfrm>
          <a:prstGeom prst="rect">
            <a:avLst/>
          </a:prstGeom>
          <a:solidFill>
            <a:schemeClr val="accent2">
              <a:lumMod val="75000"/>
            </a:schemeClr>
          </a:solidFill>
        </p:spPr>
        <p:txBody>
          <a:bodyPr vert="horz" lIns="91440" tIns="45720" rIns="91440" bIns="45720" rtlCol="0" anchor="ct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400" b="1" i="0" u="sng" strike="noStrike" kern="1200" cap="none" spc="0" normalizeH="0" baseline="0" noProof="0" dirty="0" smtClean="0">
                <a:ln>
                  <a:noFill/>
                </a:ln>
                <a:solidFill>
                  <a:schemeClr val="bg1"/>
                </a:solidFill>
                <a:effectLst/>
                <a:uLnTx/>
                <a:uFillTx/>
                <a:latin typeface="Arial Black" pitchFamily="34" charset="0"/>
                <a:ea typeface="+mj-ea"/>
                <a:cs typeface="+mj-cs"/>
              </a:rPr>
              <a:t/>
            </a:r>
            <a:br>
              <a:rPr kumimoji="0" lang="el-GR" sz="1400" b="1" i="0" u="sng" strike="noStrike" kern="1200" cap="none" spc="0" normalizeH="0" baseline="0" noProof="0" dirty="0" smtClean="0">
                <a:ln>
                  <a:noFill/>
                </a:ln>
                <a:solidFill>
                  <a:schemeClr val="bg1"/>
                </a:solidFill>
                <a:effectLst/>
                <a:uLnTx/>
                <a:uFillTx/>
                <a:latin typeface="Arial Black" pitchFamily="34" charset="0"/>
                <a:ea typeface="+mj-ea"/>
                <a:cs typeface="+mj-cs"/>
              </a:rPr>
            </a:br>
            <a:r>
              <a:rPr kumimoji="0" lang="el-GR" sz="2700" b="1" i="0" u="sng" strike="noStrike" kern="1200" cap="none" spc="0" normalizeH="0" baseline="0" noProof="0" dirty="0" smtClean="0">
                <a:ln>
                  <a:noFill/>
                </a:ln>
                <a:solidFill>
                  <a:schemeClr val="bg1"/>
                </a:solidFill>
                <a:effectLst/>
                <a:uLnTx/>
                <a:uFillTx/>
                <a:latin typeface="Arial" pitchFamily="34" charset="0"/>
                <a:ea typeface="+mj-ea"/>
                <a:cs typeface="Arial" pitchFamily="34" charset="0"/>
              </a:rPr>
              <a:t>ΣΤΟΙΧΕΙΩΔΗΣ ΛΕΙΤΟΥΡΓΙΑΣ ΑΕΡΙΟΣΤΡΟΒΙΛΩΝ</a:t>
            </a:r>
            <a:r>
              <a:rPr kumimoji="0" lang="el-GR" sz="1400" b="0" i="0" u="none" strike="noStrike" kern="1200" cap="none" spc="0" normalizeH="0" baseline="0" noProof="0" dirty="0" smtClean="0">
                <a:ln>
                  <a:noFill/>
                </a:ln>
                <a:solidFill>
                  <a:schemeClr val="tx1"/>
                </a:solidFill>
                <a:effectLst/>
                <a:uLnTx/>
                <a:uFillTx/>
                <a:latin typeface="+mj-lt"/>
                <a:ea typeface="+mj-ea"/>
                <a:cs typeface="+mj-cs"/>
              </a:rPr>
              <a:t/>
            </a:r>
            <a:br>
              <a:rPr kumimoji="0" lang="el-GR" sz="1400" b="0" i="0" u="none" strike="noStrike" kern="1200" cap="none" spc="0" normalizeH="0" baseline="0" noProof="0" dirty="0" smtClean="0">
                <a:ln>
                  <a:noFill/>
                </a:ln>
                <a:solidFill>
                  <a:schemeClr val="tx1"/>
                </a:solidFill>
                <a:effectLst/>
                <a:uLnTx/>
                <a:uFillTx/>
                <a:latin typeface="+mj-lt"/>
                <a:ea typeface="+mj-ea"/>
                <a:cs typeface="+mj-cs"/>
              </a:rPr>
            </a:br>
            <a:endParaRPr kumimoji="0" lang="el-GR" sz="1400" b="1" i="0" u="sng" strike="noStrike" kern="1200" cap="none" spc="0" normalizeH="0" baseline="0" noProof="0" dirty="0">
              <a:ln>
                <a:noFill/>
              </a:ln>
              <a:solidFill>
                <a:schemeClr val="bg1"/>
              </a:solidFill>
              <a:effectLst/>
              <a:uLnTx/>
              <a:uFillTx/>
              <a:latin typeface="Arial Black" pitchFamily="34" charset="0"/>
              <a:ea typeface="+mj-ea"/>
              <a:cs typeface="+mj-cs"/>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2844" y="1071546"/>
            <a:ext cx="8858312" cy="5643602"/>
          </a:xfrm>
        </p:spPr>
        <p:txBody>
          <a:bodyPr>
            <a:normAutofit/>
          </a:bodyPr>
          <a:lstStyle/>
          <a:p>
            <a:pPr marL="180000" indent="-180000" algn="l">
              <a:buClr>
                <a:srgbClr val="FF0000"/>
              </a:buClr>
              <a:buFont typeface="Wingdings" pitchFamily="2" charset="2"/>
              <a:buChar char="q"/>
            </a:pPr>
            <a:endParaRPr lang="el-GR" sz="18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Η ΚΑΥΣΗ ΤΟΥ ΚΑΥΣΙΜΟΥ ΠΡΑΓΜΑΤΟΠΟΙΕΙΤΑΙ ΣΧΕΔΟΝ ΥΠΟ ΣΤΑΘΕΡΗ ΠΙΕΣΗ, ΕΝΩ ΛΑΜΒΑΝΕΙ ΧΩΡΑ ΣΥΝΕΧΩΣ. ΑΥΤΟ ΕΧΕΙ ΩΣ ΑΠΟΤΕΛΕΣΜΑ ΝΑ ΜΗΝ ΕΠΙΤΡΕΠΕΤΑΙ ΝΑ ΑΥΞΗΘΕΙ Η ΘΕΡΜΟΚΡΑΣΙΑ ΤΩΝ ΚΑΥΣΑΕΡΙΩΝ ΣΕ ΠΟΛΥ ΥΨΗΛΑ ΕΠΙΠΕΔΑ, ΛΟΓΩ ΤΟΥ ΚΙΝΔΥΝΟΥ ΚΑΤΑΣΤΡΟΦΗΣ ΤΩΝ ΥΛΙΚΩΝ ΤΟΥ ΘΑΛΑΜΟΥ ΚΑΥΣΕΩΣ ΚΑΙ ΚΥΡΙΩΣ ΤΟΥ ΣΤΡΟΒΙΛΟΥ ΠΟΥ ΑΚΟΛΟΥΘΕΙ.</a:t>
            </a:r>
          </a:p>
          <a:p>
            <a:pPr marL="180000" indent="-180000" algn="l">
              <a:buClr>
                <a:srgbClr val="FF0000"/>
              </a:buClr>
            </a:pPr>
            <a:endParaRPr lang="el-GR" sz="1800" b="1" dirty="0" smtClean="0">
              <a:solidFill>
                <a:schemeClr val="tx1"/>
              </a:solidFill>
              <a:latin typeface="Arial Black" pitchFamily="34" charset="0"/>
            </a:endParaRPr>
          </a:p>
        </p:txBody>
      </p:sp>
      <p:sp>
        <p:nvSpPr>
          <p:cNvPr id="5" name="Title 1"/>
          <p:cNvSpPr txBox="1">
            <a:spLocks/>
          </p:cNvSpPr>
          <p:nvPr/>
        </p:nvSpPr>
        <p:spPr>
          <a:xfrm>
            <a:off x="251520" y="188640"/>
            <a:ext cx="8572500" cy="714357"/>
          </a:xfrm>
          <a:prstGeom prst="rect">
            <a:avLst/>
          </a:prstGeom>
          <a:solidFill>
            <a:schemeClr val="accent2">
              <a:lumMod val="75000"/>
            </a:schemeClr>
          </a:solidFill>
        </p:spPr>
        <p:txBody>
          <a:bodyPr vert="horz" lIns="91440" tIns="45720" rIns="91440" bIns="45720" rtlCol="0" anchor="ct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400" b="1" i="0" u="sng" strike="noStrike" kern="1200" cap="none" spc="0" normalizeH="0" baseline="0" noProof="0" smtClean="0">
                <a:ln>
                  <a:noFill/>
                </a:ln>
                <a:solidFill>
                  <a:schemeClr val="bg1"/>
                </a:solidFill>
                <a:effectLst/>
                <a:uLnTx/>
                <a:uFillTx/>
                <a:latin typeface="Arial Black" pitchFamily="34" charset="0"/>
                <a:ea typeface="+mj-ea"/>
                <a:cs typeface="+mj-cs"/>
              </a:rPr>
              <a:t/>
            </a:r>
            <a:br>
              <a:rPr kumimoji="0" lang="el-GR" sz="1400" b="1" i="0" u="sng" strike="noStrike" kern="1200" cap="none" spc="0" normalizeH="0" baseline="0" noProof="0" smtClean="0">
                <a:ln>
                  <a:noFill/>
                </a:ln>
                <a:solidFill>
                  <a:schemeClr val="bg1"/>
                </a:solidFill>
                <a:effectLst/>
                <a:uLnTx/>
                <a:uFillTx/>
                <a:latin typeface="Arial Black" pitchFamily="34" charset="0"/>
                <a:ea typeface="+mj-ea"/>
                <a:cs typeface="+mj-cs"/>
              </a:rPr>
            </a:br>
            <a:r>
              <a:rPr kumimoji="0" lang="el-GR" sz="2700" b="1" i="0" u="sng" strike="noStrike" kern="1200" cap="none" spc="0" normalizeH="0" baseline="0" noProof="0" smtClean="0">
                <a:ln>
                  <a:noFill/>
                </a:ln>
                <a:solidFill>
                  <a:schemeClr val="bg1"/>
                </a:solidFill>
                <a:effectLst/>
                <a:uLnTx/>
                <a:uFillTx/>
                <a:latin typeface="Arial" pitchFamily="34" charset="0"/>
                <a:ea typeface="+mj-ea"/>
                <a:cs typeface="Arial" pitchFamily="34" charset="0"/>
              </a:rPr>
              <a:t>ΣΤΟΙΧΕΙΩΔΗΣ ΛΕΙΤΟΥΡΓΙΑΣ ΑΕΡΙΟΣΤΡΟΒΙΛΩΝ</a:t>
            </a:r>
            <a:r>
              <a:rPr kumimoji="0" lang="el-GR" sz="1400" b="0" i="0" u="none" strike="noStrike" kern="1200" cap="none" spc="0" normalizeH="0" baseline="0" noProof="0" smtClean="0">
                <a:ln>
                  <a:noFill/>
                </a:ln>
                <a:solidFill>
                  <a:schemeClr val="tx1"/>
                </a:solidFill>
                <a:effectLst/>
                <a:uLnTx/>
                <a:uFillTx/>
                <a:latin typeface="+mj-lt"/>
                <a:ea typeface="+mj-ea"/>
                <a:cs typeface="+mj-cs"/>
              </a:rPr>
              <a:t/>
            </a:r>
            <a:br>
              <a:rPr kumimoji="0" lang="el-GR" sz="1400" b="0" i="0" u="none" strike="noStrike" kern="1200" cap="none" spc="0" normalizeH="0" baseline="0" noProof="0" smtClean="0">
                <a:ln>
                  <a:noFill/>
                </a:ln>
                <a:solidFill>
                  <a:schemeClr val="tx1"/>
                </a:solidFill>
                <a:effectLst/>
                <a:uLnTx/>
                <a:uFillTx/>
                <a:latin typeface="+mj-lt"/>
                <a:ea typeface="+mj-ea"/>
                <a:cs typeface="+mj-cs"/>
              </a:rPr>
            </a:br>
            <a:endParaRPr kumimoji="0" lang="el-GR" sz="1400" b="1" i="0" u="sng" strike="noStrike" kern="1200" cap="none" spc="0" normalizeH="0" baseline="0" noProof="0" dirty="0">
              <a:ln>
                <a:noFill/>
              </a:ln>
              <a:solidFill>
                <a:schemeClr val="bg1"/>
              </a:solidFill>
              <a:effectLst/>
              <a:uLnTx/>
              <a:uFillTx/>
              <a:latin typeface="Arial Black" pitchFamily="34" charset="0"/>
              <a:ea typeface="+mj-ea"/>
              <a:cs typeface="+mj-cs"/>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2844" y="1071546"/>
            <a:ext cx="8858312" cy="5643602"/>
          </a:xfrm>
        </p:spPr>
        <p:txBody>
          <a:bodyPr>
            <a:normAutofit lnSpcReduction="10000"/>
          </a:bodyPr>
          <a:lstStyle/>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ΜΕΤΑ ΤΟ ΘΑΛΑΜΟ ΚΑΥΣΕΩΣ ΤΟ ΚΑΥΣΑΕΡΙΟ ΟΔΗΓΕΙΤΑΙ </a:t>
            </a:r>
            <a:r>
              <a:rPr lang="el-GR" sz="1800" b="1" dirty="0" smtClean="0">
                <a:solidFill>
                  <a:srgbClr val="FF0000"/>
                </a:solidFill>
                <a:latin typeface="Arial Black" pitchFamily="34" charset="0"/>
              </a:rPr>
              <a:t>ΣΤΟ ΣΤΡΟΒΙΛΟ ΚΑΥΣΑΕΡΙΩΝ</a:t>
            </a:r>
            <a:r>
              <a:rPr lang="el-GR" sz="1800" b="1" dirty="0" smtClean="0">
                <a:solidFill>
                  <a:schemeClr val="tx1"/>
                </a:solidFill>
                <a:latin typeface="Arial Black" pitchFamily="34" charset="0"/>
              </a:rPr>
              <a:t>. </a:t>
            </a: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Ο ΣΤΡΟΒΙΛΟΣ ΑΠΟΤΕΛΕΙΤΑΙ ΑΠΟ ΜΙΑ Η (ΣΥΝΗΘΩΣ) ΠΕΡΙΣΣΟΤΕΡΕΣ ΒΑΘΜΙΔΕΣ.</a:t>
            </a: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ΚΑΘΕ ΒΑΘΜΙΔΑ ΑΠΟΤΕΛΕΙΤΑΙ ΑΠΟ ΜΙΑ ΣΕΙΡΑ ΣΤΑΘΕΡΩΝ ΠΤΕΡΥΓΙΩΝ (</a:t>
            </a:r>
            <a:r>
              <a:rPr lang="el-GR" sz="1800" b="1" dirty="0" smtClean="0">
                <a:solidFill>
                  <a:srgbClr val="FF0000"/>
                </a:solidFill>
                <a:latin typeface="Arial Black" pitchFamily="34" charset="0"/>
              </a:rPr>
              <a:t>ΟΔΗΓΑ ΠΤΕΡΥΓΙΑ – </a:t>
            </a:r>
            <a:r>
              <a:rPr lang="en-US" sz="1800" b="1" dirty="0" smtClean="0">
                <a:solidFill>
                  <a:srgbClr val="FF0000"/>
                </a:solidFill>
                <a:latin typeface="Arial Black" pitchFamily="34" charset="0"/>
              </a:rPr>
              <a:t>GUIDE VANES </a:t>
            </a:r>
            <a:r>
              <a:rPr lang="el-GR" sz="1800" b="1" dirty="0" smtClean="0">
                <a:solidFill>
                  <a:srgbClr val="FF0000"/>
                </a:solidFill>
                <a:latin typeface="Arial Black" pitchFamily="34" charset="0"/>
              </a:rPr>
              <a:t>η</a:t>
            </a:r>
            <a:r>
              <a:rPr lang="en-US" sz="1800" b="1" dirty="0" smtClean="0">
                <a:solidFill>
                  <a:srgbClr val="FF0000"/>
                </a:solidFill>
                <a:latin typeface="Arial Black" pitchFamily="34" charset="0"/>
              </a:rPr>
              <a:t> NOZZLES</a:t>
            </a:r>
            <a:r>
              <a:rPr lang="el-GR" sz="1800" b="1" dirty="0" smtClean="0">
                <a:solidFill>
                  <a:schemeClr val="tx1"/>
                </a:solidFill>
                <a:latin typeface="Arial Black" pitchFamily="34" charset="0"/>
              </a:rPr>
              <a:t>), ΑΚΟΛΟΥΘΟΥΜΕΝΗ ΑΠΟ ΜΙΑ ΣΕΙΡΑ ΚΙΝΗΤΩΝ ΠΤΕΡΥΓΙΩΝ (ΡΟΤΟΡΑΣ). </a:t>
            </a: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ΤΑ ΟΔΗΓΑ ΠΤΕΡΥΓΙΑ ΠΑΡΑΛΑΜΒΑΝΟΥΝ ΤΟ ΚΑΥΣΑΕΡΙΟ ΚΑΙ ΤΟ ΕΠΙΤΑΧΥΝΟΥΝ, ΠΡΟΣΔΙΔΟΝΤΑΣ ΤΟΥ ΣΥΣΤΡΟΦΗ (ΠΕΡΙΦΕΡΕΙΑΚΗ ΣΥΝΙΣΤΩΣΑ ΤΑΧΥΤΗΤΑΣ). </a:t>
            </a: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ΤΟ ΚΑΥΣΑΕΡΙΟ ΠΕΡΙΣΤΡΕΦΟΜΕΝΟ ΠΡΟΣΠΙΠΤΕΙ ΣΤΑ ΠΤΕΡΥΓΙΑ ΤΟΥ ΡΟΤΟΡΑ ΚΑΙ ΠΡΟΚΑΛΕΙ ΤΗΝ ΠΕΡΙΣΤΡΟΦΗ ΤΟΥΣ. Ο ΡΟΤΟΡΑΣ, ΛΟΓΩ ΤΗΣ ΣΧΕΔΙΑΣΕΩΣ ΤΟΥ, ΑΦΑΙΡΕΙ ΤΗ ΣΥΣΤΡΟΦΗ ΑΠΟ ΤΟ ΚΑΥΣΑΕΡΙΟ ΚΑΙ ΜΑΖΙ ΑΦΑΙΡΕΙ ΚΑΙ ΜΕΡΟΣ ΤΗΣ ΕΝΕΡΓΕΙΑΣ ΤΟΥ. </a:t>
            </a: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ΕΤΣΙ ΜΕΙΩΝΕΤΑΙ ΣΤΑΔΙΑΚΑ Η ΕΝΕΡΓΕΙΑΚΗ ΣΤΑΘΜΗ ΤΩΝ ΚΑΥΣΑΕΡΙΩΝ ΣΕ ΚΑΘΕ ΒΑΘΜΙΔΑ ΤΟΥ ΣΤΡΟΒΙΛΟΥ. </a:t>
            </a: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Η ΠΤΩΣΗ ΑΥΤΗ ΤΗΣ ΕΝΕΡΓΕΙΑΚΗΣ ΣΤΑΘΜΕΩΣ ΕΜΦΑΝΙΖΕΤΑΙ ΩΣ ΜΕΙΩΣΗ ΤΗΣ ΠΙΕΣΕΩΣ ΚΑΙ ΤΗΣ ΘΕΡΜΟΚΡΑΣΙΑΣ ΤΩΝ ΚΑΥΣΑΕΡΙΩΝ.</a:t>
            </a:r>
          </a:p>
          <a:p>
            <a:pPr marL="180000" indent="-180000" algn="l">
              <a:buClr>
                <a:srgbClr val="FF0000"/>
              </a:buClr>
            </a:pPr>
            <a:endParaRPr lang="el-GR" sz="1800" b="1" dirty="0" smtClean="0">
              <a:solidFill>
                <a:schemeClr val="tx1"/>
              </a:solidFill>
              <a:latin typeface="Arial Black" pitchFamily="34" charset="0"/>
            </a:endParaRPr>
          </a:p>
        </p:txBody>
      </p:sp>
      <p:sp>
        <p:nvSpPr>
          <p:cNvPr id="5" name="Title 1"/>
          <p:cNvSpPr txBox="1">
            <a:spLocks/>
          </p:cNvSpPr>
          <p:nvPr/>
        </p:nvSpPr>
        <p:spPr>
          <a:xfrm>
            <a:off x="251520" y="188640"/>
            <a:ext cx="8572500" cy="714357"/>
          </a:xfrm>
          <a:prstGeom prst="rect">
            <a:avLst/>
          </a:prstGeom>
          <a:solidFill>
            <a:schemeClr val="accent2">
              <a:lumMod val="75000"/>
            </a:schemeClr>
          </a:solidFill>
        </p:spPr>
        <p:txBody>
          <a:bodyPr vert="horz" lIns="91440" tIns="45720" rIns="91440" bIns="45720" rtlCol="0" anchor="ct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400" b="1" i="0" u="sng" strike="noStrike" kern="1200" cap="none" spc="0" normalizeH="0" baseline="0" noProof="0" smtClean="0">
                <a:ln>
                  <a:noFill/>
                </a:ln>
                <a:solidFill>
                  <a:schemeClr val="bg1"/>
                </a:solidFill>
                <a:effectLst/>
                <a:uLnTx/>
                <a:uFillTx/>
                <a:latin typeface="Arial Black" pitchFamily="34" charset="0"/>
                <a:ea typeface="+mj-ea"/>
                <a:cs typeface="+mj-cs"/>
              </a:rPr>
              <a:t/>
            </a:r>
            <a:br>
              <a:rPr kumimoji="0" lang="el-GR" sz="1400" b="1" i="0" u="sng" strike="noStrike" kern="1200" cap="none" spc="0" normalizeH="0" baseline="0" noProof="0" smtClean="0">
                <a:ln>
                  <a:noFill/>
                </a:ln>
                <a:solidFill>
                  <a:schemeClr val="bg1"/>
                </a:solidFill>
                <a:effectLst/>
                <a:uLnTx/>
                <a:uFillTx/>
                <a:latin typeface="Arial Black" pitchFamily="34" charset="0"/>
                <a:ea typeface="+mj-ea"/>
                <a:cs typeface="+mj-cs"/>
              </a:rPr>
            </a:br>
            <a:r>
              <a:rPr kumimoji="0" lang="el-GR" sz="2700" b="1" i="0" u="sng" strike="noStrike" kern="1200" cap="none" spc="0" normalizeH="0" baseline="0" noProof="0" smtClean="0">
                <a:ln>
                  <a:noFill/>
                </a:ln>
                <a:solidFill>
                  <a:schemeClr val="bg1"/>
                </a:solidFill>
                <a:effectLst/>
                <a:uLnTx/>
                <a:uFillTx/>
                <a:latin typeface="Arial" pitchFamily="34" charset="0"/>
                <a:ea typeface="+mj-ea"/>
                <a:cs typeface="Arial" pitchFamily="34" charset="0"/>
              </a:rPr>
              <a:t>ΣΤΟΙΧΕΙΩΔΗΣ ΛΕΙΤΟΥΡΓΙΑΣ ΑΕΡΙΟΣΤΡΟΒΙΛΩΝ</a:t>
            </a:r>
            <a:r>
              <a:rPr kumimoji="0" lang="el-GR" sz="1400" b="0" i="0" u="none" strike="noStrike" kern="1200" cap="none" spc="0" normalizeH="0" baseline="0" noProof="0" smtClean="0">
                <a:ln>
                  <a:noFill/>
                </a:ln>
                <a:solidFill>
                  <a:schemeClr val="tx1"/>
                </a:solidFill>
                <a:effectLst/>
                <a:uLnTx/>
                <a:uFillTx/>
                <a:latin typeface="+mj-lt"/>
                <a:ea typeface="+mj-ea"/>
                <a:cs typeface="+mj-cs"/>
              </a:rPr>
              <a:t/>
            </a:r>
            <a:br>
              <a:rPr kumimoji="0" lang="el-GR" sz="1400" b="0" i="0" u="none" strike="noStrike" kern="1200" cap="none" spc="0" normalizeH="0" baseline="0" noProof="0" smtClean="0">
                <a:ln>
                  <a:noFill/>
                </a:ln>
                <a:solidFill>
                  <a:schemeClr val="tx1"/>
                </a:solidFill>
                <a:effectLst/>
                <a:uLnTx/>
                <a:uFillTx/>
                <a:latin typeface="+mj-lt"/>
                <a:ea typeface="+mj-ea"/>
                <a:cs typeface="+mj-cs"/>
              </a:rPr>
            </a:br>
            <a:endParaRPr kumimoji="0" lang="el-GR" sz="1400" b="1" i="0" u="sng" strike="noStrike" kern="1200" cap="none" spc="0" normalizeH="0" baseline="0" noProof="0" dirty="0">
              <a:ln>
                <a:noFill/>
              </a:ln>
              <a:solidFill>
                <a:schemeClr val="bg1"/>
              </a:solidFill>
              <a:effectLst/>
              <a:uLnTx/>
              <a:uFillTx/>
              <a:latin typeface="Arial Black" pitchFamily="34" charset="0"/>
              <a:ea typeface="+mj-ea"/>
              <a:cs typeface="+mj-cs"/>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2844" y="1071546"/>
            <a:ext cx="8858312" cy="5643602"/>
          </a:xfrm>
        </p:spPr>
        <p:txBody>
          <a:bodyPr>
            <a:normAutofit/>
          </a:bodyPr>
          <a:lstStyle/>
          <a:p>
            <a:pPr algn="l"/>
            <a:endParaRPr lang="el-GR" sz="14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ΣΤΟΥΣ ΚΙΝΗΤΗΡΕΣ ΑΝΤΙΔΡΑΣΕΩΣ (ΚΙΝΗΤΗΡΕΣ </a:t>
            </a:r>
            <a:r>
              <a:rPr lang="en-US" sz="1800" b="1" dirty="0" smtClean="0">
                <a:solidFill>
                  <a:schemeClr val="tx1"/>
                </a:solidFill>
                <a:latin typeface="Arial Black" pitchFamily="34" charset="0"/>
              </a:rPr>
              <a:t>jet</a:t>
            </a:r>
            <a:r>
              <a:rPr lang="el-GR" sz="1800" b="1" dirty="0" smtClean="0">
                <a:solidFill>
                  <a:schemeClr val="tx1"/>
                </a:solidFill>
                <a:latin typeface="Arial Black" pitchFamily="34" charset="0"/>
              </a:rPr>
              <a:t>), Η ΙΣΧΥΣ ΠΟΥ ΑΠΟΡΡΟΦΑ Ο ΣΤΡΟΒΙΛΟΣ ΑΠΟ ΤΑ ΚΑΥΣΑΕΡΙΑ ΕΙΝΑΙ ΑΚΡΙΒΩΣ ΑΥΤΗ ΠΟΥ ΧΡΕΙΑΖΕΤΑΙ Ο ΣΥΜΠΙΕΣΤΗΣ ΓΙΑ ΤΗΝ ΠΕΡΙΣΤΡΟΦΗ ΤΟΥ ΚΑΙ ΤΗ ΣΥΜΠΙΕΣΗ ΤΟΥ. </a:t>
            </a:r>
            <a:endParaRPr lang="en-US" sz="1800" b="1" dirty="0" smtClean="0">
              <a:solidFill>
                <a:schemeClr val="tx1"/>
              </a:solidFill>
              <a:latin typeface="Arial Black" pitchFamily="34" charset="0"/>
            </a:endParaRPr>
          </a:p>
          <a:p>
            <a:pPr marL="180000" indent="-180000" algn="l">
              <a:buClr>
                <a:srgbClr val="FF0000"/>
              </a:buClr>
              <a:buFont typeface="Wingdings" pitchFamily="2" charset="2"/>
              <a:buChar char="q"/>
            </a:pPr>
            <a:endParaRPr lang="en-US" sz="18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ΑΥΤΟΣ ΕΙΝΑΙ Ο ΛΟΓΟΣ ΥΠΑΡΞΕΩΣ ΤΟΥ ΣΤΡΟΒΙΛΟΥ, ΔΗΛΑΔΗ ΝΑ ΑΠΟΡΡΟΦΑ ΤΟΣΗ ΕΝΕΡΓΕΙΑ ΑΠΟ ΤΑ ΚΑΥΣΑΕΡΙΑ ΟΣΗ ΑΠΑΙΤΕΙΤΑΙ ΓΙΑ ΤΗΝ ΠΕΡΙΣΤΡΟΦΗ ΤΟΥ ΣΥΜΠΙΕΣΤΗ.</a:t>
            </a:r>
          </a:p>
          <a:p>
            <a:pPr marL="180000" indent="-180000" algn="l">
              <a:buClr>
                <a:srgbClr val="FF0000"/>
              </a:buClr>
            </a:pPr>
            <a:endParaRPr lang="el-GR" sz="1800" b="1" dirty="0" smtClean="0">
              <a:solidFill>
                <a:schemeClr val="tx1"/>
              </a:solidFill>
              <a:latin typeface="Arial Black" pitchFamily="34" charset="0"/>
            </a:endParaRPr>
          </a:p>
        </p:txBody>
      </p:sp>
      <p:sp>
        <p:nvSpPr>
          <p:cNvPr id="5" name="Title 1"/>
          <p:cNvSpPr txBox="1">
            <a:spLocks/>
          </p:cNvSpPr>
          <p:nvPr/>
        </p:nvSpPr>
        <p:spPr>
          <a:xfrm>
            <a:off x="251520" y="188640"/>
            <a:ext cx="8572500" cy="714357"/>
          </a:xfrm>
          <a:prstGeom prst="rect">
            <a:avLst/>
          </a:prstGeom>
          <a:solidFill>
            <a:schemeClr val="accent2">
              <a:lumMod val="75000"/>
            </a:schemeClr>
          </a:solidFill>
        </p:spPr>
        <p:txBody>
          <a:bodyPr vert="horz" lIns="91440" tIns="45720" rIns="91440" bIns="45720" rtlCol="0" anchor="ct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400" b="1" i="0" u="sng" strike="noStrike" kern="1200" cap="none" spc="0" normalizeH="0" baseline="0" noProof="0" smtClean="0">
                <a:ln>
                  <a:noFill/>
                </a:ln>
                <a:solidFill>
                  <a:schemeClr val="bg1"/>
                </a:solidFill>
                <a:effectLst/>
                <a:uLnTx/>
                <a:uFillTx/>
                <a:latin typeface="Arial Black" pitchFamily="34" charset="0"/>
                <a:ea typeface="+mj-ea"/>
                <a:cs typeface="+mj-cs"/>
              </a:rPr>
              <a:t/>
            </a:r>
            <a:br>
              <a:rPr kumimoji="0" lang="el-GR" sz="1400" b="1" i="0" u="sng" strike="noStrike" kern="1200" cap="none" spc="0" normalizeH="0" baseline="0" noProof="0" smtClean="0">
                <a:ln>
                  <a:noFill/>
                </a:ln>
                <a:solidFill>
                  <a:schemeClr val="bg1"/>
                </a:solidFill>
                <a:effectLst/>
                <a:uLnTx/>
                <a:uFillTx/>
                <a:latin typeface="Arial Black" pitchFamily="34" charset="0"/>
                <a:ea typeface="+mj-ea"/>
                <a:cs typeface="+mj-cs"/>
              </a:rPr>
            </a:br>
            <a:r>
              <a:rPr kumimoji="0" lang="el-GR" sz="2700" b="1" i="0" u="sng" strike="noStrike" kern="1200" cap="none" spc="0" normalizeH="0" baseline="0" noProof="0" smtClean="0">
                <a:ln>
                  <a:noFill/>
                </a:ln>
                <a:solidFill>
                  <a:schemeClr val="bg1"/>
                </a:solidFill>
                <a:effectLst/>
                <a:uLnTx/>
                <a:uFillTx/>
                <a:latin typeface="Arial" pitchFamily="34" charset="0"/>
                <a:ea typeface="+mj-ea"/>
                <a:cs typeface="Arial" pitchFamily="34" charset="0"/>
              </a:rPr>
              <a:t>ΣΤΟΙΧΕΙΩΔΗΣ ΛΕΙΤΟΥΡΓΙΑΣ ΑΕΡΙΟΣΤΡΟΒΙΛΩΝ</a:t>
            </a:r>
            <a:r>
              <a:rPr kumimoji="0" lang="el-GR" sz="1400" b="0" i="0" u="none" strike="noStrike" kern="1200" cap="none" spc="0" normalizeH="0" baseline="0" noProof="0" smtClean="0">
                <a:ln>
                  <a:noFill/>
                </a:ln>
                <a:solidFill>
                  <a:schemeClr val="tx1"/>
                </a:solidFill>
                <a:effectLst/>
                <a:uLnTx/>
                <a:uFillTx/>
                <a:latin typeface="+mj-lt"/>
                <a:ea typeface="+mj-ea"/>
                <a:cs typeface="+mj-cs"/>
              </a:rPr>
              <a:t/>
            </a:r>
            <a:br>
              <a:rPr kumimoji="0" lang="el-GR" sz="1400" b="0" i="0" u="none" strike="noStrike" kern="1200" cap="none" spc="0" normalizeH="0" baseline="0" noProof="0" smtClean="0">
                <a:ln>
                  <a:noFill/>
                </a:ln>
                <a:solidFill>
                  <a:schemeClr val="tx1"/>
                </a:solidFill>
                <a:effectLst/>
                <a:uLnTx/>
                <a:uFillTx/>
                <a:latin typeface="+mj-lt"/>
                <a:ea typeface="+mj-ea"/>
                <a:cs typeface="+mj-cs"/>
              </a:rPr>
            </a:br>
            <a:endParaRPr kumimoji="0" lang="el-GR" sz="1400" b="1" i="0" u="sng" strike="noStrike" kern="1200" cap="none" spc="0" normalizeH="0" baseline="0" noProof="0" dirty="0">
              <a:ln>
                <a:noFill/>
              </a:ln>
              <a:solidFill>
                <a:schemeClr val="bg1"/>
              </a:solidFill>
              <a:effectLst/>
              <a:uLnTx/>
              <a:uFillTx/>
              <a:latin typeface="Arial Black" pitchFamily="34" charset="0"/>
              <a:ea typeface="+mj-ea"/>
              <a:cs typeface="+mj-cs"/>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2844" y="1071546"/>
            <a:ext cx="8858312" cy="5643602"/>
          </a:xfrm>
        </p:spPr>
        <p:txBody>
          <a:bodyPr>
            <a:normAutofit/>
          </a:bodyPr>
          <a:lstStyle/>
          <a:p>
            <a:pPr marL="180000" indent="-180000" algn="l">
              <a:buClr>
                <a:srgbClr val="FF0000"/>
              </a:buClr>
              <a:buFont typeface="Wingdings" pitchFamily="2" charset="2"/>
              <a:buChar char="q"/>
            </a:pPr>
            <a:endParaRPr lang="el-GR" sz="14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ΤΑ ΚΑΥΣΑΕΡΙΑ ΕΞΕΡΧΟΜΕΝΑ ΑΠΟ ΤΟ ΣΤΡΟΒΙΛΟ ΕΧΟΥΝ ΑΚΟΜΗ ΠΟΛΥ ΥΨΗΛΗ ΕΝΕΡΓΕΙΑΚΗ ΣΤΑΘΜΗ. ΑΥΤΗ ΤΟΥΣ Η ΕΝΕΡΓΕΙΑ ΕΙΝΑΙ Η ΩΦΕΛΙΜΗ ΕΝΕΡΓΕΙΑ ΠΟΥ ΠΑΡΑΓΕΙ Ο ΑΕΡΙΟΣΤΡΟΒΙΛΟΣ.</a:t>
            </a:r>
          </a:p>
          <a:p>
            <a:pPr marL="180000" indent="-180000" algn="l">
              <a:buClr>
                <a:srgbClr val="FF0000"/>
              </a:buClr>
            </a:pPr>
            <a:endParaRPr lang="el-GR" sz="18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ΣΤΗΝ ΠΕΡΙΠΤΩΣΗ ΕΝΟΣ ΚΙΝΗΤΗΡΑ ΑΕΡΟΣΚΑΦΟΥΣ, ΤΑ ΘΕΡΜΑ ΚΑΥΣΑΕΡΙΑ ΟΔΗΓΟΥΝΤΑΙ ΣΕ ΕΝΑ ΑΚΡΟΦΥΣΙΟ, ΟΠΟΥ ΕΠΙΤΑΧΥΝΟΝΤΑΙ ΚΑΙ ΕΞΕΡΧΟΝΤΑΙ ΑΠΟ ΤΟ ΠΙΣΩ ΜΕΡΟΣ ΤΟΥ ΑΚΡΟΦΥΣΙΟΥ ΣΤΗΝ ΑΤΜΟΣΦΑΙΡΑ ΜΕ ΠΟΛΥ ΥΨΗΛΗ ΤΑΧΥΤΗΤΑ ΚΑΙ ΟΡΜΗ.</a:t>
            </a:r>
          </a:p>
          <a:p>
            <a:pPr marL="180000" indent="-180000" algn="l">
              <a:buClr>
                <a:srgbClr val="FF0000"/>
              </a:buClr>
              <a:buFont typeface="Wingdings" pitchFamily="2" charset="2"/>
              <a:buChar char="q"/>
            </a:pPr>
            <a:endParaRPr lang="el-GR" sz="18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 Η ΜΕΤΑΒΟΛΗ ΤΗΣ ΟΡΜΗΣ ΠΟΥ ΠΡΑΓΜΑΤΟΠΟΙΕΙΤΑΙ ΣΤΟ ΕΡΓΑΖΟΜΕΝΟ ΜΕΣΟ (ΑΕΡΑΣ-ΚΑΥΣΑΕΡΙΑ) ΜΕΤΑΞΥ ΤΗΣ ΕΙΣΟΔΟΥ ΚΑΙ ΤΗΣ ΕΞΟΔΟΥ ΤΟΥ ΚΙΝΗΤΗΡΑ </a:t>
            </a:r>
            <a:r>
              <a:rPr lang="el-GR" sz="1800" dirty="0" smtClean="0">
                <a:solidFill>
                  <a:schemeClr val="tx1"/>
                </a:solidFill>
                <a:latin typeface="Arial Black" pitchFamily="34" charset="0"/>
              </a:rPr>
              <a:t>ΠΡΟΚΑΛΕΙ ΤΗΝ ΩΣΤΙΚΗ ΔΥΝΑΜΗ ΠΟΥ ΚΙΝΕΙ ΤΟ ΑΕΡΟΣΚΑΦΟΣ.</a:t>
            </a:r>
          </a:p>
          <a:p>
            <a:pPr marL="180000" indent="-180000" algn="l">
              <a:buClr>
                <a:srgbClr val="FF0000"/>
              </a:buClr>
            </a:pPr>
            <a:endParaRPr lang="el-GR" sz="1800" b="1" dirty="0" smtClean="0">
              <a:solidFill>
                <a:schemeClr val="tx1"/>
              </a:solidFill>
              <a:latin typeface="Arial Black" pitchFamily="34" charset="0"/>
            </a:endParaRPr>
          </a:p>
        </p:txBody>
      </p:sp>
      <p:sp>
        <p:nvSpPr>
          <p:cNvPr id="5" name="Title 1"/>
          <p:cNvSpPr txBox="1">
            <a:spLocks/>
          </p:cNvSpPr>
          <p:nvPr/>
        </p:nvSpPr>
        <p:spPr>
          <a:xfrm>
            <a:off x="251520" y="188640"/>
            <a:ext cx="8572500" cy="714357"/>
          </a:xfrm>
          <a:prstGeom prst="rect">
            <a:avLst/>
          </a:prstGeom>
          <a:solidFill>
            <a:schemeClr val="accent2">
              <a:lumMod val="75000"/>
            </a:schemeClr>
          </a:solidFill>
        </p:spPr>
        <p:txBody>
          <a:bodyPr vert="horz" lIns="91440" tIns="45720" rIns="91440" bIns="45720" rtlCol="0" anchor="ct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400" b="1" i="0" u="sng" strike="noStrike" kern="1200" cap="none" spc="0" normalizeH="0" baseline="0" noProof="0" smtClean="0">
                <a:ln>
                  <a:noFill/>
                </a:ln>
                <a:solidFill>
                  <a:schemeClr val="bg1"/>
                </a:solidFill>
                <a:effectLst/>
                <a:uLnTx/>
                <a:uFillTx/>
                <a:latin typeface="Arial Black" pitchFamily="34" charset="0"/>
                <a:ea typeface="+mj-ea"/>
                <a:cs typeface="+mj-cs"/>
              </a:rPr>
              <a:t/>
            </a:r>
            <a:br>
              <a:rPr kumimoji="0" lang="el-GR" sz="1400" b="1" i="0" u="sng" strike="noStrike" kern="1200" cap="none" spc="0" normalizeH="0" baseline="0" noProof="0" smtClean="0">
                <a:ln>
                  <a:noFill/>
                </a:ln>
                <a:solidFill>
                  <a:schemeClr val="bg1"/>
                </a:solidFill>
                <a:effectLst/>
                <a:uLnTx/>
                <a:uFillTx/>
                <a:latin typeface="Arial Black" pitchFamily="34" charset="0"/>
                <a:ea typeface="+mj-ea"/>
                <a:cs typeface="+mj-cs"/>
              </a:rPr>
            </a:br>
            <a:r>
              <a:rPr kumimoji="0" lang="el-GR" sz="2700" b="1" i="0" u="sng" strike="noStrike" kern="1200" cap="none" spc="0" normalizeH="0" baseline="0" noProof="0" smtClean="0">
                <a:ln>
                  <a:noFill/>
                </a:ln>
                <a:solidFill>
                  <a:schemeClr val="bg1"/>
                </a:solidFill>
                <a:effectLst/>
                <a:uLnTx/>
                <a:uFillTx/>
                <a:latin typeface="Arial" pitchFamily="34" charset="0"/>
                <a:ea typeface="+mj-ea"/>
                <a:cs typeface="Arial" pitchFamily="34" charset="0"/>
              </a:rPr>
              <a:t>ΣΤΟΙΧΕΙΩΔΗΣ ΛΕΙΤΟΥΡΓΙΑΣ ΑΕΡΙΟΣΤΡΟΒΙΛΩΝ</a:t>
            </a:r>
            <a:r>
              <a:rPr kumimoji="0" lang="el-GR" sz="1400" b="0" i="0" u="none" strike="noStrike" kern="1200" cap="none" spc="0" normalizeH="0" baseline="0" noProof="0" smtClean="0">
                <a:ln>
                  <a:noFill/>
                </a:ln>
                <a:solidFill>
                  <a:schemeClr val="tx1"/>
                </a:solidFill>
                <a:effectLst/>
                <a:uLnTx/>
                <a:uFillTx/>
                <a:latin typeface="+mj-lt"/>
                <a:ea typeface="+mj-ea"/>
                <a:cs typeface="+mj-cs"/>
              </a:rPr>
              <a:t/>
            </a:r>
            <a:br>
              <a:rPr kumimoji="0" lang="el-GR" sz="1400" b="0" i="0" u="none" strike="noStrike" kern="1200" cap="none" spc="0" normalizeH="0" baseline="0" noProof="0" smtClean="0">
                <a:ln>
                  <a:noFill/>
                </a:ln>
                <a:solidFill>
                  <a:schemeClr val="tx1"/>
                </a:solidFill>
                <a:effectLst/>
                <a:uLnTx/>
                <a:uFillTx/>
                <a:latin typeface="+mj-lt"/>
                <a:ea typeface="+mj-ea"/>
                <a:cs typeface="+mj-cs"/>
              </a:rPr>
            </a:br>
            <a:endParaRPr kumimoji="0" lang="el-GR" sz="1400" b="1" i="0" u="sng" strike="noStrike" kern="1200" cap="none" spc="0" normalizeH="0" baseline="0" noProof="0" dirty="0">
              <a:ln>
                <a:noFill/>
              </a:ln>
              <a:solidFill>
                <a:schemeClr val="bg1"/>
              </a:solidFill>
              <a:effectLst/>
              <a:uLnTx/>
              <a:uFillTx/>
              <a:latin typeface="Arial Black" pitchFamily="34" charset="0"/>
              <a:ea typeface="+mj-ea"/>
              <a:cs typeface="+mj-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285860"/>
            <a:ext cx="8572560" cy="5286412"/>
          </a:xfrm>
        </p:spPr>
        <p:txBody>
          <a:bodyPr>
            <a:normAutofit fontScale="62500" lnSpcReduction="20000"/>
          </a:bodyPr>
          <a:lstStyle/>
          <a:p>
            <a:pPr marL="360000" indent="-360000" algn="l"/>
            <a:r>
              <a:rPr lang="el-GR" sz="2600" b="1" dirty="0" smtClean="0">
                <a:solidFill>
                  <a:schemeClr val="tx1"/>
                </a:solidFill>
                <a:latin typeface="Arial" pitchFamily="34" charset="0"/>
                <a:cs typeface="Arial" pitchFamily="34" charset="0"/>
              </a:rPr>
              <a:t>ΟΙ </a:t>
            </a:r>
            <a:r>
              <a:rPr lang="el-GR" sz="2600" b="1" u="sng" dirty="0" smtClean="0">
                <a:solidFill>
                  <a:srgbClr val="FF0000"/>
                </a:solidFill>
                <a:latin typeface="Arial" pitchFamily="34" charset="0"/>
                <a:cs typeface="Arial" pitchFamily="34" charset="0"/>
              </a:rPr>
              <a:t>ΕΜΒΟΛΟΦΟΡΕΣ ΠΑΛΙΝΔΡΟΜΙΚΕΣ Μ</a:t>
            </a:r>
            <a:r>
              <a:rPr lang="en-US" sz="2600" b="1" u="sng" dirty="0" smtClean="0">
                <a:solidFill>
                  <a:srgbClr val="FF0000"/>
                </a:solidFill>
                <a:latin typeface="Arial" pitchFamily="34" charset="0"/>
                <a:cs typeface="Arial" pitchFamily="34" charset="0"/>
              </a:rPr>
              <a:t>.</a:t>
            </a:r>
            <a:r>
              <a:rPr lang="el-GR" sz="2600" b="1" u="sng" dirty="0" smtClean="0">
                <a:solidFill>
                  <a:srgbClr val="FF0000"/>
                </a:solidFill>
                <a:latin typeface="Arial" pitchFamily="34" charset="0"/>
                <a:cs typeface="Arial" pitchFamily="34" charset="0"/>
              </a:rPr>
              <a:t>Ε</a:t>
            </a:r>
            <a:r>
              <a:rPr lang="en-US" sz="2600" b="1" u="sng" dirty="0" smtClean="0">
                <a:solidFill>
                  <a:srgbClr val="FF0000"/>
                </a:solidFill>
                <a:latin typeface="Arial" pitchFamily="34" charset="0"/>
                <a:cs typeface="Arial" pitchFamily="34" charset="0"/>
              </a:rPr>
              <a:t>.</a:t>
            </a:r>
            <a:r>
              <a:rPr lang="el-GR" sz="2600" b="1" u="sng" dirty="0" smtClean="0">
                <a:solidFill>
                  <a:srgbClr val="FF0000"/>
                </a:solidFill>
                <a:latin typeface="Arial" pitchFamily="34" charset="0"/>
                <a:cs typeface="Arial" pitchFamily="34" charset="0"/>
              </a:rPr>
              <a:t>Κ</a:t>
            </a:r>
            <a:r>
              <a:rPr lang="en-US" sz="2600" b="1" u="sng" dirty="0" smtClean="0">
                <a:solidFill>
                  <a:srgbClr val="FF0000"/>
                </a:solidFill>
                <a:latin typeface="Arial" pitchFamily="34" charset="0"/>
                <a:cs typeface="Arial" pitchFamily="34" charset="0"/>
              </a:rPr>
              <a:t>.</a:t>
            </a:r>
            <a:r>
              <a:rPr lang="el-GR" sz="2600" b="1" dirty="0" smtClean="0">
                <a:solidFill>
                  <a:schemeClr val="tx1"/>
                </a:solidFill>
                <a:latin typeface="Arial" pitchFamily="34" charset="0"/>
                <a:cs typeface="Arial" pitchFamily="34" charset="0"/>
              </a:rPr>
              <a:t> ΚΑΤΑΤΑΣΣΟΝΤΑΙ ΣΤΙΣ ΑΚΟΛΟΥΘΕΣ ΚΑΤΗΓΟΡΙΕΣ:</a:t>
            </a:r>
          </a:p>
          <a:p>
            <a:pPr marL="360000" indent="-360000" algn="l"/>
            <a:endParaRPr lang="el-GR" sz="2600" b="1" dirty="0" smtClean="0">
              <a:solidFill>
                <a:schemeClr val="tx1"/>
              </a:solidFill>
              <a:latin typeface="Arial" pitchFamily="34" charset="0"/>
              <a:cs typeface="Arial" pitchFamily="34" charset="0"/>
            </a:endParaRPr>
          </a:p>
          <a:p>
            <a:pPr marL="360000" indent="-360000" algn="l">
              <a:buClr>
                <a:srgbClr val="FF0000"/>
              </a:buClr>
              <a:buFont typeface="+mj-lt"/>
              <a:buAutoNum type="arabicPeriod"/>
            </a:pPr>
            <a:r>
              <a:rPr lang="el-GR" sz="2600" b="1" dirty="0" smtClean="0">
                <a:solidFill>
                  <a:schemeClr val="tx1"/>
                </a:solidFill>
                <a:latin typeface="Arial" pitchFamily="34" charset="0"/>
                <a:cs typeface="Arial" pitchFamily="34" charset="0"/>
              </a:rPr>
              <a:t>ΑΝΑΛΟΓΑ ΜΕ ΤΟΝ ΤΡΟΠΟ ΕΝΑΥΣΕΩΣ (ΑΝΑΦΛΕΞΕΩΣ) ΤΟΝ ΚΑΥΣΙΜΟΥ</a:t>
            </a:r>
            <a:r>
              <a:rPr lang="en-US" sz="2600" b="1" dirty="0" smtClean="0">
                <a:solidFill>
                  <a:schemeClr val="tx1"/>
                </a:solidFill>
                <a:latin typeface="Arial" pitchFamily="34" charset="0"/>
                <a:cs typeface="Arial" pitchFamily="34" charset="0"/>
              </a:rPr>
              <a:t>.</a:t>
            </a:r>
            <a:endParaRPr lang="el-GR" sz="2600" b="1" dirty="0" smtClean="0">
              <a:solidFill>
                <a:schemeClr val="tx1"/>
              </a:solidFill>
              <a:latin typeface="Arial" pitchFamily="34" charset="0"/>
              <a:cs typeface="Arial" pitchFamily="34" charset="0"/>
            </a:endParaRPr>
          </a:p>
          <a:p>
            <a:pPr marL="360000" indent="-360000" algn="l">
              <a:buClr>
                <a:srgbClr val="FF0000"/>
              </a:buClr>
              <a:buFont typeface="+mj-lt"/>
              <a:buAutoNum type="arabicPeriod"/>
            </a:pPr>
            <a:r>
              <a:rPr lang="el-GR" sz="2600" b="1" dirty="0" smtClean="0">
                <a:solidFill>
                  <a:schemeClr val="tx1"/>
                </a:solidFill>
                <a:latin typeface="Arial" pitchFamily="34" charset="0"/>
                <a:cs typeface="Arial" pitchFamily="34" charset="0"/>
              </a:rPr>
              <a:t>ΑΝΑΛΟΓΑ ΜΕ ΤΟΝ ΑΡΙΘΜΟ ΤΩΝ ΔΙΑΔΡΟΜΩΝ ΤΟΥ ΕΜΒΟΛΟΥ</a:t>
            </a:r>
            <a:r>
              <a:rPr lang="en-US" sz="2600" b="1" dirty="0" smtClean="0">
                <a:solidFill>
                  <a:schemeClr val="tx1"/>
                </a:solidFill>
                <a:latin typeface="Arial" pitchFamily="34" charset="0"/>
                <a:cs typeface="Arial" pitchFamily="34" charset="0"/>
              </a:rPr>
              <a:t>.</a:t>
            </a:r>
          </a:p>
          <a:p>
            <a:pPr marL="360000" indent="-360000" algn="l">
              <a:buClr>
                <a:srgbClr val="FF0000"/>
              </a:buClr>
              <a:buFont typeface="+mj-lt"/>
              <a:buAutoNum type="arabicPeriod"/>
            </a:pPr>
            <a:r>
              <a:rPr lang="el-GR" sz="2600" b="1" dirty="0" smtClean="0">
                <a:solidFill>
                  <a:schemeClr val="tx1"/>
                </a:solidFill>
                <a:latin typeface="Arial" pitchFamily="34" charset="0"/>
                <a:cs typeface="Arial" pitchFamily="34" charset="0"/>
              </a:rPr>
              <a:t>ΑΝΑΛΟΓΑ ΜΕ ΤΟ ΕΙΔΟΣ ΤΟΥ ΚΑΥΣΙΜΟΥ</a:t>
            </a:r>
            <a:r>
              <a:rPr lang="en-US" sz="2600" b="1" dirty="0" smtClean="0">
                <a:solidFill>
                  <a:schemeClr val="tx1"/>
                </a:solidFill>
                <a:latin typeface="Arial" pitchFamily="34" charset="0"/>
                <a:cs typeface="Arial" pitchFamily="34" charset="0"/>
              </a:rPr>
              <a:t>.</a:t>
            </a:r>
          </a:p>
          <a:p>
            <a:pPr marL="360000" indent="-360000" algn="l">
              <a:buClr>
                <a:srgbClr val="FF0000"/>
              </a:buClr>
              <a:buFont typeface="+mj-lt"/>
              <a:buAutoNum type="arabicPeriod"/>
            </a:pPr>
            <a:r>
              <a:rPr lang="el-GR" sz="2600" b="1" dirty="0" smtClean="0">
                <a:solidFill>
                  <a:schemeClr val="tx1"/>
                </a:solidFill>
                <a:latin typeface="Arial" pitchFamily="34" charset="0"/>
                <a:cs typeface="Arial" pitchFamily="34" charset="0"/>
              </a:rPr>
              <a:t>ΑΝΑΛΟΓΑ ΜΕ ΤΗ ΓΩΝΙΑΚΗ ΤΑΧΥΤΗΤΑ ΠΕΡΙΣΤΡΟΦΗΣ ΤΟΥ ΣΤΡΟΦΑΛΟΦΟΡΟΥ ΑΞΟΝΑ</a:t>
            </a:r>
            <a:r>
              <a:rPr lang="en-US" sz="2600" b="1" dirty="0" smtClean="0">
                <a:solidFill>
                  <a:schemeClr val="tx1"/>
                </a:solidFill>
                <a:latin typeface="Arial" pitchFamily="34" charset="0"/>
                <a:cs typeface="Arial" pitchFamily="34" charset="0"/>
              </a:rPr>
              <a:t>.</a:t>
            </a:r>
          </a:p>
          <a:p>
            <a:pPr marL="360000" indent="-360000" algn="l">
              <a:buClr>
                <a:srgbClr val="FF0000"/>
              </a:buClr>
              <a:buFont typeface="+mj-lt"/>
              <a:buAutoNum type="arabicPeriod"/>
            </a:pPr>
            <a:r>
              <a:rPr lang="el-GR" sz="2600" b="1" dirty="0" smtClean="0">
                <a:solidFill>
                  <a:schemeClr val="tx1"/>
                </a:solidFill>
                <a:latin typeface="Arial" pitchFamily="34" charset="0"/>
                <a:cs typeface="Arial" pitchFamily="34" charset="0"/>
              </a:rPr>
              <a:t>ΑΝΑΛΟΓΑ ΜΕ ΤΟΝ ΑΡΙΘΜΟ ΤΩΝ ΚΥΛΙΝΔΡΩΝ</a:t>
            </a:r>
            <a:r>
              <a:rPr lang="en-US" sz="2600" b="1" dirty="0" smtClean="0">
                <a:solidFill>
                  <a:schemeClr val="tx1"/>
                </a:solidFill>
                <a:latin typeface="Arial" pitchFamily="34" charset="0"/>
                <a:cs typeface="Arial" pitchFamily="34" charset="0"/>
              </a:rPr>
              <a:t>.</a:t>
            </a:r>
          </a:p>
          <a:p>
            <a:pPr marL="360000" indent="-360000" algn="l">
              <a:buClr>
                <a:srgbClr val="FF0000"/>
              </a:buClr>
              <a:buFont typeface="+mj-lt"/>
              <a:buAutoNum type="arabicPeriod"/>
            </a:pPr>
            <a:r>
              <a:rPr lang="el-GR" sz="2600" b="1" dirty="0" smtClean="0">
                <a:solidFill>
                  <a:schemeClr val="tx1"/>
                </a:solidFill>
                <a:latin typeface="Arial" pitchFamily="34" charset="0"/>
                <a:cs typeface="Arial" pitchFamily="34" charset="0"/>
              </a:rPr>
              <a:t>ΑΝΑΛΟΓΑ ΜΕ ΤΗ ΔΙΑΤΑΞΗ ΤΩΝ ΚΥΛΙΝΔΡΩΝ</a:t>
            </a:r>
            <a:r>
              <a:rPr lang="en-US" sz="2600" b="1" dirty="0" smtClean="0">
                <a:solidFill>
                  <a:schemeClr val="tx1"/>
                </a:solidFill>
                <a:latin typeface="Arial" pitchFamily="34" charset="0"/>
                <a:cs typeface="Arial" pitchFamily="34" charset="0"/>
              </a:rPr>
              <a:t>.</a:t>
            </a:r>
          </a:p>
          <a:p>
            <a:pPr marL="360000" indent="-360000" algn="l">
              <a:buClr>
                <a:srgbClr val="FF0000"/>
              </a:buClr>
              <a:buFont typeface="+mj-lt"/>
              <a:buAutoNum type="arabicPeriod"/>
            </a:pPr>
            <a:r>
              <a:rPr lang="el-GR" sz="2600" b="1" dirty="0" smtClean="0">
                <a:solidFill>
                  <a:schemeClr val="tx1"/>
                </a:solidFill>
                <a:latin typeface="Arial" pitchFamily="34" charset="0"/>
                <a:cs typeface="Arial" pitchFamily="34" charset="0"/>
              </a:rPr>
              <a:t>ΑΝΑΛΟΓΑ ΜΕ ΤΟΝ ΤΡΟΠΟ ΨΥΞΕΩΣ ΤΩΝ ΚΥΛΙΝΔΡΩΝ</a:t>
            </a:r>
            <a:r>
              <a:rPr lang="en-US" sz="2600" b="1" dirty="0" smtClean="0">
                <a:solidFill>
                  <a:schemeClr val="tx1"/>
                </a:solidFill>
                <a:latin typeface="Arial" pitchFamily="34" charset="0"/>
                <a:cs typeface="Arial" pitchFamily="34" charset="0"/>
              </a:rPr>
              <a:t>.</a:t>
            </a:r>
          </a:p>
          <a:p>
            <a:pPr marL="360000" indent="-360000" algn="l">
              <a:buClr>
                <a:srgbClr val="FF0000"/>
              </a:buClr>
              <a:buFont typeface="+mj-lt"/>
              <a:buAutoNum type="arabicPeriod"/>
            </a:pPr>
            <a:r>
              <a:rPr lang="el-GR" sz="2600" b="1" dirty="0" smtClean="0">
                <a:solidFill>
                  <a:schemeClr val="tx1"/>
                </a:solidFill>
                <a:latin typeface="Arial" pitchFamily="34" charset="0"/>
                <a:cs typeface="Arial" pitchFamily="34" charset="0"/>
              </a:rPr>
              <a:t>ΑΝΑΛΟΓΑ ΜΕ ΤΟΝ ΤΡΟΠΟ ΣΥΝΔΕΣΕΩΣ ΤΟΥ ΕΜΒΟΛΟΥ ΚΑΙ ΤΟΝ ΔΙΩΣΤΗΡΑ</a:t>
            </a:r>
            <a:r>
              <a:rPr lang="en-US" sz="2600" b="1" dirty="0" smtClean="0">
                <a:solidFill>
                  <a:schemeClr val="tx1"/>
                </a:solidFill>
                <a:latin typeface="Arial" pitchFamily="34" charset="0"/>
                <a:cs typeface="Arial" pitchFamily="34" charset="0"/>
              </a:rPr>
              <a:t>.</a:t>
            </a:r>
          </a:p>
          <a:p>
            <a:pPr marL="360000" indent="-360000" algn="l">
              <a:buClr>
                <a:srgbClr val="FF0000"/>
              </a:buClr>
              <a:buFont typeface="+mj-lt"/>
              <a:buAutoNum type="arabicPeriod"/>
            </a:pPr>
            <a:r>
              <a:rPr lang="el-GR" sz="2600" b="1" dirty="0" smtClean="0">
                <a:solidFill>
                  <a:schemeClr val="tx1"/>
                </a:solidFill>
                <a:latin typeface="Arial" pitchFamily="34" charset="0"/>
                <a:cs typeface="Arial" pitchFamily="34" charset="0"/>
              </a:rPr>
              <a:t>ΑΝΑΛΟΓΑ ΜΕ ΤΟΝ ΤΡΟΠΟ, ΤΗΝ ΠΙΕΣΗ, ΑΛΛΑ ΚΑΙ ΤΗΝ ΠΟΣΟΤΗΤΑ ΤΟΥ ΑΕΡΑ ΠΟΥ ΕΙΣΑΓΕΤΑΙ ΣΤΟΝ ΚΥΛΙΝΔΡΟ</a:t>
            </a:r>
            <a:r>
              <a:rPr lang="en-US" sz="2600" dirty="0" smtClean="0">
                <a:solidFill>
                  <a:schemeClr val="tx1"/>
                </a:solidFill>
                <a:latin typeface="Arial" pitchFamily="34" charset="0"/>
                <a:cs typeface="Arial" pitchFamily="34" charset="0"/>
              </a:rPr>
              <a:t>.</a:t>
            </a:r>
            <a:endParaRPr lang="el-GR" sz="2600" dirty="0" smtClean="0">
              <a:solidFill>
                <a:schemeClr val="tx1"/>
              </a:solidFill>
              <a:latin typeface="Arial" pitchFamily="34" charset="0"/>
              <a:cs typeface="Arial" pitchFamily="34" charset="0"/>
            </a:endParaRPr>
          </a:p>
          <a:p>
            <a:pPr marL="360000" lvl="1" indent="-360000" algn="l">
              <a:buClr>
                <a:srgbClr val="FF0000"/>
              </a:buClr>
              <a:buFont typeface="+mj-lt"/>
              <a:buAutoNum type="arabicPeriod" startAt="10"/>
            </a:pPr>
            <a:r>
              <a:rPr lang="el-GR" sz="2600" b="1" dirty="0" smtClean="0">
                <a:solidFill>
                  <a:schemeClr val="tx1"/>
                </a:solidFill>
                <a:latin typeface="Arial" pitchFamily="34" charset="0"/>
                <a:cs typeface="Arial" pitchFamily="34" charset="0"/>
              </a:rPr>
              <a:t>ΑΝΑΛΟΓΑ ΜΕ ΤΟΝ ΤΡΟΠΟ ΕΓΚΑΤΑΣΤΑΣΕΩΣ</a:t>
            </a:r>
            <a:r>
              <a:rPr lang="en-US" sz="2600" b="1" dirty="0" smtClean="0">
                <a:solidFill>
                  <a:schemeClr val="tx1"/>
                </a:solidFill>
                <a:latin typeface="Arial" pitchFamily="34" charset="0"/>
                <a:cs typeface="Arial" pitchFamily="34" charset="0"/>
              </a:rPr>
              <a:t>.</a:t>
            </a:r>
            <a:endParaRPr lang="el-GR" sz="2600" b="1" dirty="0" smtClean="0">
              <a:solidFill>
                <a:schemeClr val="tx1"/>
              </a:solidFill>
              <a:latin typeface="Arial" pitchFamily="34" charset="0"/>
              <a:cs typeface="Arial" pitchFamily="34" charset="0"/>
            </a:endParaRPr>
          </a:p>
          <a:p>
            <a:pPr marL="360000" lvl="1" indent="-360000" algn="l">
              <a:buClr>
                <a:srgbClr val="FF0000"/>
              </a:buClr>
              <a:buFont typeface="+mj-lt"/>
              <a:buAutoNum type="arabicPeriod" startAt="10"/>
            </a:pPr>
            <a:r>
              <a:rPr lang="el-GR" sz="2600" b="1" dirty="0" smtClean="0">
                <a:solidFill>
                  <a:schemeClr val="tx1"/>
                </a:solidFill>
                <a:latin typeface="Arial" pitchFamily="34" charset="0"/>
                <a:cs typeface="Arial" pitchFamily="34" charset="0"/>
              </a:rPr>
              <a:t>ΑΝΑΛΟΓΑ ΜΕ ΤΗ ΧΡΗΣΗ ΤΟΥΣ</a:t>
            </a:r>
            <a:r>
              <a:rPr lang="en-US" sz="2600" b="1" dirty="0" smtClean="0">
                <a:solidFill>
                  <a:schemeClr val="tx1"/>
                </a:solidFill>
                <a:latin typeface="Arial" pitchFamily="34" charset="0"/>
                <a:cs typeface="Arial" pitchFamily="34" charset="0"/>
              </a:rPr>
              <a:t>.</a:t>
            </a:r>
            <a:endParaRPr lang="el-GR" sz="2600" b="1" dirty="0" smtClean="0">
              <a:solidFill>
                <a:schemeClr val="tx1"/>
              </a:solidFill>
              <a:latin typeface="Arial" pitchFamily="34" charset="0"/>
              <a:cs typeface="Arial" pitchFamily="34" charset="0"/>
            </a:endParaRPr>
          </a:p>
          <a:p>
            <a:pPr marL="360000" lvl="1" indent="-360000" algn="l">
              <a:buClr>
                <a:srgbClr val="FF0000"/>
              </a:buClr>
              <a:buFont typeface="+mj-lt"/>
              <a:buAutoNum type="arabicPeriod" startAt="10"/>
            </a:pPr>
            <a:r>
              <a:rPr lang="el-GR" sz="2600" b="1" dirty="0" smtClean="0">
                <a:solidFill>
                  <a:schemeClr val="tx1"/>
                </a:solidFill>
                <a:latin typeface="Arial" pitchFamily="34" charset="0"/>
                <a:cs typeface="Arial" pitchFamily="34" charset="0"/>
              </a:rPr>
              <a:t>ΑΝΑΛΟΓΑ ΜΕ ΤΗ ΜΕΘΟΔΟ ΕΙΣΑΓΩΓΗΣ ΤΟΥ ΚΑΥΣΙΜΟΥ</a:t>
            </a:r>
            <a:r>
              <a:rPr lang="en-US" sz="2600" b="1" dirty="0" smtClean="0">
                <a:solidFill>
                  <a:schemeClr val="tx1"/>
                </a:solidFill>
                <a:latin typeface="Arial" pitchFamily="34" charset="0"/>
                <a:cs typeface="Arial" pitchFamily="34" charset="0"/>
              </a:rPr>
              <a:t>.</a:t>
            </a:r>
            <a:endParaRPr lang="el-GR" sz="2600" b="1" dirty="0" smtClean="0">
              <a:solidFill>
                <a:schemeClr val="tx1"/>
              </a:solidFill>
              <a:latin typeface="Arial" pitchFamily="34" charset="0"/>
              <a:cs typeface="Arial" pitchFamily="34" charset="0"/>
            </a:endParaRPr>
          </a:p>
          <a:p>
            <a:pPr marL="360000" lvl="1" indent="-360000" algn="l">
              <a:buClr>
                <a:srgbClr val="FF0000"/>
              </a:buClr>
              <a:buFont typeface="+mj-lt"/>
              <a:buAutoNum type="arabicPeriod" startAt="10"/>
            </a:pPr>
            <a:r>
              <a:rPr lang="el-GR" sz="2600" b="1" dirty="0" smtClean="0">
                <a:solidFill>
                  <a:schemeClr val="tx1"/>
                </a:solidFill>
                <a:latin typeface="Arial" pitchFamily="34" charset="0"/>
                <a:cs typeface="Arial" pitchFamily="34" charset="0"/>
              </a:rPr>
              <a:t>ΑΝΑΛΟΓΑ ΜΕ ΤΗ ΦΟΡΑ ΠΕΡΙΣΤΡΟΦΗΣ ΤΟΥ ΣΤΡΟΦΑΛΟΦΟΡΟ</a:t>
            </a:r>
            <a:r>
              <a:rPr lang="en-US" sz="2600" b="1" dirty="0" smtClean="0">
                <a:solidFill>
                  <a:schemeClr val="tx1"/>
                </a:solidFill>
                <a:latin typeface="Arial" pitchFamily="34" charset="0"/>
                <a:cs typeface="Arial" pitchFamily="34" charset="0"/>
              </a:rPr>
              <a:t>Y</a:t>
            </a:r>
            <a:r>
              <a:rPr lang="el-GR" sz="2600" b="1" dirty="0" smtClean="0">
                <a:solidFill>
                  <a:schemeClr val="tx1"/>
                </a:solidFill>
                <a:latin typeface="Arial" pitchFamily="34" charset="0"/>
                <a:cs typeface="Arial" pitchFamily="34" charset="0"/>
              </a:rPr>
              <a:t> ΑΞΟΝΑ</a:t>
            </a:r>
            <a:r>
              <a:rPr lang="en-US" sz="2600" b="1" dirty="0" smtClean="0">
                <a:solidFill>
                  <a:schemeClr val="tx1"/>
                </a:solidFill>
                <a:latin typeface="Arial" pitchFamily="34" charset="0"/>
                <a:cs typeface="Arial" pitchFamily="34" charset="0"/>
              </a:rPr>
              <a:t>.</a:t>
            </a:r>
            <a:endParaRPr lang="el-GR" sz="2600" b="1" dirty="0" smtClean="0">
              <a:solidFill>
                <a:schemeClr val="tx1"/>
              </a:solidFill>
              <a:latin typeface="Arial" pitchFamily="34" charset="0"/>
              <a:cs typeface="Arial" pitchFamily="34" charset="0"/>
            </a:endParaRPr>
          </a:p>
          <a:p>
            <a:pPr marL="360000" lvl="1" indent="-360000" algn="l">
              <a:buClr>
                <a:srgbClr val="FF0000"/>
              </a:buClr>
              <a:buFont typeface="+mj-lt"/>
              <a:buAutoNum type="arabicPeriod" startAt="10"/>
            </a:pPr>
            <a:r>
              <a:rPr lang="el-GR" sz="2600" b="1" dirty="0" smtClean="0">
                <a:solidFill>
                  <a:schemeClr val="tx1"/>
                </a:solidFill>
                <a:latin typeface="Arial" pitchFamily="34" charset="0"/>
                <a:cs typeface="Arial" pitchFamily="34" charset="0"/>
              </a:rPr>
              <a:t>ΑΝΑΛΟΓΑ ΜΕ ΤΗΝ ΠΑΡΑΓΟΜΕΝΗ ΙΣΧΥ ΑΝΑ ΚΥΛΙΝΔΡΟ ΣΤΙΣ ΚΑΝΟΝΙΚΕΣ ΣΤΡΟΦΕΣ ΛΕΙΤΟΥΡΓΙΑΣ</a:t>
            </a:r>
            <a:r>
              <a:rPr lang="en-US" sz="2600" b="1" dirty="0" smtClean="0">
                <a:solidFill>
                  <a:schemeClr val="tx1"/>
                </a:solidFill>
                <a:latin typeface="Arial" pitchFamily="34" charset="0"/>
                <a:cs typeface="Arial" pitchFamily="34" charset="0"/>
              </a:rPr>
              <a:t>.</a:t>
            </a:r>
            <a:endParaRPr lang="el-GR" sz="2600" b="1" dirty="0" smtClean="0">
              <a:solidFill>
                <a:schemeClr val="tx1"/>
              </a:solidFill>
              <a:latin typeface="Arial" pitchFamily="34" charset="0"/>
              <a:cs typeface="Arial" pitchFamily="34" charset="0"/>
            </a:endParaRPr>
          </a:p>
          <a:p>
            <a:pPr marL="360000" indent="-360000" algn="l">
              <a:buClr>
                <a:srgbClr val="FF0000"/>
              </a:buClr>
              <a:buFont typeface="+mj-lt"/>
              <a:buAutoNum type="arabicPeriod" startAt="15"/>
            </a:pPr>
            <a:r>
              <a:rPr lang="el-GR" sz="2600" b="1" dirty="0" smtClean="0">
                <a:solidFill>
                  <a:schemeClr val="tx1"/>
                </a:solidFill>
                <a:latin typeface="Arial" pitchFamily="34" charset="0"/>
                <a:cs typeface="Arial" pitchFamily="34" charset="0"/>
              </a:rPr>
              <a:t>ΑΝΑΛΟΓΑ ΜΕ ΤΟΝ ΤΡΟΠΟ ΑΠΟΔΟΣΕΩΣ ΤΗΣ ΙΣΧΥΟΣ</a:t>
            </a:r>
            <a:r>
              <a:rPr lang="en-US" sz="2600" b="1" dirty="0" smtClean="0">
                <a:solidFill>
                  <a:schemeClr val="tx1"/>
                </a:solidFill>
                <a:latin typeface="Arial" pitchFamily="34" charset="0"/>
                <a:cs typeface="Arial" pitchFamily="34" charset="0"/>
              </a:rPr>
              <a:t>.</a:t>
            </a:r>
            <a:endParaRPr lang="el-GR" sz="2600" b="1" dirty="0" smtClean="0">
              <a:solidFill>
                <a:schemeClr val="tx1"/>
              </a:solidFill>
              <a:latin typeface="Arial" pitchFamily="34" charset="0"/>
              <a:cs typeface="Arial" pitchFamily="34" charset="0"/>
            </a:endParaRPr>
          </a:p>
          <a:p>
            <a:pPr marL="360000" lvl="0" indent="-360000" algn="l">
              <a:buClr>
                <a:srgbClr val="FF0000"/>
              </a:buClr>
              <a:buFont typeface="+mj-lt"/>
              <a:buAutoNum type="arabicPeriod" startAt="15"/>
            </a:pPr>
            <a:r>
              <a:rPr lang="el-GR" sz="2600" b="1" dirty="0" smtClean="0">
                <a:solidFill>
                  <a:schemeClr val="tx1"/>
                </a:solidFill>
                <a:latin typeface="Arial" pitchFamily="34" charset="0"/>
                <a:cs typeface="Arial" pitchFamily="34" charset="0"/>
              </a:rPr>
              <a:t>ΑΝΑΛΟΓΑ ΜΕ ΤΟ ΕΙΔΟΣ ΤΟΥ ΘΑΛΑΜΟΥ ΚΑΥΣΕΩΣ</a:t>
            </a:r>
            <a:r>
              <a:rPr lang="en-US" sz="2600" b="1" dirty="0" smtClean="0">
                <a:solidFill>
                  <a:schemeClr val="tx1"/>
                </a:solidFill>
                <a:latin typeface="Arial" pitchFamily="34" charset="0"/>
                <a:cs typeface="Arial" pitchFamily="34" charset="0"/>
              </a:rPr>
              <a:t>.</a:t>
            </a:r>
          </a:p>
          <a:p>
            <a:pPr algn="l"/>
            <a:endParaRPr lang="en-US" dirty="0">
              <a:solidFill>
                <a:schemeClr val="tx1"/>
              </a:solidFill>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3600" b="1" u="sng" dirty="0" smtClean="0">
                <a:solidFill>
                  <a:schemeClr val="bg1"/>
                </a:solidFill>
                <a:latin typeface="Arial" pitchFamily="34" charset="0"/>
                <a:cs typeface="Arial" pitchFamily="34" charset="0"/>
              </a:rPr>
              <a:t>ΓΕΝΙΚΑ</a:t>
            </a:r>
            <a:endParaRPr lang="en-US" sz="3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2844" y="1071546"/>
            <a:ext cx="8858312" cy="5643602"/>
          </a:xfrm>
        </p:spPr>
        <p:txBody>
          <a:bodyPr>
            <a:normAutofit/>
          </a:bodyPr>
          <a:lstStyle/>
          <a:p>
            <a:pPr algn="l"/>
            <a:endParaRPr lang="el-GR" sz="18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ΣΤΗΝ ΠΕΡΙΠΤΩΣΗ ΠΟΥ Ο ΑΕΡΙΟΣΤΡΟΒΙΛΟΣ ΧΡΗΣΙΜΟΠΟΙΕΙΤΑΙ ΓΙΑ ΤΗΝ ΠΑΡΑΓΩΓΗ ΜΗΧΑΝΙΚΗΣ ΙΣΧΥΟΣ (ΚΙΝΗΣΗ ΕΛΙΚΑΣ Η ΗΛΕΚΤΡΟΓΕΝΝΗΤΡΙΑΣ), ΤΑ ΚΑΥΣΑΕΡΙΑ ΔΙΕΡΧΟΝΤΑΙ ΜΕΣΑ ΑΠΟ ΔΕΥΤΕΡΟ ΣΤΡΟΒΙΛΟ (ΣΤΡΟΒΙΛΟΣ ΙΣΧ</a:t>
            </a:r>
            <a:r>
              <a:rPr lang="en-US" sz="1800" b="1" dirty="0" smtClean="0">
                <a:solidFill>
                  <a:schemeClr val="tx1"/>
                </a:solidFill>
                <a:latin typeface="Arial Black" pitchFamily="34" charset="0"/>
              </a:rPr>
              <a:t>Y</a:t>
            </a:r>
            <a:r>
              <a:rPr lang="el-GR" sz="1800" b="1" dirty="0" smtClean="0">
                <a:solidFill>
                  <a:schemeClr val="tx1"/>
                </a:solidFill>
                <a:latin typeface="Arial Black" pitchFamily="34" charset="0"/>
              </a:rPr>
              <a:t>ΟΣ), Ο ΟΠΟΙΟΣ ΑΠΟΡΡΟΦΑ ΕΠΙΠΛΕΟΝ ΤΜΗΜΑ ΤΗΣ ΕΝΕΡΓΕΙΑΣ ΤΟΥΣ, ΤΟ ΟΠΟΙΟ ΑΠΟΔΙΔΕΙ ΩΣ ΜΗΧΑΝΙΚΗ ΙΣΧΥ ΣΤΟΝ ΑΞΟΝΑ ΠΕΡΙΣΤΡΟΦΗΣ ΤΟΥ.</a:t>
            </a:r>
          </a:p>
          <a:p>
            <a:pPr marL="180000" indent="-180000" algn="l">
              <a:buClr>
                <a:srgbClr val="FF0000"/>
              </a:buClr>
            </a:pPr>
            <a:r>
              <a:rPr lang="el-GR" sz="1800" b="1" dirty="0" smtClean="0">
                <a:solidFill>
                  <a:schemeClr val="tx1"/>
                </a:solidFill>
                <a:latin typeface="Arial Black" pitchFamily="34" charset="0"/>
              </a:rPr>
              <a:t> </a:t>
            </a: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Ο ΣΤΡΟΒΙΛΟΣ ΙΣΧΥΟΣ ΜΠΟΡΕΙ ΝΑ ΕΙΝΑΙ ΣΥΝΔΕΔΕΜΕΝΟΣ ΣΤΟΝ ΙΔΙΟ Η ΣΕ ΔΙΑΦΟΡΕΤΙΚΟ ΑΞΟΝΑ ΑΠΟ ΤΟ ΣΤΡΟΒΙΛΟ ΠΟΥ ΚΙΝΕΙ ΤΟ ΣΥΜΠΙΕΣΤΗ. </a:t>
            </a:r>
          </a:p>
          <a:p>
            <a:pPr marL="180000" indent="-180000" algn="l">
              <a:buClr>
                <a:srgbClr val="FF0000"/>
              </a:buClr>
              <a:buFont typeface="Wingdings" pitchFamily="2" charset="2"/>
              <a:buChar char="q"/>
            </a:pPr>
            <a:endParaRPr lang="el-GR" sz="1800" b="1" dirty="0" smtClean="0">
              <a:solidFill>
                <a:schemeClr val="tx1"/>
              </a:solidFill>
              <a:latin typeface="Arial Black" pitchFamily="34" charset="0"/>
            </a:endParaRPr>
          </a:p>
          <a:p>
            <a:pPr marL="180000" indent="-180000" algn="l">
              <a:buClr>
                <a:srgbClr val="FF0000"/>
              </a:buClr>
              <a:buFont typeface="Wingdings" pitchFamily="2" charset="2"/>
              <a:buChar char="q"/>
            </a:pPr>
            <a:r>
              <a:rPr lang="el-GR" sz="1800" b="1" dirty="0" smtClean="0">
                <a:solidFill>
                  <a:schemeClr val="tx1"/>
                </a:solidFill>
                <a:latin typeface="Arial Black" pitchFamily="34" charset="0"/>
              </a:rPr>
              <a:t>ΤΑ ΚΑΥΣΑΕΡΙΑ ΜΕΤΑ ΤΟ ΣΤΡΟΒΙΛΟ ΙΣΧΥΟΣ ΕΧΟΥΝ ΧΑΜΗΛΗ ΠΙΕΣΗ (ΛΙΓΟ ΠΑΝΩ ΑΠΟ ΤΗΝ ΑΤΜΟΣΦΑΙΡΙΚΗ) ΚΑΙ ΑΡΚΕΤΑ ΧΑΜΗΛΟΤΕΡΗ ΘΕΡΜΟΚΡΑΣΙΑ ΑΠΟ ΑΥΤΗΝ ΤΟΥ ΘΑΛΑΜΟΥ ΚΑΥΣΕΩΣ, ΚΑΙ ΟΔΗΓΟΥΝΤΑΙ ΜΕΣΩ ΚΑΤΑΛΛΗΛΟΥ ΑΓΩΓΟΥ ΣΤΗΝ ΑΤΜΟΣΦΑΙΡΑ.</a:t>
            </a:r>
          </a:p>
          <a:p>
            <a:pPr marL="180000" indent="-180000" algn="l">
              <a:buClr>
                <a:srgbClr val="FF0000"/>
              </a:buClr>
            </a:pPr>
            <a:endParaRPr lang="el-GR" sz="1800" b="1" dirty="0" smtClean="0">
              <a:solidFill>
                <a:schemeClr val="tx1"/>
              </a:solidFill>
              <a:latin typeface="Arial Black" pitchFamily="34" charset="0"/>
            </a:endParaRPr>
          </a:p>
        </p:txBody>
      </p:sp>
      <p:sp>
        <p:nvSpPr>
          <p:cNvPr id="5" name="Title 1"/>
          <p:cNvSpPr txBox="1">
            <a:spLocks/>
          </p:cNvSpPr>
          <p:nvPr/>
        </p:nvSpPr>
        <p:spPr>
          <a:xfrm>
            <a:off x="251520" y="188640"/>
            <a:ext cx="8572500" cy="714357"/>
          </a:xfrm>
          <a:prstGeom prst="rect">
            <a:avLst/>
          </a:prstGeom>
          <a:solidFill>
            <a:schemeClr val="accent2">
              <a:lumMod val="75000"/>
            </a:schemeClr>
          </a:solidFill>
        </p:spPr>
        <p:txBody>
          <a:bodyPr vert="horz" lIns="91440" tIns="45720" rIns="91440" bIns="45720" rtlCol="0" anchor="ct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400" b="1" i="0" u="sng" strike="noStrike" kern="1200" cap="none" spc="0" normalizeH="0" baseline="0" noProof="0" smtClean="0">
                <a:ln>
                  <a:noFill/>
                </a:ln>
                <a:solidFill>
                  <a:schemeClr val="bg1"/>
                </a:solidFill>
                <a:effectLst/>
                <a:uLnTx/>
                <a:uFillTx/>
                <a:latin typeface="Arial Black" pitchFamily="34" charset="0"/>
                <a:ea typeface="+mj-ea"/>
                <a:cs typeface="+mj-cs"/>
              </a:rPr>
              <a:t/>
            </a:r>
            <a:br>
              <a:rPr kumimoji="0" lang="el-GR" sz="1400" b="1" i="0" u="sng" strike="noStrike" kern="1200" cap="none" spc="0" normalizeH="0" baseline="0" noProof="0" smtClean="0">
                <a:ln>
                  <a:noFill/>
                </a:ln>
                <a:solidFill>
                  <a:schemeClr val="bg1"/>
                </a:solidFill>
                <a:effectLst/>
                <a:uLnTx/>
                <a:uFillTx/>
                <a:latin typeface="Arial Black" pitchFamily="34" charset="0"/>
                <a:ea typeface="+mj-ea"/>
                <a:cs typeface="+mj-cs"/>
              </a:rPr>
            </a:br>
            <a:r>
              <a:rPr kumimoji="0" lang="el-GR" sz="2700" b="1" i="0" u="sng" strike="noStrike" kern="1200" cap="none" spc="0" normalizeH="0" baseline="0" noProof="0" smtClean="0">
                <a:ln>
                  <a:noFill/>
                </a:ln>
                <a:solidFill>
                  <a:schemeClr val="bg1"/>
                </a:solidFill>
                <a:effectLst/>
                <a:uLnTx/>
                <a:uFillTx/>
                <a:latin typeface="Arial" pitchFamily="34" charset="0"/>
                <a:ea typeface="+mj-ea"/>
                <a:cs typeface="Arial" pitchFamily="34" charset="0"/>
              </a:rPr>
              <a:t>ΣΤΟΙΧΕΙΩΔΗΣ ΛΕΙΤΟΥΡΓΙΑΣ ΑΕΡΙΟΣΤΡΟΒΙΛΩΝ</a:t>
            </a:r>
            <a:r>
              <a:rPr kumimoji="0" lang="el-GR" sz="1400" b="0" i="0" u="none" strike="noStrike" kern="1200" cap="none" spc="0" normalizeH="0" baseline="0" noProof="0" smtClean="0">
                <a:ln>
                  <a:noFill/>
                </a:ln>
                <a:solidFill>
                  <a:schemeClr val="tx1"/>
                </a:solidFill>
                <a:effectLst/>
                <a:uLnTx/>
                <a:uFillTx/>
                <a:latin typeface="+mj-lt"/>
                <a:ea typeface="+mj-ea"/>
                <a:cs typeface="+mj-cs"/>
              </a:rPr>
              <a:t/>
            </a:r>
            <a:br>
              <a:rPr kumimoji="0" lang="el-GR" sz="1400" b="0" i="0" u="none" strike="noStrike" kern="1200" cap="none" spc="0" normalizeH="0" baseline="0" noProof="0" smtClean="0">
                <a:ln>
                  <a:noFill/>
                </a:ln>
                <a:solidFill>
                  <a:schemeClr val="tx1"/>
                </a:solidFill>
                <a:effectLst/>
                <a:uLnTx/>
                <a:uFillTx/>
                <a:latin typeface="+mj-lt"/>
                <a:ea typeface="+mj-ea"/>
                <a:cs typeface="+mj-cs"/>
              </a:rPr>
            </a:br>
            <a:endParaRPr kumimoji="0" lang="el-GR" sz="1400" b="1" i="0" u="sng" strike="noStrike" kern="1200" cap="none" spc="0" normalizeH="0" baseline="0" noProof="0" dirty="0">
              <a:ln>
                <a:noFill/>
              </a:ln>
              <a:solidFill>
                <a:schemeClr val="bg1"/>
              </a:solidFill>
              <a:effectLst/>
              <a:uLnTx/>
              <a:uFillTx/>
              <a:latin typeface="Arial Black" pitchFamily="34" charset="0"/>
              <a:ea typeface="+mj-ea"/>
              <a:cs typeface="+mj-cs"/>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51520" y="188640"/>
            <a:ext cx="8572500" cy="714357"/>
          </a:xfrm>
          <a:prstGeom prst="rect">
            <a:avLst/>
          </a:prstGeom>
          <a:solidFill>
            <a:schemeClr val="accent2">
              <a:lumMod val="75000"/>
            </a:schemeClr>
          </a:solidFill>
        </p:spPr>
        <p:txBody>
          <a:bodyPr vert="horz" lIns="91440" tIns="45720" rIns="91440" bIns="45720" rtlCol="0" anchor="ct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400" b="1" i="0" u="sng" strike="noStrike" kern="1200" cap="none" spc="0" normalizeH="0" baseline="0" noProof="0" smtClean="0">
                <a:ln>
                  <a:noFill/>
                </a:ln>
                <a:solidFill>
                  <a:schemeClr val="bg1"/>
                </a:solidFill>
                <a:effectLst/>
                <a:uLnTx/>
                <a:uFillTx/>
                <a:latin typeface="Arial Black" pitchFamily="34" charset="0"/>
                <a:ea typeface="+mj-ea"/>
                <a:cs typeface="+mj-cs"/>
              </a:rPr>
              <a:t/>
            </a:r>
            <a:br>
              <a:rPr kumimoji="0" lang="el-GR" sz="1400" b="1" i="0" u="sng" strike="noStrike" kern="1200" cap="none" spc="0" normalizeH="0" baseline="0" noProof="0" smtClean="0">
                <a:ln>
                  <a:noFill/>
                </a:ln>
                <a:solidFill>
                  <a:schemeClr val="bg1"/>
                </a:solidFill>
                <a:effectLst/>
                <a:uLnTx/>
                <a:uFillTx/>
                <a:latin typeface="Arial Black" pitchFamily="34" charset="0"/>
                <a:ea typeface="+mj-ea"/>
                <a:cs typeface="+mj-cs"/>
              </a:rPr>
            </a:br>
            <a:r>
              <a:rPr kumimoji="0" lang="el-GR" sz="2700" b="1" i="0" u="sng" strike="noStrike" kern="1200" cap="none" spc="0" normalizeH="0" baseline="0" noProof="0" smtClean="0">
                <a:ln>
                  <a:noFill/>
                </a:ln>
                <a:solidFill>
                  <a:schemeClr val="bg1"/>
                </a:solidFill>
                <a:effectLst/>
                <a:uLnTx/>
                <a:uFillTx/>
                <a:latin typeface="Arial" pitchFamily="34" charset="0"/>
                <a:ea typeface="+mj-ea"/>
                <a:cs typeface="Arial" pitchFamily="34" charset="0"/>
              </a:rPr>
              <a:t>ΣΤΟΙΧΕΙΩΔΗΣ ΛΕΙΤΟΥΡΓΙΑΣ ΑΕΡΙΟΣΤΡΟΒΙΛΩΝ</a:t>
            </a:r>
            <a:r>
              <a:rPr kumimoji="0" lang="el-GR" sz="1400" b="0" i="0" u="none" strike="noStrike" kern="1200" cap="none" spc="0" normalizeH="0" baseline="0" noProof="0" smtClean="0">
                <a:ln>
                  <a:noFill/>
                </a:ln>
                <a:solidFill>
                  <a:schemeClr val="tx1"/>
                </a:solidFill>
                <a:effectLst/>
                <a:uLnTx/>
                <a:uFillTx/>
                <a:latin typeface="+mj-lt"/>
                <a:ea typeface="+mj-ea"/>
                <a:cs typeface="+mj-cs"/>
              </a:rPr>
              <a:t/>
            </a:r>
            <a:br>
              <a:rPr kumimoji="0" lang="el-GR" sz="1400" b="0" i="0" u="none" strike="noStrike" kern="1200" cap="none" spc="0" normalizeH="0" baseline="0" noProof="0" smtClean="0">
                <a:ln>
                  <a:noFill/>
                </a:ln>
                <a:solidFill>
                  <a:schemeClr val="tx1"/>
                </a:solidFill>
                <a:effectLst/>
                <a:uLnTx/>
                <a:uFillTx/>
                <a:latin typeface="+mj-lt"/>
                <a:ea typeface="+mj-ea"/>
                <a:cs typeface="+mj-cs"/>
              </a:rPr>
            </a:br>
            <a:endParaRPr kumimoji="0" lang="el-GR" sz="1400" b="1" i="0" u="sng" strike="noStrike" kern="1200" cap="none" spc="0" normalizeH="0" baseline="0" noProof="0" dirty="0">
              <a:ln>
                <a:noFill/>
              </a:ln>
              <a:solidFill>
                <a:schemeClr val="bg1"/>
              </a:solidFill>
              <a:effectLst/>
              <a:uLnTx/>
              <a:uFillTx/>
              <a:latin typeface="Arial Black" pitchFamily="34" charset="0"/>
              <a:ea typeface="+mj-ea"/>
              <a:cs typeface="+mj-cs"/>
            </a:endParaRPr>
          </a:p>
        </p:txBody>
      </p:sp>
      <p:pic>
        <p:nvPicPr>
          <p:cNvPr id="4" name="Content Placeholder 4" descr="008.jpg"/>
          <p:cNvPicPr>
            <a:picLocks noChangeAspect="1"/>
          </p:cNvPicPr>
          <p:nvPr/>
        </p:nvPicPr>
        <p:blipFill>
          <a:blip r:embed="rId3" cstate="print">
            <a:lum bright="-33000" contrast="55000"/>
          </a:blip>
          <a:stretch>
            <a:fillRect/>
          </a:stretch>
        </p:blipFill>
        <p:spPr>
          <a:xfrm>
            <a:off x="285720" y="1844824"/>
            <a:ext cx="8501122" cy="3816424"/>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3068960"/>
            <a:ext cx="8572560" cy="792088"/>
          </a:xfrm>
          <a:solidFill>
            <a:srgbClr val="FFFF00"/>
          </a:solidFill>
        </p:spPr>
        <p:txBody>
          <a:bodyPr>
            <a:noAutofit/>
          </a:bodyPr>
          <a:lstStyle/>
          <a:p>
            <a:pPr lvl="0" eaLnBrk="0" fontAlgn="base" hangingPunct="0">
              <a:spcBef>
                <a:spcPct val="0"/>
              </a:spcBef>
              <a:spcAft>
                <a:spcPct val="0"/>
              </a:spcAft>
            </a:pPr>
            <a:r>
              <a:rPr lang="el-GR" sz="3400" b="1" dirty="0" smtClean="0">
                <a:solidFill>
                  <a:schemeClr val="tx1"/>
                </a:solidFill>
                <a:latin typeface="Arial" pitchFamily="34" charset="0"/>
                <a:ea typeface="MgHelveticaUCPol"/>
                <a:cs typeface="Arial" pitchFamily="34" charset="0"/>
              </a:rPr>
              <a:t>2. </a:t>
            </a:r>
            <a:r>
              <a:rPr lang="el-GR" sz="3400" b="1" u="sng" dirty="0" smtClean="0">
                <a:solidFill>
                  <a:schemeClr val="tx1"/>
                </a:solidFill>
                <a:latin typeface="Arial" pitchFamily="34" charset="0"/>
                <a:ea typeface="MgHelveticaUCPol"/>
                <a:cs typeface="Arial" pitchFamily="34" charset="0"/>
              </a:rPr>
              <a:t>ΓΕΝΙΚΗ ΠΕΡΙΓΡΑΦΗ ΕΞΑΡΤΗΜΑΤΩΝ</a:t>
            </a:r>
            <a:endParaRPr lang="el-GR" sz="3400" b="1" u="sng" dirty="0" smtClean="0">
              <a:solidFill>
                <a:schemeClr val="tx1"/>
              </a:solidFill>
              <a:latin typeface="Arial" pitchFamily="34" charset="0"/>
              <a:cs typeface="Arial" pitchFamily="34" charset="0"/>
            </a:endParaRPr>
          </a:p>
          <a:p>
            <a:pPr algn="l"/>
            <a:endParaRPr lang="en-US" sz="3400" dirty="0">
              <a:solidFill>
                <a:schemeClr val="tx1"/>
              </a:solidFill>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ea typeface="MgHelveticaUCPol"/>
                <a:cs typeface="Arial" pitchFamily="34" charset="0"/>
              </a:rPr>
              <a:t>Α. ΜΗΧΑΝΕΣ ΕΣΩΤΕΡΙΚΗΣ ΚΑΥΣΗΣ</a:t>
            </a:r>
            <a:endParaRPr lang="el-GR" sz="2800" b="1" u="sng" dirty="0" smtClean="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400600"/>
          </a:xfrm>
          <a:solidFill>
            <a:schemeClr val="bg1"/>
          </a:solidFill>
        </p:spPr>
        <p:txBody>
          <a:bodyPr>
            <a:noAutofit/>
          </a:bodyPr>
          <a:lstStyle/>
          <a:p>
            <a:pPr lvl="0" algn="l" eaLnBrk="0" fontAlgn="base" hangingPunct="0">
              <a:spcBef>
                <a:spcPct val="0"/>
              </a:spcBef>
              <a:spcAft>
                <a:spcPct val="0"/>
              </a:spcAft>
            </a:pPr>
            <a:r>
              <a:rPr lang="el-GR" sz="4400" b="1" dirty="0" smtClean="0">
                <a:solidFill>
                  <a:schemeClr val="tx1"/>
                </a:solidFill>
                <a:latin typeface="Arial" pitchFamily="34" charset="0"/>
                <a:cs typeface="Arial" pitchFamily="34" charset="0"/>
              </a:rPr>
              <a:t>ΘΑ ΠΕΡΙΓΡΑΦΟΥΝ ΜΕ ΣΥΝΤΟΜΙΑ ΤΑ ΚΥΡΙΑ ΤΜΗΜΑΤΑ ΠΟΥ ΑΠΑΡΤΙΖΟΥΝ ΜΙΑ ΕΜΒΟΛΟΦΟΡΟ ΜΕΚ. </a:t>
            </a:r>
            <a:endParaRPr lang="en-US" sz="4400" b="1" dirty="0" smtClean="0">
              <a:solidFill>
                <a:schemeClr val="tx1"/>
              </a:solidFill>
              <a:latin typeface="Arial" pitchFamily="34" charset="0"/>
              <a:cs typeface="Arial" pitchFamily="34" charset="0"/>
            </a:endParaRPr>
          </a:p>
          <a:p>
            <a:pPr lvl="0" algn="l" eaLnBrk="0" fontAlgn="base" hangingPunct="0">
              <a:spcBef>
                <a:spcPct val="0"/>
              </a:spcBef>
              <a:spcAft>
                <a:spcPct val="0"/>
              </a:spcAft>
            </a:pPr>
            <a:r>
              <a:rPr lang="el-GR" sz="4400" b="1" dirty="0" smtClean="0">
                <a:solidFill>
                  <a:schemeClr val="tx1"/>
                </a:solidFill>
                <a:latin typeface="Arial" pitchFamily="34" charset="0"/>
                <a:cs typeface="Arial" pitchFamily="34" charset="0"/>
              </a:rPr>
              <a:t>Η ΑΝΑΠΤΥΞΗ ΑΝΑΦΕΡΕΤΑΙ ΚΥΡΙΩΣ ΣΤΙΣ ΝΑΥΤΙΚΕΣ ΠΕΤΡΕΛΑΙΟΜΗΧΑΝΕΣ.</a:t>
            </a:r>
            <a:endParaRPr lang="el-GR" sz="4400" b="1" u="sng" dirty="0" smtClean="0">
              <a:solidFill>
                <a:schemeClr val="tx1"/>
              </a:solidFill>
              <a:latin typeface="Arial" pitchFamily="34" charset="0"/>
              <a:cs typeface="Arial" pitchFamily="34" charset="0"/>
            </a:endParaRPr>
          </a:p>
          <a:p>
            <a:pPr algn="l"/>
            <a:endParaRPr lang="en-US" sz="3400" dirty="0">
              <a:solidFill>
                <a:schemeClr val="tx1"/>
              </a:solidFill>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ea typeface="MgHelveticaUCPol"/>
                <a:cs typeface="Arial" pitchFamily="34" charset="0"/>
              </a:rPr>
              <a:t>ΓΕΝΙΚΗ ΠΕΡΙΓΡΑΦΗ ΕΞΑΡΤΗΜΑΤΩΝ</a:t>
            </a:r>
            <a:endParaRPr lang="el-GR" sz="2800" b="1" u="sng" dirty="0" smtClean="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400600"/>
          </a:xfrm>
          <a:solidFill>
            <a:schemeClr val="bg1"/>
          </a:solidFill>
        </p:spPr>
        <p:txBody>
          <a:bodyPr>
            <a:noAutofit/>
          </a:bodyPr>
          <a:lstStyle/>
          <a:p>
            <a:r>
              <a:rPr lang="el-GR" sz="3100" b="1" u="sng" dirty="0" smtClean="0">
                <a:solidFill>
                  <a:srgbClr val="FF0000"/>
                </a:solidFill>
                <a:latin typeface="Arial" pitchFamily="34" charset="0"/>
                <a:cs typeface="Arial" pitchFamily="34" charset="0"/>
              </a:rPr>
              <a:t>ΚΟΡΜΟΣ ΜΗΧΑΝΗΣ</a:t>
            </a:r>
          </a:p>
          <a:p>
            <a:pPr algn="l"/>
            <a:r>
              <a:rPr lang="el-GR" sz="3100" b="1" dirty="0" smtClean="0">
                <a:solidFill>
                  <a:schemeClr val="tx1"/>
                </a:solidFill>
                <a:latin typeface="Arial" pitchFamily="34" charset="0"/>
                <a:cs typeface="Arial" pitchFamily="34" charset="0"/>
              </a:rPr>
              <a:t>Ο ΚΟΡΜΟΣ ΤΗΣ ΜΗΧΑΝΗΣ ΠΕΡΙΛΑΜΒΑΝΕΙ</a:t>
            </a:r>
            <a:r>
              <a:rPr lang="en-US" sz="3100" b="1" dirty="0" smtClean="0">
                <a:solidFill>
                  <a:schemeClr val="tx1"/>
                </a:solidFill>
                <a:latin typeface="Arial" pitchFamily="34" charset="0"/>
                <a:cs typeface="Arial" pitchFamily="34" charset="0"/>
              </a:rPr>
              <a:t>:</a:t>
            </a:r>
            <a:r>
              <a:rPr lang="el-GR" sz="3100" b="1" dirty="0" smtClean="0">
                <a:solidFill>
                  <a:schemeClr val="tx1"/>
                </a:solidFill>
                <a:latin typeface="Arial" pitchFamily="34" charset="0"/>
                <a:cs typeface="Arial" pitchFamily="34" charset="0"/>
              </a:rPr>
              <a:t> </a:t>
            </a:r>
            <a:endParaRPr lang="en-US" sz="3100" b="1" dirty="0" smtClean="0">
              <a:solidFill>
                <a:schemeClr val="tx1"/>
              </a:solidFill>
              <a:latin typeface="Arial" pitchFamily="34" charset="0"/>
              <a:cs typeface="Arial" pitchFamily="34" charset="0"/>
            </a:endParaRPr>
          </a:p>
          <a:p>
            <a:pPr algn="l"/>
            <a:r>
              <a:rPr lang="el-GR" sz="3100" b="1" dirty="0" smtClean="0">
                <a:solidFill>
                  <a:schemeClr val="tx1"/>
                </a:solidFill>
                <a:latin typeface="Arial" pitchFamily="34" charset="0"/>
                <a:cs typeface="Arial" pitchFamily="34" charset="0"/>
              </a:rPr>
              <a:t>ΤΟ </a:t>
            </a:r>
            <a:r>
              <a:rPr lang="el-GR" sz="3100" b="1" u="sng" dirty="0" smtClean="0">
                <a:solidFill>
                  <a:srgbClr val="FF0000"/>
                </a:solidFill>
                <a:latin typeface="Arial" pitchFamily="34" charset="0"/>
                <a:cs typeface="Arial" pitchFamily="34" charset="0"/>
              </a:rPr>
              <a:t>ΣΚΕΛΕΤΟ</a:t>
            </a:r>
            <a:r>
              <a:rPr lang="el-GR" sz="3100" b="1" dirty="0" smtClean="0">
                <a:latin typeface="Arial" pitchFamily="34" charset="0"/>
                <a:cs typeface="Arial" pitchFamily="34" charset="0"/>
              </a:rPr>
              <a:t> </a:t>
            </a:r>
            <a:endParaRPr lang="en-US" sz="3100" b="1" dirty="0" smtClean="0">
              <a:latin typeface="Arial" pitchFamily="34" charset="0"/>
              <a:cs typeface="Arial" pitchFamily="34" charset="0"/>
            </a:endParaRPr>
          </a:p>
          <a:p>
            <a:pPr algn="l"/>
            <a:r>
              <a:rPr lang="el-GR" sz="3100" b="1" dirty="0" smtClean="0">
                <a:solidFill>
                  <a:schemeClr val="tx1"/>
                </a:solidFill>
                <a:latin typeface="Arial" pitchFamily="34" charset="0"/>
                <a:cs typeface="Arial" pitchFamily="34" charset="0"/>
              </a:rPr>
              <a:t>ΤΗ </a:t>
            </a:r>
            <a:r>
              <a:rPr lang="el-GR" sz="3100" b="1" u="sng" dirty="0" smtClean="0">
                <a:solidFill>
                  <a:srgbClr val="FF0000"/>
                </a:solidFill>
                <a:latin typeface="Arial" pitchFamily="34" charset="0"/>
                <a:cs typeface="Arial" pitchFamily="34" charset="0"/>
              </a:rPr>
              <a:t>ΒΑΣΗ</a:t>
            </a:r>
            <a:r>
              <a:rPr lang="el-GR" sz="3100" b="1" dirty="0" smtClean="0">
                <a:solidFill>
                  <a:schemeClr val="tx1"/>
                </a:solidFill>
                <a:latin typeface="Arial" pitchFamily="34" charset="0"/>
                <a:cs typeface="Arial" pitchFamily="34" charset="0"/>
              </a:rPr>
              <a:t> ΠΑΝΩ ΣΤΗΝ ΟΠΟΙΑ ΣΤΗΡΙΖΕΤΑΙ ΤΟ </a:t>
            </a:r>
            <a:r>
              <a:rPr lang="el-GR" sz="3100" b="1" u="sng" dirty="0" smtClean="0">
                <a:solidFill>
                  <a:srgbClr val="FF0000"/>
                </a:solidFill>
                <a:latin typeface="Arial" pitchFamily="34" charset="0"/>
                <a:cs typeface="Arial" pitchFamily="34" charset="0"/>
              </a:rPr>
              <a:t>ΣΩΜΑ ΤΩΝ ΚΥΛΙΝΔΡΩΝ</a:t>
            </a:r>
            <a:r>
              <a:rPr lang="el-GR" sz="3100" b="1" u="sng" dirty="0" smtClean="0">
                <a:solidFill>
                  <a:schemeClr val="tx1"/>
                </a:solidFill>
                <a:latin typeface="Arial" pitchFamily="34" charset="0"/>
                <a:cs typeface="Arial" pitchFamily="34" charset="0"/>
              </a:rPr>
              <a:t> </a:t>
            </a:r>
            <a:endParaRPr lang="en-US" sz="3100" b="1" u="sng" dirty="0" smtClean="0">
              <a:solidFill>
                <a:schemeClr val="tx1"/>
              </a:solidFill>
              <a:latin typeface="Arial" pitchFamily="34" charset="0"/>
              <a:cs typeface="Arial" pitchFamily="34" charset="0"/>
            </a:endParaRPr>
          </a:p>
          <a:p>
            <a:pPr algn="l"/>
            <a:r>
              <a:rPr lang="el-GR" sz="3100" b="1" dirty="0" smtClean="0">
                <a:solidFill>
                  <a:schemeClr val="tx1"/>
                </a:solidFill>
                <a:latin typeface="Arial" pitchFamily="34" charset="0"/>
                <a:cs typeface="Arial" pitchFamily="34" charset="0"/>
              </a:rPr>
              <a:t>ΚΑΙ ΤΟΥΣ </a:t>
            </a:r>
            <a:r>
              <a:rPr lang="el-GR" sz="3100" b="1" u="sng" dirty="0" smtClean="0">
                <a:solidFill>
                  <a:srgbClr val="FF0000"/>
                </a:solidFill>
                <a:latin typeface="Arial" pitchFamily="34" charset="0"/>
                <a:cs typeface="Arial" pitchFamily="34" charset="0"/>
              </a:rPr>
              <a:t>Σ</a:t>
            </a:r>
            <a:r>
              <a:rPr lang="en-US" sz="3100" b="1" u="sng" dirty="0" smtClean="0">
                <a:solidFill>
                  <a:srgbClr val="FF0000"/>
                </a:solidFill>
                <a:latin typeface="Arial" pitchFamily="34" charset="0"/>
                <a:cs typeface="Arial" pitchFamily="34" charset="0"/>
              </a:rPr>
              <a:t>Y</a:t>
            </a:r>
            <a:r>
              <a:rPr lang="el-GR" sz="3100" b="1" u="sng" dirty="0" smtClean="0">
                <a:solidFill>
                  <a:srgbClr val="FF0000"/>
                </a:solidFill>
                <a:latin typeface="Arial" pitchFamily="34" charset="0"/>
                <a:cs typeface="Arial" pitchFamily="34" charset="0"/>
              </a:rPr>
              <a:t>ΝΔΕΤΕΣ</a:t>
            </a:r>
            <a:r>
              <a:rPr lang="el-GR" sz="3100" b="1" dirty="0" smtClean="0">
                <a:solidFill>
                  <a:schemeClr val="tx1"/>
                </a:solidFill>
                <a:latin typeface="Arial" pitchFamily="34" charset="0"/>
                <a:cs typeface="Arial" pitchFamily="34" charset="0"/>
              </a:rPr>
              <a:t> (ΣΥΝΔΕΤΗΡΙΟΥΣ ΚΟΧΛΙΕΣ - ΕΝΤΑΤΗΡΕΣ), ΠΟΥ ΣΥΝΔΕΟΥΝ ΤΑ ΤΜΗΜΑΤΑ ΑΥΤΑ ΜΕΤΑΞΥ ΤΟΥΣ.</a:t>
            </a:r>
            <a:endParaRPr lang="en-US" sz="31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ea typeface="MgHelveticaUCPol"/>
                <a:cs typeface="Arial" pitchFamily="34" charset="0"/>
              </a:rPr>
              <a:t>ΓΕΝΙΚΗ ΠΕΡΙΓΡΑΦΗ ΕΞΑΡΤΗΜΑΤΩΝ</a:t>
            </a:r>
            <a:endParaRPr lang="el-GR" sz="2800" b="1" u="sng" dirty="0" smtClean="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688632"/>
          </a:xfrm>
          <a:solidFill>
            <a:schemeClr val="bg1"/>
          </a:solidFill>
        </p:spPr>
        <p:txBody>
          <a:bodyPr>
            <a:noAutofit/>
          </a:bodyPr>
          <a:lstStyle/>
          <a:p>
            <a:pPr algn="l"/>
            <a:r>
              <a:rPr lang="el-GR" sz="2400" b="1" dirty="0" smtClean="0">
                <a:solidFill>
                  <a:schemeClr val="tx1"/>
                </a:solidFill>
                <a:latin typeface="Arial" pitchFamily="34" charset="0"/>
                <a:cs typeface="Arial" pitchFamily="34" charset="0"/>
              </a:rPr>
              <a:t>Ο </a:t>
            </a:r>
            <a:r>
              <a:rPr lang="el-GR" sz="2400" b="1" dirty="0" smtClean="0">
                <a:solidFill>
                  <a:srgbClr val="FF0000"/>
                </a:solidFill>
                <a:latin typeface="Arial" pitchFamily="34" charset="0"/>
                <a:cs typeface="Arial" pitchFamily="34" charset="0"/>
              </a:rPr>
              <a:t>ΣΚΕΛΕΤΟΣ</a:t>
            </a:r>
            <a:r>
              <a:rPr lang="el-GR" sz="2400" b="1" dirty="0" smtClean="0">
                <a:solidFill>
                  <a:schemeClr val="tx1"/>
                </a:solidFill>
                <a:latin typeface="Arial" pitchFamily="34" charset="0"/>
                <a:cs typeface="Arial" pitchFamily="34" charset="0"/>
              </a:rPr>
              <a:t> ΑΠΟΤΕΛΕΙ</a:t>
            </a:r>
            <a:r>
              <a:rPr lang="en-US" sz="2400" b="1" dirty="0" smtClean="0">
                <a:solidFill>
                  <a:schemeClr val="tx1"/>
                </a:solidFill>
                <a:latin typeface="Arial" pitchFamily="34" charset="0"/>
                <a:cs typeface="Arial" pitchFamily="34" charset="0"/>
              </a:rPr>
              <a:t> </a:t>
            </a:r>
            <a:r>
              <a:rPr lang="el-GR" sz="2400" b="1" dirty="0" smtClean="0">
                <a:solidFill>
                  <a:schemeClr val="tx1"/>
                </a:solidFill>
                <a:latin typeface="Arial" pitchFamily="34" charset="0"/>
                <a:cs typeface="Arial" pitchFamily="34" charset="0"/>
              </a:rPr>
              <a:t>ΤΟ Κ</a:t>
            </a:r>
            <a:r>
              <a:rPr lang="en-US" sz="2400" b="1" dirty="0" smtClean="0">
                <a:solidFill>
                  <a:schemeClr val="tx1"/>
                </a:solidFill>
                <a:latin typeface="Arial" pitchFamily="34" charset="0"/>
                <a:cs typeface="Arial" pitchFamily="34" charset="0"/>
              </a:rPr>
              <a:t>Y</a:t>
            </a:r>
            <a:r>
              <a:rPr lang="el-GR" sz="2400" b="1" dirty="0" smtClean="0">
                <a:solidFill>
                  <a:schemeClr val="tx1"/>
                </a:solidFill>
                <a:latin typeface="Arial" pitchFamily="34" charset="0"/>
                <a:cs typeface="Arial" pitchFamily="34" charset="0"/>
              </a:rPr>
              <a:t>ΡΙΟ ΤΜΗΜΑ ΤΟΥ ΚΙΝΗΤΗΡΑ, ΠΑΝΩ ΣΤΟΝ ΟΠΟΙΟ ΠΡΟΣΑΡΜΟΖΟΝΤΑΙ ΟΛΑ ΤΑ ΥΠΟΛΟΙΠΑ ΤΜΗΜΑΤΑ ΚΑΙ ΤΑ ΒΑΣΙΚΑ ΕΞΑΡΤΗΜΑΤΑ ΤΗΣ ΜΗΧΑΝΗΣ. ΣΤΙΣ </a:t>
            </a:r>
            <a:r>
              <a:rPr lang="el-GR" sz="2400" b="1" u="sng" dirty="0" smtClean="0">
                <a:solidFill>
                  <a:srgbClr val="FF0000"/>
                </a:solidFill>
                <a:latin typeface="Arial" pitchFamily="34" charset="0"/>
                <a:cs typeface="Arial" pitchFamily="34" charset="0"/>
              </a:rPr>
              <a:t>ΜΕΣΟΣΤΡΟΦΕΣ ΚΑΙ ΤΑΧΥΣΤΡΟΦΕΣ </a:t>
            </a:r>
            <a:r>
              <a:rPr lang="el-GR" sz="2400" b="1" dirty="0" smtClean="0">
                <a:solidFill>
                  <a:schemeClr val="tx1"/>
                </a:solidFill>
                <a:latin typeface="Arial" pitchFamily="34" charset="0"/>
                <a:cs typeface="Arial" pitchFamily="34" charset="0"/>
              </a:rPr>
              <a:t>ΜΗΧΑΝΕΣ ΕΧΕΙ ΚΙΒΩΤΙΟΕΙΔΗ ΜΟΡΦΗ ΚΑΙ ΚΑΤΑΣΚΕΥΑΖΕΤΑΙ ΜΕ ΧΥΤΕΥΣΗ ΑΠΟ ΧΥΤΟΣΙΔΗΡΟ. </a:t>
            </a:r>
            <a:endParaRPr lang="en-US" sz="2400" b="1" dirty="0" smtClean="0">
              <a:solidFill>
                <a:schemeClr val="tx1"/>
              </a:solidFill>
              <a:latin typeface="Arial" pitchFamily="34" charset="0"/>
              <a:cs typeface="Arial" pitchFamily="34" charset="0"/>
            </a:endParaRPr>
          </a:p>
          <a:p>
            <a:pPr algn="l"/>
            <a:r>
              <a:rPr lang="el-GR" sz="2400" b="1" dirty="0" smtClean="0">
                <a:solidFill>
                  <a:schemeClr val="tx1"/>
                </a:solidFill>
                <a:latin typeface="Arial" pitchFamily="34" charset="0"/>
                <a:cs typeface="Arial" pitchFamily="34" charset="0"/>
              </a:rPr>
              <a:t>Σ‘</a:t>
            </a:r>
            <a:r>
              <a:rPr lang="en-US" sz="2400" b="1" dirty="0" smtClean="0">
                <a:solidFill>
                  <a:schemeClr val="tx1"/>
                </a:solidFill>
                <a:latin typeface="Arial" pitchFamily="34" charset="0"/>
                <a:cs typeface="Arial" pitchFamily="34" charset="0"/>
              </a:rPr>
              <a:t> </a:t>
            </a:r>
            <a:r>
              <a:rPr lang="el-GR" sz="2400" b="1" dirty="0" smtClean="0">
                <a:solidFill>
                  <a:schemeClr val="tx1"/>
                </a:solidFill>
                <a:latin typeface="Arial" pitchFamily="34" charset="0"/>
                <a:cs typeface="Arial" pitchFamily="34" charset="0"/>
              </a:rPr>
              <a:t>ΑΥΤΟΥ ΤΟΥ ΤΥΠΟΥ ΤΙΣ ΜΗΧΑΝΕΣ Ο ΣΚΕΛΕΤΟΣ ΑΠΟΤΕΛΕΙ ΕΝΙΑΙΟ ΤΜΗΜΑ ΜΕ ΤΟ ΣΩΜΑ ΤΩΝ ΚΥΛΙΝΔΡΩΝ (ΚΑΤΑΣΚΕΥΗ </a:t>
            </a:r>
            <a:r>
              <a:rPr lang="en-US" sz="2400" b="1" dirty="0" smtClean="0">
                <a:solidFill>
                  <a:schemeClr val="tx1"/>
                </a:solidFill>
                <a:latin typeface="Arial" pitchFamily="34" charset="0"/>
                <a:cs typeface="Arial" pitchFamily="34" charset="0"/>
              </a:rPr>
              <a:t>MONOBLOCK</a:t>
            </a:r>
            <a:r>
              <a:rPr lang="el-GR" sz="2400" b="1" dirty="0" smtClean="0">
                <a:solidFill>
                  <a:schemeClr val="tx1"/>
                </a:solidFill>
                <a:latin typeface="Arial" pitchFamily="34" charset="0"/>
                <a:cs typeface="Arial" pitchFamily="34" charset="0"/>
              </a:rPr>
              <a:t>)</a:t>
            </a:r>
            <a:r>
              <a:rPr lang="en-US" sz="2400" b="1" dirty="0" smtClean="0">
                <a:solidFill>
                  <a:schemeClr val="tx1"/>
                </a:solidFill>
                <a:latin typeface="Arial" pitchFamily="34" charset="0"/>
                <a:cs typeface="Arial" pitchFamily="34" charset="0"/>
              </a:rPr>
              <a:t>, </a:t>
            </a:r>
            <a:r>
              <a:rPr lang="el-GR" sz="2400" b="1" dirty="0" smtClean="0">
                <a:solidFill>
                  <a:schemeClr val="tx1"/>
                </a:solidFill>
                <a:latin typeface="Arial" pitchFamily="34" charset="0"/>
                <a:cs typeface="Arial" pitchFamily="34" charset="0"/>
              </a:rPr>
              <a:t>ΕΝΩ ΜΕ ΤΗΝ ΚΑΤΩ ΠΛΕΥΡΑ ΤΟΥ ΣΥΝΔΕΕΤΑΙ Η ΕΛΑΙΟΛΕΚΑΝΗ (</a:t>
            </a:r>
            <a:r>
              <a:rPr lang="en-US" sz="2400" b="1" dirty="0" smtClean="0">
                <a:solidFill>
                  <a:schemeClr val="tx1"/>
                </a:solidFill>
                <a:latin typeface="Arial" pitchFamily="34" charset="0"/>
                <a:cs typeface="Arial" pitchFamily="34" charset="0"/>
              </a:rPr>
              <a:t>CARTER</a:t>
            </a:r>
            <a:r>
              <a:rPr lang="el-GR" sz="2400" b="1" dirty="0" smtClean="0">
                <a:solidFill>
                  <a:schemeClr val="tx1"/>
                </a:solidFill>
                <a:latin typeface="Arial" pitchFamily="34" charset="0"/>
                <a:cs typeface="Arial" pitchFamily="34" charset="0"/>
              </a:rPr>
              <a:t>).</a:t>
            </a:r>
          </a:p>
          <a:p>
            <a:pPr algn="l"/>
            <a:r>
              <a:rPr lang="el-GR" sz="2400" b="1" dirty="0" smtClean="0">
                <a:solidFill>
                  <a:schemeClr val="tx1"/>
                </a:solidFill>
                <a:latin typeface="Arial" pitchFamily="34" charset="0"/>
                <a:cs typeface="Arial" pitchFamily="34" charset="0"/>
              </a:rPr>
              <a:t>ΑΝΤΙΘΕΤΑ, ΣΤΙΣ </a:t>
            </a:r>
            <a:r>
              <a:rPr lang="el-GR" sz="2400" b="1" u="sng" dirty="0" smtClean="0">
                <a:solidFill>
                  <a:srgbClr val="FF0000"/>
                </a:solidFill>
                <a:latin typeface="Arial" pitchFamily="34" charset="0"/>
                <a:cs typeface="Arial" pitchFamily="34" charset="0"/>
              </a:rPr>
              <a:t>ΜΕΓΑΛΕΣ ΑΡΓΟΣΤΡΟΦΕΣ ΜΗΧΑΝΕΣ</a:t>
            </a:r>
            <a:r>
              <a:rPr lang="el-GR" sz="2400" b="1" dirty="0" smtClean="0">
                <a:solidFill>
                  <a:schemeClr val="tx1"/>
                </a:solidFill>
                <a:latin typeface="Arial" pitchFamily="34" charset="0"/>
                <a:cs typeface="Arial" pitchFamily="34" charset="0"/>
              </a:rPr>
              <a:t> Ο ΣΚΕΛΕΤΟΣ ΚΑΤΑΣΚΕΥΑΖΕΤΑΙ ΑΠΟ ΗΛΕΚΤΡΟΣΥΓΚΟΛΛΗΜΕΝΑ ΧΑΛΥΒΔΙΝΑ ΕΛΑΣΜΑΤΑ. </a:t>
            </a:r>
            <a:endParaRPr lang="en-US" sz="2400"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2800" b="1" u="sng" dirty="0" smtClean="0">
                <a:solidFill>
                  <a:schemeClr val="bg1"/>
                </a:solidFill>
                <a:latin typeface="Arial" pitchFamily="34" charset="0"/>
                <a:cs typeface="Arial" pitchFamily="34" charset="0"/>
              </a:rPr>
              <a:t>ΣΚΕΛΕΤΟΣ (</a:t>
            </a:r>
            <a:r>
              <a:rPr lang="en-US" sz="2800" b="1" u="sng" dirty="0" smtClean="0">
                <a:solidFill>
                  <a:schemeClr val="bg1"/>
                </a:solidFill>
                <a:latin typeface="Arial" pitchFamily="34" charset="0"/>
                <a:cs typeface="Arial" pitchFamily="34" charset="0"/>
              </a:rPr>
              <a:t>ENGINE FRAME</a:t>
            </a:r>
            <a:r>
              <a:rPr lang="el-GR" sz="2800" b="1" u="sng" dirty="0" smtClean="0">
                <a:solidFill>
                  <a:schemeClr val="bg1"/>
                </a:solidFill>
                <a:latin typeface="Arial" pitchFamily="34" charset="0"/>
                <a:cs typeface="Arial" pitchFamily="34" charset="0"/>
              </a:rPr>
              <a:t>)</a:t>
            </a:r>
            <a:endParaRPr lang="en-US" sz="2800" b="1" u="sng" dirty="0" smtClean="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cs typeface="Arial" pitchFamily="34" charset="0"/>
              </a:rPr>
              <a:t>ΣΚΕΛΕΤΟΣ (</a:t>
            </a:r>
            <a:r>
              <a:rPr lang="en-US" sz="2800" b="1" u="sng" dirty="0" smtClean="0">
                <a:solidFill>
                  <a:schemeClr val="bg1"/>
                </a:solidFill>
                <a:latin typeface="Arial" pitchFamily="34" charset="0"/>
                <a:cs typeface="Arial" pitchFamily="34" charset="0"/>
              </a:rPr>
              <a:t>ENGINE FRAME</a:t>
            </a:r>
            <a:r>
              <a:rPr lang="el-GR" sz="2800" b="1" u="sng" dirty="0" smtClean="0">
                <a:solidFill>
                  <a:schemeClr val="bg1"/>
                </a:solidFill>
                <a:latin typeface="Arial" pitchFamily="34" charset="0"/>
                <a:cs typeface="Arial" pitchFamily="34" charset="0"/>
              </a:rPr>
              <a:t>)</a:t>
            </a:r>
          </a:p>
        </p:txBody>
      </p:sp>
      <p:pic>
        <p:nvPicPr>
          <p:cNvPr id="5" name="Picture"/>
          <p:cNvPicPr/>
          <p:nvPr/>
        </p:nvPicPr>
        <p:blipFill>
          <a:blip r:embed="rId3" cstate="print">
            <a:lum bright="-35000" contrast="54000"/>
          </a:blip>
          <a:stretch>
            <a:fillRect/>
          </a:stretch>
        </p:blipFill>
        <p:spPr>
          <a:xfrm>
            <a:off x="2411760" y="1196752"/>
            <a:ext cx="3960440" cy="1470273"/>
          </a:xfrm>
          <a:prstGeom prst="rect">
            <a:avLst/>
          </a:prstGeom>
        </p:spPr>
      </p:pic>
      <p:pic>
        <p:nvPicPr>
          <p:cNvPr id="1026" name="Picture 2" descr="C:\Users\Fadi\Desktop\1.png"/>
          <p:cNvPicPr>
            <a:picLocks noChangeAspect="1" noChangeArrowheads="1"/>
          </p:cNvPicPr>
          <p:nvPr/>
        </p:nvPicPr>
        <p:blipFill>
          <a:blip r:embed="rId4" cstate="print">
            <a:lum bright="-53000" contrast="70000"/>
          </a:blip>
          <a:srcRect/>
          <a:stretch>
            <a:fillRect/>
          </a:stretch>
        </p:blipFill>
        <p:spPr bwMode="auto">
          <a:xfrm>
            <a:off x="2267744" y="2852936"/>
            <a:ext cx="4680520" cy="3456384"/>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cs typeface="Arial" pitchFamily="34" charset="0"/>
              </a:rPr>
              <a:t>ΣΚΕΛΕΤΟΣ (</a:t>
            </a:r>
            <a:r>
              <a:rPr lang="en-US" sz="2800" b="1" u="sng" dirty="0" smtClean="0">
                <a:solidFill>
                  <a:schemeClr val="bg1"/>
                </a:solidFill>
                <a:latin typeface="Arial" pitchFamily="34" charset="0"/>
                <a:cs typeface="Arial" pitchFamily="34" charset="0"/>
              </a:rPr>
              <a:t>ENGINE FRAME</a:t>
            </a:r>
            <a:r>
              <a:rPr lang="el-GR" sz="2800" b="1" u="sng" dirty="0" smtClean="0">
                <a:solidFill>
                  <a:schemeClr val="bg1"/>
                </a:solidFill>
                <a:latin typeface="Arial" pitchFamily="34" charset="0"/>
                <a:cs typeface="Arial" pitchFamily="34" charset="0"/>
              </a:rPr>
              <a:t>)</a:t>
            </a:r>
          </a:p>
        </p:txBody>
      </p:sp>
      <p:pic>
        <p:nvPicPr>
          <p:cNvPr id="2051" name="Picture 3" descr="C:\Users\Fadi\Desktop\2.png"/>
          <p:cNvPicPr>
            <a:picLocks noChangeAspect="1" noChangeArrowheads="1"/>
          </p:cNvPicPr>
          <p:nvPr/>
        </p:nvPicPr>
        <p:blipFill>
          <a:blip r:embed="rId3" cstate="print">
            <a:lum bright="-9000" contrast="12000"/>
          </a:blip>
          <a:srcRect/>
          <a:stretch>
            <a:fillRect/>
          </a:stretch>
        </p:blipFill>
        <p:spPr bwMode="auto">
          <a:xfrm>
            <a:off x="323528" y="1196752"/>
            <a:ext cx="8424936" cy="5256584"/>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688632"/>
          </a:xfrm>
          <a:solidFill>
            <a:schemeClr val="bg1"/>
          </a:solidFill>
        </p:spPr>
        <p:txBody>
          <a:bodyPr>
            <a:noAutofit/>
          </a:bodyPr>
          <a:lstStyle/>
          <a:p>
            <a:pPr algn="l"/>
            <a:r>
              <a:rPr lang="el-GR" sz="2600" b="1" dirty="0" smtClean="0">
                <a:solidFill>
                  <a:schemeClr val="tx1"/>
                </a:solidFill>
                <a:latin typeface="Arial" pitchFamily="34" charset="0"/>
                <a:cs typeface="Arial" pitchFamily="34" charset="0"/>
              </a:rPr>
              <a:t>ΦΕΡΕΙ ΣΤΑ ΠΛΕΥΡΑ ΤΟΥ ΑΝΟΙΓΜΑΤΑ, ΟΠΟΥ ΠΡΟΣΑΡΜΟΖΟΝΤΑΙ ΑΝΘΡΩΠΟΘ</a:t>
            </a:r>
            <a:r>
              <a:rPr lang="en-US" sz="2600" b="1" dirty="0" smtClean="0">
                <a:solidFill>
                  <a:schemeClr val="tx1"/>
                </a:solidFill>
                <a:latin typeface="Arial" pitchFamily="34" charset="0"/>
                <a:cs typeface="Arial" pitchFamily="34" charset="0"/>
              </a:rPr>
              <a:t>Y</a:t>
            </a:r>
            <a:r>
              <a:rPr lang="el-GR" sz="2600" b="1" dirty="0" smtClean="0">
                <a:solidFill>
                  <a:schemeClr val="tx1"/>
                </a:solidFill>
                <a:latin typeface="Arial" pitchFamily="34" charset="0"/>
                <a:cs typeface="Arial" pitchFamily="34" charset="0"/>
              </a:rPr>
              <a:t>ΡΙΔΕΣ ΠΡΟΣΠΕΛΑΣΕΩΣ (</a:t>
            </a:r>
            <a:r>
              <a:rPr lang="en-US" sz="2600" b="1" dirty="0" smtClean="0">
                <a:solidFill>
                  <a:srgbClr val="FF0000"/>
                </a:solidFill>
                <a:latin typeface="Arial" pitchFamily="34" charset="0"/>
                <a:cs typeface="Arial" pitchFamily="34" charset="0"/>
              </a:rPr>
              <a:t>ACCESS DOORS</a:t>
            </a:r>
            <a:r>
              <a:rPr lang="el-GR" sz="2600" b="1" dirty="0" smtClean="0">
                <a:solidFill>
                  <a:schemeClr val="tx1"/>
                </a:solidFill>
                <a:latin typeface="Arial" pitchFamily="34" charset="0"/>
                <a:cs typeface="Arial" pitchFamily="34" charset="0"/>
              </a:rPr>
              <a:t>) ΚΑΙ ΒΑΛΒΙΔΕΣ ΑΣΦΑΛΕΙΑΣ (</a:t>
            </a:r>
            <a:r>
              <a:rPr lang="en-US" sz="2600" b="1" dirty="0" smtClean="0">
                <a:solidFill>
                  <a:srgbClr val="FF0000"/>
                </a:solidFill>
                <a:latin typeface="Arial" pitchFamily="34" charset="0"/>
                <a:cs typeface="Arial" pitchFamily="34" charset="0"/>
              </a:rPr>
              <a:t>EXPLOSION DOORS</a:t>
            </a:r>
            <a:r>
              <a:rPr lang="el-GR" sz="2600" b="1" dirty="0" smtClean="0">
                <a:solidFill>
                  <a:schemeClr val="tx1"/>
                </a:solidFill>
                <a:latin typeface="Arial" pitchFamily="34" charset="0"/>
                <a:cs typeface="Arial" pitchFamily="34" charset="0"/>
              </a:rPr>
              <a:t>). </a:t>
            </a:r>
            <a:endParaRPr lang="en-US" sz="2600" b="1" dirty="0" smtClean="0">
              <a:solidFill>
                <a:schemeClr val="tx1"/>
              </a:solidFill>
              <a:latin typeface="Arial" pitchFamily="34" charset="0"/>
              <a:cs typeface="Arial" pitchFamily="34" charset="0"/>
            </a:endParaRPr>
          </a:p>
          <a:p>
            <a:pPr algn="l"/>
            <a:r>
              <a:rPr lang="el-GR" sz="2600" b="1" dirty="0" smtClean="0">
                <a:solidFill>
                  <a:schemeClr val="tx1"/>
                </a:solidFill>
                <a:latin typeface="Arial" pitchFamily="34" charset="0"/>
                <a:cs typeface="Arial" pitchFamily="34" charset="0"/>
              </a:rPr>
              <a:t>ΣΤΟ ΑΝΩ ΜΕΡΟΣ ΤΟΥ ΣΚΕΛΕΤΟΥ ΤΟΠΟΘΕΤΟΥΝΤΑΙ ΟΙ ΚΥΛΙΝΔΡΟΙ, ΕΝΩ ΤΟ ΚΑΤΩ ΜΕΡΟΣ ΤΟΥ ΣΤΗΡΙΖΕΤΑΙ ΣΤΗ ΒΑΣΗ ΤΗΣ ΜΗΧΑΝΗΣ. ΓΙΑ ΤΟ ΛΟΓΟ ΑΥΤΟ ΦΕΡΕΙ ΙΣΧΥΡΕΣ ΠΡΟΕΞΟΧΕΣ ΣΤΗΡΙΞΕΩΣ ΣΤΑ ΣΗΜΕΙΑ ΕΔΡΑΣΕΩΣ.</a:t>
            </a:r>
          </a:p>
          <a:p>
            <a:pPr algn="l"/>
            <a:r>
              <a:rPr lang="el-GR" sz="2600" b="1" dirty="0" smtClean="0">
                <a:solidFill>
                  <a:schemeClr val="tx1"/>
                </a:solidFill>
                <a:latin typeface="Arial" pitchFamily="34" charset="0"/>
                <a:cs typeface="Arial" pitchFamily="34" charset="0"/>
              </a:rPr>
              <a:t>Η ΣΥΝΔΕΣΗ ΚΥΛΙΝΔΡΩΝ, ΣΚΕΛΕΤΟΥ ΚΑΙ ΒΑΣΕΩΣ ΓΙΝΕΤΑΙ ΜΕ ΕΙΔΙΚΟΥΣ ΚΟΧΛΙΕΣ ΜΕΓΑΛΟΥ ΜΗΚΟΥΣ ΚΑΙ ΜΕΓΑΛΗΣ ΕΛΑΣΤΙΚΟΤΗΤΑΣ (ΚΟΧΛΙΕΣ ΕΛΑΣΤΙΚΗΣ ΜΗΚΥΝΣΕΩΣ), ΟΙ ΟΠΟΙΟΙ ΟΝΟΜΑΖΟΝΤΑΙ ΣΥΝΔΕΤΕΣ η ΕΝΤΑΤΗΡΕΣ.</a:t>
            </a:r>
            <a:endParaRPr lang="el-GR" sz="26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cs typeface="Arial" pitchFamily="34" charset="0"/>
              </a:rPr>
              <a:t>ΣΚΕΛΕΤΟΣ (</a:t>
            </a:r>
            <a:r>
              <a:rPr lang="en-US" sz="2800" b="1" u="sng" dirty="0" smtClean="0">
                <a:solidFill>
                  <a:schemeClr val="bg1"/>
                </a:solidFill>
                <a:latin typeface="Arial" pitchFamily="34" charset="0"/>
                <a:cs typeface="Arial" pitchFamily="34" charset="0"/>
              </a:rPr>
              <a:t>ENGINE FRAME</a:t>
            </a:r>
            <a:r>
              <a:rPr lang="el-GR" sz="2800" b="1" u="sng" dirty="0" smtClean="0">
                <a:solidFill>
                  <a:schemeClr val="bg1"/>
                </a:solidFill>
                <a:latin typeface="Arial" pitchFamily="34" charset="0"/>
                <a:cs typeface="Arial" pitchFamily="34" charset="0"/>
              </a:rPr>
              <a:t>)</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688632"/>
          </a:xfrm>
          <a:solidFill>
            <a:schemeClr val="bg1"/>
          </a:solidFill>
        </p:spPr>
        <p:txBody>
          <a:bodyPr>
            <a:noAutofit/>
          </a:bodyPr>
          <a:lstStyle/>
          <a:p>
            <a:pPr algn="l"/>
            <a:r>
              <a:rPr lang="el-GR" sz="2400" b="1" dirty="0" smtClean="0">
                <a:solidFill>
                  <a:schemeClr val="tx1"/>
                </a:solidFill>
                <a:latin typeface="Arial" pitchFamily="34" charset="0"/>
                <a:cs typeface="Arial" pitchFamily="34" charset="0"/>
              </a:rPr>
              <a:t>ΑΝΑΛΟΓΑ ΜΕ ΤΗ ΔΙΑΤΑΞΗ ΤΩΝ ΚΥΛΙΝΔΡΩΝ, ΟΙ ΚΙΝΗΤΗΡΕΣ ΚΑΙ ΚΑΤ' ΕΠΕΚΤΑΣΗ Ο ΣΚΕΛΕΤΟΣ ΤΟΥΣ ΔΙΑΚΡΙΝΕΤΑΙ ΣΤΙΣ ΚΑΤΗΓΟΡΙΕΣ:</a:t>
            </a:r>
          </a:p>
          <a:p>
            <a:pPr algn="l"/>
            <a:r>
              <a:rPr lang="el-GR" sz="2400" b="1" dirty="0" smtClean="0">
                <a:solidFill>
                  <a:srgbClr val="FF0000"/>
                </a:solidFill>
                <a:latin typeface="Arial" pitchFamily="34" charset="0"/>
                <a:cs typeface="Arial" pitchFamily="34" charset="0"/>
              </a:rPr>
              <a:t>Α) </a:t>
            </a:r>
            <a:r>
              <a:rPr lang="el-GR" sz="2400" b="1" dirty="0" smtClean="0">
                <a:solidFill>
                  <a:schemeClr val="tx1"/>
                </a:solidFill>
                <a:latin typeface="Arial" pitchFamily="34" charset="0"/>
                <a:cs typeface="Arial" pitchFamily="34" charset="0"/>
              </a:rPr>
              <a:t>ΔΙΑΤΑΞΗ ΕΝ ΣΕΙΡΑ (</a:t>
            </a:r>
            <a:r>
              <a:rPr lang="en-US" sz="2400" b="1" dirty="0" smtClean="0">
                <a:solidFill>
                  <a:srgbClr val="FF0000"/>
                </a:solidFill>
                <a:latin typeface="Arial" pitchFamily="34" charset="0"/>
                <a:cs typeface="Arial" pitchFamily="34" charset="0"/>
              </a:rPr>
              <a:t>IN</a:t>
            </a:r>
            <a:r>
              <a:rPr lang="el-GR" sz="2400" b="1" dirty="0" smtClean="0">
                <a:solidFill>
                  <a:srgbClr val="FF0000"/>
                </a:solidFill>
                <a:latin typeface="Arial" pitchFamily="34" charset="0"/>
                <a:cs typeface="Arial" pitchFamily="34" charset="0"/>
              </a:rPr>
              <a:t>-</a:t>
            </a:r>
            <a:r>
              <a:rPr lang="en-US" sz="2400" b="1" dirty="0" smtClean="0">
                <a:solidFill>
                  <a:srgbClr val="FF0000"/>
                </a:solidFill>
                <a:latin typeface="Arial" pitchFamily="34" charset="0"/>
                <a:cs typeface="Arial" pitchFamily="34" charset="0"/>
              </a:rPr>
              <a:t>LINE ENGINE</a:t>
            </a:r>
            <a:r>
              <a:rPr lang="el-GR" sz="2400" b="1" dirty="0" smtClean="0">
                <a:solidFill>
                  <a:schemeClr val="tx1"/>
                </a:solidFill>
                <a:latin typeface="Arial" pitchFamily="34" charset="0"/>
                <a:cs typeface="Arial" pitchFamily="34" charset="0"/>
              </a:rPr>
              <a:t>).</a:t>
            </a:r>
          </a:p>
          <a:p>
            <a:pPr algn="l"/>
            <a:r>
              <a:rPr lang="el-GR" sz="2400" b="1" dirty="0" smtClean="0">
                <a:solidFill>
                  <a:srgbClr val="FF0000"/>
                </a:solidFill>
                <a:latin typeface="Arial" pitchFamily="34" charset="0"/>
                <a:cs typeface="Arial" pitchFamily="34" charset="0"/>
              </a:rPr>
              <a:t>Β) </a:t>
            </a:r>
            <a:r>
              <a:rPr lang="el-GR" sz="2400" b="1" dirty="0" smtClean="0">
                <a:solidFill>
                  <a:schemeClr val="tx1"/>
                </a:solidFill>
                <a:latin typeface="Arial" pitchFamily="34" charset="0"/>
                <a:cs typeface="Arial" pitchFamily="34" charset="0"/>
              </a:rPr>
              <a:t>ΔΙΑΤΑΞΗ ΤΥΠΟΥ V (</a:t>
            </a:r>
            <a:r>
              <a:rPr lang="en-US" sz="2400" b="1" dirty="0" smtClean="0">
                <a:solidFill>
                  <a:srgbClr val="FF0000"/>
                </a:solidFill>
                <a:latin typeface="Arial" pitchFamily="34" charset="0"/>
                <a:cs typeface="Arial" pitchFamily="34" charset="0"/>
              </a:rPr>
              <a:t>VEE ENGINE</a:t>
            </a:r>
            <a:r>
              <a:rPr lang="el-GR" sz="2400" b="1" dirty="0" smtClean="0">
                <a:solidFill>
                  <a:schemeClr val="tx1"/>
                </a:solidFill>
                <a:latin typeface="Arial" pitchFamily="34" charset="0"/>
                <a:cs typeface="Arial" pitchFamily="34" charset="0"/>
              </a:rPr>
              <a:t>).</a:t>
            </a:r>
          </a:p>
          <a:p>
            <a:pPr algn="l"/>
            <a:r>
              <a:rPr lang="el-GR" sz="2400" b="1" dirty="0" smtClean="0">
                <a:solidFill>
                  <a:srgbClr val="FF0000"/>
                </a:solidFill>
                <a:latin typeface="Arial" pitchFamily="34" charset="0"/>
                <a:cs typeface="Arial" pitchFamily="34" charset="0"/>
              </a:rPr>
              <a:t>Γ) </a:t>
            </a:r>
            <a:r>
              <a:rPr lang="el-GR" sz="2400" b="1" dirty="0" smtClean="0">
                <a:solidFill>
                  <a:schemeClr val="tx1"/>
                </a:solidFill>
                <a:latin typeface="Arial" pitchFamily="34" charset="0"/>
                <a:cs typeface="Arial" pitchFamily="34" charset="0"/>
              </a:rPr>
              <a:t>ΔΙΑΤΑΞΗ ΑΝΤΙΤΙΘΕΜΕΝΩΝ ΚΥΛΙΝΔΡΩΝ (</a:t>
            </a:r>
            <a:r>
              <a:rPr lang="en-US" sz="2400" b="1" dirty="0" smtClean="0">
                <a:solidFill>
                  <a:srgbClr val="FF0000"/>
                </a:solidFill>
                <a:latin typeface="Arial" pitchFamily="34" charset="0"/>
                <a:cs typeface="Arial" pitchFamily="34" charset="0"/>
              </a:rPr>
              <a:t>BOXER </a:t>
            </a:r>
            <a:r>
              <a:rPr lang="el-GR" sz="2400" b="1" dirty="0" smtClean="0">
                <a:solidFill>
                  <a:srgbClr val="FF0000"/>
                </a:solidFill>
                <a:latin typeface="Arial" pitchFamily="34" charset="0"/>
                <a:cs typeface="Arial" pitchFamily="34" charset="0"/>
              </a:rPr>
              <a:t>–</a:t>
            </a:r>
          </a:p>
          <a:p>
            <a:pPr algn="l"/>
            <a:r>
              <a:rPr lang="el-GR" sz="2400" b="1" dirty="0" smtClean="0">
                <a:solidFill>
                  <a:srgbClr val="FF0000"/>
                </a:solidFill>
                <a:latin typeface="Arial" pitchFamily="34" charset="0"/>
                <a:cs typeface="Arial" pitchFamily="34" charset="0"/>
              </a:rPr>
              <a:t>    </a:t>
            </a:r>
            <a:r>
              <a:rPr lang="en-US" sz="2400" b="1" dirty="0" smtClean="0">
                <a:solidFill>
                  <a:srgbClr val="FF0000"/>
                </a:solidFill>
                <a:latin typeface="Arial" pitchFamily="34" charset="0"/>
                <a:cs typeface="Arial" pitchFamily="34" charset="0"/>
              </a:rPr>
              <a:t>OPPOSED CYLINDER ENGINE</a:t>
            </a:r>
            <a:r>
              <a:rPr lang="el-GR" sz="2400" b="1" dirty="0" smtClean="0">
                <a:solidFill>
                  <a:schemeClr val="tx1"/>
                </a:solidFill>
                <a:latin typeface="Arial" pitchFamily="34" charset="0"/>
                <a:cs typeface="Arial" pitchFamily="34" charset="0"/>
              </a:rPr>
              <a:t>).</a:t>
            </a:r>
          </a:p>
          <a:p>
            <a:pPr algn="l"/>
            <a:r>
              <a:rPr lang="el-GR" sz="2400" b="1" dirty="0" smtClean="0">
                <a:solidFill>
                  <a:srgbClr val="FF0000"/>
                </a:solidFill>
                <a:latin typeface="Arial" pitchFamily="34" charset="0"/>
                <a:cs typeface="Arial" pitchFamily="34" charset="0"/>
              </a:rPr>
              <a:t>Δ) </a:t>
            </a:r>
            <a:r>
              <a:rPr lang="el-GR" sz="2400" b="1" dirty="0" smtClean="0">
                <a:solidFill>
                  <a:schemeClr val="tx1"/>
                </a:solidFill>
                <a:latin typeface="Arial" pitchFamily="34" charset="0"/>
                <a:cs typeface="Arial" pitchFamily="34" charset="0"/>
              </a:rPr>
              <a:t>ΑΣΤΕΡΟΕΙΔΗΣ ΔΙΑΤΑΞΗ (</a:t>
            </a:r>
            <a:r>
              <a:rPr lang="en-US" sz="2400" b="1" dirty="0" smtClean="0">
                <a:solidFill>
                  <a:srgbClr val="FF0000"/>
                </a:solidFill>
                <a:latin typeface="Arial" pitchFamily="34" charset="0"/>
                <a:cs typeface="Arial" pitchFamily="34" charset="0"/>
              </a:rPr>
              <a:t>RADIAL ENGINE</a:t>
            </a:r>
            <a:r>
              <a:rPr lang="el-GR" sz="2400" b="1" dirty="0" smtClean="0">
                <a:solidFill>
                  <a:schemeClr val="tx1"/>
                </a:solidFill>
                <a:latin typeface="Arial" pitchFamily="34" charset="0"/>
                <a:cs typeface="Arial" pitchFamily="34" charset="0"/>
              </a:rPr>
              <a:t>).</a:t>
            </a:r>
          </a:p>
          <a:p>
            <a:pPr algn="l"/>
            <a:endParaRPr lang="el-GR" sz="2400" b="1" dirty="0" smtClean="0">
              <a:solidFill>
                <a:schemeClr val="tx1"/>
              </a:solidFill>
              <a:latin typeface="Arial" pitchFamily="34" charset="0"/>
              <a:cs typeface="Arial" pitchFamily="34" charset="0"/>
            </a:endParaRPr>
          </a:p>
          <a:p>
            <a:pPr algn="l"/>
            <a:r>
              <a:rPr lang="el-GR" sz="2400" b="1" dirty="0" smtClean="0">
                <a:solidFill>
                  <a:schemeClr val="tx1"/>
                </a:solidFill>
                <a:latin typeface="Arial" pitchFamily="34" charset="0"/>
                <a:cs typeface="Arial" pitchFamily="34" charset="0"/>
              </a:rPr>
              <a:t>ΟΙ ΔΥΟ ΠΡΩΤΟΙ ΑΠΟ ΤΟΥΣ ΠΑΡΑΠΑΝΩ ΤΥΠΟΥΣ ΕΧΟΥΝ ΕΠΙΚΡΑΤΗΣΕΙ ΟΛΟΚΛΗΡΩΤΙΚΑ ΣΤΙΣ ΝΑΥΤΙΚΕΣ ΜΗΧΑΝΕΣ, ΑΝΕΞΑΡΤΗΤΑ ΑΠΟ ΤΟ ΜΕΓΕΘΟΣ ΚΑΙ ΤΗΝ ΙΠΠΟΔΥΝΑΜΗ.</a:t>
            </a:r>
          </a:p>
          <a:p>
            <a:pPr algn="l"/>
            <a:endParaRPr lang="el-GR" sz="2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cs typeface="Arial" pitchFamily="34" charset="0"/>
              </a:rPr>
              <a:t>ΣΚΕΛΕΤΟΣ (</a:t>
            </a:r>
            <a:r>
              <a:rPr lang="en-US" sz="2800" b="1" u="sng" dirty="0" smtClean="0">
                <a:solidFill>
                  <a:schemeClr val="bg1"/>
                </a:solidFill>
                <a:latin typeface="Arial" pitchFamily="34" charset="0"/>
                <a:cs typeface="Arial" pitchFamily="34" charset="0"/>
              </a:rPr>
              <a:t>ENGINE FRAME</a:t>
            </a:r>
            <a:r>
              <a:rPr lang="el-GR" sz="2800" b="1" u="sng" dirty="0" smtClean="0">
                <a:solidFill>
                  <a:schemeClr val="bg1"/>
                </a:solidFill>
                <a:latin typeface="Arial" pitchFamily="34" charset="0"/>
                <a:cs typeface="Arial" pitchFamily="34" charset="0"/>
              </a:rPr>
              <a: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285860"/>
            <a:ext cx="8572560" cy="5286412"/>
          </a:xfrm>
        </p:spPr>
        <p:txBody>
          <a:bodyPr>
            <a:normAutofit/>
          </a:bodyPr>
          <a:lstStyle/>
          <a:p>
            <a:pPr marL="360000" indent="-360000" algn="l">
              <a:buFont typeface="+mj-lt"/>
              <a:buAutoNum type="arabicPeriod"/>
            </a:pPr>
            <a:r>
              <a:rPr lang="el-GR" sz="2600" b="1" u="sng" dirty="0" smtClean="0">
                <a:solidFill>
                  <a:schemeClr val="tx1"/>
                </a:solidFill>
                <a:latin typeface="Arial" pitchFamily="34" charset="0"/>
                <a:cs typeface="Arial" pitchFamily="34" charset="0"/>
              </a:rPr>
              <a:t>ΑΝΑΛΟΓΑ ΜΕ ΤΟΝ ΤΡΟΠΟ ΕΝΑΥΣΕΩΣ</a:t>
            </a:r>
            <a:endParaRPr lang="en-US" sz="2600" b="1" u="sng" dirty="0" smtClean="0">
              <a:solidFill>
                <a:schemeClr val="tx1"/>
              </a:solidFill>
              <a:latin typeface="Arial" pitchFamily="34" charset="0"/>
              <a:cs typeface="Arial" pitchFamily="34" charset="0"/>
            </a:endParaRPr>
          </a:p>
          <a:p>
            <a:pPr marL="360000" indent="-360000" algn="l"/>
            <a:r>
              <a:rPr lang="en-US" sz="2600" b="1" dirty="0" smtClean="0">
                <a:solidFill>
                  <a:schemeClr val="tx1"/>
                </a:solidFill>
                <a:latin typeface="Arial" pitchFamily="34" charset="0"/>
                <a:cs typeface="Arial" pitchFamily="34" charset="0"/>
              </a:rPr>
              <a:t>    </a:t>
            </a:r>
            <a:r>
              <a:rPr lang="el-GR" sz="2600" b="1" u="sng" dirty="0" smtClean="0">
                <a:solidFill>
                  <a:schemeClr val="tx1"/>
                </a:solidFill>
                <a:latin typeface="Arial" pitchFamily="34" charset="0"/>
                <a:cs typeface="Arial" pitchFamily="34" charset="0"/>
              </a:rPr>
              <a:t>(ΑΝΑΦΛΕΞΕΩΣ) ΤΟΝ ΚΑΥΣΙΜΟΥ ΔΙΑΚΡΙΝΟΝΤΑΙ ΣΕ</a:t>
            </a:r>
            <a:r>
              <a:rPr lang="el-GR" sz="2600" b="1" dirty="0" smtClean="0">
                <a:solidFill>
                  <a:schemeClr val="tx1"/>
                </a:solidFill>
                <a:latin typeface="Arial" pitchFamily="34" charset="0"/>
                <a:cs typeface="Arial" pitchFamily="34" charset="0"/>
              </a:rPr>
              <a:t>:</a:t>
            </a:r>
          </a:p>
          <a:p>
            <a:pPr algn="l"/>
            <a:endParaRPr lang="el-GR" sz="2600" b="1" dirty="0" smtClean="0">
              <a:solidFill>
                <a:schemeClr val="tx1"/>
              </a:solidFill>
              <a:latin typeface="Arial" pitchFamily="34" charset="0"/>
              <a:cs typeface="Arial" pitchFamily="34" charset="0"/>
            </a:endParaRPr>
          </a:p>
          <a:p>
            <a:pPr marL="360000" indent="-360000" algn="l">
              <a:buClr>
                <a:srgbClr val="FF0000"/>
              </a:buClr>
              <a:buFont typeface="Wingdings" pitchFamily="2" charset="2"/>
              <a:buChar char="Ø"/>
            </a:pPr>
            <a:r>
              <a:rPr lang="el-GR" sz="2800" b="1" dirty="0" smtClean="0">
                <a:solidFill>
                  <a:schemeClr val="tx1"/>
                </a:solidFill>
                <a:latin typeface="Arial" pitchFamily="34" charset="0"/>
                <a:cs typeface="Arial" pitchFamily="34" charset="0"/>
              </a:rPr>
              <a:t>ΜΗΧΑΝΕΣ ΕΝΑΥΣΕΩΣ ΜΕ ΣΠΙΝΘΗΡΑ (η βενζινομηχανες, η κινητηρες </a:t>
            </a:r>
            <a:r>
              <a:rPr lang="en-US" sz="2800" b="1" dirty="0" smtClean="0">
                <a:solidFill>
                  <a:schemeClr val="tx1"/>
                </a:solidFill>
                <a:latin typeface="Arial" pitchFamily="34" charset="0"/>
                <a:cs typeface="Arial" pitchFamily="34" charset="0"/>
              </a:rPr>
              <a:t>Otto – spark ignition</a:t>
            </a:r>
            <a:r>
              <a:rPr lang="el-GR" sz="2800" b="1" dirty="0" smtClean="0">
                <a:solidFill>
                  <a:schemeClr val="tx1"/>
                </a:solidFill>
                <a:latin typeface="Arial" pitchFamily="34" charset="0"/>
                <a:cs typeface="Arial" pitchFamily="34" charset="0"/>
              </a:rPr>
              <a:t>).</a:t>
            </a:r>
          </a:p>
          <a:p>
            <a:pPr marL="360000" indent="-360000" algn="l">
              <a:buClr>
                <a:srgbClr val="FF0000"/>
              </a:buClr>
              <a:buFont typeface="Wingdings" pitchFamily="2" charset="2"/>
              <a:buChar char="Ø"/>
            </a:pPr>
            <a:r>
              <a:rPr lang="el-GR" sz="2800" b="1" dirty="0" smtClean="0">
                <a:solidFill>
                  <a:schemeClr val="tx1"/>
                </a:solidFill>
                <a:latin typeface="Arial" pitchFamily="34" charset="0"/>
                <a:cs typeface="Arial" pitchFamily="34" charset="0"/>
              </a:rPr>
              <a:t>ΜΗΧΑΝΕΣ ΕΝΑ</a:t>
            </a:r>
            <a:r>
              <a:rPr lang="en-US" sz="2800" b="1" dirty="0" smtClean="0">
                <a:solidFill>
                  <a:schemeClr val="tx1"/>
                </a:solidFill>
                <a:latin typeface="Arial" pitchFamily="34" charset="0"/>
                <a:cs typeface="Arial" pitchFamily="34" charset="0"/>
              </a:rPr>
              <a:t>Y</a:t>
            </a:r>
            <a:r>
              <a:rPr lang="el-GR" sz="2800" b="1" dirty="0" smtClean="0">
                <a:solidFill>
                  <a:schemeClr val="tx1"/>
                </a:solidFill>
                <a:latin typeface="Arial" pitchFamily="34" charset="0"/>
                <a:cs typeface="Arial" pitchFamily="34" charset="0"/>
              </a:rPr>
              <a:t>ΣΕΩΣ ΜΕ ΣΥΜΠΙΕΣΗ (η πετρελαιομηχανες, η κινητηρες </a:t>
            </a:r>
            <a:r>
              <a:rPr lang="en-US" sz="2800" b="1" dirty="0" smtClean="0">
                <a:solidFill>
                  <a:schemeClr val="tx1"/>
                </a:solidFill>
                <a:latin typeface="Arial" pitchFamily="34" charset="0"/>
                <a:cs typeface="Arial" pitchFamily="34" charset="0"/>
              </a:rPr>
              <a:t>Diesel – compression ignition</a:t>
            </a:r>
            <a:r>
              <a:rPr lang="el-GR" sz="2800" b="1" dirty="0" smtClean="0">
                <a:solidFill>
                  <a:schemeClr val="tx1"/>
                </a:solidFill>
                <a:latin typeface="Arial" pitchFamily="34" charset="0"/>
                <a:cs typeface="Arial" pitchFamily="34" charset="0"/>
              </a:rPr>
              <a:t>).</a:t>
            </a:r>
          </a:p>
          <a:p>
            <a:pPr marL="360000" indent="-360000" algn="l">
              <a:buClr>
                <a:srgbClr val="FF0000"/>
              </a:buClr>
              <a:buFont typeface="Wingdings" pitchFamily="2" charset="2"/>
              <a:buChar char="Ø"/>
            </a:pPr>
            <a:r>
              <a:rPr lang="el-GR" sz="2800" b="1" dirty="0" smtClean="0">
                <a:solidFill>
                  <a:schemeClr val="tx1"/>
                </a:solidFill>
                <a:latin typeface="Arial" pitchFamily="34" charset="0"/>
                <a:cs typeface="Arial" pitchFamily="34" charset="0"/>
              </a:rPr>
              <a:t>ΜΗΧΑΝΕΣ </a:t>
            </a:r>
            <a:r>
              <a:rPr lang="en-US" sz="2800" b="1" dirty="0" smtClean="0">
                <a:solidFill>
                  <a:schemeClr val="tx1"/>
                </a:solidFill>
                <a:latin typeface="Arial" pitchFamily="34" charset="0"/>
                <a:cs typeface="Arial" pitchFamily="34" charset="0"/>
              </a:rPr>
              <a:t>Semi-Diesel</a:t>
            </a:r>
            <a:r>
              <a:rPr lang="el-GR" sz="2800" b="1" dirty="0" smtClean="0">
                <a:solidFill>
                  <a:schemeClr val="tx1"/>
                </a:solidFill>
                <a:latin typeface="Arial" pitchFamily="34" charset="0"/>
                <a:cs typeface="Arial" pitchFamily="34" charset="0"/>
              </a:rPr>
              <a:t>.</a:t>
            </a:r>
          </a:p>
          <a:p>
            <a:pPr algn="l"/>
            <a:endParaRPr lang="en-US" dirty="0">
              <a:solidFill>
                <a:schemeClr val="tx1"/>
              </a:solidFill>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3600" b="1" u="sng" dirty="0" smtClean="0">
                <a:solidFill>
                  <a:schemeClr val="bg1"/>
                </a:solidFill>
                <a:latin typeface="Arial" pitchFamily="34" charset="0"/>
                <a:cs typeface="Arial" pitchFamily="34" charset="0"/>
              </a:rPr>
              <a:t>ΓΕΝΙΚΑ</a:t>
            </a:r>
            <a:endParaRPr lang="en-US" sz="3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cs typeface="Arial" pitchFamily="34" charset="0"/>
              </a:rPr>
              <a:t>ΣΚΕΛΕΤΟΣ (</a:t>
            </a:r>
            <a:r>
              <a:rPr lang="en-US" sz="2800" b="1" u="sng" dirty="0" smtClean="0">
                <a:solidFill>
                  <a:schemeClr val="bg1"/>
                </a:solidFill>
                <a:latin typeface="Arial" pitchFamily="34" charset="0"/>
                <a:cs typeface="Arial" pitchFamily="34" charset="0"/>
              </a:rPr>
              <a:t>ENGINE FRAME</a:t>
            </a:r>
            <a:r>
              <a:rPr lang="el-GR" sz="2800" b="1" u="sng" dirty="0" smtClean="0">
                <a:solidFill>
                  <a:schemeClr val="bg1"/>
                </a:solidFill>
                <a:latin typeface="Arial" pitchFamily="34" charset="0"/>
                <a:cs typeface="Arial" pitchFamily="34" charset="0"/>
              </a:rPr>
              <a:t>)</a:t>
            </a:r>
          </a:p>
        </p:txBody>
      </p:sp>
      <p:pic>
        <p:nvPicPr>
          <p:cNvPr id="2050" name="Picture 2" descr="image2"/>
          <p:cNvPicPr>
            <a:picLocks noChangeAspect="1" noChangeArrowheads="1"/>
          </p:cNvPicPr>
          <p:nvPr/>
        </p:nvPicPr>
        <p:blipFill>
          <a:blip r:embed="rId3" cstate="print">
            <a:lum bright="-14000" contrast="14000"/>
          </a:blip>
          <a:srcRect/>
          <a:stretch>
            <a:fillRect/>
          </a:stretch>
        </p:blipFill>
        <p:spPr bwMode="auto">
          <a:xfrm>
            <a:off x="1115616" y="1268760"/>
            <a:ext cx="7200800" cy="51125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cs typeface="Arial" pitchFamily="34" charset="0"/>
              </a:rPr>
              <a:t>ΣΚΕΛΕΤΟΣ (</a:t>
            </a:r>
            <a:r>
              <a:rPr lang="en-US" sz="2800" b="1" u="sng" dirty="0" smtClean="0">
                <a:solidFill>
                  <a:schemeClr val="bg1"/>
                </a:solidFill>
                <a:latin typeface="Arial" pitchFamily="34" charset="0"/>
                <a:cs typeface="Arial" pitchFamily="34" charset="0"/>
              </a:rPr>
              <a:t>ENGINE FRAME</a:t>
            </a:r>
            <a:r>
              <a:rPr lang="el-GR" sz="2800" b="1" u="sng" dirty="0" smtClean="0">
                <a:solidFill>
                  <a:schemeClr val="bg1"/>
                </a:solidFill>
                <a:latin typeface="Arial" pitchFamily="34" charset="0"/>
                <a:cs typeface="Arial" pitchFamily="34" charset="0"/>
              </a:rPr>
              <a:t>)</a:t>
            </a:r>
          </a:p>
        </p:txBody>
      </p:sp>
      <p:pic>
        <p:nvPicPr>
          <p:cNvPr id="3075" name="Picture 3" descr="C:\Users\Fadi\Desktop\3.png"/>
          <p:cNvPicPr>
            <a:picLocks noChangeAspect="1" noChangeArrowheads="1"/>
          </p:cNvPicPr>
          <p:nvPr/>
        </p:nvPicPr>
        <p:blipFill>
          <a:blip r:embed="rId3" cstate="print"/>
          <a:srcRect/>
          <a:stretch>
            <a:fillRect/>
          </a:stretch>
        </p:blipFill>
        <p:spPr bwMode="auto">
          <a:xfrm>
            <a:off x="323528" y="1124744"/>
            <a:ext cx="8496944" cy="5472608"/>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8640"/>
            <a:ext cx="8496944" cy="720081"/>
          </a:xfrm>
          <a:solidFill>
            <a:schemeClr val="accent2">
              <a:lumMod val="75000"/>
            </a:schemeClr>
          </a:solidFill>
        </p:spPr>
        <p:txBody>
          <a:bodyPr anchor="ctr">
            <a:noAutofit/>
          </a:bodyPr>
          <a:lstStyle/>
          <a:p>
            <a:pPr algn="ctr"/>
            <a:r>
              <a:rPr lang="el-GR" sz="2800" u="sng" dirty="0" smtClean="0">
                <a:solidFill>
                  <a:schemeClr val="bg1"/>
                </a:solidFill>
                <a:latin typeface="Arial" pitchFamily="34" charset="0"/>
                <a:cs typeface="Arial" pitchFamily="34" charset="0"/>
              </a:rPr>
              <a:t>ΣΚΕΛΕΤΟΣ (</a:t>
            </a:r>
            <a:r>
              <a:rPr lang="en-US" sz="2800" u="sng" dirty="0" smtClean="0">
                <a:solidFill>
                  <a:schemeClr val="bg1"/>
                </a:solidFill>
                <a:latin typeface="Arial" pitchFamily="34" charset="0"/>
                <a:cs typeface="Arial" pitchFamily="34" charset="0"/>
              </a:rPr>
              <a:t>ENGINE FRAME</a:t>
            </a:r>
            <a:r>
              <a:rPr lang="el-GR" sz="2800" u="sng" dirty="0" smtClean="0">
                <a:solidFill>
                  <a:schemeClr val="bg1"/>
                </a:solidFill>
                <a:latin typeface="Arial" pitchFamily="34" charset="0"/>
                <a:cs typeface="Arial" pitchFamily="34" charset="0"/>
              </a:rPr>
              <a:t>)</a:t>
            </a:r>
            <a:endParaRPr lang="en-US" sz="2800" dirty="0">
              <a:solidFill>
                <a:schemeClr val="bg1"/>
              </a:solidFill>
            </a:endParaRPr>
          </a:p>
        </p:txBody>
      </p:sp>
      <p:sp>
        <p:nvSpPr>
          <p:cNvPr id="4" name="Text Placeholder 3"/>
          <p:cNvSpPr>
            <a:spLocks noGrp="1"/>
          </p:cNvSpPr>
          <p:nvPr>
            <p:ph type="body" sz="half" idx="2"/>
          </p:nvPr>
        </p:nvSpPr>
        <p:spPr>
          <a:xfrm>
            <a:off x="214282" y="1052737"/>
            <a:ext cx="8534181" cy="5590978"/>
          </a:xfrm>
        </p:spPr>
        <p:txBody>
          <a:bodyPr/>
          <a:lstStyle/>
          <a:p>
            <a:pPr>
              <a:buClr>
                <a:srgbClr val="FF0000"/>
              </a:buClr>
            </a:pPr>
            <a:endParaRPr lang="el-GR" sz="1500" dirty="0" smtClean="0">
              <a:latin typeface="Arial Black" pitchFamily="34" charset="0"/>
            </a:endParaRPr>
          </a:p>
          <a:p>
            <a:pPr>
              <a:buClr>
                <a:srgbClr val="FF0000"/>
              </a:buClr>
              <a:buFont typeface="Wingdings" pitchFamily="2" charset="2"/>
              <a:buChar char="Ø"/>
            </a:pPr>
            <a:endParaRPr lang="el-GR" dirty="0" smtClean="0">
              <a:latin typeface="Arial Black" pitchFamily="34" charset="0"/>
            </a:endParaRPr>
          </a:p>
          <a:p>
            <a:endParaRPr lang="el-GR" dirty="0" smtClean="0">
              <a:latin typeface="Arial Black" pitchFamily="34" charset="0"/>
            </a:endParaRPr>
          </a:p>
          <a:p>
            <a:endParaRPr lang="en-US" dirty="0"/>
          </a:p>
        </p:txBody>
      </p:sp>
      <p:sp>
        <p:nvSpPr>
          <p:cNvPr id="8" name="Content Placeholder 7"/>
          <p:cNvSpPr>
            <a:spLocks noGrp="1"/>
          </p:cNvSpPr>
          <p:nvPr>
            <p:ph idx="1"/>
          </p:nvPr>
        </p:nvSpPr>
        <p:spPr>
          <a:xfrm>
            <a:off x="8604448" y="1268760"/>
            <a:ext cx="82352" cy="4857409"/>
          </a:xfrm>
        </p:spPr>
        <p:txBody>
          <a:bodyPr>
            <a:normAutofit/>
          </a:bodyPr>
          <a:lstStyle/>
          <a:p>
            <a:r>
              <a:rPr lang="en-US" sz="100" dirty="0" smtClean="0"/>
              <a:t>.</a:t>
            </a:r>
            <a:endParaRPr lang="el-GR" sz="100" dirty="0"/>
          </a:p>
        </p:txBody>
      </p:sp>
      <p:pic>
        <p:nvPicPr>
          <p:cNvPr id="649219" name="Picture 3"/>
          <p:cNvPicPr>
            <a:picLocks noChangeAspect="1" noChangeArrowheads="1"/>
          </p:cNvPicPr>
          <p:nvPr/>
        </p:nvPicPr>
        <p:blipFill>
          <a:blip r:embed="rId3" cstate="print"/>
          <a:srcRect/>
          <a:stretch>
            <a:fillRect/>
          </a:stretch>
        </p:blipFill>
        <p:spPr bwMode="auto">
          <a:xfrm>
            <a:off x="539552" y="1124744"/>
            <a:ext cx="8064896" cy="5400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688632"/>
          </a:xfrm>
          <a:solidFill>
            <a:schemeClr val="bg1"/>
          </a:solidFill>
        </p:spPr>
        <p:txBody>
          <a:bodyPr>
            <a:noAutofit/>
          </a:bodyPr>
          <a:lstStyle/>
          <a:p>
            <a:pPr algn="l"/>
            <a:r>
              <a:rPr lang="el-GR" sz="2400" b="1" dirty="0" smtClean="0">
                <a:solidFill>
                  <a:schemeClr val="tx1"/>
                </a:solidFill>
                <a:latin typeface="Arial" pitchFamily="34" charset="0"/>
                <a:cs typeface="Arial" pitchFamily="34" charset="0"/>
              </a:rPr>
              <a:t>Η </a:t>
            </a:r>
            <a:r>
              <a:rPr lang="el-GR" sz="2400" b="1" u="sng" dirty="0" smtClean="0">
                <a:solidFill>
                  <a:srgbClr val="FF0000"/>
                </a:solidFill>
                <a:latin typeface="Arial" pitchFamily="34" charset="0"/>
                <a:cs typeface="Arial" pitchFamily="34" charset="0"/>
              </a:rPr>
              <a:t>ΒΑΣΗ</a:t>
            </a:r>
            <a:r>
              <a:rPr lang="el-GR" sz="2400" b="1" dirty="0" smtClean="0">
                <a:solidFill>
                  <a:schemeClr val="tx1"/>
                </a:solidFill>
                <a:latin typeface="Arial" pitchFamily="34" charset="0"/>
                <a:cs typeface="Arial" pitchFamily="34" charset="0"/>
              </a:rPr>
              <a:t> </a:t>
            </a:r>
            <a:r>
              <a:rPr lang="el-GR" sz="2400" b="1" u="sng" dirty="0" smtClean="0">
                <a:solidFill>
                  <a:srgbClr val="7030A0"/>
                </a:solidFill>
                <a:latin typeface="Arial" pitchFamily="34" charset="0"/>
                <a:cs typeface="Arial" pitchFamily="34" charset="0"/>
              </a:rPr>
              <a:t>ΩΣ ΤΜΗΜΑ ΕΜΦΑΝΙΖΕΤΑΙ ΜΟΝΟ ΣΤΙΣ ΜΕΓΑΛΕΣ ΜΗΧΑΝΕΣ</a:t>
            </a:r>
            <a:r>
              <a:rPr lang="el-GR" sz="2400" b="1" dirty="0" smtClean="0">
                <a:solidFill>
                  <a:schemeClr val="tx1"/>
                </a:solidFill>
                <a:latin typeface="Arial" pitchFamily="34" charset="0"/>
                <a:cs typeface="Arial" pitchFamily="34" charset="0"/>
              </a:rPr>
              <a:t>. ΠΑΝΩ ΣΤΗ ΒΑΣΗ ΧΤΙΖΕΤΑΙ ΟΛΗ Η ΥΠΟΛΟΙΠΗ ΜΗΧΑΝΗ. ΕΧΕΙ ΚΙΒΩΤΙΟΕΙΔΗ ΜΟΡΦΗ ΚΑΙ ΑΠΑΡΤΙΖΕΤΑΙ ΑΠΟ ΔΥΟ ΔΙΑΜΗΚΕΙΣ ΔΟΚΟΥΣ, ΟΙ ΟΠΟΙΟΙ ΣΥΝΔΕΟΝΤΑΙ ΜΕΤΑΞΥ ΤΟΥΣ ΜΕ ΕΓΚΑΡΣΙΟΥΣ ΔΟΚΟΥΣ ΚΑΙ ΔΙΑΤΡΗΤΑ ΔΙΑΦΡΑΓΜΑΤΑ (ΓΙΑ ΤΗ ΜΕΙΩΣΗ ΤΟΥ ΒΑΡΟΥΣ ΚΑΙ ΤΗΝ ΕΛΕΥΘΕΡΗ ΚΥΚΛΟΦΟΡΙΑ ΤΟΥ ΛΙΠΑΝΤΙΚΟΥ). ΚΑΤΑΣΚΕΥΑΖΕΤΑΙ ΑΠΟ ΗΛΕΚΤΡΟΣΥΓΚΟΛΛΗΜΕΝΑ ΧΑΛΥΒΔΙΝΑ ΕΛΑΣΜΑΤΑ, ΠΟΥ ΠΡΟΣΔΙΔΟΥΝ ΣΤΗΝ ΟΛΗ ΔΟΜΗ ΤΗΝ ΑΠΑΡΑΙΤΗΤΗ ΑΚΑΜΨΙΑ ΜΕ ΤΟ ΕΛΑΧΙΣΤΟ ΔΥΝΑΤΟ ΒΑΡΟΣ. Η ΒΑΣΗ ΣΤΕΡΕΩΝΕΤΑΙ ΣΤΟ ΔΑΠΕΔΟ ΤΟΥ ΜΗΧΑΝΟΣΤΑΣΙΟΥ ΜΕ ΕΙΔΙΚΕΣ ΕΔΡΑΣΕΙΣ. </a:t>
            </a:r>
          </a:p>
          <a:p>
            <a:pPr algn="l"/>
            <a:r>
              <a:rPr lang="el-GR" sz="2400" b="1" dirty="0" smtClean="0">
                <a:solidFill>
                  <a:schemeClr val="tx1"/>
                </a:solidFill>
                <a:latin typeface="Arial" pitchFamily="34" charset="0"/>
                <a:cs typeface="Arial" pitchFamily="34" charset="0"/>
              </a:rPr>
              <a:t>ΣΤΟ ΚΑΤΩ ΤΜΗΜΑ ΤΗΣ ΕΙΝΑΙ ΚΛΕΙΣΤΗ, ΣΧΗΜΑΤΙΖΟΝΤΑΣ ΤΗΝ ΕΛΑΙΟΛΕΚΑΝΗ.</a:t>
            </a: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cs typeface="Arial" pitchFamily="34" charset="0"/>
              </a:rPr>
              <a:t>ΒΑΣΗ (</a:t>
            </a:r>
            <a:r>
              <a:rPr lang="en-US" sz="2800" b="1" u="sng" dirty="0" smtClean="0">
                <a:solidFill>
                  <a:schemeClr val="bg1"/>
                </a:solidFill>
                <a:latin typeface="Arial" pitchFamily="34" charset="0"/>
                <a:cs typeface="Arial" pitchFamily="34" charset="0"/>
              </a:rPr>
              <a:t>BEDPLATE</a:t>
            </a:r>
            <a:r>
              <a:rPr lang="el-GR" sz="2800" b="1" u="sng" dirty="0" smtClean="0">
                <a:solidFill>
                  <a:schemeClr val="bg1"/>
                </a:solidFill>
                <a:latin typeface="Arial" pitchFamily="34" charset="0"/>
                <a:cs typeface="Arial" pitchFamily="34" charset="0"/>
              </a:rPr>
              <a:t>)</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688632"/>
          </a:xfrm>
          <a:solidFill>
            <a:schemeClr val="bg1"/>
          </a:solidFill>
        </p:spPr>
        <p:txBody>
          <a:bodyPr>
            <a:noAutofit/>
          </a:bodyPr>
          <a:lstStyle/>
          <a:p>
            <a:pPr algn="l"/>
            <a:r>
              <a:rPr lang="el-GR" sz="2800" b="1" dirty="0" smtClean="0">
                <a:solidFill>
                  <a:schemeClr val="tx1"/>
                </a:solidFill>
                <a:latin typeface="Arial" pitchFamily="34" charset="0"/>
                <a:cs typeface="Arial" pitchFamily="34" charset="0"/>
              </a:rPr>
              <a:t>ΟΙ ΕΓΚΑΡΣΙΟΙ ΔΟΚΟΙ ΕΙΝΑΙ ΚΑΤΑΛΛΗΛΑ ΔΙΑΜΟΡΦΩΜΕΝΟΙ, ΕΤΣΙ ΩΣΤΕ ΝΑ ΜΠΟΡΟΥΝ ΝΑ ΥΠΟΔΕΧΘΟΥΝ ΤΟ ΚΑΤΩ ΗΜΙΣΥ ΤΩΝ ΕΔΡΑΝΙΟΝ ΣΤΗΡΙΞΕΩΣ ΤΟΥ ΣΤΡΟΦΑΛΟΦΟΡΟΥ ΑΞΟΝΑ. </a:t>
            </a:r>
          </a:p>
          <a:p>
            <a:pPr algn="l"/>
            <a:r>
              <a:rPr lang="el-GR" sz="2800" b="1" dirty="0" smtClean="0">
                <a:solidFill>
                  <a:schemeClr val="tx1"/>
                </a:solidFill>
                <a:latin typeface="Arial" pitchFamily="34" charset="0"/>
                <a:cs typeface="Arial" pitchFamily="34" charset="0"/>
              </a:rPr>
              <a:t>ΤΟ ΕΠΑΝΩ ΗΜΙΣΥ ΤΩΝ ΕΔΡΑΝΩΝ ΣΤΗΡΙΞΕΩΣ ΤΟΠΟΘΕΤΕΙΤΑΙ ΣΤΟ ΚΑΤΩ ΜΕΡΟΣ ΤΟΥ ΣΚΕΛΕΤΟΥ. </a:t>
            </a:r>
            <a:endParaRPr lang="en-US" sz="2800" b="1" dirty="0" smtClean="0">
              <a:solidFill>
                <a:schemeClr val="tx1"/>
              </a:solidFill>
              <a:latin typeface="Arial" pitchFamily="34" charset="0"/>
              <a:cs typeface="Arial" pitchFamily="34" charset="0"/>
            </a:endParaRPr>
          </a:p>
          <a:p>
            <a:pPr algn="l"/>
            <a:r>
              <a:rPr lang="el-GR" sz="2800" b="1" dirty="0" smtClean="0">
                <a:solidFill>
                  <a:schemeClr val="tx1"/>
                </a:solidFill>
                <a:latin typeface="Arial" pitchFamily="34" charset="0"/>
                <a:cs typeface="Arial" pitchFamily="34" charset="0"/>
              </a:rPr>
              <a:t>ΜΕΤΑ ΤΗ ΣΥΝΑΡΜΟΛΟΓΗΣΗ ΤΗΣ ΒΑΣΕΩΣ ΚΑΙ ΤΟΥ ΣΚΕΛΕΤΟΥ ΣΧΗΜΑΤΙΖΕΤΑΙ ΣΤΟ ΕΣΩΤΕΡΙΚΟ ΤΟΥΣ ΕΝΑΣ ΕΝΙΑΙΟΣ ΧΩΡΟΣ, ΠΟΥ ΠΕΡΙΚΛΕΙΕΙ ΤΟ ΣΤΡΟΦΑΛΟΦΟΡΟ ΑΞΟΝΑ ΚΑΙ ΟΝΟΜΑΖΕΤΑΙ </a:t>
            </a:r>
            <a:r>
              <a:rPr lang="el-GR" sz="2800" b="1" dirty="0" smtClean="0">
                <a:solidFill>
                  <a:srgbClr val="FF0000"/>
                </a:solidFill>
                <a:latin typeface="Arial" pitchFamily="34" charset="0"/>
                <a:cs typeface="Arial" pitchFamily="34" charset="0"/>
              </a:rPr>
              <a:t>ΣΤΡΟΦΑΛΟΘΑΛΑΜΟΣ</a:t>
            </a:r>
            <a:r>
              <a:rPr lang="el-GR" sz="2800" b="1" dirty="0" smtClean="0">
                <a:solidFill>
                  <a:schemeClr val="tx1"/>
                </a:solidFill>
                <a:latin typeface="Arial" pitchFamily="34" charset="0"/>
                <a:cs typeface="Arial" pitchFamily="34" charset="0"/>
              </a:rPr>
              <a:t> (</a:t>
            </a:r>
            <a:r>
              <a:rPr lang="en-US" sz="2800" b="1" dirty="0" smtClean="0">
                <a:solidFill>
                  <a:srgbClr val="FF0000"/>
                </a:solidFill>
                <a:latin typeface="Arial" pitchFamily="34" charset="0"/>
                <a:cs typeface="Arial" pitchFamily="34" charset="0"/>
              </a:rPr>
              <a:t>CRANKCASE</a:t>
            </a:r>
            <a:r>
              <a:rPr lang="el-GR" sz="2800" b="1" dirty="0" smtClean="0">
                <a:solidFill>
                  <a:schemeClr val="tx1"/>
                </a:solidFill>
                <a:latin typeface="Arial" pitchFamily="34" charset="0"/>
                <a:cs typeface="Arial" pitchFamily="34" charset="0"/>
              </a:rPr>
              <a:t>).</a:t>
            </a:r>
          </a:p>
          <a:p>
            <a:pPr algn="l"/>
            <a:endParaRPr lang="el-GR" sz="2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cs typeface="Arial" pitchFamily="34" charset="0"/>
              </a:rPr>
              <a:t>ΒΑΣΗ (</a:t>
            </a:r>
            <a:r>
              <a:rPr lang="en-US" sz="2800" b="1" u="sng" dirty="0" smtClean="0">
                <a:solidFill>
                  <a:schemeClr val="bg1"/>
                </a:solidFill>
                <a:latin typeface="Arial" pitchFamily="34" charset="0"/>
                <a:cs typeface="Arial" pitchFamily="34" charset="0"/>
              </a:rPr>
              <a:t>BEDPLATE</a:t>
            </a:r>
            <a:r>
              <a:rPr lang="el-GR" sz="2800" b="1" u="sng" dirty="0" smtClean="0">
                <a:solidFill>
                  <a:schemeClr val="bg1"/>
                </a:solidFill>
                <a:latin typeface="Arial" pitchFamily="34" charset="0"/>
                <a:cs typeface="Arial" pitchFamily="34" charset="0"/>
              </a:rPr>
              <a:t>)</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688632"/>
          </a:xfrm>
          <a:solidFill>
            <a:schemeClr val="bg1"/>
          </a:solidFill>
        </p:spPr>
        <p:txBody>
          <a:bodyPr>
            <a:noAutofit/>
          </a:bodyPr>
          <a:lstStyle/>
          <a:p>
            <a:pPr algn="l"/>
            <a:endParaRPr lang="el-GR" b="1" dirty="0" smtClean="0">
              <a:solidFill>
                <a:schemeClr val="tx1"/>
              </a:solidFill>
              <a:latin typeface="Arial" pitchFamily="34" charset="0"/>
              <a:cs typeface="Arial" pitchFamily="34" charset="0"/>
            </a:endParaRPr>
          </a:p>
          <a:p>
            <a:pPr algn="l"/>
            <a:r>
              <a:rPr lang="el-GR" b="1" dirty="0" smtClean="0">
                <a:solidFill>
                  <a:schemeClr val="tx1"/>
                </a:solidFill>
                <a:latin typeface="Arial" pitchFamily="34" charset="0"/>
                <a:cs typeface="Arial" pitchFamily="34" charset="0"/>
              </a:rPr>
              <a:t>ΣΤΙΣ </a:t>
            </a:r>
            <a:r>
              <a:rPr lang="el-GR" b="1" u="sng" dirty="0" smtClean="0">
                <a:solidFill>
                  <a:srgbClr val="FF0000"/>
                </a:solidFill>
                <a:latin typeface="Arial" pitchFamily="34" charset="0"/>
                <a:cs typeface="Arial" pitchFamily="34" charset="0"/>
              </a:rPr>
              <a:t>ΜΕΣΟΣΤΡΟΦΕΣ</a:t>
            </a:r>
            <a:r>
              <a:rPr lang="el-GR" b="1" dirty="0" smtClean="0">
                <a:solidFill>
                  <a:schemeClr val="tx1"/>
                </a:solidFill>
                <a:latin typeface="Arial" pitchFamily="34" charset="0"/>
                <a:cs typeface="Arial" pitchFamily="34" charset="0"/>
              </a:rPr>
              <a:t> ΚΑΙ </a:t>
            </a:r>
            <a:r>
              <a:rPr lang="el-GR" b="1" u="sng" dirty="0" smtClean="0">
                <a:solidFill>
                  <a:srgbClr val="FF0000"/>
                </a:solidFill>
                <a:latin typeface="Arial" pitchFamily="34" charset="0"/>
                <a:cs typeface="Arial" pitchFamily="34" charset="0"/>
              </a:rPr>
              <a:t>ΤΑΧ</a:t>
            </a:r>
            <a:r>
              <a:rPr lang="en-US" b="1" u="sng" dirty="0" smtClean="0">
                <a:solidFill>
                  <a:srgbClr val="FF0000"/>
                </a:solidFill>
                <a:latin typeface="Arial" pitchFamily="34" charset="0"/>
                <a:cs typeface="Arial" pitchFamily="34" charset="0"/>
              </a:rPr>
              <a:t>Y</a:t>
            </a:r>
            <a:r>
              <a:rPr lang="el-GR" b="1" u="sng" dirty="0" smtClean="0">
                <a:solidFill>
                  <a:srgbClr val="FF0000"/>
                </a:solidFill>
                <a:latin typeface="Arial" pitchFamily="34" charset="0"/>
                <a:cs typeface="Arial" pitchFamily="34" charset="0"/>
              </a:rPr>
              <a:t>ΣΤΡΟΦΕΣ </a:t>
            </a:r>
            <a:r>
              <a:rPr lang="el-GR" b="1" dirty="0" smtClean="0">
                <a:solidFill>
                  <a:schemeClr val="tx1"/>
                </a:solidFill>
                <a:latin typeface="Arial" pitchFamily="34" charset="0"/>
                <a:cs typeface="Arial" pitchFamily="34" charset="0"/>
              </a:rPr>
              <a:t>ΠΕΤΡΕΛΑΙΟΜΗΧΑΝΕΣ Η ΒΑΣΗ ΔΕΝ ΑΠΟΤΕΛΕΙ ΞΕΧΩΡΙΣΤΟ ΤΜΗΜΑ ΤΗΣ ΜΗΧΑΝΗΣ· </a:t>
            </a:r>
          </a:p>
          <a:p>
            <a:pPr algn="l"/>
            <a:r>
              <a:rPr lang="el-GR" b="1" dirty="0" smtClean="0">
                <a:solidFill>
                  <a:schemeClr val="tx1"/>
                </a:solidFill>
                <a:latin typeface="Arial" pitchFamily="34" charset="0"/>
                <a:cs typeface="Arial" pitchFamily="34" charset="0"/>
              </a:rPr>
              <a:t>ΣΤΗ ΘΕΣΗ ΤΗΣ ΥΠΑΡΧΕΙ Η ΕΛΑΙΟΛΕΚΑΝΗ, ΕΝΩ Ο ΣΚΕΛΕΤΟΣ ΣΤΗΡΙΖΕΤΑΙ ΚΑΤΕΥΘΕΙΑΝ ΣΕ ΔΥΟ ΑΝΕΞΑΡΤΗΤΟΥΣ ΔΙΑΜΗΚΕΙΣ ΔΟΚΟΥΣ ΕΔΡΑΣΕΩΣ</a:t>
            </a:r>
            <a:r>
              <a:rPr lang="el-GR" sz="2200" b="1" dirty="0" smtClean="0">
                <a:solidFill>
                  <a:schemeClr val="tx1"/>
                </a:solidFill>
                <a:latin typeface="Arial" pitchFamily="34" charset="0"/>
                <a:cs typeface="Arial" pitchFamily="34" charset="0"/>
              </a:rPr>
              <a:t>.</a:t>
            </a:r>
          </a:p>
          <a:p>
            <a:pPr algn="l"/>
            <a:endParaRPr lang="el-GR" sz="2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cs typeface="Arial" pitchFamily="34" charset="0"/>
              </a:rPr>
              <a:t>ΒΑΣΗ (</a:t>
            </a:r>
            <a:r>
              <a:rPr lang="en-US" sz="2800" b="1" u="sng" dirty="0" smtClean="0">
                <a:solidFill>
                  <a:schemeClr val="bg1"/>
                </a:solidFill>
                <a:latin typeface="Arial" pitchFamily="34" charset="0"/>
                <a:cs typeface="Arial" pitchFamily="34" charset="0"/>
              </a:rPr>
              <a:t>BEDPLATE</a:t>
            </a:r>
            <a:r>
              <a:rPr lang="el-GR" sz="2800" b="1" u="sng" dirty="0" smtClean="0">
                <a:solidFill>
                  <a:schemeClr val="bg1"/>
                </a:solidFill>
                <a:latin typeface="Arial" pitchFamily="34" charset="0"/>
                <a:cs typeface="Arial" pitchFamily="34" charset="0"/>
              </a:rPr>
              <a:t>)</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cs typeface="Arial" pitchFamily="34" charset="0"/>
              </a:rPr>
              <a:t>ΒΑΣΗ (</a:t>
            </a:r>
            <a:r>
              <a:rPr lang="en-US" sz="2800" b="1" u="sng" dirty="0" smtClean="0">
                <a:solidFill>
                  <a:schemeClr val="bg1"/>
                </a:solidFill>
                <a:latin typeface="Arial" pitchFamily="34" charset="0"/>
                <a:cs typeface="Arial" pitchFamily="34" charset="0"/>
              </a:rPr>
              <a:t>BEDPLATE</a:t>
            </a:r>
            <a:r>
              <a:rPr lang="el-GR" sz="2800" b="1" u="sng" dirty="0" smtClean="0">
                <a:solidFill>
                  <a:schemeClr val="bg1"/>
                </a:solidFill>
                <a:latin typeface="Arial" pitchFamily="34" charset="0"/>
                <a:cs typeface="Arial" pitchFamily="34" charset="0"/>
              </a:rPr>
              <a:t>)</a:t>
            </a:r>
          </a:p>
        </p:txBody>
      </p:sp>
      <p:pic>
        <p:nvPicPr>
          <p:cNvPr id="5" name="Picture 2"/>
          <p:cNvPicPr>
            <a:picLocks noChangeAspect="1" noChangeArrowheads="1"/>
          </p:cNvPicPr>
          <p:nvPr/>
        </p:nvPicPr>
        <p:blipFill>
          <a:blip r:embed="rId3" cstate="print"/>
          <a:srcRect/>
          <a:stretch>
            <a:fillRect/>
          </a:stretch>
        </p:blipFill>
        <p:spPr bwMode="auto">
          <a:xfrm>
            <a:off x="2339752" y="1052736"/>
            <a:ext cx="4248150" cy="561662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8641"/>
            <a:ext cx="8496944" cy="720080"/>
          </a:xfrm>
          <a:solidFill>
            <a:schemeClr val="accent2">
              <a:lumMod val="75000"/>
            </a:schemeClr>
          </a:solidFill>
        </p:spPr>
        <p:txBody>
          <a:bodyPr anchor="ctr">
            <a:noAutofit/>
          </a:bodyPr>
          <a:lstStyle/>
          <a:p>
            <a:pPr algn="ctr"/>
            <a:r>
              <a:rPr lang="el-GR" sz="1800" u="sng" dirty="0" smtClean="0">
                <a:solidFill>
                  <a:schemeClr val="bg1"/>
                </a:solidFill>
                <a:latin typeface="Arial Black" pitchFamily="34" charset="0"/>
              </a:rPr>
              <a:t>ΒΑΣΗ, ΣΚΕΛΕΤΟΣ, ΣΩΜΑ ΚΥΛΙΝΔΡΩΝ ΚΑΙ ΣΥΝΔΕΤΕΣ ΤΗΣ ΜΗΧΑΝΗΣ (</a:t>
            </a:r>
            <a:r>
              <a:rPr lang="el-GR" sz="1800" u="sng" dirty="0" smtClean="0">
                <a:solidFill>
                  <a:srgbClr val="FFFF00"/>
                </a:solidFill>
                <a:latin typeface="Arial Black" pitchFamily="34" charset="0"/>
              </a:rPr>
              <a:t> ΜΕΣΟΣΤΡΟΦΗ</a:t>
            </a:r>
            <a:r>
              <a:rPr lang="el-GR" sz="1800" u="sng" dirty="0" smtClean="0">
                <a:solidFill>
                  <a:schemeClr val="bg1"/>
                </a:solidFill>
                <a:latin typeface="Arial Black" pitchFamily="34" charset="0"/>
              </a:rPr>
              <a:t> )</a:t>
            </a:r>
            <a:endParaRPr lang="en-US" sz="1800" dirty="0">
              <a:solidFill>
                <a:schemeClr val="bg1"/>
              </a:solidFill>
            </a:endParaRPr>
          </a:p>
        </p:txBody>
      </p:sp>
      <p:sp>
        <p:nvSpPr>
          <p:cNvPr id="4" name="Text Placeholder 3"/>
          <p:cNvSpPr>
            <a:spLocks noGrp="1"/>
          </p:cNvSpPr>
          <p:nvPr>
            <p:ph type="body" sz="half" idx="2"/>
          </p:nvPr>
        </p:nvSpPr>
        <p:spPr>
          <a:xfrm>
            <a:off x="214289" y="1000113"/>
            <a:ext cx="8643997" cy="1214447"/>
          </a:xfrm>
        </p:spPr>
        <p:txBody>
          <a:bodyPr/>
          <a:lstStyle/>
          <a:p>
            <a:pPr>
              <a:buClr>
                <a:srgbClr val="FF0000"/>
              </a:buClr>
              <a:buFont typeface="Wingdings" pitchFamily="2" charset="2"/>
              <a:buChar char="Ø"/>
            </a:pPr>
            <a:r>
              <a:rPr lang="el-GR" sz="1500" dirty="0" smtClean="0">
                <a:latin typeface="Arial Black" pitchFamily="34" charset="0"/>
              </a:rPr>
              <a:t>ΣΤΙΣ ΜΕΣΟΣΤΡΟΦΕΣ ΜΗΧΑΝΕΣ, Ο</a:t>
            </a:r>
            <a:r>
              <a:rPr lang="en-US" sz="1500" dirty="0" smtClean="0">
                <a:latin typeface="Arial Black" pitchFamily="34" charset="0"/>
              </a:rPr>
              <a:t> </a:t>
            </a:r>
            <a:r>
              <a:rPr lang="el-GR" sz="1500" dirty="0" smtClean="0">
                <a:latin typeface="Arial Black" pitchFamily="34" charset="0"/>
              </a:rPr>
              <a:t>ΣΚΕΛΕΤΟΣ, ΤΟ ΣΩΜΑ ΤΩΝ ΚΥΛΙΝΔΡΩΝ ΚΑΙ Η ΒΑΣΗ ΚΑΤΑΣΚΕΥΑΖΟΝΤΑΙ ΣΕ ΕΝΙΑΙΟ ΤΜΗΜΑ ( ΜΟΝΟΒ</a:t>
            </a:r>
            <a:r>
              <a:rPr lang="en-US" sz="1500" dirty="0" smtClean="0">
                <a:latin typeface="Arial Black" pitchFamily="34" charset="0"/>
              </a:rPr>
              <a:t>LOCK) </a:t>
            </a:r>
            <a:r>
              <a:rPr lang="el-GR" sz="1500" dirty="0" smtClean="0">
                <a:latin typeface="Arial Black" pitchFamily="34" charset="0"/>
              </a:rPr>
              <a:t>.</a:t>
            </a:r>
          </a:p>
          <a:p>
            <a:pPr>
              <a:buClr>
                <a:srgbClr val="FF0000"/>
              </a:buClr>
              <a:buFont typeface="Wingdings" pitchFamily="2" charset="2"/>
              <a:buChar char="Ø"/>
            </a:pPr>
            <a:r>
              <a:rPr lang="el-GR" sz="1500" dirty="0" smtClean="0">
                <a:latin typeface="Arial Black" pitchFamily="34" charset="0"/>
              </a:rPr>
              <a:t>ΚΑΤΩ ΑΠΟ ΤΟ ΣΚΕΛΕΤΟ ΣΥΝΔΕΕΤΑΙ ΣΤΕΓΑΝΑ Η ΕΛΑΙΟΛΕΚΑΝΗ, Η ΟΠΟΙΑ ΕΙΝΑΙ ΑΝΕΞΑΡΤΗΤΟ ΤΜΗΜΑ.</a:t>
            </a:r>
          </a:p>
          <a:p>
            <a:pPr>
              <a:buClr>
                <a:srgbClr val="FF0000"/>
              </a:buClr>
              <a:buFont typeface="Wingdings" pitchFamily="2" charset="2"/>
              <a:buChar char="Ø"/>
            </a:pPr>
            <a:endParaRPr lang="el-GR" dirty="0" smtClean="0">
              <a:latin typeface="Arial Black" pitchFamily="34" charset="0"/>
            </a:endParaRPr>
          </a:p>
          <a:p>
            <a:endParaRPr lang="el-GR" dirty="0" smtClean="0">
              <a:latin typeface="Arial Black" pitchFamily="34" charset="0"/>
            </a:endParaRPr>
          </a:p>
          <a:p>
            <a:endParaRPr lang="en-US" dirty="0"/>
          </a:p>
        </p:txBody>
      </p:sp>
      <p:pic>
        <p:nvPicPr>
          <p:cNvPr id="5" name="Content Placeholder 4" descr="scan0029.jpg"/>
          <p:cNvPicPr>
            <a:picLocks noGrp="1" noChangeAspect="1"/>
          </p:cNvPicPr>
          <p:nvPr>
            <p:ph idx="1"/>
          </p:nvPr>
        </p:nvPicPr>
        <p:blipFill>
          <a:blip r:embed="rId3" cstate="print">
            <a:lum bright="-12000" contrast="24000"/>
          </a:blip>
          <a:stretch>
            <a:fillRect/>
          </a:stretch>
        </p:blipFill>
        <p:spPr>
          <a:xfrm>
            <a:off x="285720" y="2000240"/>
            <a:ext cx="8572560" cy="4714911"/>
          </a:xfrm>
        </p:spPr>
      </p:pic>
      <p:sp>
        <p:nvSpPr>
          <p:cNvPr id="6" name="TextBox 5"/>
          <p:cNvSpPr txBox="1"/>
          <p:nvPr/>
        </p:nvSpPr>
        <p:spPr>
          <a:xfrm>
            <a:off x="1928794" y="5357833"/>
            <a:ext cx="2000264" cy="646321"/>
          </a:xfrm>
          <a:prstGeom prst="rect">
            <a:avLst/>
          </a:prstGeom>
          <a:noFill/>
        </p:spPr>
        <p:txBody>
          <a:bodyPr wrap="square" lIns="91429" tIns="45715" rIns="91429" bIns="45715" rtlCol="0">
            <a:spAutoFit/>
          </a:bodyPr>
          <a:lstStyle/>
          <a:p>
            <a:r>
              <a:rPr lang="el-GR" b="1" dirty="0" smtClean="0">
                <a:solidFill>
                  <a:srgbClr val="FF0000"/>
                </a:solidFill>
              </a:rPr>
              <a:t>ΔΙΧΡΟΝΗ</a:t>
            </a:r>
            <a:r>
              <a:rPr lang="el-GR" b="1" dirty="0" smtClean="0"/>
              <a:t> </a:t>
            </a:r>
            <a:r>
              <a:rPr lang="el-GR" b="1" dirty="0" smtClean="0">
                <a:solidFill>
                  <a:srgbClr val="FF0000"/>
                </a:solidFill>
              </a:rPr>
              <a:t>ΑΡΓΟΣΤΡΟΦΗ</a:t>
            </a:r>
            <a:endParaRPr lang="en-US" b="1" dirty="0">
              <a:solidFill>
                <a:srgbClr val="FF0000"/>
              </a:solidFill>
            </a:endParaRPr>
          </a:p>
        </p:txBody>
      </p:sp>
      <p:sp>
        <p:nvSpPr>
          <p:cNvPr id="8" name="TextBox 7"/>
          <p:cNvSpPr txBox="1"/>
          <p:nvPr/>
        </p:nvSpPr>
        <p:spPr>
          <a:xfrm>
            <a:off x="4643438" y="2714626"/>
            <a:ext cx="1643074" cy="646321"/>
          </a:xfrm>
          <a:prstGeom prst="rect">
            <a:avLst/>
          </a:prstGeom>
          <a:noFill/>
        </p:spPr>
        <p:txBody>
          <a:bodyPr wrap="square" lIns="91429" tIns="45715" rIns="91429" bIns="45715" rtlCol="0">
            <a:spAutoFit/>
          </a:bodyPr>
          <a:lstStyle/>
          <a:p>
            <a:r>
              <a:rPr lang="el-GR" b="1" dirty="0" smtClean="0">
                <a:solidFill>
                  <a:srgbClr val="FF0000"/>
                </a:solidFill>
              </a:rPr>
              <a:t>ΤΕΤΡΑΧΡΟΝΗ</a:t>
            </a:r>
            <a:r>
              <a:rPr lang="el-GR" b="1" dirty="0" smtClean="0"/>
              <a:t> </a:t>
            </a:r>
            <a:r>
              <a:rPr lang="el-GR" b="1" dirty="0" smtClean="0">
                <a:solidFill>
                  <a:srgbClr val="FF0000"/>
                </a:solidFill>
              </a:rPr>
              <a:t>ΜΕΣΟΣΤΡΟΦΗ</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688632"/>
          </a:xfrm>
          <a:solidFill>
            <a:schemeClr val="bg1"/>
          </a:solidFill>
        </p:spPr>
        <p:txBody>
          <a:bodyPr>
            <a:noAutofit/>
          </a:bodyPr>
          <a:lstStyle/>
          <a:p>
            <a:pPr algn="l"/>
            <a:r>
              <a:rPr lang="el-GR" sz="2800" b="1" dirty="0" smtClean="0">
                <a:solidFill>
                  <a:schemeClr val="tx1"/>
                </a:solidFill>
                <a:latin typeface="Arial" pitchFamily="34" charset="0"/>
                <a:cs typeface="Arial" pitchFamily="34" charset="0"/>
              </a:rPr>
              <a:t>ΤΟ ΣΩΜΑ ΤΩΝ ΚΥΛΙΝΔΡΩΝ ΕΙΝΑΙ ΤΟ ΔΟΜΙΚΟ ΣΤΟΙΧΕΙΟ ΤΗΣ ΜΗΧΑΝΗΣ ΠΟΥ ΠΕΡΙΚΛΕΙΕΙ ΤΟΥΣ ΚΥΛΙΝΔΡΟΥΣ ΚΑΙ ΣΥΝΔΕΕΤΑΙ ΜΕ ΤΟ ΑΝΩ ΜΕΡΟΣ ΤΟΥ ΣΚΕΛΕΤΟΥ. </a:t>
            </a:r>
          </a:p>
          <a:p>
            <a:pPr algn="l"/>
            <a:r>
              <a:rPr lang="el-GR" sz="2800" b="1" dirty="0" smtClean="0">
                <a:solidFill>
                  <a:schemeClr val="tx1"/>
                </a:solidFill>
                <a:latin typeface="Arial" pitchFamily="34" charset="0"/>
                <a:cs typeface="Arial" pitchFamily="34" charset="0"/>
              </a:rPr>
              <a:t>ΣΤΙΣ </a:t>
            </a:r>
            <a:r>
              <a:rPr lang="el-GR" sz="2800" b="1" u="sng" dirty="0" smtClean="0">
                <a:solidFill>
                  <a:srgbClr val="FF0000"/>
                </a:solidFill>
                <a:latin typeface="Arial" pitchFamily="34" charset="0"/>
                <a:cs typeface="Arial" pitchFamily="34" charset="0"/>
              </a:rPr>
              <a:t>ΜΙΚΡΕΣ ΚΑΙ ΜΕΣΑΙΟΥ</a:t>
            </a:r>
            <a:r>
              <a:rPr lang="el-GR" sz="2800" b="1" dirty="0" smtClean="0">
                <a:solidFill>
                  <a:schemeClr val="tx1"/>
                </a:solidFill>
                <a:latin typeface="Arial" pitchFamily="34" charset="0"/>
                <a:cs typeface="Arial" pitchFamily="34" charset="0"/>
              </a:rPr>
              <a:t> ΜΕΓΕΘΟΥΣ ΜΗΧΑΝΕΣ ΑΠΟΤΕΛΕΙ ΕΝΙΑΙΟ ΤΜΗΜΑ ΜΕ ΤΟ ΣΚΕΛΕΤΟ, ΕΝΩ ΣΥΧΝΑ ΟΙ ΚΥΛΙΝΔΡΟΙ ΕΙΝΑΙ ΔΙΑΜΟΡΦΩΜΕΝΟΙ ΕΠΑΝΩ ΣΤΟ ΙΔΙΟ ΤΕΜΑΧΙΟ. </a:t>
            </a:r>
          </a:p>
          <a:p>
            <a:pPr algn="l"/>
            <a:r>
              <a:rPr lang="el-GR" sz="2800" b="1" dirty="0" smtClean="0">
                <a:solidFill>
                  <a:schemeClr val="tx1"/>
                </a:solidFill>
                <a:latin typeface="Arial" pitchFamily="34" charset="0"/>
                <a:cs typeface="Arial" pitchFamily="34" charset="0"/>
              </a:rPr>
              <a:t>ΣΤΙΣ </a:t>
            </a:r>
            <a:r>
              <a:rPr lang="el-GR" sz="2800" b="1" u="sng" dirty="0" smtClean="0">
                <a:solidFill>
                  <a:srgbClr val="FF0000"/>
                </a:solidFill>
                <a:latin typeface="Arial" pitchFamily="34" charset="0"/>
                <a:cs typeface="Arial" pitchFamily="34" charset="0"/>
              </a:rPr>
              <a:t>ΜΕΓΑΛΕΣ ΜΗΧΑΝΕΣ</a:t>
            </a:r>
            <a:r>
              <a:rPr lang="el-GR" sz="2800" b="1" dirty="0" smtClean="0">
                <a:solidFill>
                  <a:schemeClr val="tx1"/>
                </a:solidFill>
                <a:latin typeface="Arial" pitchFamily="34" charset="0"/>
                <a:cs typeface="Arial" pitchFamily="34" charset="0"/>
              </a:rPr>
              <a:t> ΤΟ ΣΩΜΑ ΤΩΝ ΚΥΛΙΝΔΡΩΝ ΠΕΡΙΒΑΛΛΕΙ ΚΑΙ ΣΤΗΡΙΖΕΙ ΤΑ ΧΙΤΩΝΙΑ, ΤΑ ΟΠΟΙΑ ΣΧΗΜΑΤΙΖΟΥΝ ΤΟΥΣ ΚΥΛΙΝΔΡΟΥΣ ΤΗΣ ΜΗΧΑΝΗΣ.</a:t>
            </a:r>
          </a:p>
          <a:p>
            <a:pPr algn="l"/>
            <a:endParaRPr lang="el-GR" sz="2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cs typeface="Arial" pitchFamily="34" charset="0"/>
              </a:rPr>
              <a:t>ΣΩΜΑ ΚΥΛΙΝΔΡΩΝ (</a:t>
            </a:r>
            <a:r>
              <a:rPr lang="en-US" sz="2800" b="1" u="sng" dirty="0" smtClean="0">
                <a:solidFill>
                  <a:schemeClr val="bg1"/>
                </a:solidFill>
                <a:latin typeface="Arial" pitchFamily="34" charset="0"/>
                <a:cs typeface="Arial" pitchFamily="34" charset="0"/>
              </a:rPr>
              <a:t>CYLINDER BLOCK</a:t>
            </a:r>
            <a:r>
              <a:rPr lang="el-GR" sz="2800" b="1" u="sng" dirty="0" smtClean="0">
                <a:solidFill>
                  <a:schemeClr val="bg1"/>
                </a:solidFill>
                <a:latin typeface="Arial" pitchFamily="34" charset="0"/>
                <a:cs typeface="Arial" pitchFamily="34" charset="0"/>
              </a:rPr>
              <a:t>)</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688632"/>
          </a:xfrm>
          <a:solidFill>
            <a:schemeClr val="bg1"/>
          </a:solidFill>
        </p:spPr>
        <p:txBody>
          <a:bodyPr>
            <a:noAutofit/>
          </a:bodyPr>
          <a:lstStyle/>
          <a:p>
            <a:pPr algn="l"/>
            <a:r>
              <a:rPr lang="el-GR" sz="2400" b="1" dirty="0" smtClean="0">
                <a:solidFill>
                  <a:schemeClr val="tx1"/>
                </a:solidFill>
                <a:latin typeface="Arial" pitchFamily="34" charset="0"/>
                <a:cs typeface="Arial" pitchFamily="34" charset="0"/>
              </a:rPr>
              <a:t>ΤΟ ΣΩΜΑ ΤΩΝ ΚΥΛΙΝΔΡΩΝ ΕΙΝΑΙ ΜΙΑ ΣΧΕΤΙΚΑ ΠΟΛΥΠΛΟΚΗ ΚΑΤΑΣΚΕΥΗ, ΠΟΥ ΠΕΡΙΛΑΜΒΑΝΕΙ ΕΚΤΟΣ ΑΠΟ ΤΟΥΣ ΚΥΛΙΝΔΡΟΥΣ, </a:t>
            </a:r>
            <a:r>
              <a:rPr lang="el-GR" sz="2400" b="1" dirty="0" smtClean="0">
                <a:solidFill>
                  <a:srgbClr val="FF0000"/>
                </a:solidFill>
                <a:latin typeface="Arial" pitchFamily="34" charset="0"/>
                <a:cs typeface="Arial" pitchFamily="34" charset="0"/>
              </a:rPr>
              <a:t>ΤΟΥΣ ΘΑΛΑΜΟΥΣ ΚΥΚΛΟΦΟΡΙΑΣ ΤΟΥ ΝΕΡΟΥ ΨΥΞΕΩΣ </a:t>
            </a:r>
            <a:r>
              <a:rPr lang="el-GR" sz="2400" b="1" dirty="0" smtClean="0">
                <a:solidFill>
                  <a:schemeClr val="tx1"/>
                </a:solidFill>
                <a:latin typeface="Arial" pitchFamily="34" charset="0"/>
                <a:cs typeface="Arial" pitchFamily="34" charset="0"/>
              </a:rPr>
              <a:t>(ΥΔΡΟΧΙΤΩΝΙΑ - ΥΔΡΟΘΑΛΑΜΟΙ) </a:t>
            </a:r>
            <a:r>
              <a:rPr lang="el-GR" sz="2400" b="1" dirty="0" smtClean="0">
                <a:solidFill>
                  <a:srgbClr val="FF0000"/>
                </a:solidFill>
                <a:latin typeface="Arial" pitchFamily="34" charset="0"/>
                <a:cs typeface="Arial" pitchFamily="34" charset="0"/>
              </a:rPr>
              <a:t>ΚΑΙ ΤΜΗΜΑ ΤΩΝ ΑΓΩΓΩΝ ΚΥΚΛΟΦΟΡΙΑΣ ΤΟΥ ΛΑΔΙΟΥ</a:t>
            </a:r>
            <a:r>
              <a:rPr lang="el-GR" sz="2400" b="1" dirty="0" smtClean="0">
                <a:solidFill>
                  <a:schemeClr val="tx1"/>
                </a:solidFill>
                <a:latin typeface="Arial" pitchFamily="34" charset="0"/>
                <a:cs typeface="Arial" pitchFamily="34" charset="0"/>
              </a:rPr>
              <a:t>.</a:t>
            </a:r>
          </a:p>
          <a:p>
            <a:pPr algn="l"/>
            <a:r>
              <a:rPr lang="el-GR" sz="2400" b="1" dirty="0" smtClean="0">
                <a:solidFill>
                  <a:schemeClr val="tx1"/>
                </a:solidFill>
                <a:latin typeface="Arial" pitchFamily="34" charset="0"/>
                <a:cs typeface="Arial" pitchFamily="34" charset="0"/>
              </a:rPr>
              <a:t>ΣΤΙΣ </a:t>
            </a:r>
            <a:r>
              <a:rPr lang="el-GR" sz="2400" b="1" u="sng" dirty="0" smtClean="0">
                <a:solidFill>
                  <a:srgbClr val="FF0000"/>
                </a:solidFill>
                <a:latin typeface="Arial" pitchFamily="34" charset="0"/>
                <a:cs typeface="Arial" pitchFamily="34" charset="0"/>
              </a:rPr>
              <a:t>ΑΡΓΟΣΤΡΟΦΕΣ ΜΗΧΑΝΕΣ</a:t>
            </a:r>
            <a:r>
              <a:rPr lang="el-GR" sz="2400" b="1" dirty="0" smtClean="0">
                <a:solidFill>
                  <a:schemeClr val="tx1"/>
                </a:solidFill>
                <a:latin typeface="Arial" pitchFamily="34" charset="0"/>
                <a:cs typeface="Arial" pitchFamily="34" charset="0"/>
              </a:rPr>
              <a:t>, ΤΟ ΣΩΜΑ ΤΩΝ ΚΥΛΙΝΔΡΩΝ ΚΑΤΑΣΚΕΥΑΖΕΤΑΙ ΑΠΟ ΧΥΤΟΣΙΔΗΡΟ Η ΑΠΟ ΣΥΓΚΟΛΛΗΜΕΝΑ ΧΑΛΥΒΔΙΝΑ ΕΛΑΣΜΑΤΑ ΣΕ ΣΥΝΑΡΜΟΛΟΓΟΥΜΕΝΑ ΤΜΗΜΑΤΑ. ΤΑ ΤΜΗΜΑΤΑ ΑΥΤΑ ΠΕΡΙΕΧΟΥΝ ΕΝΑ Η ΠΕΡΙΣΣΟΤΕΡΑ ΧΙΤΩΝΙΑ ΚΥΛΙΝΔΡΩΝ. </a:t>
            </a:r>
          </a:p>
          <a:p>
            <a:pPr algn="l"/>
            <a:r>
              <a:rPr lang="el-GR" sz="2400" b="1" dirty="0" smtClean="0">
                <a:solidFill>
                  <a:schemeClr val="tx1"/>
                </a:solidFill>
                <a:latin typeface="Arial" pitchFamily="34" charset="0"/>
                <a:cs typeface="Arial" pitchFamily="34" charset="0"/>
              </a:rPr>
              <a:t>ΣΤΙΣ </a:t>
            </a:r>
            <a:r>
              <a:rPr lang="el-GR" sz="2400" b="1" u="sng" dirty="0" smtClean="0">
                <a:solidFill>
                  <a:srgbClr val="FF0000"/>
                </a:solidFill>
                <a:latin typeface="Arial" pitchFamily="34" charset="0"/>
                <a:cs typeface="Arial" pitchFamily="34" charset="0"/>
              </a:rPr>
              <a:t>ΜΙΚΡΟΤΕΡΕΣ ΜΗΧΑΝΕΣ</a:t>
            </a:r>
            <a:r>
              <a:rPr lang="el-GR" sz="2400" b="1" dirty="0" smtClean="0">
                <a:solidFill>
                  <a:schemeClr val="tx1"/>
                </a:solidFill>
                <a:latin typeface="Arial" pitchFamily="34" charset="0"/>
                <a:cs typeface="Arial" pitchFamily="34" charset="0"/>
              </a:rPr>
              <a:t> ΤΟ ΣΩΜΑ ΤΩΝ ΚΥΛΙΝΔΡΩΝ ΑΠΟΤΕΛΕΙ ΕΝΙΑΙΟ ΧΥΤΟ ΤΜΗΜΑ (ΚΑΤΑΣΚΕΥΗ </a:t>
            </a:r>
            <a:r>
              <a:rPr lang="en-US" sz="2400" b="1" dirty="0" smtClean="0">
                <a:solidFill>
                  <a:schemeClr val="tx1"/>
                </a:solidFill>
                <a:latin typeface="Arial" pitchFamily="34" charset="0"/>
                <a:cs typeface="Arial" pitchFamily="34" charset="0"/>
              </a:rPr>
              <a:t>MONOBLOCK</a:t>
            </a:r>
            <a:r>
              <a:rPr lang="el-GR" sz="2400" b="1" dirty="0" smtClean="0">
                <a:solidFill>
                  <a:schemeClr val="tx1"/>
                </a:solidFill>
                <a:latin typeface="Arial" pitchFamily="34" charset="0"/>
                <a:cs typeface="Arial" pitchFamily="34" charset="0"/>
              </a:rPr>
              <a:t>).</a:t>
            </a:r>
          </a:p>
          <a:p>
            <a:pPr algn="l"/>
            <a:endParaRPr lang="el-GR" sz="2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cs typeface="Arial" pitchFamily="34" charset="0"/>
              </a:rPr>
              <a:t>ΣΩΜΑ ΚΥΛΙΝΔΡΩΝ (</a:t>
            </a:r>
            <a:r>
              <a:rPr lang="en-US" sz="2800" b="1" u="sng" dirty="0" smtClean="0">
                <a:solidFill>
                  <a:schemeClr val="bg1"/>
                </a:solidFill>
                <a:latin typeface="Arial" pitchFamily="34" charset="0"/>
                <a:cs typeface="Arial" pitchFamily="34" charset="0"/>
              </a:rPr>
              <a:t>CYLINDER BLOCK</a:t>
            </a:r>
            <a:r>
              <a:rPr lang="el-GR" sz="2800" b="1" u="sng" dirty="0" smtClean="0">
                <a:solidFill>
                  <a:schemeClr val="bg1"/>
                </a:solidFill>
                <a:latin typeface="Arial" pitchFamily="34" charset="0"/>
                <a:cs typeface="Arial" pitchFamily="34" charset="0"/>
              </a:rPr>
              <a: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285860"/>
            <a:ext cx="8572560" cy="5286412"/>
          </a:xfrm>
        </p:spPr>
        <p:txBody>
          <a:bodyPr>
            <a:normAutofit/>
          </a:bodyPr>
          <a:lstStyle/>
          <a:p>
            <a:pPr marL="360000" lvl="1" indent="-360000" algn="l">
              <a:buFont typeface="+mj-lt"/>
              <a:buAutoNum type="arabicPeriod" startAt="2"/>
            </a:pPr>
            <a:r>
              <a:rPr lang="el-GR" b="1" u="sng" dirty="0" smtClean="0">
                <a:solidFill>
                  <a:schemeClr val="tx1"/>
                </a:solidFill>
                <a:latin typeface="Arial" pitchFamily="34" charset="0"/>
                <a:cs typeface="Arial" pitchFamily="34" charset="0"/>
              </a:rPr>
              <a:t>ΑΝΑΛΟΓΑ ΜΕ ΤΟΝ ΑΡΙΘΜΟ ΤΩΝ ΔΙΑΔΡΟΜΩΝ ΤΟΥ ΕΜΒΟΛΟΥ ΓΙΑ ΤΗΝ ΟΛΟΚΛΗΡΩΣΗ ΤΟΥ ΚΥΚΛΟΥ ΛΕΙΤΟΥΡΓΙΑΣ ΔΙΑΚΡΙΝΟΝΤΑΙ ΣΕ</a:t>
            </a:r>
            <a:r>
              <a:rPr lang="en-US" b="1" u="sng" dirty="0" smtClean="0">
                <a:solidFill>
                  <a:schemeClr val="tx1"/>
                </a:solidFill>
                <a:latin typeface="Arial" pitchFamily="34" charset="0"/>
                <a:cs typeface="Arial" pitchFamily="34" charset="0"/>
              </a:rPr>
              <a:t>:</a:t>
            </a:r>
          </a:p>
          <a:p>
            <a:pPr marL="360000" lvl="1" indent="-360000" algn="l"/>
            <a:endParaRPr lang="en-US" b="1" u="sng" dirty="0" smtClean="0">
              <a:solidFill>
                <a:schemeClr val="tx1"/>
              </a:solidFill>
              <a:latin typeface="Arial" pitchFamily="34" charset="0"/>
              <a:cs typeface="Arial" pitchFamily="34" charset="0"/>
            </a:endParaRPr>
          </a:p>
          <a:p>
            <a:pPr marL="360000" lvl="1" indent="-360000" algn="l">
              <a:buClr>
                <a:srgbClr val="FF0000"/>
              </a:buClr>
              <a:buFont typeface="Wingdings" pitchFamily="2" charset="2"/>
              <a:buChar char="Ø"/>
            </a:pPr>
            <a:r>
              <a:rPr lang="en-US" b="1" dirty="0" smtClean="0">
                <a:solidFill>
                  <a:schemeClr val="tx1"/>
                </a:solidFill>
                <a:latin typeface="Arial" pitchFamily="34" charset="0"/>
                <a:cs typeface="Arial" pitchFamily="34" charset="0"/>
              </a:rPr>
              <a:t>   </a:t>
            </a:r>
            <a:r>
              <a:rPr lang="el-GR" b="1" dirty="0" smtClean="0">
                <a:solidFill>
                  <a:schemeClr val="tx1"/>
                </a:solidFill>
                <a:latin typeface="Arial" pitchFamily="34" charset="0"/>
                <a:cs typeface="Arial" pitchFamily="34" charset="0"/>
              </a:rPr>
              <a:t>ΤΕΤΡΑΧΡΟΝΕΣ (</a:t>
            </a:r>
            <a:r>
              <a:rPr lang="en-US" b="1" dirty="0" smtClean="0">
                <a:solidFill>
                  <a:schemeClr val="tx1"/>
                </a:solidFill>
                <a:latin typeface="Arial" pitchFamily="34" charset="0"/>
                <a:cs typeface="Arial" pitchFamily="34" charset="0"/>
              </a:rPr>
              <a:t>Four-stroke engines</a:t>
            </a:r>
            <a:r>
              <a:rPr lang="el-GR" b="1" dirty="0" smtClean="0">
                <a:solidFill>
                  <a:schemeClr val="tx1"/>
                </a:solidFill>
                <a:latin typeface="Arial" pitchFamily="34" charset="0"/>
                <a:cs typeface="Arial" pitchFamily="34" charset="0"/>
              </a:rPr>
              <a:t>)</a:t>
            </a:r>
            <a:r>
              <a:rPr lang="en-US" b="1" dirty="0" smtClean="0">
                <a:solidFill>
                  <a:schemeClr val="tx1"/>
                </a:solidFill>
                <a:latin typeface="Arial" pitchFamily="34" charset="0"/>
                <a:cs typeface="Arial" pitchFamily="34" charset="0"/>
              </a:rPr>
              <a:t>.</a:t>
            </a:r>
            <a:r>
              <a:rPr lang="el-GR" b="1" dirty="0" smtClean="0">
                <a:solidFill>
                  <a:schemeClr val="tx1"/>
                </a:solidFill>
                <a:latin typeface="Arial" pitchFamily="34" charset="0"/>
                <a:cs typeface="Arial" pitchFamily="34" charset="0"/>
              </a:rPr>
              <a:t> </a:t>
            </a:r>
            <a:endParaRPr lang="en-US" b="1" dirty="0" smtClean="0">
              <a:solidFill>
                <a:schemeClr val="tx1"/>
              </a:solidFill>
              <a:latin typeface="Arial" pitchFamily="34" charset="0"/>
              <a:cs typeface="Arial" pitchFamily="34" charset="0"/>
            </a:endParaRPr>
          </a:p>
          <a:p>
            <a:pPr marL="360000" lvl="1" indent="-360000" algn="l">
              <a:buClr>
                <a:srgbClr val="FF0000"/>
              </a:buClr>
              <a:buFont typeface="Wingdings" pitchFamily="2" charset="2"/>
              <a:buChar char="Ø"/>
            </a:pPr>
            <a:r>
              <a:rPr lang="en-US" b="1" dirty="0" smtClean="0">
                <a:solidFill>
                  <a:schemeClr val="tx1"/>
                </a:solidFill>
                <a:latin typeface="Arial" pitchFamily="34" charset="0"/>
                <a:cs typeface="Arial" pitchFamily="34" charset="0"/>
              </a:rPr>
              <a:t>   </a:t>
            </a:r>
            <a:r>
              <a:rPr lang="el-GR" b="1" dirty="0" smtClean="0">
                <a:solidFill>
                  <a:schemeClr val="tx1"/>
                </a:solidFill>
                <a:latin typeface="Arial" pitchFamily="34" charset="0"/>
                <a:cs typeface="Arial" pitchFamily="34" charset="0"/>
              </a:rPr>
              <a:t>ΚΑΙ ΣΕ ΔΙΧΡΟΝΕΣ ΜΗΧΑΝΕΣ (</a:t>
            </a:r>
            <a:r>
              <a:rPr lang="en-US" b="1" dirty="0" smtClean="0">
                <a:solidFill>
                  <a:schemeClr val="tx1"/>
                </a:solidFill>
                <a:latin typeface="Arial" pitchFamily="34" charset="0"/>
                <a:cs typeface="Arial" pitchFamily="34" charset="0"/>
              </a:rPr>
              <a:t>Two-stroke</a:t>
            </a:r>
          </a:p>
          <a:p>
            <a:pPr marL="360000" lvl="1" indent="-360000" algn="l">
              <a:buClr>
                <a:srgbClr val="FF0000"/>
              </a:buClr>
            </a:pPr>
            <a:r>
              <a:rPr lang="en-US" b="1" dirty="0" smtClean="0">
                <a:solidFill>
                  <a:schemeClr val="tx1"/>
                </a:solidFill>
                <a:latin typeface="Arial" pitchFamily="34" charset="0"/>
                <a:cs typeface="Arial" pitchFamily="34" charset="0"/>
              </a:rPr>
              <a:t>       engines</a:t>
            </a:r>
            <a:r>
              <a:rPr lang="el-GR" b="1" dirty="0" smtClean="0">
                <a:solidFill>
                  <a:schemeClr val="tx1"/>
                </a:solidFill>
                <a:latin typeface="Arial" pitchFamily="34" charset="0"/>
                <a:cs typeface="Arial" pitchFamily="34" charset="0"/>
              </a:rPr>
              <a:t>).</a:t>
            </a:r>
          </a:p>
          <a:p>
            <a:pPr algn="l"/>
            <a:endParaRPr lang="en-US" dirty="0">
              <a:solidFill>
                <a:schemeClr val="tx1"/>
              </a:solidFill>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r>
              <a:rPr lang="el-GR" sz="3600" b="1" u="sng" dirty="0" smtClean="0">
                <a:solidFill>
                  <a:schemeClr val="bg1"/>
                </a:solidFill>
                <a:latin typeface="Arial" pitchFamily="34" charset="0"/>
                <a:cs typeface="Arial" pitchFamily="34" charset="0"/>
              </a:rPr>
              <a:t>ΓΕΝΙΚΑ</a:t>
            </a:r>
            <a:endParaRPr lang="en-US" sz="3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688632"/>
          </a:xfrm>
          <a:solidFill>
            <a:schemeClr val="bg1"/>
          </a:solidFill>
        </p:spPr>
        <p:txBody>
          <a:bodyPr>
            <a:noAutofit/>
          </a:bodyPr>
          <a:lstStyle/>
          <a:p>
            <a:pPr algn="l"/>
            <a:r>
              <a:rPr lang="el-GR" sz="2000" b="1" dirty="0" smtClean="0">
                <a:solidFill>
                  <a:schemeClr val="tx1"/>
                </a:solidFill>
                <a:latin typeface="Arial" pitchFamily="34" charset="0"/>
                <a:cs typeface="Arial" pitchFamily="34" charset="0"/>
              </a:rPr>
              <a:t>ΤΟ ΣΩΜΑ ΤΩΝ ΚΥΛΙΝΔΡΩΝ ΣΤΟΥΣ ΜΙΚΡΟΥΣ ΚΙΝΗΤΗΡΕΣ ΜΠΟΡΕΙ ΝΑ ΕΙΝΑΙ ΥΔΡΟΨΥΚΤΟ η ΑΕΡΟΨΥΚΤΟ, ΜΕ ΧΙΤΩΝΙΑ Η ΧΩΡΙΣ. </a:t>
            </a:r>
          </a:p>
          <a:p>
            <a:pPr algn="l"/>
            <a:r>
              <a:rPr lang="el-GR" sz="2000" b="1" dirty="0" smtClean="0">
                <a:solidFill>
                  <a:schemeClr val="tx1"/>
                </a:solidFill>
                <a:latin typeface="Arial" pitchFamily="34" charset="0"/>
                <a:cs typeface="Arial" pitchFamily="34" charset="0"/>
              </a:rPr>
              <a:t>ΣΤΗΝ ΠΕΡΙΠΤΩΣΗ ΠΟΥ Ο ΚΙΝΗΤΗΡΑΣ ΕΙΝΑΙ ΑΕΡΟΨΥΚΤΟΣ, ΤΟΤΕ ΤΟ ΣΩΜΑ ΤΩΝ ΚΥΛΙΝΔΡΩΝ ΦΕΡΕΙ ΕΞΩΤΕΡΙΚΑ ΠΤΕΡΥΓΙΑ ΨΥΞΕΩΣ. </a:t>
            </a:r>
          </a:p>
          <a:p>
            <a:pPr algn="l"/>
            <a:r>
              <a:rPr lang="el-GR" sz="2000" b="1" dirty="0" smtClean="0">
                <a:solidFill>
                  <a:schemeClr val="tx1"/>
                </a:solidFill>
                <a:latin typeface="Arial" pitchFamily="34" charset="0"/>
                <a:cs typeface="Arial" pitchFamily="34" charset="0"/>
              </a:rPr>
              <a:t>ΣΤΙΣ ΜΙΚΡΕΣ ΜΗΧΑΝΕΣ ΧΩΡΙΣ ΧΙΤΩΝΙΑ ΟΙ ΚΥΛΙΝΔΡΟΙ ΚΑΤΑΠΟΝΟΥΝΤΑΙ ΑΠΟ ΤΙΣ ΥΨΗΛΕΣ ΠΙΕΣΕΙΣ ΚΑΙ ΘΕΡΜΟΚΡΑΣΙΕΣ ΤΗΣ ΚΑΥΣΕΩΣ ΚΑΙ ΑΠΟ ΙΣΧΥΡΕΣ ΘΕΡΜΙΚΕΣ ΤΑΣΕΙΣ, ΕΞΑΙΤΙΑΣ ΤΗΣ ΤΑΧΕΙΑΣ ΑΛΛΑΓΗΣ ΤΗΣ ΘΕΡΜΟΚΡΑΣΙΑΣ. ΚΑΤΩ ΑΠΟ ΑΥΤΕΣ ΤΙΣ ΣΥΝΘΗΚΕΣ Η ΤΡΙΒΗ ΜΕ ΤΟ ΕΜΒΟΛΟ ΠΡΟΚΑΛΕΙ ΑΥΞΗΜΕΝΕΣ ΦΘΟΡΕΣ ΣΤΗΝ ΕΣΩΤΕΡΙΚΗ ΤΟΥΣ ΕΠΙΦΑΝΕΙΑ. ΣΥΝΕΠΩΣ, ΟΙ ΚΥΛΙΝΔΡΟΙ ΑΥΤΟΙ ΠΡΕΠΕΙ ΝΑ ΕΧΟΥΝ ΜΕΓΑΛΗ ΑΝΤΟΧΗ ΚΑΙ ΑΚΑΜΨΙΑ, ΚΑΛΗ ΘΕΡΜΟΑΓΩΓΙΜΟΤΗΤΑ ΚΑΙ ΕΛΑΧΙΣΤΗ ΘΕΡΜΙΚΗ ΔΙΑΣΤΟΛΗ. ΓΙΑ ΤΟΥΣ ΠΑΡΑΠΑΝΩ ΛΟΓΟΥΣ ΤΟ ΣΩΜΑ ΤΩΝ ΚΥΛΙΝΔΡΩΝ ΚΑΤΑΣΚΕΥΑΖΕΤΑΙ ΑΠΟ ΕΙΔΙΚΟ ΧΥΤΟΣΙΔΗΡΟ (ΧΥΤΟΣΙΔΗΡΟΣ ΜΕ ΣΦΑΙΡΟΕΙΔΗ ΓΡΑΦΙΤΗ - </a:t>
            </a:r>
            <a:r>
              <a:rPr lang="en-US" sz="2000" b="1" dirty="0" smtClean="0">
                <a:solidFill>
                  <a:schemeClr val="tx1"/>
                </a:solidFill>
                <a:latin typeface="Arial" pitchFamily="34" charset="0"/>
                <a:cs typeface="Arial" pitchFamily="34" charset="0"/>
              </a:rPr>
              <a:t>NODULAR CAST IRON</a:t>
            </a:r>
            <a:r>
              <a:rPr lang="el-GR" sz="2000" b="1" dirty="0" smtClean="0">
                <a:solidFill>
                  <a:schemeClr val="tx1"/>
                </a:solidFill>
                <a:latin typeface="Arial" pitchFamily="34" charset="0"/>
                <a:cs typeface="Arial" pitchFamily="34" charset="0"/>
              </a:rPr>
              <a:t>) Η ΑΠΟ ΚΡΑΜΑΤΑ ΑΛΟΥΜΙΝΙΟΥ (ΑΕΡΟΠΟΡΙΚΟΙ ΚΙΝΗΤΗΡΕΣ, ΚΙΝΗΤΗΡΕΣ ΑΥΤΟΚΙΝΗΤΩΝ ΚΑΙ ΔΙΤΡΟΧΩΝ).</a:t>
            </a:r>
          </a:p>
          <a:p>
            <a:pPr algn="l"/>
            <a:endParaRPr lang="el-GR" sz="2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cs typeface="Arial" pitchFamily="34" charset="0"/>
              </a:rPr>
              <a:t>ΣΩΜΑ ΚΥΛΙΝΔΡΩΝ (</a:t>
            </a:r>
            <a:r>
              <a:rPr lang="en-US" sz="2800" b="1" u="sng" dirty="0" smtClean="0">
                <a:solidFill>
                  <a:schemeClr val="bg1"/>
                </a:solidFill>
                <a:latin typeface="Arial" pitchFamily="34" charset="0"/>
                <a:cs typeface="Arial" pitchFamily="34" charset="0"/>
              </a:rPr>
              <a:t>CYLINDER BLOCK</a:t>
            </a:r>
            <a:r>
              <a:rPr lang="el-GR" sz="2800" b="1" u="sng" dirty="0" smtClean="0">
                <a:solidFill>
                  <a:schemeClr val="bg1"/>
                </a:solidFill>
                <a:latin typeface="Arial" pitchFamily="34" charset="0"/>
                <a:cs typeface="Arial" pitchFamily="34" charset="0"/>
              </a:rPr>
              <a:t>)</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688632"/>
          </a:xfrm>
          <a:solidFill>
            <a:schemeClr val="bg1"/>
          </a:solidFill>
        </p:spPr>
        <p:txBody>
          <a:bodyPr>
            <a:noAutofit/>
          </a:bodyPr>
          <a:lstStyle/>
          <a:p>
            <a:pPr algn="l"/>
            <a:r>
              <a:rPr lang="el-GR" sz="2000" b="1" dirty="0" smtClean="0">
                <a:solidFill>
                  <a:schemeClr val="tx1"/>
                </a:solidFill>
                <a:latin typeface="Arial" pitchFamily="34" charset="0"/>
                <a:cs typeface="Arial" pitchFamily="34" charset="0"/>
              </a:rPr>
              <a:t>ΟΙ </a:t>
            </a:r>
            <a:r>
              <a:rPr lang="el-GR" sz="2000" b="1" dirty="0" smtClean="0">
                <a:solidFill>
                  <a:srgbClr val="FF0000"/>
                </a:solidFill>
                <a:latin typeface="Arial" pitchFamily="34" charset="0"/>
                <a:cs typeface="Arial" pitchFamily="34" charset="0"/>
              </a:rPr>
              <a:t>ΣΥΝΔΕΤΕΣ</a:t>
            </a:r>
            <a:r>
              <a:rPr lang="el-GR" sz="2000" b="1" dirty="0" smtClean="0">
                <a:solidFill>
                  <a:schemeClr val="tx1"/>
                </a:solidFill>
                <a:latin typeface="Arial" pitchFamily="34" charset="0"/>
                <a:cs typeface="Arial" pitchFamily="34" charset="0"/>
              </a:rPr>
              <a:t> ΕΙΝΑΙ ΚΟΧΛΙΕΣ ΜΕΓΑΛΟΥ ΜΗΚΟΥΣ (ΚΟΧΛΙΕΣ ΕΛΑΣΤΙΚΗΣ ΜΗΚΥΝΣΕΩΣ), ΟΙ ΟΠΟΙΟΙ ΣΥΝΔΕΟΥΝ ΤΟ ΣΩΜΑ ΤΩΝ ΚΥΛΙΝΔΡΩΝ, ΤΟ ΣΚΕΛΕΤΟ ΚΑΙ ΤΗ ΒΑΣΗ ΤΗΣ ΜΗΧΑΝΗΣ. ΕΙΝΑΙ ΟΜΟΙΟΜΟΡΦΑ ΚΑΤΑΝΕΜΗΜΕΝΟΙ, ΕΤΣΙ ΩΣΤΕ ΝΑ ΕΞΑΣΦΑΛΙΖΕΤΑΙ Η ΟΜΑΛΗ ΠΑΡΑΛΑΒΗ ΤΩΝ ΤΑΣΕΩΝ ΑΠΟ ΤΗΝ ΚΑΥΣΗ ΚΑΙ ΑΠΟ ΤΗΝ ΠΑΛΙΝΔΡΟΜΙΚΗ ΚΙΝΗΣΗ ΤΩΝ ΜΑΖΩΝ. ΛΟΓΩ ΤΩΝ ΤΑΛΑΝΤΩΣΕΩΝ ΟΙ ΣΥΝΔΕΤΕΣ ΒΡΙΣΚΟΝΤΑΙ ΠΑΝΤΑ ΚΑΤΩ ΑΠΟ ΙΣΧΥΡΗ ΣΥΣΦΙΓΞΗ (ΠΡΟΕΝΤΑΣΗ). ΤΟ ΠΕΡΙΚΟΧΛΙΟ ΔΕΝ ΦΕΡΕΙ ΠΟΤΕ ΑΣΦΑΛΙΣΤΙΚΟ ΔΑΚΤΥΛΙΟ (ΡΟΔΕΛΑ) ΓΙΑ ΝΑ ΜΗΝ ΜΕΙΩΝΕΤΑΙ Η ΠΡΟΕΝΤΑΣΗ. </a:t>
            </a:r>
          </a:p>
          <a:p>
            <a:pPr algn="l"/>
            <a:r>
              <a:rPr lang="el-GR" sz="2000" b="1" dirty="0" smtClean="0">
                <a:solidFill>
                  <a:schemeClr val="tx1"/>
                </a:solidFill>
                <a:latin typeface="Arial" pitchFamily="34" charset="0"/>
                <a:cs typeface="Arial" pitchFamily="34" charset="0"/>
              </a:rPr>
              <a:t>ΓΙΑ ΤΗ ΣΥΣΦΙΓΞΗ Η ΤΗ ΧΑΛΑΡΩΣΗ ΤΩΝ ΣΥΝΔΕΤΩΝ ΧΡΗΣΙΜΟΠΟΙΟΥΝΤΑΙ ΕΙΔΙΚΑ ΥΔΡΑΥΛΙΚΑ ΕΡΓΑΛΕΙΑ ΣΥΜΦΩΝΑ ΜΕ ΤΙΣ ΟΔΗΓΙΕΣ ΤΟΥ ΚΑΤΑΣΚΕΥΑΣΤΗ. ΣΤΙΣ ΜΙΚΡΕΣ ΜΗΧΑΝΕΣ ΧΡΗΣΙΜΟΠΟΙΟΥΝΤΑΙ ΓΙΑ ΤΗ ΣΥΣΦΙΓΞΗ ΕΙΔΙΚΑ ΧΕΙΡΟΚΙΝΗΤΑ ΡΟΠΟΚΛΕΙΔΑ.</a:t>
            </a:r>
          </a:p>
          <a:p>
            <a:pPr algn="l"/>
            <a:r>
              <a:rPr lang="el-GR" sz="2000" b="1" dirty="0" smtClean="0">
                <a:solidFill>
                  <a:schemeClr val="tx1"/>
                </a:solidFill>
                <a:latin typeface="Arial" pitchFamily="34" charset="0"/>
                <a:cs typeface="Arial" pitchFamily="34" charset="0"/>
              </a:rPr>
              <a:t>ΚΑΤΑ ΤΗΝ ΑΦΑΙΡΕΣΗ ΚΑΙ ΕΠΑΝΑΤΟΠΟΘΕΤΗΣΗ ΤΩΝ ΣΥΝΔΕΤΩΝ ΛΙΠΑΙΝΟΝΤΑΙ ΠΑΝΤΑ ΤΑ ΣΠΕΙΡΩΜΑΤΑ ΤΟΥΣ, ΕΝΩ ΕΛΕΓΧΕΤΑΙ ΚΑΙ Η ΠΡΟΕΝΤΑΣΗ ΤΟΥΣ.</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cs typeface="Arial" pitchFamily="34" charset="0"/>
              </a:rPr>
              <a:t>ΣΥΝΔΕΤΕΣ (</a:t>
            </a:r>
            <a:r>
              <a:rPr lang="en-US" sz="2800" b="1" u="sng" dirty="0" smtClean="0">
                <a:solidFill>
                  <a:schemeClr val="bg1"/>
                </a:solidFill>
                <a:latin typeface="Arial" pitchFamily="34" charset="0"/>
                <a:cs typeface="Arial" pitchFamily="34" charset="0"/>
              </a:rPr>
              <a:t>TIE RODS</a:t>
            </a:r>
            <a:r>
              <a:rPr lang="el-GR" sz="2800" b="1" u="sng" dirty="0" smtClean="0">
                <a:solidFill>
                  <a:schemeClr val="bg1"/>
                </a:solidFill>
                <a:latin typeface="Arial" pitchFamily="34" charset="0"/>
                <a:cs typeface="Arial" pitchFamily="34" charset="0"/>
              </a:rPr>
              <a:t>)</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cs typeface="Arial" pitchFamily="34" charset="0"/>
              </a:rPr>
              <a:t>ΣΥΝΔΕΤΕΣ (</a:t>
            </a:r>
            <a:r>
              <a:rPr lang="en-US" sz="2800" b="1" u="sng" dirty="0" smtClean="0">
                <a:solidFill>
                  <a:schemeClr val="bg1"/>
                </a:solidFill>
                <a:latin typeface="Arial" pitchFamily="34" charset="0"/>
                <a:cs typeface="Arial" pitchFamily="34" charset="0"/>
              </a:rPr>
              <a:t>TIE RODS</a:t>
            </a:r>
            <a:r>
              <a:rPr lang="el-GR" sz="2800" b="1" u="sng" dirty="0" smtClean="0">
                <a:solidFill>
                  <a:schemeClr val="bg1"/>
                </a:solidFill>
                <a:latin typeface="Arial" pitchFamily="34" charset="0"/>
                <a:cs typeface="Arial" pitchFamily="34" charset="0"/>
              </a:rPr>
              <a:t>)</a:t>
            </a:r>
          </a:p>
        </p:txBody>
      </p:sp>
      <p:pic>
        <p:nvPicPr>
          <p:cNvPr id="3074" name="Picture 2" descr="C:\Users\Fadi\Desktop\1.png"/>
          <p:cNvPicPr>
            <a:picLocks noChangeAspect="1" noChangeArrowheads="1"/>
          </p:cNvPicPr>
          <p:nvPr/>
        </p:nvPicPr>
        <p:blipFill>
          <a:blip r:embed="rId3" cstate="print"/>
          <a:srcRect/>
          <a:stretch>
            <a:fillRect/>
          </a:stretch>
        </p:blipFill>
        <p:spPr bwMode="auto">
          <a:xfrm>
            <a:off x="395536" y="1124744"/>
            <a:ext cx="8280920" cy="5472608"/>
          </a:xfrm>
          <a:prstGeom prst="rect">
            <a:avLst/>
          </a:prstGeom>
          <a:noFill/>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688632"/>
          </a:xfrm>
          <a:solidFill>
            <a:schemeClr val="bg1"/>
          </a:solidFill>
        </p:spPr>
        <p:txBody>
          <a:bodyPr>
            <a:noAutofit/>
          </a:bodyPr>
          <a:lstStyle/>
          <a:p>
            <a:pPr algn="l"/>
            <a:r>
              <a:rPr lang="el-GR" sz="2000" b="1" dirty="0" smtClean="0">
                <a:solidFill>
                  <a:schemeClr val="tx1"/>
                </a:solidFill>
                <a:latin typeface="Arial" pitchFamily="34" charset="0"/>
                <a:cs typeface="Arial" pitchFamily="34" charset="0"/>
              </a:rPr>
              <a:t>ΤΟ </a:t>
            </a:r>
            <a:r>
              <a:rPr lang="el-GR" sz="2000" b="1" dirty="0" smtClean="0">
                <a:solidFill>
                  <a:srgbClr val="FF0000"/>
                </a:solidFill>
                <a:latin typeface="Arial" pitchFamily="34" charset="0"/>
                <a:cs typeface="Arial" pitchFamily="34" charset="0"/>
              </a:rPr>
              <a:t>ΧΙΤΩΝΙΟ</a:t>
            </a:r>
            <a:r>
              <a:rPr lang="el-GR" sz="2000" b="1" dirty="0" smtClean="0">
                <a:solidFill>
                  <a:schemeClr val="tx1"/>
                </a:solidFill>
                <a:latin typeface="Arial" pitchFamily="34" charset="0"/>
                <a:cs typeface="Arial" pitchFamily="34" charset="0"/>
              </a:rPr>
              <a:t> ΕΙΝΑΙ ΤΟ ΚΥΛΙΝΔΡΙΚΗΣ ΔΙΑΤΟΜΗΣ ΤΜΗΜΑ ΤΗΣ ΜΗΧΑΝΗΣ, ΕΝΤΟΣ ΤΟΥ ΟΠΟΙΟΥ ΠΑΛΙΝΔΡΟΜΕΙ ΤΟ ΕΜΒΟΛΟ. ΣΤΟΥΣ ΣΚΕΛΕΤΟΥΣ ΕΝΙΑΙΟΥ ΤΥΠΟΥ ΤΑ ΧΙΤΩΝΙΑ ΤΟΠΟΘΕΤΟΥΝΤΑΙ ΕΝΤΟΣ ΤΟΥ ΣΩΜΑΤΟΣ ΤΩΝ ΚΥΛΙΝΔΡΙΟΝ η ΕΝΤΟΣ ΤΟΥ ΣΚΕΛΕΤΟΥ ΤΗΣ ΜΗΧΑΝΗΣ. Η ΔΙΑΙΡΕΤΗ ΑΥΤΗ ΚΑΤΑΣΚΕΥΗ ΠΡΟΣΦΕΡΕΙ ΤΟ ΠΛΕΟΝΕΚΤΗΜΑ ΤΗΣ ΕΥΚΟΛΗΣ ΑΝΤΙΚΑΤΑΣΤΑΣΕΩΣ ΣΕ ΠΕΡΙΠΤΩΣΗ ΦΘΟΡΑΣ.</a:t>
            </a:r>
          </a:p>
          <a:p>
            <a:pPr algn="l"/>
            <a:r>
              <a:rPr lang="el-GR" sz="2000" b="1" dirty="0" smtClean="0">
                <a:solidFill>
                  <a:schemeClr val="tx1"/>
                </a:solidFill>
                <a:latin typeface="Arial" pitchFamily="34" charset="0"/>
                <a:cs typeface="Arial" pitchFamily="34" charset="0"/>
              </a:rPr>
              <a:t>ΤΑ ΧΙΤΩΝΙΑ ΚΑΤΑΣΚΕΥΑΖΟΝΤΑΙ ΑΠΟ ΕΙΔΙΚΑ ΚΡΑΜΑΤΑ ΦΑΙΟΥ ΧΥΤΟΣΙΔΗΡΟΥ, ΕΤΣΙ ΩΣΤΕ ΝΑ ΕΠΙΤΥΓΧΑΝΕΤΑΙ ΜΕΓΑΛΗ ΑΝΤΟΧΗ ΣΤΙΣ ΠΙΕΣΕΙΣ ΚΑΙ ΑΝΤΙΣΤΑΣΗ ΣΤΗ ΦΘΟΡΑ ΑΠΟ ΤΗΝ ΠΑΛΙΝΔΡΟΜΗΣΗ ΤΟΥ ΕΜΒΟΛΟΥ ΚΑΙ ΤΗ ΧΡΗΣΗ ΒΑΡΕΟΣ ΠΕΤΡΕΛΑΙΟΥ. Η ΚΑΤΑΠΟΝΗΣΗ ΤΩΝ ΧΙΤΩΝΙΩΝ ΕΙΝΑΙ ΣΥΝΘΕΤΗ ΚΑΙ ΠΕΡΙΟΔΙΚΑ ΜΕΤΑΒΑΛΛΟΜΕΝΗ, ΜΕ ΙΣΧΥΡΟΤΕΡΕΣ ΤΙΣ ΕΦΕΛΚΥΣΤΙΚΕΣ ΤΑΣΕΙΣ ΛΟΓΩ ΤΩΝ ΕΣΩΤΕΡΙΚΩΝ ΠΙΕΣΕΩΝ. Η ΚΑΤΑΣΚΕΥΗ ΤΟΥΣ ΜΠΟΡΕΙ ΝΑ ΕΙΝΑΙ ΕΝΙΑΙΑ Η ΔΙΑΙΡΕΤΗ, ΕΤΣΙ ΩΣΤΕ ΤΑ ΤΜΗΜΑΤΑ ΠΟΥ ΦΘΕΙΡΟΝΤΑΙ ΠΕΡΙΣΣΟΤΕΡΟ, ΝΑ ΑΝΤΙΚΑΘΙΣΤΑΝΤΑΙ.</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cs typeface="Arial" pitchFamily="34" charset="0"/>
              </a:rPr>
              <a:t>ΧΙΤΩΝΙΑ (CYLINDER LINERS)</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688632"/>
          </a:xfrm>
          <a:solidFill>
            <a:schemeClr val="bg1"/>
          </a:solidFill>
        </p:spPr>
        <p:txBody>
          <a:bodyPr>
            <a:noAutofit/>
          </a:bodyPr>
          <a:lstStyle/>
          <a:p>
            <a:pPr algn="l"/>
            <a:r>
              <a:rPr lang="el-GR" sz="2200" b="1" dirty="0" smtClean="0">
                <a:solidFill>
                  <a:schemeClr val="tx1"/>
                </a:solidFill>
                <a:latin typeface="Arial" pitchFamily="34" charset="0"/>
                <a:cs typeface="Arial" pitchFamily="34" charset="0"/>
              </a:rPr>
              <a:t>ΤΑ ΧΙΤΩΝΙΑ ΔΙΑΚΡΙΝΟΝΤΑΙ ΣΕ ΔΥΟ ΤΥΠΟΥΣ:</a:t>
            </a:r>
          </a:p>
          <a:p>
            <a:pPr lvl="0" algn="l"/>
            <a:r>
              <a:rPr lang="el-GR" sz="2200" b="1" dirty="0" smtClean="0">
                <a:solidFill>
                  <a:schemeClr val="tx1"/>
                </a:solidFill>
                <a:latin typeface="Arial" pitchFamily="34" charset="0"/>
                <a:cs typeface="Arial" pitchFamily="34" charset="0"/>
              </a:rPr>
              <a:t>ΣΤΑ </a:t>
            </a:r>
            <a:r>
              <a:rPr lang="el-GR" sz="2200" b="1" dirty="0" smtClean="0">
                <a:solidFill>
                  <a:srgbClr val="FF0000"/>
                </a:solidFill>
                <a:latin typeface="Arial" pitchFamily="34" charset="0"/>
                <a:cs typeface="Arial" pitchFamily="34" charset="0"/>
              </a:rPr>
              <a:t>ΥΓΡΑ</a:t>
            </a:r>
            <a:r>
              <a:rPr lang="el-GR" sz="2200" b="1" dirty="0" smtClean="0">
                <a:solidFill>
                  <a:schemeClr val="tx1"/>
                </a:solidFill>
                <a:latin typeface="Arial" pitchFamily="34" charset="0"/>
                <a:cs typeface="Arial" pitchFamily="34" charset="0"/>
              </a:rPr>
              <a:t> (ΥΔΡΟΧΙΤΩΝΙΑ) ΚΑΙ</a:t>
            </a:r>
          </a:p>
          <a:p>
            <a:pPr lvl="0" algn="l"/>
            <a:r>
              <a:rPr lang="el-GR" sz="2200" b="1" dirty="0" smtClean="0">
                <a:solidFill>
                  <a:schemeClr val="tx1"/>
                </a:solidFill>
                <a:latin typeface="Arial" pitchFamily="34" charset="0"/>
                <a:cs typeface="Arial" pitchFamily="34" charset="0"/>
              </a:rPr>
              <a:t>ΣΤΑ </a:t>
            </a:r>
            <a:r>
              <a:rPr lang="el-GR" sz="2200" b="1" dirty="0" smtClean="0">
                <a:solidFill>
                  <a:srgbClr val="FF0000"/>
                </a:solidFill>
                <a:latin typeface="Arial" pitchFamily="34" charset="0"/>
                <a:cs typeface="Arial" pitchFamily="34" charset="0"/>
              </a:rPr>
              <a:t>ΞΗΡΑ</a:t>
            </a:r>
            <a:r>
              <a:rPr lang="el-GR" sz="2200" b="1" dirty="0" smtClean="0">
                <a:solidFill>
                  <a:schemeClr val="tx1"/>
                </a:solidFill>
                <a:latin typeface="Arial" pitchFamily="34" charset="0"/>
                <a:cs typeface="Arial" pitchFamily="34" charset="0"/>
              </a:rPr>
              <a:t> ΠΟΥ ΧΡΗΣΙΜΟΠΟΙΟΥΝΤΑΙ ΣΕ ΜΗΧΑΝΕΣ ΜΙΚΡΗΣ ΙΣΧΥΟΣ.</a:t>
            </a:r>
          </a:p>
          <a:p>
            <a:pPr algn="l"/>
            <a:r>
              <a:rPr lang="el-GR" sz="2200" b="1" u="sng" dirty="0" smtClean="0">
                <a:solidFill>
                  <a:srgbClr val="FF0000"/>
                </a:solidFill>
                <a:latin typeface="Arial" pitchFamily="34" charset="0"/>
                <a:cs typeface="Arial" pitchFamily="34" charset="0"/>
              </a:rPr>
              <a:t>ΣΤΑ ΥΓΡΑ</a:t>
            </a:r>
            <a:r>
              <a:rPr lang="el-GR" sz="2200" b="1" dirty="0" smtClean="0">
                <a:solidFill>
                  <a:schemeClr val="tx1"/>
                </a:solidFill>
                <a:latin typeface="Arial" pitchFamily="34" charset="0"/>
                <a:cs typeface="Arial" pitchFamily="34" charset="0"/>
              </a:rPr>
              <a:t> ΤΟ ΨΥΚΤΙΚΟ ΥΓΡΟ ΕΡΧΕΤΑΙ ΣΕ ΑΜΕΣΗ ΕΠΑΦΗ ΜΕ ΤΟ ΧΙΤΩΝΙΟ, ΕΙΤΕ ΔΙΑΒΡΕΧΟΝΤΑΣ ΤΟ ΕΞΩΤΕΡΙΚΑ</a:t>
            </a:r>
            <a:r>
              <a:rPr lang="en-US" sz="2200" b="1" dirty="0" smtClean="0">
                <a:solidFill>
                  <a:schemeClr val="tx1"/>
                </a:solidFill>
                <a:latin typeface="Arial" pitchFamily="34" charset="0"/>
                <a:cs typeface="Arial" pitchFamily="34" charset="0"/>
              </a:rPr>
              <a:t> </a:t>
            </a:r>
            <a:r>
              <a:rPr lang="el-GR" sz="2200" b="1" dirty="0" smtClean="0">
                <a:solidFill>
                  <a:schemeClr val="tx1"/>
                </a:solidFill>
                <a:latin typeface="Arial" pitchFamily="34" charset="0"/>
                <a:cs typeface="Arial" pitchFamily="34" charset="0"/>
              </a:rPr>
              <a:t>(ΡΕΟΝΤΑΣ ΣΤΟ ΧΩΡΟ ΑΝΑΜΕΣΑ ΣΤΟ ΧΙΤΩΝΙΟ ΚΑΙ ΤΟΝ ΠΕΡΙΧΙΤΩΝΙΟ ΘΑΛΑΜΟ ΤΟΥ ΣΩΜΑΤΟΣ ΤΩΝ ΚΥΛΙΝΔΡΩΝ), ΕΙΤΕ ΨΥΧΟΝΤΑΣ ΤΟ ΜΕ ΕΣΩΤΕΡΙΚΟΥΣ ΑΓΩΓΟΥΣ (ΚΥΡΙΩΣ ΣΤΟ ΑΝΩ ΤΜΗΜΑ ΤΟΥ). </a:t>
            </a:r>
            <a:endParaRPr lang="en-US" sz="2200" b="1" dirty="0" smtClean="0">
              <a:solidFill>
                <a:schemeClr val="tx1"/>
              </a:solidFill>
              <a:latin typeface="Arial" pitchFamily="34" charset="0"/>
              <a:cs typeface="Arial" pitchFamily="34" charset="0"/>
            </a:endParaRPr>
          </a:p>
          <a:p>
            <a:pPr algn="l"/>
            <a:r>
              <a:rPr lang="el-GR" sz="2200" b="1" u="sng" dirty="0" smtClean="0">
                <a:solidFill>
                  <a:srgbClr val="FF0000"/>
                </a:solidFill>
                <a:latin typeface="Arial" pitchFamily="34" charset="0"/>
                <a:cs typeface="Arial" pitchFamily="34" charset="0"/>
              </a:rPr>
              <a:t>ΤΑ ΞΗΡΑ</a:t>
            </a:r>
            <a:r>
              <a:rPr lang="el-GR" sz="2200" b="1" dirty="0" smtClean="0">
                <a:solidFill>
                  <a:srgbClr val="FF0000"/>
                </a:solidFill>
                <a:latin typeface="Arial" pitchFamily="34" charset="0"/>
                <a:cs typeface="Arial" pitchFamily="34" charset="0"/>
              </a:rPr>
              <a:t> </a:t>
            </a:r>
            <a:r>
              <a:rPr lang="el-GR" sz="2200" b="1" dirty="0" smtClean="0">
                <a:solidFill>
                  <a:schemeClr val="tx1"/>
                </a:solidFill>
                <a:latin typeface="Arial" pitchFamily="34" charset="0"/>
                <a:cs typeface="Arial" pitchFamily="34" charset="0"/>
              </a:rPr>
              <a:t>ΧΙΤΩΝΙΑ ΔΕΝ ΕΡΧΟΝΤΑΙ ΣΕ ΕΠΑΦΗ ΜΕ ΤΟ ΨΥΚΤΙΚΟ ΥΓΡΟ. ΤΟΠΟΘΕΤΟΥΝΤΑΙ ΜΕ ΠΙΕΣΗ ΜΕΣΑ ΣΤΟΝ ΠΕΡΙΧΙΤΩΝΙΟ ΘΑΛΑΜΟ ΤΟΥ ΣΩΜΑΤΟΣ ΤΩΝ ΚΥΛΙΝΔΡΩΝ. Η ΨΥΞΗ ΕΠΙΤΥΓΧΑΝΕΤΑΙ ΜΕ ΑΓΩΓΗ ΘΕΡΜΟΤΗΤΑΣ ΠΡΟΣ ΤΟ ΨΥΧΟΜΕΝΟ ΣΩΜΑ ΤΩΝ ΚΥΛΙΝΔΡΩΝ. </a:t>
            </a:r>
            <a:endParaRPr lang="en-US" sz="22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cs typeface="Arial" pitchFamily="34" charset="0"/>
              </a:rPr>
              <a:t>ΧΙΤΩΝΙΑ (CYLINDER LINERS)</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688632"/>
          </a:xfrm>
          <a:solidFill>
            <a:schemeClr val="bg1"/>
          </a:solidFill>
        </p:spPr>
        <p:txBody>
          <a:bodyPr>
            <a:noAutofit/>
          </a:bodyPr>
          <a:lstStyle/>
          <a:p>
            <a:pPr algn="l"/>
            <a:r>
              <a:rPr lang="el-GR" sz="2400" b="1" dirty="0" smtClean="0">
                <a:solidFill>
                  <a:schemeClr val="tx1"/>
                </a:solidFill>
                <a:latin typeface="Arial" pitchFamily="34" charset="0"/>
                <a:cs typeface="Arial" pitchFamily="34" charset="0"/>
              </a:rPr>
              <a:t>ΣΤΑ ΥΓΡΟΥ ΤΥΠΟΥ ΧΙΤΩΝΙΑ, Η ΣΤΕΓΑΝΟΠΟΙΗΣΗ ΣΤΗΝ ΚΟΡΥΦΗ ΤΟΥΣ ΕΠΙΤΥΓΧΑΝΕΤΑΙ ΜΕ ΚΑΤΑΛΛΗΛΗ ΕΠΕΞΕΡΓΑΣΙΑ ΤΩΝ ΕΠΙΦΑΝΕΙΩΝ ΕΠΑΦΗΣ ΧΙΤΩΝΙΟΥ - ΠΕΡΙΧΙΤΩΝΙΟΥ.</a:t>
            </a:r>
          </a:p>
          <a:p>
            <a:pPr algn="l"/>
            <a:r>
              <a:rPr lang="el-GR" sz="2400" b="1" dirty="0" smtClean="0">
                <a:solidFill>
                  <a:schemeClr val="tx1"/>
                </a:solidFill>
                <a:latin typeface="Arial" pitchFamily="34" charset="0"/>
                <a:cs typeface="Arial" pitchFamily="34" charset="0"/>
              </a:rPr>
              <a:t> ΣΤΟ ΚΑΤΩΤΕΡΟ ΜΕΡΟΣ Η ΣΤΕΓΑΝΟΠΟΙΗΣΗ ΕΠΙΤΥΓΧΑΝΕΤΑΙ ΜΕ ΤΗ ΧΡΗΣΗ ΔΑΚΤΥΛΙΩΝ ΑΠΟ ΣΥΝΘΕΤΙΚΟ ΥΛΙΚΟ. ΚΑΤΑ ΤΗΝ ΤΟΠΟΘΕΤΗΣΗ ΤΟΥ ΤΟ ΧΙΤΩΝΙΟ ΕΥΘΥΓΡΑΜΜΙΖΕΤΑΙ ΜΕ ΤΗ ΒΟΗΘΕΙΑ ΕΙΔΙΚΟΥ ΟΔΗΓΟΥ (ΕΥΘΥΝΤΗΡΙΑΣ), ΔΙΑΜΟΡΦΩΜΕΝΟΥ ΣΤΟ ΣΚΕΛΕΤΟ ΤΗΣ ΜΗΧΑΝΗΣ.</a:t>
            </a:r>
          </a:p>
          <a:p>
            <a:pPr algn="l"/>
            <a:r>
              <a:rPr lang="el-GR" sz="2400" b="1" dirty="0" smtClean="0">
                <a:solidFill>
                  <a:schemeClr val="tx1"/>
                </a:solidFill>
                <a:latin typeface="Arial" pitchFamily="34" charset="0"/>
                <a:cs typeface="Arial" pitchFamily="34" charset="0"/>
              </a:rPr>
              <a:t>ΣΤΙΣ ΒΕΝΖΙΝΟΜΗΧΑΝΕΣ ΔΕΝ ΧΡΗΣΙΜΟΠΟΙΟΥΝΤΑΙ ΣΥΝΗΘΩΣ ΧΙΤΩΝΙΑ, ΕΝΩ Ο ΚΥΛΙΝΔΡΟΣ ΔΙΑΜΟΡΦΩΝΕΤΑΙ ΜΕ ΕΙΔΙΚΗ ΚΑΤΕΡΓΑΣΙΑ ΛΕΙΑΝΣΕΩΣ ΚΑΤ'ΕΥΘΕΙΑΝ ΣΤΟ ΣΩΜΑ ΤΟΥ ΚΙΝΗΤΗΡΑ.</a:t>
            </a: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cs typeface="Arial" pitchFamily="34" charset="0"/>
              </a:rPr>
              <a:t>ΧΙΤΩΝΙΑ (CYLINDER LINERS)</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chemeClr val="accent2">
              <a:lumMod val="75000"/>
            </a:schemeClr>
          </a:solidFill>
        </p:spPr>
        <p:txBody>
          <a:bodyPr>
            <a:normAutofit/>
          </a:bodyPr>
          <a:lstStyle/>
          <a:p>
            <a:pPr lvl="0" fontAlgn="base">
              <a:spcAft>
                <a:spcPct val="0"/>
              </a:spcAft>
            </a:pPr>
            <a:r>
              <a:rPr lang="el-GR" sz="2800" b="1" u="sng" dirty="0" smtClean="0">
                <a:solidFill>
                  <a:schemeClr val="bg1"/>
                </a:solidFill>
                <a:latin typeface="Arial" pitchFamily="34" charset="0"/>
                <a:cs typeface="Arial" pitchFamily="34" charset="0"/>
              </a:rPr>
              <a:t>ΧΙΤΩΝΙΑ (CYLINDER LINERS)</a:t>
            </a:r>
          </a:p>
        </p:txBody>
      </p:sp>
      <p:pic>
        <p:nvPicPr>
          <p:cNvPr id="5" name="Content Placeholder 8" descr="scan0032.jpg"/>
          <p:cNvPicPr>
            <a:picLocks noChangeAspect="1"/>
          </p:cNvPicPr>
          <p:nvPr/>
        </p:nvPicPr>
        <p:blipFill>
          <a:blip r:embed="rId3" cstate="print">
            <a:lum bright="-9000" contrast="12000"/>
          </a:blip>
          <a:stretch>
            <a:fillRect/>
          </a:stretch>
        </p:blipFill>
        <p:spPr>
          <a:xfrm>
            <a:off x="5796136" y="1117313"/>
            <a:ext cx="2808312" cy="5552047"/>
          </a:xfrm>
          <a:prstGeom prst="rect">
            <a:avLst/>
          </a:prstGeom>
        </p:spPr>
      </p:pic>
      <p:pic>
        <p:nvPicPr>
          <p:cNvPr id="7" name="Content Placeholder 5" descr="scan0002.jpg"/>
          <p:cNvPicPr>
            <a:picLocks noChangeAspect="1"/>
          </p:cNvPicPr>
          <p:nvPr/>
        </p:nvPicPr>
        <p:blipFill>
          <a:blip r:embed="rId4" cstate="print"/>
          <a:stretch>
            <a:fillRect/>
          </a:stretch>
        </p:blipFill>
        <p:spPr>
          <a:xfrm>
            <a:off x="395536" y="1484784"/>
            <a:ext cx="5112568" cy="4320480"/>
          </a:xfrm>
          <a:prstGeom prst="rect">
            <a:avLst/>
          </a:prstGeom>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688632"/>
          </a:xfrm>
          <a:solidFill>
            <a:schemeClr val="bg1"/>
          </a:solidFill>
        </p:spPr>
        <p:txBody>
          <a:bodyPr>
            <a:noAutofit/>
          </a:bodyPr>
          <a:lstStyle/>
          <a:p>
            <a:pPr algn="l"/>
            <a:r>
              <a:rPr lang="el-GR" sz="2800" b="1" dirty="0" smtClean="0">
                <a:solidFill>
                  <a:schemeClr val="tx1"/>
                </a:solidFill>
                <a:latin typeface="Arial" pitchFamily="34" charset="0"/>
                <a:cs typeface="Arial" pitchFamily="34" charset="0"/>
              </a:rPr>
              <a:t>Η </a:t>
            </a:r>
            <a:r>
              <a:rPr lang="el-GR" sz="2800" b="1" dirty="0" smtClean="0">
                <a:solidFill>
                  <a:srgbClr val="FF0000"/>
                </a:solidFill>
                <a:latin typeface="Arial" pitchFamily="34" charset="0"/>
                <a:cs typeface="Arial" pitchFamily="34" charset="0"/>
              </a:rPr>
              <a:t>ΚΕΦΑΛΗ</a:t>
            </a:r>
            <a:r>
              <a:rPr lang="el-GR" sz="2800" b="1" dirty="0" smtClean="0">
                <a:solidFill>
                  <a:schemeClr val="tx1"/>
                </a:solidFill>
                <a:latin typeface="Arial" pitchFamily="34" charset="0"/>
                <a:cs typeface="Arial" pitchFamily="34" charset="0"/>
              </a:rPr>
              <a:t> (ΠΩΜΑ - ΚΑΠΑΚΙ) ΤΩΝ ΚΥΛΙΝΔΡΩΝ ΠΡΟΣΑΡΜΟΖΕΤΑΙ ΣΤΟ ΕΠΑΝΩ ΜΕΡΟΣ ΤΩΝ ΧΙΤΩΝΙΩΝ (η ΤΟΥ ΚΟΡΜΟΥ ΣΕ ΜΗΧΑΝΕΣ ΜΙΚΡΗΣ ΙΣΧΥΟΣ), ΣΧΗΜΑΤΙΖΟΝΤΑΣ ΜΑΖΙ ΜΕ ΤΑ ΧΙΤΩΝΙΑ ΚΑΙ ΤΟ ΕΠΑΝΩ ΜΕΡΟΣ ΤΟΥ ΕΜΒΟΛΟΥ ΤΟ ΧΩΡΟ, ΟΠΟΥ ΠΡΑΓΜΑΤΟΠΟΙΕΙΤΑΙ Η ΚΑΥΣΗ. ΜΠΟΡΕΙ ΝΑ ΕΙΝΑΙ ΟΛΟΣΩΜΗ (ΜΗΧΑΝΕΣ ΜΙΚΡΗΣ ΙΣΧΥΟΣ) Η ΔΙΑΙΡΟΥΜΕΝΗ, ΔΗΛΑΔΗ ΚΑΘΕ ΚΥΛΙΝΔΡΟΣ ΝΑ ΕΧΕΙ ΤΗ ΔΙΚΗ ΤΟΥ ΚΕΦΑΛΗ. ΣΥΝΔΕΕΤΑΙ ΜΕ ΤΟ ΑΝΩ ΤΜΗΜΑ ΤΟΥ ΚΟΡΜΟΥ ΤΗΣ ΜΗΧΑΝΗΣ ΜΕ ΤΗ ΒΟΗΘΕΙΑ ΦΥΤΕΥΤΩΝ ΚΟΧΛΙΩΝ ΕΛΑΣΤΙΚΗΣ ΜΗΚΥΝΣΕΩΣ (ΜΠΟΥΖΟΝΙΑ). </a:t>
            </a: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fontScale="90000"/>
          </a:bodyPr>
          <a:lstStyle/>
          <a:p>
            <a:pPr lvl="0" fontAlgn="base">
              <a:spcAft>
                <a:spcPct val="0"/>
              </a:spcAft>
            </a:pPr>
            <a:r>
              <a:rPr lang="el-GR" sz="2800" b="1" u="sng" dirty="0" smtClean="0">
                <a:solidFill>
                  <a:schemeClr val="bg1"/>
                </a:solidFill>
                <a:latin typeface="Arial" pitchFamily="34" charset="0"/>
                <a:cs typeface="Arial" pitchFamily="34" charset="0"/>
              </a:rPr>
              <a:t>ΚΕΦΑΛΗ (ΠΩΜΑ) ΚΥΛΙΝΔΡΩΝ (</a:t>
            </a:r>
            <a:r>
              <a:rPr lang="en-US" sz="2800" b="1" u="sng" dirty="0" smtClean="0">
                <a:solidFill>
                  <a:schemeClr val="bg1"/>
                </a:solidFill>
                <a:latin typeface="Arial" pitchFamily="34" charset="0"/>
                <a:cs typeface="Arial" pitchFamily="34" charset="0"/>
              </a:rPr>
              <a:t>CYLINDER HEAD</a:t>
            </a:r>
            <a:r>
              <a:rPr lang="el-GR" sz="2800" b="1" u="sng" dirty="0" smtClean="0">
                <a:solidFill>
                  <a:schemeClr val="bg1"/>
                </a:solidFill>
                <a:latin typeface="Arial" pitchFamily="34" charset="0"/>
                <a:cs typeface="Arial" pitchFamily="34" charset="0"/>
              </a:rPr>
              <a:t>)</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688632"/>
          </a:xfrm>
          <a:solidFill>
            <a:schemeClr val="bg1"/>
          </a:solidFill>
        </p:spPr>
        <p:txBody>
          <a:bodyPr>
            <a:noAutofit/>
          </a:bodyPr>
          <a:lstStyle/>
          <a:p>
            <a:pPr algn="l"/>
            <a:r>
              <a:rPr lang="el-GR" sz="2600" b="1" dirty="0" smtClean="0">
                <a:solidFill>
                  <a:schemeClr val="tx1"/>
                </a:solidFill>
                <a:latin typeface="Arial" pitchFamily="34" charset="0"/>
                <a:cs typeface="Arial" pitchFamily="34" charset="0"/>
              </a:rPr>
              <a:t>Η ΣΥΣΦΙΓΞΗ ΤΩΝ ΚΟΧΛΙΩΝ ΓΙΝΕΤΑΙ ΜΕ ΕΙΔΙΚΗ ΣΕΙΡΑ ΚΑΙ ΠΡΟΚΑΘΟΡΙΣΜΕΝΗ ΑΠΟ ΤΟΝ ΚΑΤΑΣΚΕΥΑΣΤΗ ΡΟΠΗ ΜΕ ΤΗ ΧΡΗΣΗ ΕΙΔΙΚΩΝ ΔΥΝΑΜΟΔΕΙΚΤΙΚΩΝ ΚΛΕΙΔΙΩΝ (</a:t>
            </a:r>
            <a:r>
              <a:rPr lang="el-GR" sz="2600" b="1" dirty="0" smtClean="0">
                <a:solidFill>
                  <a:srgbClr val="FF0000"/>
                </a:solidFill>
                <a:latin typeface="Arial" pitchFamily="34" charset="0"/>
                <a:cs typeface="Arial" pitchFamily="34" charset="0"/>
              </a:rPr>
              <a:t>ΡΟΠΟΚΛΕΙΔΑ</a:t>
            </a:r>
            <a:r>
              <a:rPr lang="el-GR" sz="2600" b="1" dirty="0" smtClean="0">
                <a:solidFill>
                  <a:schemeClr val="tx1"/>
                </a:solidFill>
                <a:latin typeface="Arial" pitchFamily="34" charset="0"/>
                <a:cs typeface="Arial" pitchFamily="34" charset="0"/>
              </a:rPr>
              <a:t>) η ΕΙΔΙΚΩΝ ΥΔΡΑΥΛΙΚΩΝ ΔΙΑΤΑΞΕΩΝ. </a:t>
            </a:r>
          </a:p>
          <a:p>
            <a:pPr algn="l"/>
            <a:r>
              <a:rPr lang="el-GR" sz="2600" b="1" dirty="0" smtClean="0">
                <a:solidFill>
                  <a:schemeClr val="tx1"/>
                </a:solidFill>
                <a:latin typeface="Arial" pitchFamily="34" charset="0"/>
                <a:cs typeface="Arial" pitchFamily="34" charset="0"/>
              </a:rPr>
              <a:t>ΜΕΤΑΞΥ ΤΟΥ ΣΩΜΑΤΟΣ (η ΤΩΝ ΧΙΤΩΝΙΩΝ) ΚΑΙ ΤΗΣ ΚΕΦΑΛΗΣ ΤΩΝ ΚΥΛΙΝΔΡΩΝ ΠΑΡΕΜΒΑΛΛΕΤΑΙ ΕΝΑ ΕΙΔΙΚΟ ΠΑΡΕΜΒΥΣΜΑ (</a:t>
            </a:r>
            <a:r>
              <a:rPr lang="el-GR" sz="2600" b="1" dirty="0" smtClean="0">
                <a:solidFill>
                  <a:srgbClr val="FF0000"/>
                </a:solidFill>
                <a:latin typeface="Arial" pitchFamily="34" charset="0"/>
                <a:cs typeface="Arial" pitchFamily="34" charset="0"/>
              </a:rPr>
              <a:t>ΦΛΑΝΤΖΑ ΚΕΦΑΛΗΣ</a:t>
            </a:r>
            <a:r>
              <a:rPr lang="el-GR" sz="2600" b="1" dirty="0" smtClean="0">
                <a:solidFill>
                  <a:schemeClr val="tx1"/>
                </a:solidFill>
                <a:latin typeface="Arial" pitchFamily="34" charset="0"/>
                <a:cs typeface="Arial" pitchFamily="34" charset="0"/>
              </a:rPr>
              <a:t>) ΓΙΑ ΤΗΝ ΕΞΑΣΦΑΛΙΣΗ ΠΛΗΡΟΥΣ ΣΤΕΓΑΝΟΤΗΤΑΣ. </a:t>
            </a:r>
          </a:p>
          <a:p>
            <a:pPr algn="l"/>
            <a:r>
              <a:rPr lang="el-GR" sz="2600" b="1" dirty="0" smtClean="0">
                <a:solidFill>
                  <a:schemeClr val="tx1"/>
                </a:solidFill>
                <a:latin typeface="Arial" pitchFamily="34" charset="0"/>
                <a:cs typeface="Arial" pitchFamily="34" charset="0"/>
              </a:rPr>
              <a:t>ΣΕ ΠΟΛΛΕΣ ΜΗΧΑΝΕΣ, Η ΕΣΩΤΕΡΙΚΗ ΔΙΑΜΟΡΦΩΣΗ ΤΗΣ ΚΕΦΑΛΗΣ ΣΧΗΜΑΤΙΖΕΙ ΕΞ ΟΛΟΚΛΗΡΟΥ ΤΟ ΘΑΛΑΜΟ ΚΑΥΣΕΩΣ, ΕΝΩ ΤΟ ΕΜΒΟΛΟ ΣΤΗ ΘΕΣΗ ΤΟΥ ΑΝΣ ΣΥΜΠΙΠΤΕΙ ΜΕ ΤΟ ΣΗΜΕΙΟ ΠΟΥ ΤΕΛΕΙΩΝΕΙ ΤΟ ΧΙΤΩΝΙΟ.</a:t>
            </a: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fontScale="90000"/>
          </a:bodyPr>
          <a:lstStyle/>
          <a:p>
            <a:pPr lvl="0" fontAlgn="base">
              <a:spcAft>
                <a:spcPct val="0"/>
              </a:spcAft>
            </a:pPr>
            <a:r>
              <a:rPr lang="el-GR" sz="2800" b="1" u="sng" dirty="0" smtClean="0">
                <a:solidFill>
                  <a:schemeClr val="bg1"/>
                </a:solidFill>
                <a:latin typeface="Arial" pitchFamily="34" charset="0"/>
                <a:cs typeface="Arial" pitchFamily="34" charset="0"/>
              </a:rPr>
              <a:t>ΚΕΦΑΛΗ (ΠΩΜΑ) ΚΥΛΙΝΔΡΩΝ (</a:t>
            </a:r>
            <a:r>
              <a:rPr lang="en-US" sz="2800" b="1" u="sng" dirty="0" smtClean="0">
                <a:solidFill>
                  <a:schemeClr val="bg1"/>
                </a:solidFill>
                <a:latin typeface="Arial" pitchFamily="34" charset="0"/>
                <a:cs typeface="Arial" pitchFamily="34" charset="0"/>
              </a:rPr>
              <a:t>CYLINDER HEAD</a:t>
            </a:r>
            <a:r>
              <a:rPr lang="el-GR" sz="2800" b="1" u="sng" dirty="0" smtClean="0">
                <a:solidFill>
                  <a:schemeClr val="bg1"/>
                </a:solidFill>
                <a:latin typeface="Arial" pitchFamily="34" charset="0"/>
                <a:cs typeface="Arial" pitchFamily="34" charset="0"/>
              </a:rPr>
              <a:t>)</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980728"/>
            <a:ext cx="8572560" cy="5688632"/>
          </a:xfrm>
          <a:solidFill>
            <a:schemeClr val="bg1"/>
          </a:solidFill>
        </p:spPr>
        <p:txBody>
          <a:bodyPr>
            <a:noAutofit/>
          </a:bodyPr>
          <a:lstStyle/>
          <a:p>
            <a:pPr algn="l"/>
            <a:r>
              <a:rPr lang="el-GR" sz="2400" b="1" dirty="0" smtClean="0">
                <a:solidFill>
                  <a:srgbClr val="FF0000"/>
                </a:solidFill>
                <a:latin typeface="Arial" pitchFamily="34" charset="0"/>
                <a:cs typeface="Arial" pitchFamily="34" charset="0"/>
              </a:rPr>
              <a:t>ΣΤΗΝ ΚΕΦΑΛΗ ΤΩΝ ΒΕΝΖΙΝΟΜΗΧΑΝΩΝ </a:t>
            </a:r>
            <a:r>
              <a:rPr lang="el-GR" sz="2400" b="1" dirty="0" smtClean="0">
                <a:solidFill>
                  <a:schemeClr val="tx1"/>
                </a:solidFill>
                <a:latin typeface="Arial" pitchFamily="34" charset="0"/>
                <a:cs typeface="Arial" pitchFamily="34" charset="0"/>
              </a:rPr>
              <a:t>ΒΡΙΣΚΟΝΤΑΙ ΟΙ ΒΑΛΒΙΔΕΣ ΕΙΣΑΓΩΓΗΣ ΤΟΥ ΚΑΥΣΙΜΟΥ ΜΕΙΓΜΑΤΟΣ ΚΙ ΕΞΑΓΩΓΗΣ ΤΩΝ ΚΑΥΣΑΕΡΙΩΝ (ΣΤΙΣ ΤΕΤΡΑΧΡΟΝΕΣ ΜΗΧΑΝΕΣ) ΜΑΖΙ ΜΕ ΤΑ ΣΥΣΤΗΜΑΤΑ ΚΙΝΗΣΕΩΣ ΤΟΥΣ, Ο ΑΝΑΦΛΕΚΤΗΡΑΣ (</a:t>
            </a:r>
            <a:r>
              <a:rPr lang="el-GR" sz="2400" b="1" dirty="0" smtClean="0">
                <a:solidFill>
                  <a:srgbClr val="FF0000"/>
                </a:solidFill>
                <a:latin typeface="Arial" pitchFamily="34" charset="0"/>
                <a:cs typeface="Arial" pitchFamily="34" charset="0"/>
              </a:rPr>
              <a:t>ΜΠΟΥΖΙ</a:t>
            </a:r>
            <a:r>
              <a:rPr lang="el-GR" sz="2400" b="1" dirty="0" smtClean="0">
                <a:solidFill>
                  <a:schemeClr val="tx1"/>
                </a:solidFill>
                <a:latin typeface="Arial" pitchFamily="34" charset="0"/>
                <a:cs typeface="Arial" pitchFamily="34" charset="0"/>
              </a:rPr>
              <a:t>), Ο ΕΚΚΕΝΤΡΟΦΟΡΟΣ ΑΞΟΝΑΣ (ΣΕ ΟΡΙΣΜΕΝΕΣ ΜΗΧΑΝΕΣ), ΚΑΘΩΣ ΚΑΙ ΤΜΗΜΑ ΤΩΝ ΑΓΩΓΩΝ ΕΙΣΑΓΩΓΗΣ ΚΙ ΕΞΑΓΩΓΗΣ. ΤΟ ΕΣΩΤΕΡΙΚΟ ΜΕΡΟΣ ΤΗΣ ΚΕΦΑΛΗΣ ΕΙΝΑΙ ΚΑΤΑΣΚΕΥΑΣΜΕΝΟ ΜΕ ΚΑΤΑΛΛΗΛΕΣ ΚΟΙΛΟΤΗΤΕΣ. ΣΧΗΜΑΤΙΖΟΝΤΑΙ ΕΤΣΙ ΟΙ ΑΠΑΡΑΙΤΗΤΟΙ ΥΔΡΟΘΑΛΑΜΟΙ ΚΑΙ ΑΓΩΓΟΙ ΝΕΡΟΥ ΓΙΑ ΤΗΝ ΨΥΞΗ ΤΗΣ ΚΕΦΑΛΗΣ, ΕΝΩ ΕΠΙΤΥΓΧΑΝΕΤΑΙ Η ΕΠΙΚΟΙΝΩΝΙΑ ΜΕ ΤΟΥΣ ΑΝΤΙΣΤΟΙΧΟΥΣ ΥΔΡΟΘΑΛΑΜΟΥΣ ΤΟΥ ΣΩΜΑΤΟΣ ΤΩΝ ΚΥΛΙΝΔΡΩΝ.</a:t>
            </a:r>
          </a:p>
          <a:p>
            <a:pPr algn="l"/>
            <a:r>
              <a:rPr lang="el-GR" sz="1600" b="1" dirty="0" smtClean="0">
                <a:solidFill>
                  <a:schemeClr val="tx1"/>
                </a:solidFill>
                <a:latin typeface="Arial" pitchFamily="34" charset="0"/>
                <a:cs typeface="Arial" pitchFamily="34" charset="0"/>
              </a:rPr>
              <a:t> </a:t>
            </a:r>
          </a:p>
          <a:p>
            <a:pPr algn="l"/>
            <a:endParaRPr lang="el-GR" sz="14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chemeClr val="accent2">
              <a:lumMod val="75000"/>
            </a:schemeClr>
          </a:solidFill>
        </p:spPr>
        <p:txBody>
          <a:bodyPr>
            <a:normAutofit fontScale="90000"/>
          </a:bodyPr>
          <a:lstStyle/>
          <a:p>
            <a:pPr lvl="0" fontAlgn="base">
              <a:spcAft>
                <a:spcPct val="0"/>
              </a:spcAft>
            </a:pPr>
            <a:r>
              <a:rPr lang="el-GR" sz="2800" b="1" u="sng" dirty="0" smtClean="0">
                <a:solidFill>
                  <a:schemeClr val="bg1"/>
                </a:solidFill>
                <a:latin typeface="Arial" pitchFamily="34" charset="0"/>
                <a:cs typeface="Arial" pitchFamily="34" charset="0"/>
              </a:rPr>
              <a:t>ΚΕΦΑΛΗ (ΠΩΜΑ) ΚΥΛΙΝΔΡΩΝ (</a:t>
            </a:r>
            <a:r>
              <a:rPr lang="en-US" sz="2800" b="1" u="sng" dirty="0" smtClean="0">
                <a:solidFill>
                  <a:schemeClr val="bg1"/>
                </a:solidFill>
                <a:latin typeface="Arial" pitchFamily="34" charset="0"/>
                <a:cs typeface="Arial" pitchFamily="34" charset="0"/>
              </a:rPr>
              <a:t>CYLINDER HEAD</a:t>
            </a:r>
            <a:r>
              <a:rPr lang="el-GR" sz="2800" b="1" u="sng" dirty="0" smtClean="0">
                <a:solidFill>
                  <a:schemeClr val="bg1"/>
                </a:solidFill>
                <a:latin typeface="Arial" pitchFamily="34" charset="0"/>
                <a:cs typeface="Arial" pitchFamily="34" charset="0"/>
              </a:rPr>
              <a: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6199</TotalTime>
  <Words>32101</Words>
  <Application>Microsoft Office PowerPoint</Application>
  <PresentationFormat>On-screen Show (4:3)</PresentationFormat>
  <Paragraphs>4005</Paragraphs>
  <Slides>529</Slides>
  <Notes>523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529</vt:i4>
      </vt:variant>
    </vt:vector>
  </HeadingPairs>
  <TitlesOfParts>
    <vt:vector size="537" baseType="lpstr">
      <vt:lpstr>Arial Unicode MS</vt:lpstr>
      <vt:lpstr>Arial</vt:lpstr>
      <vt:lpstr>Arial Black</vt:lpstr>
      <vt:lpstr>Calibri</vt:lpstr>
      <vt:lpstr>MgHelveticaUCPol</vt:lpstr>
      <vt:lpstr>Times New Roman</vt:lpstr>
      <vt:lpstr>Wingdings</vt:lpstr>
      <vt:lpstr>Office Theme</vt:lpstr>
      <vt:lpstr>ΝΑΥΤΙΚΗ ΜΗΧΑΝΟΛΟΓΙΑ</vt:lpstr>
      <vt:lpstr>ΜΗΧΑΝΕΣ ΕΣΩΤΕΡΙΚΗΣ ΚΑΥΣΕΩΣ. ΑΤΜΟΣΤΡΟΒΙΛΟΙ. ΒΟΗΘΗΤΙΚΑ ΜΗΧΑΝΗΜΑΤΑ ΚΑΙ ΔΙΚΤΥΑ ΣΚΑΦΟΥΣ. ΑΤΜΟΛΕΒΗΤΕΣ.</vt:lpstr>
      <vt:lpstr>ΜΗΧΑΝΕΣ ΕΣΩΤΕΡΙΚΗΣ ΚΑΥΣΕΩΣ</vt:lpstr>
      <vt:lpstr>PowerPoint Presentation</vt:lpstr>
      <vt:lpstr>Α. ΜΗΧΑΝΕΣ ΕΣΩΤΕΡΙΚΗΣ ΚΑΥΣΗΣ</vt:lpstr>
      <vt:lpstr>ΓΕΝΙΚΑ</vt:lpstr>
      <vt:lpstr>ΓΕΝΙΚΑ</vt:lpstr>
      <vt:lpstr>ΓΕΝΙΚΑ</vt:lpstr>
      <vt:lpstr>ΓΕΝΙΚΑ</vt:lpstr>
      <vt:lpstr>ΓΕΝΙΚΑ</vt:lpstr>
      <vt:lpstr>ΓΕΝΙΚΑ</vt:lpstr>
      <vt:lpstr>ΓΕΝΙΚΑ</vt:lpstr>
      <vt:lpstr>ΓΕΝΙΚΑ</vt:lpstr>
      <vt:lpstr>ΓΕΝΙΚΑ</vt:lpstr>
      <vt:lpstr>ΓΕΝΙΚΑ</vt:lpstr>
      <vt:lpstr>ΓΕΝΙΚΑ</vt:lpstr>
      <vt:lpstr>ΓΕΝΙΚΑ</vt:lpstr>
      <vt:lpstr>ΓΕΝΙΚΑ</vt:lpstr>
      <vt:lpstr>ΓΕΝΙΚΑ</vt:lpstr>
      <vt:lpstr>ΓΕΝΙΚΑ</vt:lpstr>
      <vt:lpstr>ΓΕΝΙΚΑ</vt:lpstr>
      <vt:lpstr>ΓΕΝΙΚΑ</vt:lpstr>
      <vt:lpstr>ΓΕΝΙΚΑ</vt:lpstr>
      <vt:lpstr>ΑΡΧΕΣ ΛΕΙΤΟΥΡΓΙΑΣ ΚΑΙ ΑΠΛΗ ΠΕΡΙΓΡΑΦΗ ΕΜΒΟΛΟΦΟΡΟΥ ΠΑΛΙΝΔΡΟΜΙΚΗΣ ΜΗΧΑΝΗΣ ΕΣΩΤΕΡΙΚΗΣ ΚΑΥΣΕΩΣ</vt:lpstr>
      <vt:lpstr>ΑΡΧΕΣ ΛΕΙΤΟΥΡΓΙΑΣ ΚΑΙ ΑΠΛΗ ΠΕΡΙΓΡΑΦΗ ΕΜΒΟΛΟΦΟΡΟΥ ΠΑΛΙΝΔΡΟΜΙΚΗΣ ΜΗΧΑΝΗΣ ΕΣΩΤΕΡΙΚΗΣ ΚΑΥΣΕΩΣ</vt:lpstr>
      <vt:lpstr>ΑΡΧΕΣ ΛΕΙΤΟΥΡΓΙΑΣ ΚΑΙ ΑΠΛΗ ΠΕΡΙΓΡΑΦΗ ΕΜΒΟΛΟΦΟΡΟΥ ΠΑΛΙΝΔΡΟΜΙΚΗΣ ΜΗΧΑΝΗΣ ΕΣΩΤΕΡΙΚΗΣ ΚΑΥΣΕΩΣ</vt:lpstr>
      <vt:lpstr>ΑΡΧΕΣ ΛΕΙΤΟΥΡΓΙΑΣ ΚΑΙ ΑΠΛΗ ΠΕΡΙΓΡΑΦΗ ΕΜΒΟΛΟΦΟΡΟΥ ΠΑΛΙΝΔΡΟΜΙΚΗΣ ΜΗΧΑΝΗΣ ΕΣΩΤΕΡΙΚΗΣ ΚΑΥΣΕΩΣ</vt:lpstr>
      <vt:lpstr>ΑΡΧΕΣ ΛΕΙΤΟΥΡΓΙΑΣ ΚΑΙ ΑΠΛΗ ΠΕΡΙΓΡΑΦΗ ΕΜΒΟΛΟΦΟΡΟΥ ΠΑΛΙΝΔΡΟΜΙΚΗΣ ΜΗΧΑΝΗΣ ΕΣΩΤΕΡΙΚΗΣ ΚΑΥΣΕΩΣ</vt:lpstr>
      <vt:lpstr>ΑΡΧΕΣ ΛΕΙΤΟΥΡΓΙΑΣ ΚΑΙ ΑΠΛΗ ΠΕΡΙΓΡΑΦΗ ΕΜΒΟΛΟΦΟΡΟΥ ΠΑΛΙΝΔΡΟΜΙΚΗΣ ΜΗΧΑΝΗΣ ΕΣΩΤΕΡΙΚΗΣ ΚΑΥΣΕΩΣ</vt:lpstr>
      <vt:lpstr>ΑΡΧΕΣ ΛΕΙΤΟΥΡΓΙΑΣ ΚΑΙ ΑΠΛΗ ΠΕΡΙΓΡΑΦΗ ΕΜΒΟΛΟΦΟΡΟΥ ΠΑΛΙΝΔΡΟΜΙΚΗΣ ΜΗΧΑΝΗΣ ΕΣΩΤΕΡΙΚΗΣ ΚΑΥΣΕΩΣ</vt:lpstr>
      <vt:lpstr>ΑΡΧΕΣ ΛΕΙΤΟΥΡΓΙΑΣ ΚΑΙ ΑΠΛΗ ΠΕΡΙΓΡΑΦΗ ΕΜΒΟΛΟΦΟΡΟΥ ΠΑΛΙΝΔΡΟΜΙΚΗΣ ΜΗΧΑΝΗΣ ΕΣΩΤΕΡΙΚΗΣ ΚΑΥΣΕΩΣ</vt:lpstr>
      <vt:lpstr>ΑΡΧΕΣ ΛΕΙΤΟΥΡΓΙΑΣ ΚΑΙ ΑΠΛΗ ΠΕΡΙΓΡΑΦΗ ΕΜΒΟΛΟΦΟΡΟΥ ΠΑΛΙΝΔΡΟΜΙΚΗΣ ΜΗΧΑΝΗΣ ΕΣΩΤΕΡΙΚΗΣ ΚΑΥΣΕΩΣ</vt:lpstr>
      <vt:lpstr>ΣΤΟΙΧΕΙΩΔΗΣ ΛΕΙΤΟΥΡΓΙΑ ΤΕΤΡΑΧΡΟΝΗΣ ΠΕΤΡΕΛΑΙΟΜΗΧΑΝΗΣ</vt:lpstr>
      <vt:lpstr>ΣΤΟΙΧΕΙΩΔΗΣ ΛΕΙΤΟΥΡΓΙΑ ΤΕΤΡΑΧΡΟΝΗΣ ΠΕΤΡΕΛΑΙΟΜΗΧΑΝΗΣ</vt:lpstr>
      <vt:lpstr>ΣΤΟΙΧΕΙΩΔΗΣ ΛΕΙΤΟΥΡΓΙΑ ΤΕΤΡΑΧΡΟΝΗΣ ΠΕΤΡΕΛΑΙΟΜΗΧΑΝΗΣ</vt:lpstr>
      <vt:lpstr>ΣΤΟΙΧΕΙΩΔΗΣ ΛΕΙΤΟΥΡΓΙΑ ΤΕΤΡΑΧΡΟΝΗΣ ΠΕΤΡΕΛΑΙΟΜΗΧΑΝΗΣ</vt:lpstr>
      <vt:lpstr>ΣΤΟΙΧΕΙΩΔΗΣ ΛΕΙΤΟΥΡΓΙΑ ΤΕΤΡΑΧΡΟΝΗΣ ΠΕΤΡΕΛΑΙΟΜΗΧΑΝΗΣ</vt:lpstr>
      <vt:lpstr>PowerPoint Presentation</vt:lpstr>
      <vt:lpstr>ΣΤΟΙΧΕΙΩΔΗΣ ΛΕΙΤΟΥΡΓΙΑ ΔΙΧΡΟΝΗΣ ΠΕΤΡΕΛΑΙΟΜΗΧΑΝΗΣ</vt:lpstr>
      <vt:lpstr>ΣΤΟΙΧΕΙΩΔΗΣ ΛΕΙΤΟΥΡΓΙΑ ΔΙΧΡΟΝΗΣ ΠΕΤΡΕΛΑΙΟΜΗΧΑΝΗΣ</vt:lpstr>
      <vt:lpstr>ΣΤΟΙΧΕΙΩΔΗΣ ΛΕΙΤΟΥΡΓΙΑ ΔΙΧΡΟΝΗΣ ΠΕΤΡΕΛΑΙΟΜΗΧΑΝΗΣ</vt:lpstr>
      <vt:lpstr>ΣΤΟΙΧΕΙΩΔΗΣ ΛΕΙΤΟΥΡΓΙΑ ΔΙΧΡΟΝΗΣ ΠΕΤΡΕΛΑΙΟΜΗΧΑΝΗΣ</vt:lpstr>
      <vt:lpstr>ΣΤΟΙΧΕΙΩΔΗΣ ΛΕΙΤΟΥΡΓΙΑ ΔΙΧΡΟΝΗΣ ΠΕΤΡΕΛΑΙΟΜΗΧΑΝΗΣ</vt:lpstr>
      <vt:lpstr>ΣΤΟΙΧΕΙΩΔΗΣ ΛΕΙΤΟΥΡΓΙΑ ΔΙΧΡΟΝΗΣ ΠΕΤΡΕΛΑΙΟΜΗΧΑΝΗΣ</vt:lpstr>
      <vt:lpstr>ΣΤΟΙΧΕΙΩΔΗΣ ΛΕΙΤΟΥΡΓΙΑ ΔΙΧΡΟΝΗΣ ΠΕΤΡΕΛΑΙΟΜΗΧΑΝΗΣ</vt:lpstr>
      <vt:lpstr>ΣΤΟΙΧΕΙΩΔΗΣ ΛΕΙΤΟΥΡΓΙΑ ΔΙΧΡΟΝΗΣ ΠΕΤΡΕΛΑΙΟΜΗΧΑΝΗΣ</vt:lpstr>
      <vt:lpstr>PowerPoint Presentation</vt:lpstr>
      <vt:lpstr>ΣΤΟΙΧΕΙΩΔΗΣ ΛΕΙΤΟΥΡΓΙΑ ΤΕΤΡΑΧΡΟΝΗΣ ΒΕΝΖΙΝΟΜΗΧΑΝΗΣ</vt:lpstr>
      <vt:lpstr>ΣΤΟΙΧΕΙΩΔΗΣ ΛΕΙΤΟΥΡΓΙΑ ΤΕΤΡΑΧΡΟΝΗΣ ΒΕΝΖΙΝΟΜΗΧΑΝΗΣ</vt:lpstr>
      <vt:lpstr>ΣΤΟΙΧΕΙΩΔΗΣ ΛΕΙΤΟΥΡΓΙΑ ΤΕΤΡΑΧΡΟΝΗΣ ΒΕΝΖΙΝΟΜΗΧΑΝΗΣ</vt:lpstr>
      <vt:lpstr>ΣΤΟΙΧΕΙΩΔΗΣ ΛΕΙΤΟΥΡΓΙΑ ΤΕΤΡΑΧΡΟΝΗΣ ΒΕΝΖΙΝΟΜΗΧΑΝΗΣ</vt:lpstr>
      <vt:lpstr>ΣΤΟΙΧΕΙΩΔΗΣ ΛΕΙΤΟΥΡΓΙΑ ΤΕΤΡΑΧΡΟΝΗΣ ΒΕΝΖΙΝΟΜΗΧΑΝΗΣ</vt:lpstr>
      <vt:lpstr>ΣΤΟΙΧΕΙΩΔΗΣ ΛΕΙΤΟΥΡΓΙΑ ΤΕΤΡΑΧΡΟΝΗΣ ΒΕΝΖΙΝΟΜΗΧΑΝΗΣ</vt:lpstr>
      <vt:lpstr>PowerPoint Presentation</vt:lpstr>
      <vt:lpstr>ΣΤΟΙΧΕΙΩΔΗΣ ΛΕΙΤΟΥΡΓΙΑ ΔΙΧΡΟΝΗΣ ΒΕΝΖΙΝΟΜΗΧΑΝΗΣ</vt:lpstr>
      <vt:lpstr>ΣΤΟΙΧΕΙΩΔΗΣ ΛΕΙΤΟΥΡΓΙΑ ΔΙΧΡΟΝΗΣ ΒΕΝΖΙΝΟΜΗΧΑΝΗΣ</vt:lpstr>
      <vt:lpstr>ΣΤΟΙΧΕΙΩΔΗΣ ΛΕΙΤΟΥΡΓΙΑ ΔΙΧΡΟΝΗΣ ΒΕΝΖΙΝΟΜΗΧΑΝΗΣ</vt:lpstr>
      <vt:lpstr>ΣΤΟΙΧΕΙΩΔΗΣ ΛΕΙΤΟΥΡΓΙΑ ΔΙΧΡΟΝΗΣ ΒΕΝΖΙΝΟΜΗΧΑΝΗΣ</vt:lpstr>
      <vt:lpstr>ΣΤΟΙΧΕΙΩΔΗΣ ΛΕΙΤΟΥΡΓΙΑ ΔΙΧΡΟΝΗΣ ΒΕΝΖΙΝΟΜΗΧΑΝΗΣ</vt:lpstr>
      <vt:lpstr>ΣΤΟΙΧΕΙΩΔΗΣ ΛΕΙΤΟΥΡΓΙΑ ΔΙΧΡΟΝΗΣ ΒΕΝΖΙΝΟΜΗΧΑΝΗΣ</vt:lpstr>
      <vt:lpstr>ΣΤΟΙΧΕΙΩΔΗΣ ΛΕΙΤΟΥΡΓΙΑ ΔΙΧΡΟΝΗΣ ΒΕΝΖΙΝΟΜΗΧΑΝΗΣ</vt:lpstr>
      <vt:lpstr>ΣΤΟΙΧΕΙΩΔΗΣ ΛΕΙΤΟΥΡΓΙΑ ΔΙΧΡΟΝΗΣ ΒΕΝΖΙΝΟΜΗΧΑΝΗΣ</vt:lpstr>
      <vt:lpstr>PowerPoint Presentation</vt:lpstr>
      <vt:lpstr> ΣΤΟΙΧΕΙΩΔΗΣ ΛΕΙΤΟΥΡΓΙΑΣ ΑΕΡΙΟΣΤΡΟΒΙΛΩΝ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Α. ΜΗΧΑΝΕΣ ΕΣΩΤΕΡΙΚΗΣ ΚΑΥΣΗΣ</vt:lpstr>
      <vt:lpstr>ΓΕΝΙΚΗ ΠΕΡΙΓΡΑΦΗ ΕΞΑΡΤΗΜΑΤΩΝ</vt:lpstr>
      <vt:lpstr>ΓΕΝΙΚΗ ΠΕΡΙΓΡΑΦΗ ΕΞΑΡΤΗΜΑΤΩΝ</vt:lpstr>
      <vt:lpstr>ΣΚΕΛΕΤΟΣ (ENGINE FRAME)</vt:lpstr>
      <vt:lpstr>ΣΚΕΛΕΤΟΣ (ENGINE FRAME)</vt:lpstr>
      <vt:lpstr>ΣΚΕΛΕΤΟΣ (ENGINE FRAME)</vt:lpstr>
      <vt:lpstr>ΣΚΕΛΕΤΟΣ (ENGINE FRAME)</vt:lpstr>
      <vt:lpstr>ΣΚΕΛΕΤΟΣ (ENGINE FRAME)</vt:lpstr>
      <vt:lpstr>ΣΚΕΛΕΤΟΣ (ENGINE FRAME)</vt:lpstr>
      <vt:lpstr>ΣΚΕΛΕΤΟΣ (ENGINE FRAME)</vt:lpstr>
      <vt:lpstr>ΣΚΕΛΕΤΟΣ (ENGINE FRAME)</vt:lpstr>
      <vt:lpstr>ΒΑΣΗ (BEDPLATE)</vt:lpstr>
      <vt:lpstr>ΒΑΣΗ (BEDPLATE)</vt:lpstr>
      <vt:lpstr>ΒΑΣΗ (BEDPLATE)</vt:lpstr>
      <vt:lpstr>ΒΑΣΗ (BEDPLATE)</vt:lpstr>
      <vt:lpstr>ΒΑΣΗ, ΣΚΕΛΕΤΟΣ, ΣΩΜΑ ΚΥΛΙΝΔΡΩΝ ΚΑΙ ΣΥΝΔΕΤΕΣ ΤΗΣ ΜΗΧΑΝΗΣ ( ΜΕΣΟΣΤΡΟΦΗ )</vt:lpstr>
      <vt:lpstr>ΣΩΜΑ ΚΥΛΙΝΔΡΩΝ (CYLINDER BLOCK)</vt:lpstr>
      <vt:lpstr>ΣΩΜΑ ΚΥΛΙΝΔΡΩΝ (CYLINDER BLOCK)</vt:lpstr>
      <vt:lpstr>ΣΩΜΑ ΚΥΛΙΝΔΡΩΝ (CYLINDER BLOCK)</vt:lpstr>
      <vt:lpstr>ΣΥΝΔΕΤΕΣ (TIE RODS)</vt:lpstr>
      <vt:lpstr>ΣΥΝΔΕΤΕΣ (TIE RODS)</vt:lpstr>
      <vt:lpstr>ΧΙΤΩΝΙΑ (CYLINDER LINERS)</vt:lpstr>
      <vt:lpstr>ΧΙΤΩΝΙΑ (CYLINDER LINERS)</vt:lpstr>
      <vt:lpstr>ΧΙΤΩΝΙΑ (CYLINDER LINERS)</vt:lpstr>
      <vt:lpstr>ΧΙΤΩΝΙΑ (CYLINDER LINERS)</vt:lpstr>
      <vt:lpstr>ΚΕΦΑΛΗ (ΠΩΜΑ) ΚΥΛΙΝΔΡΩΝ (CYLINDER HEAD)</vt:lpstr>
      <vt:lpstr>ΚΕΦΑΛΗ (ΠΩΜΑ) ΚΥΛΙΝΔΡΩΝ (CYLINDER HEAD)</vt:lpstr>
      <vt:lpstr>ΚΕΦΑΛΗ (ΠΩΜΑ) ΚΥΛΙΝΔΡΩΝ (CYLINDER HEAD)</vt:lpstr>
      <vt:lpstr>ΚΕΦΑΛΗ (ΠΩΜΑ) ΚΥΛΙΝΔΡΩΝ (CYLINDER HEAD)</vt:lpstr>
      <vt:lpstr>ΚΕΦΑΛΗ (ΠΩΜΑ) ΚΥΛΙΝΔΡΩΝ (CYLINDER HEAD)</vt:lpstr>
      <vt:lpstr>ΚΕΦΑΛΗ (ΠΩΜΑ) ΚΥΛΙΝΔΡΩΝ (CYLINDER HEAD)</vt:lpstr>
      <vt:lpstr>ΚΕΦΑΛΗ (ΠΩΜΑ) ΚΥΛΙΝΔΡΩΝ (CYLINDER HEAD)</vt:lpstr>
      <vt:lpstr>ΒΑΛΒΙΔΕΣ - ΜΗΧΑΝΙΣΜΟΙ ΚΙΝΗΣΕΩΣ</vt:lpstr>
      <vt:lpstr>ΒΑΛΒΙΔΕΣ - ΜΗΧΑΝΙΣΜΟΙ ΚΙΝΗΣΕΩΣ</vt:lpstr>
      <vt:lpstr>ΒΑΛΒΙΔΕΣ - ΜΗΧΑΝΙΣΜΟΙ ΚΙΝΗΣΕΩΣ</vt:lpstr>
      <vt:lpstr>ΒΑΛΒΙΔΕΣ - ΜΗΧΑΝΙΣΜΟΙ ΚΙΝΗΣΕΩΣ</vt:lpstr>
      <vt:lpstr>ΒΑΛΒΙΔΕΣ - ΜΗΧΑΝΙΣΜΟΙ ΚΙΝΗΣΕΩΣ</vt:lpstr>
      <vt:lpstr>ΒΑΛΒΙΔΕΣ - ΜΗΧΑΝΙΣΜΟΙ ΚΙΝΗΣΕΩΣ</vt:lpstr>
      <vt:lpstr>ΕΛΑΤΗΡΙΑ ΒΑΛΒΙΔΩΝ</vt:lpstr>
      <vt:lpstr>ΩΣΤΗΡΙΑ - ΩΣΤΙΚΕΣ ΡΑΒΔΟΙ ΚΑΙ ΖΥΓΩΘΡΑ</vt:lpstr>
      <vt:lpstr>ΩΣΤΗΡΙΑ - ΩΣΤΙΚΕΣ ΡΑΒΔΟΙ ΚΑΙ ΖΥΓΩΘΡΑ</vt:lpstr>
      <vt:lpstr>ΕΜΒΟΛΑ - ΕΛΑΤΗΡΙΑ ΕΜΒΟΛΩΝ</vt:lpstr>
      <vt:lpstr>ΕΜΒΟΛΑ - ΕΛΑΤΗΡΙΑ ΕΜΒΟΛΩΝ</vt:lpstr>
      <vt:lpstr>ΕΜΒΟΛΑ - ΕΛΑΤΗΡΙΑ ΕΜΒΟΛΩΝ</vt:lpstr>
      <vt:lpstr>ΕΜΒΟΛΑ - ΕΛΑΤΗΡΙΑ ΕΜΒΟΛΩΝ</vt:lpstr>
      <vt:lpstr>ΕΜΒΟΛΑ - ΕΛΑΤΗΡΙΑ ΕΜΒΟΛΩΝ</vt:lpstr>
      <vt:lpstr>ΕΜΒΟΛΑ - ΕΛΑΤΗΡΙΑ ΕΜΒΟΛΩΝ</vt:lpstr>
      <vt:lpstr>ΕΜΒΟΛΑ - ΕΛΑΤΗΡΙΑ ΕΜΒΟΛΩΝ</vt:lpstr>
      <vt:lpstr>ΕΜΒΟΛΑ - ΕΛΑΤΗΡΙΑ ΕΜΒΟΛΩΝ</vt:lpstr>
      <vt:lpstr>ΕΜΒΟΛΑ - ΕΛΑΤΗΡΙΑ ΕΜΒΟΛΩΝ</vt:lpstr>
      <vt:lpstr>ΕΜΒΟΛΑ - ΕΛΑΤΗΡΙΑ ΕΜΒΟΛΩΝ</vt:lpstr>
      <vt:lpstr>ΕΜΒΟΛΑ - ΕΛΑΤΗΡΙΑ ΕΜΒΟΛΩΝ</vt:lpstr>
      <vt:lpstr>ΕΜΒΟΛΑ - ΕΛΑΤΗΡΙΑ ΕΜΒΟΛΩΝ</vt:lpstr>
      <vt:lpstr>ΔΙΩΣΤΗΡΑΣ (CONNECTING ROD)</vt:lpstr>
      <vt:lpstr>ΔΙΩΣΤΗΡΑΣ (CONNECTING ROD)</vt:lpstr>
      <vt:lpstr>ΔΙΩΣΤΗΡΑΣ (CONNECTING ROD)</vt:lpstr>
      <vt:lpstr>ΔΙΩΣΤΗΡΑΣ (CONNECTING ROD)</vt:lpstr>
      <vt:lpstr>ΔΙΩΣΤΗΡΑΣ (CONNECTING ROD)</vt:lpstr>
      <vt:lpstr>ΔΙΩΣΤΗΡΑΣ (CONNECTING ROD)</vt:lpstr>
      <vt:lpstr>ΔΙΩΣΤΗΡΑΣ (CONNECTING ROD)</vt:lpstr>
      <vt:lpstr>ΒΑΚΤΡΟ - ΣΤΥΠΕΙΟΘΛΙΠΤΗΣ - ΖΥΓΩΜΑ</vt:lpstr>
      <vt:lpstr>ΒΑΚΤΡΟ - ΣΤΥΠΕΙΟΘΛΙΠΤΗΣ - ΖΥΓΩΜΑ</vt:lpstr>
      <vt:lpstr>ΒΑΚΤΡΟ - ΣΤΥΠΕΙΟΘΛΙΠΤΗΣ - ΖΥΓΩΜΑ</vt:lpstr>
      <vt:lpstr>ΒΑΚΤΡΟ - ΣΤΥΠΕΙΟΘΛΙΠΤΗΣ - ΖΥΓΩΜΑ</vt:lpstr>
      <vt:lpstr>ΒΑΚΤΡΟ - ΣΤΥΠΕΙΟΘΛΙΠΤΗΣ - ΖΥΓΩΜΑ</vt:lpstr>
      <vt:lpstr>ΣΤΡΟΦΑΛΟΦΟΡΟΣ ΑΞΟΝΑΣ (CRANKSHAFT)</vt:lpstr>
      <vt:lpstr>ΣΤΡΟΦΑΛΟΦΟΡΟΣ ΑΞΟΝΑΣ (CRANKSHAFT)</vt:lpstr>
      <vt:lpstr>ΣΤΡΟΦΑΛΟΦΟΡΟΣ ΑΞΟΝΑΣ (CRANKSHAFT)</vt:lpstr>
      <vt:lpstr>ΣΤΡΟΦΑΛΟΦΟΡΟΣ ΑΞΟΝΑΣ (CRANKSHAFT)</vt:lpstr>
      <vt:lpstr>ΣΤΡΟΦΑΛΟΦΟΡΟΣ ΑΞΟΝΑΣ (CRANKSHAFT)</vt:lpstr>
      <vt:lpstr>ΣΤΡΟΦΑΛΟΦΟΡΟΣ ΑΞΟΝΑΣ (CRANKSHAFT)</vt:lpstr>
      <vt:lpstr>ΕΚΚΕΝΤΡΟΦΟΡΟΣ ΑΞΟΝΑΣ (CAMSHAFT)</vt:lpstr>
      <vt:lpstr>ΕΚΚΕΝΤΡΟΦΟΡΟΣ ΑΞΟΝΑΣ (CAMSHAFT)</vt:lpstr>
      <vt:lpstr>ΕΚΚΕΝΤΡΟΦΟΡΟΣ ΑΞΟΝΑΣ (CAMSHAFT)</vt:lpstr>
      <vt:lpstr>ΕΚΚΕΝΤΡΟΦΟΡΟΣ ΑΞΟΝΑΣ (CAMSHAFT)</vt:lpstr>
      <vt:lpstr>ΕΚΚΕΝΤΡΟΦΟΡΟΣ ΑΞΟΝΑΣ (CAMSHAFT)</vt:lpstr>
      <vt:lpstr>ΕΚΚΕΝΤΡΟΦΟΡΟΣ ΑΞΟΝΑΣ (CAMSHAFT)</vt:lpstr>
      <vt:lpstr>ΤΡΙΒΕΙΣ</vt:lpstr>
      <vt:lpstr>ΤΡΙΒΕΙΣ</vt:lpstr>
      <vt:lpstr>ΤΡΙΒΕΙΣ</vt:lpstr>
      <vt:lpstr>ΤΡΙΒΕΙΣ</vt:lpstr>
      <vt:lpstr>Α. ΜΗΧΑΝΕΣ ΕΣΩΤΕΡΙΚΗΣ ΚΑΥΣΗΣ</vt:lpstr>
      <vt:lpstr>ΚΑΥΣΗ ΚΑΥΣΙΜΟΥ</vt:lpstr>
      <vt:lpstr>ΚΑΥΣΗ ΚΑΥΣΙΜΟΥ</vt:lpstr>
      <vt:lpstr>ΚΑΥΣΗ ΚΑΥΣΙΜΟΥ</vt:lpstr>
      <vt:lpstr>ΚΑΥΣΗ ΚΑΥΣΙΜΟΥ</vt:lpstr>
      <vt:lpstr>ΚΑΥΣΗ ΚΑΥΣΙΜΟΥ</vt:lpstr>
      <vt:lpstr>ΚΑΥΣΗ ΚΑΥΣΙΜΟΥ</vt:lpstr>
      <vt:lpstr>ΚΑΥΣΗ ΚΑΥΣΙΜΟΥ</vt:lpstr>
      <vt:lpstr>ΚΑΥΣΗ ΚΑΥΣΙΜΟΥ</vt:lpstr>
      <vt:lpstr>ΚΑΥΣΗ ΚΑΥΣΙΜΟΥ</vt:lpstr>
      <vt:lpstr>ΚΑΥΣΗ ΚΑΥΣΙΜΟΥ</vt:lpstr>
      <vt:lpstr>ΣΑΡΩΣΗ - SCAVENGE</vt:lpstr>
      <vt:lpstr>ΣΑΡΩΣΗ - SCAVENGE</vt:lpstr>
      <vt:lpstr>ΣΑΡΩΣΗ - SCAVENGE</vt:lpstr>
      <vt:lpstr>ΣΑΡΩΣΗ - SCAVENGE</vt:lpstr>
      <vt:lpstr>ΣΑΡΩΣΗ - SCAVENGE</vt:lpstr>
      <vt:lpstr>ΣΑΡΩΣΗ - SCAVENGE</vt:lpstr>
      <vt:lpstr>ΣΑΡΩΣΗ - SCAVENGE</vt:lpstr>
      <vt:lpstr>ΣΑΡΩΣΗ - SCAVENGE</vt:lpstr>
      <vt:lpstr>ΣΑΡΩΣΗ - SCAVENGE</vt:lpstr>
      <vt:lpstr>ΣΑΡΩΣΗ - SCAVENGE</vt:lpstr>
      <vt:lpstr>ΣΑΡΩΣΗ - SCAVENGE</vt:lpstr>
      <vt:lpstr>ΣΑΡΩΣΗ - SCAVENGE</vt:lpstr>
      <vt:lpstr>ΣΑΡΩΣΗ - SCAVENGE</vt:lpstr>
      <vt:lpstr>ΣΑΡΩΣΗ - SCAVENGE</vt:lpstr>
      <vt:lpstr>ΣΑΡΩΣΗ - SCAVENGE</vt:lpstr>
      <vt:lpstr>ΥΠΕΡΠΛΗΡΩΣΗ - SUPERCHARGING</vt:lpstr>
      <vt:lpstr>ΥΠΕΡΠΛΗΡΩΣΗ - SUPERCHARGING</vt:lpstr>
      <vt:lpstr>ΥΠΕΡΠΛΗΡΩΣΗ - SUPERCHARGING</vt:lpstr>
      <vt:lpstr>ΥΠΕΡΠΛΗΡΩΣΗ - SUPERCHARGING</vt:lpstr>
      <vt:lpstr>ΥΠΕΡΠΛΗΡΩΣΗ - SUPERCHARGING</vt:lpstr>
      <vt:lpstr>ΥΠΕΡΠΛΗΡΩΣΗ - SUPERCHARGING</vt:lpstr>
      <vt:lpstr>ΥΠΕΡΠΛΗΡΩΣΗ - SUPERCHARGING</vt:lpstr>
      <vt:lpstr>Ο ΣΤΡΟΒΙΛΟΥΠΕΡΠΛΗΡΩΤΗΣ</vt:lpstr>
      <vt:lpstr>Ο ΣΤΡΟΒΙΛΟΥΠΕΡΠΛΗΡΩΤΗΣ</vt:lpstr>
      <vt:lpstr>Ο ΣΤΡΟΒΙΛΟΥΠΕΡΠΛΗΡΩΤΗΣ</vt:lpstr>
      <vt:lpstr>Ο ΣΤΡΟΒΙΛΟΥΠΕΡΠΛΗΡΩΤΗΣ</vt:lpstr>
      <vt:lpstr>Ο ΣΤΡΟΒΙΛΟΥΠΕΡΠΛΗΡΩΤΗΣ</vt:lpstr>
      <vt:lpstr>Ο ΣΤΡΟΒΙΛΟΥΠΕΡΠΛΗΡΩΤΗΣ</vt:lpstr>
      <vt:lpstr>Ο ΣΤΡΟΒΙΛΟΥΠΕΡΠΛΗΡΩΤΗΣ</vt:lpstr>
      <vt:lpstr>Ο ΣΤΡΟΒΙΛΟΥΠΕΡΠΛΗΡΩΤΗΣ</vt:lpstr>
      <vt:lpstr>Ο ΣΤΡΟΒΙΛΟΥΠΕΡΠΛΗΡΩΤΗΣ</vt:lpstr>
      <vt:lpstr>Ο ΣΤΡΟΒΙΛΟΥΠΕΡΠΛΗΡΩΤΗΣ</vt:lpstr>
      <vt:lpstr>ΥΠΕΡΠΛΗΡΩΣΗ ΤΕΤΡΑΧΡΟΝΩΝ ΜΗΧΑΝΩΝ</vt:lpstr>
      <vt:lpstr>ΥΠΕΡΠΛΗΡΩΣΗ ΔΙΧΡΟΝΩΝ ΜΗΧΑΝΩΝ</vt:lpstr>
      <vt:lpstr>ΣΥΣΤΗΜΑ ΕΓΧΥΣΕΩΣ ΚΑΥΣΙΜΟΥ ΣΕ ΠΕΤΡΕΛΑΙΟΜΗΧΑΝΕΣ</vt:lpstr>
      <vt:lpstr>ΣΥΣΤΗΜΑ ΕΓΧΥΣΕΩΣ ΚΑΥΣΙΜΟΥ ΣΕ ΠΕΤΡΕΛΑΙΟΜΗΧΑΝΕΣ</vt:lpstr>
      <vt:lpstr>ΣΥΣΤΗΜΑ ΕΓΧΥΣΕΩΣ ΚΑΥΣΙΜΟΥ ΣΕ ΠΕΤΡΕΛΑΙΟΜΗΧΑΝΕΣ</vt:lpstr>
      <vt:lpstr>ΣΥΣΤΗΜΑ ΕΓΧΥΣΕΩΣ ΚΑΥΣΙΜΟΥ ΣΕ ΠΕΤΡΕΛΑΙΟΜΗΧΑΝΕΣ</vt:lpstr>
      <vt:lpstr>ΣΥΣΤΗΜΑ ΕΓΧΥΣΕΩΣ ΚΑΥΣΙΜΟΥ ΣΕ ΠΕΤΡΕΛΑΙΟΜΗΧΑΝΕΣ</vt:lpstr>
      <vt:lpstr>ΣΥΣΤΗΜΑ ΕΓΧΥΣΕΩΣ ΚΑΥΣΙΜΟΥ ΣΕ ΠΕΤΡΕΛΑΙΟΜΗΧΑΝΕΣ</vt:lpstr>
      <vt:lpstr>ΕΓΧΥΤΗΡΑΣ</vt:lpstr>
      <vt:lpstr>ΕΓΧΥΤΗΡΑΣ</vt:lpstr>
      <vt:lpstr>ΕΓΧΥΤΗΡΑΣ</vt:lpstr>
      <vt:lpstr>ΕΓΧΥΤΗΡΑΣ</vt:lpstr>
      <vt:lpstr>ΕΓΚΑΤΑΣΤΑΣΗ (ΔΙΚΤΥΟ) ΠΕΤΡΕΛΑΙΟΥ</vt:lpstr>
      <vt:lpstr>ΕΓΚΑΤΑΣΤΑΣΗ (ΔΙΚΤΥΟ) ΠΕΤΡΕΛΑΙΟΥ</vt:lpstr>
      <vt:lpstr>ΔΙΚΤΥΟ ΠΕΤΡΕΛΑΙΟΥ DIESEL</vt:lpstr>
      <vt:lpstr>ΔΙΚΤΥΟ ΠΕΤΡΕΛΑΙΟΥ DIESEL</vt:lpstr>
      <vt:lpstr>ΔΙΚΤΥΟ ΒΑΡΕΟΣ ΠΕΤΡΕΛΑΙΟΥ </vt:lpstr>
      <vt:lpstr>ΔΙΚΤΥΟ ΒΑΡΕΟΣ ΠΕΤΡΕΛΑΙΟΥ </vt:lpstr>
      <vt:lpstr>ΔΙΚΤΥΟ ΒΑΡΕΟΣ ΠΕΤΡΕΛΑΙΟΥ </vt:lpstr>
      <vt:lpstr>ΔΙΚΤΥΟ ΒΑΡΕΟΣ ΠΕΤΡΕΛΑΙΟΥ </vt:lpstr>
      <vt:lpstr>ΔΙΚΤΥΟ ΒΑΡΕΟΣ ΠΕΤΡΕΛΑΙΟΥ </vt:lpstr>
      <vt:lpstr>ΔΙΚΤΥΟ ΒΑΡΕΟΣ ΠΕΤΡΕΛΑΙΟΥ </vt:lpstr>
      <vt:lpstr>ΔΙΚΤΥΟ ΒΑΡΕΟΣ ΠΕΤΡΕΛΑΙΟΥ </vt:lpstr>
      <vt:lpstr>ΔΙΚΤΥΟ ΒΑΡΕΟΣ ΠΕΤΡΕΛΑΙΟΥ </vt:lpstr>
      <vt:lpstr>ΔΙΚΤΥΟ ΒΑΡΕΟΣ ΠΕΤΡΕΛΑΙΟΥ </vt:lpstr>
      <vt:lpstr>ΒΟΗΘΗΤΙΚΑ ΜΗΧΑΝΗΜΑΤΑ ΚΑΙ ΔΙΚΤΥΑ ΣΚΑΦΟΥΣ</vt:lpstr>
      <vt:lpstr>PowerPoint Presentation</vt:lpstr>
      <vt:lpstr>PowerPoint Presentation</vt:lpstr>
      <vt:lpstr> ΚΕΦΑΛΑΙΟ  ΠΡΩΤΟ </vt:lpstr>
      <vt:lpstr>ΕΙΣΑΓΩΓΙΚΕΣ ΓΝΩΣΕΙΣ</vt:lpstr>
      <vt:lpstr>ΓΕΝΙΚΑ</vt:lpstr>
      <vt:lpstr>ΟΡΙΣΜΟΙ</vt:lpstr>
      <vt:lpstr>ΟΡΙΣΜΟΙ</vt:lpstr>
      <vt:lpstr>ΟΡΙΣΜΟΙ</vt:lpstr>
      <vt:lpstr>ΟΡΙΣΜΟΙ</vt:lpstr>
      <vt:lpstr>ΟΡΙΣΜΟΙ</vt:lpstr>
      <vt:lpstr>ΚΑΤΑΤΑΞΗ ΚΑΙ ΟΝΟΜΑΤΟΛΟΓΙΑ ΤΩΝ ΒΟΗΘΗΤΙΚΩΝ ΕΓΚΑΤΑΣΤΑΣΕΩΝ</vt:lpstr>
      <vt:lpstr>ΚΑΤΑΤΑΞΗ ΚΑΙ ΟΝΟΜΑΤΟΛΟΓΙΑ ΤΩΝ ΒΟΗΘΗΤΙΚΩΝ ΕΓΚΑΤΑΣΤΑΣΕΩΝ</vt:lpstr>
      <vt:lpstr>ΚΑΤΑΤΑΞΗ ΚΑΙ ΟΝΟΜΑΤΟΛΟΓΙΑ ΤΩΝ ΒΟΗΘΗΤΙΚΩΝ ΕΓΚΑΤΑΣΤΑΣΕΩΝ</vt:lpstr>
      <vt:lpstr>ΚΑΤΑΤΑΞΗ ΚΑΙ ΟΝΟΜΑΤΟΛΟΓΙΑ ΤΩΝ ΒΟΗΘΗΤΙΚΩΝ ΕΓΚΑΤΑΣΤΑΣΕΩΝ</vt:lpstr>
      <vt:lpstr>ΚΑΤΑΤΑΞΗ ΚΑΙ ΟΝΟΜΑΤΟΛΟΓΙΑ ΤΩΝ ΒΟΗΘΗΤΙΚΩΝ ΕΓΚΑΤΑΣΤΑΣΕΩΝ</vt:lpstr>
      <vt:lpstr>ΚΑΤΑΤΑΞΗ ΚΑΙ ΟΝΟΜΑΤΟΛΟΓΙΑ ΤΩΝ ΒΟΗΘΗΤΙΚΩΝ ΕΓΚΑΤΑΣΤΑΣΕΩΝ</vt:lpstr>
      <vt:lpstr>ΚΑΤΑΤΑΞΗ ΚΑΙ ΟΝΟΜΑΤΟΛΟΓΙΑ ΤΩΝ ΒΟΗΘΗΤΙΚΩΝ ΕΓΚΑΤΑΣΤΑΣΕΩΝ</vt:lpstr>
      <vt:lpstr>ΚΑΤΑΤΑΞΗ ΚΑΙ ΟΝΟΜΑΤΟΛΟΓΙΑ ΤΩΝ ΒΟΗΘΗΤΙΚΩΝ ΕΓΚΑΤΑΣΤΑΣΕΩΝ</vt:lpstr>
      <vt:lpstr>PowerPoint Presentation</vt:lpstr>
      <vt:lpstr> ΚΕΦΑΛΑΙΟ  ΔΕΥΤΕΡΟ </vt:lpstr>
      <vt:lpstr>ΣΥΝΤΟΜΗ ΠΕΡΙΓΡΑΦΗ ΤΩΝ ΒΑΣΙΚΩΝ ΒΟΗΘΗΤΙΚΩΝ ΜΗΧΑΝΗΜΑΤΩΝ ΣΥΣΚΕΥΩΝ ΚΑΙ ΔΙΚΤΥΩΝ</vt:lpstr>
      <vt:lpstr>ΜΗΧΑΝΗΜΑΤΑ ΠΡΟΩΣΕΩΣ</vt:lpstr>
      <vt:lpstr>ΛΕΙΤΟΥΡΓΙΑ ΑΤΜΟΜΗΧΑΝΙΚΗΣ ΕΓΚΑΤΑΣΤΑΣΕΩΣ ΜΕ ΑΤΜΟΣΤΡΟΒΙΛΟ</vt:lpstr>
      <vt:lpstr>ΜΗΧΑΝΗΜΑΤΑ ΠΡΟΩΣΕΩΣ</vt:lpstr>
      <vt:lpstr>ΜΗΧΑΝΗΜΑΤΑ ΠΡΟΩΣΕΩΣ</vt:lpstr>
      <vt:lpstr>ΜΗΧΑΝΗΜΑΤΑ ΠΡΟΩΣΕΩΣ</vt:lpstr>
      <vt:lpstr>ΜΗΧΑΝΗΜΑΤΑ ΠΡΟΩΣΕΩΣ</vt:lpstr>
      <vt:lpstr>ΜΗΧΑΝΗΜΑΤΑ ΠΡΟΩΣΕΩΣ</vt:lpstr>
      <vt:lpstr>ΜΗΧΑΝΗΜΑΤΑ ΠΡΟΩΣΕΩΣ</vt:lpstr>
      <vt:lpstr>ΜΗΧΑΝΗΜΑΤΑ ΠΡΟΩΣΕΩΣ</vt:lpstr>
      <vt:lpstr>ΜΗΧΑΝΗΜΑΤΑ ΠΡΟΩΣΕΩΣ</vt:lpstr>
      <vt:lpstr>ΜΗΧΑΝΗΜΑΤΑ ΠΡΟΩΣΕΩΣ</vt:lpstr>
      <vt:lpstr>ΜΗΧΑΝΗΜΑΤΑ ΠΡΟΩΣΕΩΣ</vt:lpstr>
      <vt:lpstr>ΜΗΧΑΝΗΜΑΤΑ ΠΡΟΩΣΕΩΣ</vt:lpstr>
      <vt:lpstr>ΜΗΧΑΝΗΜΑΤΑ ΠΡΟΩΣΕΩΣ</vt:lpstr>
      <vt:lpstr>ΜΗΧΑΝΗΜΑΤΑ ΧΕΙΡΙΣΜΩΝ</vt:lpstr>
      <vt:lpstr>ΜΗΧΑΝΗΜΑΤΑ ΧΕΙΡΙΣΜΩΝ</vt:lpstr>
      <vt:lpstr>ΜΗΧΑΝΗΜΑΤΑ ΧΕΙΡΙΣΜΩΝ</vt:lpstr>
      <vt:lpstr>ΜΗΧΑΝΗΜΑΤΑ ΧΕΙΡΙΣΜΩΝ</vt:lpstr>
      <vt:lpstr>ΜΗΧΑΝΗΜΑΤΑ ΧΕΙΡΙΣΜΩΝ</vt:lpstr>
      <vt:lpstr>ΜΗΧΑΝΗΜΑΤΑ ΧΕΙΡΙΣΜΩΝ</vt:lpstr>
      <vt:lpstr>ΜΗΧΑΝΗΜΑΤΑ ΧΕΙΡΙΣΜΩΝ</vt:lpstr>
      <vt:lpstr>ΜΗΧΑΝΗΜΑΤΑ ΧΕΙΡΙΣΜΩΝ</vt:lpstr>
      <vt:lpstr>ΜΗΧΑΝΗΜΑΤΑ ΧΕΙΡΙΣΜΩΝ</vt:lpstr>
      <vt:lpstr>ΜΗΧΑΝΗΜΑΤΑ ΧΕΙΡΙΣΜΩΝ</vt:lpstr>
      <vt:lpstr>ΜΗΧΑΝΗΜΑΤΑ ΧΕΙΡΙΣΜΩΝ</vt:lpstr>
      <vt:lpstr>ΜΗΧΑΝΗΜΑΤΑ ΧΕΙΡΙΣΜΩΝ</vt:lpstr>
      <vt:lpstr>ΜΗΧΑΝΗΜΑΤΑ ΧΕΙΡΙΣΜΩΝ</vt:lpstr>
      <vt:lpstr>ΜΗΧΑΝΗΜΑΤΑ ΑΣΦΑΛΕΙΑΣ</vt:lpstr>
      <vt:lpstr>ΜΗΧΑΝΗΜΑΤΑ ΒΟΗΘΗΤΙΚΩΝ ΧΡΗΣΕΩΝ</vt:lpstr>
      <vt:lpstr>ΜΗΧΑΝΗΜΑΤΑ ΦΟΡΤΙΟΥ</vt:lpstr>
      <vt:lpstr> ΔΙΚΤΥΑ</vt:lpstr>
      <vt:lpstr> ΔΙΚΤΥΑ</vt:lpstr>
      <vt:lpstr>  ΔΙΚΤΥΑ (ΤΑ ΒΑΣΙΚΑ ΔΙΚΤΥΑ)</vt:lpstr>
      <vt:lpstr> ΔΙΚΤΥΑ (ΤΑ ΒΑΣΙΚΑ ΔΙΚΤΥΑ)</vt:lpstr>
      <vt:lpstr>  ΔΙΚΤΥΑ (ΤΑ ΒΑΣΙΚΑ ΔΙΚΤΥΑ)</vt:lpstr>
      <vt:lpstr> ΔΙΚΤΥΑ (ΤΑ ΒΑΣΙΚΑ ΔΙΚΤΥΑ)</vt:lpstr>
      <vt:lpstr> ΔΙΚΤΥΑ (ΤΑ ΒΑΣΙΚΑ ΔΙΚΤΥΑ)</vt:lpstr>
      <vt:lpstr> ΔΙΚΤΥΑ (ΤΑ ΒΑΣΙΚΑ ΔΙΚΤΥΑ)</vt:lpstr>
      <vt:lpstr> ΔΙΚΤΥΑ (ΤΑ ΒΑΣΙΚΑ ΔΙΚΤΥΑ)</vt:lpstr>
      <vt:lpstr> ΔΙΚΤΥΑ (ΤΑ ΒΑΣΙΚΑ ΔΙΚΤΥΑ)</vt:lpstr>
      <vt:lpstr> ΔΙΚΤΥΑ (ΤΑ ΒΑΣΙΚΑ ΔΙΚΤΥΑ)</vt:lpstr>
      <vt:lpstr> ΔΙΚΤΥΑ (ΤΑ ΒΑΣΙΚΑ ΔΙΚΤΥΑ)</vt:lpstr>
      <vt:lpstr> ΔΙΚΤΥΑ (ΤΑ ΒΑΣΙΚΑ ΔΙΚΤΥΑ)</vt:lpstr>
      <vt:lpstr> ΔΙΚΤΥΑ (ΤΑ ΒΑΣΙΚΑ ΔΙΚΤΥΑ)</vt:lpstr>
      <vt:lpstr> ΔΙΚΤΥΑ (ΛΟΙΠΑ ΔΙΚΤΥΑ)</vt:lpstr>
      <vt:lpstr> ΔΙΚΤΥΑ (ΛΟΙΠΑ ΔΙΚΤΥΑ)</vt:lpstr>
      <vt:lpstr>PowerPoint Presentation</vt:lpstr>
      <vt:lpstr> ΚΕΦΑΛΑΙΟ  ΤΕΤΑΡΤΟ </vt:lpstr>
      <vt:lpstr>ΑΝΤΛΙΕΣ</vt:lpstr>
      <vt:lpstr> ΓΕΝΙΚΑ</vt:lpstr>
      <vt:lpstr> ΓΕΝΙΚΑ</vt:lpstr>
      <vt:lpstr> ΓΕΝΙΚΑ</vt:lpstr>
      <vt:lpstr> ΓΕΝΙΚΑ</vt:lpstr>
      <vt:lpstr> ΓΕΝΙΚΑ</vt:lpstr>
      <vt:lpstr> ΓΕΝΙΚΑ</vt:lpstr>
      <vt:lpstr>ΚΑΤΑΤΑΞΗ ΤΩΝ ΑΝΤΛΙΩΝ</vt:lpstr>
      <vt:lpstr>ΚΑΤΑΤΑΞΗ ΤΩΝ ΑΝΤΛΙΩΝ</vt:lpstr>
      <vt:lpstr>ΚΑΤΑΤΑΞΗ ΤΩΝ ΑΝΤΛΙΩΝ</vt:lpstr>
      <vt:lpstr>ΚΑΤΑΤΑΞΗ ΤΩΝ ΑΝΤΛΙΩΝ</vt:lpstr>
      <vt:lpstr>ΚΑΤΑΤΑΞΗ ΤΩΝ ΑΝΤΛΙΩΝ</vt:lpstr>
      <vt:lpstr>ΚΑΤΑΤΑΞΗ ΤΩΝ ΑΝΤΛΙΩΝ</vt:lpstr>
      <vt:lpstr>ΣΤΟΙΧΕΙΑ ΑΠΟ ΤΗΝ ΥΔΡΑΥΛΙΚΗ</vt:lpstr>
      <vt:lpstr>ΣΤΟΙΧΕΙΑ ΑΠΟ ΤΗΝ ΥΔΡΑΥΛΙΚΗ</vt:lpstr>
      <vt:lpstr>ΣΤΟΙΧΕΙΑ ΑΠΟ ΤΗΝ ΥΔΡΑΥΛΙΚΗ</vt:lpstr>
      <vt:lpstr>ΑΝΤΛΙΕΣ</vt:lpstr>
      <vt:lpstr>ΕΜΒΟΛΟΦΟΡΕΣ ΑΝΤΛΙΕΣ</vt:lpstr>
      <vt:lpstr>ΕΜΒΟΛΟΦΟΡΕΣ ΑΝΤΛΙΕΣ</vt:lpstr>
      <vt:lpstr>ΕΜΒΟΛΟΦΟΡΕΣ ΑΝΤΛΙΕΣ</vt:lpstr>
      <vt:lpstr>ΕΜΒΟΛΟΦΟΡΕΣ ΑΝΤΛΙΕΣ</vt:lpstr>
      <vt:lpstr>ΕΜΒΟΛΟΦΟΡΕΣ ΑΝΤΛΙΕΣ</vt:lpstr>
      <vt:lpstr>ΕΜΒΟΛΟΦΟΡΕΣ ΑΝΤΛΙΕΣ</vt:lpstr>
      <vt:lpstr>ΕΜΒΟΛΟΦΟΡΕΣ ΑΝΤΛΙΕΣ</vt:lpstr>
      <vt:lpstr>ΕΜΒΟΛΟΦΟΡΕΣ ΑΝΤΛΙΕΣ</vt:lpstr>
      <vt:lpstr>ΕΜΒΟΛΟΦΟΡΕΣ ΑΝΤΛΙΕΣ</vt:lpstr>
      <vt:lpstr>ΑΝΑΡΡΟΦΗΤΙΚΗ ΑΝΤΛΙΑ</vt:lpstr>
      <vt:lpstr>ΑΝΑΡΡΟΦΗΤΙΚΗ ΑΝΤΛΙΑ</vt:lpstr>
      <vt:lpstr>ΑΝΑΡΡΟΦΗΤΙΚΗ ΑΝΤΛΙΑ</vt:lpstr>
      <vt:lpstr>ΚΑΤΑΘΛΙΠΤΙΚΗ ΑΝΤΛΙΑ ΑΠΛΗΣ ΕΝΕΡΓΕΙΑΣ</vt:lpstr>
      <vt:lpstr>ΚΑΤΑΘΛΙΠΤΙΚΗ ΑΝΤΛΙΑ ΑΠΛΗΣ ΕΝΕΡΓΕΙΑΣ</vt:lpstr>
      <vt:lpstr>ΚΑΤΑΘΛΙΠΤΙΚΗ ΑΝΤΛΙΑ ΔΙΠΛΗΣ ΕΝΕΡΓΕΙΑΣ</vt:lpstr>
      <vt:lpstr>ΑΝΤΛΙΕΣ</vt:lpstr>
      <vt:lpstr>ΑΝΤΛΙΑ ΜΕ ΟΔΟΝΤΩΤΟΥΣ ΤΡΟΧΟΥΣ ΕΞΩΤΕΡΙΚΗΣ ΟΔΟΝΤΩΣΕΩΣ (EXTERNAL GEAR ΡUMΡ)</vt:lpstr>
      <vt:lpstr>ΑΝΤΛΙΑ ΜΕ ΟΔΟΝΤΩΤΟΥΣ ΤΡΟΧΟΥΣ ΕΞΩΤΕΡΙΚΗΣ ΟΔΟΝΤΩΣΕΩΣ (EXTERNAL GEAR ΡUMΡ)</vt:lpstr>
      <vt:lpstr>ΑΝΤΛΙΑ ΜΕ ΟΔΟΝΤΩΤΟΥΣ ΤΡΟΧΟΥΣ ΕΞΩΤΕΡΙΚΗΣ ΟΔΟΝΤΩΣΕΩΣ (EXTERNAL GEAR ΡUMΡ)</vt:lpstr>
      <vt:lpstr>ΑΝΤΛΙΑ ΜΕ ΟΔΟΝΤΩΤΟΥΣ ΤΡΟΧΟΥΣ ΕΞΩΤΕΡΙΚΗΣ ΟΔΟΝΤΩΣΕΩΣ (EXTERNAL GEAR ΡUMΡ)</vt:lpstr>
      <vt:lpstr>ΑΝΤΛΙΑ ΜΕ ΟΔΟΝΤΩΤΟΥΣ ΤΡΟΧΟΥΣ ΕΞΩΤΕΡΙΚΗΣ ΟΔΟΝΤΩΣΕΩΣ (EXTERNAL GEAR ΡUMΡ)</vt:lpstr>
      <vt:lpstr>ΑΝΤΛΙΑ ΜΕ ΟΔΟΝΤΩΤΟΥΣ ΤΡΟΧΟΥΣ ΕΞΩΤΕΡΙΚΗΣ ΟΔΟΝΤΩΣΕΩΣ (EXTERNAL GEAR ΡUMΡ)</vt:lpstr>
      <vt:lpstr>ΑΝΤΛΙΑ ΜΕ ΟΔΟΝΤΩΤΟΥΣ ΤΡΟΧΟΥΣ ΕΞΩΤΕΡΙΚΗΣ ΟΔΟΝΤΩΣΕΩΣ (EXTERNAL GEAR ΡUMΡ)</vt:lpstr>
      <vt:lpstr>ΑΝΤΛΙΑ ΜΕ ΟΔΟΝΤΩΤΟΥΣ ΤΡΟΧΟΥΣ ΕΞΩΤΕΡΙΚΗΣ ΟΔΟΝΤΩΣΕΩΣ (EXTERNAL GEAR ΡUMΡ)</vt:lpstr>
      <vt:lpstr>ΑΝΤΛΙΑ ΜΕ ΟΔΟΝΤΩΤΟΥΣ ΤΡΟΧΟΥΣ ΕΞΩΤΕΡΙΚΗΣ ΟΔΟΝΤΩΣΕΩΣ (EXTERNAL GEAR ΡUMΡ)</vt:lpstr>
      <vt:lpstr>ΑΝΤΛΙΑ ΜΕ ΟΔΟΝΤΩΤΟΥΣ ΤΡΟΧΟΥΣ ΕΞΩΤΕΡΙΚΗΣ ΟΔΟΝΤΩΣΕΩΣ (EXTERNAL GEAR ΡUMΡ)</vt:lpstr>
      <vt:lpstr>ΟΔΟΝΤΩΤΗ ΑΝΤΛΙΑ ΕΣΩΤΕΡΙΚΗΣ ΟΔΟΝΤΩΣΕΩΣ (INTERNAL GEAR ΡUMΡ)</vt:lpstr>
      <vt:lpstr>ΟΔΟΝΤΩΤΗ ΑΝΤΛΙΑ ΕΣΩΤΕΡΙΚΗΣ ΟΔΟΝΤΩΣΕΩΣ (INTERNAL GEAR ΡUMΡ)</vt:lpstr>
      <vt:lpstr>ΟΔΟΝΤΩΤΗ ΑΝΤΛΙΑ ΕΣΩΤΕΡΙΚΗΣ ΟΔΟΝΤΩΣΕΩΣ (INTERNAL GEAR ΡUMΡ)</vt:lpstr>
      <vt:lpstr>ΚΟΧΛΙΟΕΙΔΕΙΣ ΑΝΤΛΙΕΣ (SCREW PUMPS)</vt:lpstr>
      <vt:lpstr>ΚΟΧΛΙΟΕΙΔΕΙΣ ΑΝΤΛΙΕΣ (SCREW PUMPS)</vt:lpstr>
      <vt:lpstr>ΑΝΤΛΙΑ ΜΕ ΠΕΡΙΣΤΡΕΦΟΜΕΝΑ ΕΜΒΟΛΑ η ΛΟΒΟΥΣ</vt:lpstr>
      <vt:lpstr>ΑΝΤΛΙΑ ΜΕ ΠΕΡΙΣΤΡΕΦΟΜΕΝΑ ΕΜΒΟΛΑ η ΛΟΒΟΥΣ</vt:lpstr>
      <vt:lpstr>ΑΝΤΛΙΑ ΜΕ ΠΕΡΙΣΤΡΕΦΟΜΕΝΑ ΕΜΒΟΛΑ η ΛΟΒΟΥΣ</vt:lpstr>
      <vt:lpstr>ΑΝΤΛΙΕΣ ΠΤΕΡΥΓΙΟΦΟΡΕΣ (ROTARY VANE PUMP)</vt:lpstr>
      <vt:lpstr>ΑΝΤΛΙΕΣ ΠΤΕΡΥΓΙΟΦΟΡΕΣ (ROTARY VANE PUMP)</vt:lpstr>
      <vt:lpstr>ΑΝΤΛΙΕΣ ΠΤΕΡΥΓΙΟΦΟΡΕΣ (ROTARY VANE PUMP)</vt:lpstr>
      <vt:lpstr>ΑΝΤΛΙΕΣ ΠΤΕΡΥΓΙΟΦΟΡΕΣ (ROTARY VANE PUMP)</vt:lpstr>
      <vt:lpstr>ΑΝΤΛΙΕΣ ΜΕ ΥΓΡΟ ΕΜΒΟΛΟ  (LIQUID PISTON PUMP OR LIQUID RING PUMP)</vt:lpstr>
      <vt:lpstr>ΑΝΤΛΙΕΣ ΜΕ ΥΓΡΟ ΕΜΒΟΛΟ  (LIQUID PISTON PUMP OR LIQUID RING PUMP)</vt:lpstr>
      <vt:lpstr>ΑΝΤΛΙΕΣ ΜΕ ΥΓΡΟ ΕΜΒΟΛΟ  (LIQUID PISTON PUMP OR LIQUID RING PUMP)</vt:lpstr>
      <vt:lpstr>ΑΝΤΛΙΕΣ ΜΕ ΥΓΡΟ ΕΜΒΟΛΟ  (LIQUID PISTON PUMP OR LIQUID RING PUMP)</vt:lpstr>
      <vt:lpstr>ΑΝΤΛΙΕΣ ΜΕ ΥΓΡΟ ΕΜΒΟΛΟ  (LIQUID PISTON PUMP OR LIQUID RING PUMP)</vt:lpstr>
      <vt:lpstr>ΑΝΤΛΙΕΣ ΜΕ ΥΓΡΟ ΕΜΒΟΛΟ  (LIQUID PISTON PUMP OR LIQUID RING PUMP)</vt:lpstr>
      <vt:lpstr>ΑΝΤΛΙΕΣ ΜΕ ΥΓΡΟ ΕΜΒΟΛΟ  (LIQUID PISTON PUMP OR LIQUID RING PUMP)</vt:lpstr>
      <vt:lpstr>ΑΝΤΛΙΕΣ ΜΕ ΥΓΡΟ ΕΜΒΟΛΟ  (LIQUID PISTON PUMP OR LIQUID RING PUMP)</vt:lpstr>
      <vt:lpstr>ΑΝΤΛΙΕΣ ΜΕ ΥΓΡΟ ΕΜΒΟΛΟ  (LIQUID PISTON PUMP OR LIQUID RING PUMP)</vt:lpstr>
      <vt:lpstr>ΑΝΤΛΙΕΣ ΜΕ ΠΕΡΙΣΤΡΕΦΟΜΕΝΟ ΣΩΜΑ ΚΥΛΙΝΔΡΩΝ</vt:lpstr>
      <vt:lpstr>ΑΝΤΛΙΕΣ ΜΕ ΠΕΡΙΣΤΡΕΦΟΜΕΝΟ ΣΩΜΑ ΚΥΛΙΝΔΡΩΝ</vt:lpstr>
      <vt:lpstr>ΑΝΤΛΙΕΣ ΜΕ ΠΕΡΙΣΤΡΕΦΟΜΕΝΟ ΣΩΜΑ ΚΥΛΙΝΔΡΩΝ</vt:lpstr>
      <vt:lpstr>ΑΝΤΛΙΕΣ ΜΕ ΠΕΡΙΣΤΡΕΦΟΜΕΝΟ ΣΩΜΑ ΚΥΛΙΝΔΡΩΝ</vt:lpstr>
      <vt:lpstr>ΑΝΤΛΙΕΣ ΜΕ ΠΕΡΙΣΤΡΕΦΟΜΕΝΟ ΣΩΜΑ ΚΥΛΙΝΔΡΩΝ</vt:lpstr>
      <vt:lpstr>ΑΝΤΛΙΕΣ ΜΕ ΠΕΡΙΣΤΡΕΦΟΜΕΝΟ ΣΩΜΑ ΚΥΛΙΝΔΡΩΝ</vt:lpstr>
      <vt:lpstr>ΑΝΤΛΙΕΣ ΜΕ ΠΕΡΙΣΤΡΕΦΟΜΕΝΟ ΣΩΜΑ ΚΥΛΙΝΔΡΩΝ</vt:lpstr>
      <vt:lpstr>ΑΝΤΛΙΕΣ ΜΕ ΠΕΡΙΣΤΡΕΦΟΜΕΝΟ ΣΩΜΑ ΚΥΛΙΝΔΡΩΝ</vt:lpstr>
      <vt:lpstr>ΑΝΤΛΙΕΣ ΜΕ ΠΕΡΙΣΤΡΕΦΟΜΕΝΟ ΣΩΜΑ ΚΥΛΙΝΔΡΩΝ</vt:lpstr>
      <vt:lpstr>ΑΝΤΛΙΕΣ ΜΕ ΠΕΡΙΣΤΡΕΦΟΜΕΝΟ ΣΩΜΑ ΚΥΛΙΝΔΡΩΝ</vt:lpstr>
      <vt:lpstr>ΑΝΤΛΙΕΣ ΜΕ ΠΕΡΙΣΤΡΕΦΟΜΕΝΟ ΣΩΜΑ ΚΥΛΙΝΔΡΩΝ</vt:lpstr>
      <vt:lpstr>ΑΝΤΛΙΕΣ ΜΕ ΠΕΡΙΣΤΡΕΦΟΜΕΝΟ ΣΩΜΑ ΚΥΛΙΝΔΡΩΝ</vt:lpstr>
      <vt:lpstr>ΑΝΤΛΙΕΣ ΜΕ ΠΕΡΙΣΤΡΕΦΟΜΕΝΟ ΣΩΜΑ ΚΥΛΙΝΔΡΩΝ</vt:lpstr>
      <vt:lpstr>ΑΝΤΛΙΕΣ ΜΕ ΠΕΡΙΣΤΡΕΦΟΜΕΝΟ ΣΩΜΑ ΚΥΛΙΝΔΡΩΝ</vt:lpstr>
      <vt:lpstr>ΑΝΤΛΙΕΣ ΜΕ ΠΕΡΙΣΤΡΕΦΟΜΕΝΟ ΣΩΜΑ ΚΥΛΙΝΔΡΩΝ</vt:lpstr>
      <vt:lpstr>ΑΝΤΛΙΕΣ ΜΕ ΠΕΡΙΣΤΡΕΦΟΜΕΝΟ ΣΩΜΑ ΚΥΛΙΝΔΡΩΝ</vt:lpstr>
      <vt:lpstr>ΑΝΤΛΙΕΣ ΜΕ ΠΕΡΙΣΤΡΕΦΟΜΕΝΟ ΣΩΜΑ ΚΥΛΙΝΔΡΩΝ</vt:lpstr>
      <vt:lpstr>ΑΝΤΛΙΕΣ ΜΕ ΠΕΡΙΣΤΡΕΦΟΜΕΝΟ ΣΩΜΑ ΚΥΛΙΝΔΡΩΝ</vt:lpstr>
      <vt:lpstr>ΑΝΤΛΙΕΣ ΜΕ ΠΕΡΙΣΤΡΕΦΟΜΕΝΟ ΣΩΜΑ ΚΥΛΙΝΔΡΩΝ</vt:lpstr>
      <vt:lpstr>ΑΝΤΛΙΕΣ ΜΕ ΠΕΡΙΣΤΡΕΦΟΜΕΝΟ ΣΩΜΑ ΚΥΛΙΝΔΡΩΝ</vt:lpstr>
      <vt:lpstr>ΑΝΤΛΙΕΣ</vt:lpstr>
      <vt:lpstr>ΦΥΓΟΚΕΝΤΡΙΚΕΣ ΑΝΤΛΙΕΣ</vt:lpstr>
      <vt:lpstr>ΦΥΓΟΚΕΝΤΡΙΚΕΣ ΑΝΤΛΙΕΣ</vt:lpstr>
      <vt:lpstr>ΦΥΓΟΚΕΝΤΡΙΚΕΣ ΑΝΤΛΙΕΣ</vt:lpstr>
      <vt:lpstr>ΦΥΓΟΚΕΝΤΡΙΚΕΣ ΑΝΤΛΙΕΣ</vt:lpstr>
      <vt:lpstr>ΦΥΓΟΚΕΝΤΡΙΚΕΣ ΑΝΤΛΙΕΣ</vt:lpstr>
      <vt:lpstr>ΕΙΔΙΚΕΣ ΠΑΡΑΤΗΡΗΣΕΙΣ ΓΙΑ ΤΙΣ ΦΥΓΟΚΕΝΤΡΙΚΕΣ ΑΝΤΛΙΕΣ</vt:lpstr>
      <vt:lpstr>ΕΙΔΙΚΕΣ ΠΑΡΑΤΗΡΗΣΕΙΣ ΓΙΑ ΤΙΣ ΦΥΓΟΚΕΝΤΡΙΚΕΣ ΑΝΤΛΙΕΣ</vt:lpstr>
      <vt:lpstr>PowerPoint Presentation</vt:lpstr>
      <vt:lpstr>ΑΤΜΟΛΕΒΗΤΕΣ</vt:lpstr>
      <vt:lpstr>PowerPoint Presentation</vt:lpstr>
      <vt:lpstr> ΚΕΦΑΛΑΙΟ ΠΡΩΤΟ </vt:lpstr>
      <vt:lpstr>PowerPoint Presentation</vt:lpstr>
      <vt:lpstr> ΕΙΣΑΓΩΓΙΚΕΣ ΓΝΩΣΕΙΣ </vt:lpstr>
      <vt:lpstr>ΓΕΝΙΚΑ</vt:lpstr>
      <vt:lpstr>ΓΕΝΙΚΑ</vt:lpstr>
      <vt:lpstr>ΓΕΝΙΚΑ</vt:lpstr>
      <vt:lpstr>ΤΑ ΜΕΡΗ ΤΩΝ ΛΕΒΗΤΩΝ</vt:lpstr>
      <vt:lpstr>ΤΑ ΜΕΡΗ ΤΩΝ ΛΕΒΗΤΩΝ</vt:lpstr>
      <vt:lpstr>ΤΑ ΜΕΡΗ ΤΩΝ ΛΕΒΗΤΩΝ</vt:lpstr>
      <vt:lpstr>ΤΑ ΜΕΡΗ ΤΩΝ ΛΕΒΗΤΩΝ</vt:lpstr>
      <vt:lpstr>ΤΑ ΜΕΡΗ ΤΩΝ ΛΕΒΗΤΩΝ</vt:lpstr>
      <vt:lpstr>ΤΑ ΜΕΡΗ ΤΩΝ ΛΕΒΗΤΩΝ</vt:lpstr>
      <vt:lpstr>ΤΑ ΜΕΡΗ ΤΩΝ ΛΕΒΗΤΩΝ</vt:lpstr>
      <vt:lpstr>ΤΑ ΜΕΡΗ ΤΩΝ ΛΕΒΗΤΩΝ</vt:lpstr>
      <vt:lpstr>ΤΑ ΜΕΡΗ ΤΩΝ ΛΕΒΗΤΩΝ</vt:lpstr>
      <vt:lpstr>ΤΑ ΜΕΡΗ ΤΩΝ ΛΕΒΗΤΩΝ</vt:lpstr>
      <vt:lpstr>ΤΑ ΜΕΡΗ ΤΩΝ ΛΕΒΗΤΩΝ</vt:lpstr>
      <vt:lpstr>ΤΑ ΜΕΡΗ ΤΩΝ ΛΕΒΗΤΩΝ</vt:lpstr>
      <vt:lpstr>ΤΑ ΜΕΡΗ ΤΩΝ ΛΕΒΗΤΩΝ</vt:lpstr>
      <vt:lpstr>ΤΑ ΜΕΡΗ ΤΩΝ ΛΕΒΗΤΩΝ</vt:lpstr>
      <vt:lpstr>ΓΕΝΙΚΑ ΧΑΡΑΚΤΗΡΙΣΤΙΚΑ ΣΤΟΙΧΕΙΑ ΤΩΝ ΛΕΒΗΤΩΝ</vt:lpstr>
      <vt:lpstr>ΓΕΝΙΚΑ ΧΑΡΑΚΤΗΡΙΣΤΙΚΑ ΣΤΟΙΧΕΙΑ ΤΩΝ ΛΕΒΗΤΩΝ</vt:lpstr>
      <vt:lpstr>ΓΕΝΙΚΑ ΧΑΡΑΚΤΗΡΙΣΤΙΚΑ ΣΤΟΙΧΕΙΑ ΤΩΝ ΛΕΒΗΤΩΝ</vt:lpstr>
      <vt:lpstr>ΓΕΝΙΚΑ ΧΑΡΑΚΤΗΡΙΣΤΙΚΑ ΣΤΟΙΧΕΙΑ ΤΩΝ ΛΕΒΗΤΩΝ</vt:lpstr>
      <vt:lpstr>ΑΛΛΑ ΧΑΡΑΚΤΗΡΙΣΤΙΚΑ ΣΤΟΙΧΕΙΑ ΤΩΝ ΛΕΒΗΤΩΝ</vt:lpstr>
      <vt:lpstr>ΑΛΛΑ ΧΑΡΑΚΤΗΡΙΣΤΙΚΑ ΣΤΟΙΧΕΙΑ ΤΩΝ ΛΕΒΗΤΩΝ</vt:lpstr>
      <vt:lpstr>ΑΛΛΑ ΧΑΡΑΚΤΗΡΙΣΤΙΚΑ ΣΤΟΙΧΕΙΑ ΤΩΝ ΛΕΒΗΤΩΝ</vt:lpstr>
      <vt:lpstr>ΑΛΛΑ ΧΑΡΑΚΤΗΡΙΣΤΙΚΑ ΣΤΟΙΧΕΙΑ ΤΩΝ ΛΕΒΗΤΩΝ</vt:lpstr>
      <vt:lpstr>ΑΛΛΑ ΧΑΡΑΚΤΗΡΙΣΤΙΚΑ ΣΤΟΙΧΕΙΑ ΤΩΝ ΛΕΒΗΤΩΝ</vt:lpstr>
      <vt:lpstr>ΑΛΛΑ ΧΑΡΑΚΤΗΡΙΣΤΙΚΑ ΣΤΟΙΧΕΙΑ ΤΩΝ ΛΕΒΗΤΩΝ</vt:lpstr>
      <vt:lpstr>ΑΛΛΑ ΧΑΡΑΚΤΗΡΙΣΤΙΚΑ ΣΤΟΙΧΕΙΑ ΤΩΝ ΛΕΒΗΤΩΝ</vt:lpstr>
      <vt:lpstr>ΑΛΛΑ ΧΑΡΑΚΤΗΡΙΣΤΙΚΑ ΣΤΟΙΧΕΙΑ ΤΩΝ ΛΕΒΗΤΩΝ</vt:lpstr>
      <vt:lpstr>ΑΛΛΑ ΧΑΡΑΚΤΗΡΙΣΤΙΚΑ ΣΤΟΙΧΕΙΑ ΤΩΝ ΛΕΒΗΤΩΝ</vt:lpstr>
      <vt:lpstr>ΣΤΟΙΧΕΙΩΔHΣ ΛΕΙΤΟΥΡΓΙΑΣ ΤΩΝ ΝΑΥΤΙΚΩΝ ΑΤΜΟΛΕΒΗΤΩΝ</vt:lpstr>
      <vt:lpstr>ΣΤΟΙΧΕΙΩΔHΣ ΛΕΙΤΟΥΡΓΙΑΣ ΤΩΝ ΝΑΥΤΙΚΩΝ ΑΤΜΟΛΕΒΗΤΩΝ</vt:lpstr>
      <vt:lpstr>ΣΤΟΙΧΕΙΩΔHΣ ΛΕΙΤΟΥΡΓΙΑΣ ΤΩΝ ΝΑΥΤΙΚΩΝ ΑΤΜΟΛΕΒΗΤΩΝ</vt:lpstr>
      <vt:lpstr>ΣΤΟΙΧΕΙΩΔHΣ ΛΕΙΤΟΥΡΓΙΑΣ ΤΩΝ ΝΑΥΤΙΚΩΝ ΑΤΜΟΛΕΒΗΤΩΝ</vt:lpstr>
      <vt:lpstr>ΣΤΟΙΧΕΙΩΔHΣ ΛΕΙΤΟΥΡΓΙΑΣ ΤΩΝ ΝΑΥΤΙΚΩΝ ΑΤΜΟΛΕΒΗΤΩΝ</vt:lpstr>
      <vt:lpstr>ΣΤΟΙΧΕΙΩΔHΣ ΛΕΙΤΟΥΡΓΙΑΣ ΤΩΝ ΝΑΥΤΙΚΩΝ ΑΤΜΟΛΕΒΗΤΩΝ</vt:lpstr>
      <vt:lpstr> ΚΕΦΑΛΑΙΟ ΔΕΥΤΕΡΟ </vt:lpstr>
      <vt:lpstr>PowerPoint Presentation</vt:lpstr>
      <vt:lpstr> ΚΑΤΑΤΑΞΗ ΤΩΝ ΝΑΥΤΙΚΩΝ ΑΤΜΟΛΕΒΗΤΩΝ ΑΝΑΛΟΓΑ ΜΕ ΤΑ ΒΑΣΙΚΑ ΧΑΡΑΚΤΗΡΙΣΤΙΚΑ ΚΑΤΑΣΚΕΥΗΣ ΤΟΥΣ </vt:lpstr>
      <vt:lpstr>ΓΕΝΙΚΑ</vt:lpstr>
      <vt:lpstr>ΓΕΝΙΚΑ</vt:lpstr>
      <vt:lpstr>ΓΕΝΙΚΑ</vt:lpstr>
      <vt:lpstr>ΓΕΝΙΚΑ</vt:lpstr>
      <vt:lpstr> ΚΕΦΑΛΑΙΟ ΤΡΙΤΟ </vt:lpstr>
      <vt:lpstr>PowerPoint Presentation</vt:lpstr>
      <vt:lpstr> ΚΥΛΙΝΔΡΙΚΟΙ ΑΤΜΟΛΕΒΗΤΕΣ  FIRE – TUBE BOILERS </vt:lpstr>
      <vt:lpstr>ΓΕΝΙΚΑ</vt:lpstr>
      <vt:lpstr>ΛΕΒΗΤΑΣ ΦΛΟΓΑΥΛΩΤΟΣ ΕΠΙΣΤΡΕΦΟΥΣΑΣ ΦΛΟΓΑΣ ΑΠΛΗΣ ΠΡΟΣΟΨΕΩΣ</vt:lpstr>
      <vt:lpstr>ΛΕΒΗΤΑΣ ΦΛΟΓΑΥΛΩΤΟΣ ΕΠΙΣΤΡΕΦΟΥΣΑΣ ΦΛΟΓΑΣ ΑΠΛΗΣ ΠΡΟΣΟΨΕΩΣ</vt:lpstr>
      <vt:lpstr>ΛΕΒΗΤΑΣ ΦΛΟΓΑΥΛΩΤΟΣ ΕΠΙΣΤΡΕΦΟΥΣΑΣ ΦΛΟΓΑΣ ΑΠΛΗΣ ΠΡΟΣΟΨΕΩΣ</vt:lpstr>
      <vt:lpstr>ΛΕΒΗΤΑΣ ΦΛΟΓΑΥΛΩΤΟΣ ΕΠΙΣΤΡΕΦΟΥΣΑΣ ΦΛΟΓΑΣ ΑΠΛΗΣ ΠΡΟΣΟΨΕΩΣ</vt:lpstr>
      <vt:lpstr>ΛΕΒΗΤΑΣ ΦΛΟΓΑΥΛΩΤΟΣ ΕΠΙΣΤΡΕΦΟΥΣΑΣ ΦΛΟΓΑΣ ΑΠΛΗΣ ΠΡΟΣΟΨΕΩΣ</vt:lpstr>
      <vt:lpstr> ΚΕΦΑΛΑΙΟ ΤΕΤΑΡΤΟ </vt:lpstr>
      <vt:lpstr>PowerPoint Presentation</vt:lpstr>
      <vt:lpstr> ΥΔΡΑΥΛΩΤΟΙ ΛΕΒΗΤΕΣ  WATER - TUBE BOILERS </vt:lpstr>
      <vt:lpstr>ΓΕΝΙΚΑ</vt:lpstr>
      <vt:lpstr>ΓΕΝΙΚΑ</vt:lpstr>
      <vt:lpstr>ΓΕΝΙΚΑ</vt:lpstr>
      <vt:lpstr>ΛΕΒΗΤΑΣ BABCOCK-WILCOX (B &amp; W) ΜΕ ΣΥΛΛΕΚΤΗ ΤΡΙΩΝ ΔΙΑΔΡΟΜΩΝ ΚΑΥΣΑΕΡΙΩΝ</vt:lpstr>
      <vt:lpstr>ΛΕΒΗΤΑΣ BABCOCK-WILCOX (B &amp; W) ΜΕ ΣΥΛΛΕΚΤΗ ΤΡΙΩΝ ΔΙΑΔΡΟΜΩΝ ΚΑΥΣΑΕΡΙΩΝ</vt:lpstr>
      <vt:lpstr>ΛΕΒΗΤΑΣ BABCOCK-WILCOX (B &amp; W) ΜΕ ΣΥΛΛΕΚΤΗ ΤΡΙΩΝ ΔΙΑΔΡΟΜΩΝ ΚΑΥΣΑΕΡΙΩΝ</vt:lpstr>
      <vt:lpstr>ΛΕΒΗΤΑΣ BABCOCK-WILCOX (B &amp; W) ΜΕ ΣΥΛΛΕΚΤΗ ΤΡΙΩΝ ΔΙΑΔΡΟΜΩΝ ΚΑΥΣΑΕΡΙΩΝ</vt:lpstr>
      <vt:lpstr>ΛΕΒΗΤΑΣ BABCOCK-WILCOX (B &amp; W) ΜΕ ΣΥΛΛΕΚΤΗ ΤΡΙΩΝ ΔΙΑΔΡΟΜΩΝ ΚΑΥΣΑΕΡΙΩΝ</vt:lpstr>
      <vt:lpstr>ΛΕΒΗΤΑΣ BABCOCK-WILCOX (B &amp; W) ΜΕ ΣΥΛΛΕΚΤΗ ΤΡΙΩΝ ΔΙΑΔΡΟΜΩΝ ΚΑΥΣΑΕΡΙΩΝ</vt:lpstr>
      <vt:lpstr>ΛΕΒΗΤΑΣ BABCOCK-WILCOX (B &amp; W) ΜΕ ΣΥΛΛΕΚΤΗ ΤΡΙΩΝ ΔΙΑΔΡΟΜΩΝ ΚΑΥΣΑΕΡΙΩΝ</vt:lpstr>
      <vt:lpstr>ΛΕΒΗΤΑΣ BABCOCK-WILCOX (B &amp; W) ΜΕ ΣΥΛΛΕΚΤΗ ΤΡΙΩΝ ΔΙΑΔΡΟΜΩΝ ΚΑΥΣΑΕΡΙΩΝ</vt:lpstr>
      <vt:lpstr>ΛΕΒΗΤΑΣ BABCOCK-WILCOX (B &amp; W) ΜΕ ΣΥΛΛΕΚΤΗ ΤΡΙΩΝ ΔΙΑΔΡΟΜΩΝ ΚΑΥΣΑΕΡΙΩΝ</vt:lpstr>
      <vt:lpstr>ΛΕΒΗΤΑΣ BABCOCK-WILCOX (B &amp; W) ΜΕ ΣΥΛΛΕΚΤΗ ΤΡΙΩΝ ΔΙΑΔΡΟΜΩΝ ΚΑΥΣΑΕΡΙΩΝ</vt:lpstr>
      <vt:lpstr>ΛΕΒΗΤΑΣ BABCOCK-WILCOX (B &amp; W) ΜΕ ΣΥΛΛΕΚΤΗ ΤΡΙΩΝ ΔΙΑΔΡΟΜΩΝ ΚΑΥΣΑΕΡΙΩΝ</vt:lpstr>
      <vt:lpstr>ΛΕΒΗΤΕΣ ΤΑΧΕΙΑΣ ΚΥΚΛΟΦΟΡΙΑΣ</vt:lpstr>
      <vt:lpstr>ΛΕΒΗΤΑΣ  YARROW - EXPRESS</vt:lpstr>
      <vt:lpstr>ΛΕΒΗΤΑΣ  YARROW - EXPRESS</vt:lpstr>
      <vt:lpstr>ΚΑΥΣΗ ΚΑΥΣΙΜΟΥ ΣΤΟΥΣ ΑΤΜΟΛΕΒΗΤΕΣ</vt:lpstr>
      <vt:lpstr>ΚΑΥΣΗ ΚΑΥΣΙΜΟΥ ΣΤΟΥΣ ΑΤΜΟΛΕΒΗΤΕΣ</vt:lpstr>
      <vt:lpstr>ΠΑΡΑΓΟΝΤΕΣ ΠΟΥ ΤΗΝ ΕΠΗΡΕΑΖΟΥΝ ΤΗΣ ΚΑΥΣΕΩΣ </vt:lpstr>
      <vt:lpstr>ΠΑΡΑΓΟΝΤΕΣ ΠΟΥ ΤΗΝ ΕΠΗΡΕΑΖΟΥΝ ΤΗΣ ΚΑΥΣΕΩΣ </vt:lpstr>
      <vt:lpstr>ΠΑΡΑΓΟΝΤΕΣ ΠΟΥ ΤΗΝ ΕΠΗΡΕΑΖΟΥΝ ΤΗΣ ΚΑΥΣΕΩΣ </vt:lpstr>
      <vt:lpstr>ΠΑΡΑΓΟΝΤΕΣ ΠΟΥ ΤΗΝ ΕΠΗΡΕΑΖΟΥΝ ΤΗΣ ΚΑΥΣΕΩΣ </vt:lpstr>
      <vt:lpstr>ΠΑΡΑΓΟΝΤΕΣ ΠΟΥ ΤΗΝ ΕΠΗΡΕΑΖΟΥΝ ΤΗΣ ΚΑΥΣΕΩΣ </vt:lpstr>
      <vt:lpstr>ΠΑΡΑΓΟΝΤΕΣ ΠΟΥ ΤΗΝ ΕΠΗΡΕΑΖΟΥΝ ΤΗΣ ΚΑΥΣΕΩΣ </vt:lpstr>
      <vt:lpstr>ΠΑΡΑΓΟΝΤΕΣ ΠΟΥ ΤΗΝ ΕΠΗΡΕΑΖΟΥΝ ΤΗΣ ΚΑΥΣΕΩΣ </vt:lpstr>
      <vt:lpstr>ΠΑΡΑΓΟΝΤΕΣ ΠΟΥ ΤΗΝ ΕΠΗΡΕΑΖΟΥΝ ΤΗΣ ΚΑΥΣΕΩΣ </vt:lpstr>
      <vt:lpstr>ΠΑΡΑΓΟΝΤΕΣ ΠΟΥ ΤΗΝ ΕΠΗΡΕΑΖΟΥΝ ΤΗΣ ΚΑΥΣΕΩΣ </vt:lpstr>
      <vt:lpstr>PowerPoint Presentation</vt:lpstr>
      <vt:lpstr>ΑΤΜΟΣΤΡΟΒΙΛΟΙ</vt:lpstr>
      <vt:lpstr> ΚΕΦΑΛΑΙΟ ΔΕΚΑΤΟ </vt:lpstr>
      <vt:lpstr>PowerPoint Presentation</vt:lpstr>
      <vt:lpstr> ΠΡΟΚΑΤΑΡΚΤΙΚΕΣ ΓΝΩΣΕΙΣ </vt:lpstr>
      <vt:lpstr>ΓΕΝΙΚΑ</vt:lpstr>
      <vt:lpstr>ΓΕΝΙΚΑ</vt:lpstr>
      <vt:lpstr> Η ΕΝΝΟΙΑ ΤΗΣ ΔΡΑΣΕΩΣ ΚΑΙ ΑΝΤΙΔΡΑΣΕΩΣ ΣΤΟΥΣ ΑΤΜΟΣΤΡΟΒΙΛΟΥΣ</vt:lpstr>
      <vt:lpstr> Η ΕΝΝΟΙΑ ΤΗΣ ΔΡΑΣΕΩΣ ΚΑΙ ΑΝΤΙΔΡΑΣΕΩΣ ΣΤΟΥΣ ΑΤΜΟΣΤΡΟΒΙΛΟΥΣ</vt:lpstr>
      <vt:lpstr> Η ΕΝΝΟΙΑ ΤΗΣ ΔΡΑΣΕΩΣ ΚΑΙ ΑΝΤΙΔΡΑΣΕΩΣ ΣΤΟΥΣ ΑΤΜΟΣΤΡΟΒΙΛΟΥΣ</vt:lpstr>
      <vt:lpstr> Η ΕΝΝΟΙΑ ΤΗΣ ΔΡΑΣΕΩΣ ΚΑΙ ΑΝΤΙΔΡΑΣΕΩΣ ΣΤΟΥΣ ΑΤΜΟΣΤΡΟΒΙΛΟΥΣ</vt:lpstr>
      <vt:lpstr>ΛΕΒΗΤΑΣ  ΔΥΟ ΕΣΤΙΩΝ ΤΥΠΟΥ Foster - Wheeler </vt:lpstr>
      <vt:lpstr> Η ΕΝΝΟΙΑ ΤΗΣ ΔΡΑΣΕΩΣ ΚΑΙ ΑΝΤΙΔΡΑΣΕΩΣ ΣΤΟΥΣ ΑΤΜΟΣΤΡΟΒΙΛΟΥΣ</vt:lpstr>
      <vt:lpstr> Η ΕΝΝΟΙΑ ΤΗΣ ΔΡΑΣΕΩΣ ΚΑΙ ΑΝΤΙΔΡΑΣΕΩΣ ΣΤΟΥΣ ΑΤΜΟΣΤΡΟΒΙΛΟΥΣ</vt:lpstr>
      <vt:lpstr>ΛΕΒΗΤΑΣ  ΔΥΟ ΕΣΤΙΩΝ ΤΥΠΟΥ Foster - Wheeler </vt:lpstr>
      <vt:lpstr> ΟΙ ΔΥΟ ΒΑΣΙΚΕΣ ΚΑΤΗΓΟΡΙΕΣ ΤΩΝ ΑΤΜΟΣΤΡΟΒΙΛΩΝ </vt:lpstr>
      <vt:lpstr> ΟΙ ΔΥΟ ΒΑΣΙΚΕΣ ΚΑΤΗΓΟΡΙΕΣ ΤΩΝ ΑΤΜΟΣΤΡΟΒΙΛΩΝ </vt:lpstr>
      <vt:lpstr> ΟΙ ΔΥΟ ΒΑΣΙΚΕΣ ΚΑΤΗΓΟΡΙΕΣ ΤΩΝ ΑΤΜΟΣΤΡΟΒΙΛΩΝ </vt:lpstr>
      <vt:lpstr> Η ΔΙΑΒΑΘΜΙΣΗ ΣΤΟΥΣ ΣΤΡΟΒΙΛΟΥΣ  </vt:lpstr>
      <vt:lpstr> Η ΔΙΑΒΑΘΜΙΣΗ ΣΤΟΥΣ ΣΤΡΟΒΙΛΟΥΣ  </vt:lpstr>
      <vt:lpstr> Η ΔΙΑΒΑΘΜΙΣΗ ΣΤΟΥΣ ΣΤΡΟΒΙΛΟΥΣ  </vt:lpstr>
      <vt:lpstr>Η ΔΙΑΒΑΘΜΙΣΗ ΣΤΟΥΣ ΣΤΡΟΒΙΛΟΥΣ  </vt:lpstr>
      <vt:lpstr>ΛΕΒΗΤΑΣ  ΔΥΟ ΕΣΤΙΩΝ ΤΥΠΟΥ Foster - Wheeler </vt:lpstr>
      <vt:lpstr>Η ΔΙΑΒΑΘΜΙΣΗ ΣΤΟΥΣ ΣΤΡΟΒΙΛΟΥΣ  </vt:lpstr>
      <vt:lpstr>ΛΕΒΗΤΑΣ  ΔΥΟ ΕΣΤΙΩΝ ΤΥΠΟΥ Foster - Wheeler </vt:lpstr>
      <vt:lpstr>Η ΔΙΑΒΑΘΜΙΣΗ ΣΤΟΥΣ ΣΤΡΟΒΙΛΟΥΣ  </vt:lpstr>
      <vt:lpstr>ΛΕΒΗΤΑΣ  ΔΥΟ ΕΣΤΙΩΝ ΤΥΠΟΥ Foster - Wheeler </vt:lpstr>
      <vt:lpstr>Η ΔΙΑΒΑΘΜΙΣΗ ΣΤΟΥΣ ΣΤΡΟΒΙΛΟΥΣ  </vt:lpstr>
      <vt:lpstr>ΛΕΒΗΤΑΣ  ΔΥΟ ΕΣΤΙΩΝ ΤΥΠΟΥ Foster - Wheeler </vt:lpstr>
      <vt:lpstr>Η ΔΙΑΒΑΘΜΙΣΗ ΣΤΟΥΣ ΣΤΡΟΒΙΛΟΥΣ  </vt:lpstr>
      <vt:lpstr>ΛΕΒΗΤΑΣ  ΔΥΟ ΕΣΤΙΩΝ ΤΥΠΟΥ Foster - Wheeler </vt:lpstr>
      <vt:lpstr>Η ΔΙΑΒΑΘΜΙΣΗ ΣΤΟΥΣ ΣΤΡΟΒΙΛΟΥΣ  </vt:lpstr>
      <vt:lpstr>PowerPoint Presentation</vt:lpstr>
      <vt:lpstr> ΚΕΦΑΛΑΙΟ  ΔΕΚΑΤΟ ΕΚΤΟ </vt:lpstr>
      <vt:lpstr>ΠΕΡΙΓΡΑΦΗ ΑΤΜΟΣΤΡΟΒΙΛΩΝ</vt:lpstr>
      <vt:lpstr>ΚΑΤΑΤΑΞΗ ΤΩΝ ΑΤΜΟΣΤΡΟΒΙΛΩΝ </vt:lpstr>
      <vt:lpstr>ΚΑΤΑΤΑΞΗ ΤΩΝ ΑΤΜΟΣΤΡΟΒΙΛΩΝ </vt:lpstr>
      <vt:lpstr>ΚΑΤΑΤΑΞΗ ΤΩΝ ΑΤΜΟΣΤΡΟΒΙΛΩΝ </vt:lpstr>
      <vt:lpstr>ΚΑΤΑΤΑΞΗ ΤΩΝ ΑΤΜΟΣΤΡΟΒΙΛΩΝ </vt:lpstr>
      <vt:lpstr>ΚΑΤΑΤΑΞΗ ΤΩΝ ΑΤΜΟΣΤΡΟΒΙΛΩΝ </vt:lpstr>
      <vt:lpstr>ΚΑΤΑΤΑΞΗ ΤΩΝ ΑΤΜΟΣΤΡΟΒΙΛΩΝ </vt:lpstr>
      <vt:lpstr>ΚΑΤΑΤΑΞΗ ΤΩΝ ΑΤΜΟΣΤΡΟΒΙΛΩΝ </vt:lpstr>
      <vt:lpstr>ΚΑΤΑΤΑΞΗ ΤΩΝ ΑΤΜΟΣΤΡΟΒΙΛΩΝ </vt:lpstr>
      <vt:lpstr>ΚΑΤΑΤΑΞΗ ΤΩΝ ΑΤΜΟΣΤΡΟΒΙΛΩΝ </vt:lpstr>
      <vt:lpstr>ΑΤΜΟΣΤΡΟΒΙΛΟΙ ΔΡΑΣΕΩΣ  ΔΙΑΓΡΑΜΜΑ ΠΙΕΣΕΩΝ — ΤΑΧΥΤΗΤΩΝ </vt:lpstr>
      <vt:lpstr>ΑΤΜΟΣΤΡΟΒΙΛΟΙ ΔΡΑΣΕΩΣ  ΔΙΑΓΡΑΜΜΑ ΠΙΕΣΕΩΝ — ΤΑΧΥΤΗΤΩΝ </vt:lpstr>
      <vt:lpstr>ΑΤΜΟΣΤΡΟΒΙΛΟΙ ΔΡΑΣΕΩΣ  ΔΙΑΓΡΑΜΜΑ ΠΙΕΣΕΩΝ — ΤΑΧΥΤΗΤΩΝ </vt:lpstr>
      <vt:lpstr>ΑΤΜΟΣΤΡΟΒΙΛΟΙ ΔΡΑΣΕΩΣ  ΔΙΑΓΡΑΜΜΑ ΠΙΕΣΕΩΝ — ΤΑΧΥΤΗΤΩΝ </vt:lpstr>
      <vt:lpstr>ΑΤΜΟΣΤΡΟΒΙΛΟΙ ΔΡΑΣΕΩΣ  ΔΙΑΓΡΑΜΜΑ ΠΙΕΣΕΩΝ — ΤΑΧΥΤΗΤΩΝ </vt:lpstr>
      <vt:lpstr>ΑΤΜΟΣΤΡΟΒΙΛΟΙ ΔΡΑΣΕΩΣ  ΔΙΑΓΡΑΜΜΑ ΠΙΕΣΕΩΝ — ΤΑΧΥΤΗΤΩΝ </vt:lpstr>
      <vt:lpstr>ΑΤΜΟΣΤΡΟΒΙΛΟΙ ΔΡΑΣΕΩΣ  ΔΙΑΓΡΑΜΜΑ ΠΙΕΣΕΩΝ — ΤΑΧΥΤΗΤΩΝ </vt:lpstr>
      <vt:lpstr>ΑΤΜΟΣΤΡΟΒΙΛΟΙ ΔΡΑΣΕΩΣ  ΔΙΑΓΡΑΜΜΑ ΠΙΕΣΕΩΝ — ΤΑΧΥΤΗΤΩΝ </vt:lpstr>
      <vt:lpstr>ΑΤΜΟΣΤΡΟΒΙΛΟΙ ΔΡΑΣΕΩΣ  ΔΙΑΓΡΑΜΜΑ ΠΙΕΣΕΩΝ — ΤΑΧΥΤΗΤΩΝ </vt:lpstr>
      <vt:lpstr>ΑΠΛΟΣ ΑΤΜΟΣΤΡΟΒΙΛΟΣ ΔΡΑΣΕΩΣ ΧΩΡΙΣ ΔΙΑΒΑΘΜΙΣΗ (de Laval) </vt:lpstr>
      <vt:lpstr>ΑΠΛΟΣ ΑΤΜΟΣΤΡΟΒΙΛΟΣ ΔΡΑΣΕΩΣ ΧΩΡΙΣ ΔΙΑΒΑΘΜΙΣΗ (de Laval) </vt:lpstr>
      <vt:lpstr>ΑΠΛΟΣ ΑΤΜΟΣΤΡΟΒΙΛΟΣ ΔΡΑΣΕΩΣ ΧΩΡΙΣ ΔΙΑΒΑΘΜΙΣΗ (de Laval) </vt:lpstr>
      <vt:lpstr>ΑΠΛΟΣ ΑΤΜΟΣΤΡΟΒΙΛΟΣ ΔΡΑΣΕΩΣ ΧΩΡΙΣ ΔΙΑΒΑΘΜΙΣΗ (de Laval)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ΝΑΥΤΙΚΕΣ ΜΗΧΑΝΕΣ  MARINE ENGINES</dc:title>
  <dc:creator>Fadi</dc:creator>
  <cp:lastModifiedBy>fadi saad</cp:lastModifiedBy>
  <cp:revision>480</cp:revision>
  <dcterms:created xsi:type="dcterms:W3CDTF">2012-10-11T14:38:25Z</dcterms:created>
  <dcterms:modified xsi:type="dcterms:W3CDTF">2020-10-23T17:59:12Z</dcterms:modified>
</cp:coreProperties>
</file>