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73" r:id="rId6"/>
    <p:sldId id="261" r:id="rId7"/>
    <p:sldId id="260" r:id="rId8"/>
    <p:sldId id="262" r:id="rId9"/>
    <p:sldId id="263" r:id="rId10"/>
    <p:sldId id="264" r:id="rId11"/>
    <p:sldId id="265" r:id="rId12"/>
    <p:sldId id="266" r:id="rId13"/>
    <p:sldId id="267" r:id="rId14"/>
    <p:sldId id="269" r:id="rId15"/>
    <p:sldId id="270" r:id="rId16"/>
    <p:sldId id="268" r:id="rId17"/>
    <p:sldId id="271" r:id="rId18"/>
    <p:sldId id="27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2" d="100"/>
          <a:sy n="92" d="100"/>
        </p:scale>
        <p:origin x="2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11/22/2023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11/22/2023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11/22/2023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11/22/2023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11/22/2023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11/22/2023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11/22/2023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11/22/2023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thecollector.com/republic-of-venice-history/"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archive.noesis.edu.gr/repository/handle/11609/001-03160.html" TargetMode="External"/><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www.archaiologia.gr/blog/2011/08/31/%CE%B2%CF%85%CE%B6%CE%B1%CE%BD%CF%84%CE%B9%CE%BD%CF%8C-%CE%BD%CE%B1%CF%85%CE%AC%CE%B3%CE%B9%CE%BF-%C2%AB%CE%BA%CE%BF%CE%BD%CF%83%CE%AD%CF%81%CE%B2%CE%B1%C2%BB-%CF%83%CF%84%CE%B7%CE%BD-%CF%80%CF%8C/" TargetMode="External"/><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hyperlink" Target="https://www.archaiologia.gr/wp-content/uploads/2018/03/123_48-57.pd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britannica.com/place/ancient-Egypt/Egypts-role-in-the-Byzantine-Empire" TargetMode="External"/><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ir.lib.uth.gr/xmlui/bitstream/handle/11615/15374/article.pdf?sequence=1&amp;isAllowed=n"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hyperlink" Target="https://www.youtube.com/watch?v=1dCFQniK9w4"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ancient-origins.net/artifacts-ancient-writings/corpus-juris-civilis-0011034" TargetMode="External"/><Relationship Id="rId2" Type="http://schemas.openxmlformats.org/officeDocument/2006/relationships/hyperlink" Target="http://martrans.org/docs/theses/paparistodimou.pdf" TargetMode="Externa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novoscriptorium.com/2019/11/18/luxury-and-corruption-in-the-eastern-roman-byzantine-state-under-the-angeloi-emperors/"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B4DEB-BB16-5C9C-171F-3BE4417980C5}"/>
              </a:ext>
            </a:extLst>
          </p:cNvPr>
          <p:cNvSpPr>
            <a:spLocks noGrp="1"/>
          </p:cNvSpPr>
          <p:nvPr>
            <p:ph type="ctrTitle"/>
          </p:nvPr>
        </p:nvSpPr>
        <p:spPr/>
        <p:txBody>
          <a:bodyPr/>
          <a:lstStyle/>
          <a:p>
            <a:r>
              <a:rPr lang="el-GR" dirty="0"/>
              <a:t>ΤΑ ΒΥΖΑΝΤΙΝΑ ΧΡΟΝΙΑ</a:t>
            </a:r>
            <a:endParaRPr lang="en-US" dirty="0"/>
          </a:p>
        </p:txBody>
      </p:sp>
      <p:sp>
        <p:nvSpPr>
          <p:cNvPr id="3" name="Subtitle 2">
            <a:extLst>
              <a:ext uri="{FF2B5EF4-FFF2-40B4-BE49-F238E27FC236}">
                <a16:creationId xmlns:a16="http://schemas.microsoft.com/office/drawing/2014/main" id="{52680538-0D1A-0A6B-93A6-B0A02AEA68F5}"/>
              </a:ext>
            </a:extLst>
          </p:cNvPr>
          <p:cNvSpPr>
            <a:spLocks noGrp="1"/>
          </p:cNvSpPr>
          <p:nvPr>
            <p:ph type="subTitle" idx="1"/>
          </p:nvPr>
        </p:nvSpPr>
        <p:spPr>
          <a:xfrm>
            <a:off x="1154954" y="4777380"/>
            <a:ext cx="9452085" cy="861420"/>
          </a:xfrm>
        </p:spPr>
        <p:txBody>
          <a:bodyPr/>
          <a:lstStyle/>
          <a:p>
            <a:r>
              <a:rPr lang="el-GR" dirty="0"/>
              <a:t>Η ΣΥΜΒΟΛΗ ΤΟΥ ΒΥΖΑΝΤΙΟΥ ΣΤΗΝ ΑΝΑΠΤΥΞΗ Της ΕΛΛΗΝΙΚΗΣ ΝΑΥΤΙΛΙΑΣ</a:t>
            </a:r>
            <a:endParaRPr lang="en-US" dirty="0"/>
          </a:p>
        </p:txBody>
      </p:sp>
    </p:spTree>
    <p:extLst>
      <p:ext uri="{BB962C8B-B14F-4D97-AF65-F5344CB8AC3E}">
        <p14:creationId xmlns:p14="http://schemas.microsoft.com/office/powerpoint/2010/main" val="3116104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0E498E-FCA4-9DE0-FC15-708841D04947}"/>
              </a:ext>
            </a:extLst>
          </p:cNvPr>
          <p:cNvSpPr>
            <a:spLocks noGrp="1"/>
          </p:cNvSpPr>
          <p:nvPr>
            <p:ph sz="half" idx="1"/>
          </p:nvPr>
        </p:nvSpPr>
        <p:spPr>
          <a:xfrm>
            <a:off x="1" y="673331"/>
            <a:ext cx="5278582" cy="6051665"/>
          </a:xfrm>
        </p:spPr>
        <p:txBody>
          <a:bodyPr>
            <a:normAutofit/>
          </a:bodyPr>
          <a:lstStyle/>
          <a:p>
            <a:r>
              <a:rPr lang="el-GR" dirty="0"/>
              <a:t>Το ίδιο το Βυζαντινό κράτος βυθισμένο στην γραφειοκρατία, την αδιαφάνεια, την ελλιπή απόδοση δικαιοσύνης κι ευθυνών καταρρέει σταδιακά από τον 11</a:t>
            </a:r>
            <a:r>
              <a:rPr lang="el-GR" baseline="30000" dirty="0"/>
              <a:t>ο</a:t>
            </a:r>
            <a:r>
              <a:rPr lang="el-GR" dirty="0"/>
              <a:t> αιώνα και μετά.</a:t>
            </a:r>
          </a:p>
          <a:p>
            <a:r>
              <a:rPr lang="el-GR" dirty="0"/>
              <a:t>Με το εμπόριο της Αυτοκρατορίας εντελώς κατεστραμμένο, δύσκολα μπορούμε να μιλήσουμε για θαλάσσια οικονομία.</a:t>
            </a:r>
            <a:endParaRPr lang="en-US" dirty="0"/>
          </a:p>
          <a:p>
            <a:r>
              <a:rPr lang="el-GR" dirty="0"/>
              <a:t>Οποιαδήποτε θαλάσσια δραστηριότητα βρισκόταν ακόμα σε ελληνικά χέρια, ήταν τοπικής φύσης και οικονομικά ασήμαντη, καθώς το εξωτερικό και το περιφερειακό παράκτιο εμπόριο ήταν πλέον στα χέρια των Ιταλών.</a:t>
            </a:r>
          </a:p>
          <a:p>
            <a:r>
              <a:rPr lang="el-GR" dirty="0"/>
              <a:t>Εξαιτίας αυτής της πτώσης της βυζαντινής οικονομίας, οι Ενετοί και οι Τούρκοι επωφελήθηκαν από τις δεξιότητες των Ελλήνων τεχνιτών και ναυτικών των παράκτιων περιοχών του Αιγαίου και της Μαύρης Θάλασσας. </a:t>
            </a:r>
          </a:p>
        </p:txBody>
      </p:sp>
      <p:pic>
        <p:nvPicPr>
          <p:cNvPr id="6" name="Content Placeholder 5">
            <a:extLst>
              <a:ext uri="{FF2B5EF4-FFF2-40B4-BE49-F238E27FC236}">
                <a16:creationId xmlns:a16="http://schemas.microsoft.com/office/drawing/2014/main" id="{9B6E1C71-87AF-8D86-E673-39BEAE91C583}"/>
              </a:ext>
            </a:extLst>
          </p:cNvPr>
          <p:cNvPicPr>
            <a:picLocks noGrp="1" noChangeAspect="1"/>
          </p:cNvPicPr>
          <p:nvPr>
            <p:ph sz="half" idx="2"/>
          </p:nvPr>
        </p:nvPicPr>
        <p:blipFill>
          <a:blip r:embed="rId2"/>
          <a:stretch>
            <a:fillRect/>
          </a:stretch>
        </p:blipFill>
        <p:spPr>
          <a:xfrm>
            <a:off x="5278583" y="1712302"/>
            <a:ext cx="6758246" cy="3705761"/>
          </a:xfrm>
        </p:spPr>
      </p:pic>
      <p:sp>
        <p:nvSpPr>
          <p:cNvPr id="7" name="TextBox 6">
            <a:extLst>
              <a:ext uri="{FF2B5EF4-FFF2-40B4-BE49-F238E27FC236}">
                <a16:creationId xmlns:a16="http://schemas.microsoft.com/office/drawing/2014/main" id="{63977964-72CA-5C01-F9F5-ECFCA651A0E5}"/>
              </a:ext>
            </a:extLst>
          </p:cNvPr>
          <p:cNvSpPr txBox="1"/>
          <p:nvPr/>
        </p:nvSpPr>
        <p:spPr>
          <a:xfrm>
            <a:off x="5398318" y="5425198"/>
            <a:ext cx="5954096" cy="276999"/>
          </a:xfrm>
          <a:prstGeom prst="rect">
            <a:avLst/>
          </a:prstGeom>
          <a:noFill/>
        </p:spPr>
        <p:txBody>
          <a:bodyPr wrap="square" rtlCol="0">
            <a:spAutoFit/>
          </a:bodyPr>
          <a:lstStyle/>
          <a:p>
            <a:r>
              <a:rPr lang="el-GR" sz="1200" dirty="0"/>
              <a:t>Το λιμάνι της Γένοβας από απεικόνιση του 1481</a:t>
            </a:r>
            <a:endParaRPr lang="en-US" sz="1200" dirty="0"/>
          </a:p>
        </p:txBody>
      </p:sp>
    </p:spTree>
    <p:extLst>
      <p:ext uri="{BB962C8B-B14F-4D97-AF65-F5344CB8AC3E}">
        <p14:creationId xmlns:p14="http://schemas.microsoft.com/office/powerpoint/2010/main" val="3215105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DA137A-B0B5-B240-2072-66102DEBEE37}"/>
              </a:ext>
            </a:extLst>
          </p:cNvPr>
          <p:cNvSpPr>
            <a:spLocks noGrp="1"/>
          </p:cNvSpPr>
          <p:nvPr>
            <p:ph sz="half" idx="1"/>
          </p:nvPr>
        </p:nvSpPr>
        <p:spPr>
          <a:xfrm>
            <a:off x="83127" y="1781408"/>
            <a:ext cx="5499651" cy="4405744"/>
          </a:xfrm>
        </p:spPr>
        <p:txBody>
          <a:bodyPr>
            <a:normAutofit lnSpcReduction="10000"/>
          </a:bodyPr>
          <a:lstStyle/>
          <a:p>
            <a:r>
              <a:rPr lang="el-GR" dirty="0"/>
              <a:t>Έχοντας χάσει την οικονομική της ζωτικότητα, η Κωνσταντινούπολη δεν μπόρεσε να συνεχίσει τη ναυτική της παράδοση. το εμπόριο, η ναυπηγική και η εξειδίκευση στη ναυσιπλοΐα, είχαν πλέον περάσει σε ξένα χέρια.</a:t>
            </a:r>
            <a:endParaRPr lang="en-US" dirty="0"/>
          </a:p>
          <a:p>
            <a:r>
              <a:rPr lang="el-GR" dirty="0"/>
              <a:t>Ωστόσο, υπό βενετική, </a:t>
            </a:r>
            <a:r>
              <a:rPr lang="el-GR" dirty="0" err="1"/>
              <a:t>γενουατική</a:t>
            </a:r>
            <a:r>
              <a:rPr lang="el-GR" dirty="0"/>
              <a:t> και ακόμη και τουρκική κυριαρχία ή κατοχή, η Ελληνική ναυπηγική τέχνη συνεχίστηκε. </a:t>
            </a:r>
          </a:p>
          <a:p>
            <a:r>
              <a:rPr lang="el-GR" dirty="0"/>
              <a:t>Οι Έλληνες νησιώτες συγκαταλέγονταν στους καλύτερους κατασκευαστές γαλερών στο πρώτο μισό του 15ου αιώνα.</a:t>
            </a:r>
          </a:p>
          <a:p>
            <a:endParaRPr lang="el-GR" dirty="0"/>
          </a:p>
          <a:p>
            <a:r>
              <a:rPr lang="el-GR" sz="1100" dirty="0"/>
              <a:t>Αξίζει να διαβάσετε: </a:t>
            </a:r>
            <a:r>
              <a:rPr lang="en-US" sz="1100" b="1" dirty="0">
                <a:hlinkClick r:id="rId2"/>
              </a:rPr>
              <a:t>Republic of Venice: The Rise &amp; Fall of a Maritime Powerhouse</a:t>
            </a:r>
            <a:endParaRPr lang="en-US" sz="1100" b="1" dirty="0"/>
          </a:p>
          <a:p>
            <a:endParaRPr lang="en-US" dirty="0"/>
          </a:p>
        </p:txBody>
      </p:sp>
      <p:pic>
        <p:nvPicPr>
          <p:cNvPr id="6" name="Content Placeholder 5">
            <a:extLst>
              <a:ext uri="{FF2B5EF4-FFF2-40B4-BE49-F238E27FC236}">
                <a16:creationId xmlns:a16="http://schemas.microsoft.com/office/drawing/2014/main" id="{A7C0AD95-E1B4-1CD1-4CA1-989F5DEDB60C}"/>
              </a:ext>
            </a:extLst>
          </p:cNvPr>
          <p:cNvPicPr>
            <a:picLocks noGrp="1" noChangeAspect="1"/>
          </p:cNvPicPr>
          <p:nvPr>
            <p:ph sz="half" idx="2"/>
          </p:nvPr>
        </p:nvPicPr>
        <p:blipFill>
          <a:blip r:embed="rId3"/>
          <a:stretch>
            <a:fillRect/>
          </a:stretch>
        </p:blipFill>
        <p:spPr>
          <a:xfrm>
            <a:off x="5655046" y="2327019"/>
            <a:ext cx="6318618" cy="3633205"/>
          </a:xfrm>
        </p:spPr>
      </p:pic>
      <p:sp>
        <p:nvSpPr>
          <p:cNvPr id="8" name="TextBox 7">
            <a:extLst>
              <a:ext uri="{FF2B5EF4-FFF2-40B4-BE49-F238E27FC236}">
                <a16:creationId xmlns:a16="http://schemas.microsoft.com/office/drawing/2014/main" id="{85B789E3-D471-A324-09AF-FD8BC1C08C26}"/>
              </a:ext>
            </a:extLst>
          </p:cNvPr>
          <p:cNvSpPr txBox="1"/>
          <p:nvPr/>
        </p:nvSpPr>
        <p:spPr>
          <a:xfrm>
            <a:off x="5837307" y="6048653"/>
            <a:ext cx="5954096" cy="276999"/>
          </a:xfrm>
          <a:prstGeom prst="rect">
            <a:avLst/>
          </a:prstGeom>
          <a:noFill/>
        </p:spPr>
        <p:txBody>
          <a:bodyPr wrap="square" rtlCol="0">
            <a:spAutoFit/>
          </a:bodyPr>
          <a:lstStyle/>
          <a:p>
            <a:r>
              <a:rPr lang="el-GR" sz="1200" dirty="0"/>
              <a:t>Η σημαία της Βενετίας όταν μεσουρανούσε σαν ναυτική δύναμη.</a:t>
            </a:r>
            <a:endParaRPr lang="en-US" sz="1200" dirty="0"/>
          </a:p>
        </p:txBody>
      </p:sp>
    </p:spTree>
    <p:extLst>
      <p:ext uri="{BB962C8B-B14F-4D97-AF65-F5344CB8AC3E}">
        <p14:creationId xmlns:p14="http://schemas.microsoft.com/office/powerpoint/2010/main" val="4208871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AB27C-2A25-CC64-E0FE-39C800757778}"/>
              </a:ext>
            </a:extLst>
          </p:cNvPr>
          <p:cNvSpPr>
            <a:spLocks noGrp="1"/>
          </p:cNvSpPr>
          <p:nvPr>
            <p:ph type="title"/>
          </p:nvPr>
        </p:nvSpPr>
        <p:spPr>
          <a:xfrm>
            <a:off x="646112" y="452718"/>
            <a:ext cx="9329162" cy="719377"/>
          </a:xfrm>
        </p:spPr>
        <p:txBody>
          <a:bodyPr/>
          <a:lstStyle/>
          <a:p>
            <a:r>
              <a:rPr lang="el-GR" sz="3600" dirty="0"/>
              <a:t>Ναυπηγική και Ναυτιλία στο Βυζάντιο.</a:t>
            </a:r>
            <a:endParaRPr lang="en-US" sz="3600" dirty="0"/>
          </a:p>
        </p:txBody>
      </p:sp>
      <p:sp>
        <p:nvSpPr>
          <p:cNvPr id="3" name="Content Placeholder 2">
            <a:extLst>
              <a:ext uri="{FF2B5EF4-FFF2-40B4-BE49-F238E27FC236}">
                <a16:creationId xmlns:a16="http://schemas.microsoft.com/office/drawing/2014/main" id="{21DA137A-B0B5-B240-2072-66102DEBEE37}"/>
              </a:ext>
            </a:extLst>
          </p:cNvPr>
          <p:cNvSpPr>
            <a:spLocks noGrp="1"/>
          </p:cNvSpPr>
          <p:nvPr>
            <p:ph sz="half" idx="1"/>
          </p:nvPr>
        </p:nvSpPr>
        <p:spPr>
          <a:xfrm>
            <a:off x="440576" y="1238597"/>
            <a:ext cx="5059076" cy="5017742"/>
          </a:xfrm>
        </p:spPr>
        <p:txBody>
          <a:bodyPr>
            <a:normAutofit fontScale="92500" lnSpcReduction="10000"/>
          </a:bodyPr>
          <a:lstStyle/>
          <a:p>
            <a:r>
              <a:rPr lang="el-GR" dirty="0"/>
              <a:t>Κατά τη Βυζαντινή εποχή όπως αναφέραμε και πιο πριν, αλλάζει το μέγεθος των εμπορικών πλοίων, γίνονται πολύ μικρότερα από τα αντίστοιχα αρχαία ελληνικά και ρωμαϊκά.  </a:t>
            </a:r>
          </a:p>
          <a:p>
            <a:r>
              <a:rPr lang="el-GR" dirty="0"/>
              <a:t>Αυτό για λόγους οικονομίας και ευελιξίας, καθώς έπρεπε να ανταποκριθούν στις ανάγκες της εποχής που τα ήθελε να ταξιδεύουν: γρήγορα, σε μακρινά ταξίδια, σε δύσκολες θάλασσες, φορτωμένα με μεγάλη ποσότητα εμπορευμάτων, ενώ ταυτόχρονα ο φόβος των πειρατών βρισκόταν συνεχώς μπροστά τους. </a:t>
            </a:r>
          </a:p>
          <a:p>
            <a:r>
              <a:rPr lang="el-GR" dirty="0"/>
              <a:t>Η μείωση του μεγέθους τους δεν σημαίνει ότι είχαν πάντα και μικρότερη χωρητικότητα – από περιγραφές σε κείμενα γνωρίζουμε ότι υπήρχαν καράβια που μετέφεραν πολύ μεγάλες ποσότητες σιταριού στην Κωνσταντινούπολη.</a:t>
            </a:r>
            <a:endParaRPr lang="en-US" dirty="0"/>
          </a:p>
        </p:txBody>
      </p:sp>
      <p:pic>
        <p:nvPicPr>
          <p:cNvPr id="14" name="Content Placeholder 13">
            <a:extLst>
              <a:ext uri="{FF2B5EF4-FFF2-40B4-BE49-F238E27FC236}">
                <a16:creationId xmlns:a16="http://schemas.microsoft.com/office/drawing/2014/main" id="{9806EFFF-8790-2D6C-1BEF-1C9770E5D791}"/>
              </a:ext>
            </a:extLst>
          </p:cNvPr>
          <p:cNvPicPr>
            <a:picLocks noGrp="1" noChangeAspect="1"/>
          </p:cNvPicPr>
          <p:nvPr>
            <p:ph sz="half" idx="2"/>
          </p:nvPr>
        </p:nvPicPr>
        <p:blipFill>
          <a:blip r:embed="rId2"/>
          <a:stretch>
            <a:fillRect/>
          </a:stretch>
        </p:blipFill>
        <p:spPr>
          <a:xfrm>
            <a:off x="5884115" y="1407333"/>
            <a:ext cx="5900548" cy="4552892"/>
          </a:xfrm>
        </p:spPr>
      </p:pic>
      <p:sp>
        <p:nvSpPr>
          <p:cNvPr id="15" name="TextBox 14">
            <a:extLst>
              <a:ext uri="{FF2B5EF4-FFF2-40B4-BE49-F238E27FC236}">
                <a16:creationId xmlns:a16="http://schemas.microsoft.com/office/drawing/2014/main" id="{70873C9C-D89B-9F96-E217-20F1C4A7DB53}"/>
              </a:ext>
            </a:extLst>
          </p:cNvPr>
          <p:cNvSpPr txBox="1"/>
          <p:nvPr/>
        </p:nvSpPr>
        <p:spPr>
          <a:xfrm>
            <a:off x="6096000" y="6064658"/>
            <a:ext cx="4788132" cy="261610"/>
          </a:xfrm>
          <a:prstGeom prst="rect">
            <a:avLst/>
          </a:prstGeom>
          <a:noFill/>
        </p:spPr>
        <p:txBody>
          <a:bodyPr wrap="square" rtlCol="0">
            <a:spAutoFit/>
          </a:bodyPr>
          <a:lstStyle/>
          <a:p>
            <a:r>
              <a:rPr lang="el-GR" sz="1100" dirty="0"/>
              <a:t>Βυζαντινό καράβι από αγιογραφία σε Μονή στην Βουλγαρία</a:t>
            </a:r>
            <a:endParaRPr lang="en-US" sz="1100" dirty="0"/>
          </a:p>
        </p:txBody>
      </p:sp>
    </p:spTree>
    <p:extLst>
      <p:ext uri="{BB962C8B-B14F-4D97-AF65-F5344CB8AC3E}">
        <p14:creationId xmlns:p14="http://schemas.microsoft.com/office/powerpoint/2010/main" val="2530224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DA137A-B0B5-B240-2072-66102DEBEE37}"/>
              </a:ext>
            </a:extLst>
          </p:cNvPr>
          <p:cNvSpPr>
            <a:spLocks noGrp="1"/>
          </p:cNvSpPr>
          <p:nvPr>
            <p:ph sz="half" idx="1"/>
          </p:nvPr>
        </p:nvSpPr>
        <p:spPr>
          <a:xfrm>
            <a:off x="440576" y="282633"/>
            <a:ext cx="5059076" cy="6400800"/>
          </a:xfrm>
        </p:spPr>
        <p:txBody>
          <a:bodyPr>
            <a:normAutofit fontScale="92500" lnSpcReduction="20000"/>
          </a:bodyPr>
          <a:lstStyle/>
          <a:p>
            <a:r>
              <a:rPr lang="el-GR" dirty="0"/>
              <a:t>Για τον τρόπο κατασκευής τους, έχουμε εκτός από γραπτά κείμενα και πολύτιμες πληροφορίες από ναυάγια που έχουν ερευνηθεί, όπως το ναυάγιο του </a:t>
            </a:r>
            <a:r>
              <a:rPr lang="el-GR" dirty="0" err="1"/>
              <a:t>Yassi</a:t>
            </a:r>
            <a:r>
              <a:rPr lang="el-GR" dirty="0"/>
              <a:t> </a:t>
            </a:r>
            <a:r>
              <a:rPr lang="el-GR" dirty="0" err="1"/>
              <a:t>Ada</a:t>
            </a:r>
            <a:r>
              <a:rPr lang="el-GR" dirty="0"/>
              <a:t> κοντά στην αρχαία Αλικαρνασσό, απέναντι από την Κω, που χρονολογείται από τα νομίσματα που βρέθηκαν σε αυτό στις αρχές του 7ου αιώνα, και το ναυάγιο του </a:t>
            </a:r>
            <a:r>
              <a:rPr lang="el-GR" dirty="0" err="1"/>
              <a:t>Serçe</a:t>
            </a:r>
            <a:r>
              <a:rPr lang="el-GR" dirty="0"/>
              <a:t> </a:t>
            </a:r>
            <a:r>
              <a:rPr lang="el-GR" dirty="0" err="1"/>
              <a:t>Liman</a:t>
            </a:r>
            <a:r>
              <a:rPr lang="el-GR" dirty="0"/>
              <a:t> που βρίσκεται στη χερσόνησο απέναντι από τη Σύμη, της εποχής γύρω στο 1025. Το ναυάγιο του </a:t>
            </a:r>
            <a:r>
              <a:rPr lang="el-GR" dirty="0" err="1"/>
              <a:t>Yassi</a:t>
            </a:r>
            <a:r>
              <a:rPr lang="el-GR" dirty="0"/>
              <a:t> </a:t>
            </a:r>
            <a:r>
              <a:rPr lang="el-GR" dirty="0" err="1"/>
              <a:t>Ada</a:t>
            </a:r>
            <a:r>
              <a:rPr lang="el-GR" dirty="0"/>
              <a:t> ήταν ένα εμπορικό πλοίο, περίπου 20 μέτρων μήκους και 5,3 μέτρων πλάτους, χωρητικότητας φορτίου περίπου 60 τόνων. Το ναυάγιο αυτό είναι εξαιρετικά ενδιαφέρον, γιατί έχει κατασκευαστεί με δύο διαφορετικούς τρόπους: ένα του τμήμα φτιάχτηκε ακολουθώντας την ελληνορωμαϊκή τεχνική, κατά την οποία, πρώτα φτιάχνεται το εξωτερικό κέλυφος του πλοίου (το πέτσωμα) και μετά εφαρμόζει εσωτερικά ο σκελετός [σαν να κτίζαμε πρώτα τους τοίχους και μετά να βάζαμε τις κολόνες σε ένα σπίτι], ενώ το υπόλοιπο καράβι ακολούθησε τη μεσαιωνική τεχνική, κατά την οποία πρώτα κατασκευάζεται ο σκελετός και στη συνέχεια πάνω σε αυτόν προσαρμόζονται οι εξωτερικές σανίδες του σκάφους</a:t>
            </a:r>
            <a:endParaRPr lang="en-US" dirty="0"/>
          </a:p>
        </p:txBody>
      </p:sp>
      <p:pic>
        <p:nvPicPr>
          <p:cNvPr id="6" name="Content Placeholder 5">
            <a:extLst>
              <a:ext uri="{FF2B5EF4-FFF2-40B4-BE49-F238E27FC236}">
                <a16:creationId xmlns:a16="http://schemas.microsoft.com/office/drawing/2014/main" id="{CBE5EE10-454D-1AF9-CA34-A0D53A3A20CC}"/>
              </a:ext>
            </a:extLst>
          </p:cNvPr>
          <p:cNvPicPr>
            <a:picLocks noGrp="1" noChangeAspect="1"/>
          </p:cNvPicPr>
          <p:nvPr>
            <p:ph sz="half" idx="2"/>
          </p:nvPr>
        </p:nvPicPr>
        <p:blipFill>
          <a:blip r:embed="rId2"/>
          <a:stretch>
            <a:fillRect/>
          </a:stretch>
        </p:blipFill>
        <p:spPr>
          <a:xfrm>
            <a:off x="5746115" y="1616155"/>
            <a:ext cx="5749292" cy="3795430"/>
          </a:xfrm>
        </p:spPr>
      </p:pic>
      <p:sp>
        <p:nvSpPr>
          <p:cNvPr id="7" name="TextBox 6">
            <a:extLst>
              <a:ext uri="{FF2B5EF4-FFF2-40B4-BE49-F238E27FC236}">
                <a16:creationId xmlns:a16="http://schemas.microsoft.com/office/drawing/2014/main" id="{440D8F15-A96C-A144-7F8A-33737D0D74CA}"/>
              </a:ext>
            </a:extLst>
          </p:cNvPr>
          <p:cNvSpPr txBox="1"/>
          <p:nvPr/>
        </p:nvSpPr>
        <p:spPr>
          <a:xfrm>
            <a:off x="5543493" y="5411585"/>
            <a:ext cx="5951914" cy="430887"/>
          </a:xfrm>
          <a:prstGeom prst="rect">
            <a:avLst/>
          </a:prstGeom>
          <a:noFill/>
        </p:spPr>
        <p:txBody>
          <a:bodyPr wrap="square" rtlCol="0">
            <a:spAutoFit/>
          </a:bodyPr>
          <a:lstStyle/>
          <a:p>
            <a:r>
              <a:rPr lang="el-GR" sz="1100" dirty="0"/>
              <a:t>Αποθήκευση αμφορέων σε ομοίωμα βυζαντινού καραβιού (ναυάγιο στο </a:t>
            </a:r>
            <a:r>
              <a:rPr lang="el-GR" sz="1100" dirty="0" err="1"/>
              <a:t>Yassi</a:t>
            </a:r>
            <a:r>
              <a:rPr lang="el-GR" sz="1100" dirty="0"/>
              <a:t> </a:t>
            </a:r>
            <a:r>
              <a:rPr lang="el-GR" sz="1100" dirty="0" err="1"/>
              <a:t>Ada</a:t>
            </a:r>
            <a:r>
              <a:rPr lang="el-GR" sz="1100" dirty="0"/>
              <a:t>).</a:t>
            </a:r>
            <a:r>
              <a:rPr lang="en-US" sz="1100" dirty="0"/>
              <a:t> </a:t>
            </a:r>
            <a:r>
              <a:rPr lang="el-GR" sz="1100" dirty="0"/>
              <a:t>Πηγή: Μουσείο Βυζαντινού Πολιτισμού</a:t>
            </a:r>
            <a:endParaRPr lang="en-US" sz="1100" dirty="0"/>
          </a:p>
        </p:txBody>
      </p:sp>
    </p:spTree>
    <p:extLst>
      <p:ext uri="{BB962C8B-B14F-4D97-AF65-F5344CB8AC3E}">
        <p14:creationId xmlns:p14="http://schemas.microsoft.com/office/powerpoint/2010/main" val="93020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D21EC8-5B9F-EB4D-F179-82619C969EF0}"/>
              </a:ext>
            </a:extLst>
          </p:cNvPr>
          <p:cNvPicPr>
            <a:picLocks noChangeAspect="1"/>
          </p:cNvPicPr>
          <p:nvPr/>
        </p:nvPicPr>
        <p:blipFill>
          <a:blip r:embed="rId2"/>
          <a:stretch>
            <a:fillRect/>
          </a:stretch>
        </p:blipFill>
        <p:spPr>
          <a:xfrm>
            <a:off x="1488161" y="0"/>
            <a:ext cx="8146290" cy="6062198"/>
          </a:xfrm>
          <a:prstGeom prst="rect">
            <a:avLst/>
          </a:prstGeom>
        </p:spPr>
      </p:pic>
      <p:sp>
        <p:nvSpPr>
          <p:cNvPr id="4" name="TextBox 3">
            <a:extLst>
              <a:ext uri="{FF2B5EF4-FFF2-40B4-BE49-F238E27FC236}">
                <a16:creationId xmlns:a16="http://schemas.microsoft.com/office/drawing/2014/main" id="{A9358256-63F0-5C31-8642-D7B4E848206B}"/>
              </a:ext>
            </a:extLst>
          </p:cNvPr>
          <p:cNvSpPr txBox="1"/>
          <p:nvPr/>
        </p:nvSpPr>
        <p:spPr>
          <a:xfrm>
            <a:off x="1712421" y="6134792"/>
            <a:ext cx="9759142" cy="261610"/>
          </a:xfrm>
          <a:prstGeom prst="rect">
            <a:avLst/>
          </a:prstGeom>
          <a:noFill/>
        </p:spPr>
        <p:txBody>
          <a:bodyPr wrap="square" rtlCol="0">
            <a:spAutoFit/>
          </a:bodyPr>
          <a:lstStyle/>
          <a:p>
            <a:r>
              <a:rPr lang="el-GR" sz="1100" dirty="0"/>
              <a:t>Αποθήκευση αμφορέων σε ομοίωμα βυζαντινού καραβιού (ναυάγιο στο </a:t>
            </a:r>
            <a:r>
              <a:rPr lang="el-GR" sz="1100" dirty="0" err="1"/>
              <a:t>Yassi</a:t>
            </a:r>
            <a:r>
              <a:rPr lang="el-GR" sz="1100" dirty="0"/>
              <a:t> </a:t>
            </a:r>
            <a:r>
              <a:rPr lang="el-GR" sz="1100" dirty="0" err="1"/>
              <a:t>Ada</a:t>
            </a:r>
            <a:r>
              <a:rPr lang="el-GR" sz="1100" dirty="0"/>
              <a:t>).</a:t>
            </a:r>
            <a:r>
              <a:rPr lang="en-US" sz="1100" dirty="0"/>
              <a:t> </a:t>
            </a:r>
            <a:r>
              <a:rPr lang="el-GR" sz="1100" dirty="0"/>
              <a:t>Πηγή: Μουσείο Βυζαντινού Πολιτισμού</a:t>
            </a:r>
            <a:endParaRPr lang="en-US" sz="1100" dirty="0"/>
          </a:p>
        </p:txBody>
      </p:sp>
    </p:spTree>
    <p:extLst>
      <p:ext uri="{BB962C8B-B14F-4D97-AF65-F5344CB8AC3E}">
        <p14:creationId xmlns:p14="http://schemas.microsoft.com/office/powerpoint/2010/main" val="2285488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345E92-422D-387B-E04D-86AB11E7D2D1}"/>
              </a:ext>
            </a:extLst>
          </p:cNvPr>
          <p:cNvSpPr txBox="1"/>
          <p:nvPr/>
        </p:nvSpPr>
        <p:spPr>
          <a:xfrm>
            <a:off x="1471352" y="5877097"/>
            <a:ext cx="9759142" cy="600164"/>
          </a:xfrm>
          <a:prstGeom prst="rect">
            <a:avLst/>
          </a:prstGeom>
          <a:noFill/>
        </p:spPr>
        <p:txBody>
          <a:bodyPr wrap="square" rtlCol="0">
            <a:spAutoFit/>
          </a:bodyPr>
          <a:lstStyle/>
          <a:p>
            <a:r>
              <a:rPr lang="el-GR" sz="1100" dirty="0"/>
              <a:t>Φωτογραφίες πιστού αντιγράφου εμπορικού </a:t>
            </a:r>
            <a:r>
              <a:rPr lang="el-GR" sz="1100" b="1" dirty="0"/>
              <a:t>βυζαντινού πλοίου</a:t>
            </a:r>
            <a:r>
              <a:rPr lang="el-GR" sz="1100" dirty="0"/>
              <a:t> που βρέθηκε στο βυθό, της Μικράς Ασίας απέναντι από την νήσο </a:t>
            </a:r>
            <a:r>
              <a:rPr lang="el-GR" sz="1100" dirty="0" err="1"/>
              <a:t>Κώ</a:t>
            </a:r>
            <a:r>
              <a:rPr lang="el-GR" sz="1100" dirty="0"/>
              <a:t> και κοντά στο νησάκι </a:t>
            </a:r>
            <a:r>
              <a:rPr lang="el-GR" sz="1100" dirty="0" err="1"/>
              <a:t>Yassi</a:t>
            </a:r>
            <a:r>
              <a:rPr lang="el-GR" sz="1100" dirty="0"/>
              <a:t> </a:t>
            </a:r>
            <a:r>
              <a:rPr lang="el-GR" sz="1100" dirty="0" err="1"/>
              <a:t>Ada</a:t>
            </a:r>
            <a:r>
              <a:rPr lang="el-GR" sz="1100" dirty="0"/>
              <a:t>. </a:t>
            </a:r>
            <a:r>
              <a:rPr lang="el-GR" sz="1100" dirty="0" err="1"/>
              <a:t>Ηταν</a:t>
            </a:r>
            <a:r>
              <a:rPr lang="el-GR" sz="1100" dirty="0"/>
              <a:t> ένα λεπτό σκάφος μήκους 20μ, πλάτους 5,22 μ. Μετέφερε 850 αμφορείς, 11 </a:t>
            </a:r>
            <a:r>
              <a:rPr lang="el-GR" sz="1100" dirty="0" err="1"/>
              <a:t>αγκυρες</a:t>
            </a:r>
            <a:r>
              <a:rPr lang="el-GR" sz="1100" dirty="0"/>
              <a:t> και διάφορα άλλα αντικείμενα.</a:t>
            </a:r>
            <a:endParaRPr lang="en-US" sz="1100" dirty="0"/>
          </a:p>
        </p:txBody>
      </p:sp>
      <p:pic>
        <p:nvPicPr>
          <p:cNvPr id="4" name="Picture 3">
            <a:extLst>
              <a:ext uri="{FF2B5EF4-FFF2-40B4-BE49-F238E27FC236}">
                <a16:creationId xmlns:a16="http://schemas.microsoft.com/office/drawing/2014/main" id="{EBBA724D-91A1-C86F-3370-9C9BD69D2485}"/>
              </a:ext>
            </a:extLst>
          </p:cNvPr>
          <p:cNvPicPr>
            <a:picLocks noChangeAspect="1"/>
          </p:cNvPicPr>
          <p:nvPr/>
        </p:nvPicPr>
        <p:blipFill>
          <a:blip r:embed="rId2"/>
          <a:stretch>
            <a:fillRect/>
          </a:stretch>
        </p:blipFill>
        <p:spPr>
          <a:xfrm>
            <a:off x="1870363" y="110982"/>
            <a:ext cx="6724555" cy="5608174"/>
          </a:xfrm>
          <a:prstGeom prst="rect">
            <a:avLst/>
          </a:prstGeom>
        </p:spPr>
      </p:pic>
    </p:spTree>
    <p:extLst>
      <p:ext uri="{BB962C8B-B14F-4D97-AF65-F5344CB8AC3E}">
        <p14:creationId xmlns:p14="http://schemas.microsoft.com/office/powerpoint/2010/main" val="1226188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DA137A-B0B5-B240-2072-66102DEBEE37}"/>
              </a:ext>
            </a:extLst>
          </p:cNvPr>
          <p:cNvSpPr>
            <a:spLocks noGrp="1"/>
          </p:cNvSpPr>
          <p:nvPr>
            <p:ph sz="half" idx="1"/>
          </p:nvPr>
        </p:nvSpPr>
        <p:spPr>
          <a:xfrm>
            <a:off x="440576" y="282633"/>
            <a:ext cx="5059076" cy="6400800"/>
          </a:xfrm>
        </p:spPr>
        <p:txBody>
          <a:bodyPr>
            <a:normAutofit fontScale="92500" lnSpcReduction="10000"/>
          </a:bodyPr>
          <a:lstStyle/>
          <a:p>
            <a:r>
              <a:rPr lang="el-GR" dirty="0"/>
              <a:t>Μια άλλη σημαντική αλλαγή στη ναυπηγική είναι η ανακάλυψη του μονού πηδαλίου, που μετακινούσε το πλοίο πολύ πιο εύκολα από το ένα ή τα δύο μεγάλα κουπιά που παλιότερα υπήρχαν κοντά στην πρύμνη. Η αλλαγή αυτή πρέπει να έγινε πριν από τον 10ο αιώνα, ταυτόχρονα στη δυτική Ευρώπη και τον αραβικό χώρο της Ερυθράς θάλασσας(Βέβαια αξίζει να αναφέρουμε ότι μονό πηδάλιο διέθεταν τα κινεζικά πλοία ήδη από την δυναστεία των Χαν -200 π.χ. – 220 </a:t>
            </a:r>
            <a:r>
              <a:rPr lang="el-GR" dirty="0" err="1"/>
              <a:t>μ.χ.</a:t>
            </a:r>
            <a:r>
              <a:rPr lang="el-GR" dirty="0"/>
              <a:t>-).</a:t>
            </a:r>
          </a:p>
          <a:p>
            <a:r>
              <a:rPr lang="el-GR" dirty="0"/>
              <a:t> Τότε επεκτάθηκε και η χρήση των τριγωνικών πανιών</a:t>
            </a:r>
            <a:r>
              <a:rPr lang="en-US" dirty="0"/>
              <a:t> </a:t>
            </a:r>
            <a:r>
              <a:rPr lang="el-GR" dirty="0"/>
              <a:t>που είναι γνωστά ως λατίνια, που συνοδεύτηκε από την ναυπήγηση ακόμη ελαφρότερων εμπορικών πλοίων. Ως τον 12ο αιώνα τα λατίνια είχαν καθιερωθεί στη Μεσόγειο και από εκεί διαδόθηκαν στη Βόρεια Ευρώπη. Αυτές οι αλλαγές έδωσαν τη δυνατότητα στα πλοία να ταξιδεύουν εκμεταλλευόμενα στο έπακρο τον άνεμο, έκαναν τους κωπηλάτες σχεδόν περιττούς και επέτρεψαν να γίνονται ταξίδια σε μεγαλύτερες αποστάσεις. </a:t>
            </a:r>
            <a:endParaRPr lang="en-US" dirty="0"/>
          </a:p>
        </p:txBody>
      </p:sp>
      <p:pic>
        <p:nvPicPr>
          <p:cNvPr id="7" name="Content Placeholder 6">
            <a:extLst>
              <a:ext uri="{FF2B5EF4-FFF2-40B4-BE49-F238E27FC236}">
                <a16:creationId xmlns:a16="http://schemas.microsoft.com/office/drawing/2014/main" id="{43999A1B-6D01-7E47-993F-9BC42503AA4A}"/>
              </a:ext>
            </a:extLst>
          </p:cNvPr>
          <p:cNvPicPr>
            <a:picLocks noGrp="1" noChangeAspect="1"/>
          </p:cNvPicPr>
          <p:nvPr>
            <p:ph sz="half" idx="2"/>
          </p:nvPr>
        </p:nvPicPr>
        <p:blipFill>
          <a:blip r:embed="rId2"/>
          <a:stretch>
            <a:fillRect/>
          </a:stretch>
        </p:blipFill>
        <p:spPr>
          <a:xfrm>
            <a:off x="5679612" y="2079179"/>
            <a:ext cx="6051209" cy="2193563"/>
          </a:xfrm>
        </p:spPr>
      </p:pic>
      <p:sp>
        <p:nvSpPr>
          <p:cNvPr id="8" name="TextBox 7">
            <a:extLst>
              <a:ext uri="{FF2B5EF4-FFF2-40B4-BE49-F238E27FC236}">
                <a16:creationId xmlns:a16="http://schemas.microsoft.com/office/drawing/2014/main" id="{78C9DC0E-3749-D98A-DEE8-4B21CD363105}"/>
              </a:ext>
            </a:extLst>
          </p:cNvPr>
          <p:cNvSpPr txBox="1"/>
          <p:nvPr/>
        </p:nvSpPr>
        <p:spPr>
          <a:xfrm>
            <a:off x="5499653" y="4588626"/>
            <a:ext cx="6051210" cy="430887"/>
          </a:xfrm>
          <a:prstGeom prst="rect">
            <a:avLst/>
          </a:prstGeom>
          <a:noFill/>
        </p:spPr>
        <p:txBody>
          <a:bodyPr wrap="square" rtlCol="0">
            <a:spAutoFit/>
          </a:bodyPr>
          <a:lstStyle/>
          <a:p>
            <a:r>
              <a:rPr lang="el-GR" sz="1100" dirty="0"/>
              <a:t>Κεραμικό ομοίωμα πλοίου που χρονολογείται από την δυναστεία των Χαν και δείχνει πρυμναίο πηδάλιο πηγή: κινεζικό υπουργείο πολιτισμού </a:t>
            </a:r>
            <a:r>
              <a:rPr lang="en-US" sz="1100" dirty="0"/>
              <a:t>via hmm wiki.</a:t>
            </a:r>
          </a:p>
        </p:txBody>
      </p:sp>
    </p:spTree>
    <p:extLst>
      <p:ext uri="{BB962C8B-B14F-4D97-AF65-F5344CB8AC3E}">
        <p14:creationId xmlns:p14="http://schemas.microsoft.com/office/powerpoint/2010/main" val="3183886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35B1E4-5560-7CF6-1850-1F081CE6C3BD}"/>
              </a:ext>
            </a:extLst>
          </p:cNvPr>
          <p:cNvSpPr>
            <a:spLocks noGrp="1"/>
          </p:cNvSpPr>
          <p:nvPr>
            <p:ph sz="half" idx="1"/>
          </p:nvPr>
        </p:nvSpPr>
        <p:spPr>
          <a:xfrm>
            <a:off x="0" y="548641"/>
            <a:ext cx="5499651" cy="5707698"/>
          </a:xfrm>
        </p:spPr>
        <p:txBody>
          <a:bodyPr>
            <a:normAutofit/>
          </a:bodyPr>
          <a:lstStyle/>
          <a:p>
            <a:r>
              <a:rPr lang="el-GR" dirty="0"/>
              <a:t>Για τη ναυσιπλοΐα γνωρίζουμε ότι οι ναυτίλοι που ταξίδευαν υπολόγιζαν τις αποστάσεις από σημεία της ξηράς ή από τη θέση του ήλιου και των άστρων με τη χρήση του αστρολάβου, του αστρονομικού οργάνου. Πληροφορίες για τα λιμάνια και τις ακτογραμμές, τις αγορές και τα προϊόντα της κάθε περιοχής περιέχονταν σε ειδικά βιβλία που τα ονόμαζαν περίπλους· Έχουν σωθεί μόνον ο περίπλους της Ερυθράς θάλασσας (του 3ου αιώνα) και ο περίπλους του Ευξείνου Πόντου (περίπου στις αρχές του 6ου αιώνα). Δεν είμαστε σίγουροι ότι υπήρχαν χάρτες με σημειωμένα επάνω τους στοιχεία, όπως προκαθορισμένες πορείες, υφάλους, αποστάσεις μεταξύ λιμανιών, κτλ., καθώς οι παλαιότεροι γνωστοί πορτολάνοι είναι του 16ου αιώνα. </a:t>
            </a:r>
            <a:endParaRPr lang="en-US" dirty="0"/>
          </a:p>
        </p:txBody>
      </p:sp>
      <p:pic>
        <p:nvPicPr>
          <p:cNvPr id="6" name="Content Placeholder 5">
            <a:extLst>
              <a:ext uri="{FF2B5EF4-FFF2-40B4-BE49-F238E27FC236}">
                <a16:creationId xmlns:a16="http://schemas.microsoft.com/office/drawing/2014/main" id="{860745D4-D0AC-3C1C-10CA-8E6EA715A45A}"/>
              </a:ext>
            </a:extLst>
          </p:cNvPr>
          <p:cNvPicPr>
            <a:picLocks noGrp="1" noChangeAspect="1"/>
          </p:cNvPicPr>
          <p:nvPr>
            <p:ph sz="half" idx="2"/>
          </p:nvPr>
        </p:nvPicPr>
        <p:blipFill rotWithShape="1">
          <a:blip r:embed="rId2"/>
          <a:srcRect l="13172" t="23686" r="12173" b="11997"/>
          <a:stretch/>
        </p:blipFill>
        <p:spPr>
          <a:xfrm>
            <a:off x="6418030" y="623456"/>
            <a:ext cx="4551823" cy="5228704"/>
          </a:xfrm>
        </p:spPr>
      </p:pic>
      <p:sp>
        <p:nvSpPr>
          <p:cNvPr id="7" name="TextBox 6">
            <a:extLst>
              <a:ext uri="{FF2B5EF4-FFF2-40B4-BE49-F238E27FC236}">
                <a16:creationId xmlns:a16="http://schemas.microsoft.com/office/drawing/2014/main" id="{B314AFE3-42AD-1F0F-4EEC-9ED66BB82F61}"/>
              </a:ext>
            </a:extLst>
          </p:cNvPr>
          <p:cNvSpPr txBox="1"/>
          <p:nvPr/>
        </p:nvSpPr>
        <p:spPr>
          <a:xfrm>
            <a:off x="5773970" y="5852160"/>
            <a:ext cx="6418029" cy="938719"/>
          </a:xfrm>
          <a:prstGeom prst="rect">
            <a:avLst/>
          </a:prstGeom>
          <a:noFill/>
        </p:spPr>
        <p:txBody>
          <a:bodyPr wrap="square" rtlCol="0">
            <a:spAutoFit/>
          </a:bodyPr>
          <a:lstStyle/>
          <a:p>
            <a:r>
              <a:rPr lang="el-GR" sz="1100" dirty="0">
                <a:hlinkClick r:id="rId3"/>
              </a:rPr>
              <a:t>Ο Βυζαντινός αστρολάβος της </a:t>
            </a:r>
            <a:r>
              <a:rPr lang="el-GR" sz="1100" dirty="0" err="1">
                <a:hlinkClick r:id="rId3"/>
              </a:rPr>
              <a:t>Brescia</a:t>
            </a:r>
            <a:r>
              <a:rPr lang="el-GR" sz="1100" dirty="0">
                <a:hlinkClick r:id="rId3"/>
              </a:rPr>
              <a:t> αποτελεί ένα πολύ σπάνιο δείγμα αστρονομικού οργάνου, όχι μόνο για τη βυζαντινή προέλευση και την ακριβή χρονολόγησή του, αλλά και για τις δύο επιγραφές που φέρει. Η μία είναι έμμετρη και αναφέρεται στις γενικές χρήσεις του οργάνου, στο όνομα και την εθνικότητα του κατασκευαστή -Σέργιος Πρωτοσπαθάριος από την Περσία- ενώ στην άλλη αναγράφεται ότι το όργανο κατασκευάστηκε το 1062.</a:t>
            </a:r>
            <a:endParaRPr lang="en-US" sz="1100" dirty="0"/>
          </a:p>
        </p:txBody>
      </p:sp>
    </p:spTree>
    <p:extLst>
      <p:ext uri="{BB962C8B-B14F-4D97-AF65-F5344CB8AC3E}">
        <p14:creationId xmlns:p14="http://schemas.microsoft.com/office/powerpoint/2010/main" val="1970972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01502A-92D9-F64A-F202-88723E92C46C}"/>
              </a:ext>
            </a:extLst>
          </p:cNvPr>
          <p:cNvPicPr>
            <a:picLocks noChangeAspect="1"/>
          </p:cNvPicPr>
          <p:nvPr/>
        </p:nvPicPr>
        <p:blipFill rotWithShape="1">
          <a:blip r:embed="rId2"/>
          <a:srcRect l="18565" r="18647"/>
          <a:stretch/>
        </p:blipFill>
        <p:spPr>
          <a:xfrm>
            <a:off x="789709" y="773084"/>
            <a:ext cx="3173386" cy="5054138"/>
          </a:xfrm>
          <a:prstGeom prst="rect">
            <a:avLst/>
          </a:prstGeom>
        </p:spPr>
      </p:pic>
      <p:sp>
        <p:nvSpPr>
          <p:cNvPr id="4" name="TextBox 3">
            <a:extLst>
              <a:ext uri="{FF2B5EF4-FFF2-40B4-BE49-F238E27FC236}">
                <a16:creationId xmlns:a16="http://schemas.microsoft.com/office/drawing/2014/main" id="{F1693125-20A3-4656-5114-141512BFAEAA}"/>
              </a:ext>
            </a:extLst>
          </p:cNvPr>
          <p:cNvSpPr txBox="1"/>
          <p:nvPr/>
        </p:nvSpPr>
        <p:spPr>
          <a:xfrm>
            <a:off x="349135" y="5852160"/>
            <a:ext cx="3740727" cy="461665"/>
          </a:xfrm>
          <a:prstGeom prst="rect">
            <a:avLst/>
          </a:prstGeom>
          <a:noFill/>
        </p:spPr>
        <p:txBody>
          <a:bodyPr wrap="square" rtlCol="0">
            <a:spAutoFit/>
          </a:bodyPr>
          <a:lstStyle/>
          <a:p>
            <a:r>
              <a:rPr lang="el-GR" sz="1200" dirty="0"/>
              <a:t>Σύγχρονο αντίγραφο του περίπλου της Ερυθράς Θαλάσσης</a:t>
            </a:r>
            <a:endParaRPr lang="en-US" sz="1200" dirty="0"/>
          </a:p>
        </p:txBody>
      </p:sp>
      <p:sp>
        <p:nvSpPr>
          <p:cNvPr id="5" name="TextBox 4">
            <a:extLst>
              <a:ext uri="{FF2B5EF4-FFF2-40B4-BE49-F238E27FC236}">
                <a16:creationId xmlns:a16="http://schemas.microsoft.com/office/drawing/2014/main" id="{F035AA65-40D2-237F-89A2-21CF607F9BFC}"/>
              </a:ext>
            </a:extLst>
          </p:cNvPr>
          <p:cNvSpPr txBox="1"/>
          <p:nvPr/>
        </p:nvSpPr>
        <p:spPr>
          <a:xfrm>
            <a:off x="4646815" y="1487978"/>
            <a:ext cx="7340137" cy="2308324"/>
          </a:xfrm>
          <a:prstGeom prst="rect">
            <a:avLst/>
          </a:prstGeom>
          <a:noFill/>
        </p:spPr>
        <p:txBody>
          <a:bodyPr wrap="square" rtlCol="0">
            <a:spAutoFit/>
          </a:bodyPr>
          <a:lstStyle/>
          <a:p>
            <a:r>
              <a:rPr lang="el-GR" dirty="0"/>
              <a:t>Αξίζει να διαβάσετε:</a:t>
            </a:r>
          </a:p>
          <a:p>
            <a:endParaRPr lang="el-GR" dirty="0"/>
          </a:p>
          <a:p>
            <a:r>
              <a:rPr lang="el-GR" b="1" dirty="0">
                <a:hlinkClick r:id="rId3"/>
              </a:rPr>
              <a:t>Βυζαντινό ναυάγιο – «κονσέρβα» στην Πόλη</a:t>
            </a:r>
            <a:endParaRPr lang="el-GR" b="1" dirty="0"/>
          </a:p>
          <a:p>
            <a:endParaRPr lang="el-GR" dirty="0"/>
          </a:p>
          <a:p>
            <a:endParaRPr lang="el-GR" dirty="0"/>
          </a:p>
          <a:p>
            <a:r>
              <a:rPr lang="el-GR" dirty="0">
                <a:hlinkClick r:id="rId4"/>
              </a:rPr>
              <a:t>Περιοδικό Ενάλια </a:t>
            </a:r>
            <a:r>
              <a:rPr lang="el-GR" dirty="0" err="1">
                <a:hlinkClick r:id="rId4"/>
              </a:rPr>
              <a:t>Αραχαιολογία</a:t>
            </a:r>
            <a:r>
              <a:rPr lang="el-GR" dirty="0">
                <a:hlinkClick r:id="rId4"/>
              </a:rPr>
              <a:t> το Ναυάγιο στην Κυρά Παναγιά</a:t>
            </a:r>
            <a:endParaRPr lang="el-GR" dirty="0"/>
          </a:p>
          <a:p>
            <a:endParaRPr lang="el-GR" dirty="0"/>
          </a:p>
          <a:p>
            <a:endParaRPr lang="en-US" dirty="0"/>
          </a:p>
        </p:txBody>
      </p:sp>
    </p:spTree>
    <p:extLst>
      <p:ext uri="{BB962C8B-B14F-4D97-AF65-F5344CB8AC3E}">
        <p14:creationId xmlns:p14="http://schemas.microsoft.com/office/powerpoint/2010/main" val="1322912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DCAAE7-58A4-0E32-043A-0580016742EF}"/>
              </a:ext>
            </a:extLst>
          </p:cNvPr>
          <p:cNvSpPr>
            <a:spLocks noGrp="1"/>
          </p:cNvSpPr>
          <p:nvPr>
            <p:ph sz="half" idx="1"/>
          </p:nvPr>
        </p:nvSpPr>
        <p:spPr>
          <a:xfrm>
            <a:off x="473826" y="2060575"/>
            <a:ext cx="5025826" cy="4195763"/>
          </a:xfrm>
        </p:spPr>
        <p:txBody>
          <a:bodyPr>
            <a:normAutofit fontScale="92500" lnSpcReduction="20000"/>
          </a:bodyPr>
          <a:lstStyle/>
          <a:p>
            <a:r>
              <a:rPr lang="el-GR" dirty="0"/>
              <a:t>Φτάνουμε στο έτος 330 μ.Χ., όπου η Κωνσταντινούπολη είναι επίσημα η πρωτεύουσα του Βυζαντίου ή όπως την γνώριζαν τότε, «Ανατολική Ρωμαϊκή Αυτοκρατορία».</a:t>
            </a:r>
          </a:p>
          <a:p>
            <a:r>
              <a:rPr lang="el-GR" dirty="0"/>
              <a:t> Η Κωνσταντινούπολη ήταν φυσικά ένα πολύ παλιό εμπορικό λιμάνι που τελικά γίνεται η καρδιά του βυζαντινού θαλάσσιου εμπορίου. Οι Έλληνες ήταν μακράν η μεγαλύτερη πλειοψηφία στον πληθυσμό του Βυζαντίου, έχοντας διατηρήσει την επιρροή τους σε αυτό το ανατολικό τμήμα της Ρωμαϊκής Αυτοκρατορίας και έτσι μπόρεσαν και πάλι να επεκτείνουν και να αναπτύξουν περαιτέρω τις δραστηριότητές τους στη ναυτιλία και να δημιουργήσουν για άλλη μια φορά μια μακρά περίοδο ναυτική ιστορία.</a:t>
            </a:r>
            <a:endParaRPr lang="en-US" dirty="0"/>
          </a:p>
        </p:txBody>
      </p:sp>
      <p:pic>
        <p:nvPicPr>
          <p:cNvPr id="6" name="Content Placeholder 5">
            <a:extLst>
              <a:ext uri="{FF2B5EF4-FFF2-40B4-BE49-F238E27FC236}">
                <a16:creationId xmlns:a16="http://schemas.microsoft.com/office/drawing/2014/main" id="{CD8BF267-2DF1-0A8F-74BD-84A5C20BEE7E}"/>
              </a:ext>
            </a:extLst>
          </p:cNvPr>
          <p:cNvPicPr>
            <a:picLocks noGrp="1" noChangeAspect="1"/>
          </p:cNvPicPr>
          <p:nvPr>
            <p:ph sz="half" idx="2"/>
          </p:nvPr>
        </p:nvPicPr>
        <p:blipFill>
          <a:blip r:embed="rId2"/>
          <a:stretch>
            <a:fillRect/>
          </a:stretch>
        </p:blipFill>
        <p:spPr>
          <a:xfrm>
            <a:off x="5848728" y="1238596"/>
            <a:ext cx="5778006" cy="5215614"/>
          </a:xfrm>
        </p:spPr>
      </p:pic>
      <p:sp>
        <p:nvSpPr>
          <p:cNvPr id="7" name="TextBox 6">
            <a:extLst>
              <a:ext uri="{FF2B5EF4-FFF2-40B4-BE49-F238E27FC236}">
                <a16:creationId xmlns:a16="http://schemas.microsoft.com/office/drawing/2014/main" id="{32E7611E-C3CF-961B-4270-B2A4CC5730E4}"/>
              </a:ext>
            </a:extLst>
          </p:cNvPr>
          <p:cNvSpPr txBox="1"/>
          <p:nvPr/>
        </p:nvSpPr>
        <p:spPr>
          <a:xfrm>
            <a:off x="5610045" y="6454210"/>
            <a:ext cx="6385220" cy="430887"/>
          </a:xfrm>
          <a:prstGeom prst="rect">
            <a:avLst/>
          </a:prstGeom>
          <a:noFill/>
        </p:spPr>
        <p:txBody>
          <a:bodyPr wrap="square" rtlCol="0">
            <a:spAutoFit/>
          </a:bodyPr>
          <a:lstStyle/>
          <a:p>
            <a:r>
              <a:rPr lang="el-GR" sz="1100" dirty="0"/>
              <a:t>Χάρτης της Κωνσταντινούπολης κατά την Βυζαντινή Περίοδο.                                  Πηγή: </a:t>
            </a:r>
            <a:r>
              <a:rPr lang="fr-FR" sz="1100" dirty="0"/>
              <a:t>R. Janin, Constantinople Byzantine. </a:t>
            </a:r>
            <a:r>
              <a:rPr lang="fr-FR" sz="1100" dirty="0" err="1"/>
              <a:t>Developpement</a:t>
            </a:r>
            <a:r>
              <a:rPr lang="fr-FR" sz="1100" dirty="0"/>
              <a:t> urbain et </a:t>
            </a:r>
            <a:r>
              <a:rPr lang="fr-FR" sz="1100" dirty="0" err="1"/>
              <a:t>repertoire</a:t>
            </a:r>
            <a:r>
              <a:rPr lang="fr-FR" sz="1100" dirty="0"/>
              <a:t> topographique.</a:t>
            </a:r>
            <a:endParaRPr lang="en-US" sz="1100" dirty="0"/>
          </a:p>
        </p:txBody>
      </p:sp>
    </p:spTree>
    <p:extLst>
      <p:ext uri="{BB962C8B-B14F-4D97-AF65-F5344CB8AC3E}">
        <p14:creationId xmlns:p14="http://schemas.microsoft.com/office/powerpoint/2010/main" val="971711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DCAAE7-58A4-0E32-043A-0580016742EF}"/>
              </a:ext>
            </a:extLst>
          </p:cNvPr>
          <p:cNvSpPr>
            <a:spLocks noGrp="1"/>
          </p:cNvSpPr>
          <p:nvPr>
            <p:ph sz="half" idx="1"/>
          </p:nvPr>
        </p:nvSpPr>
        <p:spPr>
          <a:xfrm>
            <a:off x="182881" y="1780006"/>
            <a:ext cx="4480559" cy="4787049"/>
          </a:xfrm>
        </p:spPr>
        <p:txBody>
          <a:bodyPr>
            <a:normAutofit/>
          </a:bodyPr>
          <a:lstStyle/>
          <a:p>
            <a:r>
              <a:rPr lang="el-GR" dirty="0"/>
              <a:t>Κατά τα χρόνια της Πρώιμης Βυζαντινής Περιόδου (4ος – 7ος αιώνας μ.Χ.), όταν η αυτοκρατορία κυριαρχούσε στη Μεσόγειο, τα νησιά του Αιγαίου αποτελούσαν μέρος μίας αλυσίδας με κύριους συνδετικούς κρίκους την Κρήτη, την Κύπρο, τη Σικελία, τη Μάλτα και τη Σαρδηνία που σαν μεγάλες νήσοι με μεγάλα ναυτικά λιμάνια εξασφάλιζαν την ενότητα στις ναυτικές μεταφορές.</a:t>
            </a:r>
            <a:endParaRPr lang="en-US" dirty="0"/>
          </a:p>
        </p:txBody>
      </p:sp>
      <p:pic>
        <p:nvPicPr>
          <p:cNvPr id="6" name="Content Placeholder 5">
            <a:extLst>
              <a:ext uri="{FF2B5EF4-FFF2-40B4-BE49-F238E27FC236}">
                <a16:creationId xmlns:a16="http://schemas.microsoft.com/office/drawing/2014/main" id="{6C70B5E3-F0FD-92A6-2ED7-28E32A6A609F}"/>
              </a:ext>
            </a:extLst>
          </p:cNvPr>
          <p:cNvPicPr>
            <a:picLocks noGrp="1" noChangeAspect="1"/>
          </p:cNvPicPr>
          <p:nvPr>
            <p:ph sz="half" idx="2"/>
          </p:nvPr>
        </p:nvPicPr>
        <p:blipFill>
          <a:blip r:embed="rId2"/>
          <a:stretch>
            <a:fillRect/>
          </a:stretch>
        </p:blipFill>
        <p:spPr>
          <a:xfrm>
            <a:off x="4663439" y="1780006"/>
            <a:ext cx="7423977" cy="3897587"/>
          </a:xfrm>
        </p:spPr>
      </p:pic>
      <p:sp>
        <p:nvSpPr>
          <p:cNvPr id="7" name="TextBox 6">
            <a:extLst>
              <a:ext uri="{FF2B5EF4-FFF2-40B4-BE49-F238E27FC236}">
                <a16:creationId xmlns:a16="http://schemas.microsoft.com/office/drawing/2014/main" id="{57137261-F040-508F-3B5D-D9DEC51182FB}"/>
              </a:ext>
            </a:extLst>
          </p:cNvPr>
          <p:cNvSpPr txBox="1"/>
          <p:nvPr/>
        </p:nvSpPr>
        <p:spPr>
          <a:xfrm>
            <a:off x="4929447" y="5843847"/>
            <a:ext cx="7157969" cy="461665"/>
          </a:xfrm>
          <a:prstGeom prst="rect">
            <a:avLst/>
          </a:prstGeom>
          <a:noFill/>
        </p:spPr>
        <p:txBody>
          <a:bodyPr wrap="square" rtlCol="0">
            <a:spAutoFit/>
          </a:bodyPr>
          <a:lstStyle/>
          <a:p>
            <a:r>
              <a:rPr lang="el-GR" sz="1200" dirty="0"/>
              <a:t>Απεικόνιση των Βυζαντινών κτήσεων στα χρόνια πριν και μετά τον έκτο αιώνα </a:t>
            </a:r>
            <a:r>
              <a:rPr lang="el-GR" sz="1200" dirty="0" err="1"/>
              <a:t>μ.χ.</a:t>
            </a:r>
            <a:endParaRPr lang="el-GR" sz="1200" dirty="0"/>
          </a:p>
          <a:p>
            <a:r>
              <a:rPr lang="el-GR" sz="1200" dirty="0">
                <a:hlinkClick r:id="rId3"/>
              </a:rPr>
              <a:t>Πηγή: </a:t>
            </a:r>
            <a:r>
              <a:rPr lang="en-US" sz="1200" dirty="0">
                <a:hlinkClick r:id="rId3"/>
              </a:rPr>
              <a:t>Encyclopedia Britannica.</a:t>
            </a:r>
            <a:endParaRPr lang="en-US" sz="1200" dirty="0"/>
          </a:p>
        </p:txBody>
      </p:sp>
    </p:spTree>
    <p:extLst>
      <p:ext uri="{BB962C8B-B14F-4D97-AF65-F5344CB8AC3E}">
        <p14:creationId xmlns:p14="http://schemas.microsoft.com/office/powerpoint/2010/main" val="1119554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DCAAE7-58A4-0E32-043A-0580016742EF}"/>
              </a:ext>
            </a:extLst>
          </p:cNvPr>
          <p:cNvSpPr>
            <a:spLocks noGrp="1"/>
          </p:cNvSpPr>
          <p:nvPr>
            <p:ph sz="half" idx="1"/>
          </p:nvPr>
        </p:nvSpPr>
        <p:spPr>
          <a:xfrm>
            <a:off x="473826" y="1271847"/>
            <a:ext cx="5025826" cy="5370022"/>
          </a:xfrm>
        </p:spPr>
        <p:txBody>
          <a:bodyPr>
            <a:normAutofit fontScale="85000" lnSpcReduction="10000"/>
          </a:bodyPr>
          <a:lstStyle/>
          <a:p>
            <a:r>
              <a:rPr lang="el-GR" dirty="0"/>
              <a:t>Όλες οι διαδρομές της Αυτοκρατορίας οδηγούσαν στην Κωνσταντινούπολη και εξυπηρετούσαν την αγορά της. Καθώς η Κωνσταντινούπολη έγινε το κύριο εμπορικό κέντρο, δεν άλλαξαν μόνο τα δρομολόγια</a:t>
            </a:r>
            <a:r>
              <a:rPr lang="en-US" dirty="0"/>
              <a:t> </a:t>
            </a:r>
            <a:r>
              <a:rPr lang="el-GR" dirty="0"/>
              <a:t>αλλά και οι τύποι των πλοίων. Τα σκάφη, που μετέφεραν σιτηρά στην πρωτεύουσα, έπλεαν από την Αλεξάνδρεια στην Κωνσταντινούπολη μέσω των νησιών του Αιγαίου και των στενών του Βοσπόρου. Χρειαζόταν λοιπόν να είναι μικρότερα και πιο ευκίνητα.</a:t>
            </a:r>
          </a:p>
          <a:p>
            <a:r>
              <a:rPr lang="el-GR" dirty="0"/>
              <a:t> Αυτές οι νέες απαιτήσεις δημιούργησαν το ελαφρύ, ευέλικτο και γρήγορο φορτηγό, τον «</a:t>
            </a:r>
            <a:r>
              <a:rPr lang="el-GR" dirty="0" err="1"/>
              <a:t>δόρκων</a:t>
            </a:r>
            <a:r>
              <a:rPr lang="el-GR" dirty="0"/>
              <a:t>», χωρητικότητας 130-140 τόνων και τριγωνικά πανιά («λατίνια») και την «νάβα» ενός λίγο μεγαλύτερου σκάφους εκτοπίσματος περίπου 500 τόνων το οποίο είχε και πολεμικό εξοπλισμό, ενώ ο «δρόμωνας», που εμφανίστηκε τον 6ο αιώνα μ.Χ. κυρίως για μεγάλους πλόες, ήταν ουσιαστικά πολεμικό πλοίο που κατά περιστάσεις φόρτωνε και φορτία.</a:t>
            </a:r>
          </a:p>
          <a:p>
            <a:r>
              <a:rPr lang="el-GR" dirty="0"/>
              <a:t>(</a:t>
            </a:r>
            <a:r>
              <a:rPr lang="el-GR" dirty="0">
                <a:hlinkClick r:id="rId2"/>
              </a:rPr>
              <a:t>Πανεπ. Θεσσαλίας « Εκ του Ναυτικού Βίου των Βυζαντινών»</a:t>
            </a:r>
            <a:endParaRPr lang="en-US" dirty="0"/>
          </a:p>
        </p:txBody>
      </p:sp>
      <p:pic>
        <p:nvPicPr>
          <p:cNvPr id="6" name="Content Placeholder 5">
            <a:extLst>
              <a:ext uri="{FF2B5EF4-FFF2-40B4-BE49-F238E27FC236}">
                <a16:creationId xmlns:a16="http://schemas.microsoft.com/office/drawing/2014/main" id="{A7E9E63C-7956-D537-8F0F-795950235E32}"/>
              </a:ext>
            </a:extLst>
          </p:cNvPr>
          <p:cNvPicPr>
            <a:picLocks noGrp="1" noChangeAspect="1"/>
          </p:cNvPicPr>
          <p:nvPr>
            <p:ph sz="half" idx="2"/>
          </p:nvPr>
        </p:nvPicPr>
        <p:blipFill rotWithShape="1">
          <a:blip r:embed="rId3"/>
          <a:srcRect l="17380" t="5854" r="6706" b="4922"/>
          <a:stretch/>
        </p:blipFill>
        <p:spPr>
          <a:xfrm>
            <a:off x="5718664" y="1331118"/>
            <a:ext cx="5683135" cy="4744511"/>
          </a:xfrm>
        </p:spPr>
      </p:pic>
      <p:sp>
        <p:nvSpPr>
          <p:cNvPr id="7" name="TextBox 6">
            <a:extLst>
              <a:ext uri="{FF2B5EF4-FFF2-40B4-BE49-F238E27FC236}">
                <a16:creationId xmlns:a16="http://schemas.microsoft.com/office/drawing/2014/main" id="{98615CF9-4FFB-D277-A4EF-61B24CF76AF8}"/>
              </a:ext>
            </a:extLst>
          </p:cNvPr>
          <p:cNvSpPr txBox="1"/>
          <p:nvPr/>
        </p:nvSpPr>
        <p:spPr>
          <a:xfrm>
            <a:off x="6009611" y="6149254"/>
            <a:ext cx="5392189" cy="276999"/>
          </a:xfrm>
          <a:prstGeom prst="rect">
            <a:avLst/>
          </a:prstGeom>
          <a:noFill/>
        </p:spPr>
        <p:txBody>
          <a:bodyPr wrap="square" rtlCol="0">
            <a:spAutoFit/>
          </a:bodyPr>
          <a:lstStyle/>
          <a:p>
            <a:r>
              <a:rPr lang="el-GR" sz="1200" dirty="0"/>
              <a:t>Καλλιτεχνική Απεικόνιση </a:t>
            </a:r>
            <a:r>
              <a:rPr lang="el-GR" sz="1200" dirty="0" err="1"/>
              <a:t>δόρκωνα</a:t>
            </a:r>
            <a:r>
              <a:rPr lang="el-GR" sz="1200" dirty="0"/>
              <a:t>.</a:t>
            </a:r>
            <a:endParaRPr lang="en-US" sz="1200" dirty="0"/>
          </a:p>
        </p:txBody>
      </p:sp>
    </p:spTree>
    <p:extLst>
      <p:ext uri="{BB962C8B-B14F-4D97-AF65-F5344CB8AC3E}">
        <p14:creationId xmlns:p14="http://schemas.microsoft.com/office/powerpoint/2010/main" val="1384355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0C0AEB-E056-6085-693E-7590F7F27F30}"/>
              </a:ext>
            </a:extLst>
          </p:cNvPr>
          <p:cNvSpPr txBox="1"/>
          <p:nvPr/>
        </p:nvSpPr>
        <p:spPr>
          <a:xfrm>
            <a:off x="2357793" y="124690"/>
            <a:ext cx="6589725" cy="369332"/>
          </a:xfrm>
          <a:prstGeom prst="rect">
            <a:avLst/>
          </a:prstGeom>
          <a:noFill/>
        </p:spPr>
        <p:txBody>
          <a:bodyPr wrap="square" rtlCol="0">
            <a:spAutoFit/>
          </a:bodyPr>
          <a:lstStyle/>
          <a:p>
            <a:r>
              <a:rPr lang="el-GR" dirty="0">
                <a:hlinkClick r:id="rId4"/>
              </a:rPr>
              <a:t>Ο Βυζαντινός Δρόμωνας η εξέλιξη της </a:t>
            </a:r>
            <a:r>
              <a:rPr lang="el-GR" dirty="0" err="1">
                <a:hlinkClick r:id="rId4"/>
              </a:rPr>
              <a:t>τριήρους</a:t>
            </a:r>
            <a:endParaRPr lang="en-US" dirty="0"/>
          </a:p>
        </p:txBody>
      </p:sp>
      <p:pic>
        <p:nvPicPr>
          <p:cNvPr id="3" name="Κεφ.  26. Ο Βυζαντινός δρόμωνας">
            <a:hlinkClick r:id="" action="ppaction://media"/>
            <a:extLst>
              <a:ext uri="{FF2B5EF4-FFF2-40B4-BE49-F238E27FC236}">
                <a16:creationId xmlns:a16="http://schemas.microsoft.com/office/drawing/2014/main" id="{A6462515-7484-5494-9A56-9CE6BD5996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41763" y="494022"/>
            <a:ext cx="8021783" cy="6016338"/>
          </a:xfrm>
          <a:prstGeom prst="rect">
            <a:avLst/>
          </a:prstGeom>
        </p:spPr>
      </p:pic>
    </p:spTree>
    <p:extLst>
      <p:ext uri="{BB962C8B-B14F-4D97-AF65-F5344CB8AC3E}">
        <p14:creationId xmlns:p14="http://schemas.microsoft.com/office/powerpoint/2010/main" val="111988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6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DCAAE7-58A4-0E32-043A-0580016742EF}"/>
              </a:ext>
            </a:extLst>
          </p:cNvPr>
          <p:cNvSpPr>
            <a:spLocks noGrp="1"/>
          </p:cNvSpPr>
          <p:nvPr>
            <p:ph sz="half" idx="1"/>
          </p:nvPr>
        </p:nvSpPr>
        <p:spPr>
          <a:xfrm>
            <a:off x="0" y="972589"/>
            <a:ext cx="5499652" cy="5283749"/>
          </a:xfrm>
        </p:spPr>
        <p:txBody>
          <a:bodyPr>
            <a:normAutofit fontScale="85000" lnSpcReduction="10000"/>
          </a:bodyPr>
          <a:lstStyle/>
          <a:p>
            <a:r>
              <a:rPr lang="el-GR" dirty="0"/>
              <a:t>Κι</a:t>
            </a:r>
            <a:r>
              <a:rPr lang="en-US" dirty="0"/>
              <a:t> </a:t>
            </a:r>
            <a:r>
              <a:rPr lang="el-GR" dirty="0"/>
              <a:t>εδώ όπως και με την πρότερη Ρωμαϊκή Αυτοκρατορία μαθαίνουμε από την βιβλιογραφία  ότι το Βυζάντιο υιοθετεί, πολιτικές στη ναυτιλία που βοήθησαν πολύ στην επιτυχία του ελληνικού εμπορικού ναυτικού στους αιώνες που ακολούθησαν. </a:t>
            </a:r>
          </a:p>
          <a:p>
            <a:r>
              <a:rPr lang="el-GR" dirty="0"/>
              <a:t>Στο Βυζάντιο καθιερώνονται οι πρώτες αυτασφαλίσεις, δηλαδή οι πρώτοι σύλλογοι P &amp; I,  δημιουργούνται  νόμοι που αφορούσαν τις ασφαλιστικές αξιώσεις, τα ναυτιλιακά δάνεια, τις ευθύνες του πλοιοκτήτη και τους κανονισμούς που διέπουν τη σχέση μεταξύ του πλοιοκτήτη και του πληρώματος του. </a:t>
            </a:r>
          </a:p>
          <a:p>
            <a:r>
              <a:rPr lang="el-GR" dirty="0"/>
              <a:t>Να σημειωθεί ότι ο πρώτη επίσημα θεσμοθετημένη πρόβλεψη για τις συνέπειες της </a:t>
            </a:r>
            <a:r>
              <a:rPr lang="en-US" dirty="0"/>
              <a:t>“</a:t>
            </a:r>
            <a:r>
              <a:rPr lang="el-GR" dirty="0"/>
              <a:t>γενικής αβαρίας</a:t>
            </a:r>
            <a:r>
              <a:rPr lang="en-US" dirty="0"/>
              <a:t>”</a:t>
            </a:r>
            <a:r>
              <a:rPr lang="el-GR" dirty="0"/>
              <a:t> (</a:t>
            </a:r>
            <a:r>
              <a:rPr lang="en-US" dirty="0"/>
              <a:t>general average)</a:t>
            </a:r>
            <a:r>
              <a:rPr lang="el-GR" dirty="0"/>
              <a:t>, συναντάται με την ενσωμάτωση του Ροδιακού κανόνα στην νομοθεσία του Ιουστινιανού (Ιουστινιανή </a:t>
            </a:r>
            <a:r>
              <a:rPr lang="en-US" dirty="0"/>
              <a:t>Digesta)</a:t>
            </a:r>
            <a:r>
              <a:rPr lang="el-GR" dirty="0"/>
              <a:t>,</a:t>
            </a:r>
            <a:r>
              <a:rPr lang="en-US" dirty="0"/>
              <a:t> </a:t>
            </a:r>
            <a:r>
              <a:rPr lang="el-GR" dirty="0"/>
              <a:t>η οποία προβλέπει ότι η αξία φορτίου που απορρίπτεται την θάλασσα για την διάσωση του υπόλοιπου φορτίου και του πλοίου οφείλει να αποζημιωθεί κατ’ αναλογία από τις διασωθείσες περιουσίες δηλαδή το πλοίο και το υπόλοιπο φορτίο. (</a:t>
            </a:r>
            <a:r>
              <a:rPr lang="el-GR" sz="1500" dirty="0">
                <a:hlinkClick r:id="rId2"/>
              </a:rPr>
              <a:t>ΝΑΥΤΙΚΗ ΑΣΦΑΛΙΣΗ, Παπαριστοδημου Γ. Ε.Μ.Π.</a:t>
            </a:r>
            <a:r>
              <a:rPr lang="el-GR" dirty="0"/>
              <a:t>)</a:t>
            </a:r>
          </a:p>
        </p:txBody>
      </p:sp>
      <p:sp>
        <p:nvSpPr>
          <p:cNvPr id="7" name="TextBox 6">
            <a:extLst>
              <a:ext uri="{FF2B5EF4-FFF2-40B4-BE49-F238E27FC236}">
                <a16:creationId xmlns:a16="http://schemas.microsoft.com/office/drawing/2014/main" id="{98615CF9-4FFB-D277-A4EF-61B24CF76AF8}"/>
              </a:ext>
            </a:extLst>
          </p:cNvPr>
          <p:cNvSpPr txBox="1"/>
          <p:nvPr/>
        </p:nvSpPr>
        <p:spPr>
          <a:xfrm>
            <a:off x="5797328" y="5345785"/>
            <a:ext cx="5392189" cy="646331"/>
          </a:xfrm>
          <a:prstGeom prst="rect">
            <a:avLst/>
          </a:prstGeom>
          <a:noFill/>
        </p:spPr>
        <p:txBody>
          <a:bodyPr wrap="square" rtlCol="0">
            <a:spAutoFit/>
          </a:bodyPr>
          <a:lstStyle/>
          <a:p>
            <a:r>
              <a:rPr lang="el-GR" sz="1200" dirty="0"/>
              <a:t>Πηγή: </a:t>
            </a:r>
            <a:r>
              <a:rPr lang="en-US" sz="1200" b="1" dirty="0">
                <a:hlinkClick r:id="rId3"/>
              </a:rPr>
              <a:t>Corpus Juris Civilis Law: Created by a Byzantine Emperor and Still Relevant in Courts Over 1,500 Years Later</a:t>
            </a:r>
            <a:endParaRPr lang="en-US" sz="1200" b="1" dirty="0"/>
          </a:p>
          <a:p>
            <a:endParaRPr lang="en-US" sz="1200" dirty="0"/>
          </a:p>
        </p:txBody>
      </p:sp>
      <p:pic>
        <p:nvPicPr>
          <p:cNvPr id="12" name="Content Placeholder 11">
            <a:extLst>
              <a:ext uri="{FF2B5EF4-FFF2-40B4-BE49-F238E27FC236}">
                <a16:creationId xmlns:a16="http://schemas.microsoft.com/office/drawing/2014/main" id="{BA770468-7796-4DE8-401D-672B9A0F0708}"/>
              </a:ext>
            </a:extLst>
          </p:cNvPr>
          <p:cNvPicPr>
            <a:picLocks noGrp="1" noChangeAspect="1"/>
          </p:cNvPicPr>
          <p:nvPr>
            <p:ph sz="half" idx="2"/>
          </p:nvPr>
        </p:nvPicPr>
        <p:blipFill>
          <a:blip r:embed="rId4"/>
          <a:stretch>
            <a:fillRect/>
          </a:stretch>
        </p:blipFill>
        <p:spPr>
          <a:xfrm>
            <a:off x="5411585" y="1447611"/>
            <a:ext cx="6644679" cy="3797720"/>
          </a:xfrm>
        </p:spPr>
      </p:pic>
    </p:spTree>
    <p:extLst>
      <p:ext uri="{BB962C8B-B14F-4D97-AF65-F5344CB8AC3E}">
        <p14:creationId xmlns:p14="http://schemas.microsoft.com/office/powerpoint/2010/main" val="4163027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DCAAE7-58A4-0E32-043A-0580016742EF}"/>
              </a:ext>
            </a:extLst>
          </p:cNvPr>
          <p:cNvSpPr>
            <a:spLocks noGrp="1"/>
          </p:cNvSpPr>
          <p:nvPr>
            <p:ph sz="half" idx="1"/>
          </p:nvPr>
        </p:nvSpPr>
        <p:spPr>
          <a:xfrm>
            <a:off x="473826" y="2060575"/>
            <a:ext cx="5025826" cy="4195763"/>
          </a:xfrm>
        </p:spPr>
        <p:txBody>
          <a:bodyPr>
            <a:normAutofit/>
          </a:bodyPr>
          <a:lstStyle/>
          <a:p>
            <a:r>
              <a:rPr lang="el-GR" dirty="0"/>
              <a:t>Ο αυτοκράτορας Νικηφόρος το 803 μ.Χ., ιδρύει την πρώτη ναυτιλιακή τράπεζα στην ιστορία. Η τράπεζα δάνειζε καπετάνιους και πλοιοκτήτες για ναυπήγηση πλοίων και χρέωνε τόκο 17%. </a:t>
            </a:r>
          </a:p>
          <a:p>
            <a:r>
              <a:rPr lang="el-GR" dirty="0"/>
              <a:t>Υπήρχε δε, Υπουργείο Εμπορικής Ναυτιλίας, το οποίο ασκούσε τον απαραίτητο έλεγχο στην εμπορική ναυτιλία, το οποίο ασχολούνταν με την καταμέτρηση και καταχώρηση των πλοίων (νηολόγιο), το ιδιοκτησιακό τους καθεστώς, και τηρούσε μητρώο διαπιστευμένων πλοιάρχων.</a:t>
            </a:r>
            <a:endParaRPr lang="en-US" dirty="0"/>
          </a:p>
        </p:txBody>
      </p:sp>
      <p:sp>
        <p:nvSpPr>
          <p:cNvPr id="7" name="TextBox 6">
            <a:extLst>
              <a:ext uri="{FF2B5EF4-FFF2-40B4-BE49-F238E27FC236}">
                <a16:creationId xmlns:a16="http://schemas.microsoft.com/office/drawing/2014/main" id="{98615CF9-4FFB-D277-A4EF-61B24CF76AF8}"/>
              </a:ext>
            </a:extLst>
          </p:cNvPr>
          <p:cNvSpPr txBox="1"/>
          <p:nvPr/>
        </p:nvSpPr>
        <p:spPr>
          <a:xfrm>
            <a:off x="5764078" y="4506720"/>
            <a:ext cx="5392189" cy="461665"/>
          </a:xfrm>
          <a:prstGeom prst="rect">
            <a:avLst/>
          </a:prstGeom>
          <a:noFill/>
        </p:spPr>
        <p:txBody>
          <a:bodyPr wrap="square" rtlCol="0">
            <a:spAutoFit/>
          </a:bodyPr>
          <a:lstStyle/>
          <a:p>
            <a:r>
              <a:rPr lang="el-GR" sz="1200" dirty="0"/>
              <a:t>Απεικόνιση του Αυτοκράτορα Νικηφόρου Α’ και του γιού του (δεξιά) σε νόμισμα.</a:t>
            </a:r>
            <a:endParaRPr lang="en-US" sz="1200" dirty="0"/>
          </a:p>
        </p:txBody>
      </p:sp>
      <p:pic>
        <p:nvPicPr>
          <p:cNvPr id="9" name="Content Placeholder 8">
            <a:extLst>
              <a:ext uri="{FF2B5EF4-FFF2-40B4-BE49-F238E27FC236}">
                <a16:creationId xmlns:a16="http://schemas.microsoft.com/office/drawing/2014/main" id="{C5886B71-5531-A006-C815-7AB1E2D2F856}"/>
              </a:ext>
            </a:extLst>
          </p:cNvPr>
          <p:cNvPicPr>
            <a:picLocks noGrp="1" noChangeAspect="1"/>
          </p:cNvPicPr>
          <p:nvPr>
            <p:ph sz="half" idx="2"/>
          </p:nvPr>
        </p:nvPicPr>
        <p:blipFill>
          <a:blip r:embed="rId2"/>
          <a:stretch>
            <a:fillRect/>
          </a:stretch>
        </p:blipFill>
        <p:spPr>
          <a:xfrm>
            <a:off x="5621190" y="2464752"/>
            <a:ext cx="4703646" cy="1928495"/>
          </a:xfrm>
        </p:spPr>
      </p:pic>
    </p:spTree>
    <p:extLst>
      <p:ext uri="{BB962C8B-B14F-4D97-AF65-F5344CB8AC3E}">
        <p14:creationId xmlns:p14="http://schemas.microsoft.com/office/powerpoint/2010/main" val="2749317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DCAAE7-58A4-0E32-043A-0580016742EF}"/>
              </a:ext>
            </a:extLst>
          </p:cNvPr>
          <p:cNvSpPr>
            <a:spLocks noGrp="1"/>
          </p:cNvSpPr>
          <p:nvPr>
            <p:ph sz="half" idx="1"/>
          </p:nvPr>
        </p:nvSpPr>
        <p:spPr>
          <a:xfrm>
            <a:off x="473826" y="2060575"/>
            <a:ext cx="5025826" cy="4195763"/>
          </a:xfrm>
        </p:spPr>
        <p:txBody>
          <a:bodyPr>
            <a:normAutofit/>
          </a:bodyPr>
          <a:lstStyle/>
          <a:p>
            <a:r>
              <a:rPr lang="el-GR" dirty="0"/>
              <a:t>Αλλά καθώς η ιστορία επαναλαμβάνεται, έπρεπε να έρθει μια στιγμή από τον 8ο αιώνα μ.Χ. και ύστερα, που η παρακμή της Βυζαντινής Αυτοκρατορίας ξεκίνησε, πρώτα με την ανάθεση ευθυνών για το θαλάσσιο εμπόριο στη Μεσόγειο σε ιταλικές πόλεις, όπως το Αμάλφι, η Γένοβα και η Βενετία και επίσης επειδή οι Αραβική επιρροή γίνεται όλο και ισχυρότερη με τους Σαρακηνούς να κάνουν επιδρομές και να κατακτούν εδάφη σε όλη την μεσόγειο .</a:t>
            </a:r>
            <a:endParaRPr lang="en-US" dirty="0"/>
          </a:p>
        </p:txBody>
      </p:sp>
      <p:sp>
        <p:nvSpPr>
          <p:cNvPr id="7" name="TextBox 6">
            <a:extLst>
              <a:ext uri="{FF2B5EF4-FFF2-40B4-BE49-F238E27FC236}">
                <a16:creationId xmlns:a16="http://schemas.microsoft.com/office/drawing/2014/main" id="{98615CF9-4FFB-D277-A4EF-61B24CF76AF8}"/>
              </a:ext>
            </a:extLst>
          </p:cNvPr>
          <p:cNvSpPr txBox="1"/>
          <p:nvPr/>
        </p:nvSpPr>
        <p:spPr>
          <a:xfrm>
            <a:off x="5764078" y="4398655"/>
            <a:ext cx="5954096" cy="646331"/>
          </a:xfrm>
          <a:prstGeom prst="rect">
            <a:avLst/>
          </a:prstGeom>
          <a:noFill/>
        </p:spPr>
        <p:txBody>
          <a:bodyPr wrap="square" rtlCol="0">
            <a:spAutoFit/>
          </a:bodyPr>
          <a:lstStyle/>
          <a:p>
            <a:r>
              <a:rPr lang="el-GR" sz="1200" dirty="0"/>
              <a:t>Ο πειρατικός στόλος των Σαρακηνών καταπλέει στην Κρήτη (απεικόνιση από την Βυζαντινή Ιστορία του </a:t>
            </a:r>
            <a:r>
              <a:rPr lang="el-GR" sz="1200" dirty="0" err="1"/>
              <a:t>Ἰωάννη</a:t>
            </a:r>
            <a:r>
              <a:rPr lang="el-GR" sz="1200" dirty="0"/>
              <a:t> </a:t>
            </a:r>
            <a:r>
              <a:rPr lang="el-GR" sz="1200" dirty="0" err="1"/>
              <a:t>Σκυλίτζη</a:t>
            </a:r>
            <a:r>
              <a:rPr lang="el-GR" sz="1200" dirty="0"/>
              <a:t> 11</a:t>
            </a:r>
            <a:r>
              <a:rPr lang="el-GR" sz="1200" baseline="30000" dirty="0"/>
              <a:t>ος</a:t>
            </a:r>
            <a:r>
              <a:rPr lang="el-GR" sz="1200" dirty="0"/>
              <a:t> αιώνας </a:t>
            </a:r>
            <a:r>
              <a:rPr lang="el-GR" sz="1200" dirty="0" err="1"/>
              <a:t>μ.χ.</a:t>
            </a:r>
            <a:r>
              <a:rPr lang="el-GR" sz="1200" dirty="0"/>
              <a:t> (</a:t>
            </a:r>
            <a:r>
              <a:rPr lang="en-US" sz="1200" i="1" dirty="0" err="1"/>
              <a:t>Biblioteca</a:t>
            </a:r>
            <a:r>
              <a:rPr lang="en-US" sz="1200" i="1" dirty="0"/>
              <a:t> Nacional de </a:t>
            </a:r>
            <a:r>
              <a:rPr lang="en-US" sz="1200" i="1" dirty="0" err="1"/>
              <a:t>España</a:t>
            </a:r>
            <a:r>
              <a:rPr lang="el-GR" sz="1200" i="1" dirty="0"/>
              <a:t>)</a:t>
            </a:r>
            <a:endParaRPr lang="en-US" sz="1200" dirty="0"/>
          </a:p>
        </p:txBody>
      </p:sp>
      <p:pic>
        <p:nvPicPr>
          <p:cNvPr id="5" name="Content Placeholder 4">
            <a:extLst>
              <a:ext uri="{FF2B5EF4-FFF2-40B4-BE49-F238E27FC236}">
                <a16:creationId xmlns:a16="http://schemas.microsoft.com/office/drawing/2014/main" id="{0560A07D-2715-8D6D-1337-FEC094B3D8F0}"/>
              </a:ext>
            </a:extLst>
          </p:cNvPr>
          <p:cNvPicPr>
            <a:picLocks noGrp="1" noChangeAspect="1"/>
          </p:cNvPicPr>
          <p:nvPr>
            <p:ph sz="half" idx="2"/>
          </p:nvPr>
        </p:nvPicPr>
        <p:blipFill>
          <a:blip r:embed="rId2"/>
          <a:stretch>
            <a:fillRect/>
          </a:stretch>
        </p:blipFill>
        <p:spPr>
          <a:xfrm>
            <a:off x="5937308" y="2060575"/>
            <a:ext cx="5663102" cy="2195541"/>
          </a:xfrm>
        </p:spPr>
      </p:pic>
    </p:spTree>
    <p:extLst>
      <p:ext uri="{BB962C8B-B14F-4D97-AF65-F5344CB8AC3E}">
        <p14:creationId xmlns:p14="http://schemas.microsoft.com/office/powerpoint/2010/main" val="1344046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DCAAE7-58A4-0E32-043A-0580016742EF}"/>
              </a:ext>
            </a:extLst>
          </p:cNvPr>
          <p:cNvSpPr>
            <a:spLocks noGrp="1"/>
          </p:cNvSpPr>
          <p:nvPr>
            <p:ph sz="half" idx="1"/>
          </p:nvPr>
        </p:nvSpPr>
        <p:spPr>
          <a:xfrm>
            <a:off x="0" y="124692"/>
            <a:ext cx="5499652" cy="6483926"/>
          </a:xfrm>
        </p:spPr>
        <p:txBody>
          <a:bodyPr>
            <a:normAutofit fontScale="70000" lnSpcReduction="20000"/>
          </a:bodyPr>
          <a:lstStyle/>
          <a:p>
            <a:r>
              <a:rPr lang="el-GR" dirty="0"/>
              <a:t>Από τον 13ο αιώνα, το Βυζάντιο χάνει σημαντική δύναμη και επιρροή στις ιταλικές πόλεις και η επιρροή της ελληνικής εμπορικής ναυτιλίας φθάνει σε πολύ χαμηλό σημείο. Οι Έλληνες ναυτικοί χάνουν τον μεγάλο στόλο τους αλλά συνεχίζουν να διαδραματίζουν σημαντικό ρόλο υπηρετώντας σε ξένα πλοία.</a:t>
            </a:r>
          </a:p>
          <a:p>
            <a:r>
              <a:rPr lang="el-GR" dirty="0"/>
              <a:t>Πολύ πριν από την Άλωση της Κωνσταντινούπολης, οι </a:t>
            </a:r>
            <a:r>
              <a:rPr lang="el-GR" dirty="0">
                <a:hlinkClick r:id="rId2"/>
              </a:rPr>
              <a:t>Βυζαντινοί Αυτοκράτορες πνιγμένοι στην απληστία τις δολοπλοκίες την διαφθορά και τον νεποτισμό</a:t>
            </a:r>
            <a:r>
              <a:rPr lang="el-GR" dirty="0"/>
              <a:t>*  καταντούν μαριονέτες στα χέρια των ιταλικών εμπορικών δημοκρατιών, κυρίως της Γένοβας και της Βενετίας.</a:t>
            </a:r>
            <a:r>
              <a:rPr lang="en-US" dirty="0"/>
              <a:t> </a:t>
            </a:r>
            <a:r>
              <a:rPr lang="el-GR" dirty="0"/>
              <a:t>Ο Αλέξιος Κομνηνός, για παράδειγμα, με</a:t>
            </a:r>
            <a:r>
              <a:rPr lang="en-US" dirty="0"/>
              <a:t> </a:t>
            </a:r>
            <a:r>
              <a:rPr lang="el-GR" dirty="0"/>
              <a:t>το χρυσόβουλο του 1082 </a:t>
            </a:r>
            <a:r>
              <a:rPr lang="el-GR" dirty="0" err="1"/>
              <a:t>μ.X</a:t>
            </a:r>
            <a:r>
              <a:rPr lang="el-GR" dirty="0"/>
              <a:t>. παραχωρεί στους εμπόρους της Βενετίας</a:t>
            </a:r>
            <a:r>
              <a:rPr lang="en-US" dirty="0"/>
              <a:t> </a:t>
            </a:r>
            <a:r>
              <a:rPr lang="el-GR" dirty="0"/>
              <a:t>λιμενικές διευκολύνσεις και έτσι πληρώνει βαρύ τίμημα για την εγκατάλειψη της ναυτικής δύναμης με την ταπείνωση και τις απώλειες μεγάλου</a:t>
            </a:r>
            <a:r>
              <a:rPr lang="en-US" dirty="0"/>
              <a:t> </a:t>
            </a:r>
            <a:r>
              <a:rPr lang="el-GR" dirty="0"/>
              <a:t>ποσού από τα έσοδα του κράτους.</a:t>
            </a:r>
            <a:endParaRPr lang="en-US" dirty="0"/>
          </a:p>
          <a:p>
            <a:r>
              <a:rPr lang="el-GR" dirty="0"/>
              <a:t>Ο Ιωάννης Κομνηνός </a:t>
            </a:r>
            <a:r>
              <a:rPr lang="en-US" dirty="0"/>
              <a:t>(1118 - 1143 )</a:t>
            </a:r>
            <a:r>
              <a:rPr lang="el-GR" dirty="0"/>
              <a:t>προχωρεί, επίσης, σε κάτι ολέθριο σε βάρος του ναυτικού, μάλλον από υστεροβουλία</a:t>
            </a:r>
            <a:r>
              <a:rPr lang="en-US" dirty="0"/>
              <a:t> </a:t>
            </a:r>
            <a:r>
              <a:rPr lang="el-GR" dirty="0"/>
              <a:t>και ανικανότητα, καταργεί το Ταμείο για ενίσχυση του Στόλου και έτσι</a:t>
            </a:r>
            <a:r>
              <a:rPr lang="en-US" dirty="0"/>
              <a:t> </a:t>
            </a:r>
            <a:r>
              <a:rPr lang="el-GR" dirty="0"/>
              <a:t>ελλείψει χρημάτων εγκαταλείφθηκε ο στόλος σαπίζοντας στα καρνάγια.</a:t>
            </a:r>
            <a:endParaRPr lang="en-US" dirty="0"/>
          </a:p>
          <a:p>
            <a:r>
              <a:rPr lang="el-GR" dirty="0"/>
              <a:t>Σαν να μην έφθανε αυτό, ο αυτοκράτορας Αλέξιος Γ. Άγγελος (1195-1203) δίνει την χαριστική βολή στο απόμειναν ναυτικό με την πώληση όλου του υλικού για τη συντήρηση των πλοίων (ξυλεία, σχοινιά, άγκυρες, κατάρτια, άρμενα). Και όταν τους τελευταίους αιώνες του Βυζαντίου (13ος – 15ος αι.) η συστηματικά οργανωμένη πειρατεία από Τούρκους και Δυτικούς δύσκολα αντιμετωπίζεται, προδιαγράφεται και το τέλος της κυριαρχίας των Βυζαντινών στη θάλασσα</a:t>
            </a:r>
          </a:p>
          <a:p>
            <a:r>
              <a:rPr lang="el-GR" dirty="0"/>
              <a:t> </a:t>
            </a:r>
          </a:p>
          <a:p>
            <a:r>
              <a:rPr lang="el-GR" dirty="0"/>
              <a:t>*</a:t>
            </a:r>
            <a:r>
              <a:rPr lang="el-GR" sz="1200" dirty="0"/>
              <a:t>Νεποτισμός: η εκμετάλλευση των δυνατοτήτων που δίνει σε κάποιον η θέση που κατέχει, για να εξασφαλίσει σε συγγενείς και φίλους αξιώματα, δημόσιες θέσεις κτλ. </a:t>
            </a:r>
            <a:r>
              <a:rPr lang="el-GR" sz="1200" i="1" dirty="0" err="1"/>
              <a:t>Mε</a:t>
            </a:r>
            <a:r>
              <a:rPr lang="el-GR" sz="1200" i="1" dirty="0"/>
              <a:t> την ευνοιοκρατία και το νεποτισμό καταργείται κάθε έννοια αξιοκρατίας.</a:t>
            </a:r>
            <a:endParaRPr lang="en-US" sz="1200" dirty="0"/>
          </a:p>
        </p:txBody>
      </p:sp>
      <p:pic>
        <p:nvPicPr>
          <p:cNvPr id="8" name="Content Placeholder 7">
            <a:extLst>
              <a:ext uri="{FF2B5EF4-FFF2-40B4-BE49-F238E27FC236}">
                <a16:creationId xmlns:a16="http://schemas.microsoft.com/office/drawing/2014/main" id="{23210BC7-32F7-7854-C64A-82B7B244307D}"/>
              </a:ext>
            </a:extLst>
          </p:cNvPr>
          <p:cNvPicPr>
            <a:picLocks noGrp="1" noChangeAspect="1"/>
          </p:cNvPicPr>
          <p:nvPr>
            <p:ph sz="half" idx="2"/>
          </p:nvPr>
        </p:nvPicPr>
        <p:blipFill>
          <a:blip r:embed="rId3"/>
          <a:stretch>
            <a:fillRect/>
          </a:stretch>
        </p:blipFill>
        <p:spPr>
          <a:xfrm>
            <a:off x="5580322" y="1209523"/>
            <a:ext cx="6289702" cy="4152185"/>
          </a:xfrm>
        </p:spPr>
      </p:pic>
    </p:spTree>
    <p:extLst>
      <p:ext uri="{BB962C8B-B14F-4D97-AF65-F5344CB8AC3E}">
        <p14:creationId xmlns:p14="http://schemas.microsoft.com/office/powerpoint/2010/main" val="21587168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469</TotalTime>
  <Words>2077</Words>
  <Application>Microsoft Office PowerPoint</Application>
  <PresentationFormat>Widescreen</PresentationFormat>
  <Paragraphs>60</Paragraphs>
  <Slides>18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Century Gothic</vt:lpstr>
      <vt:lpstr>Wingdings 3</vt:lpstr>
      <vt:lpstr>Ion</vt:lpstr>
      <vt:lpstr>ΤΑ ΒΥΖΑΝΤΙΝΑ ΧΡΟΝΙΑ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Ναυπηγική και Ναυτιλία στο Βυζάντιο.</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ΤΑ ΒΥΖΑΝΤΙΝΑ ΧΡΟΝΙΑ</dc:title>
  <dc:creator>Θρασύβουλος Κοτσιφάκης</dc:creator>
  <cp:lastModifiedBy>Θρασύβουλος Κοτσιφάκης</cp:lastModifiedBy>
  <cp:revision>2</cp:revision>
  <dcterms:created xsi:type="dcterms:W3CDTF">2023-11-21T12:06:01Z</dcterms:created>
  <dcterms:modified xsi:type="dcterms:W3CDTF">2023-11-22T11:26:32Z</dcterms:modified>
</cp:coreProperties>
</file>