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57" r:id="rId5"/>
    <p:sldId id="258" r:id="rId6"/>
    <p:sldId id="263" r:id="rId7"/>
    <p:sldId id="264" r:id="rId8"/>
    <p:sldId id="259"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10/24/2023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ongming.net/novel/sgz/ganning.php"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rentsmuseum.nl/en"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argolisculture.gr/el/lista-mnimeion/spilaio-fraghthi/"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7A78-C378-E5E9-2F1B-E47A626D5DB9}"/>
              </a:ext>
            </a:extLst>
          </p:cNvPr>
          <p:cNvSpPr>
            <a:spLocks noGrp="1"/>
          </p:cNvSpPr>
          <p:nvPr>
            <p:ph type="ctrTitle"/>
          </p:nvPr>
        </p:nvSpPr>
        <p:spPr/>
        <p:txBody>
          <a:bodyPr/>
          <a:lstStyle/>
          <a:p>
            <a:r>
              <a:rPr lang="el-GR" dirty="0"/>
              <a:t>ΝΑΥΤΙΚΗ ΙΣΤΟΡΙΑ</a:t>
            </a:r>
            <a:endParaRPr lang="en-US" dirty="0"/>
          </a:p>
        </p:txBody>
      </p:sp>
      <p:sp>
        <p:nvSpPr>
          <p:cNvPr id="3" name="Subtitle 2">
            <a:extLst>
              <a:ext uri="{FF2B5EF4-FFF2-40B4-BE49-F238E27FC236}">
                <a16:creationId xmlns:a16="http://schemas.microsoft.com/office/drawing/2014/main" id="{5578BF56-FCC9-1966-E23D-746E6EA32BC7}"/>
              </a:ext>
            </a:extLst>
          </p:cNvPr>
          <p:cNvSpPr>
            <a:spLocks noGrp="1"/>
          </p:cNvSpPr>
          <p:nvPr>
            <p:ph type="subTitle" idx="1"/>
          </p:nvPr>
        </p:nvSpPr>
        <p:spPr/>
        <p:txBody>
          <a:bodyPr/>
          <a:lstStyle/>
          <a:p>
            <a:r>
              <a:rPr lang="el-GR" dirty="0"/>
              <a:t>ΔΙΑΡΚΕΙΑ 30 ΔΙΔΑΚΤΙΚΕΣ ΩΡΕΣ</a:t>
            </a:r>
            <a:endParaRPr lang="en-US" dirty="0"/>
          </a:p>
        </p:txBody>
      </p:sp>
    </p:spTree>
    <p:extLst>
      <p:ext uri="{BB962C8B-B14F-4D97-AF65-F5344CB8AC3E}">
        <p14:creationId xmlns:p14="http://schemas.microsoft.com/office/powerpoint/2010/main" val="380502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51E3-397C-C019-6D68-AD00332CA2EE}"/>
              </a:ext>
            </a:extLst>
          </p:cNvPr>
          <p:cNvSpPr>
            <a:spLocks noGrp="1"/>
          </p:cNvSpPr>
          <p:nvPr>
            <p:ph type="title"/>
          </p:nvPr>
        </p:nvSpPr>
        <p:spPr/>
        <p:txBody>
          <a:bodyPr/>
          <a:lstStyle/>
          <a:p>
            <a:r>
              <a:rPr lang="el-GR" dirty="0"/>
              <a:t>Τι </a:t>
            </a:r>
            <a:r>
              <a:rPr lang="el-GR" dirty="0" err="1"/>
              <a:t>ειναι</a:t>
            </a:r>
            <a:r>
              <a:rPr lang="el-GR" dirty="0"/>
              <a:t> η </a:t>
            </a:r>
            <a:r>
              <a:rPr lang="el-GR" dirty="0" err="1"/>
              <a:t>ναυτιλιακη</a:t>
            </a:r>
            <a:r>
              <a:rPr lang="el-GR" dirty="0"/>
              <a:t> </a:t>
            </a:r>
            <a:r>
              <a:rPr lang="el-GR" dirty="0" err="1"/>
              <a:t>ιστορια</a:t>
            </a:r>
            <a:r>
              <a:rPr lang="el-GR" dirty="0"/>
              <a:t>;</a:t>
            </a:r>
            <a:endParaRPr lang="en-US" dirty="0"/>
          </a:p>
        </p:txBody>
      </p:sp>
      <p:sp>
        <p:nvSpPr>
          <p:cNvPr id="3" name="Content Placeholder 2">
            <a:extLst>
              <a:ext uri="{FF2B5EF4-FFF2-40B4-BE49-F238E27FC236}">
                <a16:creationId xmlns:a16="http://schemas.microsoft.com/office/drawing/2014/main" id="{6E4D06D5-52F8-4894-2496-96E80096E924}"/>
              </a:ext>
            </a:extLst>
          </p:cNvPr>
          <p:cNvSpPr>
            <a:spLocks noGrp="1"/>
          </p:cNvSpPr>
          <p:nvPr>
            <p:ph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πεδίο της ναυτιλιακής Ιστορίας μελετά την ιστορική διαδρομή της σχέσης του ανθρώπου – θάλασσας κυρίως για συγκοινωνιακούς και εμπορικούς σκοπούς. Εξετάζει:</a:t>
            </a:r>
          </a:p>
          <a:p>
            <a:pPr marR="0" lvl="0">
              <a:lnSpc>
                <a:spcPct val="107000"/>
              </a:lnSpc>
              <a:spcBef>
                <a:spcPts val="0"/>
              </a:spcBef>
              <a:spcAft>
                <a:spcPts val="0"/>
              </a:spcAft>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Τους τρόπους μεταφοράς φορτίων στη θάλασσα.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Τους τύπους πλοίων.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Τους θαλάσσιους δρόμους, τους ναυτικούς και τις συνθήκες διαβίωσης στα πλοία.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Ναυτικές εταιρίες / επιχειρήσεις.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Την Ιστορική διαδικασία δημιουργίας διεθνών θεσμικών πλαισίων και νομοθεσίας</a:t>
            </a:r>
            <a:r>
              <a:rPr lang="el-GR" kern="100" dirty="0">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001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AF23-81BC-3645-66F1-07ED8349B21E}"/>
              </a:ext>
            </a:extLst>
          </p:cNvPr>
          <p:cNvSpPr>
            <a:spLocks noGrp="1"/>
          </p:cNvSpPr>
          <p:nvPr>
            <p:ph type="title"/>
          </p:nvPr>
        </p:nvSpPr>
        <p:spPr/>
        <p:txBody>
          <a:bodyPr/>
          <a:lstStyle/>
          <a:p>
            <a:r>
              <a:rPr lang="el-GR" dirty="0"/>
              <a:t>Ποιο </a:t>
            </a:r>
            <a:r>
              <a:rPr lang="el-GR" dirty="0" err="1"/>
              <a:t>ειναι</a:t>
            </a:r>
            <a:r>
              <a:rPr lang="el-GR" dirty="0"/>
              <a:t> το </a:t>
            </a:r>
            <a:r>
              <a:rPr lang="el-GR" dirty="0" err="1"/>
              <a:t>φασμα</a:t>
            </a:r>
            <a:r>
              <a:rPr lang="el-GR" dirty="0"/>
              <a:t> </a:t>
            </a:r>
            <a:r>
              <a:rPr lang="el-GR" dirty="0" err="1"/>
              <a:t>αντικειμενων</a:t>
            </a:r>
            <a:r>
              <a:rPr lang="el-GR" dirty="0"/>
              <a:t> που </a:t>
            </a:r>
            <a:r>
              <a:rPr lang="el-GR" dirty="0" err="1"/>
              <a:t>ερευνα</a:t>
            </a:r>
            <a:r>
              <a:rPr lang="el-GR" dirty="0"/>
              <a:t> σαν </a:t>
            </a:r>
            <a:r>
              <a:rPr lang="el-GR" dirty="0" err="1"/>
              <a:t>τομεασ</a:t>
            </a:r>
            <a:r>
              <a:rPr lang="el-GR" dirty="0"/>
              <a:t> της </a:t>
            </a:r>
            <a:r>
              <a:rPr lang="el-GR" dirty="0" err="1"/>
              <a:t>συνολικησ</a:t>
            </a:r>
            <a:r>
              <a:rPr lang="el-GR" dirty="0"/>
              <a:t> </a:t>
            </a:r>
            <a:r>
              <a:rPr lang="el-GR" dirty="0" err="1"/>
              <a:t>ιστορικησ</a:t>
            </a:r>
            <a:r>
              <a:rPr lang="el-GR" dirty="0"/>
              <a:t> </a:t>
            </a:r>
            <a:r>
              <a:rPr lang="el-GR" dirty="0" err="1"/>
              <a:t>ερευνασ</a:t>
            </a:r>
            <a:r>
              <a:rPr lang="el-GR" dirty="0"/>
              <a:t>;</a:t>
            </a:r>
            <a:endParaRPr lang="en-US" dirty="0"/>
          </a:p>
        </p:txBody>
      </p:sp>
      <p:sp>
        <p:nvSpPr>
          <p:cNvPr id="3" name="Content Placeholder 2">
            <a:extLst>
              <a:ext uri="{FF2B5EF4-FFF2-40B4-BE49-F238E27FC236}">
                <a16:creationId xmlns:a16="http://schemas.microsoft.com/office/drawing/2014/main" id="{999EF35A-67B2-99E0-2DF8-1CD66F597754}"/>
              </a:ext>
            </a:extLst>
          </p:cNvPr>
          <p:cNvSpPr>
            <a:spLocks noGrp="1"/>
          </p:cNvSpPr>
          <p:nvPr>
            <p:ph idx="1"/>
          </p:nvPr>
        </p:nvSpPr>
        <p:spPr/>
        <p:txBody>
          <a:bodyPr>
            <a:normAutofit lnSpcReduction="10000"/>
          </a:bodyPr>
          <a:lstStyle/>
          <a:p>
            <a:pPr marL="457200" marR="0">
              <a:lnSpc>
                <a:spcPct val="107000"/>
              </a:lnSpc>
              <a:spcBef>
                <a:spcPts val="0"/>
              </a:spcBef>
              <a:spcAft>
                <a:spcPts val="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Εξερευνήσεις και ανακαλύψεις αγνώστων περιοχών.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Θαλάσσιο εμπόριο και στάδια εξέλιξης.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Αποικισμοί και Αποικιοκρατία.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Ιστορία πολεμικού ναυτικού.</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Εξέλιξη Πλοίων.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Αρχαιολογία ναυαγίων.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Αλιεία.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Πειρατεία.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Ναυτικό δίκαιο.</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Λιμάνια.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Θαλάσσια αναψυχή.</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BF4EF421-3DD2-83C2-4606-066BAC844C55}"/>
              </a:ext>
            </a:extLst>
          </p:cNvPr>
          <p:cNvPicPr>
            <a:picLocks noChangeAspect="1"/>
          </p:cNvPicPr>
          <p:nvPr/>
        </p:nvPicPr>
        <p:blipFill>
          <a:blip r:embed="rId2"/>
          <a:stretch>
            <a:fillRect/>
          </a:stretch>
        </p:blipFill>
        <p:spPr>
          <a:xfrm>
            <a:off x="8204662" y="2028306"/>
            <a:ext cx="2207583" cy="4241066"/>
          </a:xfrm>
          <a:prstGeom prst="rect">
            <a:avLst/>
          </a:prstGeom>
        </p:spPr>
      </p:pic>
      <p:sp>
        <p:nvSpPr>
          <p:cNvPr id="6" name="TextBox 5">
            <a:extLst>
              <a:ext uri="{FF2B5EF4-FFF2-40B4-BE49-F238E27FC236}">
                <a16:creationId xmlns:a16="http://schemas.microsoft.com/office/drawing/2014/main" id="{82CE72E7-4340-A8AC-D1F3-101E1802C88D}"/>
              </a:ext>
            </a:extLst>
          </p:cNvPr>
          <p:cNvSpPr txBox="1"/>
          <p:nvPr/>
        </p:nvSpPr>
        <p:spPr>
          <a:xfrm flipH="1">
            <a:off x="7704848" y="6345572"/>
            <a:ext cx="4207289" cy="307777"/>
          </a:xfrm>
          <a:prstGeom prst="rect">
            <a:avLst/>
          </a:prstGeom>
          <a:noFill/>
        </p:spPr>
        <p:txBody>
          <a:bodyPr wrap="square" rtlCol="0">
            <a:spAutoFit/>
          </a:bodyPr>
          <a:lstStyle/>
          <a:p>
            <a:r>
              <a:rPr lang="el-GR" sz="1400" dirty="0">
                <a:hlinkClick r:id="rId3"/>
              </a:rPr>
              <a:t>Κινέζος πειρατής της εποχής της δυναστείας των </a:t>
            </a:r>
            <a:r>
              <a:rPr lang="en-US" sz="1400" dirty="0">
                <a:hlinkClick r:id="rId3"/>
              </a:rPr>
              <a:t>Qing</a:t>
            </a:r>
            <a:endParaRPr lang="en-US" sz="1400" dirty="0"/>
          </a:p>
        </p:txBody>
      </p:sp>
    </p:spTree>
    <p:extLst>
      <p:ext uri="{BB962C8B-B14F-4D97-AF65-F5344CB8AC3E}">
        <p14:creationId xmlns:p14="http://schemas.microsoft.com/office/powerpoint/2010/main" val="188317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27E4-BE1A-BE31-0D0C-B05305FD5562}"/>
              </a:ext>
            </a:extLst>
          </p:cNvPr>
          <p:cNvSpPr>
            <a:spLocks noGrp="1"/>
          </p:cNvSpPr>
          <p:nvPr>
            <p:ph type="title"/>
          </p:nvPr>
        </p:nvSpPr>
        <p:spPr/>
        <p:txBody>
          <a:bodyPr/>
          <a:lstStyle/>
          <a:p>
            <a:r>
              <a:rPr lang="el-GR" dirty="0"/>
              <a:t>Τα </a:t>
            </a:r>
            <a:r>
              <a:rPr lang="el-GR" dirty="0" err="1"/>
              <a:t>πρωτα</a:t>
            </a:r>
            <a:r>
              <a:rPr lang="el-GR" dirty="0"/>
              <a:t> </a:t>
            </a:r>
            <a:r>
              <a:rPr lang="el-GR" dirty="0" err="1"/>
              <a:t>πλοια</a:t>
            </a:r>
            <a:endParaRPr lang="en-US" dirty="0"/>
          </a:p>
        </p:txBody>
      </p:sp>
      <p:sp>
        <p:nvSpPr>
          <p:cNvPr id="3" name="Content Placeholder 2">
            <a:extLst>
              <a:ext uri="{FF2B5EF4-FFF2-40B4-BE49-F238E27FC236}">
                <a16:creationId xmlns:a16="http://schemas.microsoft.com/office/drawing/2014/main" id="{1FAE03AD-FF12-F874-B8B1-4B7B70AA1E18}"/>
              </a:ext>
            </a:extLst>
          </p:cNvPr>
          <p:cNvSpPr>
            <a:spLocks noGrp="1"/>
          </p:cNvSpPr>
          <p:nvPr>
            <p:ph idx="1"/>
          </p:nvPr>
        </p:nvSpPr>
        <p:spPr>
          <a:xfrm>
            <a:off x="336668" y="1651615"/>
            <a:ext cx="7676802" cy="5081693"/>
          </a:xfrm>
        </p:spPr>
        <p:txBody>
          <a:bodyPr>
            <a:normAutofit lnSpcReduction="10000"/>
          </a:bodyPr>
          <a:lstStyle/>
          <a:p>
            <a:r>
              <a:rPr lang="el-GR" dirty="0"/>
              <a:t>Η ιστορία των θαλάσσιων σκαφών είναι παλαιότερη από την γραπτή ιστορία σε οποιονδήποτε πολιτισμό. Τα πρώτα σκάφη δεν κατασκευάστηκαν από τους νέους (σύγχρονους) ανθρώπους αλλά από τους προκατόχους τους, τον </a:t>
            </a:r>
            <a:r>
              <a:rPr lang="el-GR" dirty="0" err="1"/>
              <a:t>Homo</a:t>
            </a:r>
            <a:r>
              <a:rPr lang="el-GR" dirty="0"/>
              <a:t> </a:t>
            </a:r>
            <a:r>
              <a:rPr lang="el-GR" dirty="0" err="1"/>
              <a:t>Erectus</a:t>
            </a:r>
            <a:r>
              <a:rPr lang="el-GR" dirty="0"/>
              <a:t> πριν από περίπου 800.000 χρόνια και έτσι πιθανότατα εξαπλώθηκαν από την Αφρική σε άλλα μέρη του κόσμου. Τα αρχαιολογικά δεδομένα αναφέρουν ότι το παλαιότερο σκάφος στον κόσμο χρονολογείται από το 8200-7600 π.Χ. </a:t>
            </a:r>
          </a:p>
          <a:p>
            <a:r>
              <a:rPr lang="en-US" dirty="0"/>
              <a:t>T</a:t>
            </a:r>
            <a:r>
              <a:rPr lang="el-GR" dirty="0"/>
              <a:t>ο πρώτο θαλάσσιο μεταφορικό μέσο είναι το ονομαζόμενο κανό της </a:t>
            </a:r>
            <a:r>
              <a:rPr lang="el-GR" dirty="0" err="1"/>
              <a:t>Pesse</a:t>
            </a:r>
            <a:r>
              <a:rPr lang="el-GR" dirty="0"/>
              <a:t> και ανακαλύφθηκε στην Ολλανδία. Ήταν μια πιρόγα μήκους τριών ποδιών (περίπου 90 εκατοστά) , που σημαίνει ότι φτιάχτηκε από έναν κοίλο φλοιό του δέντρου </a:t>
            </a:r>
            <a:r>
              <a:rPr lang="el-GR" dirty="0" err="1"/>
              <a:t>Pinus</a:t>
            </a:r>
            <a:r>
              <a:rPr lang="el-GR" dirty="0"/>
              <a:t> </a:t>
            </a:r>
            <a:r>
              <a:rPr lang="el-GR" dirty="0" err="1"/>
              <a:t>Sylvestris</a:t>
            </a:r>
            <a:r>
              <a:rPr lang="el-GR" dirty="0"/>
              <a:t> (πεύκο). </a:t>
            </a:r>
          </a:p>
          <a:p>
            <a:r>
              <a:rPr lang="el-GR" dirty="0"/>
              <a:t>Ωστόσο, οι ειδικοί πιστεύουν ότι πλωτά σκάφη χρησιμοποιούνταν πολύ πριν από αυτό. </a:t>
            </a:r>
          </a:p>
          <a:p>
            <a:r>
              <a:rPr lang="el-GR" dirty="0"/>
              <a:t>Το γεγονός αυτό επιβεβαιώνεται από την αρχαιότερη απεικόνιση ενός πλοίου σε ένα βράχο, που βρέθηκε ως σκάλισμα στο Αζερμπαϊτζάν που χρονολογείται από το 10.000 π.Χ. Έδειχνε ένα κωπηλατικό πλοίο με καλάμια που μετέφερε περίπου 20 άνδρες.</a:t>
            </a:r>
            <a:endParaRPr lang="en-US" dirty="0"/>
          </a:p>
        </p:txBody>
      </p:sp>
      <p:pic>
        <p:nvPicPr>
          <p:cNvPr id="5" name="Picture 4">
            <a:extLst>
              <a:ext uri="{FF2B5EF4-FFF2-40B4-BE49-F238E27FC236}">
                <a16:creationId xmlns:a16="http://schemas.microsoft.com/office/drawing/2014/main" id="{9A5698B6-B245-CE4A-55F0-0348118D55EF}"/>
              </a:ext>
            </a:extLst>
          </p:cNvPr>
          <p:cNvPicPr>
            <a:picLocks noChangeAspect="1"/>
          </p:cNvPicPr>
          <p:nvPr/>
        </p:nvPicPr>
        <p:blipFill>
          <a:blip r:embed="rId2"/>
          <a:stretch>
            <a:fillRect/>
          </a:stretch>
        </p:blipFill>
        <p:spPr>
          <a:xfrm>
            <a:off x="8266830" y="0"/>
            <a:ext cx="3771561" cy="6858000"/>
          </a:xfrm>
          <a:prstGeom prst="rect">
            <a:avLst/>
          </a:prstGeom>
        </p:spPr>
      </p:pic>
    </p:spTree>
    <p:extLst>
      <p:ext uri="{BB962C8B-B14F-4D97-AF65-F5344CB8AC3E}">
        <p14:creationId xmlns:p14="http://schemas.microsoft.com/office/powerpoint/2010/main" val="195859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C15B1-2BBB-A9C0-12FD-F598ABA80AEB}"/>
              </a:ext>
            </a:extLst>
          </p:cNvPr>
          <p:cNvPicPr>
            <a:picLocks noChangeAspect="1"/>
          </p:cNvPicPr>
          <p:nvPr/>
        </p:nvPicPr>
        <p:blipFill>
          <a:blip r:embed="rId2"/>
          <a:stretch>
            <a:fillRect/>
          </a:stretch>
        </p:blipFill>
        <p:spPr>
          <a:xfrm>
            <a:off x="756458" y="283789"/>
            <a:ext cx="10174778" cy="5993363"/>
          </a:xfrm>
          <a:prstGeom prst="rect">
            <a:avLst/>
          </a:prstGeom>
        </p:spPr>
      </p:pic>
      <p:sp>
        <p:nvSpPr>
          <p:cNvPr id="4" name="TextBox 3">
            <a:extLst>
              <a:ext uri="{FF2B5EF4-FFF2-40B4-BE49-F238E27FC236}">
                <a16:creationId xmlns:a16="http://schemas.microsoft.com/office/drawing/2014/main" id="{5D8F2CE6-DA54-264B-4CEB-58BC7F596B4D}"/>
              </a:ext>
            </a:extLst>
          </p:cNvPr>
          <p:cNvSpPr txBox="1"/>
          <p:nvPr/>
        </p:nvSpPr>
        <p:spPr>
          <a:xfrm>
            <a:off x="756458" y="6389545"/>
            <a:ext cx="10174778" cy="369332"/>
          </a:xfrm>
          <a:prstGeom prst="rect">
            <a:avLst/>
          </a:prstGeom>
          <a:noFill/>
        </p:spPr>
        <p:txBody>
          <a:bodyPr wrap="square" rtlCol="0">
            <a:spAutoFit/>
          </a:bodyPr>
          <a:lstStyle/>
          <a:p>
            <a:r>
              <a:rPr lang="el-GR" dirty="0" err="1"/>
              <a:t>Κανώ</a:t>
            </a:r>
            <a:r>
              <a:rPr lang="el-GR" dirty="0"/>
              <a:t> της </a:t>
            </a:r>
            <a:r>
              <a:rPr lang="en-US" dirty="0" err="1"/>
              <a:t>Pesse</a:t>
            </a:r>
            <a:r>
              <a:rPr lang="en-US" dirty="0"/>
              <a:t> – </a:t>
            </a:r>
            <a:r>
              <a:rPr lang="el-GR" dirty="0">
                <a:hlinkClick r:id="rId3"/>
              </a:rPr>
              <a:t>Μουσείο </a:t>
            </a:r>
            <a:r>
              <a:rPr lang="en-US" dirty="0">
                <a:hlinkClick r:id="rId3"/>
              </a:rPr>
              <a:t>Drents – Assen </a:t>
            </a:r>
            <a:r>
              <a:rPr lang="el-GR" dirty="0">
                <a:hlinkClick r:id="rId3"/>
              </a:rPr>
              <a:t>Ολλανδία</a:t>
            </a:r>
            <a:r>
              <a:rPr lang="el-GR" dirty="0"/>
              <a:t>.</a:t>
            </a:r>
            <a:endParaRPr lang="en-US" dirty="0"/>
          </a:p>
        </p:txBody>
      </p:sp>
    </p:spTree>
    <p:extLst>
      <p:ext uri="{BB962C8B-B14F-4D97-AF65-F5344CB8AC3E}">
        <p14:creationId xmlns:p14="http://schemas.microsoft.com/office/powerpoint/2010/main" val="167049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625715-093C-0B62-E774-7E298F035F70}"/>
              </a:ext>
            </a:extLst>
          </p:cNvPr>
          <p:cNvSpPr txBox="1"/>
          <p:nvPr/>
        </p:nvSpPr>
        <p:spPr>
          <a:xfrm>
            <a:off x="282633" y="989214"/>
            <a:ext cx="5320145" cy="1477328"/>
          </a:xfrm>
          <a:prstGeom prst="rect">
            <a:avLst/>
          </a:prstGeom>
          <a:noFill/>
        </p:spPr>
        <p:txBody>
          <a:bodyPr wrap="square" rtlCol="0">
            <a:spAutoFit/>
          </a:bodyPr>
          <a:lstStyle/>
          <a:p>
            <a:r>
              <a:rPr lang="el-GR" dirty="0"/>
              <a:t>Τα πρώτα «εμπορικά πλοία» ήταν μεμονωμένα κούτσουρα στα οποία φορτωνόταν μικρό φορτίο και επέπλεαν με το ρεύμα των ποταμών. Τελικά, περισσότερα κούτσουρα δέθηκαν μεταξύ τους ώστε να μεταφερθούν μεγαλύτερα φορτία.</a:t>
            </a:r>
            <a:endParaRPr lang="en-US" dirty="0"/>
          </a:p>
        </p:txBody>
      </p:sp>
      <p:pic>
        <p:nvPicPr>
          <p:cNvPr id="4" name="Picture 3">
            <a:extLst>
              <a:ext uri="{FF2B5EF4-FFF2-40B4-BE49-F238E27FC236}">
                <a16:creationId xmlns:a16="http://schemas.microsoft.com/office/drawing/2014/main" id="{EEEFFDE6-CB09-AAB2-6E99-3AEB67C0C5E6}"/>
              </a:ext>
            </a:extLst>
          </p:cNvPr>
          <p:cNvPicPr>
            <a:picLocks noChangeAspect="1"/>
          </p:cNvPicPr>
          <p:nvPr/>
        </p:nvPicPr>
        <p:blipFill>
          <a:blip r:embed="rId2"/>
          <a:stretch>
            <a:fillRect/>
          </a:stretch>
        </p:blipFill>
        <p:spPr>
          <a:xfrm>
            <a:off x="4188576" y="2524818"/>
            <a:ext cx="7505700" cy="4019550"/>
          </a:xfrm>
          <a:prstGeom prst="rect">
            <a:avLst/>
          </a:prstGeom>
        </p:spPr>
      </p:pic>
    </p:spTree>
    <p:extLst>
      <p:ext uri="{BB962C8B-B14F-4D97-AF65-F5344CB8AC3E}">
        <p14:creationId xmlns:p14="http://schemas.microsoft.com/office/powerpoint/2010/main" val="165896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2219-F921-3B0C-D515-1F27319562A9}"/>
              </a:ext>
            </a:extLst>
          </p:cNvPr>
          <p:cNvSpPr>
            <a:spLocks noGrp="1"/>
          </p:cNvSpPr>
          <p:nvPr>
            <p:ph type="title"/>
          </p:nvPr>
        </p:nvSpPr>
        <p:spPr>
          <a:xfrm>
            <a:off x="324196" y="609600"/>
            <a:ext cx="11230495" cy="1456267"/>
          </a:xfrm>
        </p:spPr>
        <p:txBody>
          <a:bodyPr/>
          <a:lstStyle/>
          <a:p>
            <a:r>
              <a:rPr lang="el-GR" dirty="0" err="1"/>
              <a:t>Ελληνικεσ</a:t>
            </a:r>
            <a:r>
              <a:rPr lang="el-GR" dirty="0"/>
              <a:t> </a:t>
            </a:r>
            <a:r>
              <a:rPr lang="el-GR" dirty="0" err="1"/>
              <a:t>θαλασσιεσ</a:t>
            </a:r>
            <a:r>
              <a:rPr lang="el-GR" dirty="0"/>
              <a:t> </a:t>
            </a:r>
            <a:r>
              <a:rPr lang="el-GR" dirty="0" err="1"/>
              <a:t>μεταφορεσ</a:t>
            </a:r>
            <a:r>
              <a:rPr lang="el-GR" dirty="0"/>
              <a:t> στην νεολιθική </a:t>
            </a:r>
            <a:r>
              <a:rPr lang="el-GR" dirty="0" err="1"/>
              <a:t>εποχη</a:t>
            </a:r>
            <a:endParaRPr lang="en-US" dirty="0"/>
          </a:p>
        </p:txBody>
      </p:sp>
      <p:sp>
        <p:nvSpPr>
          <p:cNvPr id="3" name="TextBox 2">
            <a:extLst>
              <a:ext uri="{FF2B5EF4-FFF2-40B4-BE49-F238E27FC236}">
                <a16:creationId xmlns:a16="http://schemas.microsoft.com/office/drawing/2014/main" id="{6BDDD8FB-D838-7A1F-F1DC-2268D9DFFA36}"/>
              </a:ext>
            </a:extLst>
          </p:cNvPr>
          <p:cNvSpPr txBox="1"/>
          <p:nvPr/>
        </p:nvSpPr>
        <p:spPr>
          <a:xfrm>
            <a:off x="15240" y="1832136"/>
            <a:ext cx="12161520" cy="7017306"/>
          </a:xfrm>
          <a:prstGeom prst="rect">
            <a:avLst/>
          </a:prstGeom>
          <a:noFill/>
        </p:spPr>
        <p:txBody>
          <a:bodyPr wrap="square" numCol="2" rtlCol="0">
            <a:spAutoFit/>
          </a:bodyPr>
          <a:lstStyle/>
          <a:p>
            <a:r>
              <a:rPr lang="el-GR" dirty="0"/>
              <a:t>Ένα από τα σημαντικότερα σπήλαια της Ευρώπης και μία από τις σημαντικότερες προϊστορικές θέσεις του ελληνικού χώρου, το </a:t>
            </a:r>
            <a:r>
              <a:rPr lang="el-GR" b="1" dirty="0">
                <a:solidFill>
                  <a:srgbClr val="FE80C7"/>
                </a:solidFill>
                <a:hlinkClick r:id="rId2">
                  <a:extLst>
                    <a:ext uri="{A12FA001-AC4F-418D-AE19-62706E023703}">
                      <ahyp:hlinkClr xmlns:ahyp="http://schemas.microsoft.com/office/drawing/2018/hyperlinkcolor" val="tx"/>
                    </a:ext>
                  </a:extLst>
                </a:hlinkClick>
              </a:rPr>
              <a:t>σπήλαιο </a:t>
            </a:r>
            <a:r>
              <a:rPr lang="el-GR" b="1" dirty="0">
                <a:solidFill>
                  <a:srgbClr val="92D050"/>
                </a:solidFill>
                <a:hlinkClick r:id="rId2">
                  <a:extLst>
                    <a:ext uri="{A12FA001-AC4F-418D-AE19-62706E023703}">
                      <ahyp:hlinkClr xmlns:ahyp="http://schemas.microsoft.com/office/drawing/2018/hyperlinkcolor" val="tx"/>
                    </a:ext>
                  </a:extLst>
                </a:hlinkClick>
              </a:rPr>
              <a:t>Φράγχθι</a:t>
            </a:r>
            <a:r>
              <a:rPr lang="el-GR" dirty="0"/>
              <a:t>, βρίσκεται στην βόρεια ακτή του κόλπου της Κοιλάδας </a:t>
            </a:r>
            <a:r>
              <a:rPr lang="el-GR" dirty="0" err="1"/>
              <a:t>Ερμιονίδας</a:t>
            </a:r>
            <a:r>
              <a:rPr lang="el-GR" dirty="0"/>
              <a:t> του νομού Αργολίδας στην Πελοπόννησο.</a:t>
            </a:r>
          </a:p>
          <a:p>
            <a:r>
              <a:rPr lang="el-GR" dirty="0"/>
              <a:t>Μέχρι σήμερα έχει διερευνηθεί μέσω των ανασκαφών περίοδος 25.000 χρόνων και υπάρχουν ενδείξεις, ότι το σπήλαιο κατοικούταν συνεχώς από το 20.000 μέχρι το 3.000 π.Χ., οπότε και γκρεμίστηκε.</a:t>
            </a:r>
          </a:p>
          <a:p>
            <a:endParaRPr lang="el-GR" dirty="0"/>
          </a:p>
          <a:p>
            <a:r>
              <a:rPr lang="el-GR" dirty="0"/>
              <a:t>Το σπήλαιο φτάνει στην ακμή του στη Μέση Νεολιθική (5.000-4.500 π.Χ.) και την Ύστερη Νεολιθική περίοδο, που ακολουθεί για τα επόμενα 500 χρόνια. Αυτήν την περίοδο βρέθηκε οψιδιανός, ένα πέτρωμα που υπάρχει μόνο στη Μήλο, 140 </a:t>
            </a:r>
            <a:r>
              <a:rPr lang="el-GR" dirty="0" err="1"/>
              <a:t>χμ</a:t>
            </a:r>
            <a:r>
              <a:rPr lang="el-GR" dirty="0"/>
              <a:t>. (80 μίλια) μακριά και φέρνει μία αληθινή επανάσταση σχετικά με την αντίληψη για τις θαλάσσιες μεταφορές.</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r>
              <a:rPr lang="el-GR" dirty="0"/>
              <a:t>Ο οψιδιανός εξορίζει τα προηγούμενα εργαλεία από σχιστόλιθο και δίνει την δυνατότητα να φτιαχτούν πολύ καλύτερα με μεγαλύτερη αντοχή. Μία απόπειρα που έγινε να επιβεβαιωθεί η θαλάσσια επικοινωνία </a:t>
            </a:r>
            <a:r>
              <a:rPr lang="el-GR" dirty="0" err="1"/>
              <a:t>Ερμιονίδας</a:t>
            </a:r>
            <a:r>
              <a:rPr lang="el-GR" dirty="0"/>
              <a:t> – Μήλου ήταν στις 14/06/87, όταν τετραμελές πλήρωμα πήγε από την Ερμιόνη στη Μήλο με πλοιάριο από πεύκα, που είχε κατάρτι και πανί, πήραν οψιδιανό και γύρισαν στην Ερμιόνη.</a:t>
            </a:r>
          </a:p>
          <a:p>
            <a:endParaRPr lang="el-GR" b="1" dirty="0"/>
          </a:p>
          <a:p>
            <a:endParaRPr lang="el-GR" b="1" dirty="0"/>
          </a:p>
          <a:p>
            <a:endParaRPr lang="el-GR" b="1" dirty="0"/>
          </a:p>
          <a:p>
            <a:endParaRPr lang="el-GR" b="1" dirty="0"/>
          </a:p>
          <a:p>
            <a:endParaRPr lang="el-GR" b="1" dirty="0"/>
          </a:p>
          <a:p>
            <a:endParaRPr lang="el-GR" b="1" dirty="0"/>
          </a:p>
          <a:p>
            <a:endParaRPr lang="en-US" dirty="0"/>
          </a:p>
        </p:txBody>
      </p:sp>
      <p:pic>
        <p:nvPicPr>
          <p:cNvPr id="5" name="Picture 4">
            <a:extLst>
              <a:ext uri="{FF2B5EF4-FFF2-40B4-BE49-F238E27FC236}">
                <a16:creationId xmlns:a16="http://schemas.microsoft.com/office/drawing/2014/main" id="{0753999C-A95B-3965-CE51-8049C965463C}"/>
              </a:ext>
            </a:extLst>
          </p:cNvPr>
          <p:cNvPicPr>
            <a:picLocks noChangeAspect="1"/>
          </p:cNvPicPr>
          <p:nvPr/>
        </p:nvPicPr>
        <p:blipFill>
          <a:blip r:embed="rId3"/>
          <a:stretch>
            <a:fillRect/>
          </a:stretch>
        </p:blipFill>
        <p:spPr>
          <a:xfrm>
            <a:off x="6635771" y="3866074"/>
            <a:ext cx="4420157" cy="2950957"/>
          </a:xfrm>
          <a:prstGeom prst="rect">
            <a:avLst/>
          </a:prstGeom>
        </p:spPr>
      </p:pic>
    </p:spTree>
    <p:extLst>
      <p:ext uri="{BB962C8B-B14F-4D97-AF65-F5344CB8AC3E}">
        <p14:creationId xmlns:p14="http://schemas.microsoft.com/office/powerpoint/2010/main" val="30196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0A68-CA3A-3979-BEFB-B89E7338F943}"/>
              </a:ext>
            </a:extLst>
          </p:cNvPr>
          <p:cNvSpPr>
            <a:spLocks noGrp="1"/>
          </p:cNvSpPr>
          <p:nvPr>
            <p:ph type="title"/>
          </p:nvPr>
        </p:nvSpPr>
        <p:spPr/>
        <p:txBody>
          <a:bodyPr/>
          <a:lstStyle/>
          <a:p>
            <a:r>
              <a:rPr lang="el-GR" dirty="0"/>
              <a:t>Η </a:t>
            </a:r>
            <a:r>
              <a:rPr lang="el-GR" dirty="0" err="1"/>
              <a:t>δημιουργια</a:t>
            </a:r>
            <a:r>
              <a:rPr lang="el-GR" dirty="0"/>
              <a:t> </a:t>
            </a:r>
            <a:r>
              <a:rPr lang="el-GR" dirty="0" err="1"/>
              <a:t>θαλασσιων</a:t>
            </a:r>
            <a:r>
              <a:rPr lang="el-GR" dirty="0"/>
              <a:t> </a:t>
            </a:r>
            <a:r>
              <a:rPr lang="el-GR" dirty="0" err="1"/>
              <a:t>εμπορικων</a:t>
            </a:r>
            <a:r>
              <a:rPr lang="el-GR" dirty="0"/>
              <a:t> </a:t>
            </a:r>
            <a:r>
              <a:rPr lang="el-GR" dirty="0" err="1"/>
              <a:t>δρομων</a:t>
            </a:r>
            <a:endParaRPr lang="en-US" dirty="0"/>
          </a:p>
        </p:txBody>
      </p:sp>
      <p:sp>
        <p:nvSpPr>
          <p:cNvPr id="3" name="Content Placeholder 2">
            <a:extLst>
              <a:ext uri="{FF2B5EF4-FFF2-40B4-BE49-F238E27FC236}">
                <a16:creationId xmlns:a16="http://schemas.microsoft.com/office/drawing/2014/main" id="{358A2873-FB4B-C5CB-BE36-CFE821F117C9}"/>
              </a:ext>
            </a:extLst>
          </p:cNvPr>
          <p:cNvSpPr>
            <a:spLocks noGrp="1"/>
          </p:cNvSpPr>
          <p:nvPr>
            <p:ph idx="1"/>
          </p:nvPr>
        </p:nvSpPr>
        <p:spPr>
          <a:xfrm>
            <a:off x="685801" y="2142067"/>
            <a:ext cx="3769821" cy="4316922"/>
          </a:xfrm>
        </p:spPr>
        <p:txBody>
          <a:bodyPr/>
          <a:lstStyle/>
          <a:p>
            <a:r>
              <a:rPr lang="el-GR" dirty="0"/>
              <a:t>Πριν από περίπου 5.000 χρόνια, </a:t>
            </a:r>
            <a:r>
              <a:rPr lang="el-GR" dirty="0" err="1"/>
              <a:t>διαμορφώνται</a:t>
            </a:r>
            <a:r>
              <a:rPr lang="el-GR" dirty="0"/>
              <a:t> οι πρώτοι μεγάλοι εμπορικοί δρόμοι μεταξύ των παράλιων κρατών.</a:t>
            </a:r>
          </a:p>
          <a:p>
            <a:r>
              <a:rPr lang="el-GR" dirty="0"/>
              <a:t> Λόγω των ληστών που έκαναν επιθέσεις σε καραβάνια, τα ταξίδια στη ξηρά είχαν γίνει επικίνδυνα οπότε αναζητήθηκε άλλος τρόπος μεταφοράς των εμπορευμάτων. Το δια θαλάσσης εμπόριο αναπτύχθηκε από αυτή τους την ανάγκη. </a:t>
            </a:r>
            <a:endParaRPr lang="en-US" dirty="0"/>
          </a:p>
        </p:txBody>
      </p:sp>
      <p:pic>
        <p:nvPicPr>
          <p:cNvPr id="5" name="Picture 4">
            <a:extLst>
              <a:ext uri="{FF2B5EF4-FFF2-40B4-BE49-F238E27FC236}">
                <a16:creationId xmlns:a16="http://schemas.microsoft.com/office/drawing/2014/main" id="{5B4702FC-35BD-0703-1CC7-EFAC9E93B51C}"/>
              </a:ext>
            </a:extLst>
          </p:cNvPr>
          <p:cNvPicPr>
            <a:picLocks noChangeAspect="1"/>
          </p:cNvPicPr>
          <p:nvPr/>
        </p:nvPicPr>
        <p:blipFill>
          <a:blip r:embed="rId2"/>
          <a:stretch>
            <a:fillRect/>
          </a:stretch>
        </p:blipFill>
        <p:spPr>
          <a:xfrm>
            <a:off x="4442124" y="2442364"/>
            <a:ext cx="7554615" cy="4316923"/>
          </a:xfrm>
          <a:prstGeom prst="rect">
            <a:avLst/>
          </a:prstGeom>
        </p:spPr>
      </p:pic>
    </p:spTree>
    <p:extLst>
      <p:ext uri="{BB962C8B-B14F-4D97-AF65-F5344CB8AC3E}">
        <p14:creationId xmlns:p14="http://schemas.microsoft.com/office/powerpoint/2010/main" val="243323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A7016E-8BDD-3AF6-8E6E-A1016BE13E4F}"/>
              </a:ext>
            </a:extLst>
          </p:cNvPr>
          <p:cNvPicPr>
            <a:picLocks noChangeAspect="1"/>
          </p:cNvPicPr>
          <p:nvPr/>
        </p:nvPicPr>
        <p:blipFill>
          <a:blip r:embed="rId2"/>
          <a:stretch>
            <a:fillRect/>
          </a:stretch>
        </p:blipFill>
        <p:spPr>
          <a:xfrm>
            <a:off x="4043220" y="4232293"/>
            <a:ext cx="8015775" cy="2565353"/>
          </a:xfrm>
          <a:prstGeom prst="rect">
            <a:avLst/>
          </a:prstGeom>
        </p:spPr>
      </p:pic>
      <p:sp>
        <p:nvSpPr>
          <p:cNvPr id="2" name="Title 1">
            <a:extLst>
              <a:ext uri="{FF2B5EF4-FFF2-40B4-BE49-F238E27FC236}">
                <a16:creationId xmlns:a16="http://schemas.microsoft.com/office/drawing/2014/main" id="{56C18DE1-60CF-975A-431F-8D694F2AB8D3}"/>
              </a:ext>
            </a:extLst>
          </p:cNvPr>
          <p:cNvSpPr>
            <a:spLocks noGrp="1"/>
          </p:cNvSpPr>
          <p:nvPr>
            <p:ph type="title"/>
          </p:nvPr>
        </p:nvSpPr>
        <p:spPr/>
        <p:txBody>
          <a:bodyPr/>
          <a:lstStyle/>
          <a:p>
            <a:r>
              <a:rPr lang="el-GR" dirty="0"/>
              <a:t>Η </a:t>
            </a:r>
            <a:r>
              <a:rPr lang="el-GR" dirty="0" err="1"/>
              <a:t>ναυτιλια</a:t>
            </a:r>
            <a:r>
              <a:rPr lang="el-GR" dirty="0"/>
              <a:t> στα </a:t>
            </a:r>
            <a:r>
              <a:rPr lang="el-GR" dirty="0" err="1"/>
              <a:t>ελληνικα</a:t>
            </a:r>
            <a:r>
              <a:rPr lang="el-GR" dirty="0"/>
              <a:t> </a:t>
            </a:r>
            <a:r>
              <a:rPr lang="el-GR" dirty="0" err="1"/>
              <a:t>αρχαϊκα</a:t>
            </a:r>
            <a:r>
              <a:rPr lang="el-GR" dirty="0"/>
              <a:t> </a:t>
            </a:r>
            <a:r>
              <a:rPr lang="el-GR" dirty="0" err="1"/>
              <a:t>χρονια</a:t>
            </a:r>
            <a:r>
              <a:rPr lang="el-GR" dirty="0"/>
              <a:t> </a:t>
            </a:r>
            <a:endParaRPr lang="en-US" dirty="0"/>
          </a:p>
        </p:txBody>
      </p:sp>
      <p:sp>
        <p:nvSpPr>
          <p:cNvPr id="3" name="Content Placeholder 2">
            <a:extLst>
              <a:ext uri="{FF2B5EF4-FFF2-40B4-BE49-F238E27FC236}">
                <a16:creationId xmlns:a16="http://schemas.microsoft.com/office/drawing/2014/main" id="{7FBB178F-CA13-4E4E-6BC8-634C10D4A1BE}"/>
              </a:ext>
            </a:extLst>
          </p:cNvPr>
          <p:cNvSpPr>
            <a:spLocks noGrp="1"/>
          </p:cNvSpPr>
          <p:nvPr>
            <p:ph idx="1"/>
          </p:nvPr>
        </p:nvSpPr>
        <p:spPr>
          <a:xfrm>
            <a:off x="133005" y="1662546"/>
            <a:ext cx="11438312" cy="2643448"/>
          </a:xfrm>
        </p:spPr>
        <p:txBody>
          <a:bodyPr>
            <a:normAutofit/>
          </a:bodyPr>
          <a:lstStyle/>
          <a:p>
            <a:r>
              <a:rPr lang="el-GR" dirty="0"/>
              <a:t>Η ελληνική ναυτιλία δεν αποτελεί χαρακτηριστικό μόνο των σύγχρονων χρόνων. Έχει τις ρίζες της στα πρώιμα αρχαία χρόνια. Η μορφολογία του ελληνικού χώρου, η έκταση των παραλιών και των νησιών διαδραμάτισαν σημαντικό ρόλο στην άνθηση και την ανάπτυξη της ελληνικής παρουσίας στα ναυτικά δρώμενα και η ίδια η θάλασσα συνέβαλε καθοριστικά στην εξάπλωση του Ελληνισμού1. Τα πρώτα ευρήματα πλοίων εμφανίζονται στο Αιγαίο ήδη από το 7.000 π. Χ. από τα κυκλαδικά πλοία που ανέπτυξαν την πρώτη οργανωμένη ναυτιλιακή δράση στο Αιγαίο και την κυριαρχία των </a:t>
            </a:r>
            <a:r>
              <a:rPr lang="el-GR" dirty="0" err="1"/>
              <a:t>Μινωιτών</a:t>
            </a:r>
            <a:r>
              <a:rPr lang="el-GR" dirty="0"/>
              <a:t> που ακολούθησε, τίθενται ήδη οι βάσεις για την ελληνική κυριαρχία στη θάλασσα που θα ακολουθήσει τα επόμενα χρόνια έως και σήμερα. Το επόμενο σημείο σταθμός μετά την καταστροφή του Μινωικού πολιτισμού ταυτίζεται με την Μυκηναϊκή εποχή. Ήδη από το 1470 π. Χ., οι Μυκηναίοι ανέπτυξαν σημαντική εμπορική δραστηριότητα σε όλη την ανατολική Μεσόγειο.</a:t>
            </a:r>
            <a:endParaRPr lang="en-US" dirty="0"/>
          </a:p>
        </p:txBody>
      </p:sp>
    </p:spTree>
    <p:extLst>
      <p:ext uri="{BB962C8B-B14F-4D97-AF65-F5344CB8AC3E}">
        <p14:creationId xmlns:p14="http://schemas.microsoft.com/office/powerpoint/2010/main" val="3689503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143</TotalTime>
  <Words>774</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Celestial</vt:lpstr>
      <vt:lpstr>ΝΑΥΤΙΚΗ ΙΣΤΟΡΙΑ</vt:lpstr>
      <vt:lpstr>Τι ειναι η ναυτιλιακη ιστορια;</vt:lpstr>
      <vt:lpstr>Ποιο ειναι το φασμα αντικειμενων που ερευνα σαν τομεασ της συνολικησ ιστορικησ ερευνασ;</vt:lpstr>
      <vt:lpstr>Τα πρωτα πλοια</vt:lpstr>
      <vt:lpstr>PowerPoint Presentation</vt:lpstr>
      <vt:lpstr>PowerPoint Presentation</vt:lpstr>
      <vt:lpstr>Ελληνικεσ θαλασσιεσ μεταφορεσ στην νεολιθική εποχη</vt:lpstr>
      <vt:lpstr>Η δημιουργια θαλασσιων εμπορικων δρομων</vt:lpstr>
      <vt:lpstr>Η ναυτιλια στα ελληνικα αρχαϊκα χρονια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ΝΑΥΤΙΚΗ ΙΣΤΟΡΙΑ</dc:title>
  <dc:creator>Θρασύβουλος Κοτσιφάκης</dc:creator>
  <cp:lastModifiedBy>Θρασύβουλος Κοτσιφάκης</cp:lastModifiedBy>
  <cp:revision>4</cp:revision>
  <dcterms:created xsi:type="dcterms:W3CDTF">2023-10-24T19:17:52Z</dcterms:created>
  <dcterms:modified xsi:type="dcterms:W3CDTF">2023-10-24T21:41:08Z</dcterms:modified>
</cp:coreProperties>
</file>