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99" r:id="rId5"/>
    <p:sldId id="300" r:id="rId6"/>
    <p:sldId id="301" r:id="rId7"/>
    <p:sldId id="302" r:id="rId8"/>
    <p:sldId id="257" r:id="rId9"/>
    <p:sldId id="290" r:id="rId10"/>
    <p:sldId id="291" r:id="rId11"/>
    <p:sldId id="292" r:id="rId12"/>
    <p:sldId id="293" r:id="rId13"/>
    <p:sldId id="294" r:id="rId14"/>
    <p:sldId id="295" r:id="rId15"/>
    <p:sldId id="296"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104" d="100"/>
          <a:sy n="104" d="100"/>
        </p:scale>
        <p:origin x="1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9127C-6610-4D46-A3DC-D3FFDDDEADF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44CDD43D-C0D5-49B9-B65C-EB493B417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F586082-4A21-415D-AAFC-5A0C9DD97E88}"/>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AF53C03E-B20C-4685-A006-C51A31D0E2D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502CC63-EA33-479A-B362-B6AAB75B84B2}"/>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89493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4D205-5E7A-49E6-9EC5-E7F34E09F68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B762FC9-E7F3-4463-A1A6-95A121E99FC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585FE32-93BF-47D6-BECA-8BA952031314}"/>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E03ADD70-73EC-427E-8229-86AC5C33E84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74BB027-4116-4377-AE4E-0EF25267431F}"/>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02960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EAD97C8-A092-441F-8563-7018B3CB138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C1ED427-35EA-4879-BDFA-1BC175A04EA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4475347-A46E-4796-8EDF-C66A43087732}"/>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61EA6A49-4B81-41E9-A0C5-8FFF10D9488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6B73F20-DA45-439B-B770-8B394356277C}"/>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17102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72B0CB-AD6E-489D-8A19-1566D688879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B341DA-B438-4C2B-87EF-C0112E40279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5AB7C82-C574-46F1-BF77-B9327018348B}"/>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A3C040E4-F792-4824-9BE6-48D61D5C970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1CA5511-2124-404C-9658-878965E0AE51}"/>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47290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104049-F03F-4E78-81A8-3FFF915F891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9F143BD-6DF9-4605-9001-F0B5489E4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DC1A85E-1701-4744-B6C2-C8DCFED95375}"/>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FE384620-0BE6-4DAF-8B82-E54511DE732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8F72405-6864-462E-874B-0F1DE4AFA383}"/>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119617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E15F4F-3A9D-48AA-A40E-0CE98BC1826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8DD59AA-0856-433A-9F96-BC64E3C30D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4459DF4-2180-431F-AAC6-81738CF758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6E773B29-21F7-40DD-AF17-2B5035477AC5}"/>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6" name="Θέση υποσέλιδου 5">
            <a:extLst>
              <a:ext uri="{FF2B5EF4-FFF2-40B4-BE49-F238E27FC236}">
                <a16:creationId xmlns:a16="http://schemas.microsoft.com/office/drawing/2014/main" id="{1EC1C668-8C63-49FC-8537-97312C0B6B9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4537811-5D32-4D82-92C7-7819AC9D100F}"/>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16287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41F12-D6E8-4900-91A6-C82E8AB642F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8A531EC-D090-4D2B-B11A-8E0B1E892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16E2F07-FE46-4A58-91E6-9FC02585A33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FDAF8ED5-C9E3-4B44-AE76-7BA8EC1EB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BD81BC9-CAF8-482F-B621-0FBC594C7DA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DA030C2A-0DEB-471E-A116-44A16A552A1A}"/>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8" name="Θέση υποσέλιδου 7">
            <a:extLst>
              <a:ext uri="{FF2B5EF4-FFF2-40B4-BE49-F238E27FC236}">
                <a16:creationId xmlns:a16="http://schemas.microsoft.com/office/drawing/2014/main" id="{863734FD-A650-4164-A26E-279D56537E91}"/>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33FB9B1D-CC1A-41CC-B7F9-888601058386}"/>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98564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D03A05-36B7-42FA-BEF6-D5C01A428A1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72EF8979-0F00-4EEB-A444-5AA3D60AEB68}"/>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4" name="Θέση υποσέλιδου 3">
            <a:extLst>
              <a:ext uri="{FF2B5EF4-FFF2-40B4-BE49-F238E27FC236}">
                <a16:creationId xmlns:a16="http://schemas.microsoft.com/office/drawing/2014/main" id="{4CE8D107-3904-481B-BBAA-166244B504C6}"/>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F888A78-1EAD-4125-A2DF-0191BA697C2C}"/>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310140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968BBC9-CD55-49F6-8D82-9C6E5A7FCCB4}"/>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3" name="Θέση υποσέλιδου 2">
            <a:extLst>
              <a:ext uri="{FF2B5EF4-FFF2-40B4-BE49-F238E27FC236}">
                <a16:creationId xmlns:a16="http://schemas.microsoft.com/office/drawing/2014/main" id="{CAF09B30-AB06-45D9-A725-EFAF9354CDB3}"/>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D1F41E5F-46B3-4B5A-BB08-A09B7751D007}"/>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197977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7012D-F96E-4D97-A538-8EF3CA58D99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CA80D05-66F0-4575-BEB2-74F3CD1A0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F62190B4-FC3E-4C18-BD96-6FB25343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EB91477-8ACA-4617-88CD-4BC28B3DC8A7}"/>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6" name="Θέση υποσέλιδου 5">
            <a:extLst>
              <a:ext uri="{FF2B5EF4-FFF2-40B4-BE49-F238E27FC236}">
                <a16:creationId xmlns:a16="http://schemas.microsoft.com/office/drawing/2014/main" id="{11BB1C7A-56E7-4F77-ACBA-ACA7DC3281A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6940401-38F5-49C1-B708-4DEB4C63EF08}"/>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88310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EF737D-B1A7-4C9C-841D-0C4A3234BE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273C02FB-FB5F-4BCB-A0F0-1DF273C45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D811FC1B-3B4C-43CF-ADEB-5BC1AADBA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9BD9B6-8260-4E51-A6B7-C74DA0634E27}"/>
              </a:ext>
            </a:extLst>
          </p:cNvPr>
          <p:cNvSpPr>
            <a:spLocks noGrp="1"/>
          </p:cNvSpPr>
          <p:nvPr>
            <p:ph type="dt" sz="half" idx="10"/>
          </p:nvPr>
        </p:nvSpPr>
        <p:spPr/>
        <p:txBody>
          <a:bodyPr/>
          <a:lstStyle/>
          <a:p>
            <a:fld id="{904A9532-91DA-4674-983E-6EA5F9A97AB9}" type="datetimeFigureOut">
              <a:rPr lang="en-US" smtClean="0"/>
              <a:t>3/25/2024</a:t>
            </a:fld>
            <a:endParaRPr lang="en-US"/>
          </a:p>
        </p:txBody>
      </p:sp>
      <p:sp>
        <p:nvSpPr>
          <p:cNvPr id="6" name="Θέση υποσέλιδου 5">
            <a:extLst>
              <a:ext uri="{FF2B5EF4-FFF2-40B4-BE49-F238E27FC236}">
                <a16:creationId xmlns:a16="http://schemas.microsoft.com/office/drawing/2014/main" id="{50A5426C-47EF-4005-97F9-C25AE307878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63E0FE4-A7E2-4930-AD25-714D62C157DB}"/>
              </a:ext>
            </a:extLst>
          </p:cNvPr>
          <p:cNvSpPr>
            <a:spLocks noGrp="1"/>
          </p:cNvSpPr>
          <p:nvPr>
            <p:ph type="sldNum" sz="quarter" idx="12"/>
          </p:nvPr>
        </p:nvSpPr>
        <p:spPr/>
        <p:txBody>
          <a:bodyPr/>
          <a:lstStyle/>
          <a:p>
            <a:fld id="{6C346194-C2B3-43A3-929F-37AB2C220C0C}" type="slidenum">
              <a:rPr lang="en-US" smtClean="0"/>
              <a:t>‹#›</a:t>
            </a:fld>
            <a:endParaRPr lang="en-US"/>
          </a:p>
        </p:txBody>
      </p:sp>
    </p:spTree>
    <p:extLst>
      <p:ext uri="{BB962C8B-B14F-4D97-AF65-F5344CB8AC3E}">
        <p14:creationId xmlns:p14="http://schemas.microsoft.com/office/powerpoint/2010/main" val="113562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794DE3-10A2-48E9-81BE-A5CE97627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F010B79-3416-4055-A960-2ECB9E716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A0D6170-7D28-4214-BC6E-79EB97079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A9532-91DA-4674-983E-6EA5F9A97AB9}" type="datetimeFigureOut">
              <a:rPr lang="en-US" smtClean="0"/>
              <a:t>3/25/2024</a:t>
            </a:fld>
            <a:endParaRPr lang="en-US"/>
          </a:p>
        </p:txBody>
      </p:sp>
      <p:sp>
        <p:nvSpPr>
          <p:cNvPr id="5" name="Θέση υποσέλιδου 4">
            <a:extLst>
              <a:ext uri="{FF2B5EF4-FFF2-40B4-BE49-F238E27FC236}">
                <a16:creationId xmlns:a16="http://schemas.microsoft.com/office/drawing/2014/main" id="{184BAB24-4C99-40C7-9648-E31600F1B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8A4F401A-FD98-4A5B-B697-F2CA4A3F1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6194-C2B3-43A3-929F-37AB2C220C0C}" type="slidenum">
              <a:rPr lang="en-US" smtClean="0"/>
              <a:t>‹#›</a:t>
            </a:fld>
            <a:endParaRPr lang="en-US"/>
          </a:p>
        </p:txBody>
      </p:sp>
    </p:spTree>
    <p:extLst>
      <p:ext uri="{BB962C8B-B14F-4D97-AF65-F5344CB8AC3E}">
        <p14:creationId xmlns:p14="http://schemas.microsoft.com/office/powerpoint/2010/main" val="271038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THn9QnhsjI&amp;ab_channel=arxipelago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F9338-ACE7-4D1D-9D0A-21B859AF5584}"/>
              </a:ext>
            </a:extLst>
          </p:cNvPr>
          <p:cNvSpPr>
            <a:spLocks noGrp="1"/>
          </p:cNvSpPr>
          <p:nvPr>
            <p:ph type="ctrTitle"/>
          </p:nvPr>
        </p:nvSpPr>
        <p:spPr/>
        <p:txBody>
          <a:bodyPr/>
          <a:lstStyle/>
          <a:p>
            <a:r>
              <a:rPr lang="el-GR" dirty="0"/>
              <a:t>Μηχανικός εξοπλισμός ενός σύγχρονου πλοίου</a:t>
            </a:r>
            <a:endParaRPr lang="en-US" dirty="0"/>
          </a:p>
        </p:txBody>
      </p:sp>
      <p:sp>
        <p:nvSpPr>
          <p:cNvPr id="3" name="Υπότιτλος 2">
            <a:extLst>
              <a:ext uri="{FF2B5EF4-FFF2-40B4-BE49-F238E27FC236}">
                <a16:creationId xmlns:a16="http://schemas.microsoft.com/office/drawing/2014/main" id="{9C565324-ED45-44D4-ABB8-2C60874F347B}"/>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32314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240056-2CA7-421C-8724-AEFDC5EDEB70}"/>
              </a:ext>
            </a:extLst>
          </p:cNvPr>
          <p:cNvSpPr>
            <a:spLocks noGrp="1"/>
          </p:cNvSpPr>
          <p:nvPr>
            <p:ph idx="1"/>
          </p:nvPr>
        </p:nvSpPr>
        <p:spPr>
          <a:xfrm>
            <a:off x="838200" y="1428750"/>
            <a:ext cx="10515600" cy="4748213"/>
          </a:xfrm>
        </p:spPr>
        <p:txBody>
          <a:bodyPr/>
          <a:lstStyle/>
          <a:p>
            <a:pPr marL="0" indent="0">
              <a:buNone/>
            </a:pPr>
            <a:r>
              <a:rPr lang="el-GR" dirty="0"/>
              <a:t>Στα σύγχρονα πλοία υπάρχει δωμάτιο ελέγχου και αυτοματισμών (</a:t>
            </a:r>
            <a:r>
              <a:rPr lang="el-GR" dirty="0" err="1"/>
              <a:t>control</a:t>
            </a:r>
            <a:r>
              <a:rPr lang="el-GR" dirty="0"/>
              <a:t> </a:t>
            </a:r>
            <a:r>
              <a:rPr lang="el-GR" dirty="0" err="1"/>
              <a:t>roοm</a:t>
            </a:r>
            <a:r>
              <a:rPr lang="el-GR" dirty="0"/>
              <a:t> </a:t>
            </a:r>
            <a:r>
              <a:rPr lang="el-GR" dirty="0" err="1"/>
              <a:t>engine</a:t>
            </a:r>
            <a:r>
              <a:rPr lang="el-GR" dirty="0"/>
              <a:t>), από το οποίο παρακολουθείται η καλή λειτουργία των μηχανών και των βοηθητικών μηχανημάτων. </a:t>
            </a:r>
          </a:p>
          <a:p>
            <a:pPr marL="0" indent="0">
              <a:buNone/>
            </a:pPr>
            <a:r>
              <a:rPr lang="el-GR" dirty="0"/>
              <a:t>Μέσω των συστημάτων αυτών διαπιστώνεται η καλή λειτουργία ή εντοπίζεται η βλάβη, οπότε ειδοποιείται ο Αξιωματικός Μηχανής. </a:t>
            </a:r>
          </a:p>
          <a:p>
            <a:pPr marL="0" indent="0">
              <a:buNone/>
            </a:pPr>
            <a:r>
              <a:rPr lang="el-GR" dirty="0"/>
              <a:t>Σύμφωνα με τις Δ.Σ. STCW και SOLAS προβλέπεται ειδική μετεκπαίδευση των Αξιωματικών Μηχανής σε αυτοματισμούς και σύγχρονα μέσα μηχανοστασίου. </a:t>
            </a:r>
            <a:endParaRPr lang="en-US" dirty="0"/>
          </a:p>
          <a:p>
            <a:pPr marL="0" indent="0">
              <a:buNone/>
            </a:pPr>
            <a:r>
              <a:rPr lang="en-US" dirty="0" err="1">
                <a:hlinkClick r:id="rId2"/>
              </a:rPr>
              <a:t>mhxanostasio</a:t>
            </a:r>
            <a:endParaRPr lang="en-US" dirty="0"/>
          </a:p>
        </p:txBody>
      </p:sp>
    </p:spTree>
    <p:extLst>
      <p:ext uri="{BB962C8B-B14F-4D97-AF65-F5344CB8AC3E}">
        <p14:creationId xmlns:p14="http://schemas.microsoft.com/office/powerpoint/2010/main" val="220801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D6A8098-7FC1-4173-A571-114D2DDDC457}"/>
              </a:ext>
            </a:extLst>
          </p:cNvPr>
          <p:cNvPicPr>
            <a:picLocks noChangeAspect="1"/>
          </p:cNvPicPr>
          <p:nvPr/>
        </p:nvPicPr>
        <p:blipFill rotWithShape="1">
          <a:blip r:embed="rId2"/>
          <a:srcRect l="35781" t="61111" r="33203" b="15556"/>
          <a:stretch/>
        </p:blipFill>
        <p:spPr>
          <a:xfrm>
            <a:off x="0" y="849332"/>
            <a:ext cx="12192000" cy="5159335"/>
          </a:xfrm>
          <a:prstGeom prst="rect">
            <a:avLst/>
          </a:prstGeom>
        </p:spPr>
      </p:pic>
    </p:spTree>
    <p:extLst>
      <p:ext uri="{BB962C8B-B14F-4D97-AF65-F5344CB8AC3E}">
        <p14:creationId xmlns:p14="http://schemas.microsoft.com/office/powerpoint/2010/main" val="158809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DB497-8068-4670-A34E-8D1A9079C086}"/>
              </a:ext>
            </a:extLst>
          </p:cNvPr>
          <p:cNvSpPr>
            <a:spLocks noGrp="1"/>
          </p:cNvSpPr>
          <p:nvPr>
            <p:ph type="title"/>
          </p:nvPr>
        </p:nvSpPr>
        <p:spPr/>
        <p:txBody>
          <a:bodyPr/>
          <a:lstStyle/>
          <a:p>
            <a:r>
              <a:rPr lang="el-GR" dirty="0"/>
              <a:t>Λεβητοστάσιο</a:t>
            </a:r>
            <a:endParaRPr lang="en-US" dirty="0"/>
          </a:p>
        </p:txBody>
      </p:sp>
      <p:sp>
        <p:nvSpPr>
          <p:cNvPr id="3" name="Θέση περιεχομένου 2">
            <a:extLst>
              <a:ext uri="{FF2B5EF4-FFF2-40B4-BE49-F238E27FC236}">
                <a16:creationId xmlns:a16="http://schemas.microsoft.com/office/drawing/2014/main" id="{D4C7D7D5-58A7-44D9-A66B-413AFF62077D}"/>
              </a:ext>
            </a:extLst>
          </p:cNvPr>
          <p:cNvSpPr>
            <a:spLocks noGrp="1"/>
          </p:cNvSpPr>
          <p:nvPr>
            <p:ph idx="1"/>
          </p:nvPr>
        </p:nvSpPr>
        <p:spPr/>
        <p:txBody>
          <a:bodyPr>
            <a:normAutofit fontScale="92500" lnSpcReduction="10000"/>
          </a:bodyPr>
          <a:lstStyle/>
          <a:p>
            <a:pPr marL="0" indent="0">
              <a:buNone/>
            </a:pPr>
            <a:r>
              <a:rPr lang="el-GR" dirty="0">
                <a:solidFill>
                  <a:srgbClr val="FF0000"/>
                </a:solidFill>
              </a:rPr>
              <a:t>Λεβητοστάσιο (</a:t>
            </a:r>
            <a:r>
              <a:rPr lang="el-GR" dirty="0" err="1">
                <a:solidFill>
                  <a:srgbClr val="FF0000"/>
                </a:solidFill>
              </a:rPr>
              <a:t>boiler</a:t>
            </a:r>
            <a:r>
              <a:rPr lang="el-GR" dirty="0">
                <a:solidFill>
                  <a:srgbClr val="FF0000"/>
                </a:solidFill>
              </a:rPr>
              <a:t> </a:t>
            </a:r>
            <a:r>
              <a:rPr lang="el-GR" dirty="0" err="1">
                <a:solidFill>
                  <a:srgbClr val="FF0000"/>
                </a:solidFill>
              </a:rPr>
              <a:t>room</a:t>
            </a:r>
            <a:r>
              <a:rPr lang="el-GR" dirty="0">
                <a:solidFill>
                  <a:srgbClr val="FF0000"/>
                </a:solidFill>
              </a:rPr>
              <a:t>) ονομάζεται ο χώρος, στον οποίο είναι εγκατεστημένοι οι λέβητες (καζάνια) του πλοίου</a:t>
            </a:r>
            <a:r>
              <a:rPr lang="el-GR" dirty="0"/>
              <a:t>. Οι λέβητες αυτοί είναι απαραίτητοι για την παραγωγή ατμού και για τη λειτουργία των ατμοστροβίλων, οι οποίοι με τη σειρά τους κινούν την έλικα του πλοίου. Όταν το πλοίο κινείται με τουρμπίνες, χρησιμοποιώντας ατμοστροβίλους, διαθέτει λέβητες που είναι τοποθετημένοι σ’ έναν ανεξάρτητο χώρο, το λεβητοστάσιο, ο οποίος επικοινωνεί με το μηχανοστάσιο.</a:t>
            </a:r>
          </a:p>
          <a:p>
            <a:pPr marL="0" indent="0">
              <a:buNone/>
            </a:pPr>
            <a:r>
              <a:rPr lang="el-GR" dirty="0">
                <a:solidFill>
                  <a:srgbClr val="FF0000"/>
                </a:solidFill>
              </a:rPr>
              <a:t>Σήμερα που τα περισσότερα πλοία κινούνται με μηχανές εσωτερικής καύσεως, ο ατμός χρειάζεται μόνο για δευτερεύουσες χρήσεις (π.χ. ζέσταμα του καυσίμου πετρελαίου, ζέσταμα του πετρελαίου-φορτίου ενός δεξαμενόπλοιου κ.λπ.). Έτσι, υπάρχει μόνο ένας λέβητας, ο οποίος είναι εγκατεστημένος στο μηχανοστάσιο του πλοίου. </a:t>
            </a:r>
          </a:p>
        </p:txBody>
      </p:sp>
    </p:spTree>
    <p:extLst>
      <p:ext uri="{BB962C8B-B14F-4D97-AF65-F5344CB8AC3E}">
        <p14:creationId xmlns:p14="http://schemas.microsoft.com/office/powerpoint/2010/main" val="108597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2F627F-3C99-4314-B5DF-DD853657E957}"/>
              </a:ext>
            </a:extLst>
          </p:cNvPr>
          <p:cNvSpPr>
            <a:spLocks noGrp="1"/>
          </p:cNvSpPr>
          <p:nvPr>
            <p:ph idx="1"/>
          </p:nvPr>
        </p:nvSpPr>
        <p:spPr>
          <a:xfrm>
            <a:off x="838200" y="482600"/>
            <a:ext cx="4229100" cy="5556250"/>
          </a:xfrm>
        </p:spPr>
        <p:txBody>
          <a:bodyPr>
            <a:normAutofit/>
          </a:bodyPr>
          <a:lstStyle/>
          <a:p>
            <a:pPr marL="0" indent="0">
              <a:buNone/>
            </a:pPr>
            <a:r>
              <a:rPr lang="el-GR" dirty="0"/>
              <a:t>Σ’ αυτήν την περίπτωση το λεβητοστάσιο αποτελεί ενιαίο χώρο με το μηχανοστάσιο και ονομάζεται </a:t>
            </a:r>
            <a:r>
              <a:rPr lang="el-GR" dirty="0" err="1"/>
              <a:t>Μηχανολεβητοστάσιο</a:t>
            </a:r>
            <a:r>
              <a:rPr lang="el-GR" dirty="0"/>
              <a:t>. Για τη στελέχωση των θέσεων εργασίας του μηχανοστασίου χρησιμοποιείται το προσωπικό μηχανής (</a:t>
            </a:r>
            <a:r>
              <a:rPr lang="el-GR" dirty="0" err="1"/>
              <a:t>engine</a:t>
            </a:r>
            <a:r>
              <a:rPr lang="el-GR" dirty="0"/>
              <a:t> </a:t>
            </a:r>
            <a:r>
              <a:rPr lang="el-GR" dirty="0" err="1"/>
              <a:t>staff</a:t>
            </a:r>
            <a:r>
              <a:rPr lang="el-GR" dirty="0"/>
              <a:t>), δηλαδή μηχανικοί, θερμαστές, λιπαντές κ.ά..</a:t>
            </a:r>
            <a:endParaRPr lang="en-US" dirty="0"/>
          </a:p>
          <a:p>
            <a:pPr marL="0" indent="0">
              <a:buNone/>
            </a:pPr>
            <a:endParaRPr lang="en-US" dirty="0"/>
          </a:p>
        </p:txBody>
      </p:sp>
      <p:pic>
        <p:nvPicPr>
          <p:cNvPr id="5" name="Εικόνα 4">
            <a:extLst>
              <a:ext uri="{FF2B5EF4-FFF2-40B4-BE49-F238E27FC236}">
                <a16:creationId xmlns:a16="http://schemas.microsoft.com/office/drawing/2014/main" id="{4C29CA92-527A-4C16-9696-508893CE61AD}"/>
              </a:ext>
            </a:extLst>
          </p:cNvPr>
          <p:cNvPicPr>
            <a:picLocks noChangeAspect="1"/>
          </p:cNvPicPr>
          <p:nvPr/>
        </p:nvPicPr>
        <p:blipFill rotWithShape="1">
          <a:blip r:embed="rId2"/>
          <a:srcRect l="51562" t="41389" r="33516" b="38889"/>
          <a:stretch/>
        </p:blipFill>
        <p:spPr>
          <a:xfrm>
            <a:off x="5248007" y="847725"/>
            <a:ext cx="6943993" cy="5162550"/>
          </a:xfrm>
          <a:prstGeom prst="rect">
            <a:avLst/>
          </a:prstGeom>
        </p:spPr>
      </p:pic>
    </p:spTree>
    <p:extLst>
      <p:ext uri="{BB962C8B-B14F-4D97-AF65-F5344CB8AC3E}">
        <p14:creationId xmlns:p14="http://schemas.microsoft.com/office/powerpoint/2010/main" val="175110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0F158B-D668-490D-A679-B444D4B842FD}"/>
              </a:ext>
            </a:extLst>
          </p:cNvPr>
          <p:cNvSpPr>
            <a:spLocks noGrp="1"/>
          </p:cNvSpPr>
          <p:nvPr>
            <p:ph type="title"/>
          </p:nvPr>
        </p:nvSpPr>
        <p:spPr/>
        <p:txBody>
          <a:bodyPr/>
          <a:lstStyle/>
          <a:p>
            <a:r>
              <a:rPr lang="el-GR" dirty="0" err="1"/>
              <a:t>Ηλεκτροστάσιο</a:t>
            </a:r>
            <a:r>
              <a:rPr lang="el-GR" dirty="0"/>
              <a:t> </a:t>
            </a:r>
            <a:endParaRPr lang="en-US" dirty="0"/>
          </a:p>
        </p:txBody>
      </p:sp>
      <p:sp>
        <p:nvSpPr>
          <p:cNvPr id="3" name="Θέση περιεχομένου 2">
            <a:extLst>
              <a:ext uri="{FF2B5EF4-FFF2-40B4-BE49-F238E27FC236}">
                <a16:creationId xmlns:a16="http://schemas.microsoft.com/office/drawing/2014/main" id="{4B33FE98-E87E-4848-8794-C5E411FB10A6}"/>
              </a:ext>
            </a:extLst>
          </p:cNvPr>
          <p:cNvSpPr>
            <a:spLocks noGrp="1"/>
          </p:cNvSpPr>
          <p:nvPr>
            <p:ph idx="1"/>
          </p:nvPr>
        </p:nvSpPr>
        <p:spPr/>
        <p:txBody>
          <a:bodyPr>
            <a:normAutofit/>
          </a:bodyPr>
          <a:lstStyle/>
          <a:p>
            <a:pPr marL="0" indent="0">
              <a:buNone/>
            </a:pPr>
            <a:r>
              <a:rPr lang="el-GR" dirty="0"/>
              <a:t>Στο </a:t>
            </a:r>
            <a:r>
              <a:rPr lang="el-GR" dirty="0" err="1"/>
              <a:t>ηλεκτροστάσιο</a:t>
            </a:r>
            <a:r>
              <a:rPr lang="el-GR" dirty="0"/>
              <a:t> (</a:t>
            </a:r>
            <a:r>
              <a:rPr lang="el-GR" dirty="0" err="1"/>
              <a:t>electric</a:t>
            </a:r>
            <a:r>
              <a:rPr lang="el-GR" dirty="0"/>
              <a:t> </a:t>
            </a:r>
            <a:r>
              <a:rPr lang="el-GR" dirty="0" err="1"/>
              <a:t>generating</a:t>
            </a:r>
            <a:r>
              <a:rPr lang="el-GR" dirty="0"/>
              <a:t> </a:t>
            </a:r>
            <a:r>
              <a:rPr lang="el-GR" dirty="0" err="1"/>
              <a:t>station</a:t>
            </a:r>
            <a:r>
              <a:rPr lang="el-GR" dirty="0"/>
              <a:t>) στεγάζονται οι ηλεκτρογεννήτριες του πλοίου και οι πίνακες διανομής ηλεκτρικού ρεύματος. </a:t>
            </a:r>
          </a:p>
          <a:p>
            <a:pPr marL="0" indent="0">
              <a:buNone/>
            </a:pPr>
            <a:r>
              <a:rPr lang="el-GR" dirty="0"/>
              <a:t>Στα περισσότερα σύγχρονα πλοία δεν υπάρχει ξεχωριστός χώρος για τις ηλεκτρογεννήτριες, αλλά αυτές βρίσκονται στον ίδιο χώρο με το μηχανοστάσιο και μάλιστα χωρίς διαχωριστικά διαφράγματα. </a:t>
            </a:r>
          </a:p>
          <a:p>
            <a:pPr marL="0" indent="0">
              <a:buNone/>
            </a:pPr>
            <a:r>
              <a:rPr lang="el-GR" dirty="0"/>
              <a:t>Επίσης, υπάρχουν και βοηθητικές ηλεκτρογεννήτριες, οι οποίες βρίσκονται σε υψηλότερο </a:t>
            </a:r>
            <a:r>
              <a:rPr lang="el-GR" dirty="0" err="1"/>
              <a:t>υπόφραγμα</a:t>
            </a:r>
            <a:r>
              <a:rPr lang="el-GR" dirty="0"/>
              <a:t> πάνω από το μηχανοστάσιο για λόγους ασφαλείας.</a:t>
            </a:r>
            <a:endParaRPr lang="en-US" dirty="0"/>
          </a:p>
        </p:txBody>
      </p:sp>
    </p:spTree>
    <p:extLst>
      <p:ext uri="{BB962C8B-B14F-4D97-AF65-F5344CB8AC3E}">
        <p14:creationId xmlns:p14="http://schemas.microsoft.com/office/powerpoint/2010/main" val="426517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BE3796-10AA-46D6-87DC-94F77A5EDC31}"/>
              </a:ext>
            </a:extLst>
          </p:cNvPr>
          <p:cNvSpPr>
            <a:spLocks noGrp="1"/>
          </p:cNvSpPr>
          <p:nvPr>
            <p:ph type="title"/>
          </p:nvPr>
        </p:nvSpPr>
        <p:spPr/>
        <p:txBody>
          <a:bodyPr/>
          <a:lstStyle/>
          <a:p>
            <a:r>
              <a:rPr lang="el-GR" dirty="0"/>
              <a:t>Αντλιοστάσιο </a:t>
            </a:r>
            <a:endParaRPr lang="en-US" dirty="0"/>
          </a:p>
        </p:txBody>
      </p:sp>
      <p:sp>
        <p:nvSpPr>
          <p:cNvPr id="3" name="Θέση περιεχομένου 2">
            <a:extLst>
              <a:ext uri="{FF2B5EF4-FFF2-40B4-BE49-F238E27FC236}">
                <a16:creationId xmlns:a16="http://schemas.microsoft.com/office/drawing/2014/main" id="{B4ECB3B1-FE3D-4604-8C39-3728973A4258}"/>
              </a:ext>
            </a:extLst>
          </p:cNvPr>
          <p:cNvSpPr>
            <a:spLocks noGrp="1"/>
          </p:cNvSpPr>
          <p:nvPr>
            <p:ph idx="1"/>
          </p:nvPr>
        </p:nvSpPr>
        <p:spPr>
          <a:xfrm>
            <a:off x="838200" y="1825625"/>
            <a:ext cx="8048625" cy="4351338"/>
          </a:xfrm>
        </p:spPr>
        <p:txBody>
          <a:bodyPr>
            <a:normAutofit lnSpcReduction="10000"/>
          </a:bodyPr>
          <a:lstStyle/>
          <a:p>
            <a:pPr marL="0" indent="0">
              <a:buNone/>
            </a:pPr>
            <a:r>
              <a:rPr lang="el-GR" dirty="0"/>
              <a:t>Το αντλιοστάσιο (</a:t>
            </a:r>
            <a:r>
              <a:rPr lang="el-GR" dirty="0" err="1"/>
              <a:t>pump</a:t>
            </a:r>
            <a:r>
              <a:rPr lang="el-GR" dirty="0"/>
              <a:t> </a:t>
            </a:r>
            <a:r>
              <a:rPr lang="el-GR" dirty="0" err="1"/>
              <a:t>room</a:t>
            </a:r>
            <a:r>
              <a:rPr lang="el-GR" dirty="0"/>
              <a:t>) είναι o χώρος, στον οποίο είναι εγκατεστημένες οι αντλίες. Στα δεξαμενόπλοια, είναι ο χώρος στον οποίο βρίσκονται οι αντλίες που χρησιμοποιούνται για τη φορτοεκφόρτωση του φορτίου. </a:t>
            </a:r>
          </a:p>
          <a:p>
            <a:pPr marL="0" indent="0">
              <a:buNone/>
            </a:pPr>
            <a:r>
              <a:rPr lang="el-GR" dirty="0"/>
              <a:t>Το αντλιοστάσιο αυτό συναντάται συνήθως στη μέση του πλοίου. </a:t>
            </a:r>
          </a:p>
          <a:p>
            <a:pPr marL="0" indent="0">
              <a:buNone/>
            </a:pPr>
            <a:r>
              <a:rPr lang="el-GR" dirty="0"/>
              <a:t>Τέλος, τα φορτηγά πλοία μεταφοράς ξηρού φορτίου δεν διαθέτουν αντλιοστάσιο και οι αντλίες που χρησιμοποιούνται για διάφορες εργασίες βρίσκονται συνήθως στο μηχανοστάσιο.</a:t>
            </a:r>
            <a:endParaRPr lang="en-US" dirty="0"/>
          </a:p>
        </p:txBody>
      </p:sp>
      <p:pic>
        <p:nvPicPr>
          <p:cNvPr id="7" name="Εικόνα 6">
            <a:extLst>
              <a:ext uri="{FF2B5EF4-FFF2-40B4-BE49-F238E27FC236}">
                <a16:creationId xmlns:a16="http://schemas.microsoft.com/office/drawing/2014/main" id="{E50E81C6-DF72-4093-8FB4-0344316DF364}"/>
              </a:ext>
            </a:extLst>
          </p:cNvPr>
          <p:cNvPicPr>
            <a:picLocks noChangeAspect="1"/>
          </p:cNvPicPr>
          <p:nvPr/>
        </p:nvPicPr>
        <p:blipFill rotWithShape="1">
          <a:blip r:embed="rId2"/>
          <a:srcRect l="51797" t="35277" r="33985" b="44584"/>
          <a:stretch/>
        </p:blipFill>
        <p:spPr>
          <a:xfrm>
            <a:off x="8969989" y="3925888"/>
            <a:ext cx="3222011" cy="2566987"/>
          </a:xfrm>
          <a:prstGeom prst="rect">
            <a:avLst/>
          </a:prstGeom>
        </p:spPr>
      </p:pic>
    </p:spTree>
    <p:extLst>
      <p:ext uri="{BB962C8B-B14F-4D97-AF65-F5344CB8AC3E}">
        <p14:creationId xmlns:p14="http://schemas.microsoft.com/office/powerpoint/2010/main" val="420940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F885D2-32B8-46DB-9036-028C6D72A65F}"/>
              </a:ext>
            </a:extLst>
          </p:cNvPr>
          <p:cNvSpPr>
            <a:spLocks noGrp="1"/>
          </p:cNvSpPr>
          <p:nvPr>
            <p:ph type="title"/>
          </p:nvPr>
        </p:nvSpPr>
        <p:spPr/>
        <p:txBody>
          <a:bodyPr/>
          <a:lstStyle/>
          <a:p>
            <a:r>
              <a:rPr lang="el-GR" dirty="0"/>
              <a:t>Δεξαμενές</a:t>
            </a:r>
            <a:endParaRPr lang="en-US" dirty="0"/>
          </a:p>
        </p:txBody>
      </p:sp>
      <p:sp>
        <p:nvSpPr>
          <p:cNvPr id="3" name="Θέση περιεχομένου 2">
            <a:extLst>
              <a:ext uri="{FF2B5EF4-FFF2-40B4-BE49-F238E27FC236}">
                <a16:creationId xmlns:a16="http://schemas.microsoft.com/office/drawing/2014/main" id="{8F6F9A7A-BE6A-4D87-8C1E-7BFCB53CA52C}"/>
              </a:ext>
            </a:extLst>
          </p:cNvPr>
          <p:cNvSpPr>
            <a:spLocks noGrp="1"/>
          </p:cNvSpPr>
          <p:nvPr>
            <p:ph idx="1"/>
          </p:nvPr>
        </p:nvSpPr>
        <p:spPr>
          <a:xfrm>
            <a:off x="742950" y="1690688"/>
            <a:ext cx="10610850" cy="4486275"/>
          </a:xfrm>
        </p:spPr>
        <p:txBody>
          <a:bodyPr>
            <a:normAutofit fontScale="92500" lnSpcReduction="10000"/>
          </a:bodyPr>
          <a:lstStyle/>
          <a:p>
            <a:pPr marL="0" indent="0">
              <a:buNone/>
            </a:pPr>
            <a:r>
              <a:rPr lang="el-GR" dirty="0">
                <a:solidFill>
                  <a:srgbClr val="FF0000"/>
                </a:solidFill>
              </a:rPr>
              <a:t>Οι δεξαμενές σε ένα πλοίο είναι απαραίτητες για την αποθήκευση όλων των υγρών που χρειάζονται για την εκπλήρωση της αποστολής του</a:t>
            </a:r>
            <a:r>
              <a:rPr lang="el-GR" dirty="0"/>
              <a:t>. Τα υγρά αυτά είναι:</a:t>
            </a:r>
          </a:p>
          <a:p>
            <a:pPr marL="0" indent="0">
              <a:buNone/>
            </a:pPr>
            <a:r>
              <a:rPr lang="el-GR" dirty="0"/>
              <a:t>1) Το πετρέλαιο.</a:t>
            </a:r>
          </a:p>
          <a:p>
            <a:pPr marL="0" indent="0">
              <a:buNone/>
            </a:pPr>
            <a:r>
              <a:rPr lang="el-GR" dirty="0"/>
              <a:t>2) Το πόσιμο νερό.</a:t>
            </a:r>
          </a:p>
          <a:p>
            <a:pPr marL="0" indent="0">
              <a:buNone/>
            </a:pPr>
            <a:r>
              <a:rPr lang="el-GR" dirty="0"/>
              <a:t>3) Το τροφοδοτικό νερό (εφόσον το πλοίο έχει λέβητες).</a:t>
            </a:r>
          </a:p>
          <a:p>
            <a:pPr marL="0" indent="0">
              <a:buNone/>
            </a:pPr>
            <a:r>
              <a:rPr lang="el-GR" dirty="0"/>
              <a:t>4) Το λάδι λίπανσης.</a:t>
            </a:r>
          </a:p>
          <a:p>
            <a:pPr marL="0" indent="0">
              <a:buNone/>
            </a:pPr>
            <a:r>
              <a:rPr lang="el-GR" dirty="0"/>
              <a:t>5) Το υγρό έρμα.</a:t>
            </a:r>
          </a:p>
          <a:p>
            <a:pPr marL="0" indent="0">
              <a:buNone/>
            </a:pPr>
            <a:endParaRPr lang="el-GR" dirty="0"/>
          </a:p>
          <a:p>
            <a:pPr marL="0" indent="0">
              <a:buNone/>
            </a:pPr>
            <a:r>
              <a:rPr lang="el-GR" dirty="0"/>
              <a:t>Στην παραπάνω κατάταξη δεν περιλαμβάνονται οι δεξαμενές φορτίου ενός δεξαμενόπλοιου.</a:t>
            </a:r>
            <a:endParaRPr lang="en-US" dirty="0"/>
          </a:p>
        </p:txBody>
      </p:sp>
    </p:spTree>
    <p:extLst>
      <p:ext uri="{BB962C8B-B14F-4D97-AF65-F5344CB8AC3E}">
        <p14:creationId xmlns:p14="http://schemas.microsoft.com/office/powerpoint/2010/main" val="270769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CA75A9-2C09-460F-9223-70488F1B3CB3}"/>
              </a:ext>
            </a:extLst>
          </p:cNvPr>
          <p:cNvSpPr>
            <a:spLocks noGrp="1"/>
          </p:cNvSpPr>
          <p:nvPr>
            <p:ph idx="1"/>
          </p:nvPr>
        </p:nvSpPr>
        <p:spPr/>
        <p:txBody>
          <a:bodyPr>
            <a:normAutofit/>
          </a:bodyPr>
          <a:lstStyle/>
          <a:p>
            <a:pPr marL="0" indent="0">
              <a:buNone/>
            </a:pPr>
            <a:r>
              <a:rPr lang="el-GR" dirty="0"/>
              <a:t>Σχετική με τη διάταξη των δεξαμενών ενός πλοίου είναι μεταξύ άλλων και η ύπαρξη </a:t>
            </a:r>
            <a:r>
              <a:rPr lang="el-GR" dirty="0" err="1"/>
              <a:t>διπύθμενου</a:t>
            </a:r>
            <a:r>
              <a:rPr lang="el-GR" dirty="0"/>
              <a:t>. </a:t>
            </a:r>
          </a:p>
          <a:p>
            <a:pPr marL="0" indent="0">
              <a:buNone/>
            </a:pPr>
            <a:r>
              <a:rPr lang="el-GR" dirty="0"/>
              <a:t>Σε μικρά επιβατικά πλοία, η ύπαρξη </a:t>
            </a:r>
            <a:r>
              <a:rPr lang="el-GR" dirty="0" err="1"/>
              <a:t>διπύθμενου</a:t>
            </a:r>
            <a:r>
              <a:rPr lang="el-GR" dirty="0"/>
              <a:t> είναι απαραίτητη μόνο σε ένα μέρος του πυθμένα, ενώ σε μεγαλύτερα το </a:t>
            </a:r>
            <a:r>
              <a:rPr lang="el-GR" dirty="0" err="1"/>
              <a:t>διπύθμενο</a:t>
            </a:r>
            <a:r>
              <a:rPr lang="el-GR" dirty="0"/>
              <a:t> μπορεί να εκτείνεται σε όλο το μήκος του πλοίου μεταξύ του πρωραίου και του πρυμναίου στεγανού σύγκρουσης. </a:t>
            </a:r>
          </a:p>
          <a:p>
            <a:pPr marL="0" indent="0">
              <a:buNone/>
            </a:pPr>
            <a:endParaRPr lang="el-GR" dirty="0"/>
          </a:p>
          <a:p>
            <a:pPr marL="0" indent="0">
              <a:buNone/>
            </a:pPr>
            <a:r>
              <a:rPr lang="el-GR" b="1" dirty="0">
                <a:solidFill>
                  <a:srgbClr val="FF0000"/>
                </a:solidFill>
              </a:rPr>
              <a:t>Τα φορτηγά πλοία κατασκευάζονται κατά κανόνα με </a:t>
            </a:r>
            <a:r>
              <a:rPr lang="el-GR" b="1" dirty="0" err="1">
                <a:solidFill>
                  <a:srgbClr val="FF0000"/>
                </a:solidFill>
              </a:rPr>
              <a:t>διπύθμενο</a:t>
            </a:r>
            <a:r>
              <a:rPr lang="el-GR" b="1" dirty="0">
                <a:solidFill>
                  <a:srgbClr val="FF0000"/>
                </a:solidFill>
              </a:rPr>
              <a:t>.</a:t>
            </a:r>
          </a:p>
        </p:txBody>
      </p:sp>
    </p:spTree>
    <p:extLst>
      <p:ext uri="{BB962C8B-B14F-4D97-AF65-F5344CB8AC3E}">
        <p14:creationId xmlns:p14="http://schemas.microsoft.com/office/powerpoint/2010/main" val="91086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8B5B3D-AB8F-4DAD-B26E-9BDA996555CB}"/>
              </a:ext>
            </a:extLst>
          </p:cNvPr>
          <p:cNvSpPr>
            <a:spLocks noGrp="1"/>
          </p:cNvSpPr>
          <p:nvPr>
            <p:ph idx="1"/>
          </p:nvPr>
        </p:nvSpPr>
        <p:spPr>
          <a:xfrm>
            <a:off x="762000" y="752475"/>
            <a:ext cx="10591800" cy="5424488"/>
          </a:xfrm>
        </p:spPr>
        <p:txBody>
          <a:bodyPr/>
          <a:lstStyle/>
          <a:p>
            <a:pPr marL="0" indent="0">
              <a:buNone/>
            </a:pPr>
            <a:r>
              <a:rPr lang="el-GR" dirty="0"/>
              <a:t>Τρεις αντιπροσωπευτικές περιπτώσεις ύπαρξης </a:t>
            </a:r>
            <a:r>
              <a:rPr lang="el-GR" dirty="0" err="1"/>
              <a:t>διπύθμενου</a:t>
            </a:r>
            <a:r>
              <a:rPr lang="el-GR" dirty="0"/>
              <a:t> φαίνονται στο σχήμα 13.1.</a:t>
            </a:r>
            <a:endParaRPr lang="en-US" dirty="0"/>
          </a:p>
          <a:p>
            <a:pPr marL="0" indent="0">
              <a:buNone/>
            </a:pPr>
            <a:endParaRPr lang="en-US" dirty="0"/>
          </a:p>
        </p:txBody>
      </p:sp>
      <p:pic>
        <p:nvPicPr>
          <p:cNvPr id="5" name="Εικόνα 4">
            <a:extLst>
              <a:ext uri="{FF2B5EF4-FFF2-40B4-BE49-F238E27FC236}">
                <a16:creationId xmlns:a16="http://schemas.microsoft.com/office/drawing/2014/main" id="{9D83B030-A160-4F93-80E1-13619713FCEE}"/>
              </a:ext>
            </a:extLst>
          </p:cNvPr>
          <p:cNvPicPr>
            <a:picLocks noChangeAspect="1"/>
          </p:cNvPicPr>
          <p:nvPr/>
        </p:nvPicPr>
        <p:blipFill rotWithShape="1">
          <a:blip r:embed="rId2"/>
          <a:srcRect l="40468" t="45833" r="37188" b="23750"/>
          <a:stretch/>
        </p:blipFill>
        <p:spPr>
          <a:xfrm>
            <a:off x="4705350" y="1593573"/>
            <a:ext cx="6875005" cy="5264427"/>
          </a:xfrm>
          <a:prstGeom prst="rect">
            <a:avLst/>
          </a:prstGeom>
        </p:spPr>
      </p:pic>
    </p:spTree>
    <p:extLst>
      <p:ext uri="{BB962C8B-B14F-4D97-AF65-F5344CB8AC3E}">
        <p14:creationId xmlns:p14="http://schemas.microsoft.com/office/powerpoint/2010/main" val="341075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E9EFAD-34FE-4F2A-A649-A460553F6DEF}"/>
              </a:ext>
            </a:extLst>
          </p:cNvPr>
          <p:cNvSpPr>
            <a:spLocks noGrp="1"/>
          </p:cNvSpPr>
          <p:nvPr>
            <p:ph idx="1"/>
          </p:nvPr>
        </p:nvSpPr>
        <p:spPr>
          <a:xfrm>
            <a:off x="771525" y="1143000"/>
            <a:ext cx="10582275" cy="5033963"/>
          </a:xfrm>
        </p:spPr>
        <p:txBody>
          <a:bodyPr>
            <a:normAutofit/>
          </a:bodyPr>
          <a:lstStyle/>
          <a:p>
            <a:pPr marL="0" indent="0">
              <a:buNone/>
            </a:pPr>
            <a:r>
              <a:rPr lang="el-GR" dirty="0"/>
              <a:t>Αρχικά όλος ο χώρος του </a:t>
            </a:r>
            <a:r>
              <a:rPr lang="el-GR" dirty="0" err="1"/>
              <a:t>διπύθμενου</a:t>
            </a:r>
            <a:r>
              <a:rPr lang="el-GR" dirty="0"/>
              <a:t>, χωρισμένος με διαμήκη και εγκάρσια διαφράγματα, χρησιμοποιούνταν για τη μεταφορά υγρού </a:t>
            </a:r>
            <a:r>
              <a:rPr lang="el-GR" dirty="0" err="1"/>
              <a:t>έρματος</a:t>
            </a:r>
            <a:r>
              <a:rPr lang="el-GR" dirty="0"/>
              <a:t>. </a:t>
            </a:r>
          </a:p>
          <a:p>
            <a:pPr marL="0" indent="0">
              <a:buNone/>
            </a:pPr>
            <a:r>
              <a:rPr lang="el-GR" dirty="0"/>
              <a:t>Σήμερα οι δεξαμενές του </a:t>
            </a:r>
            <a:r>
              <a:rPr lang="el-GR" dirty="0" err="1"/>
              <a:t>διπύθμενου</a:t>
            </a:r>
            <a:r>
              <a:rPr lang="el-GR" dirty="0"/>
              <a:t> χρησιμοποιούνται για τη μεταφορά κάθε είδους υγρών. </a:t>
            </a:r>
          </a:p>
          <a:p>
            <a:pPr marL="0" indent="0">
              <a:buNone/>
            </a:pPr>
            <a:r>
              <a:rPr lang="el-GR" dirty="0"/>
              <a:t>Αυτό δημιουργεί την ανάγκη πιο εκτεταμένου διαχωρισμού των δεξαμενών, καθώς επίσης και την ανάγκη δημιουργίας μικρών στεγανών χώρων ανάμεσα στις δεξαμενές του πόσιμου νερού και του πετρελαίου, που ονομάζονται στεγανοί </a:t>
            </a:r>
            <a:r>
              <a:rPr lang="el-GR" dirty="0" err="1"/>
              <a:t>διαχωριστικοι</a:t>
            </a:r>
            <a:r>
              <a:rPr lang="el-GR" dirty="0"/>
              <a:t> χώροι (</a:t>
            </a:r>
            <a:r>
              <a:rPr lang="el-GR" dirty="0" err="1"/>
              <a:t>cofferdams</a:t>
            </a:r>
            <a:r>
              <a:rPr lang="el-GR" dirty="0"/>
              <a:t>).</a:t>
            </a:r>
            <a:endParaRPr lang="en-US" dirty="0"/>
          </a:p>
        </p:txBody>
      </p:sp>
    </p:spTree>
    <p:extLst>
      <p:ext uri="{BB962C8B-B14F-4D97-AF65-F5344CB8AC3E}">
        <p14:creationId xmlns:p14="http://schemas.microsoft.com/office/powerpoint/2010/main" val="277748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950F75-C78D-2533-BAD7-DD662AD43406}"/>
              </a:ext>
            </a:extLst>
          </p:cNvPr>
          <p:cNvSpPr>
            <a:spLocks noGrp="1"/>
          </p:cNvSpPr>
          <p:nvPr>
            <p:ph idx="1"/>
          </p:nvPr>
        </p:nvSpPr>
        <p:spPr/>
        <p:txBody>
          <a:bodyPr/>
          <a:lstStyle/>
          <a:p>
            <a:pPr marL="0" indent="0">
              <a:buNone/>
            </a:pPr>
            <a:r>
              <a:rPr lang="el-GR" dirty="0"/>
              <a:t>Σε ένα πλοίο είναι απαραίτητος ο μηχανικός εξοπλισμός.</a:t>
            </a:r>
          </a:p>
          <a:p>
            <a:pPr marL="0" indent="0">
              <a:buNone/>
            </a:pPr>
            <a:r>
              <a:rPr lang="el-GR" dirty="0"/>
              <a:t>Το μέρος που είναι συγκεντρωμένος ο κυριότερος μηχανικός εξοπλισμός είναι το μηχανοστάσιο.</a:t>
            </a:r>
          </a:p>
          <a:p>
            <a:pPr marL="0" indent="0">
              <a:buNone/>
            </a:pPr>
            <a:r>
              <a:rPr lang="el-GR" dirty="0"/>
              <a:t>Μηχανικός εξοπλισμός βρίσκεται και σε άλλα σημεία και εξαρτάται από τον τύπο του πλοίου.</a:t>
            </a:r>
          </a:p>
        </p:txBody>
      </p:sp>
    </p:spTree>
    <p:extLst>
      <p:ext uri="{BB962C8B-B14F-4D97-AF65-F5344CB8AC3E}">
        <p14:creationId xmlns:p14="http://schemas.microsoft.com/office/powerpoint/2010/main" val="213457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613074-FA49-4F0E-B80A-9FBA20292A7F}"/>
              </a:ext>
            </a:extLst>
          </p:cNvPr>
          <p:cNvSpPr>
            <a:spLocks noGrp="1"/>
          </p:cNvSpPr>
          <p:nvPr>
            <p:ph idx="1"/>
          </p:nvPr>
        </p:nvSpPr>
        <p:spPr>
          <a:xfrm>
            <a:off x="781050" y="1028700"/>
            <a:ext cx="10572750" cy="5148263"/>
          </a:xfrm>
        </p:spPr>
        <p:txBody>
          <a:bodyPr/>
          <a:lstStyle/>
          <a:p>
            <a:pPr marL="0" indent="0">
              <a:buNone/>
            </a:pPr>
            <a:r>
              <a:rPr lang="el-GR" dirty="0"/>
              <a:t>Εκτός από τις δεξαμενές </a:t>
            </a:r>
            <a:r>
              <a:rPr lang="el-GR" dirty="0" err="1"/>
              <a:t>διπύθμενου</a:t>
            </a:r>
            <a:r>
              <a:rPr lang="el-GR" dirty="0"/>
              <a:t>, το πλοίο απαιτείται να έχει μία δεξαμενή στην πλώρη (</a:t>
            </a:r>
            <a:r>
              <a:rPr lang="el-GR" dirty="0" err="1"/>
              <a:t>forepeak</a:t>
            </a:r>
            <a:r>
              <a:rPr lang="el-GR" dirty="0"/>
              <a:t>) και μία στην πρύμνη (</a:t>
            </a:r>
            <a:r>
              <a:rPr lang="el-GR" dirty="0" err="1"/>
              <a:t>afterpeak</a:t>
            </a:r>
            <a:r>
              <a:rPr lang="el-GR" dirty="0"/>
              <a:t>). Σε πολλά πλοία πάνω στην πρωραία και πάνω στην πρυμναία </a:t>
            </a:r>
            <a:r>
              <a:rPr lang="el-GR" dirty="0" err="1"/>
              <a:t>φρακτή</a:t>
            </a:r>
            <a:r>
              <a:rPr lang="el-GR" dirty="0"/>
              <a:t> του μηχανοστασίου κατασκευάζονται δεξαμενές με μεγάλο ύψος που ονομάζονται </a:t>
            </a:r>
            <a:r>
              <a:rPr lang="el-GR" dirty="0" err="1">
                <a:solidFill>
                  <a:srgbClr val="FF0000"/>
                </a:solidFill>
              </a:rPr>
              <a:t>deep</a:t>
            </a:r>
            <a:r>
              <a:rPr lang="el-GR" dirty="0">
                <a:solidFill>
                  <a:srgbClr val="FF0000"/>
                </a:solidFill>
              </a:rPr>
              <a:t> </a:t>
            </a:r>
            <a:r>
              <a:rPr lang="el-GR" dirty="0" err="1">
                <a:solidFill>
                  <a:srgbClr val="FF0000"/>
                </a:solidFill>
              </a:rPr>
              <a:t>tanks</a:t>
            </a:r>
            <a:r>
              <a:rPr lang="el-GR" dirty="0"/>
              <a:t>.</a:t>
            </a:r>
            <a:endParaRPr lang="en-US" dirty="0"/>
          </a:p>
        </p:txBody>
      </p:sp>
      <p:pic>
        <p:nvPicPr>
          <p:cNvPr id="5" name="Εικόνα 4">
            <a:extLst>
              <a:ext uri="{FF2B5EF4-FFF2-40B4-BE49-F238E27FC236}">
                <a16:creationId xmlns:a16="http://schemas.microsoft.com/office/drawing/2014/main" id="{07133CE3-C70F-49E8-8F1B-6BF07B576FF4}"/>
              </a:ext>
            </a:extLst>
          </p:cNvPr>
          <p:cNvPicPr>
            <a:picLocks noChangeAspect="1"/>
          </p:cNvPicPr>
          <p:nvPr/>
        </p:nvPicPr>
        <p:blipFill rotWithShape="1">
          <a:blip r:embed="rId2"/>
          <a:srcRect l="42265" t="61666" r="39766" b="21945"/>
          <a:stretch/>
        </p:blipFill>
        <p:spPr>
          <a:xfrm>
            <a:off x="2688471" y="3390900"/>
            <a:ext cx="6757907" cy="3467100"/>
          </a:xfrm>
          <a:prstGeom prst="rect">
            <a:avLst/>
          </a:prstGeom>
        </p:spPr>
      </p:pic>
    </p:spTree>
    <p:extLst>
      <p:ext uri="{BB962C8B-B14F-4D97-AF65-F5344CB8AC3E}">
        <p14:creationId xmlns:p14="http://schemas.microsoft.com/office/powerpoint/2010/main" val="412510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22E116-74E1-4177-A801-FAB4DD78B705}"/>
              </a:ext>
            </a:extLst>
          </p:cNvPr>
          <p:cNvSpPr>
            <a:spLocks noGrp="1"/>
          </p:cNvSpPr>
          <p:nvPr>
            <p:ph idx="1"/>
          </p:nvPr>
        </p:nvSpPr>
        <p:spPr>
          <a:xfrm>
            <a:off x="819150" y="2162175"/>
            <a:ext cx="10534650" cy="4014788"/>
          </a:xfrm>
        </p:spPr>
        <p:txBody>
          <a:bodyPr/>
          <a:lstStyle/>
          <a:p>
            <a:pPr marL="0" indent="0">
              <a:buNone/>
            </a:pPr>
            <a:r>
              <a:rPr lang="el-GR" dirty="0"/>
              <a:t>Το ύψος του </a:t>
            </a:r>
            <a:r>
              <a:rPr lang="el-GR" dirty="0" err="1"/>
              <a:t>διπύθμενου</a:t>
            </a:r>
            <a:r>
              <a:rPr lang="el-GR" dirty="0"/>
              <a:t> και των δεξαμενών που σχηματίζονται σε αυτό, καθορίζεται από τους κανονισμούς του Νηογνώμονα. </a:t>
            </a:r>
          </a:p>
          <a:p>
            <a:pPr marL="0" indent="0">
              <a:buNone/>
            </a:pPr>
            <a:endParaRPr lang="el-GR" dirty="0"/>
          </a:p>
          <a:p>
            <a:pPr marL="0" indent="0">
              <a:buNone/>
            </a:pPr>
            <a:r>
              <a:rPr lang="el-GR" dirty="0"/>
              <a:t>Συχνά το ύψος αυτό είναι αυξημένο στο μηχανοστάσιο για την κάλυψη των αναγκών της περιοχής σε όγκο δεξαμενών ή για τη διαμόρφωση της βάσης της μηχανής.</a:t>
            </a:r>
          </a:p>
          <a:p>
            <a:pPr marL="0" indent="0">
              <a:buNone/>
            </a:pPr>
            <a:endParaRPr lang="el-GR" dirty="0"/>
          </a:p>
        </p:txBody>
      </p:sp>
    </p:spTree>
    <p:extLst>
      <p:ext uri="{BB962C8B-B14F-4D97-AF65-F5344CB8AC3E}">
        <p14:creationId xmlns:p14="http://schemas.microsoft.com/office/powerpoint/2010/main" val="344367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3EE219-772C-4882-8B7C-C59668F5734E}"/>
              </a:ext>
            </a:extLst>
          </p:cNvPr>
          <p:cNvSpPr>
            <a:spLocks noGrp="1"/>
          </p:cNvSpPr>
          <p:nvPr>
            <p:ph idx="1"/>
          </p:nvPr>
        </p:nvSpPr>
        <p:spPr/>
        <p:txBody>
          <a:bodyPr/>
          <a:lstStyle/>
          <a:p>
            <a:pPr marL="0" indent="0">
              <a:buNone/>
            </a:pPr>
            <a:r>
              <a:rPr lang="el-GR" dirty="0"/>
              <a:t>Ο διαχωρισμός των δεξαμενών κατά μήκος και κατά πλάτος και η επιλογή των υγρών για τα οποία θα χρησιμοποιηθούν, πραγματοποιείται ύστερα από μελέτη, γιατί επηρεάζει την ευστάθεια και τη ζύγιση του πλοίου. </a:t>
            </a:r>
          </a:p>
          <a:p>
            <a:pPr marL="0" indent="0">
              <a:buNone/>
            </a:pPr>
            <a:endParaRPr lang="el-GR" dirty="0"/>
          </a:p>
          <a:p>
            <a:pPr marL="0" indent="0">
              <a:buNone/>
            </a:pPr>
            <a:r>
              <a:rPr lang="el-GR" dirty="0"/>
              <a:t>Φυσικά σπουδαίο ρόλο παίζουν και </a:t>
            </a:r>
            <a:r>
              <a:rPr lang="el-GR" dirty="0" err="1"/>
              <a:t>oι</a:t>
            </a:r>
            <a:r>
              <a:rPr lang="el-GR" dirty="0"/>
              <a:t> ανάγκες του πλοίου για κάθε είδος υγρού.</a:t>
            </a:r>
            <a:endParaRPr lang="en-US" dirty="0"/>
          </a:p>
          <a:p>
            <a:pPr marL="0" indent="0">
              <a:buNone/>
            </a:pPr>
            <a:endParaRPr lang="en-US" dirty="0"/>
          </a:p>
        </p:txBody>
      </p:sp>
    </p:spTree>
    <p:extLst>
      <p:ext uri="{BB962C8B-B14F-4D97-AF65-F5344CB8AC3E}">
        <p14:creationId xmlns:p14="http://schemas.microsoft.com/office/powerpoint/2010/main" val="389095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12C55C-1BC9-456D-AAA5-889DCBBC0BA7}"/>
              </a:ext>
            </a:extLst>
          </p:cNvPr>
          <p:cNvSpPr>
            <a:spLocks noGrp="1"/>
          </p:cNvSpPr>
          <p:nvPr>
            <p:ph type="title"/>
          </p:nvPr>
        </p:nvSpPr>
        <p:spPr/>
        <p:txBody>
          <a:bodyPr/>
          <a:lstStyle/>
          <a:p>
            <a:r>
              <a:rPr lang="el-GR" dirty="0"/>
              <a:t> Πετρέλαιο</a:t>
            </a:r>
            <a:endParaRPr lang="en-US" dirty="0"/>
          </a:p>
        </p:txBody>
      </p:sp>
      <p:sp>
        <p:nvSpPr>
          <p:cNvPr id="3" name="Θέση περιεχομένου 2">
            <a:extLst>
              <a:ext uri="{FF2B5EF4-FFF2-40B4-BE49-F238E27FC236}">
                <a16:creationId xmlns:a16="http://schemas.microsoft.com/office/drawing/2014/main" id="{5E292E88-6369-4E90-8CB0-EDCE19BE1028}"/>
              </a:ext>
            </a:extLst>
          </p:cNvPr>
          <p:cNvSpPr>
            <a:spLocks noGrp="1"/>
          </p:cNvSpPr>
          <p:nvPr>
            <p:ph idx="1"/>
          </p:nvPr>
        </p:nvSpPr>
        <p:spPr/>
        <p:txBody>
          <a:bodyPr/>
          <a:lstStyle/>
          <a:p>
            <a:pPr marL="0" indent="0">
              <a:buNone/>
            </a:pPr>
            <a:r>
              <a:rPr lang="el-GR" dirty="0"/>
              <a:t>Σε ατμοκίνητα πλοία η κατανάλωση πετρελαίου είναι μεταξύ 230 και 300 g/h και HP</a:t>
            </a:r>
            <a:r>
              <a:rPr lang="en-US" dirty="0"/>
              <a:t> ((US gallon per hour) horsepower)</a:t>
            </a:r>
            <a:r>
              <a:rPr lang="el-GR" dirty="0"/>
              <a:t>. </a:t>
            </a:r>
          </a:p>
          <a:p>
            <a:pPr marL="0" indent="0">
              <a:buNone/>
            </a:pPr>
            <a:r>
              <a:rPr lang="el-GR" dirty="0"/>
              <a:t>Στις μηχανές εσωτερικής καύσης, η κατανάλωση είναι μεταξύ 150 και 180 g/h και ΗΡ. </a:t>
            </a:r>
          </a:p>
          <a:p>
            <a:pPr marL="0" indent="0">
              <a:buNone/>
            </a:pPr>
            <a:r>
              <a:rPr lang="el-GR" dirty="0"/>
              <a:t>Στην κατανάλωση που θα προκύψει για το ταξίδι με βάση τα παραπάνω, θα πρέπει να προστεθούν οι ανάγκες του πλοίου σε πετρέλαιο στο λιμάνι και να αυξηθεί η σχετική ποσότητα 10 ως 15% για το ενδεχόμενο κακοκαιρίας.</a:t>
            </a:r>
            <a:endParaRPr lang="en-US" dirty="0"/>
          </a:p>
        </p:txBody>
      </p:sp>
    </p:spTree>
    <p:extLst>
      <p:ext uri="{BB962C8B-B14F-4D97-AF65-F5344CB8AC3E}">
        <p14:creationId xmlns:p14="http://schemas.microsoft.com/office/powerpoint/2010/main" val="379512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31FDED-2A2E-44D0-A397-52854E19082C}"/>
              </a:ext>
            </a:extLst>
          </p:cNvPr>
          <p:cNvSpPr>
            <a:spLocks noGrp="1"/>
          </p:cNvSpPr>
          <p:nvPr>
            <p:ph type="title"/>
          </p:nvPr>
        </p:nvSpPr>
        <p:spPr/>
        <p:txBody>
          <a:bodyPr/>
          <a:lstStyle/>
          <a:p>
            <a:r>
              <a:rPr lang="el-GR" dirty="0"/>
              <a:t>Λάδι</a:t>
            </a:r>
            <a:r>
              <a:rPr lang="en-US" dirty="0"/>
              <a:t> </a:t>
            </a:r>
            <a:r>
              <a:rPr lang="el-GR" dirty="0"/>
              <a:t>λίπανσης</a:t>
            </a:r>
            <a:endParaRPr lang="en-US" dirty="0"/>
          </a:p>
        </p:txBody>
      </p:sp>
      <p:sp>
        <p:nvSpPr>
          <p:cNvPr id="3" name="Θέση περιεχομένου 2">
            <a:extLst>
              <a:ext uri="{FF2B5EF4-FFF2-40B4-BE49-F238E27FC236}">
                <a16:creationId xmlns:a16="http://schemas.microsoft.com/office/drawing/2014/main" id="{ACFE42DE-3156-4605-9986-A3BA7DBD7388}"/>
              </a:ext>
            </a:extLst>
          </p:cNvPr>
          <p:cNvSpPr>
            <a:spLocks noGrp="1"/>
          </p:cNvSpPr>
          <p:nvPr>
            <p:ph idx="1"/>
          </p:nvPr>
        </p:nvSpPr>
        <p:spPr/>
        <p:txBody>
          <a:bodyPr/>
          <a:lstStyle/>
          <a:p>
            <a:pPr marL="0" indent="0">
              <a:buNone/>
            </a:pPr>
            <a:r>
              <a:rPr lang="el-GR" dirty="0"/>
              <a:t>Η κατανάλωση του λαδιού λίπανσης είναι γύρω στο 1,5% της κατανάλωσης του πετρελαίου, συχνά όμως τα πλοία διαθέτουν δεξαμενές με μεγαλύτερη χωρητικότητα</a:t>
            </a:r>
            <a:endParaRPr lang="en-US" dirty="0"/>
          </a:p>
        </p:txBody>
      </p:sp>
    </p:spTree>
    <p:extLst>
      <p:ext uri="{BB962C8B-B14F-4D97-AF65-F5344CB8AC3E}">
        <p14:creationId xmlns:p14="http://schemas.microsoft.com/office/powerpoint/2010/main" val="206192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561C8-D9DB-4D48-A2DB-F09AA9609198}"/>
              </a:ext>
            </a:extLst>
          </p:cNvPr>
          <p:cNvSpPr>
            <a:spLocks noGrp="1"/>
          </p:cNvSpPr>
          <p:nvPr>
            <p:ph type="title"/>
          </p:nvPr>
        </p:nvSpPr>
        <p:spPr/>
        <p:txBody>
          <a:bodyPr/>
          <a:lstStyle/>
          <a:p>
            <a:r>
              <a:rPr lang="el-GR" dirty="0"/>
              <a:t>Πόσιμο νερό</a:t>
            </a:r>
            <a:endParaRPr lang="en-US" dirty="0"/>
          </a:p>
        </p:txBody>
      </p:sp>
      <p:sp>
        <p:nvSpPr>
          <p:cNvPr id="3" name="Θέση περιεχομένου 2">
            <a:extLst>
              <a:ext uri="{FF2B5EF4-FFF2-40B4-BE49-F238E27FC236}">
                <a16:creationId xmlns:a16="http://schemas.microsoft.com/office/drawing/2014/main" id="{5F11D0EE-C603-48F1-92D8-C478D75FBEDE}"/>
              </a:ext>
            </a:extLst>
          </p:cNvPr>
          <p:cNvSpPr>
            <a:spLocks noGrp="1"/>
          </p:cNvSpPr>
          <p:nvPr>
            <p:ph idx="1"/>
          </p:nvPr>
        </p:nvSpPr>
        <p:spPr>
          <a:xfrm>
            <a:off x="838200" y="1901825"/>
            <a:ext cx="10515600" cy="4351338"/>
          </a:xfrm>
        </p:spPr>
        <p:txBody>
          <a:bodyPr/>
          <a:lstStyle/>
          <a:p>
            <a:pPr marL="0" indent="0">
              <a:buNone/>
            </a:pPr>
            <a:r>
              <a:rPr lang="el-GR" dirty="0"/>
              <a:t>Η κατανάλωση του πόσιμου νερού είναι περίπου 100 λίτρα ανά άτομο και ημέρα.</a:t>
            </a:r>
            <a:endParaRPr lang="en-US" dirty="0"/>
          </a:p>
        </p:txBody>
      </p:sp>
    </p:spTree>
    <p:extLst>
      <p:ext uri="{BB962C8B-B14F-4D97-AF65-F5344CB8AC3E}">
        <p14:creationId xmlns:p14="http://schemas.microsoft.com/office/powerpoint/2010/main" val="241932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044024-6FB2-4D55-91C0-9C3B6DD68DCC}"/>
              </a:ext>
            </a:extLst>
          </p:cNvPr>
          <p:cNvSpPr>
            <a:spLocks noGrp="1"/>
          </p:cNvSpPr>
          <p:nvPr>
            <p:ph type="title"/>
          </p:nvPr>
        </p:nvSpPr>
        <p:spPr/>
        <p:txBody>
          <a:bodyPr/>
          <a:lstStyle/>
          <a:p>
            <a:r>
              <a:rPr lang="el-GR" dirty="0"/>
              <a:t>Υγρό έρμα</a:t>
            </a:r>
            <a:endParaRPr lang="en-US" dirty="0"/>
          </a:p>
        </p:txBody>
      </p:sp>
      <p:sp>
        <p:nvSpPr>
          <p:cNvPr id="3" name="Θέση περιεχομένου 2">
            <a:extLst>
              <a:ext uri="{FF2B5EF4-FFF2-40B4-BE49-F238E27FC236}">
                <a16:creationId xmlns:a16="http://schemas.microsoft.com/office/drawing/2014/main" id="{B199BDCC-FD27-4556-A9CA-D395014E6BEA}"/>
              </a:ext>
            </a:extLst>
          </p:cNvPr>
          <p:cNvSpPr>
            <a:spLocks noGrp="1"/>
          </p:cNvSpPr>
          <p:nvPr>
            <p:ph idx="1"/>
          </p:nvPr>
        </p:nvSpPr>
        <p:spPr/>
        <p:txBody>
          <a:bodyPr>
            <a:normAutofit lnSpcReduction="10000"/>
          </a:bodyPr>
          <a:lstStyle/>
          <a:p>
            <a:pPr marL="0" indent="0">
              <a:buNone/>
            </a:pPr>
            <a:r>
              <a:rPr lang="el-GR" dirty="0"/>
              <a:t>Αναφέρεται ότι σε κατάσταση </a:t>
            </a:r>
            <a:r>
              <a:rPr lang="el-GR" dirty="0" err="1"/>
              <a:t>ερματισμού</a:t>
            </a:r>
            <a:r>
              <a:rPr lang="el-GR" dirty="0"/>
              <a:t> του πλοίου (κατάσταση χωρίς φορτίο), το άθροισμα πετρελαίου και υγρού </a:t>
            </a:r>
            <a:r>
              <a:rPr lang="el-GR" dirty="0" err="1"/>
              <a:t>έρματος</a:t>
            </a:r>
            <a:r>
              <a:rPr lang="el-GR" dirty="0"/>
              <a:t> θα πρέπει να κυμαίνεται μεταξύ του 30 και 40% του </a:t>
            </a:r>
            <a:r>
              <a:rPr lang="el-GR" dirty="0" err="1"/>
              <a:t>Deadweight</a:t>
            </a:r>
            <a:r>
              <a:rPr lang="el-GR" dirty="0"/>
              <a:t>.</a:t>
            </a:r>
            <a:endParaRPr lang="en-US" dirty="0"/>
          </a:p>
          <a:p>
            <a:pPr marL="0" indent="0">
              <a:buNone/>
            </a:pPr>
            <a:endParaRPr lang="en-US" dirty="0"/>
          </a:p>
          <a:p>
            <a:pPr marL="0" indent="0">
              <a:buNone/>
            </a:pPr>
            <a:r>
              <a:rPr lang="el-GR" u="sng" dirty="0"/>
              <a:t>Νεκρό ή πρόσθετο βάρος </a:t>
            </a:r>
            <a:r>
              <a:rPr lang="en-US" u="sng" dirty="0"/>
              <a:t>Deadweight</a:t>
            </a:r>
          </a:p>
          <a:p>
            <a:pPr marL="0" indent="0">
              <a:buNone/>
            </a:pPr>
            <a:r>
              <a:rPr lang="el-GR" dirty="0"/>
              <a:t>Το βάρος αυτό αναφέρεται στο βάρος των καυσίμων και των λιπαντικών, του νερού (τροφοδοτικού, πόσιμου, </a:t>
            </a:r>
            <a:r>
              <a:rPr lang="el-GR" dirty="0" err="1"/>
              <a:t>έρματος</a:t>
            </a:r>
            <a:r>
              <a:rPr lang="el-GR" dirty="0"/>
              <a:t>), των εφοδίων, των καταναλώσιμων ειδών, του πληρώματος, των επιβατών και αποσκευών τους, των εργαλείων και του μεταφερόμενου φορτίου.</a:t>
            </a:r>
          </a:p>
          <a:p>
            <a:pPr marL="0" indent="0">
              <a:buNone/>
            </a:pPr>
            <a:r>
              <a:rPr lang="el-GR" dirty="0"/>
              <a:t>Είναι η διαφορά του </a:t>
            </a:r>
            <a:r>
              <a:rPr lang="el-GR" dirty="0" err="1"/>
              <a:t>έμφορτου</a:t>
            </a:r>
            <a:r>
              <a:rPr lang="el-GR" dirty="0"/>
              <a:t> και </a:t>
            </a:r>
            <a:r>
              <a:rPr lang="el-GR" dirty="0" err="1"/>
              <a:t>άφορτου</a:t>
            </a:r>
            <a:r>
              <a:rPr lang="el-GR" dirty="0"/>
              <a:t> εκτοπίσματος. </a:t>
            </a:r>
            <a:endParaRPr lang="en-US" dirty="0"/>
          </a:p>
        </p:txBody>
      </p:sp>
    </p:spTree>
    <p:extLst>
      <p:ext uri="{BB962C8B-B14F-4D97-AF65-F5344CB8AC3E}">
        <p14:creationId xmlns:p14="http://schemas.microsoft.com/office/powerpoint/2010/main" val="274735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FD57CC-E379-402C-9DED-4F14544898DE}"/>
              </a:ext>
            </a:extLst>
          </p:cNvPr>
          <p:cNvSpPr>
            <a:spLocks noGrp="1"/>
          </p:cNvSpPr>
          <p:nvPr>
            <p:ph idx="1"/>
          </p:nvPr>
        </p:nvSpPr>
        <p:spPr>
          <a:xfrm>
            <a:off x="838200" y="981075"/>
            <a:ext cx="10515600" cy="5195888"/>
          </a:xfrm>
        </p:spPr>
        <p:txBody>
          <a:bodyPr>
            <a:normAutofit/>
          </a:bodyPr>
          <a:lstStyle/>
          <a:p>
            <a:pPr marL="0" indent="0">
              <a:buNone/>
            </a:pPr>
            <a:r>
              <a:rPr lang="el-GR" dirty="0"/>
              <a:t>Σε πλοία μεταφοράς φορτίου χύδην, η διάταξη των δεξαμενών, όπως φαίνεται στο σχήμα 13.2, δεν παρέχει δυνατότητες </a:t>
            </a:r>
            <a:r>
              <a:rPr lang="el-GR" dirty="0" err="1"/>
              <a:t>ερματισμού</a:t>
            </a:r>
            <a:r>
              <a:rPr lang="el-GR" dirty="0"/>
              <a:t> αρκετές για τη σωστή βύθιση της έλικας και τον ικανοποιητικό γενικά πλου του πλοίου. </a:t>
            </a:r>
          </a:p>
          <a:p>
            <a:pPr marL="0" indent="0">
              <a:buNone/>
            </a:pPr>
            <a:r>
              <a:rPr lang="el-GR" dirty="0"/>
              <a:t>Θεωρητικά, η δυνατότητα </a:t>
            </a:r>
            <a:r>
              <a:rPr lang="el-GR" dirty="0" err="1"/>
              <a:t>ερματισμού</a:t>
            </a:r>
            <a:r>
              <a:rPr lang="el-GR" dirty="0"/>
              <a:t> θα μπορούσε να αυξηθεί με αύξηση του ύψους του </a:t>
            </a:r>
            <a:r>
              <a:rPr lang="el-GR" dirty="0" err="1"/>
              <a:t>διπύθμενου</a:t>
            </a:r>
            <a:r>
              <a:rPr lang="el-GR" dirty="0"/>
              <a:t> και του πρυμναίου και πρωραίου στεγανού σύγκρουσης. </a:t>
            </a:r>
          </a:p>
          <a:p>
            <a:pPr marL="0" indent="0">
              <a:buNone/>
            </a:pPr>
            <a:r>
              <a:rPr lang="el-GR" dirty="0"/>
              <a:t>Η λύση αυτή όμως δεν είναι σωστή γιατί δημιουργεί μεγάλη καταπόνηση στο πλοίο σε κατάσταση </a:t>
            </a:r>
            <a:r>
              <a:rPr lang="el-GR" dirty="0" err="1"/>
              <a:t>ερματισμού</a:t>
            </a:r>
            <a:r>
              <a:rPr lang="el-GR" dirty="0"/>
              <a:t> (γιατί έχουμε μεγάλα βάρη στα άκρα) και επιπλέον δημιουργεί ανεπιθύμητα μεγάλο </a:t>
            </a:r>
            <a:r>
              <a:rPr lang="el-GR" dirty="0" err="1"/>
              <a:t>μετακεντρικό</a:t>
            </a:r>
            <a:r>
              <a:rPr lang="el-GR" dirty="0"/>
              <a:t> ύψος.</a:t>
            </a:r>
            <a:endParaRPr lang="en-US" dirty="0"/>
          </a:p>
        </p:txBody>
      </p:sp>
    </p:spTree>
    <p:extLst>
      <p:ext uri="{BB962C8B-B14F-4D97-AF65-F5344CB8AC3E}">
        <p14:creationId xmlns:p14="http://schemas.microsoft.com/office/powerpoint/2010/main" val="330001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93C885-C6FE-47AC-B07C-7626A6B667C3}"/>
              </a:ext>
            </a:extLst>
          </p:cNvPr>
          <p:cNvSpPr>
            <a:spLocks noGrp="1"/>
          </p:cNvSpPr>
          <p:nvPr>
            <p:ph idx="1"/>
          </p:nvPr>
        </p:nvSpPr>
        <p:spPr>
          <a:xfrm>
            <a:off x="180975" y="131834"/>
            <a:ext cx="4333875" cy="6594332"/>
          </a:xfrm>
        </p:spPr>
        <p:txBody>
          <a:bodyPr>
            <a:normAutofit/>
          </a:bodyPr>
          <a:lstStyle/>
          <a:p>
            <a:pPr marL="0" indent="0">
              <a:buNone/>
            </a:pPr>
            <a:r>
              <a:rPr lang="el-GR" dirty="0"/>
              <a:t>Για τους παραπάνω λόγους στα πλοία μεταφοράς φορτίων χύδην διαμορφώνονται δεξαμενές </a:t>
            </a:r>
            <a:r>
              <a:rPr lang="el-GR" dirty="0" err="1"/>
              <a:t>έρματος</a:t>
            </a:r>
            <a:r>
              <a:rPr lang="el-GR" dirty="0"/>
              <a:t>, όπως αυτές που φαίνονται στο σχήμα 13.3.</a:t>
            </a:r>
          </a:p>
          <a:p>
            <a:pPr marL="0" indent="0">
              <a:buNone/>
            </a:pPr>
            <a:r>
              <a:rPr lang="el-GR" dirty="0"/>
              <a:t>Στο σχήμα αυτό βλέπουμε τη διαμόρφωση δεξαμενής </a:t>
            </a:r>
            <a:r>
              <a:rPr lang="el-GR" dirty="0" err="1"/>
              <a:t>διπύθμενου</a:t>
            </a:r>
            <a:r>
              <a:rPr lang="el-GR" dirty="0"/>
              <a:t> σε συνδυασμό με πλευρική δεξαμενή πυθμένα ή πλευρική δεξαμενή καταστρώματος. Σε αρκετές περιπτώσεις έχουμε και συνδυασμό των δύο διατάξεων.</a:t>
            </a:r>
            <a:endParaRPr lang="en-US" dirty="0"/>
          </a:p>
        </p:txBody>
      </p:sp>
      <p:pic>
        <p:nvPicPr>
          <p:cNvPr id="5" name="Εικόνα 4">
            <a:extLst>
              <a:ext uri="{FF2B5EF4-FFF2-40B4-BE49-F238E27FC236}">
                <a16:creationId xmlns:a16="http://schemas.microsoft.com/office/drawing/2014/main" id="{6BE952D1-FC35-4612-8177-843D907F80EB}"/>
              </a:ext>
            </a:extLst>
          </p:cNvPr>
          <p:cNvPicPr>
            <a:picLocks noChangeAspect="1"/>
          </p:cNvPicPr>
          <p:nvPr/>
        </p:nvPicPr>
        <p:blipFill rotWithShape="1">
          <a:blip r:embed="rId2"/>
          <a:srcRect l="36875" t="41111" r="35625" b="34722"/>
          <a:stretch/>
        </p:blipFill>
        <p:spPr>
          <a:xfrm>
            <a:off x="4439853" y="131834"/>
            <a:ext cx="7752147" cy="3832027"/>
          </a:xfrm>
          <a:prstGeom prst="rect">
            <a:avLst/>
          </a:prstGeom>
        </p:spPr>
      </p:pic>
    </p:spTree>
    <p:extLst>
      <p:ext uri="{BB962C8B-B14F-4D97-AF65-F5344CB8AC3E}">
        <p14:creationId xmlns:p14="http://schemas.microsoft.com/office/powerpoint/2010/main" val="221773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403F0BB-481D-4ADA-BB41-7023B10657B9}"/>
              </a:ext>
            </a:extLst>
          </p:cNvPr>
          <p:cNvSpPr>
            <a:spLocks noGrp="1"/>
          </p:cNvSpPr>
          <p:nvPr>
            <p:ph idx="1"/>
          </p:nvPr>
        </p:nvSpPr>
        <p:spPr/>
        <p:txBody>
          <a:bodyPr>
            <a:normAutofit/>
          </a:bodyPr>
          <a:lstStyle/>
          <a:p>
            <a:pPr marL="0" indent="0">
              <a:buNone/>
            </a:pPr>
            <a:r>
              <a:rPr lang="el-GR" dirty="0"/>
              <a:t>Οι πλευρικές δεξαμενές πυθμένα με τη διαμόρφωση τους διευκολύνουν τη μεταφορά του φορτίου χύδην προς το μέσο του κύτους απ' όπου και πραγματοποιείται η εκφόρτωση. </a:t>
            </a:r>
          </a:p>
          <a:p>
            <a:pPr marL="0" indent="0">
              <a:buNone/>
            </a:pPr>
            <a:r>
              <a:rPr lang="el-GR" dirty="0"/>
              <a:t>Οι πλευρικές δεξαμενές καταστρώματος βοηθούν στο να πραγματοποιείται η </a:t>
            </a:r>
            <a:r>
              <a:rPr lang="el-GR" dirty="0" err="1"/>
              <a:t>στοιβασία</a:t>
            </a:r>
            <a:r>
              <a:rPr lang="el-GR" dirty="0"/>
              <a:t> του φορτίου χύδην στο κύτος κατά τρόπο που να μην αφήνει κενά στο ανώτερο μέρος. </a:t>
            </a:r>
          </a:p>
          <a:p>
            <a:pPr marL="0" indent="0">
              <a:buNone/>
            </a:pPr>
            <a:r>
              <a:rPr lang="el-GR" dirty="0">
                <a:solidFill>
                  <a:srgbClr val="FF0000"/>
                </a:solidFill>
              </a:rPr>
              <a:t>Με τον τρόπο αυτό περιορίζεται η πιθανότητα εγκάρσιας μετακίνησης του φορτίου σε κατάσταση κακοκαιρίας.</a:t>
            </a:r>
            <a:endParaRPr lang="en-US" dirty="0">
              <a:solidFill>
                <a:srgbClr val="FF0000"/>
              </a:solidFill>
            </a:endParaRPr>
          </a:p>
        </p:txBody>
      </p:sp>
    </p:spTree>
    <p:extLst>
      <p:ext uri="{BB962C8B-B14F-4D97-AF65-F5344CB8AC3E}">
        <p14:creationId xmlns:p14="http://schemas.microsoft.com/office/powerpoint/2010/main" val="62599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923796-F420-3FAB-4AFC-BAA7C1B36E3C}"/>
              </a:ext>
            </a:extLst>
          </p:cNvPr>
          <p:cNvSpPr>
            <a:spLocks noGrp="1"/>
          </p:cNvSpPr>
          <p:nvPr>
            <p:ph idx="1"/>
          </p:nvPr>
        </p:nvSpPr>
        <p:spPr>
          <a:xfrm>
            <a:off x="838200" y="1532467"/>
            <a:ext cx="10515600" cy="4644496"/>
          </a:xfrm>
        </p:spPr>
        <p:txBody>
          <a:bodyPr/>
          <a:lstStyle/>
          <a:p>
            <a:pPr marL="0" indent="0">
              <a:buNone/>
            </a:pPr>
            <a:r>
              <a:rPr lang="el-GR" dirty="0"/>
              <a:t>Σε ένα μηχανοστάσιο θα βρούμε:</a:t>
            </a:r>
          </a:p>
          <a:p>
            <a:pPr marL="0" indent="0">
              <a:buNone/>
            </a:pPr>
            <a:endParaRPr lang="el-GR" dirty="0"/>
          </a:p>
          <a:p>
            <a:pPr marL="514350" indent="-514350">
              <a:buFont typeface="+mj-lt"/>
              <a:buAutoNum type="arabicPeriod"/>
            </a:pPr>
            <a:r>
              <a:rPr lang="el-GR" dirty="0"/>
              <a:t>Την κύρια μηχανή πρόωσης</a:t>
            </a:r>
          </a:p>
          <a:p>
            <a:pPr marL="514350" indent="-514350">
              <a:buFont typeface="+mj-lt"/>
              <a:buAutoNum type="arabicPeriod"/>
            </a:pPr>
            <a:r>
              <a:rPr lang="el-GR" dirty="0"/>
              <a:t>Τις ηλεκτρογεννήτριες</a:t>
            </a:r>
          </a:p>
          <a:p>
            <a:pPr marL="514350" indent="-514350">
              <a:buFont typeface="+mj-lt"/>
              <a:buAutoNum type="arabicPeriod"/>
            </a:pPr>
            <a:r>
              <a:rPr lang="el-GR" dirty="0"/>
              <a:t>Τα βοηθητικά μηχανήματα</a:t>
            </a:r>
          </a:p>
        </p:txBody>
      </p:sp>
    </p:spTree>
    <p:extLst>
      <p:ext uri="{BB962C8B-B14F-4D97-AF65-F5344CB8AC3E}">
        <p14:creationId xmlns:p14="http://schemas.microsoft.com/office/powerpoint/2010/main" val="286493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31152-A2C2-4CF8-9795-803CAFBB8E3C}"/>
              </a:ext>
            </a:extLst>
          </p:cNvPr>
          <p:cNvSpPr>
            <a:spLocks noGrp="1"/>
          </p:cNvSpPr>
          <p:nvPr>
            <p:ph type="title"/>
          </p:nvPr>
        </p:nvSpPr>
        <p:spPr/>
        <p:txBody>
          <a:bodyPr/>
          <a:lstStyle/>
          <a:p>
            <a:r>
              <a:rPr lang="el-GR" dirty="0"/>
              <a:t>Χώροι πρόωσης</a:t>
            </a:r>
            <a:endParaRPr lang="en-US" dirty="0"/>
          </a:p>
        </p:txBody>
      </p:sp>
      <p:sp>
        <p:nvSpPr>
          <p:cNvPr id="3" name="Θέση περιεχομένου 2">
            <a:extLst>
              <a:ext uri="{FF2B5EF4-FFF2-40B4-BE49-F238E27FC236}">
                <a16:creationId xmlns:a16="http://schemas.microsoft.com/office/drawing/2014/main" id="{E2B33F1A-D9EC-40D3-8C4A-FBA655595754}"/>
              </a:ext>
            </a:extLst>
          </p:cNvPr>
          <p:cNvSpPr>
            <a:spLocks noGrp="1"/>
          </p:cNvSpPr>
          <p:nvPr>
            <p:ph idx="1"/>
          </p:nvPr>
        </p:nvSpPr>
        <p:spPr/>
        <p:txBody>
          <a:bodyPr/>
          <a:lstStyle/>
          <a:p>
            <a:pPr marL="0" indent="0">
              <a:buNone/>
            </a:pPr>
            <a:r>
              <a:rPr lang="el-GR" dirty="0"/>
              <a:t>Η θέση και οι διαστάσεις του Μηχανοστασίου εξαρτώνται από πολλούς παράγοντες, όπως: </a:t>
            </a:r>
          </a:p>
          <a:p>
            <a:pPr marL="0" indent="0">
              <a:buNone/>
            </a:pPr>
            <a:endParaRPr lang="el-GR" dirty="0"/>
          </a:p>
          <a:p>
            <a:r>
              <a:rPr lang="el-GR" dirty="0"/>
              <a:t>ο αριθμός των μηχανών και αξόνων, </a:t>
            </a:r>
          </a:p>
          <a:p>
            <a:r>
              <a:rPr lang="el-GR" dirty="0"/>
              <a:t>το είδος της </a:t>
            </a:r>
            <a:r>
              <a:rPr lang="el-GR" dirty="0" err="1"/>
              <a:t>προωστήριας</a:t>
            </a:r>
            <a:r>
              <a:rPr lang="el-GR" dirty="0"/>
              <a:t> εγκατάστασης και, </a:t>
            </a:r>
          </a:p>
          <a:p>
            <a:r>
              <a:rPr lang="el-GR" dirty="0"/>
              <a:t>κυρίως, ο τύπος του πλοίου.</a:t>
            </a:r>
            <a:endParaRPr lang="en-US" dirty="0"/>
          </a:p>
        </p:txBody>
      </p:sp>
    </p:spTree>
    <p:extLst>
      <p:ext uri="{BB962C8B-B14F-4D97-AF65-F5344CB8AC3E}">
        <p14:creationId xmlns:p14="http://schemas.microsoft.com/office/powerpoint/2010/main" val="376681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707657-82B8-431E-A107-266E20D68805}"/>
              </a:ext>
            </a:extLst>
          </p:cNvPr>
          <p:cNvSpPr>
            <a:spLocks noGrp="1"/>
          </p:cNvSpPr>
          <p:nvPr>
            <p:ph idx="1"/>
          </p:nvPr>
        </p:nvSpPr>
        <p:spPr>
          <a:xfrm>
            <a:off x="757237" y="1514475"/>
            <a:ext cx="10677525" cy="4662488"/>
          </a:xfrm>
        </p:spPr>
        <p:txBody>
          <a:bodyPr>
            <a:normAutofit/>
          </a:bodyPr>
          <a:lstStyle/>
          <a:p>
            <a:pPr marL="0" indent="0">
              <a:buNone/>
            </a:pPr>
            <a:r>
              <a:rPr lang="el-GR" dirty="0"/>
              <a:t>Ειδικότερα στα πλοία μεταφοράς επιβατών και φορτίου (</a:t>
            </a:r>
            <a:r>
              <a:rPr lang="el-GR" dirty="0" err="1"/>
              <a:t>φορτηγοποστάλια</a:t>
            </a:r>
            <a:r>
              <a:rPr lang="el-GR" dirty="0"/>
              <a:t>) το μηχανοστάσιο είναι συνήθως τοποθετημένο στο μέσο. </a:t>
            </a:r>
          </a:p>
          <a:p>
            <a:pPr marL="0" indent="0">
              <a:buNone/>
            </a:pPr>
            <a:r>
              <a:rPr lang="el-GR" dirty="0"/>
              <a:t>Αντίθετα στα πετρελαιοφόρα και στα πλοία μεταφοράς χύδην φορτίου επικρατεί η τάση το μηχανοστάσιο να τοποθετείται στην πρύμνη. </a:t>
            </a:r>
          </a:p>
          <a:p>
            <a:pPr marL="0" indent="0">
              <a:buNone/>
            </a:pPr>
            <a:r>
              <a:rPr lang="el-GR" dirty="0"/>
              <a:t>Γενικά η εγκατάσταση του μηχανοστασίου στην πρύμνη παρουσιάζει το πλεονέκτημα της καλύτερης διάταξης των χώρων φορτίου και των ανυψωτικών μέσων του πλοίου, εφόσον υπάρχουν.</a:t>
            </a:r>
            <a:endParaRPr lang="en-US" dirty="0"/>
          </a:p>
        </p:txBody>
      </p:sp>
    </p:spTree>
    <p:extLst>
      <p:ext uri="{BB962C8B-B14F-4D97-AF65-F5344CB8AC3E}">
        <p14:creationId xmlns:p14="http://schemas.microsoft.com/office/powerpoint/2010/main" val="268975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F6EFC56-92B3-450A-A799-A3F6F7E465BC}"/>
              </a:ext>
            </a:extLst>
          </p:cNvPr>
          <p:cNvSpPr>
            <a:spLocks noGrp="1"/>
          </p:cNvSpPr>
          <p:nvPr>
            <p:ph idx="1"/>
          </p:nvPr>
        </p:nvSpPr>
        <p:spPr/>
        <p:txBody>
          <a:bodyPr>
            <a:normAutofit/>
          </a:bodyPr>
          <a:lstStyle/>
          <a:p>
            <a:pPr marL="0" indent="0">
              <a:buNone/>
            </a:pPr>
            <a:r>
              <a:rPr lang="el-GR" dirty="0">
                <a:solidFill>
                  <a:srgbClr val="FF0000"/>
                </a:solidFill>
              </a:rPr>
              <a:t>Η γενική σχεδόν επικράτηση των μηχανών εσωτερικής καύσης έχει επιτρέψει την εγκατάσταση της κύριας μηχανής και όλων των βοηθητικών μηχανημάτων (των εμπορικών πλοίων) σε έναν χώρο.</a:t>
            </a:r>
          </a:p>
          <a:p>
            <a:pPr marL="0" indent="0">
              <a:buNone/>
            </a:pPr>
            <a:r>
              <a:rPr lang="el-GR" dirty="0"/>
              <a:t>Εξαιρέσεις παρατηρούνται σε ατμοκίνητα πλοία (όπως σε μερικά πετρελαιοφόρα), όπου υπάρχει χωριστό μηχανοστάσιο και λεβητοστάσιο και σε μερικά επιβατικά, όπου έχουμε χωριστό μηχανοστάσιο και </a:t>
            </a:r>
            <a:r>
              <a:rPr lang="el-GR" dirty="0" err="1"/>
              <a:t>ηλεκτροστάσιο</a:t>
            </a:r>
            <a:r>
              <a:rPr lang="el-GR" dirty="0"/>
              <a:t>.</a:t>
            </a:r>
            <a:endParaRPr lang="en-US" dirty="0"/>
          </a:p>
        </p:txBody>
      </p:sp>
    </p:spTree>
    <p:extLst>
      <p:ext uri="{BB962C8B-B14F-4D97-AF65-F5344CB8AC3E}">
        <p14:creationId xmlns:p14="http://schemas.microsoft.com/office/powerpoint/2010/main" val="1522974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079BCBE-EAE0-41AC-9AFE-0A459FE542C7}"/>
              </a:ext>
            </a:extLst>
          </p:cNvPr>
          <p:cNvPicPr>
            <a:picLocks noGrp="1" noChangeAspect="1"/>
          </p:cNvPicPr>
          <p:nvPr>
            <p:ph idx="1"/>
          </p:nvPr>
        </p:nvPicPr>
        <p:blipFill rotWithShape="1">
          <a:blip r:embed="rId2"/>
          <a:srcRect l="36456" t="31375" r="34978" b="18060"/>
          <a:stretch/>
        </p:blipFill>
        <p:spPr>
          <a:xfrm>
            <a:off x="2641042" y="0"/>
            <a:ext cx="6909915" cy="6880126"/>
          </a:xfrm>
        </p:spPr>
      </p:pic>
    </p:spTree>
    <p:extLst>
      <p:ext uri="{BB962C8B-B14F-4D97-AF65-F5344CB8AC3E}">
        <p14:creationId xmlns:p14="http://schemas.microsoft.com/office/powerpoint/2010/main" val="171208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60663E-F97F-424A-9047-B8108EB88CD2}"/>
              </a:ext>
            </a:extLst>
          </p:cNvPr>
          <p:cNvSpPr>
            <a:spLocks noGrp="1"/>
          </p:cNvSpPr>
          <p:nvPr>
            <p:ph idx="1"/>
          </p:nvPr>
        </p:nvSpPr>
        <p:spPr>
          <a:xfrm>
            <a:off x="400050" y="228600"/>
            <a:ext cx="10953750" cy="5948363"/>
          </a:xfrm>
        </p:spPr>
        <p:txBody>
          <a:bodyPr/>
          <a:lstStyle/>
          <a:p>
            <a:pPr marL="0" indent="0">
              <a:buNone/>
            </a:pPr>
            <a:endParaRPr lang="el-GR" dirty="0"/>
          </a:p>
          <a:p>
            <a:pPr marL="0" indent="0">
              <a:buNone/>
            </a:pPr>
            <a:endParaRPr lang="el-GR" dirty="0"/>
          </a:p>
          <a:p>
            <a:pPr marL="0" indent="0">
              <a:buNone/>
            </a:pPr>
            <a:endParaRPr lang="el-GR" dirty="0"/>
          </a:p>
          <a:p>
            <a:pPr marL="0" indent="0">
              <a:buNone/>
            </a:pPr>
            <a:r>
              <a:rPr lang="el-GR" dirty="0"/>
              <a:t>Στα σχήματα 13.6 και 13.7 φαίνονται αντίστοιχα η πλάγια όψη και δύο κατόψεις του μηχανοστασίου-λεβητοστασίου ενός μεγάλου σύγχρονου Δ/Ξ.</a:t>
            </a:r>
            <a:endParaRPr lang="en-US" dirty="0"/>
          </a:p>
        </p:txBody>
      </p:sp>
    </p:spTree>
    <p:extLst>
      <p:ext uri="{BB962C8B-B14F-4D97-AF65-F5344CB8AC3E}">
        <p14:creationId xmlns:p14="http://schemas.microsoft.com/office/powerpoint/2010/main" val="2497562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FA79FD5-1A0C-4782-8C28-F2F8F61EAD41}"/>
              </a:ext>
            </a:extLst>
          </p:cNvPr>
          <p:cNvPicPr>
            <a:picLocks noChangeAspect="1"/>
          </p:cNvPicPr>
          <p:nvPr/>
        </p:nvPicPr>
        <p:blipFill rotWithShape="1">
          <a:blip r:embed="rId2"/>
          <a:srcRect l="37032" t="19722" r="35311" b="18610"/>
          <a:stretch/>
        </p:blipFill>
        <p:spPr>
          <a:xfrm>
            <a:off x="3438524" y="2580"/>
            <a:ext cx="5465805" cy="6855419"/>
          </a:xfrm>
          <a:prstGeom prst="rect">
            <a:avLst/>
          </a:prstGeom>
        </p:spPr>
      </p:pic>
    </p:spTree>
    <p:extLst>
      <p:ext uri="{BB962C8B-B14F-4D97-AF65-F5344CB8AC3E}">
        <p14:creationId xmlns:p14="http://schemas.microsoft.com/office/powerpoint/2010/main" val="3478780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9A47913-63E9-48A2-98F6-258739A006CE}"/>
              </a:ext>
            </a:extLst>
          </p:cNvPr>
          <p:cNvPicPr>
            <a:picLocks noChangeAspect="1"/>
          </p:cNvPicPr>
          <p:nvPr/>
        </p:nvPicPr>
        <p:blipFill rotWithShape="1">
          <a:blip r:embed="rId2"/>
          <a:srcRect l="37266" t="19583" r="35703" b="10972"/>
          <a:stretch/>
        </p:blipFill>
        <p:spPr>
          <a:xfrm>
            <a:off x="3886201" y="0"/>
            <a:ext cx="4752974" cy="6868460"/>
          </a:xfrm>
          <a:prstGeom prst="rect">
            <a:avLst/>
          </a:prstGeom>
        </p:spPr>
      </p:pic>
    </p:spTree>
    <p:extLst>
      <p:ext uri="{BB962C8B-B14F-4D97-AF65-F5344CB8AC3E}">
        <p14:creationId xmlns:p14="http://schemas.microsoft.com/office/powerpoint/2010/main" val="375554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931C1B-0276-4DD9-B9AD-071E8042F9F4}"/>
              </a:ext>
            </a:extLst>
          </p:cNvPr>
          <p:cNvSpPr>
            <a:spLocks noGrp="1"/>
          </p:cNvSpPr>
          <p:nvPr>
            <p:ph idx="1"/>
          </p:nvPr>
        </p:nvSpPr>
        <p:spPr/>
        <p:txBody>
          <a:bodyPr/>
          <a:lstStyle/>
          <a:p>
            <a:pPr marL="0" indent="0">
              <a:buNone/>
            </a:pPr>
            <a:endParaRPr lang="el-GR" dirty="0"/>
          </a:p>
          <a:p>
            <a:pPr marL="0" indent="0">
              <a:buNone/>
            </a:pPr>
            <a:r>
              <a:rPr lang="el-GR" dirty="0"/>
              <a:t>Στα πολεμικά πλοία για λόγους ασφάλειας κυρίως στη μάχη, οι χώροι πρόωσης καταλαμβάνουν περισσότερα από ένα στεγανά διαμερίσματα.</a:t>
            </a:r>
            <a:endParaRPr lang="en-US" dirty="0"/>
          </a:p>
        </p:txBody>
      </p:sp>
    </p:spTree>
    <p:extLst>
      <p:ext uri="{BB962C8B-B14F-4D97-AF65-F5344CB8AC3E}">
        <p14:creationId xmlns:p14="http://schemas.microsoft.com/office/powerpoint/2010/main" val="353253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DDC5E-900D-4447-9E59-E120B8569ED4}"/>
              </a:ext>
            </a:extLst>
          </p:cNvPr>
          <p:cNvSpPr>
            <a:spLocks noGrp="1"/>
          </p:cNvSpPr>
          <p:nvPr>
            <p:ph type="title"/>
          </p:nvPr>
        </p:nvSpPr>
        <p:spPr/>
        <p:txBody>
          <a:bodyPr/>
          <a:lstStyle/>
          <a:p>
            <a:r>
              <a:rPr lang="el-GR" dirty="0"/>
              <a:t>Αντλιοστάσια δεξαμενοπλοίων</a:t>
            </a:r>
            <a:endParaRPr lang="en-US" dirty="0"/>
          </a:p>
        </p:txBody>
      </p:sp>
      <p:sp>
        <p:nvSpPr>
          <p:cNvPr id="3" name="Θέση περιεχομένου 2">
            <a:extLst>
              <a:ext uri="{FF2B5EF4-FFF2-40B4-BE49-F238E27FC236}">
                <a16:creationId xmlns:a16="http://schemas.microsoft.com/office/drawing/2014/main" id="{174CFD1D-A9A1-438B-AA33-7904088E3402}"/>
              </a:ext>
            </a:extLst>
          </p:cNvPr>
          <p:cNvSpPr>
            <a:spLocks noGrp="1"/>
          </p:cNvSpPr>
          <p:nvPr>
            <p:ph idx="1"/>
          </p:nvPr>
        </p:nvSpPr>
        <p:spPr/>
        <p:txBody>
          <a:bodyPr>
            <a:normAutofit/>
          </a:bodyPr>
          <a:lstStyle/>
          <a:p>
            <a:pPr marL="0" indent="0">
              <a:buNone/>
            </a:pPr>
            <a:r>
              <a:rPr lang="el-GR" dirty="0"/>
              <a:t>Για την πραγματοποίηση όλων των κινήσεων παραλαβής, παράδοσης και μεταφοράς φορτίου μεταξύ των δεξαμενών ενός Δ/Ξ χρησιμοποιείται το λεγόμενο δίκτυο φορτίου.</a:t>
            </a:r>
          </a:p>
          <a:p>
            <a:pPr marL="0" indent="0">
              <a:buNone/>
            </a:pPr>
            <a:endParaRPr lang="el-GR" dirty="0"/>
          </a:p>
          <a:p>
            <a:pPr marL="0" indent="0">
              <a:buNone/>
            </a:pPr>
            <a:r>
              <a:rPr lang="el-GR" dirty="0"/>
              <a:t>Οι αντλίες για την πραγματοποίηση όλων των απαραίτητων κινήσεων είναι εγκαταστημένες σε ειδικό διαμέρισμα του πλοίου, που ονομάζεται </a:t>
            </a:r>
            <a:r>
              <a:rPr lang="el-GR" dirty="0">
                <a:solidFill>
                  <a:srgbClr val="FF0000"/>
                </a:solidFill>
              </a:rPr>
              <a:t>Αντλιοστάσιο</a:t>
            </a:r>
            <a:r>
              <a:rPr lang="el-GR" dirty="0"/>
              <a:t>. Εκτός από τις αντλίες, στον χώρο αυτό υπάρχουν και όλα τα απαραίτητα επιστόμια για την εκμετάλλευση των δυνατοτήτων των δικτύων</a:t>
            </a:r>
            <a:endParaRPr lang="en-US" dirty="0"/>
          </a:p>
        </p:txBody>
      </p:sp>
    </p:spTree>
    <p:extLst>
      <p:ext uri="{BB962C8B-B14F-4D97-AF65-F5344CB8AC3E}">
        <p14:creationId xmlns:p14="http://schemas.microsoft.com/office/powerpoint/2010/main" val="464024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F781BDC-9EFB-44A0-A30B-F8E1DA2B60AD}"/>
              </a:ext>
            </a:extLst>
          </p:cNvPr>
          <p:cNvSpPr>
            <a:spLocks noGrp="1"/>
          </p:cNvSpPr>
          <p:nvPr>
            <p:ph idx="1"/>
          </p:nvPr>
        </p:nvSpPr>
        <p:spPr/>
        <p:txBody>
          <a:bodyPr>
            <a:normAutofit/>
          </a:bodyPr>
          <a:lstStyle/>
          <a:p>
            <a:pPr marL="0" indent="0">
              <a:buNone/>
            </a:pPr>
            <a:r>
              <a:rPr lang="el-GR" dirty="0"/>
              <a:t>Στα σύγχρονα πετρελαιοφόρα, το αντλιοστάσιο είναι συνήθως ανάμεσα στο μηχανοστάσιο (που βρίσκεται στην πρύμνη) και στις δεξαμενές φορτίου. </a:t>
            </a:r>
          </a:p>
          <a:p>
            <a:pPr marL="0" indent="0">
              <a:buNone/>
            </a:pPr>
            <a:r>
              <a:rPr lang="el-GR" dirty="0"/>
              <a:t>Με αυτόν τον τρόπο το αντλιοστάσιο αποτελεί στεγανό διαχωριστικό χώρο (</a:t>
            </a:r>
            <a:r>
              <a:rPr lang="el-GR" dirty="0" err="1"/>
              <a:t>cofferdam</a:t>
            </a:r>
            <a:r>
              <a:rPr lang="el-GR" dirty="0"/>
              <a:t>) μεταξύ μηχανοστασίου και δεξαμενών φορτίου. </a:t>
            </a:r>
          </a:p>
          <a:p>
            <a:pPr marL="0" indent="0">
              <a:buNone/>
            </a:pPr>
            <a:r>
              <a:rPr lang="el-GR" dirty="0"/>
              <a:t>Επίσης είναι δυνατή η εγκατάσταση του κινητήριου μέρους των αντλιών στο μηχανοστάσιο και του υδραυλικού στο αντλιοστάσιο, για λόγους προστασίας από πυρκαγιά.</a:t>
            </a:r>
            <a:endParaRPr lang="en-US" dirty="0"/>
          </a:p>
        </p:txBody>
      </p:sp>
    </p:spTree>
    <p:extLst>
      <p:ext uri="{BB962C8B-B14F-4D97-AF65-F5344CB8AC3E}">
        <p14:creationId xmlns:p14="http://schemas.microsoft.com/office/powerpoint/2010/main" val="402654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062B5E-7F94-A71B-0A03-7EA99B30B5BE}"/>
              </a:ext>
            </a:extLst>
          </p:cNvPr>
          <p:cNvSpPr>
            <a:spLocks noGrp="1"/>
          </p:cNvSpPr>
          <p:nvPr>
            <p:ph type="title"/>
          </p:nvPr>
        </p:nvSpPr>
        <p:spPr/>
        <p:txBody>
          <a:bodyPr/>
          <a:lstStyle/>
          <a:p>
            <a:r>
              <a:rPr lang="el-GR" dirty="0"/>
              <a:t>1. Την κύρια μηχανή πρόωσης </a:t>
            </a:r>
            <a:r>
              <a:rPr lang="en-GB" dirty="0"/>
              <a:t>(Main Engine)</a:t>
            </a:r>
            <a:endParaRPr lang="el-GR" dirty="0"/>
          </a:p>
        </p:txBody>
      </p:sp>
      <p:sp>
        <p:nvSpPr>
          <p:cNvPr id="3" name="Θέση περιεχομένου 2">
            <a:extLst>
              <a:ext uri="{FF2B5EF4-FFF2-40B4-BE49-F238E27FC236}">
                <a16:creationId xmlns:a16="http://schemas.microsoft.com/office/drawing/2014/main" id="{382A2080-0E9A-F042-41AE-A861117208D2}"/>
              </a:ext>
            </a:extLst>
          </p:cNvPr>
          <p:cNvSpPr>
            <a:spLocks noGrp="1"/>
          </p:cNvSpPr>
          <p:nvPr>
            <p:ph idx="1"/>
          </p:nvPr>
        </p:nvSpPr>
        <p:spPr/>
        <p:txBody>
          <a:bodyPr/>
          <a:lstStyle/>
          <a:p>
            <a:pPr marL="0" indent="0">
              <a:buNone/>
            </a:pPr>
            <a:r>
              <a:rPr lang="el-GR" dirty="0"/>
              <a:t>Μπορεί σε ένα πλοίο να υπάρχουν περισσότερες από μία μηχανές.</a:t>
            </a:r>
          </a:p>
          <a:p>
            <a:pPr marL="0" indent="0">
              <a:buNone/>
            </a:pPr>
            <a:endParaRPr lang="el-GR" dirty="0"/>
          </a:p>
          <a:p>
            <a:pPr marL="0" indent="0">
              <a:buNone/>
            </a:pPr>
            <a:r>
              <a:rPr lang="el-GR" dirty="0"/>
              <a:t>Ανάλογα το πλοίο έχουμε </a:t>
            </a:r>
          </a:p>
          <a:p>
            <a:r>
              <a:rPr lang="el-GR" dirty="0"/>
              <a:t>Μηχανές </a:t>
            </a:r>
            <a:r>
              <a:rPr lang="el-GR" dirty="0" err="1"/>
              <a:t>εμβολοφόρες</a:t>
            </a:r>
            <a:r>
              <a:rPr lang="el-GR" dirty="0"/>
              <a:t> εσωτερικής καύσης</a:t>
            </a:r>
          </a:p>
          <a:p>
            <a:r>
              <a:rPr lang="el-GR" dirty="0"/>
              <a:t>Συστήματα με ατμολέβητα και ατμοστρόβιλους</a:t>
            </a:r>
          </a:p>
          <a:p>
            <a:r>
              <a:rPr lang="el-GR" dirty="0"/>
              <a:t>Συστήματα με </a:t>
            </a:r>
            <a:r>
              <a:rPr lang="el-GR" dirty="0" err="1"/>
              <a:t>ηλεκτροπρόωση</a:t>
            </a:r>
            <a:r>
              <a:rPr lang="el-GR" dirty="0"/>
              <a:t> (κινητήρα και γεννήτρια ρεύματος)</a:t>
            </a:r>
          </a:p>
          <a:p>
            <a:pPr marL="0" indent="0">
              <a:buNone/>
            </a:pPr>
            <a:endParaRPr lang="el-GR" dirty="0"/>
          </a:p>
        </p:txBody>
      </p:sp>
    </p:spTree>
    <p:extLst>
      <p:ext uri="{BB962C8B-B14F-4D97-AF65-F5344CB8AC3E}">
        <p14:creationId xmlns:p14="http://schemas.microsoft.com/office/powerpoint/2010/main" val="3005155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C423952-67DB-4B53-A39D-5ED92C7501D3}"/>
              </a:ext>
            </a:extLst>
          </p:cNvPr>
          <p:cNvSpPr>
            <a:spLocks noGrp="1"/>
          </p:cNvSpPr>
          <p:nvPr>
            <p:ph idx="1"/>
          </p:nvPr>
        </p:nvSpPr>
        <p:spPr/>
        <p:txBody>
          <a:bodyPr/>
          <a:lstStyle/>
          <a:p>
            <a:pPr marL="0" indent="0">
              <a:buNone/>
            </a:pPr>
            <a:r>
              <a:rPr lang="el-GR" dirty="0"/>
              <a:t>Στην περίπτωση εγκατάστασης των αντλιών με αυτόν τον τρόπο, στο σημείο διέλευσης του άξονα των αντλιών μέσω της </a:t>
            </a:r>
            <a:r>
              <a:rPr lang="el-GR" dirty="0" err="1"/>
              <a:t>φρακτής</a:t>
            </a:r>
            <a:r>
              <a:rPr lang="el-GR" dirty="0"/>
              <a:t> αντλιοστασίου-μηχανοστασίου χρησιμοποιείται ειδική εγκατάσταση στεγανότητας, ώστε να μην επηρεάζεται ή στεγανή υποδιαίρεση του πλοίου.</a:t>
            </a:r>
            <a:endParaRPr lang="en-US" dirty="0"/>
          </a:p>
        </p:txBody>
      </p:sp>
    </p:spTree>
    <p:extLst>
      <p:ext uri="{BB962C8B-B14F-4D97-AF65-F5344CB8AC3E}">
        <p14:creationId xmlns:p14="http://schemas.microsoft.com/office/powerpoint/2010/main" val="4079568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80BEB1-2C7A-4227-AD4A-B8D5F7F68A75}"/>
              </a:ext>
            </a:extLst>
          </p:cNvPr>
          <p:cNvSpPr>
            <a:spLocks noGrp="1"/>
          </p:cNvSpPr>
          <p:nvPr>
            <p:ph idx="1"/>
          </p:nvPr>
        </p:nvSpPr>
        <p:spPr>
          <a:xfrm>
            <a:off x="781050" y="647700"/>
            <a:ext cx="10572750" cy="5529263"/>
          </a:xfrm>
        </p:spPr>
        <p:txBody>
          <a:bodyPr>
            <a:normAutofit/>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Σε παλαιότερα πετρελαιοφόρα το αντλιοστάσιο είναι τοποθετημένο ανάμεσα στις δεξαμενές φορτίου και έτσι αυτές χωρίζονται σε δύο ομάδες, τις πρωραίες και πρυμναίες. </a:t>
            </a:r>
          </a:p>
        </p:txBody>
      </p:sp>
    </p:spTree>
    <p:extLst>
      <p:ext uri="{BB962C8B-B14F-4D97-AF65-F5344CB8AC3E}">
        <p14:creationId xmlns:p14="http://schemas.microsoft.com/office/powerpoint/2010/main" val="339038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B5573F-DD84-4426-B1B2-4E407CD05D57}"/>
              </a:ext>
            </a:extLst>
          </p:cNvPr>
          <p:cNvSpPr>
            <a:spLocks noGrp="1"/>
          </p:cNvSpPr>
          <p:nvPr>
            <p:ph idx="1"/>
          </p:nvPr>
        </p:nvSpPr>
        <p:spPr>
          <a:xfrm>
            <a:off x="838200" y="1825625"/>
            <a:ext cx="2609850" cy="4351338"/>
          </a:xfrm>
        </p:spPr>
        <p:txBody>
          <a:bodyPr>
            <a:normAutofit/>
          </a:bodyPr>
          <a:lstStyle/>
          <a:p>
            <a:pPr marL="0" indent="0">
              <a:buNone/>
            </a:pPr>
            <a:r>
              <a:rPr lang="el-GR" dirty="0"/>
              <a:t>Η διάταξη των σωληνώσεων μέσα στο αντλιοστάσιο ενός τέτοιου πετρελαιοφόρου φαίνεται στο σχήμα 13.9</a:t>
            </a:r>
            <a:endParaRPr lang="en-US" dirty="0"/>
          </a:p>
        </p:txBody>
      </p:sp>
      <p:pic>
        <p:nvPicPr>
          <p:cNvPr id="5" name="Εικόνα 4">
            <a:extLst>
              <a:ext uri="{FF2B5EF4-FFF2-40B4-BE49-F238E27FC236}">
                <a16:creationId xmlns:a16="http://schemas.microsoft.com/office/drawing/2014/main" id="{B416FADE-0EBC-4920-A68E-301FBC95BE15}"/>
              </a:ext>
            </a:extLst>
          </p:cNvPr>
          <p:cNvPicPr>
            <a:picLocks noChangeAspect="1"/>
          </p:cNvPicPr>
          <p:nvPr/>
        </p:nvPicPr>
        <p:blipFill rotWithShape="1">
          <a:blip r:embed="rId2"/>
          <a:srcRect l="38359" t="26621" r="35703" b="22917"/>
          <a:stretch/>
        </p:blipFill>
        <p:spPr>
          <a:xfrm>
            <a:off x="5917208" y="0"/>
            <a:ext cx="6274792" cy="6866990"/>
          </a:xfrm>
          <a:prstGeom prst="rect">
            <a:avLst/>
          </a:prstGeom>
        </p:spPr>
      </p:pic>
    </p:spTree>
    <p:extLst>
      <p:ext uri="{BB962C8B-B14F-4D97-AF65-F5344CB8AC3E}">
        <p14:creationId xmlns:p14="http://schemas.microsoft.com/office/powerpoint/2010/main" val="3095975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14BC16-E740-4D2B-A355-C6012290F2C3}"/>
              </a:ext>
            </a:extLst>
          </p:cNvPr>
          <p:cNvSpPr>
            <a:spLocks noGrp="1"/>
          </p:cNvSpPr>
          <p:nvPr>
            <p:ph idx="1"/>
          </p:nvPr>
        </p:nvSpPr>
        <p:spPr>
          <a:xfrm>
            <a:off x="800100" y="990600"/>
            <a:ext cx="10553700" cy="5186363"/>
          </a:xfrm>
        </p:spPr>
        <p:txBody>
          <a:bodyPr>
            <a:normAutofit/>
          </a:bodyPr>
          <a:lstStyle/>
          <a:p>
            <a:pPr marL="0" indent="0">
              <a:buNone/>
            </a:pPr>
            <a:r>
              <a:rPr lang="el-GR" dirty="0"/>
              <a:t>Εκτός από τις λεπτομέρειες της διάταξης του δικτύου που αναφέρονται στο υπόμνημα, θα πρέπει να σημειωθούν και τα παρακάτω:</a:t>
            </a:r>
          </a:p>
          <a:p>
            <a:pPr marL="0" indent="0">
              <a:buNone/>
            </a:pPr>
            <a:r>
              <a:rPr lang="el-GR" dirty="0"/>
              <a:t>1) Το πλοίο έχει τέσσερεις (4) αντλίες φορτίου με παροχή η καθεμία 300 m3/h και </a:t>
            </a:r>
            <a:r>
              <a:rPr lang="el-GR" dirty="0" err="1"/>
              <a:t>oι</a:t>
            </a:r>
            <a:r>
              <a:rPr lang="el-GR" dirty="0"/>
              <a:t> οποίες έχουν τη δυνατότητα να συνδεθούν με ποικίλους τρόπους. Με αυτές πραγματοποιούνται οι παραδόσεις και μεταφορές του φορτίου και ο </a:t>
            </a:r>
            <a:r>
              <a:rPr lang="el-GR" dirty="0" err="1"/>
              <a:t>ερματισμός</a:t>
            </a:r>
            <a:r>
              <a:rPr lang="el-GR" dirty="0"/>
              <a:t>. </a:t>
            </a:r>
          </a:p>
          <a:p>
            <a:pPr marL="0" indent="0">
              <a:buNone/>
            </a:pPr>
            <a:r>
              <a:rPr lang="el-GR" dirty="0"/>
              <a:t>2) Υπάρχει επίσης μια αντλία εξάντλησης (</a:t>
            </a:r>
            <a:r>
              <a:rPr lang="el-GR" dirty="0" err="1"/>
              <a:t>drain-pump</a:t>
            </a:r>
            <a:r>
              <a:rPr lang="el-GR" dirty="0"/>
              <a:t>) με παροχή 27 m3/h. Η αντλία αυτή, χρησιμοποιείται για την τελική εξάντληση των δεξαμενών, αφού οι μεγάλες αντλίες, λόγω μεγάλης παροχής, δεν μπορούν να χρησιμοποιηθούν για τον λόγο αυτό.</a:t>
            </a:r>
            <a:endParaRPr lang="en-US" dirty="0"/>
          </a:p>
          <a:p>
            <a:pPr marL="0" indent="0">
              <a:buNone/>
            </a:pPr>
            <a:endParaRPr lang="en-US" dirty="0"/>
          </a:p>
        </p:txBody>
      </p:sp>
    </p:spTree>
    <p:extLst>
      <p:ext uri="{BB962C8B-B14F-4D97-AF65-F5344CB8AC3E}">
        <p14:creationId xmlns:p14="http://schemas.microsoft.com/office/powerpoint/2010/main" val="153827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F1E50-F35D-4188-B67B-4D00CCE96D4B}"/>
              </a:ext>
            </a:extLst>
          </p:cNvPr>
          <p:cNvSpPr>
            <a:spLocks noGrp="1"/>
          </p:cNvSpPr>
          <p:nvPr>
            <p:ph type="title"/>
          </p:nvPr>
        </p:nvSpPr>
        <p:spPr/>
        <p:txBody>
          <a:bodyPr/>
          <a:lstStyle/>
          <a:p>
            <a:r>
              <a:rPr lang="el-GR" dirty="0"/>
              <a:t>Ειδικές διατάξεις μηχανοστασίου</a:t>
            </a:r>
            <a:endParaRPr lang="en-US" dirty="0"/>
          </a:p>
        </p:txBody>
      </p:sp>
      <p:sp>
        <p:nvSpPr>
          <p:cNvPr id="3" name="Θέση περιεχομένου 2">
            <a:extLst>
              <a:ext uri="{FF2B5EF4-FFF2-40B4-BE49-F238E27FC236}">
                <a16:creationId xmlns:a16="http://schemas.microsoft.com/office/drawing/2014/main" id="{F4C77826-CBB4-46B2-9B1C-468E6BEC994B}"/>
              </a:ext>
            </a:extLst>
          </p:cNvPr>
          <p:cNvSpPr>
            <a:spLocks noGrp="1"/>
          </p:cNvSpPr>
          <p:nvPr>
            <p:ph idx="1"/>
          </p:nvPr>
        </p:nvSpPr>
        <p:spPr/>
        <p:txBody>
          <a:bodyPr>
            <a:normAutofit fontScale="92500"/>
          </a:bodyPr>
          <a:lstStyle/>
          <a:p>
            <a:pPr marL="0" indent="0">
              <a:buNone/>
            </a:pPr>
            <a:r>
              <a:rPr lang="el-GR" dirty="0"/>
              <a:t>1) Θα πρέπει να υπάρχουν τρόποι απομόνωσης των ανεμιστήρων που τροφοδοτούν το μηχανοστάσιο ή τα κύτη. Επίσης δυνατότητες πλήρους απομόνωσης του μηχανοστασίου (πόρτες, κάθοδοι, </a:t>
            </a:r>
            <a:r>
              <a:rPr lang="el-GR" dirty="0" err="1"/>
              <a:t>αναφωτίδα</a:t>
            </a:r>
            <a:r>
              <a:rPr lang="el-GR" dirty="0"/>
              <a:t>).</a:t>
            </a:r>
          </a:p>
          <a:p>
            <a:pPr marL="0" indent="0">
              <a:buNone/>
            </a:pPr>
            <a:r>
              <a:rPr lang="el-GR" dirty="0"/>
              <a:t>2) Οι ανεμιστήρες του μηχανοστασίου και όλα τα μηχανήματα που έχουν σχέση με το πετρέλαιο (αντλίες, φυγοκεντρικά καθαριστήρια), πρέπει να διαθέτουν τηλεχειρισμό με τον οποίο να επιτυγχάνεται η παύση της λειτουργίας τους από χώρο έξω από το μηχανοστάσιο.</a:t>
            </a:r>
          </a:p>
          <a:p>
            <a:pPr marL="0" indent="0">
              <a:buNone/>
            </a:pPr>
            <a:r>
              <a:rPr lang="el-GR" dirty="0"/>
              <a:t>3) Όλες οι αναρροφήσεις από δεξαμενές αποθήκευσης, </a:t>
            </a:r>
            <a:r>
              <a:rPr lang="el-GR" dirty="0" err="1"/>
              <a:t>κατακάθισης</a:t>
            </a:r>
            <a:r>
              <a:rPr lang="el-GR" dirty="0"/>
              <a:t> ή ημερήσιας χρήσης πετρελαίου, που βρίσκονται πάνω από το </a:t>
            </a:r>
            <a:r>
              <a:rPr lang="el-GR" dirty="0" err="1"/>
              <a:t>διπύθμενο</a:t>
            </a:r>
            <a:r>
              <a:rPr lang="el-GR" dirty="0"/>
              <a:t>, πρέπει να έχουν βαλβίδες απομόνωσης οι οποίες να κλείνουν από χώρο έξω από το μηχανοστάσιο.</a:t>
            </a:r>
            <a:endParaRPr lang="en-US" dirty="0"/>
          </a:p>
        </p:txBody>
      </p:sp>
    </p:spTree>
    <p:extLst>
      <p:ext uri="{BB962C8B-B14F-4D97-AF65-F5344CB8AC3E}">
        <p14:creationId xmlns:p14="http://schemas.microsoft.com/office/powerpoint/2010/main" val="434448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D2EAEB-11B0-457A-9B97-0D5E5FF4AB39}"/>
              </a:ext>
            </a:extLst>
          </p:cNvPr>
          <p:cNvSpPr>
            <a:spLocks noGrp="1"/>
          </p:cNvSpPr>
          <p:nvPr>
            <p:ph idx="1"/>
          </p:nvPr>
        </p:nvSpPr>
        <p:spPr>
          <a:xfrm>
            <a:off x="838200" y="1762125"/>
            <a:ext cx="10515600" cy="4414838"/>
          </a:xfrm>
        </p:spPr>
        <p:txBody>
          <a:bodyPr>
            <a:normAutofit/>
          </a:bodyPr>
          <a:lstStyle/>
          <a:p>
            <a:pPr marL="0" indent="0">
              <a:buNone/>
            </a:pPr>
            <a:r>
              <a:rPr lang="el-GR" dirty="0"/>
              <a:t>Ο όγκος των χώρων πρόωσης υπολογίζεται από τους παρακάτω όγκους των χώρων από τους οποίους θεωρείται ότι αποτελείται. Δηλαδή από:</a:t>
            </a:r>
          </a:p>
          <a:p>
            <a:pPr marL="0" indent="0">
              <a:buNone/>
            </a:pPr>
            <a:r>
              <a:rPr lang="el-GR" dirty="0"/>
              <a:t>1) Τον όγκο του κυρίως χώρου μηχανοστασίου και λεβητοστασίου.</a:t>
            </a:r>
          </a:p>
          <a:p>
            <a:pPr marL="0" indent="0">
              <a:buNone/>
            </a:pPr>
            <a:r>
              <a:rPr lang="el-GR" dirty="0"/>
              <a:t>2) Τον όγκο του χώρου πάνω από το μηχανοστάσιο εφόσον περιέχει μηχανήματα ή αγωγούς αέρα.</a:t>
            </a:r>
          </a:p>
          <a:p>
            <a:pPr marL="0" indent="0">
              <a:buNone/>
            </a:pPr>
            <a:r>
              <a:rPr lang="el-GR" dirty="0"/>
              <a:t>3) Τον όγκο των σηράγγων ελικοφόρων αξόνων.</a:t>
            </a:r>
          </a:p>
        </p:txBody>
      </p:sp>
    </p:spTree>
    <p:extLst>
      <p:ext uri="{BB962C8B-B14F-4D97-AF65-F5344CB8AC3E}">
        <p14:creationId xmlns:p14="http://schemas.microsoft.com/office/powerpoint/2010/main" val="327585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E3327A-3F34-4381-979F-D54BBB3AAF36}"/>
              </a:ext>
            </a:extLst>
          </p:cNvPr>
          <p:cNvSpPr>
            <a:spLocks noGrp="1"/>
          </p:cNvSpPr>
          <p:nvPr>
            <p:ph idx="1"/>
          </p:nvPr>
        </p:nvSpPr>
        <p:spPr>
          <a:xfrm>
            <a:off x="933450" y="1181100"/>
            <a:ext cx="10420350" cy="4995863"/>
          </a:xfrm>
        </p:spPr>
        <p:txBody>
          <a:bodyPr>
            <a:normAutofit fontScale="92500"/>
          </a:bodyPr>
          <a:lstStyle/>
          <a:p>
            <a:pPr marL="0" indent="0">
              <a:buNone/>
            </a:pPr>
            <a:r>
              <a:rPr lang="el-GR" dirty="0"/>
              <a:t>Ως </a:t>
            </a:r>
            <a:r>
              <a:rPr lang="el-GR" dirty="0" err="1"/>
              <a:t>εκπιπτόμενος</a:t>
            </a:r>
            <a:r>
              <a:rPr lang="el-GR" dirty="0"/>
              <a:t> χώρος για τους χώρους πρόωσης θεωρείται:</a:t>
            </a:r>
          </a:p>
          <a:p>
            <a:pPr marL="0" indent="0">
              <a:buNone/>
            </a:pPr>
            <a:r>
              <a:rPr lang="el-GR" dirty="0"/>
              <a:t>1) Το 32% της ολικής χωρητικότητας, αν ο όγκος των χώρων πρόωσης είναι μεταξύ 13 και 20% της ολικής χωρητικότητας.</a:t>
            </a:r>
          </a:p>
          <a:p>
            <a:pPr marL="0" indent="0">
              <a:buNone/>
            </a:pPr>
            <a:r>
              <a:rPr lang="el-GR" dirty="0"/>
              <a:t>2) Τα 32/13 του όγκου των χώρων πρόωσης, αν ο όγκος τους είναι κάτω από 13% της ολικής χωρητικότητας.</a:t>
            </a:r>
          </a:p>
          <a:p>
            <a:pPr marL="0" indent="0">
              <a:buNone/>
            </a:pPr>
            <a:r>
              <a:rPr lang="el-GR" dirty="0"/>
              <a:t>3) Αν ο όγκος των χώρων πρόωσης υπερβαίνει το 20% της ολικής χωρητικότητας </a:t>
            </a:r>
            <a:r>
              <a:rPr lang="el-GR" dirty="0" err="1"/>
              <a:t>εκπίπτεται</a:t>
            </a:r>
            <a:r>
              <a:rPr lang="el-GR" dirty="0"/>
              <a:t> ή το 32% της ολικής χωρητικότητας ή όγκος ίσος με 13/4 φορές του όγκου των χώρων πρόωσης (με αίτηση του πλοιοκτήτη).</a:t>
            </a:r>
          </a:p>
          <a:p>
            <a:pPr marL="0" indent="0">
              <a:buNone/>
            </a:pPr>
            <a:r>
              <a:rPr lang="el-GR" dirty="0"/>
              <a:t>Επειδή τα λιμενικά τέλη και τα τέλη πιλότου και διέλευσης από στενά καθορίζονται με βάση την καθαρή χωρητικότητα, επιδιώκεται πάντα με διάφορα (νόμιμα) σχεδιαστικά τεχνάσματα ο αριθμός αυτός να εμφανίζεται όσο το δυνατό μικρότερος.</a:t>
            </a:r>
            <a:endParaRPr lang="en-US" dirty="0"/>
          </a:p>
        </p:txBody>
      </p:sp>
    </p:spTree>
    <p:extLst>
      <p:ext uri="{BB962C8B-B14F-4D97-AF65-F5344CB8AC3E}">
        <p14:creationId xmlns:p14="http://schemas.microsoft.com/office/powerpoint/2010/main" val="285755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13DBDA-F358-FCB4-CC60-B0709E059AEC}"/>
              </a:ext>
            </a:extLst>
          </p:cNvPr>
          <p:cNvSpPr>
            <a:spLocks noGrp="1"/>
          </p:cNvSpPr>
          <p:nvPr>
            <p:ph type="title"/>
          </p:nvPr>
        </p:nvSpPr>
        <p:spPr/>
        <p:txBody>
          <a:bodyPr/>
          <a:lstStyle/>
          <a:p>
            <a:r>
              <a:rPr lang="el-GR" dirty="0"/>
              <a:t>2. Τις ηλεκτρογεννήτριες</a:t>
            </a:r>
          </a:p>
        </p:txBody>
      </p:sp>
      <p:sp>
        <p:nvSpPr>
          <p:cNvPr id="3" name="Θέση περιεχομένου 2">
            <a:extLst>
              <a:ext uri="{FF2B5EF4-FFF2-40B4-BE49-F238E27FC236}">
                <a16:creationId xmlns:a16="http://schemas.microsoft.com/office/drawing/2014/main" id="{EAE44C3B-BF56-2313-8BE9-144C8BA37751}"/>
              </a:ext>
            </a:extLst>
          </p:cNvPr>
          <p:cNvSpPr>
            <a:spLocks noGrp="1"/>
          </p:cNvSpPr>
          <p:nvPr>
            <p:ph idx="1"/>
          </p:nvPr>
        </p:nvSpPr>
        <p:spPr>
          <a:xfrm>
            <a:off x="838200" y="3022599"/>
            <a:ext cx="10515600" cy="3154363"/>
          </a:xfrm>
        </p:spPr>
        <p:txBody>
          <a:bodyPr/>
          <a:lstStyle/>
          <a:p>
            <a:pPr marL="0" indent="0">
              <a:buNone/>
            </a:pPr>
            <a:r>
              <a:rPr lang="el-GR" dirty="0"/>
              <a:t>Παράγουν το απαραίτητο ρεύμα για τη λειτουργία του πλοίου.</a:t>
            </a:r>
          </a:p>
          <a:p>
            <a:pPr marL="0" indent="0">
              <a:buNone/>
            </a:pPr>
            <a:endParaRPr lang="el-GR" dirty="0"/>
          </a:p>
          <a:p>
            <a:pPr marL="0" indent="0">
              <a:buNone/>
            </a:pPr>
            <a:r>
              <a:rPr lang="el-GR" dirty="0"/>
              <a:t>Υπάρχουν τουλάχιστον 2 για λόγους ασφαλείας.</a:t>
            </a:r>
          </a:p>
        </p:txBody>
      </p:sp>
    </p:spTree>
    <p:extLst>
      <p:ext uri="{BB962C8B-B14F-4D97-AF65-F5344CB8AC3E}">
        <p14:creationId xmlns:p14="http://schemas.microsoft.com/office/powerpoint/2010/main" val="194372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58AD7-1A71-4B1C-82BD-EC87A45039AB}"/>
              </a:ext>
            </a:extLst>
          </p:cNvPr>
          <p:cNvSpPr>
            <a:spLocks noGrp="1"/>
          </p:cNvSpPr>
          <p:nvPr>
            <p:ph type="title"/>
          </p:nvPr>
        </p:nvSpPr>
        <p:spPr/>
        <p:txBody>
          <a:bodyPr/>
          <a:lstStyle/>
          <a:p>
            <a:r>
              <a:rPr lang="el-GR" dirty="0"/>
              <a:t>3. Τα βοηθητικά μηχανήματα</a:t>
            </a:r>
          </a:p>
        </p:txBody>
      </p:sp>
      <p:sp>
        <p:nvSpPr>
          <p:cNvPr id="3" name="Θέση περιεχομένου 2">
            <a:extLst>
              <a:ext uri="{FF2B5EF4-FFF2-40B4-BE49-F238E27FC236}">
                <a16:creationId xmlns:a16="http://schemas.microsoft.com/office/drawing/2014/main" id="{1E4C0EA8-45B1-E039-657D-95A817BE7901}"/>
              </a:ext>
            </a:extLst>
          </p:cNvPr>
          <p:cNvSpPr>
            <a:spLocks noGrp="1"/>
          </p:cNvSpPr>
          <p:nvPr>
            <p:ph idx="1"/>
          </p:nvPr>
        </p:nvSpPr>
        <p:spPr/>
        <p:txBody>
          <a:bodyPr/>
          <a:lstStyle/>
          <a:p>
            <a:pPr marL="0" indent="0">
              <a:buNone/>
            </a:pPr>
            <a:r>
              <a:rPr lang="el-GR" dirty="0"/>
              <a:t>Μπορεί να είναι:</a:t>
            </a:r>
          </a:p>
          <a:p>
            <a:r>
              <a:rPr lang="el-GR" dirty="0"/>
              <a:t>Αντλίες </a:t>
            </a:r>
          </a:p>
          <a:p>
            <a:r>
              <a:rPr lang="el-GR" dirty="0"/>
              <a:t>Φυγοκεντρικοί διαχωριστές</a:t>
            </a:r>
          </a:p>
          <a:p>
            <a:r>
              <a:rPr lang="el-GR" dirty="0"/>
              <a:t>Ψυγεία</a:t>
            </a:r>
          </a:p>
          <a:p>
            <a:r>
              <a:rPr lang="el-GR" dirty="0"/>
              <a:t>Αεροσυμπιεστές</a:t>
            </a:r>
          </a:p>
          <a:p>
            <a:r>
              <a:rPr lang="el-GR" dirty="0"/>
              <a:t>Ατμολέβητες</a:t>
            </a:r>
          </a:p>
          <a:p>
            <a:r>
              <a:rPr lang="el-GR" dirty="0"/>
              <a:t>Βραστήρες </a:t>
            </a:r>
          </a:p>
          <a:p>
            <a:pPr marL="0" indent="0">
              <a:buNone/>
            </a:pPr>
            <a:r>
              <a:rPr lang="el-GR" dirty="0" err="1"/>
              <a:t>κλπ</a:t>
            </a:r>
            <a:endParaRPr lang="el-GR" dirty="0"/>
          </a:p>
        </p:txBody>
      </p:sp>
    </p:spTree>
    <p:extLst>
      <p:ext uri="{BB962C8B-B14F-4D97-AF65-F5344CB8AC3E}">
        <p14:creationId xmlns:p14="http://schemas.microsoft.com/office/powerpoint/2010/main" val="398561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D6A8098-7FC1-4173-A571-114D2DDDC457}"/>
              </a:ext>
            </a:extLst>
          </p:cNvPr>
          <p:cNvPicPr>
            <a:picLocks noChangeAspect="1"/>
          </p:cNvPicPr>
          <p:nvPr/>
        </p:nvPicPr>
        <p:blipFill rotWithShape="1">
          <a:blip r:embed="rId2"/>
          <a:srcRect l="35781" t="61111" r="33203" b="15556"/>
          <a:stretch/>
        </p:blipFill>
        <p:spPr>
          <a:xfrm>
            <a:off x="0" y="849332"/>
            <a:ext cx="12192000" cy="5159335"/>
          </a:xfrm>
          <a:prstGeom prst="rect">
            <a:avLst/>
          </a:prstGeom>
        </p:spPr>
      </p:pic>
    </p:spTree>
    <p:extLst>
      <p:ext uri="{BB962C8B-B14F-4D97-AF65-F5344CB8AC3E}">
        <p14:creationId xmlns:p14="http://schemas.microsoft.com/office/powerpoint/2010/main" val="272928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82B10B-FF0A-40EA-B2C3-7DB22C28BA4C}"/>
              </a:ext>
            </a:extLst>
          </p:cNvPr>
          <p:cNvSpPr>
            <a:spLocks noGrp="1"/>
          </p:cNvSpPr>
          <p:nvPr>
            <p:ph idx="1"/>
          </p:nvPr>
        </p:nvSpPr>
        <p:spPr>
          <a:xfrm>
            <a:off x="857250" y="1813559"/>
            <a:ext cx="10496550" cy="4363403"/>
          </a:xfrm>
        </p:spPr>
        <p:txBody>
          <a:bodyPr>
            <a:normAutofit/>
          </a:bodyPr>
          <a:lstStyle/>
          <a:p>
            <a:pPr marL="0" indent="0">
              <a:buNone/>
            </a:pPr>
            <a:r>
              <a:rPr lang="el-GR" dirty="0"/>
              <a:t>Για να υπάρχει η δυνατότητα διακυβέρνησης και χειρισμού ενός πλοίου, αλλά και για να πραγματοποιήσει με ασφάλεια ένα ταξίδι, απαιτείται η ύπαρξη: </a:t>
            </a:r>
          </a:p>
          <a:p>
            <a:pPr marL="0" indent="0">
              <a:buNone/>
            </a:pPr>
            <a:r>
              <a:rPr lang="el-GR" dirty="0"/>
              <a:t> </a:t>
            </a:r>
          </a:p>
          <a:p>
            <a:r>
              <a:rPr lang="el-GR" dirty="0"/>
              <a:t>μηχανών, (</a:t>
            </a:r>
            <a:r>
              <a:rPr lang="el-GR" dirty="0" err="1"/>
              <a:t>Εμβολοφόρες</a:t>
            </a:r>
            <a:r>
              <a:rPr lang="el-GR" dirty="0"/>
              <a:t> παλινδρομικές, </a:t>
            </a:r>
            <a:r>
              <a:rPr lang="el-GR" dirty="0" err="1"/>
              <a:t>Αεριοστροβιλικές</a:t>
            </a:r>
            <a:r>
              <a:rPr lang="el-GR" dirty="0"/>
              <a:t>, Περιστροφικές)</a:t>
            </a:r>
          </a:p>
          <a:p>
            <a:r>
              <a:rPr lang="el-GR" dirty="0"/>
              <a:t>Δικτύων – δεξαμενών - αντλιών και </a:t>
            </a:r>
          </a:p>
          <a:p>
            <a:r>
              <a:rPr lang="el-GR" dirty="0"/>
              <a:t>υποστηρικτών εγκαταστάσεων.</a:t>
            </a:r>
            <a:endParaRPr lang="en-US" dirty="0"/>
          </a:p>
        </p:txBody>
      </p:sp>
    </p:spTree>
    <p:extLst>
      <p:ext uri="{BB962C8B-B14F-4D97-AF65-F5344CB8AC3E}">
        <p14:creationId xmlns:p14="http://schemas.microsoft.com/office/powerpoint/2010/main" val="140156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9FEB50-3CC5-4254-9D56-DED71BAFDA9A}"/>
              </a:ext>
            </a:extLst>
          </p:cNvPr>
          <p:cNvSpPr>
            <a:spLocks noGrp="1"/>
          </p:cNvSpPr>
          <p:nvPr>
            <p:ph type="title"/>
          </p:nvPr>
        </p:nvSpPr>
        <p:spPr/>
        <p:txBody>
          <a:bodyPr/>
          <a:lstStyle/>
          <a:p>
            <a:r>
              <a:rPr lang="el-GR" dirty="0"/>
              <a:t>Μηχανοστάσιο πλοίου</a:t>
            </a:r>
            <a:endParaRPr lang="en-US" dirty="0"/>
          </a:p>
        </p:txBody>
      </p:sp>
      <p:sp>
        <p:nvSpPr>
          <p:cNvPr id="3" name="Θέση περιεχομένου 2">
            <a:extLst>
              <a:ext uri="{FF2B5EF4-FFF2-40B4-BE49-F238E27FC236}">
                <a16:creationId xmlns:a16="http://schemas.microsoft.com/office/drawing/2014/main" id="{5120B62D-DE25-4533-A9A4-20342FB34730}"/>
              </a:ext>
            </a:extLst>
          </p:cNvPr>
          <p:cNvSpPr>
            <a:spLocks noGrp="1"/>
          </p:cNvSpPr>
          <p:nvPr>
            <p:ph idx="1"/>
          </p:nvPr>
        </p:nvSpPr>
        <p:spPr/>
        <p:txBody>
          <a:bodyPr>
            <a:normAutofit/>
          </a:bodyPr>
          <a:lstStyle/>
          <a:p>
            <a:pPr marL="0" indent="0">
              <a:buNone/>
            </a:pPr>
            <a:r>
              <a:rPr lang="el-GR" dirty="0">
                <a:solidFill>
                  <a:srgbClr val="FF0000"/>
                </a:solidFill>
              </a:rPr>
              <a:t>Μηχανοστάσιο (</a:t>
            </a:r>
            <a:r>
              <a:rPr lang="el-GR" dirty="0" err="1">
                <a:solidFill>
                  <a:srgbClr val="FF0000"/>
                </a:solidFill>
              </a:rPr>
              <a:t>engine</a:t>
            </a:r>
            <a:r>
              <a:rPr lang="el-GR" dirty="0">
                <a:solidFill>
                  <a:srgbClr val="FF0000"/>
                </a:solidFill>
              </a:rPr>
              <a:t> </a:t>
            </a:r>
            <a:r>
              <a:rPr lang="el-GR" dirty="0" err="1">
                <a:solidFill>
                  <a:srgbClr val="FF0000"/>
                </a:solidFill>
              </a:rPr>
              <a:t>room</a:t>
            </a:r>
            <a:r>
              <a:rPr lang="el-GR" dirty="0">
                <a:solidFill>
                  <a:srgbClr val="FF0000"/>
                </a:solidFill>
              </a:rPr>
              <a:t>) χαρακτηρίζεται ο χώρος του πλοίου, στον οποίο είναι εγκατεστημένη η κύρια κινητήρια μηχανή (ή μηχανές) του πλοίου και οι λοιπές βοηθητικές εγκαταστάσεις που είναι απαραίτητες για την πρόωσή του. </a:t>
            </a:r>
          </a:p>
          <a:p>
            <a:pPr marL="0" indent="0">
              <a:buNone/>
            </a:pPr>
            <a:r>
              <a:rPr lang="el-GR" dirty="0"/>
              <a:t>Το μηχανοστάσιο, στα σύγχρονα φορτηγά και δεξαμενόπλοια, καταλαμβάνει συνήθως τμήμα του κύτους του πλοίου που βρίσκεται κατά κανόνα κάτω από την πρυμναία </a:t>
            </a:r>
            <a:r>
              <a:rPr lang="el-GR" dirty="0" err="1"/>
              <a:t>υπερκατασκευή</a:t>
            </a:r>
            <a:r>
              <a:rPr lang="el-GR" dirty="0"/>
              <a:t> της γέφυρας και κάτω από το κύριο κατάστρωμα. </a:t>
            </a:r>
          </a:p>
          <a:p>
            <a:pPr marL="0" indent="0">
              <a:buNone/>
            </a:pPr>
            <a:r>
              <a:rPr lang="el-GR" dirty="0"/>
              <a:t>Στο πρυμναίο τμήμα του μηχανοστασίου, σε ξεχωριστό μικρότερο χώρο, είναι εγκατεστημένος ο μηχανισμός του πηδαλίου. </a:t>
            </a:r>
          </a:p>
        </p:txBody>
      </p:sp>
    </p:spTree>
    <p:extLst>
      <p:ext uri="{BB962C8B-B14F-4D97-AF65-F5344CB8AC3E}">
        <p14:creationId xmlns:p14="http://schemas.microsoft.com/office/powerpoint/2010/main" val="337693188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2284</Words>
  <Application>Microsoft Office PowerPoint</Application>
  <PresentationFormat>Ευρεία οθόνη</PresentationFormat>
  <Paragraphs>151</Paragraphs>
  <Slides>46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Calibri</vt:lpstr>
      <vt:lpstr>Calibri Light</vt:lpstr>
      <vt:lpstr>Θέμα του Office</vt:lpstr>
      <vt:lpstr>Μηχανικός εξοπλισμός ενός σύγχρονου πλοίου</vt:lpstr>
      <vt:lpstr>Παρουσίαση του PowerPoint</vt:lpstr>
      <vt:lpstr>Παρουσίαση του PowerPoint</vt:lpstr>
      <vt:lpstr>1. Την κύρια μηχανή πρόωσης (Main Engine)</vt:lpstr>
      <vt:lpstr>2. Τις ηλεκτρογεννήτριες</vt:lpstr>
      <vt:lpstr>3. Τα βοηθητικά μηχανήματα</vt:lpstr>
      <vt:lpstr>Παρουσίαση του PowerPoint</vt:lpstr>
      <vt:lpstr>Παρουσίαση του PowerPoint</vt:lpstr>
      <vt:lpstr>Μηχανοστάσιο πλοίου</vt:lpstr>
      <vt:lpstr>Παρουσίαση του PowerPoint</vt:lpstr>
      <vt:lpstr>Παρουσίαση του PowerPoint</vt:lpstr>
      <vt:lpstr>Λεβητοστάσιο</vt:lpstr>
      <vt:lpstr>Παρουσίαση του PowerPoint</vt:lpstr>
      <vt:lpstr>Ηλεκτροστάσιο </vt:lpstr>
      <vt:lpstr>Αντλιοστάσιο </vt:lpstr>
      <vt:lpstr>Δεξαμενές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Πετρέλαιο</vt:lpstr>
      <vt:lpstr>Λάδι λίπανσης</vt:lpstr>
      <vt:lpstr>Πόσιμο νερό</vt:lpstr>
      <vt:lpstr>Υγρό έρμα</vt:lpstr>
      <vt:lpstr>Παρουσίαση του PowerPoint</vt:lpstr>
      <vt:lpstr>Παρουσίαση του PowerPoint</vt:lpstr>
      <vt:lpstr>Παρουσίαση του PowerPoint</vt:lpstr>
      <vt:lpstr>Χώροι πρόωσης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Αντλιοστάσια δεξαμενοπλοίων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Ειδικές διατάξεις μηχανοστασίου</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Μηχανικός εξοπλισμός πλοίου</dc:title>
  <dc:creator>kiriakos kiriakos</dc:creator>
  <cp:lastModifiedBy>Κυριάκος Καρακαλπακίδης</cp:lastModifiedBy>
  <cp:revision>7</cp:revision>
  <dcterms:created xsi:type="dcterms:W3CDTF">2022-02-26T17:58:43Z</dcterms:created>
  <dcterms:modified xsi:type="dcterms:W3CDTF">2024-03-25T11:12:30Z</dcterms:modified>
</cp:coreProperties>
</file>