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6" r:id="rId10"/>
    <p:sldId id="267" r:id="rId11"/>
    <p:sldId id="269" r:id="rId12"/>
    <p:sldId id="268"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9" autoAdjust="0"/>
    <p:restoredTop sz="94660"/>
  </p:normalViewPr>
  <p:slideViewPr>
    <p:cSldViewPr snapToGrid="0">
      <p:cViewPr>
        <p:scale>
          <a:sx n="100" d="100"/>
          <a:sy n="100" d="100"/>
        </p:scale>
        <p:origin x="764" y="9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1T20:09:15.061"/>
    </inkml:context>
    <inkml:brush xml:id="br0">
      <inkml:brushProperty name="width" value="0.035" units="cm"/>
      <inkml:brushProperty name="height" value="0.035" units="cm"/>
      <inkml:brushProperty name="color" value="#FF0066"/>
    </inkml:brush>
  </inkml:definitions>
  <inkml:trace contextRef="#ctx0" brushRef="#br0">1434 16 24575,'-1'-1'0,"1"0"0,-1 1 0,1-1 0,-1 0 0,1 0 0,-1 0 0,1 1 0,-1-1 0,0 0 0,1 1 0,-1-1 0,0 0 0,0 1 0,1-1 0,-1 1 0,0-1 0,0 1 0,0 0 0,0-1 0,0 1 0,0 0 0,0 0 0,0-1 0,0 1 0,1 0 0,-3 0 0,-26-2 0,16 3 0,1 1 0,0 0 0,0 1 0,-19 6 0,20-4 0,-1-2 0,0 0 0,-1 0 0,-21 1 0,-50 5 0,58-5 0,-40 1 0,-31-7 0,-107 4 0,145 6 0,37-4 0,-38 1 0,35-3 0,-1 1 0,1 2 0,0 0 0,-45 17 0,27-9 0,-26 14 0,24-9 0,32-13 0,0 1 0,1 1 0,0 0 0,0 0 0,-18 16 0,-48 52 0,52-49 0,-15 22 0,38-42 0,-1 0 0,1 0 0,0 1 0,1-1 0,0 1 0,0-1 0,0 1 0,0 0 0,0 10 0,-1 3 0,-2 15 0,2-1 0,2 1 0,3 46 0,0-7 0,-2-60 0,2 0 0,-1 0 0,2 0 0,0 0 0,10 26 0,-2-13 0,26 48 0,-21-49 0,1 0 0,39 45 0,-25-36 0,-20-21 0,1 0 0,1-1 0,0 0 0,1-1 0,15 11 0,53 36 0,-59-44 0,-19-11 0,1-1 0,-1 1 0,1-1 0,0-1 0,0 1 0,0-1 0,0 0 0,0 0 0,0 0 0,1-1 0,-1 1 0,7-1 0,15 3 0,49 12 0,-2 0 0,-37-10 0,-17-2 0,0-1 0,26 1 0,678-5 0,-712 1 0,-1-2 0,0 1 0,12-4 0,26-3 0,33-3 0,-23 2 0,-34 5 0,40-12 0,-12 3 0,-36 8 0,1 0 0,-1-1 0,0 0 0,-1-2 0,0 0 0,19-12 0,57-29 0,-84 45 0,0-1 0,-1-1 0,1 1 0,-1-1 0,0-1 0,-1 1 0,1-1 0,-1 0 0,-1-1 0,7-9 0,-5 3 0,-1 0 0,0 0 0,-1-1 0,0 0 0,-1 0 0,-1-1 0,2-27 0,-4-115 0,-2 80 0,1 68 0,0-1 0,-1 0 0,0 0 0,0 1 0,-1-1 0,0 0 0,-1 1 0,-1 0 0,1 0 0,-2 0 0,-8-16 0,-3-8 0,15 30 0,-1-1 0,0 1 0,0 0 0,0 0 0,0 0 0,-1 0 0,0 0 0,1 0 0,-2 1 0,1-1 0,0 1 0,-5-4 0,4 5 0,-3-3 0,-1-1 0,1 1 0,0-1 0,0-1 0,1 1 0,-1-1 0,-4-8 0,5 7 0,0 1 0,-1 0 0,0 0 0,0 0 0,-13-9 0,12 10 0,1 0 0,0-1 0,-1 0 0,2 0 0,-11-14 0,13 17 0,1 0 0,-1 0 0,1 1 0,-1-1 0,0 1 0,-1 0 0,1 0 0,-1 0 0,-7-3 0,-22-16 0,9-3 0,20 19 0,0 1 0,-1-1 0,0 1 0,0 0 0,0 0 0,-1 1 0,-13-8 0,-113-49 0,109 51 0,0 0 0,0 2 0,-37-8 0,-2 9-1365,52 4-5461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1T20:09:42.308"/>
    </inkml:context>
    <inkml:brush xml:id="br0">
      <inkml:brushProperty name="width" value="0.035" units="cm"/>
      <inkml:brushProperty name="height" value="0.035" units="cm"/>
      <inkml:brushProperty name="color" value="#FF0066"/>
    </inkml:brush>
  </inkml:definitions>
  <inkml:trace contextRef="#ctx0" brushRef="#br0">1 0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7E80-2F01-BF7F-1898-39AA242389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263B89-4362-7DB3-2432-4670A6C1F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6E3543-303E-EC7B-FA18-C7AC5FDE5347}"/>
              </a:ext>
            </a:extLst>
          </p:cNvPr>
          <p:cNvSpPr>
            <a:spLocks noGrp="1"/>
          </p:cNvSpPr>
          <p:nvPr>
            <p:ph type="dt" sz="half" idx="10"/>
          </p:nvPr>
        </p:nvSpPr>
        <p:spPr/>
        <p:txBody>
          <a:bodyPr/>
          <a:lstStyle/>
          <a:p>
            <a:fld id="{4D1C077B-C5EF-4505-A1D2-BACEC3CFFB0F}" type="datetimeFigureOut">
              <a:rPr lang="en-US" smtClean="0"/>
              <a:t>3/21/2024</a:t>
            </a:fld>
            <a:endParaRPr lang="en-US"/>
          </a:p>
        </p:txBody>
      </p:sp>
      <p:sp>
        <p:nvSpPr>
          <p:cNvPr id="5" name="Footer Placeholder 4">
            <a:extLst>
              <a:ext uri="{FF2B5EF4-FFF2-40B4-BE49-F238E27FC236}">
                <a16:creationId xmlns:a16="http://schemas.microsoft.com/office/drawing/2014/main" id="{D3C306E5-4DC5-86CD-18DA-9725E3F70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75325-E30B-BACB-C97C-E9959A9391B8}"/>
              </a:ext>
            </a:extLst>
          </p:cNvPr>
          <p:cNvSpPr>
            <a:spLocks noGrp="1"/>
          </p:cNvSpPr>
          <p:nvPr>
            <p:ph type="sldNum" sz="quarter" idx="12"/>
          </p:nvPr>
        </p:nvSpPr>
        <p:spPr/>
        <p:txBody>
          <a:bodyPr/>
          <a:lstStyle/>
          <a:p>
            <a:fld id="{ACC2EA05-307B-42B5-B125-5F5B9D3CF26A}" type="slidenum">
              <a:rPr lang="en-US" smtClean="0"/>
              <a:t>‹#›</a:t>
            </a:fld>
            <a:endParaRPr lang="en-US"/>
          </a:p>
        </p:txBody>
      </p:sp>
    </p:spTree>
    <p:extLst>
      <p:ext uri="{BB962C8B-B14F-4D97-AF65-F5344CB8AC3E}">
        <p14:creationId xmlns:p14="http://schemas.microsoft.com/office/powerpoint/2010/main" val="3561584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74628-DB69-8887-3217-56838A616A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63DB65-D34F-4E71-14AF-D4B16B579C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671D2-382B-038B-3553-D83303CEFB03}"/>
              </a:ext>
            </a:extLst>
          </p:cNvPr>
          <p:cNvSpPr>
            <a:spLocks noGrp="1"/>
          </p:cNvSpPr>
          <p:nvPr>
            <p:ph type="dt" sz="half" idx="10"/>
          </p:nvPr>
        </p:nvSpPr>
        <p:spPr/>
        <p:txBody>
          <a:bodyPr/>
          <a:lstStyle/>
          <a:p>
            <a:fld id="{4D1C077B-C5EF-4505-A1D2-BACEC3CFFB0F}" type="datetimeFigureOut">
              <a:rPr lang="en-US" smtClean="0"/>
              <a:t>3/21/2024</a:t>
            </a:fld>
            <a:endParaRPr lang="en-US"/>
          </a:p>
        </p:txBody>
      </p:sp>
      <p:sp>
        <p:nvSpPr>
          <p:cNvPr id="5" name="Footer Placeholder 4">
            <a:extLst>
              <a:ext uri="{FF2B5EF4-FFF2-40B4-BE49-F238E27FC236}">
                <a16:creationId xmlns:a16="http://schemas.microsoft.com/office/drawing/2014/main" id="{E8FC2F19-9CD5-E08F-7B50-5AED53A7D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21BE7-A339-FCE1-B4CB-8BDFC6821DD1}"/>
              </a:ext>
            </a:extLst>
          </p:cNvPr>
          <p:cNvSpPr>
            <a:spLocks noGrp="1"/>
          </p:cNvSpPr>
          <p:nvPr>
            <p:ph type="sldNum" sz="quarter" idx="12"/>
          </p:nvPr>
        </p:nvSpPr>
        <p:spPr/>
        <p:txBody>
          <a:bodyPr/>
          <a:lstStyle/>
          <a:p>
            <a:fld id="{ACC2EA05-307B-42B5-B125-5F5B9D3CF26A}" type="slidenum">
              <a:rPr lang="en-US" smtClean="0"/>
              <a:t>‹#›</a:t>
            </a:fld>
            <a:endParaRPr lang="en-US"/>
          </a:p>
        </p:txBody>
      </p:sp>
    </p:spTree>
    <p:extLst>
      <p:ext uri="{BB962C8B-B14F-4D97-AF65-F5344CB8AC3E}">
        <p14:creationId xmlns:p14="http://schemas.microsoft.com/office/powerpoint/2010/main" val="2880314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4D64B-25ED-4D2A-F244-C0B2AC7DE7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6E835C-13AD-3263-9731-C6901B0B21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E703A-EACC-98E5-667F-E7D5135BAF0F}"/>
              </a:ext>
            </a:extLst>
          </p:cNvPr>
          <p:cNvSpPr>
            <a:spLocks noGrp="1"/>
          </p:cNvSpPr>
          <p:nvPr>
            <p:ph type="dt" sz="half" idx="10"/>
          </p:nvPr>
        </p:nvSpPr>
        <p:spPr/>
        <p:txBody>
          <a:bodyPr/>
          <a:lstStyle/>
          <a:p>
            <a:fld id="{4D1C077B-C5EF-4505-A1D2-BACEC3CFFB0F}" type="datetimeFigureOut">
              <a:rPr lang="en-US" smtClean="0"/>
              <a:t>3/21/2024</a:t>
            </a:fld>
            <a:endParaRPr lang="en-US"/>
          </a:p>
        </p:txBody>
      </p:sp>
      <p:sp>
        <p:nvSpPr>
          <p:cNvPr id="5" name="Footer Placeholder 4">
            <a:extLst>
              <a:ext uri="{FF2B5EF4-FFF2-40B4-BE49-F238E27FC236}">
                <a16:creationId xmlns:a16="http://schemas.microsoft.com/office/drawing/2014/main" id="{8737E80E-7220-535A-34BA-D72842313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EA13D-5440-47BC-381A-4DC6EF3C7834}"/>
              </a:ext>
            </a:extLst>
          </p:cNvPr>
          <p:cNvSpPr>
            <a:spLocks noGrp="1"/>
          </p:cNvSpPr>
          <p:nvPr>
            <p:ph type="sldNum" sz="quarter" idx="12"/>
          </p:nvPr>
        </p:nvSpPr>
        <p:spPr/>
        <p:txBody>
          <a:bodyPr/>
          <a:lstStyle/>
          <a:p>
            <a:fld id="{ACC2EA05-307B-42B5-B125-5F5B9D3CF26A}" type="slidenum">
              <a:rPr lang="en-US" smtClean="0"/>
              <a:t>‹#›</a:t>
            </a:fld>
            <a:endParaRPr lang="en-US"/>
          </a:p>
        </p:txBody>
      </p:sp>
    </p:spTree>
    <p:extLst>
      <p:ext uri="{BB962C8B-B14F-4D97-AF65-F5344CB8AC3E}">
        <p14:creationId xmlns:p14="http://schemas.microsoft.com/office/powerpoint/2010/main" val="1226039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F5752-063B-5C88-C623-1995DE4D9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091B0-7492-33F9-4FF8-1A14A6A411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F88F0-8588-B639-816F-26B9BCDEA05C}"/>
              </a:ext>
            </a:extLst>
          </p:cNvPr>
          <p:cNvSpPr>
            <a:spLocks noGrp="1"/>
          </p:cNvSpPr>
          <p:nvPr>
            <p:ph type="dt" sz="half" idx="10"/>
          </p:nvPr>
        </p:nvSpPr>
        <p:spPr/>
        <p:txBody>
          <a:bodyPr/>
          <a:lstStyle/>
          <a:p>
            <a:fld id="{4D1C077B-C5EF-4505-A1D2-BACEC3CFFB0F}" type="datetimeFigureOut">
              <a:rPr lang="en-US" smtClean="0"/>
              <a:t>3/21/2024</a:t>
            </a:fld>
            <a:endParaRPr lang="en-US"/>
          </a:p>
        </p:txBody>
      </p:sp>
      <p:sp>
        <p:nvSpPr>
          <p:cNvPr id="5" name="Footer Placeholder 4">
            <a:extLst>
              <a:ext uri="{FF2B5EF4-FFF2-40B4-BE49-F238E27FC236}">
                <a16:creationId xmlns:a16="http://schemas.microsoft.com/office/drawing/2014/main" id="{2A1A423D-9A28-A05D-C460-4B291B1E4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B4CD23-6981-30E5-AF7A-8F90C73D7319}"/>
              </a:ext>
            </a:extLst>
          </p:cNvPr>
          <p:cNvSpPr>
            <a:spLocks noGrp="1"/>
          </p:cNvSpPr>
          <p:nvPr>
            <p:ph type="sldNum" sz="quarter" idx="12"/>
          </p:nvPr>
        </p:nvSpPr>
        <p:spPr/>
        <p:txBody>
          <a:bodyPr/>
          <a:lstStyle/>
          <a:p>
            <a:fld id="{ACC2EA05-307B-42B5-B125-5F5B9D3CF26A}" type="slidenum">
              <a:rPr lang="en-US" smtClean="0"/>
              <a:t>‹#›</a:t>
            </a:fld>
            <a:endParaRPr lang="en-US"/>
          </a:p>
        </p:txBody>
      </p:sp>
    </p:spTree>
    <p:extLst>
      <p:ext uri="{BB962C8B-B14F-4D97-AF65-F5344CB8AC3E}">
        <p14:creationId xmlns:p14="http://schemas.microsoft.com/office/powerpoint/2010/main" val="318534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0FD32-3721-6F65-963D-BAEDECB2FD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A669DA-473E-75BB-3AD3-B77D9CFB60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AB0E5B-9EA3-9096-DB77-FB94BFD5EA44}"/>
              </a:ext>
            </a:extLst>
          </p:cNvPr>
          <p:cNvSpPr>
            <a:spLocks noGrp="1"/>
          </p:cNvSpPr>
          <p:nvPr>
            <p:ph type="dt" sz="half" idx="10"/>
          </p:nvPr>
        </p:nvSpPr>
        <p:spPr/>
        <p:txBody>
          <a:bodyPr/>
          <a:lstStyle/>
          <a:p>
            <a:fld id="{4D1C077B-C5EF-4505-A1D2-BACEC3CFFB0F}" type="datetimeFigureOut">
              <a:rPr lang="en-US" smtClean="0"/>
              <a:t>3/21/2024</a:t>
            </a:fld>
            <a:endParaRPr lang="en-US"/>
          </a:p>
        </p:txBody>
      </p:sp>
      <p:sp>
        <p:nvSpPr>
          <p:cNvPr id="5" name="Footer Placeholder 4">
            <a:extLst>
              <a:ext uri="{FF2B5EF4-FFF2-40B4-BE49-F238E27FC236}">
                <a16:creationId xmlns:a16="http://schemas.microsoft.com/office/drawing/2014/main" id="{B8AD83BB-AF89-7A85-9C1C-EB043085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9EA0F-3448-5508-F406-B9C9A0345A01}"/>
              </a:ext>
            </a:extLst>
          </p:cNvPr>
          <p:cNvSpPr>
            <a:spLocks noGrp="1"/>
          </p:cNvSpPr>
          <p:nvPr>
            <p:ph type="sldNum" sz="quarter" idx="12"/>
          </p:nvPr>
        </p:nvSpPr>
        <p:spPr/>
        <p:txBody>
          <a:bodyPr/>
          <a:lstStyle/>
          <a:p>
            <a:fld id="{ACC2EA05-307B-42B5-B125-5F5B9D3CF26A}" type="slidenum">
              <a:rPr lang="en-US" smtClean="0"/>
              <a:t>‹#›</a:t>
            </a:fld>
            <a:endParaRPr lang="en-US"/>
          </a:p>
        </p:txBody>
      </p:sp>
    </p:spTree>
    <p:extLst>
      <p:ext uri="{BB962C8B-B14F-4D97-AF65-F5344CB8AC3E}">
        <p14:creationId xmlns:p14="http://schemas.microsoft.com/office/powerpoint/2010/main" val="4179967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C159E-24CC-9095-27E0-913806F89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09968-3838-B170-C8EB-0CC8F9080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50F47C-0916-2995-E58E-706C6AE13C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A52F7A-CC7C-97F8-82A3-BF2284227BFE}"/>
              </a:ext>
            </a:extLst>
          </p:cNvPr>
          <p:cNvSpPr>
            <a:spLocks noGrp="1"/>
          </p:cNvSpPr>
          <p:nvPr>
            <p:ph type="dt" sz="half" idx="10"/>
          </p:nvPr>
        </p:nvSpPr>
        <p:spPr/>
        <p:txBody>
          <a:bodyPr/>
          <a:lstStyle/>
          <a:p>
            <a:fld id="{4D1C077B-C5EF-4505-A1D2-BACEC3CFFB0F}" type="datetimeFigureOut">
              <a:rPr lang="en-US" smtClean="0"/>
              <a:t>3/21/2024</a:t>
            </a:fld>
            <a:endParaRPr lang="en-US"/>
          </a:p>
        </p:txBody>
      </p:sp>
      <p:sp>
        <p:nvSpPr>
          <p:cNvPr id="6" name="Footer Placeholder 5">
            <a:extLst>
              <a:ext uri="{FF2B5EF4-FFF2-40B4-BE49-F238E27FC236}">
                <a16:creationId xmlns:a16="http://schemas.microsoft.com/office/drawing/2014/main" id="{2D138CA6-94B5-69B8-447A-2A14DFE018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1C472-047D-A7E6-0DC7-F43F8B086580}"/>
              </a:ext>
            </a:extLst>
          </p:cNvPr>
          <p:cNvSpPr>
            <a:spLocks noGrp="1"/>
          </p:cNvSpPr>
          <p:nvPr>
            <p:ph type="sldNum" sz="quarter" idx="12"/>
          </p:nvPr>
        </p:nvSpPr>
        <p:spPr/>
        <p:txBody>
          <a:bodyPr/>
          <a:lstStyle/>
          <a:p>
            <a:fld id="{ACC2EA05-307B-42B5-B125-5F5B9D3CF26A}" type="slidenum">
              <a:rPr lang="en-US" smtClean="0"/>
              <a:t>‹#›</a:t>
            </a:fld>
            <a:endParaRPr lang="en-US"/>
          </a:p>
        </p:txBody>
      </p:sp>
    </p:spTree>
    <p:extLst>
      <p:ext uri="{BB962C8B-B14F-4D97-AF65-F5344CB8AC3E}">
        <p14:creationId xmlns:p14="http://schemas.microsoft.com/office/powerpoint/2010/main" val="2039941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CD1B-6737-68E3-4321-D127ABB4C3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C4F8DC-82D2-8AE7-40BB-13DF905242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E59688-4D90-4598-FBBD-F92CB17C7C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EC000E-4454-5904-B4EC-BEDA0E4482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7EE8F6-E105-6132-E252-9701306AD6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677155-5858-87B0-B792-E9FDFC0CEE1B}"/>
              </a:ext>
            </a:extLst>
          </p:cNvPr>
          <p:cNvSpPr>
            <a:spLocks noGrp="1"/>
          </p:cNvSpPr>
          <p:nvPr>
            <p:ph type="dt" sz="half" idx="10"/>
          </p:nvPr>
        </p:nvSpPr>
        <p:spPr/>
        <p:txBody>
          <a:bodyPr/>
          <a:lstStyle/>
          <a:p>
            <a:fld id="{4D1C077B-C5EF-4505-A1D2-BACEC3CFFB0F}" type="datetimeFigureOut">
              <a:rPr lang="en-US" smtClean="0"/>
              <a:t>3/21/2024</a:t>
            </a:fld>
            <a:endParaRPr lang="en-US"/>
          </a:p>
        </p:txBody>
      </p:sp>
      <p:sp>
        <p:nvSpPr>
          <p:cNvPr id="8" name="Footer Placeholder 7">
            <a:extLst>
              <a:ext uri="{FF2B5EF4-FFF2-40B4-BE49-F238E27FC236}">
                <a16:creationId xmlns:a16="http://schemas.microsoft.com/office/drawing/2014/main" id="{69286905-9A08-8539-76A6-B27A3505AF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829633-1109-03AD-E48E-B9A01CB63CC9}"/>
              </a:ext>
            </a:extLst>
          </p:cNvPr>
          <p:cNvSpPr>
            <a:spLocks noGrp="1"/>
          </p:cNvSpPr>
          <p:nvPr>
            <p:ph type="sldNum" sz="quarter" idx="12"/>
          </p:nvPr>
        </p:nvSpPr>
        <p:spPr/>
        <p:txBody>
          <a:bodyPr/>
          <a:lstStyle/>
          <a:p>
            <a:fld id="{ACC2EA05-307B-42B5-B125-5F5B9D3CF26A}" type="slidenum">
              <a:rPr lang="en-US" smtClean="0"/>
              <a:t>‹#›</a:t>
            </a:fld>
            <a:endParaRPr lang="en-US"/>
          </a:p>
        </p:txBody>
      </p:sp>
    </p:spTree>
    <p:extLst>
      <p:ext uri="{BB962C8B-B14F-4D97-AF65-F5344CB8AC3E}">
        <p14:creationId xmlns:p14="http://schemas.microsoft.com/office/powerpoint/2010/main" val="4234332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FDAE-CDBC-70E0-AE8D-1B15ED8AAA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E7A275-804C-EDEE-690A-973957EB30DE}"/>
              </a:ext>
            </a:extLst>
          </p:cNvPr>
          <p:cNvSpPr>
            <a:spLocks noGrp="1"/>
          </p:cNvSpPr>
          <p:nvPr>
            <p:ph type="dt" sz="half" idx="10"/>
          </p:nvPr>
        </p:nvSpPr>
        <p:spPr/>
        <p:txBody>
          <a:bodyPr/>
          <a:lstStyle/>
          <a:p>
            <a:fld id="{4D1C077B-C5EF-4505-A1D2-BACEC3CFFB0F}" type="datetimeFigureOut">
              <a:rPr lang="en-US" smtClean="0"/>
              <a:t>3/21/2024</a:t>
            </a:fld>
            <a:endParaRPr lang="en-US"/>
          </a:p>
        </p:txBody>
      </p:sp>
      <p:sp>
        <p:nvSpPr>
          <p:cNvPr id="4" name="Footer Placeholder 3">
            <a:extLst>
              <a:ext uri="{FF2B5EF4-FFF2-40B4-BE49-F238E27FC236}">
                <a16:creationId xmlns:a16="http://schemas.microsoft.com/office/drawing/2014/main" id="{1B45F26B-4A42-3F6F-44B6-820ED7D18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47CC2A-EA87-B76A-1D89-DB26FF8AE7DB}"/>
              </a:ext>
            </a:extLst>
          </p:cNvPr>
          <p:cNvSpPr>
            <a:spLocks noGrp="1"/>
          </p:cNvSpPr>
          <p:nvPr>
            <p:ph type="sldNum" sz="quarter" idx="12"/>
          </p:nvPr>
        </p:nvSpPr>
        <p:spPr/>
        <p:txBody>
          <a:bodyPr/>
          <a:lstStyle/>
          <a:p>
            <a:fld id="{ACC2EA05-307B-42B5-B125-5F5B9D3CF26A}" type="slidenum">
              <a:rPr lang="en-US" smtClean="0"/>
              <a:t>‹#›</a:t>
            </a:fld>
            <a:endParaRPr lang="en-US"/>
          </a:p>
        </p:txBody>
      </p:sp>
    </p:spTree>
    <p:extLst>
      <p:ext uri="{BB962C8B-B14F-4D97-AF65-F5344CB8AC3E}">
        <p14:creationId xmlns:p14="http://schemas.microsoft.com/office/powerpoint/2010/main" val="411184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56D4E-F2E6-AF56-907B-E5C343514F42}"/>
              </a:ext>
            </a:extLst>
          </p:cNvPr>
          <p:cNvSpPr>
            <a:spLocks noGrp="1"/>
          </p:cNvSpPr>
          <p:nvPr>
            <p:ph type="dt" sz="half" idx="10"/>
          </p:nvPr>
        </p:nvSpPr>
        <p:spPr/>
        <p:txBody>
          <a:bodyPr/>
          <a:lstStyle/>
          <a:p>
            <a:fld id="{4D1C077B-C5EF-4505-A1D2-BACEC3CFFB0F}" type="datetimeFigureOut">
              <a:rPr lang="en-US" smtClean="0"/>
              <a:t>3/21/2024</a:t>
            </a:fld>
            <a:endParaRPr lang="en-US"/>
          </a:p>
        </p:txBody>
      </p:sp>
      <p:sp>
        <p:nvSpPr>
          <p:cNvPr id="3" name="Footer Placeholder 2">
            <a:extLst>
              <a:ext uri="{FF2B5EF4-FFF2-40B4-BE49-F238E27FC236}">
                <a16:creationId xmlns:a16="http://schemas.microsoft.com/office/drawing/2014/main" id="{13643EC8-B17B-46C4-9220-45A53DC3C7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33C649-D924-9101-20E8-98EC5144DE3F}"/>
              </a:ext>
            </a:extLst>
          </p:cNvPr>
          <p:cNvSpPr>
            <a:spLocks noGrp="1"/>
          </p:cNvSpPr>
          <p:nvPr>
            <p:ph type="sldNum" sz="quarter" idx="12"/>
          </p:nvPr>
        </p:nvSpPr>
        <p:spPr/>
        <p:txBody>
          <a:bodyPr/>
          <a:lstStyle/>
          <a:p>
            <a:fld id="{ACC2EA05-307B-42B5-B125-5F5B9D3CF26A}" type="slidenum">
              <a:rPr lang="en-US" smtClean="0"/>
              <a:t>‹#›</a:t>
            </a:fld>
            <a:endParaRPr lang="en-US"/>
          </a:p>
        </p:txBody>
      </p:sp>
    </p:spTree>
    <p:extLst>
      <p:ext uri="{BB962C8B-B14F-4D97-AF65-F5344CB8AC3E}">
        <p14:creationId xmlns:p14="http://schemas.microsoft.com/office/powerpoint/2010/main" val="97489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F56DE-3264-12B6-DEFF-4858559733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C44AA9-20E0-4B09-A95D-21E6EE4501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6B5D3D-0305-CCC3-7228-9D6B002292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E33E6-07FC-4BE4-C7FC-199BF26BDF17}"/>
              </a:ext>
            </a:extLst>
          </p:cNvPr>
          <p:cNvSpPr>
            <a:spLocks noGrp="1"/>
          </p:cNvSpPr>
          <p:nvPr>
            <p:ph type="dt" sz="half" idx="10"/>
          </p:nvPr>
        </p:nvSpPr>
        <p:spPr/>
        <p:txBody>
          <a:bodyPr/>
          <a:lstStyle/>
          <a:p>
            <a:fld id="{4D1C077B-C5EF-4505-A1D2-BACEC3CFFB0F}" type="datetimeFigureOut">
              <a:rPr lang="en-US" smtClean="0"/>
              <a:t>3/21/2024</a:t>
            </a:fld>
            <a:endParaRPr lang="en-US"/>
          </a:p>
        </p:txBody>
      </p:sp>
      <p:sp>
        <p:nvSpPr>
          <p:cNvPr id="6" name="Footer Placeholder 5">
            <a:extLst>
              <a:ext uri="{FF2B5EF4-FFF2-40B4-BE49-F238E27FC236}">
                <a16:creationId xmlns:a16="http://schemas.microsoft.com/office/drawing/2014/main" id="{6F9BF818-22E0-3922-5895-D04CB8716C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1D49C-E1D3-4D38-155B-5FF66DC0F08B}"/>
              </a:ext>
            </a:extLst>
          </p:cNvPr>
          <p:cNvSpPr>
            <a:spLocks noGrp="1"/>
          </p:cNvSpPr>
          <p:nvPr>
            <p:ph type="sldNum" sz="quarter" idx="12"/>
          </p:nvPr>
        </p:nvSpPr>
        <p:spPr/>
        <p:txBody>
          <a:bodyPr/>
          <a:lstStyle/>
          <a:p>
            <a:fld id="{ACC2EA05-307B-42B5-B125-5F5B9D3CF26A}" type="slidenum">
              <a:rPr lang="en-US" smtClean="0"/>
              <a:t>‹#›</a:t>
            </a:fld>
            <a:endParaRPr lang="en-US"/>
          </a:p>
        </p:txBody>
      </p:sp>
    </p:spTree>
    <p:extLst>
      <p:ext uri="{BB962C8B-B14F-4D97-AF65-F5344CB8AC3E}">
        <p14:creationId xmlns:p14="http://schemas.microsoft.com/office/powerpoint/2010/main" val="2590714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14A8-95BC-B8AF-3A07-DA1BADFB0D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5F0FB1-386C-B3F7-9C8E-E17DC3C45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0946C4-4625-6280-9692-D26BADA17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22CCB5-A49F-D82E-F6DB-9099AB68DB18}"/>
              </a:ext>
            </a:extLst>
          </p:cNvPr>
          <p:cNvSpPr>
            <a:spLocks noGrp="1"/>
          </p:cNvSpPr>
          <p:nvPr>
            <p:ph type="dt" sz="half" idx="10"/>
          </p:nvPr>
        </p:nvSpPr>
        <p:spPr/>
        <p:txBody>
          <a:bodyPr/>
          <a:lstStyle/>
          <a:p>
            <a:fld id="{4D1C077B-C5EF-4505-A1D2-BACEC3CFFB0F}" type="datetimeFigureOut">
              <a:rPr lang="en-US" smtClean="0"/>
              <a:t>3/21/2024</a:t>
            </a:fld>
            <a:endParaRPr lang="en-US"/>
          </a:p>
        </p:txBody>
      </p:sp>
      <p:sp>
        <p:nvSpPr>
          <p:cNvPr id="6" name="Footer Placeholder 5">
            <a:extLst>
              <a:ext uri="{FF2B5EF4-FFF2-40B4-BE49-F238E27FC236}">
                <a16:creationId xmlns:a16="http://schemas.microsoft.com/office/drawing/2014/main" id="{D0F47D5F-BD29-BA1F-1A99-D44CA5386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CE5854-1ECC-B485-88E3-0608C6038C4C}"/>
              </a:ext>
            </a:extLst>
          </p:cNvPr>
          <p:cNvSpPr>
            <a:spLocks noGrp="1"/>
          </p:cNvSpPr>
          <p:nvPr>
            <p:ph type="sldNum" sz="quarter" idx="12"/>
          </p:nvPr>
        </p:nvSpPr>
        <p:spPr/>
        <p:txBody>
          <a:bodyPr/>
          <a:lstStyle/>
          <a:p>
            <a:fld id="{ACC2EA05-307B-42B5-B125-5F5B9D3CF26A}" type="slidenum">
              <a:rPr lang="en-US" smtClean="0"/>
              <a:t>‹#›</a:t>
            </a:fld>
            <a:endParaRPr lang="en-US"/>
          </a:p>
        </p:txBody>
      </p:sp>
    </p:spTree>
    <p:extLst>
      <p:ext uri="{BB962C8B-B14F-4D97-AF65-F5344CB8AC3E}">
        <p14:creationId xmlns:p14="http://schemas.microsoft.com/office/powerpoint/2010/main" val="690651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567A34-2B4C-1448-940D-8F91748CF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5DE878-935B-C848-810E-3AA3E9BA78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00FEF-6980-780D-E596-1B0DAA61E2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077B-C5EF-4505-A1D2-BACEC3CFFB0F}" type="datetimeFigureOut">
              <a:rPr lang="en-US" smtClean="0"/>
              <a:t>3/21/2024</a:t>
            </a:fld>
            <a:endParaRPr lang="en-US"/>
          </a:p>
        </p:txBody>
      </p:sp>
      <p:sp>
        <p:nvSpPr>
          <p:cNvPr id="5" name="Footer Placeholder 4">
            <a:extLst>
              <a:ext uri="{FF2B5EF4-FFF2-40B4-BE49-F238E27FC236}">
                <a16:creationId xmlns:a16="http://schemas.microsoft.com/office/drawing/2014/main" id="{76790536-F200-512D-1CE5-B716BD5E77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30E8A0-DB46-AA86-4963-05AC4C7F4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C2EA05-307B-42B5-B125-5F5B9D3CF26A}" type="slidenum">
              <a:rPr lang="en-US" smtClean="0"/>
              <a:t>‹#›</a:t>
            </a:fld>
            <a:endParaRPr lang="en-US"/>
          </a:p>
        </p:txBody>
      </p:sp>
    </p:spTree>
    <p:extLst>
      <p:ext uri="{BB962C8B-B14F-4D97-AF65-F5344CB8AC3E}">
        <p14:creationId xmlns:p14="http://schemas.microsoft.com/office/powerpoint/2010/main" val="2821900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12.png"/><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01FAF8-B273-18EE-CF42-E58AEF108346}"/>
              </a:ext>
            </a:extLst>
          </p:cNvPr>
          <p:cNvPicPr>
            <a:picLocks noChangeAspect="1"/>
          </p:cNvPicPr>
          <p:nvPr/>
        </p:nvPicPr>
        <p:blipFill rotWithShape="1">
          <a:blip r:embed="rId2">
            <a:extLst>
              <a:ext uri="{28A0092B-C50C-407E-A947-70E740481C1C}">
                <a14:useLocalDpi xmlns:a14="http://schemas.microsoft.com/office/drawing/2010/main" val="0"/>
              </a:ext>
            </a:extLst>
          </a:blip>
          <a:srcRect b="13881"/>
          <a:stretch/>
        </p:blipFill>
        <p:spPr>
          <a:xfrm>
            <a:off x="0" y="0"/>
            <a:ext cx="12192000" cy="6908800"/>
          </a:xfrm>
          <a:prstGeom prst="rect">
            <a:avLst/>
          </a:prstGeom>
        </p:spPr>
      </p:pic>
      <p:sp>
        <p:nvSpPr>
          <p:cNvPr id="2" name="Title 1">
            <a:extLst>
              <a:ext uri="{FF2B5EF4-FFF2-40B4-BE49-F238E27FC236}">
                <a16:creationId xmlns:a16="http://schemas.microsoft.com/office/drawing/2014/main" id="{CC6E6C85-B394-257C-DFF8-58F3F9821643}"/>
              </a:ext>
            </a:extLst>
          </p:cNvPr>
          <p:cNvSpPr>
            <a:spLocks noGrp="1"/>
          </p:cNvSpPr>
          <p:nvPr>
            <p:ph type="ctrTitle"/>
          </p:nvPr>
        </p:nvSpPr>
        <p:spPr>
          <a:xfrm>
            <a:off x="3003550" y="5287961"/>
            <a:ext cx="9042400" cy="896938"/>
          </a:xfrm>
          <a:effectLst>
            <a:glow>
              <a:schemeClr val="accent1">
                <a:alpha val="40000"/>
              </a:schemeClr>
            </a:glow>
            <a:softEdge rad="0"/>
          </a:effectLst>
        </p:spPr>
        <p:txBody>
          <a:bodyPr>
            <a:normAutofit fontScale="90000"/>
          </a:bodyPr>
          <a:lstStyle/>
          <a:p>
            <a:r>
              <a:rPr lang="el-GR" b="1" dirty="0">
                <a:solidFill>
                  <a:schemeClr val="bg1"/>
                </a:solidFill>
                <a:effectLst>
                  <a:outerShdw blurRad="76200" dist="127000" dir="10260000" sx="101000" sy="101000" algn="ctr" rotWithShape="0">
                    <a:srgbClr val="000000">
                      <a:alpha val="73000"/>
                    </a:srgbClr>
                  </a:outerShdw>
                </a:effectLst>
                <a:latin typeface="Arial Narrow" panose="020B0606020202030204" pitchFamily="34" charset="0"/>
              </a:rPr>
              <a:t>ΔΙΑΚΟΠΤΕΣ ΚΑΙ ΡΥΘΜΙΣΤΙΚΑ</a:t>
            </a:r>
            <a:endParaRPr lang="en-US" b="1" dirty="0">
              <a:solidFill>
                <a:schemeClr val="bg1"/>
              </a:solidFill>
              <a:effectLst>
                <a:outerShdw blurRad="76200" dist="127000" dir="10260000" sx="101000" sy="101000" algn="ctr" rotWithShape="0">
                  <a:srgbClr val="000000">
                    <a:alpha val="73000"/>
                  </a:srgbClr>
                </a:outerShdw>
              </a:effectLst>
              <a:latin typeface="Arial Narrow" panose="020B0606020202030204" pitchFamily="34" charset="0"/>
            </a:endParaRPr>
          </a:p>
        </p:txBody>
      </p:sp>
      <p:sp>
        <p:nvSpPr>
          <p:cNvPr id="3" name="Subtitle 2">
            <a:extLst>
              <a:ext uri="{FF2B5EF4-FFF2-40B4-BE49-F238E27FC236}">
                <a16:creationId xmlns:a16="http://schemas.microsoft.com/office/drawing/2014/main" id="{1D7E049D-C3C0-8B8E-B99B-0EA3AE9575F7}"/>
              </a:ext>
            </a:extLst>
          </p:cNvPr>
          <p:cNvSpPr>
            <a:spLocks noGrp="1"/>
          </p:cNvSpPr>
          <p:nvPr>
            <p:ph type="subTitle" idx="1"/>
          </p:nvPr>
        </p:nvSpPr>
        <p:spPr>
          <a:xfrm>
            <a:off x="5251450" y="6235700"/>
            <a:ext cx="5416550" cy="505618"/>
          </a:xfrm>
        </p:spPr>
        <p:txBody>
          <a:bodyPr>
            <a:normAutofit/>
          </a:bodyPr>
          <a:lstStyle/>
          <a:p>
            <a:r>
              <a:rPr lang="el-GR" sz="2800" b="1" dirty="0">
                <a:effectLst>
                  <a:outerShdw blurRad="50800" dist="101600" dir="2460000" sx="99000" sy="99000" algn="ctr" rotWithShape="0">
                    <a:srgbClr val="000000">
                      <a:alpha val="43137"/>
                    </a:srgbClr>
                  </a:outerShdw>
                </a:effectLst>
              </a:rPr>
              <a:t>ΤΩΝ ΣΥΣΚΕΥΩΝ </a:t>
            </a:r>
            <a:r>
              <a:rPr lang="en-US" sz="2800" b="1" dirty="0">
                <a:effectLst>
                  <a:outerShdw blurRad="50800" dist="101600" dir="2460000" sx="99000" sy="99000" algn="ctr" rotWithShape="0">
                    <a:srgbClr val="000000">
                      <a:alpha val="43137"/>
                    </a:srgbClr>
                  </a:outerShdw>
                </a:effectLst>
              </a:rPr>
              <a:t>RADAR</a:t>
            </a:r>
          </a:p>
        </p:txBody>
      </p:sp>
    </p:spTree>
    <p:extLst>
      <p:ext uri="{BB962C8B-B14F-4D97-AF65-F5344CB8AC3E}">
        <p14:creationId xmlns:p14="http://schemas.microsoft.com/office/powerpoint/2010/main" val="775731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C377-088F-0E4B-EA4E-65E12789A6CA}"/>
              </a:ext>
            </a:extLst>
          </p:cNvPr>
          <p:cNvSpPr>
            <a:spLocks noGrp="1"/>
          </p:cNvSpPr>
          <p:nvPr>
            <p:ph type="title"/>
          </p:nvPr>
        </p:nvSpPr>
        <p:spPr/>
        <p:txBody>
          <a:bodyPr/>
          <a:lstStyle/>
          <a:p>
            <a:r>
              <a:rPr lang="el-GR" dirty="0" err="1"/>
              <a:t>Επιλογέας</a:t>
            </a:r>
            <a:r>
              <a:rPr lang="el-GR" dirty="0"/>
              <a:t> κλίμακας (</a:t>
            </a:r>
            <a:r>
              <a:rPr lang="en-US" dirty="0"/>
              <a:t>Range</a:t>
            </a:r>
            <a:r>
              <a:rPr lang="el-GR" dirty="0"/>
              <a:t>)</a:t>
            </a:r>
            <a:endParaRPr lang="en-US" dirty="0"/>
          </a:p>
        </p:txBody>
      </p:sp>
      <p:sp>
        <p:nvSpPr>
          <p:cNvPr id="3" name="Content Placeholder 2">
            <a:extLst>
              <a:ext uri="{FF2B5EF4-FFF2-40B4-BE49-F238E27FC236}">
                <a16:creationId xmlns:a16="http://schemas.microsoft.com/office/drawing/2014/main" id="{37639938-DCF4-3FDC-B4B7-BAEE16FFC58B}"/>
              </a:ext>
            </a:extLst>
          </p:cNvPr>
          <p:cNvSpPr>
            <a:spLocks noGrp="1"/>
          </p:cNvSpPr>
          <p:nvPr>
            <p:ph sz="half" idx="1"/>
          </p:nvPr>
        </p:nvSpPr>
        <p:spPr>
          <a:xfrm>
            <a:off x="838200" y="1825625"/>
            <a:ext cx="6146800" cy="4351338"/>
          </a:xfrm>
        </p:spPr>
        <p:txBody>
          <a:bodyPr>
            <a:normAutofit/>
          </a:bodyPr>
          <a:lstStyle/>
          <a:p>
            <a:r>
              <a:rPr lang="el-GR" dirty="0"/>
              <a:t>Με τον </a:t>
            </a:r>
            <a:r>
              <a:rPr lang="el-GR" dirty="0" err="1"/>
              <a:t>επιλογέα</a:t>
            </a:r>
            <a:r>
              <a:rPr lang="el-GR" dirty="0"/>
              <a:t> αυτόν αυξάνουμε (</a:t>
            </a:r>
            <a:r>
              <a:rPr lang="el-GR" b="1" dirty="0"/>
              <a:t>+</a:t>
            </a:r>
            <a:r>
              <a:rPr lang="el-GR" dirty="0"/>
              <a:t>) ή μειώνουμε (</a:t>
            </a:r>
            <a:r>
              <a:rPr lang="el-GR" b="1" dirty="0"/>
              <a:t>-</a:t>
            </a:r>
            <a:r>
              <a:rPr lang="el-GR" dirty="0"/>
              <a:t>) την κλίμακα απεικόνισης μεταξύ των </a:t>
            </a:r>
            <a:r>
              <a:rPr lang="en-US" i="1" dirty="0"/>
              <a:t>0.25, 0.5, 0.75, 1.5, 3, 6, 12 and 24 NM (</a:t>
            </a:r>
            <a:r>
              <a:rPr lang="el-GR" i="1" dirty="0"/>
              <a:t>που είναι </a:t>
            </a:r>
            <a:r>
              <a:rPr lang="en-US" i="1" dirty="0"/>
              <a:t>standard </a:t>
            </a:r>
            <a:r>
              <a:rPr lang="el-GR" i="1" dirty="0"/>
              <a:t>σύμφωνα με τα </a:t>
            </a:r>
            <a:r>
              <a:rPr lang="en-US" i="1" dirty="0"/>
              <a:t>IMO performance standards) </a:t>
            </a:r>
            <a:r>
              <a:rPr lang="el-GR" i="1" dirty="0"/>
              <a:t>κι όποιες άλλες διαθέτει το </a:t>
            </a:r>
            <a:r>
              <a:rPr lang="en-US" i="1" dirty="0"/>
              <a:t>radar </a:t>
            </a:r>
            <a:r>
              <a:rPr lang="el-GR" i="1" dirty="0"/>
              <a:t>μας.</a:t>
            </a:r>
          </a:p>
          <a:p>
            <a:r>
              <a:rPr lang="el-GR" i="1" dirty="0"/>
              <a:t>Σε σύγχρονα </a:t>
            </a:r>
            <a:r>
              <a:rPr lang="en-US" i="1" dirty="0"/>
              <a:t>Radar </a:t>
            </a:r>
            <a:r>
              <a:rPr lang="el-GR" i="1" dirty="0"/>
              <a:t>πιθανό με την αλλαγή των κλιμάκων να μεταβάλλεται και το μήκος του παλμού.</a:t>
            </a:r>
            <a:endParaRPr lang="el-GR" dirty="0"/>
          </a:p>
          <a:p>
            <a:endParaRPr lang="el-GR" dirty="0"/>
          </a:p>
          <a:p>
            <a:endParaRPr lang="el-GR" dirty="0"/>
          </a:p>
        </p:txBody>
      </p:sp>
      <p:pic>
        <p:nvPicPr>
          <p:cNvPr id="5" name="Picture 4">
            <a:extLst>
              <a:ext uri="{FF2B5EF4-FFF2-40B4-BE49-F238E27FC236}">
                <a16:creationId xmlns:a16="http://schemas.microsoft.com/office/drawing/2014/main" id="{2167581C-4632-4A59-1B13-2A4E93CE1BAD}"/>
              </a:ext>
            </a:extLst>
          </p:cNvPr>
          <p:cNvPicPr>
            <a:picLocks noChangeAspect="1"/>
          </p:cNvPicPr>
          <p:nvPr/>
        </p:nvPicPr>
        <p:blipFill rotWithShape="1">
          <a:blip r:embed="rId2"/>
          <a:srcRect t="4088"/>
          <a:stretch/>
        </p:blipFill>
        <p:spPr>
          <a:xfrm>
            <a:off x="8959812" y="1682048"/>
            <a:ext cx="1193838" cy="1977793"/>
          </a:xfrm>
          <a:prstGeom prst="rect">
            <a:avLst/>
          </a:prstGeom>
        </p:spPr>
      </p:pic>
    </p:spTree>
    <p:extLst>
      <p:ext uri="{BB962C8B-B14F-4D97-AF65-F5344CB8AC3E}">
        <p14:creationId xmlns:p14="http://schemas.microsoft.com/office/powerpoint/2010/main" val="4278600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cale change">
            <a:hlinkClick r:id="" action="ppaction://media"/>
            <a:extLst>
              <a:ext uri="{FF2B5EF4-FFF2-40B4-BE49-F238E27FC236}">
                <a16:creationId xmlns:a16="http://schemas.microsoft.com/office/drawing/2014/main" id="{63A736D3-AA1E-C06C-0425-11D2377DD807}"/>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387350" y="117474"/>
            <a:ext cx="11080044" cy="6232525"/>
          </a:xfrm>
        </p:spPr>
      </p:pic>
    </p:spTree>
    <p:extLst>
      <p:ext uri="{BB962C8B-B14F-4D97-AF65-F5344CB8AC3E}">
        <p14:creationId xmlns:p14="http://schemas.microsoft.com/office/powerpoint/2010/main" val="96720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C377-088F-0E4B-EA4E-65E12789A6CA}"/>
              </a:ext>
            </a:extLst>
          </p:cNvPr>
          <p:cNvSpPr>
            <a:spLocks noGrp="1"/>
          </p:cNvSpPr>
          <p:nvPr>
            <p:ph type="title"/>
          </p:nvPr>
        </p:nvSpPr>
        <p:spPr/>
        <p:txBody>
          <a:bodyPr/>
          <a:lstStyle/>
          <a:p>
            <a:r>
              <a:rPr lang="el-GR" dirty="0"/>
              <a:t>Διακόπτης Εξαφάνισης Γραμμής Πλώρης</a:t>
            </a:r>
            <a:endParaRPr lang="en-US" dirty="0"/>
          </a:p>
        </p:txBody>
      </p:sp>
      <p:sp>
        <p:nvSpPr>
          <p:cNvPr id="3" name="Content Placeholder 2">
            <a:extLst>
              <a:ext uri="{FF2B5EF4-FFF2-40B4-BE49-F238E27FC236}">
                <a16:creationId xmlns:a16="http://schemas.microsoft.com/office/drawing/2014/main" id="{37639938-DCF4-3FDC-B4B7-BAEE16FFC58B}"/>
              </a:ext>
            </a:extLst>
          </p:cNvPr>
          <p:cNvSpPr>
            <a:spLocks noGrp="1"/>
          </p:cNvSpPr>
          <p:nvPr>
            <p:ph sz="half" idx="1"/>
          </p:nvPr>
        </p:nvSpPr>
        <p:spPr>
          <a:xfrm>
            <a:off x="838199" y="1825625"/>
            <a:ext cx="6318543" cy="4351338"/>
          </a:xfrm>
        </p:spPr>
        <p:txBody>
          <a:bodyPr>
            <a:normAutofit fontScale="85000" lnSpcReduction="20000"/>
          </a:bodyPr>
          <a:lstStyle/>
          <a:p>
            <a:r>
              <a:rPr lang="el-GR" dirty="0"/>
              <a:t>Πρόκειται για διακόπτη ο οποίος για όσο τον κρατάμε πατημένο εξαφανίζει την γραμμή της πλώρης.</a:t>
            </a:r>
          </a:p>
          <a:p>
            <a:r>
              <a:rPr lang="el-GR" dirty="0"/>
              <a:t>Τον διακόπτη αυτόν τον ενεργοποιούμε όταν έχουμε υπόνοιες ότι στην πλώρη μας πιθανό να υπάρχει μικρός στόχος ο οποίος να κρύβεται από την φωτεινότητα της γραμμής πλώρης ή όταν στρέφουμε το πλοίο με τέτοια ταχύτητα που και η γραμμή της πλώρης να εμποδίζει την διάκριση των στόχων.</a:t>
            </a:r>
          </a:p>
          <a:p>
            <a:r>
              <a:rPr lang="el-GR" dirty="0"/>
              <a:t>Ο διακόπτης αυτός παραμένει ενεργός(ΟΝ) μόνο για όσο διάστημα παραμένει πατημένος και απενεργοποιείται μόλις τον ελευθερώσουμε (δεν είναι </a:t>
            </a:r>
            <a:r>
              <a:rPr lang="el-GR" dirty="0" err="1"/>
              <a:t>δηλαδη</a:t>
            </a:r>
            <a:r>
              <a:rPr lang="el-GR" dirty="0"/>
              <a:t> </a:t>
            </a:r>
            <a:r>
              <a:rPr lang="en-US" dirty="0"/>
              <a:t>push ON - push OFF </a:t>
            </a:r>
            <a:r>
              <a:rPr lang="el-GR" dirty="0"/>
              <a:t> αλλά </a:t>
            </a:r>
            <a:r>
              <a:rPr lang="en-US" dirty="0"/>
              <a:t>Push ON - release OFF).</a:t>
            </a:r>
            <a:endParaRPr lang="el-GR" dirty="0"/>
          </a:p>
          <a:p>
            <a:endParaRPr lang="el-GR" dirty="0"/>
          </a:p>
        </p:txBody>
      </p:sp>
      <p:pic>
        <p:nvPicPr>
          <p:cNvPr id="6" name="Picture 5">
            <a:extLst>
              <a:ext uri="{FF2B5EF4-FFF2-40B4-BE49-F238E27FC236}">
                <a16:creationId xmlns:a16="http://schemas.microsoft.com/office/drawing/2014/main" id="{884BE140-70EC-A445-BCA6-EEB470A6F26A}"/>
              </a:ext>
            </a:extLst>
          </p:cNvPr>
          <p:cNvPicPr>
            <a:picLocks noChangeAspect="1"/>
          </p:cNvPicPr>
          <p:nvPr/>
        </p:nvPicPr>
        <p:blipFill>
          <a:blip r:embed="rId2"/>
          <a:stretch>
            <a:fillRect/>
          </a:stretch>
        </p:blipFill>
        <p:spPr>
          <a:xfrm>
            <a:off x="8619948" y="1587486"/>
            <a:ext cx="1270647" cy="1104910"/>
          </a:xfrm>
          <a:prstGeom prst="rect">
            <a:avLst/>
          </a:prstGeom>
        </p:spPr>
      </p:pic>
      <p:pic>
        <p:nvPicPr>
          <p:cNvPr id="8" name="Picture 7">
            <a:extLst>
              <a:ext uri="{FF2B5EF4-FFF2-40B4-BE49-F238E27FC236}">
                <a16:creationId xmlns:a16="http://schemas.microsoft.com/office/drawing/2014/main" id="{304E1873-3F6B-DE41-9DDF-0DD6214401C3}"/>
              </a:ext>
            </a:extLst>
          </p:cNvPr>
          <p:cNvPicPr>
            <a:picLocks noChangeAspect="1"/>
          </p:cNvPicPr>
          <p:nvPr/>
        </p:nvPicPr>
        <p:blipFill rotWithShape="1">
          <a:blip r:embed="rId3"/>
          <a:srcRect l="7575" t="6167" r="8707" b="4421"/>
          <a:stretch/>
        </p:blipFill>
        <p:spPr>
          <a:xfrm>
            <a:off x="8679803" y="3022599"/>
            <a:ext cx="1150938" cy="1104911"/>
          </a:xfrm>
          <a:prstGeom prst="rect">
            <a:avLst/>
          </a:prstGeom>
        </p:spPr>
      </p:pic>
    </p:spTree>
    <p:extLst>
      <p:ext uri="{BB962C8B-B14F-4D97-AF65-F5344CB8AC3E}">
        <p14:creationId xmlns:p14="http://schemas.microsoft.com/office/powerpoint/2010/main" val="1745366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eadline off">
            <a:hlinkClick r:id="" action="ppaction://media"/>
            <a:extLst>
              <a:ext uri="{FF2B5EF4-FFF2-40B4-BE49-F238E27FC236}">
                <a16:creationId xmlns:a16="http://schemas.microsoft.com/office/drawing/2014/main" id="{8A96E36A-2E33-1CA7-3B99-4A277A7CB1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950" y="0"/>
            <a:ext cx="11398250" cy="6411516"/>
          </a:xfrm>
          <a:prstGeom prst="rect">
            <a:avLst/>
          </a:prstGeom>
        </p:spPr>
      </p:pic>
    </p:spTree>
    <p:extLst>
      <p:ext uri="{BB962C8B-B14F-4D97-AF65-F5344CB8AC3E}">
        <p14:creationId xmlns:p14="http://schemas.microsoft.com/office/powerpoint/2010/main" val="73502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C377-088F-0E4B-EA4E-65E12789A6CA}"/>
              </a:ext>
            </a:extLst>
          </p:cNvPr>
          <p:cNvSpPr>
            <a:spLocks noGrp="1"/>
          </p:cNvSpPr>
          <p:nvPr>
            <p:ph type="title"/>
          </p:nvPr>
        </p:nvSpPr>
        <p:spPr/>
        <p:txBody>
          <a:bodyPr/>
          <a:lstStyle/>
          <a:p>
            <a:r>
              <a:rPr lang="en-US" dirty="0"/>
              <a:t>VARIABLE RANGE MARKER</a:t>
            </a:r>
          </a:p>
        </p:txBody>
      </p:sp>
      <p:sp>
        <p:nvSpPr>
          <p:cNvPr id="3" name="Content Placeholder 2">
            <a:extLst>
              <a:ext uri="{FF2B5EF4-FFF2-40B4-BE49-F238E27FC236}">
                <a16:creationId xmlns:a16="http://schemas.microsoft.com/office/drawing/2014/main" id="{37639938-DCF4-3FDC-B4B7-BAEE16FFC58B}"/>
              </a:ext>
            </a:extLst>
          </p:cNvPr>
          <p:cNvSpPr>
            <a:spLocks noGrp="1"/>
          </p:cNvSpPr>
          <p:nvPr>
            <p:ph sz="half" idx="1"/>
          </p:nvPr>
        </p:nvSpPr>
        <p:spPr>
          <a:xfrm>
            <a:off x="838199" y="1825625"/>
            <a:ext cx="6318543" cy="4351338"/>
          </a:xfrm>
        </p:spPr>
        <p:txBody>
          <a:bodyPr>
            <a:normAutofit/>
          </a:bodyPr>
          <a:lstStyle/>
          <a:p>
            <a:r>
              <a:rPr lang="el-GR" dirty="0"/>
              <a:t>Περιστροφικός κωδικοποιητής</a:t>
            </a:r>
            <a:r>
              <a:rPr lang="en-US" dirty="0"/>
              <a:t> (jog dial)</a:t>
            </a:r>
            <a:r>
              <a:rPr lang="el-GR" dirty="0"/>
              <a:t> ο οποίος χρησιμοποιείται για να αυξομειώνεται η απόσταση του ενδείκτη απόστασης.  </a:t>
            </a:r>
            <a:r>
              <a:rPr lang="en-US" dirty="0"/>
              <a:t>(RANGE MARKER)</a:t>
            </a:r>
            <a:endParaRPr lang="el-GR" dirty="0"/>
          </a:p>
          <a:p>
            <a:endParaRPr lang="en-US" dirty="0"/>
          </a:p>
          <a:p>
            <a:endParaRPr lang="el-GR" dirty="0"/>
          </a:p>
        </p:txBody>
      </p:sp>
      <p:pic>
        <p:nvPicPr>
          <p:cNvPr id="5" name="Picture 4">
            <a:extLst>
              <a:ext uri="{FF2B5EF4-FFF2-40B4-BE49-F238E27FC236}">
                <a16:creationId xmlns:a16="http://schemas.microsoft.com/office/drawing/2014/main" id="{DEF6EFBD-349C-8AB4-F90E-66EB95A0A016}"/>
              </a:ext>
            </a:extLst>
          </p:cNvPr>
          <p:cNvPicPr>
            <a:picLocks noChangeAspect="1"/>
          </p:cNvPicPr>
          <p:nvPr/>
        </p:nvPicPr>
        <p:blipFill>
          <a:blip r:embed="rId2"/>
          <a:stretch>
            <a:fillRect/>
          </a:stretch>
        </p:blipFill>
        <p:spPr>
          <a:xfrm>
            <a:off x="8197818" y="1441411"/>
            <a:ext cx="1416081" cy="1788734"/>
          </a:xfrm>
          <a:prstGeom prst="rect">
            <a:avLst/>
          </a:prstGeom>
        </p:spPr>
      </p:pic>
      <p:pic>
        <p:nvPicPr>
          <p:cNvPr id="9" name="Picture 8">
            <a:extLst>
              <a:ext uri="{FF2B5EF4-FFF2-40B4-BE49-F238E27FC236}">
                <a16:creationId xmlns:a16="http://schemas.microsoft.com/office/drawing/2014/main" id="{A6CA4D0A-234A-46C0-E9F2-40FCB3B13BE5}"/>
              </a:ext>
            </a:extLst>
          </p:cNvPr>
          <p:cNvPicPr>
            <a:picLocks noChangeAspect="1"/>
          </p:cNvPicPr>
          <p:nvPr/>
        </p:nvPicPr>
        <p:blipFill>
          <a:blip r:embed="rId3"/>
          <a:stretch>
            <a:fillRect/>
          </a:stretch>
        </p:blipFill>
        <p:spPr>
          <a:xfrm>
            <a:off x="9855168" y="3429000"/>
            <a:ext cx="1308131" cy="2093009"/>
          </a:xfrm>
          <a:prstGeom prst="rect">
            <a:avLst/>
          </a:prstGeom>
        </p:spPr>
      </p:pic>
    </p:spTree>
    <p:extLst>
      <p:ext uri="{BB962C8B-B14F-4D97-AF65-F5344CB8AC3E}">
        <p14:creationId xmlns:p14="http://schemas.microsoft.com/office/powerpoint/2010/main" val="1647721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1E76-C9B2-6687-9BC2-E86776A00107}"/>
              </a:ext>
            </a:extLst>
          </p:cNvPr>
          <p:cNvSpPr>
            <a:spLocks noGrp="1"/>
          </p:cNvSpPr>
          <p:nvPr>
            <p:ph type="title"/>
          </p:nvPr>
        </p:nvSpPr>
        <p:spPr/>
        <p:txBody>
          <a:bodyPr/>
          <a:lstStyle/>
          <a:p>
            <a:r>
              <a:rPr lang="en-US" dirty="0"/>
              <a:t>JRC</a:t>
            </a:r>
          </a:p>
        </p:txBody>
      </p:sp>
      <p:pic>
        <p:nvPicPr>
          <p:cNvPr id="6" name="Content Placeholder 5">
            <a:extLst>
              <a:ext uri="{FF2B5EF4-FFF2-40B4-BE49-F238E27FC236}">
                <a16:creationId xmlns:a16="http://schemas.microsoft.com/office/drawing/2014/main" id="{FE50320C-1FE2-8545-A281-B0C3B68CA7F6}"/>
              </a:ext>
            </a:extLst>
          </p:cNvPr>
          <p:cNvPicPr>
            <a:picLocks noGrp="1" noChangeAspect="1"/>
          </p:cNvPicPr>
          <p:nvPr>
            <p:ph sz="half" idx="2"/>
          </p:nvPr>
        </p:nvPicPr>
        <p:blipFill>
          <a:blip r:embed="rId2"/>
          <a:stretch>
            <a:fillRect/>
          </a:stretch>
        </p:blipFill>
        <p:spPr>
          <a:xfrm rot="5400000">
            <a:off x="3758370" y="-904875"/>
            <a:ext cx="5723010" cy="8667750"/>
          </a:xfrm>
        </p:spPr>
      </p:pic>
    </p:spTree>
    <p:extLst>
      <p:ext uri="{BB962C8B-B14F-4D97-AF65-F5344CB8AC3E}">
        <p14:creationId xmlns:p14="http://schemas.microsoft.com/office/powerpoint/2010/main" val="3159816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1E76-C9B2-6687-9BC2-E86776A00107}"/>
              </a:ext>
            </a:extLst>
          </p:cNvPr>
          <p:cNvSpPr>
            <a:spLocks noGrp="1"/>
          </p:cNvSpPr>
          <p:nvPr>
            <p:ph type="title"/>
          </p:nvPr>
        </p:nvSpPr>
        <p:spPr/>
        <p:txBody>
          <a:bodyPr/>
          <a:lstStyle/>
          <a:p>
            <a:r>
              <a:rPr lang="en-US" dirty="0"/>
              <a:t>FURUNO</a:t>
            </a:r>
          </a:p>
        </p:txBody>
      </p:sp>
      <p:pic>
        <p:nvPicPr>
          <p:cNvPr id="8" name="Content Placeholder 7">
            <a:extLst>
              <a:ext uri="{FF2B5EF4-FFF2-40B4-BE49-F238E27FC236}">
                <a16:creationId xmlns:a16="http://schemas.microsoft.com/office/drawing/2014/main" id="{6B6DBF4C-E40C-786A-9B07-FDC795D623A9}"/>
              </a:ext>
            </a:extLst>
          </p:cNvPr>
          <p:cNvPicPr>
            <a:picLocks noGrp="1" noChangeAspect="1"/>
          </p:cNvPicPr>
          <p:nvPr>
            <p:ph sz="half" idx="2"/>
          </p:nvPr>
        </p:nvPicPr>
        <p:blipFill rotWithShape="1">
          <a:blip r:embed="rId2"/>
          <a:srcRect l="1068" r="2491"/>
          <a:stretch/>
        </p:blipFill>
        <p:spPr>
          <a:xfrm>
            <a:off x="1822450" y="1241425"/>
            <a:ext cx="9734550" cy="5307657"/>
          </a:xfrm>
        </p:spPr>
      </p:pic>
    </p:spTree>
    <p:extLst>
      <p:ext uri="{BB962C8B-B14F-4D97-AF65-F5344CB8AC3E}">
        <p14:creationId xmlns:p14="http://schemas.microsoft.com/office/powerpoint/2010/main" val="4098037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7B02-769B-00DD-06B0-D1419FAFBC21}"/>
              </a:ext>
            </a:extLst>
          </p:cNvPr>
          <p:cNvSpPr>
            <a:spLocks noGrp="1"/>
          </p:cNvSpPr>
          <p:nvPr>
            <p:ph type="title"/>
          </p:nvPr>
        </p:nvSpPr>
        <p:spPr>
          <a:xfrm>
            <a:off x="838200" y="365125"/>
            <a:ext cx="10814050" cy="752475"/>
          </a:xfrm>
        </p:spPr>
        <p:txBody>
          <a:bodyPr/>
          <a:lstStyle/>
          <a:p>
            <a:endParaRPr lang="en-US" dirty="0"/>
          </a:p>
        </p:txBody>
      </p:sp>
      <p:sp>
        <p:nvSpPr>
          <p:cNvPr id="3" name="Content Placeholder 2">
            <a:extLst>
              <a:ext uri="{FF2B5EF4-FFF2-40B4-BE49-F238E27FC236}">
                <a16:creationId xmlns:a16="http://schemas.microsoft.com/office/drawing/2014/main" id="{93378D00-25A2-E3E9-27C6-0FC74227F8A2}"/>
              </a:ext>
            </a:extLst>
          </p:cNvPr>
          <p:cNvSpPr>
            <a:spLocks noGrp="1"/>
          </p:cNvSpPr>
          <p:nvPr>
            <p:ph sz="half" idx="1"/>
          </p:nvPr>
        </p:nvSpPr>
        <p:spPr>
          <a:xfrm>
            <a:off x="838200" y="1409701"/>
            <a:ext cx="9798050" cy="3422650"/>
          </a:xfrm>
        </p:spPr>
        <p:txBody>
          <a:bodyPr/>
          <a:lstStyle/>
          <a:p>
            <a:r>
              <a:rPr lang="el-GR" dirty="0"/>
              <a:t>Σε κάθε συσκευή </a:t>
            </a:r>
            <a:r>
              <a:rPr lang="en-US" dirty="0"/>
              <a:t>Radar </a:t>
            </a:r>
            <a:r>
              <a:rPr lang="el-GR" dirty="0"/>
              <a:t>διατίθεται μία σειρά φυσικών διακοπτών και ρυθμιστικών τα οποία είναι κοινά για όλους τους κατασκευαστές. Πιθανό να διαφέρουν στην θέση που τα τοποθετεί ο κάθε κατασκευαστής ή σε κάποια από αυτά στο πλήθος των επιπλέον δευτερευόντων λειτουργιών που πιθανό να εκτελούν αλλά πάντα τα βασικά ρυθμιστικά και οι βασικοί διακόπτες είναι ίδιοι.</a:t>
            </a:r>
            <a:endParaRPr lang="en-US" dirty="0"/>
          </a:p>
        </p:txBody>
      </p:sp>
    </p:spTree>
    <p:extLst>
      <p:ext uri="{BB962C8B-B14F-4D97-AF65-F5344CB8AC3E}">
        <p14:creationId xmlns:p14="http://schemas.microsoft.com/office/powerpoint/2010/main" val="587756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7782-9CE9-B62C-69F7-FC59B91A7B40}"/>
              </a:ext>
            </a:extLst>
          </p:cNvPr>
          <p:cNvSpPr>
            <a:spLocks noGrp="1"/>
          </p:cNvSpPr>
          <p:nvPr>
            <p:ph type="title"/>
          </p:nvPr>
        </p:nvSpPr>
        <p:spPr/>
        <p:txBody>
          <a:bodyPr/>
          <a:lstStyle/>
          <a:p>
            <a:r>
              <a:rPr lang="el-GR" dirty="0"/>
              <a:t>Ο Διακόπτης Τροφοδοσίας:</a:t>
            </a:r>
            <a:br>
              <a:rPr lang="el-GR" dirty="0"/>
            </a:br>
            <a:endParaRPr lang="en-US" dirty="0"/>
          </a:p>
        </p:txBody>
      </p:sp>
      <p:sp>
        <p:nvSpPr>
          <p:cNvPr id="3" name="Content Placeholder 2">
            <a:extLst>
              <a:ext uri="{FF2B5EF4-FFF2-40B4-BE49-F238E27FC236}">
                <a16:creationId xmlns:a16="http://schemas.microsoft.com/office/drawing/2014/main" id="{70A9DE73-B667-1EE5-46DF-9B26F11F287C}"/>
              </a:ext>
            </a:extLst>
          </p:cNvPr>
          <p:cNvSpPr>
            <a:spLocks noGrp="1"/>
          </p:cNvSpPr>
          <p:nvPr>
            <p:ph sz="half" idx="1"/>
          </p:nvPr>
        </p:nvSpPr>
        <p:spPr/>
        <p:txBody>
          <a:bodyPr/>
          <a:lstStyle/>
          <a:p>
            <a:r>
              <a:rPr lang="el-GR" dirty="0"/>
              <a:t>Διακόπτει ή αποκαθιστά την τροφοδοσία της συσκευής.</a:t>
            </a:r>
          </a:p>
          <a:p>
            <a:endParaRPr lang="el-GR" dirty="0"/>
          </a:p>
          <a:p>
            <a:r>
              <a:rPr lang="el-GR" dirty="0"/>
              <a:t>Με την ενεργοποίηση του, τροφοδοτείται και κύκλωμα θερμικών αντιστάσεων οι οποίες φροντίζουν να απομακρύνουν την υγρασία από τα κυκλώματα.</a:t>
            </a:r>
            <a:endParaRPr lang="en-US" dirty="0"/>
          </a:p>
        </p:txBody>
      </p:sp>
      <p:pic>
        <p:nvPicPr>
          <p:cNvPr id="6" name="Content Placeholder 5">
            <a:extLst>
              <a:ext uri="{FF2B5EF4-FFF2-40B4-BE49-F238E27FC236}">
                <a16:creationId xmlns:a16="http://schemas.microsoft.com/office/drawing/2014/main" id="{92B5F446-6226-1AC7-8ACF-9F802E518943}"/>
              </a:ext>
            </a:extLst>
          </p:cNvPr>
          <p:cNvPicPr>
            <a:picLocks noGrp="1" noChangeAspect="1"/>
          </p:cNvPicPr>
          <p:nvPr>
            <p:ph sz="half" idx="2"/>
          </p:nvPr>
        </p:nvPicPr>
        <p:blipFill rotWithShape="1">
          <a:blip r:embed="rId2"/>
          <a:srcRect t="12017"/>
          <a:stretch/>
        </p:blipFill>
        <p:spPr>
          <a:xfrm>
            <a:off x="6756379" y="1949450"/>
            <a:ext cx="1017283" cy="755650"/>
          </a:xfrm>
        </p:spPr>
      </p:pic>
      <p:pic>
        <p:nvPicPr>
          <p:cNvPr id="8" name="Picture 7">
            <a:extLst>
              <a:ext uri="{FF2B5EF4-FFF2-40B4-BE49-F238E27FC236}">
                <a16:creationId xmlns:a16="http://schemas.microsoft.com/office/drawing/2014/main" id="{74448FEA-4C73-AA60-AA68-E5671BC3C455}"/>
              </a:ext>
            </a:extLst>
          </p:cNvPr>
          <p:cNvPicPr>
            <a:picLocks noChangeAspect="1"/>
          </p:cNvPicPr>
          <p:nvPr/>
        </p:nvPicPr>
        <p:blipFill>
          <a:blip r:embed="rId3"/>
          <a:stretch>
            <a:fillRect/>
          </a:stretch>
        </p:blipFill>
        <p:spPr>
          <a:xfrm>
            <a:off x="6845284" y="2917800"/>
            <a:ext cx="812816" cy="1271105"/>
          </a:xfrm>
          <a:prstGeom prst="rect">
            <a:avLst/>
          </a:prstGeom>
        </p:spPr>
      </p:pic>
    </p:spTree>
    <p:extLst>
      <p:ext uri="{BB962C8B-B14F-4D97-AF65-F5344CB8AC3E}">
        <p14:creationId xmlns:p14="http://schemas.microsoft.com/office/powerpoint/2010/main" val="2056970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C377-088F-0E4B-EA4E-65E12789A6CA}"/>
              </a:ext>
            </a:extLst>
          </p:cNvPr>
          <p:cNvSpPr>
            <a:spLocks noGrp="1"/>
          </p:cNvSpPr>
          <p:nvPr>
            <p:ph type="title"/>
          </p:nvPr>
        </p:nvSpPr>
        <p:spPr/>
        <p:txBody>
          <a:bodyPr/>
          <a:lstStyle/>
          <a:p>
            <a:r>
              <a:rPr lang="el-GR" dirty="0"/>
              <a:t>Διακόπτης </a:t>
            </a:r>
            <a:r>
              <a:rPr lang="en-US" dirty="0"/>
              <a:t>Stand-By</a:t>
            </a:r>
          </a:p>
        </p:txBody>
      </p:sp>
      <p:sp>
        <p:nvSpPr>
          <p:cNvPr id="3" name="Content Placeholder 2">
            <a:extLst>
              <a:ext uri="{FF2B5EF4-FFF2-40B4-BE49-F238E27FC236}">
                <a16:creationId xmlns:a16="http://schemas.microsoft.com/office/drawing/2014/main" id="{37639938-DCF4-3FDC-B4B7-BAEE16FFC58B}"/>
              </a:ext>
            </a:extLst>
          </p:cNvPr>
          <p:cNvSpPr>
            <a:spLocks noGrp="1"/>
          </p:cNvSpPr>
          <p:nvPr>
            <p:ph sz="half" idx="1"/>
          </p:nvPr>
        </p:nvSpPr>
        <p:spPr/>
        <p:txBody>
          <a:bodyPr>
            <a:normAutofit/>
          </a:bodyPr>
          <a:lstStyle/>
          <a:p>
            <a:r>
              <a:rPr lang="el-GR" dirty="0"/>
              <a:t>Ο διακόπτης αυτός ενεργοποιεί ή απενεργοποιεί το κύκλωμα εκπομπής καθώς και το κύκλωμα περιστροφής της κεραίας</a:t>
            </a:r>
          </a:p>
          <a:p>
            <a:endParaRPr lang="el-GR" dirty="0"/>
          </a:p>
          <a:p>
            <a:endParaRPr lang="el-GR" dirty="0"/>
          </a:p>
          <a:p>
            <a:endParaRPr lang="el-GR" dirty="0"/>
          </a:p>
        </p:txBody>
      </p:sp>
      <p:pic>
        <p:nvPicPr>
          <p:cNvPr id="6" name="Content Placeholder 5">
            <a:extLst>
              <a:ext uri="{FF2B5EF4-FFF2-40B4-BE49-F238E27FC236}">
                <a16:creationId xmlns:a16="http://schemas.microsoft.com/office/drawing/2014/main" id="{F07E4F41-6618-DD12-1626-794444DA77FA}"/>
              </a:ext>
            </a:extLst>
          </p:cNvPr>
          <p:cNvPicPr>
            <a:picLocks noGrp="1" noChangeAspect="1"/>
          </p:cNvPicPr>
          <p:nvPr>
            <p:ph sz="half" idx="2"/>
          </p:nvPr>
        </p:nvPicPr>
        <p:blipFill>
          <a:blip r:embed="rId2"/>
          <a:stretch>
            <a:fillRect/>
          </a:stretch>
        </p:blipFill>
        <p:spPr>
          <a:xfrm>
            <a:off x="7000859" y="2424884"/>
            <a:ext cx="758841" cy="543170"/>
          </a:xfrm>
        </p:spPr>
      </p:pic>
      <p:pic>
        <p:nvPicPr>
          <p:cNvPr id="8" name="Picture 7">
            <a:extLst>
              <a:ext uri="{FF2B5EF4-FFF2-40B4-BE49-F238E27FC236}">
                <a16:creationId xmlns:a16="http://schemas.microsoft.com/office/drawing/2014/main" id="{8CB03B65-A178-4307-9D47-012BCE5372C2}"/>
              </a:ext>
            </a:extLst>
          </p:cNvPr>
          <p:cNvPicPr>
            <a:picLocks noChangeAspect="1"/>
          </p:cNvPicPr>
          <p:nvPr/>
        </p:nvPicPr>
        <p:blipFill>
          <a:blip r:embed="rId3"/>
          <a:stretch>
            <a:fillRect/>
          </a:stretch>
        </p:blipFill>
        <p:spPr>
          <a:xfrm>
            <a:off x="7019910" y="3213894"/>
            <a:ext cx="739790" cy="667419"/>
          </a:xfrm>
          <a:prstGeom prst="rect">
            <a:avLst/>
          </a:prstGeom>
        </p:spPr>
      </p:pic>
    </p:spTree>
    <p:extLst>
      <p:ext uri="{BB962C8B-B14F-4D97-AF65-F5344CB8AC3E}">
        <p14:creationId xmlns:p14="http://schemas.microsoft.com/office/powerpoint/2010/main" val="749982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C377-088F-0E4B-EA4E-65E12789A6CA}"/>
              </a:ext>
            </a:extLst>
          </p:cNvPr>
          <p:cNvSpPr>
            <a:spLocks noGrp="1"/>
          </p:cNvSpPr>
          <p:nvPr>
            <p:ph type="title"/>
          </p:nvPr>
        </p:nvSpPr>
        <p:spPr/>
        <p:txBody>
          <a:bodyPr/>
          <a:lstStyle/>
          <a:p>
            <a:r>
              <a:rPr lang="el-GR" dirty="0"/>
              <a:t>Ρυθμιστικό κέρδους (</a:t>
            </a:r>
            <a:r>
              <a:rPr lang="en-US" dirty="0"/>
              <a:t>Gain)</a:t>
            </a:r>
          </a:p>
        </p:txBody>
      </p:sp>
      <p:sp>
        <p:nvSpPr>
          <p:cNvPr id="3" name="Content Placeholder 2">
            <a:extLst>
              <a:ext uri="{FF2B5EF4-FFF2-40B4-BE49-F238E27FC236}">
                <a16:creationId xmlns:a16="http://schemas.microsoft.com/office/drawing/2014/main" id="{37639938-DCF4-3FDC-B4B7-BAEE16FFC58B}"/>
              </a:ext>
            </a:extLst>
          </p:cNvPr>
          <p:cNvSpPr>
            <a:spLocks noGrp="1"/>
          </p:cNvSpPr>
          <p:nvPr>
            <p:ph sz="half" idx="1"/>
          </p:nvPr>
        </p:nvSpPr>
        <p:spPr>
          <a:xfrm>
            <a:off x="374650" y="1825625"/>
            <a:ext cx="6299200" cy="4351338"/>
          </a:xfrm>
        </p:spPr>
        <p:txBody>
          <a:bodyPr>
            <a:normAutofit/>
          </a:bodyPr>
          <a:lstStyle/>
          <a:p>
            <a:r>
              <a:rPr lang="el-GR" dirty="0"/>
              <a:t>Με το ρυθμιστικό αυτό, περιστρέφοντας μία μεταβλητή αντίσταση (ποτενσιόμετρο), μεταβάλουμε την ευαισθησία του δέκτη αυξάνοντας την ενίσχυση του λαμβανομένου σήματος.</a:t>
            </a:r>
          </a:p>
          <a:p>
            <a:endParaRPr lang="el-GR" dirty="0"/>
          </a:p>
          <a:p>
            <a:endParaRPr lang="el-GR" dirty="0"/>
          </a:p>
        </p:txBody>
      </p:sp>
      <p:pic>
        <p:nvPicPr>
          <p:cNvPr id="9" name="Content Placeholder 8">
            <a:extLst>
              <a:ext uri="{FF2B5EF4-FFF2-40B4-BE49-F238E27FC236}">
                <a16:creationId xmlns:a16="http://schemas.microsoft.com/office/drawing/2014/main" id="{E9CEC2BB-50A7-2448-EA3B-A6B2BFB950C2}"/>
              </a:ext>
            </a:extLst>
          </p:cNvPr>
          <p:cNvPicPr>
            <a:picLocks noGrp="1" noChangeAspect="1"/>
          </p:cNvPicPr>
          <p:nvPr>
            <p:ph sz="half" idx="2"/>
          </p:nvPr>
        </p:nvPicPr>
        <p:blipFill>
          <a:blip r:embed="rId2"/>
          <a:stretch>
            <a:fillRect/>
          </a:stretch>
        </p:blipFill>
        <p:spPr>
          <a:xfrm>
            <a:off x="8216881" y="1027906"/>
            <a:ext cx="1454169" cy="1964404"/>
          </a:xfrm>
        </p:spPr>
      </p:pic>
      <p:pic>
        <p:nvPicPr>
          <p:cNvPr id="11" name="Picture 10">
            <a:extLst>
              <a:ext uri="{FF2B5EF4-FFF2-40B4-BE49-F238E27FC236}">
                <a16:creationId xmlns:a16="http://schemas.microsoft.com/office/drawing/2014/main" id="{17818F73-47AE-5651-7FA3-7BF9CF51A5F4}"/>
              </a:ext>
            </a:extLst>
          </p:cNvPr>
          <p:cNvPicPr>
            <a:picLocks noChangeAspect="1"/>
          </p:cNvPicPr>
          <p:nvPr/>
        </p:nvPicPr>
        <p:blipFill>
          <a:blip r:embed="rId3"/>
          <a:stretch>
            <a:fillRect/>
          </a:stretch>
        </p:blipFill>
        <p:spPr>
          <a:xfrm>
            <a:off x="663565" y="4286250"/>
            <a:ext cx="2492870" cy="2365466"/>
          </a:xfrm>
          <a:prstGeom prst="rect">
            <a:avLst/>
          </a:prstGeom>
        </p:spPr>
      </p:pic>
      <p:pic>
        <p:nvPicPr>
          <p:cNvPr id="12" name="Picture 11">
            <a:extLst>
              <a:ext uri="{FF2B5EF4-FFF2-40B4-BE49-F238E27FC236}">
                <a16:creationId xmlns:a16="http://schemas.microsoft.com/office/drawing/2014/main" id="{7EB68140-6CBE-DDAB-AD75-8BFB39E3A0EF}"/>
              </a:ext>
            </a:extLst>
          </p:cNvPr>
          <p:cNvPicPr>
            <a:picLocks noChangeAspect="1"/>
          </p:cNvPicPr>
          <p:nvPr/>
        </p:nvPicPr>
        <p:blipFill rotWithShape="1">
          <a:blip r:embed="rId4"/>
          <a:srcRect t="15413"/>
          <a:stretch/>
        </p:blipFill>
        <p:spPr>
          <a:xfrm>
            <a:off x="5794385" y="4713716"/>
            <a:ext cx="5734050" cy="1700624"/>
          </a:xfrm>
          <a:prstGeom prst="rect">
            <a:avLst/>
          </a:prstGeom>
        </p:spPr>
      </p:pic>
      <p:cxnSp>
        <p:nvCxnSpPr>
          <p:cNvPr id="14" name="Straight Arrow Connector 13">
            <a:extLst>
              <a:ext uri="{FF2B5EF4-FFF2-40B4-BE49-F238E27FC236}">
                <a16:creationId xmlns:a16="http://schemas.microsoft.com/office/drawing/2014/main" id="{37A4FE1A-C79A-11DC-0495-6BC5D1E83011}"/>
              </a:ext>
            </a:extLst>
          </p:cNvPr>
          <p:cNvCxnSpPr>
            <a:cxnSpLocks/>
          </p:cNvCxnSpPr>
          <p:nvPr/>
        </p:nvCxnSpPr>
        <p:spPr>
          <a:xfrm>
            <a:off x="9118600" y="3117850"/>
            <a:ext cx="0" cy="255905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243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C377-088F-0E4B-EA4E-65E12789A6CA}"/>
              </a:ext>
            </a:extLst>
          </p:cNvPr>
          <p:cNvSpPr>
            <a:spLocks noGrp="1"/>
          </p:cNvSpPr>
          <p:nvPr>
            <p:ph type="title"/>
          </p:nvPr>
        </p:nvSpPr>
        <p:spPr>
          <a:xfrm>
            <a:off x="622300" y="284572"/>
            <a:ext cx="10515600" cy="841375"/>
          </a:xfrm>
        </p:spPr>
        <p:txBody>
          <a:bodyPr/>
          <a:lstStyle/>
          <a:p>
            <a:r>
              <a:rPr lang="el-GR" dirty="0"/>
              <a:t>Ρυθμιστικό συντονισμού (</a:t>
            </a:r>
            <a:r>
              <a:rPr lang="en-US" dirty="0"/>
              <a:t>Tune)</a:t>
            </a:r>
          </a:p>
        </p:txBody>
      </p:sp>
      <p:sp>
        <p:nvSpPr>
          <p:cNvPr id="3" name="Content Placeholder 2">
            <a:extLst>
              <a:ext uri="{FF2B5EF4-FFF2-40B4-BE49-F238E27FC236}">
                <a16:creationId xmlns:a16="http://schemas.microsoft.com/office/drawing/2014/main" id="{37639938-DCF4-3FDC-B4B7-BAEE16FFC58B}"/>
              </a:ext>
            </a:extLst>
          </p:cNvPr>
          <p:cNvSpPr>
            <a:spLocks noGrp="1"/>
          </p:cNvSpPr>
          <p:nvPr>
            <p:ph sz="half" idx="1"/>
          </p:nvPr>
        </p:nvSpPr>
        <p:spPr>
          <a:xfrm>
            <a:off x="374650" y="1301750"/>
            <a:ext cx="6299200" cy="5556250"/>
          </a:xfrm>
        </p:spPr>
        <p:txBody>
          <a:bodyPr>
            <a:normAutofit fontScale="55000" lnSpcReduction="20000"/>
          </a:bodyPr>
          <a:lstStyle/>
          <a:p>
            <a:pPr marL="0" indent="0">
              <a:buNone/>
            </a:pPr>
            <a:r>
              <a:rPr lang="el-GR" dirty="0"/>
              <a:t>Αφού το </a:t>
            </a:r>
            <a:r>
              <a:rPr lang="el-GR" dirty="0" err="1"/>
              <a:t>υψίσυχνο</a:t>
            </a:r>
            <a:r>
              <a:rPr lang="el-GR" dirty="0"/>
              <a:t> σήμα της ηχώ ληφθεί από τον δέκτη μετατρέπεται σε μία επιλεγμένη ενδιάμεση χαμηλότερη συχνότητα </a:t>
            </a:r>
            <a:r>
              <a:rPr lang="en-US" dirty="0"/>
              <a:t>(IF</a:t>
            </a:r>
            <a:r>
              <a:rPr lang="el-GR" dirty="0"/>
              <a:t>:</a:t>
            </a:r>
            <a:r>
              <a:rPr lang="en-US" dirty="0"/>
              <a:t> Intermediate Frequency)</a:t>
            </a:r>
            <a:r>
              <a:rPr lang="el-GR" dirty="0"/>
              <a:t> συνήθως 60</a:t>
            </a:r>
            <a:r>
              <a:rPr lang="en-US" dirty="0" err="1"/>
              <a:t>Mhz</a:t>
            </a:r>
            <a:r>
              <a:rPr lang="el-GR" dirty="0"/>
              <a:t> μέσω μίξης του σήματος με σήμα </a:t>
            </a:r>
            <a:r>
              <a:rPr lang="el-GR" dirty="0" err="1"/>
              <a:t>παραγώμενο</a:t>
            </a:r>
            <a:r>
              <a:rPr lang="el-GR" dirty="0"/>
              <a:t> από </a:t>
            </a:r>
            <a:r>
              <a:rPr lang="el-GR" dirty="0" err="1"/>
              <a:t>κυκλώμα</a:t>
            </a:r>
            <a:r>
              <a:rPr lang="el-GR" dirty="0"/>
              <a:t> ταλαντωτή που παράγει συχνότητα 60</a:t>
            </a:r>
            <a:r>
              <a:rPr lang="en-US" dirty="0" err="1"/>
              <a:t>Mhz</a:t>
            </a:r>
            <a:r>
              <a:rPr lang="en-US" dirty="0"/>
              <a:t> </a:t>
            </a:r>
            <a:r>
              <a:rPr lang="el-GR" dirty="0"/>
              <a:t>υψηλότερη ή χαμηλότερη της ονομαστικής συχνότητας </a:t>
            </a:r>
            <a:r>
              <a:rPr lang="el-GR" dirty="0" err="1"/>
              <a:t>εκπομπήςΑπό</a:t>
            </a:r>
            <a:r>
              <a:rPr lang="el-GR" dirty="0"/>
              <a:t> την μίξη των δύο σημάτων παράγονται επιπλέοντα συστατικά σήματος, ένα από αυτά η διαφορά τους. </a:t>
            </a:r>
          </a:p>
          <a:p>
            <a:pPr marL="0" indent="0">
              <a:buNone/>
            </a:pPr>
            <a:r>
              <a:rPr lang="el-GR" dirty="0"/>
              <a:t>Χρησιμοποιώντας την λαμβανόμενη και αρκετά χαμηλότερη διαφορά των δύο σημάτων λαμβάνουμε σήμα όμοιο σε μορφή με το αρχικό αλλά εξαιρετικά χαμηλότερης συχνότητας το οποίο διευκολύνει στο να μειωθεί η πολυπλοκότητα και το κόστος κατασκευής του δέκτη αφού είναι απλούστερη η περαιτέρω επεξεργασία σε χαμηλής συχνότητας σήματα απ’ ότι σε </a:t>
            </a:r>
            <a:r>
              <a:rPr lang="el-GR" dirty="0" err="1"/>
              <a:t>υψίσυχνα</a:t>
            </a:r>
            <a:r>
              <a:rPr lang="el-GR" dirty="0"/>
              <a:t>.</a:t>
            </a:r>
          </a:p>
          <a:p>
            <a:pPr marL="0" indent="0">
              <a:buNone/>
            </a:pPr>
            <a:r>
              <a:rPr lang="el-GR" dirty="0"/>
              <a:t>Κατά την διαδικασία αυτή προκύπτει ένα πρόβλημα. Το παραγόμενο σήμα θα πρέπει να έχει μονίμως ακριβή διαφορά μεταξύ της συχνότητας των παραγόμενων παλμών και συχνότητας του ταλαντωτή, αφού σε αυτό είναι ρυθμισμένο το υπόλοιπο του δέκτη να λαμβάνει, πράγμα μη εφικτό αφού η συχνότητα εκπομπής της </a:t>
            </a:r>
            <a:r>
              <a:rPr lang="en-US" dirty="0"/>
              <a:t>magnetron </a:t>
            </a:r>
            <a:r>
              <a:rPr lang="el-GR" dirty="0"/>
              <a:t>έχει μεγάλο εύρος απόκλισης. Όταν η διαφορά μεγαλώνει ή μικραίνει από την ενδιάμεση συχνότητα τότε έχουμε απώλεια σήματος η οποία φαίνεται σαν εξασθένιση της απεικόνισης των στόχων στον ενδείκτη.</a:t>
            </a:r>
          </a:p>
          <a:p>
            <a:pPr marL="0" indent="0">
              <a:buNone/>
            </a:pPr>
            <a:r>
              <a:rPr lang="el-GR" dirty="0"/>
              <a:t>Για να διατηρήσουμε σταθερή την διαφορά μεταξύ της συχνότητας ταλάντωσης και της συχνότητας εκπομπής μεταβάλλουμε την συχνότητα ταλάντωσης με το ρυθμιστικό </a:t>
            </a:r>
            <a:r>
              <a:rPr lang="en-US" dirty="0"/>
              <a:t>tune </a:t>
            </a:r>
            <a:r>
              <a:rPr lang="el-GR" dirty="0"/>
              <a:t>ώστε να «συντονίσουμε» τα δύο σήματα και να διατηρήσουμε την διαφορά τους σταθερή όση έχει επιλεγεί από τον κατασκευαστή, ώστε να λαμβάνουμε το μέγιστο του σήματος για επεξεργασία.   </a:t>
            </a:r>
          </a:p>
          <a:p>
            <a:pPr marL="0" indent="0">
              <a:buNone/>
            </a:pPr>
            <a:r>
              <a:rPr lang="el-GR" dirty="0"/>
              <a:t> </a:t>
            </a:r>
          </a:p>
          <a:p>
            <a:endParaRPr lang="el-GR" dirty="0"/>
          </a:p>
        </p:txBody>
      </p:sp>
      <p:pic>
        <p:nvPicPr>
          <p:cNvPr id="5" name="Picture 4">
            <a:extLst>
              <a:ext uri="{FF2B5EF4-FFF2-40B4-BE49-F238E27FC236}">
                <a16:creationId xmlns:a16="http://schemas.microsoft.com/office/drawing/2014/main" id="{73D09800-2C9B-AC26-6684-E0E3BAF245A4}"/>
              </a:ext>
            </a:extLst>
          </p:cNvPr>
          <p:cNvPicPr>
            <a:picLocks noChangeAspect="1"/>
          </p:cNvPicPr>
          <p:nvPr/>
        </p:nvPicPr>
        <p:blipFill>
          <a:blip r:embed="rId2"/>
          <a:stretch>
            <a:fillRect/>
          </a:stretch>
        </p:blipFill>
        <p:spPr>
          <a:xfrm>
            <a:off x="8289908" y="1677328"/>
            <a:ext cx="1222391" cy="1751672"/>
          </a:xfrm>
          <a:prstGeom prst="rect">
            <a:avLst/>
          </a:prstGeom>
        </p:spPr>
      </p:pic>
      <p:pic>
        <p:nvPicPr>
          <p:cNvPr id="10" name="Picture 9">
            <a:extLst>
              <a:ext uri="{FF2B5EF4-FFF2-40B4-BE49-F238E27FC236}">
                <a16:creationId xmlns:a16="http://schemas.microsoft.com/office/drawing/2014/main" id="{792AE8BD-A7CB-23CC-1270-F71ADCA1690A}"/>
              </a:ext>
            </a:extLst>
          </p:cNvPr>
          <p:cNvPicPr>
            <a:picLocks noChangeAspect="1"/>
          </p:cNvPicPr>
          <p:nvPr/>
        </p:nvPicPr>
        <p:blipFill rotWithShape="1">
          <a:blip r:embed="rId3"/>
          <a:srcRect t="15413"/>
          <a:stretch/>
        </p:blipFill>
        <p:spPr>
          <a:xfrm>
            <a:off x="6457951" y="4792252"/>
            <a:ext cx="5734050" cy="1700624"/>
          </a:xfrm>
          <a:prstGeom prst="rect">
            <a:avLst/>
          </a:prstGeom>
        </p:spPr>
      </p:pic>
      <p:cxnSp>
        <p:nvCxnSpPr>
          <p:cNvPr id="13" name="Straight Arrow Connector 12">
            <a:extLst>
              <a:ext uri="{FF2B5EF4-FFF2-40B4-BE49-F238E27FC236}">
                <a16:creationId xmlns:a16="http://schemas.microsoft.com/office/drawing/2014/main" id="{E7FAB6DC-C84B-96E2-A1F8-FECAAFEC99DB}"/>
              </a:ext>
            </a:extLst>
          </p:cNvPr>
          <p:cNvCxnSpPr>
            <a:cxnSpLocks/>
          </p:cNvCxnSpPr>
          <p:nvPr/>
        </p:nvCxnSpPr>
        <p:spPr>
          <a:xfrm>
            <a:off x="8901103" y="3443671"/>
            <a:ext cx="0" cy="1401379"/>
          </a:xfrm>
          <a:prstGeom prst="straightConnector1">
            <a:avLst/>
          </a:prstGeom>
          <a:ln w="31750">
            <a:tailEnd type="triangle"/>
          </a:ln>
          <a:effectLst>
            <a:glow rad="38100">
              <a:schemeClr val="accent1">
                <a:alpha val="4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4">
            <p14:nvContentPartPr>
              <p14:cNvPr id="18" name="Ink 17">
                <a:extLst>
                  <a:ext uri="{FF2B5EF4-FFF2-40B4-BE49-F238E27FC236}">
                    <a16:creationId xmlns:a16="http://schemas.microsoft.com/office/drawing/2014/main" id="{96D906EC-F88B-4AE0-EBA0-34F715E7849B}"/>
                  </a:ext>
                </a:extLst>
              </p14:cNvPr>
              <p14:cNvContentPartPr/>
              <p14:nvPr/>
            </p14:nvContentPartPr>
            <p14:xfrm>
              <a:off x="8551850" y="4870840"/>
              <a:ext cx="802440" cy="482760"/>
            </p14:xfrm>
          </p:contentPart>
        </mc:Choice>
        <mc:Fallback>
          <p:pic>
            <p:nvPicPr>
              <p:cNvPr id="18" name="Ink 17">
                <a:extLst>
                  <a:ext uri="{FF2B5EF4-FFF2-40B4-BE49-F238E27FC236}">
                    <a16:creationId xmlns:a16="http://schemas.microsoft.com/office/drawing/2014/main" id="{96D906EC-F88B-4AE0-EBA0-34F715E7849B}"/>
                  </a:ext>
                </a:extLst>
              </p:cNvPr>
              <p:cNvPicPr/>
              <p:nvPr/>
            </p:nvPicPr>
            <p:blipFill>
              <a:blip r:embed="rId5"/>
              <a:stretch>
                <a:fillRect/>
              </a:stretch>
            </p:blipFill>
            <p:spPr>
              <a:xfrm>
                <a:off x="8545730" y="4864720"/>
                <a:ext cx="814680" cy="495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9" name="Ink 18">
                <a:extLst>
                  <a:ext uri="{FF2B5EF4-FFF2-40B4-BE49-F238E27FC236}">
                    <a16:creationId xmlns:a16="http://schemas.microsoft.com/office/drawing/2014/main" id="{226D0F98-5AB9-D980-AE24-963B0316F40D}"/>
                  </a:ext>
                </a:extLst>
              </p14:cNvPr>
              <p14:cNvContentPartPr/>
              <p14:nvPr/>
            </p14:nvContentPartPr>
            <p14:xfrm>
              <a:off x="5270450" y="1651000"/>
              <a:ext cx="360" cy="360"/>
            </p14:xfrm>
          </p:contentPart>
        </mc:Choice>
        <mc:Fallback>
          <p:pic>
            <p:nvPicPr>
              <p:cNvPr id="19" name="Ink 18">
                <a:extLst>
                  <a:ext uri="{FF2B5EF4-FFF2-40B4-BE49-F238E27FC236}">
                    <a16:creationId xmlns:a16="http://schemas.microsoft.com/office/drawing/2014/main" id="{226D0F98-5AB9-D980-AE24-963B0316F40D}"/>
                  </a:ext>
                </a:extLst>
              </p:cNvPr>
              <p:cNvPicPr/>
              <p:nvPr/>
            </p:nvPicPr>
            <p:blipFill>
              <a:blip r:embed="rId7"/>
              <a:stretch>
                <a:fillRect/>
              </a:stretch>
            </p:blipFill>
            <p:spPr>
              <a:xfrm>
                <a:off x="5264330" y="1644880"/>
                <a:ext cx="12600" cy="12600"/>
              </a:xfrm>
              <a:prstGeom prst="rect">
                <a:avLst/>
              </a:prstGeom>
            </p:spPr>
          </p:pic>
        </mc:Fallback>
      </mc:AlternateContent>
    </p:spTree>
    <p:extLst>
      <p:ext uri="{BB962C8B-B14F-4D97-AF65-F5344CB8AC3E}">
        <p14:creationId xmlns:p14="http://schemas.microsoft.com/office/powerpoint/2010/main" val="3000504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C377-088F-0E4B-EA4E-65E12789A6CA}"/>
              </a:ext>
            </a:extLst>
          </p:cNvPr>
          <p:cNvSpPr>
            <a:spLocks noGrp="1"/>
          </p:cNvSpPr>
          <p:nvPr>
            <p:ph type="title"/>
          </p:nvPr>
        </p:nvSpPr>
        <p:spPr>
          <a:xfrm>
            <a:off x="444500" y="178547"/>
            <a:ext cx="10515600" cy="784225"/>
          </a:xfrm>
        </p:spPr>
        <p:txBody>
          <a:bodyPr/>
          <a:lstStyle/>
          <a:p>
            <a:r>
              <a:rPr lang="el-GR" dirty="0"/>
              <a:t>Ρυθμιστικά </a:t>
            </a:r>
            <a:r>
              <a:rPr lang="en-US" dirty="0"/>
              <a:t>Anticlutter (Sea – Rain) </a:t>
            </a:r>
          </a:p>
        </p:txBody>
      </p:sp>
      <p:sp>
        <p:nvSpPr>
          <p:cNvPr id="3" name="Content Placeholder 2">
            <a:extLst>
              <a:ext uri="{FF2B5EF4-FFF2-40B4-BE49-F238E27FC236}">
                <a16:creationId xmlns:a16="http://schemas.microsoft.com/office/drawing/2014/main" id="{37639938-DCF4-3FDC-B4B7-BAEE16FFC58B}"/>
              </a:ext>
            </a:extLst>
          </p:cNvPr>
          <p:cNvSpPr>
            <a:spLocks noGrp="1"/>
          </p:cNvSpPr>
          <p:nvPr>
            <p:ph sz="half" idx="1"/>
          </p:nvPr>
        </p:nvSpPr>
        <p:spPr>
          <a:xfrm>
            <a:off x="266704" y="962773"/>
            <a:ext cx="6261052" cy="3279028"/>
          </a:xfrm>
        </p:spPr>
        <p:txBody>
          <a:bodyPr>
            <a:normAutofit fontScale="92500" lnSpcReduction="10000"/>
          </a:bodyPr>
          <a:lstStyle/>
          <a:p>
            <a:r>
              <a:rPr lang="el-GR" dirty="0"/>
              <a:t>Με τα ρυθμιστικά αυτά, περιστρέφοντας μεταβλητές αντιστάσεις, ρυθμίζουμε στο μεν </a:t>
            </a:r>
            <a:r>
              <a:rPr lang="en-US" dirty="0"/>
              <a:t>A/C Sea </a:t>
            </a:r>
            <a:r>
              <a:rPr lang="el-GR" dirty="0"/>
              <a:t>το κέρδος του σήματος σε μικρές αποστάσεις (έως 5ΝΜ) για να αποφύγουμε τις θαλάσσιες επιστροφές, στο δε </a:t>
            </a:r>
            <a:r>
              <a:rPr lang="en-US" dirty="0"/>
              <a:t>A/C Rain </a:t>
            </a:r>
            <a:r>
              <a:rPr lang="el-GR" dirty="0"/>
              <a:t>μειώνουμε το πλάτος του παλμού έτσι ώστε να μειωθεί το εύρος των επιστροφών από βροχή και να περιοριστούν στο περίγραμμα τους. </a:t>
            </a:r>
          </a:p>
          <a:p>
            <a:endParaRPr lang="el-GR" dirty="0"/>
          </a:p>
          <a:p>
            <a:endParaRPr lang="el-GR" dirty="0"/>
          </a:p>
        </p:txBody>
      </p:sp>
      <p:pic>
        <p:nvPicPr>
          <p:cNvPr id="12" name="Picture 11">
            <a:extLst>
              <a:ext uri="{FF2B5EF4-FFF2-40B4-BE49-F238E27FC236}">
                <a16:creationId xmlns:a16="http://schemas.microsoft.com/office/drawing/2014/main" id="{7EB68140-6CBE-DDAB-AD75-8BFB39E3A0EF}"/>
              </a:ext>
            </a:extLst>
          </p:cNvPr>
          <p:cNvPicPr>
            <a:picLocks noChangeAspect="1"/>
          </p:cNvPicPr>
          <p:nvPr/>
        </p:nvPicPr>
        <p:blipFill rotWithShape="1">
          <a:blip r:embed="rId2"/>
          <a:srcRect t="15413"/>
          <a:stretch/>
        </p:blipFill>
        <p:spPr>
          <a:xfrm>
            <a:off x="6457950" y="4586716"/>
            <a:ext cx="5734050" cy="1700624"/>
          </a:xfrm>
          <a:prstGeom prst="rect">
            <a:avLst/>
          </a:prstGeom>
        </p:spPr>
      </p:pic>
      <p:cxnSp>
        <p:nvCxnSpPr>
          <p:cNvPr id="14" name="Straight Arrow Connector 13">
            <a:extLst>
              <a:ext uri="{FF2B5EF4-FFF2-40B4-BE49-F238E27FC236}">
                <a16:creationId xmlns:a16="http://schemas.microsoft.com/office/drawing/2014/main" id="{37A4FE1A-C79A-11DC-0495-6BC5D1E83011}"/>
              </a:ext>
            </a:extLst>
          </p:cNvPr>
          <p:cNvCxnSpPr>
            <a:cxnSpLocks/>
          </p:cNvCxnSpPr>
          <p:nvPr/>
        </p:nvCxnSpPr>
        <p:spPr>
          <a:xfrm>
            <a:off x="9906000" y="3078742"/>
            <a:ext cx="0" cy="255905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712B9E-B851-5C80-AFE3-2B93860C814F}"/>
              </a:ext>
            </a:extLst>
          </p:cNvPr>
          <p:cNvPicPr>
            <a:picLocks noChangeAspect="1"/>
          </p:cNvPicPr>
          <p:nvPr/>
        </p:nvPicPr>
        <p:blipFill>
          <a:blip r:embed="rId3"/>
          <a:stretch>
            <a:fillRect/>
          </a:stretch>
        </p:blipFill>
        <p:spPr>
          <a:xfrm>
            <a:off x="8813781" y="1547906"/>
            <a:ext cx="2603538" cy="1530836"/>
          </a:xfrm>
          <a:prstGeom prst="rect">
            <a:avLst/>
          </a:prstGeom>
        </p:spPr>
      </p:pic>
      <p:pic>
        <p:nvPicPr>
          <p:cNvPr id="10" name="Picture 9">
            <a:extLst>
              <a:ext uri="{FF2B5EF4-FFF2-40B4-BE49-F238E27FC236}">
                <a16:creationId xmlns:a16="http://schemas.microsoft.com/office/drawing/2014/main" id="{3950E61D-08F4-91E1-957D-156644DAE0B4}"/>
              </a:ext>
            </a:extLst>
          </p:cNvPr>
          <p:cNvPicPr>
            <a:picLocks noChangeAspect="1"/>
          </p:cNvPicPr>
          <p:nvPr/>
        </p:nvPicPr>
        <p:blipFill>
          <a:blip r:embed="rId4"/>
          <a:stretch>
            <a:fillRect/>
          </a:stretch>
        </p:blipFill>
        <p:spPr>
          <a:xfrm>
            <a:off x="266703" y="3893222"/>
            <a:ext cx="4432295" cy="2808398"/>
          </a:xfrm>
          <a:prstGeom prst="rect">
            <a:avLst/>
          </a:prstGeom>
        </p:spPr>
      </p:pic>
      <p:sp>
        <p:nvSpPr>
          <p:cNvPr id="13" name="TextBox 12">
            <a:extLst>
              <a:ext uri="{FF2B5EF4-FFF2-40B4-BE49-F238E27FC236}">
                <a16:creationId xmlns:a16="http://schemas.microsoft.com/office/drawing/2014/main" id="{216B34B7-F2A3-3A7C-5616-F08C405B185F}"/>
              </a:ext>
            </a:extLst>
          </p:cNvPr>
          <p:cNvSpPr txBox="1"/>
          <p:nvPr/>
        </p:nvSpPr>
        <p:spPr>
          <a:xfrm>
            <a:off x="965200" y="5168900"/>
            <a:ext cx="2355850" cy="369332"/>
          </a:xfrm>
          <a:prstGeom prst="rect">
            <a:avLst/>
          </a:prstGeom>
          <a:noFill/>
        </p:spPr>
        <p:txBody>
          <a:bodyPr wrap="square" rtlCol="0">
            <a:spAutoFit/>
          </a:bodyPr>
          <a:lstStyle/>
          <a:p>
            <a:r>
              <a:rPr lang="en-US" dirty="0"/>
              <a:t>Anticlutter Sea Effect</a:t>
            </a:r>
          </a:p>
        </p:txBody>
      </p:sp>
    </p:spTree>
    <p:extLst>
      <p:ext uri="{BB962C8B-B14F-4D97-AF65-F5344CB8AC3E}">
        <p14:creationId xmlns:p14="http://schemas.microsoft.com/office/powerpoint/2010/main" val="194752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676</Words>
  <Application>Microsoft Office PowerPoint</Application>
  <PresentationFormat>Widescreen</PresentationFormat>
  <Paragraphs>32</Paragraphs>
  <Slides>14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Narrow</vt:lpstr>
      <vt:lpstr>Calibri</vt:lpstr>
      <vt:lpstr>Calibri Light</vt:lpstr>
      <vt:lpstr>Office Theme</vt:lpstr>
      <vt:lpstr>ΔΙΑΚΟΠΤΕΣ ΚΑΙ ΡΥΘΜΙΣΤΙΚΑ</vt:lpstr>
      <vt:lpstr>JRC</vt:lpstr>
      <vt:lpstr>FURUNO</vt:lpstr>
      <vt:lpstr>PowerPoint Presentation</vt:lpstr>
      <vt:lpstr>Ο Διακόπτης Τροφοδοσίας: </vt:lpstr>
      <vt:lpstr>Διακόπτης Stand-By</vt:lpstr>
      <vt:lpstr>Ρυθμιστικό κέρδους (Gain)</vt:lpstr>
      <vt:lpstr>Ρυθμιστικό συντονισμού (Tune)</vt:lpstr>
      <vt:lpstr>Ρυθμιστικά Anticlutter (Sea – Rain) </vt:lpstr>
      <vt:lpstr>Επιλογέας κλίμακας (Range)</vt:lpstr>
      <vt:lpstr>PowerPoint Presentation</vt:lpstr>
      <vt:lpstr>Διακόπτης Εξαφάνισης Γραμμής Πλώρης</vt:lpstr>
      <vt:lpstr>PowerPoint Presentation</vt:lpstr>
      <vt:lpstr>VARIABLE RANGE MARKER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ΔΙΑΚΟΠΤΕΣ ΚΑΙ ΡΥΘΜΙΣΤΙΚΑ</dc:title>
  <dc:creator>Θρασύβουλος Κοτσιφάκης</dc:creator>
  <cp:lastModifiedBy>Θρασύβουλος Κοτσιφάκης</cp:lastModifiedBy>
  <cp:revision>1</cp:revision>
  <dcterms:created xsi:type="dcterms:W3CDTF">2024-03-21T16:24:35Z</dcterms:created>
  <dcterms:modified xsi:type="dcterms:W3CDTF">2024-03-21T23:06:36Z</dcterms:modified>
</cp:coreProperties>
</file>