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65" r:id="rId6"/>
    <p:sldId id="263" r:id="rId7"/>
    <p:sldId id="266" r:id="rId8"/>
    <p:sldId id="259" r:id="rId9"/>
    <p:sldId id="260" r:id="rId10"/>
    <p:sldId id="261" r:id="rId11"/>
    <p:sldId id="262" r:id="rId12"/>
    <p:sldId id="267"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9" d="100"/>
          <a:sy n="79" d="100"/>
        </p:scale>
        <p:origin x="7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518A9-B687-4302-9395-2322403C6656}" type="datetimeFigureOut">
              <a:rPr lang="en-US" dirty="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99A684-0CB7-41E9-A4DF-5D1C2CA5BF6F}" type="datetimeFigureOut">
              <a:rPr lang="en-US" dirty="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DD7C35-9E19-4518-A4B2-3B09CD8CC756}" type="datetimeFigureOut">
              <a:rPr lang="en-US" dirty="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96DA8-8897-4DDF-BFB6-5D83863C837A}" type="datetimeFigureOut">
              <a:rPr lang="en-US" dirty="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BBA708-C5F0-412D-90E2-1919F0D196AE}" type="datetimeFigureOut">
              <a:rPr lang="en-US" dirty="0"/>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9C8F8FA-EF43-4642-9368-3F4E33039BD9}" type="datetimeFigureOut">
              <a:rPr lang="en-US" dirty="0"/>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11/12/2023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B9C5D3-0140-4E75-8D7F-C0623D06DFD7}" type="datetimeFigureOut">
              <a:rPr lang="en-US" dirty="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11/12/2023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11/12/2023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E0757-B101-4811-9189-10EB2F458E2D}" type="datetimeFigureOut">
              <a:rPr lang="en-US" dirty="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DC078-589F-40E3-816C-EE21D62B5BBA}" type="datetimeFigureOut">
              <a:rPr lang="en-US" dirty="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11/12/2023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mo.org/en/ourwork/safety/pages/standardmarinecommunicationphrases.aspx"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wwwcdn.imo.org/localresources/en/OurWork/Safety/Documents/A.918(22).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researchgate.net/publication/4232754_Towards_Automatic_Body_Language_Annot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dailymail.co.uk/news/article-2332194/Captain-Coward-fled-sinking-cruise-liner-Costa-Concordia-leaving-300-passengers-crew-fate.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rso.ntua.gr/geyannis/wp-content/uploads/geyannis-pc471.pdf"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EA9BD-52D8-F219-E036-47ACF4C8179A}"/>
              </a:ext>
            </a:extLst>
          </p:cNvPr>
          <p:cNvSpPr>
            <a:spLocks noGrp="1"/>
          </p:cNvSpPr>
          <p:nvPr>
            <p:ph type="ctrTitle"/>
          </p:nvPr>
        </p:nvSpPr>
        <p:spPr/>
        <p:txBody>
          <a:bodyPr/>
          <a:lstStyle/>
          <a:p>
            <a:r>
              <a:rPr lang="el-GR" dirty="0"/>
              <a:t>ΕΠΙΚΟΙΝΩΝΙΑ</a:t>
            </a:r>
            <a:endParaRPr lang="en-US" dirty="0"/>
          </a:p>
        </p:txBody>
      </p:sp>
      <p:sp>
        <p:nvSpPr>
          <p:cNvPr id="3" name="Subtitle 2">
            <a:extLst>
              <a:ext uri="{FF2B5EF4-FFF2-40B4-BE49-F238E27FC236}">
                <a16:creationId xmlns:a16="http://schemas.microsoft.com/office/drawing/2014/main" id="{18A0A204-C396-BE19-9C5C-B87D7CE3CC7F}"/>
              </a:ext>
            </a:extLst>
          </p:cNvPr>
          <p:cNvSpPr>
            <a:spLocks noGrp="1"/>
          </p:cNvSpPr>
          <p:nvPr>
            <p:ph type="subTitle" idx="1"/>
          </p:nvPr>
        </p:nvSpPr>
        <p:spPr/>
        <p:txBody>
          <a:bodyPr/>
          <a:lstStyle/>
          <a:p>
            <a:r>
              <a:rPr lang="el-GR" dirty="0"/>
              <a:t>ΠΡΟΦΟΡΙΚΕΣ ΔΕΞΙΟΤΗΤΕΣ</a:t>
            </a:r>
            <a:endParaRPr lang="en-US" dirty="0"/>
          </a:p>
        </p:txBody>
      </p:sp>
    </p:spTree>
    <p:extLst>
      <p:ext uri="{BB962C8B-B14F-4D97-AF65-F5344CB8AC3E}">
        <p14:creationId xmlns:p14="http://schemas.microsoft.com/office/powerpoint/2010/main" val="183061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C2F1-D2C9-BBFD-2E63-C3A49EFC51AB}"/>
              </a:ext>
            </a:extLst>
          </p:cNvPr>
          <p:cNvSpPr>
            <a:spLocks noGrp="1"/>
          </p:cNvSpPr>
          <p:nvPr>
            <p:ph type="title"/>
          </p:nvPr>
        </p:nvSpPr>
        <p:spPr/>
        <p:txBody>
          <a:bodyPr/>
          <a:lstStyle/>
          <a:p>
            <a:r>
              <a:rPr lang="el-GR" dirty="0"/>
              <a:t>Πλοίο και ομιλούσα επικοινωνία.</a:t>
            </a:r>
            <a:endParaRPr lang="en-US" dirty="0"/>
          </a:p>
        </p:txBody>
      </p:sp>
      <p:sp>
        <p:nvSpPr>
          <p:cNvPr id="3" name="Content Placeholder 2">
            <a:extLst>
              <a:ext uri="{FF2B5EF4-FFF2-40B4-BE49-F238E27FC236}">
                <a16:creationId xmlns:a16="http://schemas.microsoft.com/office/drawing/2014/main" id="{7746E6E8-FC1C-8A60-4096-ED7252D1AF54}"/>
              </a:ext>
            </a:extLst>
          </p:cNvPr>
          <p:cNvSpPr>
            <a:spLocks noGrp="1"/>
          </p:cNvSpPr>
          <p:nvPr>
            <p:ph sz="half" idx="1"/>
          </p:nvPr>
        </p:nvSpPr>
        <p:spPr>
          <a:xfrm>
            <a:off x="97277" y="2081719"/>
            <a:ext cx="5340485" cy="4523362"/>
          </a:xfrm>
        </p:spPr>
        <p:txBody>
          <a:bodyPr>
            <a:normAutofit lnSpcReduction="10000"/>
          </a:bodyPr>
          <a:lstStyle/>
          <a:p>
            <a:pPr marL="0" indent="0">
              <a:buNone/>
            </a:pPr>
            <a:r>
              <a:rPr lang="el-GR" dirty="0"/>
              <a:t>Σύντομες φράσεις με λίγες λέξεις γίνονται ευκολότερα κατανοητές.</a:t>
            </a:r>
          </a:p>
          <a:p>
            <a:pPr marL="0" indent="0">
              <a:buNone/>
            </a:pPr>
            <a:r>
              <a:rPr lang="el-GR" dirty="0"/>
              <a:t>Όταν αισθανόμαστε ότι οι άλλοι δεν μας κατάλαβαν ρωτάμε με ευγένεια αν χρειάζονται διευκρινήσεις. Επαναλαμβάνουμε για να τους γίνει αντιληπτό. Άλλωστε «η επανάληψη είναι η μητέρα της μάθησης». Δεν έχουν όλοι οι άνθρωποι την ίδια αντιληπτική ικανότητα/ταχύτητα.</a:t>
            </a:r>
          </a:p>
          <a:p>
            <a:pPr marL="0" indent="0">
              <a:buNone/>
            </a:pPr>
            <a:r>
              <a:rPr lang="el-GR" dirty="0"/>
              <a:t>Καλό είναι στο πλοίο να χρησιμοποιούμε όσο το δυνατό το </a:t>
            </a:r>
            <a:r>
              <a:rPr lang="en-US" dirty="0"/>
              <a:t>Standard Marine Navigational Vocabulary</a:t>
            </a:r>
            <a:r>
              <a:rPr lang="el-GR" dirty="0"/>
              <a:t> για τις προφορικές μας επικοινωνίες. Ο λόγος της ύπαρξης του είναι η διευκόλυνση της επικοινωνίας μεταξύ των μελών των πλοίων και όσων εξωτερικά θα αλληλεπιδράσουν με αυτά.</a:t>
            </a:r>
          </a:p>
        </p:txBody>
      </p:sp>
      <p:pic>
        <p:nvPicPr>
          <p:cNvPr id="8" name="Content Placeholder 7" descr="Πηγή https://www.imo.org/en/ourwork/safety/pages/standardmarinecommunicationphrases.aspx">
            <a:extLst>
              <a:ext uri="{FF2B5EF4-FFF2-40B4-BE49-F238E27FC236}">
                <a16:creationId xmlns:a16="http://schemas.microsoft.com/office/drawing/2014/main" id="{84936E96-E6C7-5597-8F71-FA584D93E93D}"/>
              </a:ext>
            </a:extLst>
          </p:cNvPr>
          <p:cNvPicPr>
            <a:picLocks noGrp="1" noChangeAspect="1"/>
          </p:cNvPicPr>
          <p:nvPr>
            <p:ph sz="half" idx="2"/>
          </p:nvPr>
        </p:nvPicPr>
        <p:blipFill rotWithShape="1">
          <a:blip r:embed="rId2"/>
          <a:srcRect l="5643" r="3164" b="4255"/>
          <a:stretch/>
        </p:blipFill>
        <p:spPr>
          <a:xfrm>
            <a:off x="5437762" y="2256817"/>
            <a:ext cx="6643528" cy="3453319"/>
          </a:xfrm>
        </p:spPr>
      </p:pic>
      <p:sp>
        <p:nvSpPr>
          <p:cNvPr id="9" name="TextBox 8">
            <a:extLst>
              <a:ext uri="{FF2B5EF4-FFF2-40B4-BE49-F238E27FC236}">
                <a16:creationId xmlns:a16="http://schemas.microsoft.com/office/drawing/2014/main" id="{1BB3DE32-D99C-9910-6365-7DD2543FB240}"/>
              </a:ext>
            </a:extLst>
          </p:cNvPr>
          <p:cNvSpPr txBox="1"/>
          <p:nvPr/>
        </p:nvSpPr>
        <p:spPr>
          <a:xfrm>
            <a:off x="6011694" y="5788276"/>
            <a:ext cx="5723723" cy="369332"/>
          </a:xfrm>
          <a:prstGeom prst="rect">
            <a:avLst/>
          </a:prstGeom>
          <a:noFill/>
        </p:spPr>
        <p:txBody>
          <a:bodyPr wrap="square" rtlCol="0">
            <a:spAutoFit/>
          </a:bodyPr>
          <a:lstStyle/>
          <a:p>
            <a:r>
              <a:rPr lang="el-GR" dirty="0"/>
              <a:t>Πηγή:  </a:t>
            </a:r>
            <a:r>
              <a:rPr lang="el-GR" dirty="0">
                <a:hlinkClick r:id="rId3"/>
              </a:rPr>
              <a:t>ΙΜΟ</a:t>
            </a:r>
            <a:r>
              <a:rPr lang="el-GR" dirty="0"/>
              <a:t>   </a:t>
            </a:r>
            <a:r>
              <a:rPr lang="en-US" dirty="0">
                <a:hlinkClick r:id="rId4"/>
              </a:rPr>
              <a:t>Resolution A.918(22)</a:t>
            </a:r>
            <a:endParaRPr lang="en-US" dirty="0"/>
          </a:p>
        </p:txBody>
      </p:sp>
    </p:spTree>
    <p:extLst>
      <p:ext uri="{BB962C8B-B14F-4D97-AF65-F5344CB8AC3E}">
        <p14:creationId xmlns:p14="http://schemas.microsoft.com/office/powerpoint/2010/main" val="56106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C2F1-D2C9-BBFD-2E63-C3A49EFC51AB}"/>
              </a:ext>
            </a:extLst>
          </p:cNvPr>
          <p:cNvSpPr>
            <a:spLocks noGrp="1"/>
          </p:cNvSpPr>
          <p:nvPr>
            <p:ph type="title"/>
          </p:nvPr>
        </p:nvSpPr>
        <p:spPr/>
        <p:txBody>
          <a:bodyPr/>
          <a:lstStyle/>
          <a:p>
            <a:r>
              <a:rPr lang="el-GR" dirty="0"/>
              <a:t>Πλοίο και ομιλούσα επικοινωνία (β).</a:t>
            </a:r>
            <a:endParaRPr lang="en-US" dirty="0"/>
          </a:p>
        </p:txBody>
      </p:sp>
      <p:sp>
        <p:nvSpPr>
          <p:cNvPr id="3" name="Content Placeholder 2">
            <a:extLst>
              <a:ext uri="{FF2B5EF4-FFF2-40B4-BE49-F238E27FC236}">
                <a16:creationId xmlns:a16="http://schemas.microsoft.com/office/drawing/2014/main" id="{7746E6E8-FC1C-8A60-4096-ED7252D1AF54}"/>
              </a:ext>
            </a:extLst>
          </p:cNvPr>
          <p:cNvSpPr>
            <a:spLocks noGrp="1"/>
          </p:cNvSpPr>
          <p:nvPr>
            <p:ph sz="half" idx="1"/>
          </p:nvPr>
        </p:nvSpPr>
        <p:spPr>
          <a:xfrm>
            <a:off x="97277" y="2336873"/>
            <a:ext cx="5340485" cy="4268208"/>
          </a:xfrm>
        </p:spPr>
        <p:txBody>
          <a:bodyPr>
            <a:normAutofit fontScale="85000" lnSpcReduction="10000"/>
          </a:bodyPr>
          <a:lstStyle/>
          <a:p>
            <a:pPr marL="0" indent="0">
              <a:buNone/>
            </a:pPr>
            <a:r>
              <a:rPr lang="el-GR" dirty="0"/>
              <a:t>Αποφεύγουμε να χρησιμοποιούμε διαφορετικούς όρους με όμοια σημασία στην επανάληψη των οδηγιών μας. Ειδικά σε ασύρματες επικοινωνίες.</a:t>
            </a:r>
          </a:p>
          <a:p>
            <a:pPr marL="0" indent="0">
              <a:buNone/>
            </a:pPr>
            <a:r>
              <a:rPr lang="el-GR" dirty="0"/>
              <a:t>Αν για παράδειγμα χρησιμοποιήσουμε τον όρο «</a:t>
            </a:r>
            <a:r>
              <a:rPr lang="en-US" dirty="0"/>
              <a:t>breast</a:t>
            </a:r>
            <a:r>
              <a:rPr lang="el-GR" dirty="0"/>
              <a:t>» θα συνεχίσουμε να τον χρησιμοποιούμε σε όλη την συνομιλία μας για να περιγράψουμε το σχοινί και την διεύθυνση του και δεν θα χρησιμοποιήσουμε διαφορετικό ομοειδή όρο.</a:t>
            </a:r>
          </a:p>
          <a:p>
            <a:pPr marL="0" indent="0">
              <a:buNone/>
            </a:pPr>
            <a:r>
              <a:rPr lang="el-GR" dirty="0"/>
              <a:t>Π.χ.:</a:t>
            </a:r>
          </a:p>
          <a:p>
            <a:pPr marL="0" indent="0">
              <a:buNone/>
            </a:pPr>
            <a:r>
              <a:rPr lang="el-GR" i="1" dirty="0"/>
              <a:t>- </a:t>
            </a:r>
            <a:r>
              <a:rPr lang="en-US" i="1" dirty="0">
                <a:effectLst/>
              </a:rPr>
              <a:t>Mast</a:t>
            </a:r>
            <a:r>
              <a:rPr lang="en-US" i="1" dirty="0"/>
              <a:t>: </a:t>
            </a:r>
            <a:r>
              <a:rPr lang="el-GR" i="1" dirty="0"/>
              <a:t>- Ναύκληρε, Περάστε το </a:t>
            </a:r>
            <a:r>
              <a:rPr lang="en-US" i="1" dirty="0"/>
              <a:t>breast </a:t>
            </a:r>
            <a:r>
              <a:rPr lang="el-GR" i="1" dirty="0"/>
              <a:t>στο ρυμουλκό</a:t>
            </a:r>
          </a:p>
          <a:p>
            <a:pPr marL="0" indent="0">
              <a:buNone/>
            </a:pPr>
            <a:r>
              <a:rPr lang="el-GR" i="1" dirty="0"/>
              <a:t>- </a:t>
            </a:r>
            <a:r>
              <a:rPr lang="el-GR" i="1" dirty="0" err="1">
                <a:effectLst/>
              </a:rPr>
              <a:t>Ναυκ</a:t>
            </a:r>
            <a:r>
              <a:rPr lang="el-GR" i="1" dirty="0">
                <a:effectLst/>
              </a:rPr>
              <a:t>:</a:t>
            </a:r>
            <a:r>
              <a:rPr lang="el-GR" i="1" dirty="0"/>
              <a:t> - Επαναλάβετε,</a:t>
            </a:r>
          </a:p>
          <a:p>
            <a:pPr marL="0" indent="0">
              <a:buNone/>
            </a:pPr>
            <a:r>
              <a:rPr lang="el-GR" i="1" dirty="0"/>
              <a:t>- </a:t>
            </a:r>
            <a:r>
              <a:rPr lang="en-US" i="1" dirty="0">
                <a:effectLst/>
              </a:rPr>
              <a:t>Mast:</a:t>
            </a:r>
            <a:r>
              <a:rPr lang="en-US" i="1" dirty="0"/>
              <a:t> </a:t>
            </a:r>
            <a:r>
              <a:rPr lang="el-GR" i="1" dirty="0"/>
              <a:t>- Περάστε το </a:t>
            </a:r>
            <a:r>
              <a:rPr lang="el-GR" i="1" dirty="0">
                <a:solidFill>
                  <a:srgbClr val="FF0000"/>
                </a:solidFill>
              </a:rPr>
              <a:t>κουτούκι</a:t>
            </a:r>
            <a:r>
              <a:rPr lang="en-US" i="1" dirty="0"/>
              <a:t> </a:t>
            </a:r>
            <a:r>
              <a:rPr lang="el-GR" i="1" dirty="0"/>
              <a:t>στο ρυμουλκό</a:t>
            </a:r>
          </a:p>
          <a:p>
            <a:pPr marL="0" indent="0">
              <a:buNone/>
            </a:pPr>
            <a:r>
              <a:rPr lang="el-GR" dirty="0"/>
              <a:t>Το παραπάνω είναι λάθος. Μπορεί να δημιουργήσει σύγχυση. </a:t>
            </a:r>
          </a:p>
        </p:txBody>
      </p:sp>
      <p:pic>
        <p:nvPicPr>
          <p:cNvPr id="7" name="Content Placeholder 6">
            <a:extLst>
              <a:ext uri="{FF2B5EF4-FFF2-40B4-BE49-F238E27FC236}">
                <a16:creationId xmlns:a16="http://schemas.microsoft.com/office/drawing/2014/main" id="{776A04DB-B67A-18F9-C316-65384AA931AE}"/>
              </a:ext>
            </a:extLst>
          </p:cNvPr>
          <p:cNvPicPr>
            <a:picLocks noGrp="1" noChangeAspect="1"/>
          </p:cNvPicPr>
          <p:nvPr>
            <p:ph sz="half" idx="2"/>
          </p:nvPr>
        </p:nvPicPr>
        <p:blipFill>
          <a:blip r:embed="rId2"/>
          <a:stretch>
            <a:fillRect/>
          </a:stretch>
        </p:blipFill>
        <p:spPr>
          <a:xfrm>
            <a:off x="5447489" y="2336873"/>
            <a:ext cx="6139666" cy="4093110"/>
          </a:xfrm>
        </p:spPr>
      </p:pic>
    </p:spTree>
    <p:extLst>
      <p:ext uri="{BB962C8B-B14F-4D97-AF65-F5344CB8AC3E}">
        <p14:creationId xmlns:p14="http://schemas.microsoft.com/office/powerpoint/2010/main" val="315787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C2F1-D2C9-BBFD-2E63-C3A49EFC51AB}"/>
              </a:ext>
            </a:extLst>
          </p:cNvPr>
          <p:cNvSpPr>
            <a:spLocks noGrp="1"/>
          </p:cNvSpPr>
          <p:nvPr>
            <p:ph type="title"/>
          </p:nvPr>
        </p:nvSpPr>
        <p:spPr/>
        <p:txBody>
          <a:bodyPr/>
          <a:lstStyle/>
          <a:p>
            <a:r>
              <a:rPr lang="el-GR" dirty="0"/>
              <a:t>Πλοίο και ομιλούσα επικοινωνία (γ).</a:t>
            </a:r>
            <a:endParaRPr lang="en-US" dirty="0"/>
          </a:p>
        </p:txBody>
      </p:sp>
      <p:sp>
        <p:nvSpPr>
          <p:cNvPr id="3" name="Content Placeholder 2">
            <a:extLst>
              <a:ext uri="{FF2B5EF4-FFF2-40B4-BE49-F238E27FC236}">
                <a16:creationId xmlns:a16="http://schemas.microsoft.com/office/drawing/2014/main" id="{7746E6E8-FC1C-8A60-4096-ED7252D1AF54}"/>
              </a:ext>
            </a:extLst>
          </p:cNvPr>
          <p:cNvSpPr>
            <a:spLocks noGrp="1"/>
          </p:cNvSpPr>
          <p:nvPr>
            <p:ph sz="half" idx="1"/>
          </p:nvPr>
        </p:nvSpPr>
        <p:spPr>
          <a:xfrm>
            <a:off x="97277" y="2336873"/>
            <a:ext cx="5340485" cy="4268208"/>
          </a:xfrm>
        </p:spPr>
        <p:txBody>
          <a:bodyPr>
            <a:normAutofit/>
          </a:bodyPr>
          <a:lstStyle/>
          <a:p>
            <a:pPr marL="0" indent="0">
              <a:buNone/>
            </a:pPr>
            <a:r>
              <a:rPr lang="el-GR" dirty="0"/>
              <a:t>Πριν από οποιαδήποτε κρίσιμη εργασία στο πλοίο (πρόσδεση, </a:t>
            </a:r>
            <a:r>
              <a:rPr lang="el-GR" dirty="0" err="1"/>
              <a:t>απόδεση</a:t>
            </a:r>
            <a:r>
              <a:rPr lang="el-GR" dirty="0"/>
              <a:t>, αναχώρηση, επιβίβαση πλοηγού φόρτωση, εκφόρτωση </a:t>
            </a:r>
            <a:r>
              <a:rPr lang="el-GR" dirty="0" err="1"/>
              <a:t>κλπ</a:t>
            </a:r>
            <a:r>
              <a:rPr lang="el-GR" dirty="0"/>
              <a:t>), οργανώστε συναντήσεις μεταξύ των εμπλεκομένων μελών του πληρώματος κι εξηγήστε τους αναλυτικά τα καθήκοντα τους. Ζητήστε την γνώμη τους αν τους βλέπετε διστακτικούς σε κάτι που τους είπατε ότι πρέπει να κάνουν. Μπορεί να έχουν κάποια εμπειρία να μοιραστούν.</a:t>
            </a:r>
          </a:p>
          <a:p>
            <a:pPr marL="0" indent="0">
              <a:buNone/>
            </a:pPr>
            <a:r>
              <a:rPr lang="el-GR" dirty="0"/>
              <a:t>Αν έχετε εκ των προτέρων και με ηρεμία προετοιμάσει κι εσάς και το πλήρωμα, τα περιθώρια λάθους μειώνονται. </a:t>
            </a:r>
          </a:p>
        </p:txBody>
      </p:sp>
      <p:pic>
        <p:nvPicPr>
          <p:cNvPr id="8" name="Content Placeholder 7">
            <a:extLst>
              <a:ext uri="{FF2B5EF4-FFF2-40B4-BE49-F238E27FC236}">
                <a16:creationId xmlns:a16="http://schemas.microsoft.com/office/drawing/2014/main" id="{635D2C56-FFC4-E804-2F71-94944127101D}"/>
              </a:ext>
            </a:extLst>
          </p:cNvPr>
          <p:cNvPicPr>
            <a:picLocks noGrp="1" noChangeAspect="1"/>
          </p:cNvPicPr>
          <p:nvPr>
            <p:ph sz="half" idx="2"/>
          </p:nvPr>
        </p:nvPicPr>
        <p:blipFill>
          <a:blip r:embed="rId2"/>
          <a:stretch>
            <a:fillRect/>
          </a:stretch>
        </p:blipFill>
        <p:spPr>
          <a:xfrm>
            <a:off x="5681898" y="2062225"/>
            <a:ext cx="6215030" cy="4661272"/>
          </a:xfrm>
        </p:spPr>
      </p:pic>
    </p:spTree>
    <p:extLst>
      <p:ext uri="{BB962C8B-B14F-4D97-AF65-F5344CB8AC3E}">
        <p14:creationId xmlns:p14="http://schemas.microsoft.com/office/powerpoint/2010/main" val="1388577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5631-75A4-69CE-1C03-EFA48B6E342C}"/>
              </a:ext>
            </a:extLst>
          </p:cNvPr>
          <p:cNvSpPr>
            <a:spLocks noGrp="1"/>
          </p:cNvSpPr>
          <p:nvPr>
            <p:ph type="title"/>
          </p:nvPr>
        </p:nvSpPr>
        <p:spPr/>
        <p:txBody>
          <a:bodyPr/>
          <a:lstStyle/>
          <a:p>
            <a:r>
              <a:rPr lang="el-GR" dirty="0"/>
              <a:t>Η Γλώσσα του σώματος.</a:t>
            </a:r>
            <a:endParaRPr lang="en-US" dirty="0"/>
          </a:p>
        </p:txBody>
      </p:sp>
      <p:pic>
        <p:nvPicPr>
          <p:cNvPr id="5" name="Content Placeholder 4">
            <a:extLst>
              <a:ext uri="{FF2B5EF4-FFF2-40B4-BE49-F238E27FC236}">
                <a16:creationId xmlns:a16="http://schemas.microsoft.com/office/drawing/2014/main" id="{E930D657-EC80-2677-856A-13E55DD624DD}"/>
              </a:ext>
            </a:extLst>
          </p:cNvPr>
          <p:cNvPicPr>
            <a:picLocks noGrp="1" noChangeAspect="1"/>
          </p:cNvPicPr>
          <p:nvPr>
            <p:ph idx="1"/>
          </p:nvPr>
        </p:nvPicPr>
        <p:blipFill rotWithShape="1">
          <a:blip r:embed="rId2"/>
          <a:srcRect b="30297"/>
          <a:stretch/>
        </p:blipFill>
        <p:spPr>
          <a:xfrm>
            <a:off x="1166703" y="2093608"/>
            <a:ext cx="8979245" cy="4694117"/>
          </a:xfrm>
        </p:spPr>
      </p:pic>
    </p:spTree>
    <p:extLst>
      <p:ext uri="{BB962C8B-B14F-4D97-AF65-F5344CB8AC3E}">
        <p14:creationId xmlns:p14="http://schemas.microsoft.com/office/powerpoint/2010/main" val="388896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115BE-1106-32FF-7ECD-3D136FB0D049}"/>
              </a:ext>
            </a:extLst>
          </p:cNvPr>
          <p:cNvSpPr>
            <a:spLocks noGrp="1"/>
          </p:cNvSpPr>
          <p:nvPr>
            <p:ph type="title"/>
          </p:nvPr>
        </p:nvSpPr>
        <p:spPr/>
        <p:txBody>
          <a:bodyPr/>
          <a:lstStyle/>
          <a:p>
            <a:r>
              <a:rPr lang="el-GR" dirty="0"/>
              <a:t>Η Γλώσσα του σώματος.</a:t>
            </a:r>
            <a:endParaRPr lang="en-US" dirty="0"/>
          </a:p>
        </p:txBody>
      </p:sp>
      <p:sp>
        <p:nvSpPr>
          <p:cNvPr id="3" name="Content Placeholder 2">
            <a:extLst>
              <a:ext uri="{FF2B5EF4-FFF2-40B4-BE49-F238E27FC236}">
                <a16:creationId xmlns:a16="http://schemas.microsoft.com/office/drawing/2014/main" id="{B5C68A91-C3D1-BF3A-B515-8A6B554A848D}"/>
              </a:ext>
            </a:extLst>
          </p:cNvPr>
          <p:cNvSpPr>
            <a:spLocks noGrp="1"/>
          </p:cNvSpPr>
          <p:nvPr>
            <p:ph sz="half" idx="1"/>
          </p:nvPr>
        </p:nvSpPr>
        <p:spPr/>
        <p:txBody>
          <a:bodyPr/>
          <a:lstStyle/>
          <a:p>
            <a:r>
              <a:rPr lang="el-GR" dirty="0"/>
              <a:t>Η γλώσσα του σώματος λέει πολλά όπως είδαμε και στο γράφημα.</a:t>
            </a:r>
          </a:p>
          <a:p>
            <a:r>
              <a:rPr lang="el-GR" dirty="0"/>
              <a:t>Ερμηνεύεται με διαφορετικό τρόπο σε διαφορετικές φυλές.</a:t>
            </a:r>
          </a:p>
          <a:p>
            <a:r>
              <a:rPr lang="el-GR" dirty="0"/>
              <a:t>Θα πρέπει να γνωρίζουμε λίγα για τον πολιτισμό τους για να ερμηνεύσουμε και την επικοινωνιακή τους συμπεριφορά.</a:t>
            </a:r>
            <a:endParaRPr lang="en-US" dirty="0"/>
          </a:p>
          <a:p>
            <a:r>
              <a:rPr lang="el-GR" dirty="0"/>
              <a:t>Υπάρχουν όμως κάποια γενικά χαρακτηριστικά που μπορούμε να εκμεταλλευτούμε</a:t>
            </a:r>
            <a:endParaRPr lang="en-US" dirty="0"/>
          </a:p>
        </p:txBody>
      </p:sp>
      <p:pic>
        <p:nvPicPr>
          <p:cNvPr id="6" name="Content Placeholder 5">
            <a:extLst>
              <a:ext uri="{FF2B5EF4-FFF2-40B4-BE49-F238E27FC236}">
                <a16:creationId xmlns:a16="http://schemas.microsoft.com/office/drawing/2014/main" id="{B6E1E6DA-E349-6A0A-4C2B-F78E6C569639}"/>
              </a:ext>
            </a:extLst>
          </p:cNvPr>
          <p:cNvPicPr>
            <a:picLocks noGrp="1" noChangeAspect="1"/>
          </p:cNvPicPr>
          <p:nvPr>
            <p:ph sz="half" idx="2"/>
          </p:nvPr>
        </p:nvPicPr>
        <p:blipFill>
          <a:blip r:embed="rId2"/>
          <a:stretch>
            <a:fillRect/>
          </a:stretch>
        </p:blipFill>
        <p:spPr>
          <a:xfrm>
            <a:off x="5759720" y="2211901"/>
            <a:ext cx="5917330" cy="4110145"/>
          </a:xfrm>
        </p:spPr>
      </p:pic>
    </p:spTree>
    <p:extLst>
      <p:ext uri="{BB962C8B-B14F-4D97-AF65-F5344CB8AC3E}">
        <p14:creationId xmlns:p14="http://schemas.microsoft.com/office/powerpoint/2010/main" val="1644222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EB74-7B11-6C4F-EC58-B87ACEAF77B8}"/>
              </a:ext>
            </a:extLst>
          </p:cNvPr>
          <p:cNvSpPr>
            <a:spLocks noGrp="1"/>
          </p:cNvSpPr>
          <p:nvPr>
            <p:ph type="title"/>
          </p:nvPr>
        </p:nvSpPr>
        <p:spPr/>
        <p:txBody>
          <a:bodyPr/>
          <a:lstStyle/>
          <a:p>
            <a:r>
              <a:rPr lang="el-GR" dirty="0"/>
              <a:t>Μερικά σημάδια για να καταλάβουμε τους συνομιλητές μας.</a:t>
            </a:r>
            <a:endParaRPr lang="en-US" dirty="0"/>
          </a:p>
        </p:txBody>
      </p:sp>
      <p:pic>
        <p:nvPicPr>
          <p:cNvPr id="5" name="Content Placeholder 4" descr="https://www.researchgate.net/publication/4232754_Towards_Automatic_Body_Language_Annotation">
            <a:hlinkClick r:id="rId2"/>
            <a:extLst>
              <a:ext uri="{FF2B5EF4-FFF2-40B4-BE49-F238E27FC236}">
                <a16:creationId xmlns:a16="http://schemas.microsoft.com/office/drawing/2014/main" id="{C39064B3-1B6F-30A6-4A2D-8D2843AEBBC9}"/>
              </a:ext>
            </a:extLst>
          </p:cNvPr>
          <p:cNvPicPr>
            <a:picLocks noGrp="1" noChangeAspect="1"/>
          </p:cNvPicPr>
          <p:nvPr>
            <p:ph idx="1"/>
          </p:nvPr>
        </p:nvPicPr>
        <p:blipFill>
          <a:blip r:embed="rId3"/>
          <a:stretch>
            <a:fillRect/>
          </a:stretch>
        </p:blipFill>
        <p:spPr>
          <a:xfrm>
            <a:off x="2733471" y="2053384"/>
            <a:ext cx="6109559" cy="4619790"/>
          </a:xfrm>
        </p:spPr>
      </p:pic>
    </p:spTree>
    <p:extLst>
      <p:ext uri="{BB962C8B-B14F-4D97-AF65-F5344CB8AC3E}">
        <p14:creationId xmlns:p14="http://schemas.microsoft.com/office/powerpoint/2010/main" val="274379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9D6D-417B-2F81-2135-8B7FB33BFF32}"/>
              </a:ext>
            </a:extLst>
          </p:cNvPr>
          <p:cNvSpPr>
            <a:spLocks noGrp="1"/>
          </p:cNvSpPr>
          <p:nvPr>
            <p:ph type="title"/>
          </p:nvPr>
        </p:nvSpPr>
        <p:spPr/>
        <p:txBody>
          <a:bodyPr/>
          <a:lstStyle/>
          <a:p>
            <a:r>
              <a:rPr lang="el-GR" dirty="0"/>
              <a:t>Η Γλώσσα του σώματος για τους ομιλητές</a:t>
            </a:r>
            <a:endParaRPr lang="en-US" dirty="0"/>
          </a:p>
        </p:txBody>
      </p:sp>
      <p:sp>
        <p:nvSpPr>
          <p:cNvPr id="4" name="Content Placeholder 3">
            <a:extLst>
              <a:ext uri="{FF2B5EF4-FFF2-40B4-BE49-F238E27FC236}">
                <a16:creationId xmlns:a16="http://schemas.microsoft.com/office/drawing/2014/main" id="{2674CA7A-2721-B997-D0DF-F78314162819}"/>
              </a:ext>
            </a:extLst>
          </p:cNvPr>
          <p:cNvSpPr>
            <a:spLocks noGrp="1"/>
          </p:cNvSpPr>
          <p:nvPr>
            <p:ph sz="half" idx="2"/>
          </p:nvPr>
        </p:nvSpPr>
        <p:spPr>
          <a:xfrm>
            <a:off x="195872" y="2272372"/>
            <a:ext cx="5182806" cy="4332709"/>
          </a:xfrm>
        </p:spPr>
        <p:txBody>
          <a:bodyPr/>
          <a:lstStyle/>
          <a:p>
            <a:r>
              <a:rPr lang="el-GR" dirty="0"/>
              <a:t>Διατηρήστε ευχάριστη διάθεση την ώρα που μιλάτε στην ομάδα σας.</a:t>
            </a:r>
          </a:p>
          <a:p>
            <a:r>
              <a:rPr lang="el-GR" dirty="0"/>
              <a:t>Προσπαθήστε να δείχνετε χαλαροί και άνετοι, χωρίς όμως να το υπερτονίζεται</a:t>
            </a:r>
          </a:p>
          <a:p>
            <a:r>
              <a:rPr lang="el-GR" dirty="0"/>
              <a:t>Μην αποσύρετε το βλέμμα από το επίπεδο του ακροατηρίου σας. μπορεί να το εκλάβει ως αμφιβολία γι’ αυτό που τους μιλάτε.</a:t>
            </a:r>
          </a:p>
          <a:p>
            <a:r>
              <a:rPr lang="el-GR" dirty="0"/>
              <a:t>Τα νεύματα προτροπής με τα χέρια τους ενθαρρύνουν. </a:t>
            </a:r>
          </a:p>
          <a:p>
            <a:r>
              <a:rPr lang="el-GR" dirty="0"/>
              <a:t>Η στάση σας είτε καθήμενοι είτε όρθιοι θα πρέπει να είναι ευθεία. </a:t>
            </a:r>
            <a:endParaRPr lang="en-US" dirty="0"/>
          </a:p>
        </p:txBody>
      </p:sp>
      <p:pic>
        <p:nvPicPr>
          <p:cNvPr id="8" name="Content Placeholder 7">
            <a:extLst>
              <a:ext uri="{FF2B5EF4-FFF2-40B4-BE49-F238E27FC236}">
                <a16:creationId xmlns:a16="http://schemas.microsoft.com/office/drawing/2014/main" id="{70D2A74A-EA7E-B2E1-A2EE-C9CED55DA8E2}"/>
              </a:ext>
            </a:extLst>
          </p:cNvPr>
          <p:cNvPicPr>
            <a:picLocks noGrp="1" noChangeAspect="1"/>
          </p:cNvPicPr>
          <p:nvPr>
            <p:ph sz="quarter" idx="4"/>
          </p:nvPr>
        </p:nvPicPr>
        <p:blipFill>
          <a:blip r:embed="rId2"/>
          <a:stretch>
            <a:fillRect/>
          </a:stretch>
        </p:blipFill>
        <p:spPr>
          <a:xfrm>
            <a:off x="5303146" y="2343679"/>
            <a:ext cx="6738141" cy="3862568"/>
          </a:xfrm>
        </p:spPr>
      </p:pic>
    </p:spTree>
    <p:extLst>
      <p:ext uri="{BB962C8B-B14F-4D97-AF65-F5344CB8AC3E}">
        <p14:creationId xmlns:p14="http://schemas.microsoft.com/office/powerpoint/2010/main" val="895816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B6BE-1C83-F986-D965-04D82B4A355C}"/>
              </a:ext>
            </a:extLst>
          </p:cNvPr>
          <p:cNvSpPr>
            <a:spLocks noGrp="1"/>
          </p:cNvSpPr>
          <p:nvPr>
            <p:ph type="title"/>
          </p:nvPr>
        </p:nvSpPr>
        <p:spPr/>
        <p:txBody>
          <a:bodyPr/>
          <a:lstStyle/>
          <a:p>
            <a:r>
              <a:rPr lang="el-GR" dirty="0"/>
              <a:t>Η προσωπική εμφάνιση</a:t>
            </a:r>
            <a:endParaRPr lang="en-US" dirty="0"/>
          </a:p>
        </p:txBody>
      </p:sp>
      <p:sp>
        <p:nvSpPr>
          <p:cNvPr id="3" name="Content Placeholder 2">
            <a:extLst>
              <a:ext uri="{FF2B5EF4-FFF2-40B4-BE49-F238E27FC236}">
                <a16:creationId xmlns:a16="http://schemas.microsoft.com/office/drawing/2014/main" id="{81A6AB76-F8D9-D2BD-2938-0FE3726920DB}"/>
              </a:ext>
            </a:extLst>
          </p:cNvPr>
          <p:cNvSpPr>
            <a:spLocks noGrp="1"/>
          </p:cNvSpPr>
          <p:nvPr>
            <p:ph sz="half" idx="1"/>
          </p:nvPr>
        </p:nvSpPr>
        <p:spPr/>
        <p:txBody>
          <a:bodyPr/>
          <a:lstStyle/>
          <a:p>
            <a:pPr marL="0" indent="0">
              <a:buNone/>
            </a:pPr>
            <a:r>
              <a:rPr lang="el-GR" dirty="0"/>
              <a:t>Σημαντικό μέρος της επικοινωνίας μας είναι και η εμφάνιση μας.</a:t>
            </a:r>
          </a:p>
          <a:p>
            <a:pPr marL="0" indent="0">
              <a:buNone/>
            </a:pPr>
            <a:r>
              <a:rPr lang="el-GR" dirty="0"/>
              <a:t>Ατημέλητοι δίνουμε την αδιάφορη  εικόνα.</a:t>
            </a:r>
          </a:p>
          <a:p>
            <a:pPr marL="0" indent="0">
              <a:buNone/>
            </a:pPr>
            <a:r>
              <a:rPr lang="el-GR" dirty="0"/>
              <a:t>Η υπερβολική επιμέλεια από την άλλη μπορεί να στρέψει την προσοχή στην εμφάνιση μας και να δώσει επίσης την εντύπωση ότι δεν γνωρίζουμε το χώρο και την εργασία μας.  </a:t>
            </a:r>
            <a:endParaRPr lang="en-US" dirty="0"/>
          </a:p>
        </p:txBody>
      </p:sp>
      <p:pic>
        <p:nvPicPr>
          <p:cNvPr id="6" name="Content Placeholder 5">
            <a:extLst>
              <a:ext uri="{FF2B5EF4-FFF2-40B4-BE49-F238E27FC236}">
                <a16:creationId xmlns:a16="http://schemas.microsoft.com/office/drawing/2014/main" id="{DFEBAF11-B1E2-72CE-6095-BDA1BD5C0538}"/>
              </a:ext>
            </a:extLst>
          </p:cNvPr>
          <p:cNvPicPr>
            <a:picLocks noGrp="1" noChangeAspect="1"/>
          </p:cNvPicPr>
          <p:nvPr>
            <p:ph sz="half" idx="2"/>
          </p:nvPr>
        </p:nvPicPr>
        <p:blipFill>
          <a:blip r:embed="rId2"/>
          <a:stretch>
            <a:fillRect/>
          </a:stretch>
        </p:blipFill>
        <p:spPr>
          <a:xfrm>
            <a:off x="5487250" y="2319785"/>
            <a:ext cx="6597981" cy="3711364"/>
          </a:xfrm>
        </p:spPr>
      </p:pic>
    </p:spTree>
    <p:extLst>
      <p:ext uri="{BB962C8B-B14F-4D97-AF65-F5344CB8AC3E}">
        <p14:creationId xmlns:p14="http://schemas.microsoft.com/office/powerpoint/2010/main" val="2715452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0A6F-1165-8666-1918-936FF290D6C0}"/>
              </a:ext>
            </a:extLst>
          </p:cNvPr>
          <p:cNvSpPr>
            <a:spLocks noGrp="1"/>
          </p:cNvSpPr>
          <p:nvPr>
            <p:ph type="title"/>
          </p:nvPr>
        </p:nvSpPr>
        <p:spPr/>
        <p:txBody>
          <a:bodyPr/>
          <a:lstStyle/>
          <a:p>
            <a:r>
              <a:rPr lang="el-GR" dirty="0"/>
              <a:t>Ο τόνος της φωνής</a:t>
            </a:r>
            <a:endParaRPr lang="en-US" dirty="0"/>
          </a:p>
        </p:txBody>
      </p:sp>
      <p:pic>
        <p:nvPicPr>
          <p:cNvPr id="9" name="Content Placeholder 8">
            <a:extLst>
              <a:ext uri="{FF2B5EF4-FFF2-40B4-BE49-F238E27FC236}">
                <a16:creationId xmlns:a16="http://schemas.microsoft.com/office/drawing/2014/main" id="{0031512E-6448-1519-2E17-B8D114D177AD}"/>
              </a:ext>
            </a:extLst>
          </p:cNvPr>
          <p:cNvPicPr>
            <a:picLocks noGrp="1" noChangeAspect="1"/>
          </p:cNvPicPr>
          <p:nvPr>
            <p:ph idx="1"/>
          </p:nvPr>
        </p:nvPicPr>
        <p:blipFill>
          <a:blip r:embed="rId2"/>
          <a:stretch>
            <a:fillRect/>
          </a:stretch>
        </p:blipFill>
        <p:spPr>
          <a:xfrm>
            <a:off x="1838529" y="2163562"/>
            <a:ext cx="7908586" cy="4446384"/>
          </a:xfrm>
        </p:spPr>
      </p:pic>
    </p:spTree>
    <p:extLst>
      <p:ext uri="{BB962C8B-B14F-4D97-AF65-F5344CB8AC3E}">
        <p14:creationId xmlns:p14="http://schemas.microsoft.com/office/powerpoint/2010/main" val="3003861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F3805-527D-ACDF-E280-AB84001A047C}"/>
              </a:ext>
            </a:extLst>
          </p:cNvPr>
          <p:cNvSpPr>
            <a:spLocks noGrp="1"/>
          </p:cNvSpPr>
          <p:nvPr>
            <p:ph sz="half" idx="1"/>
          </p:nvPr>
        </p:nvSpPr>
        <p:spPr>
          <a:xfrm>
            <a:off x="680320" y="2336872"/>
            <a:ext cx="5778846" cy="3655365"/>
          </a:xfrm>
        </p:spPr>
        <p:txBody>
          <a:bodyPr>
            <a:normAutofit fontScale="92500" lnSpcReduction="10000"/>
          </a:bodyPr>
          <a:lstStyle/>
          <a:p>
            <a:r>
              <a:rPr lang="el-GR" dirty="0"/>
              <a:t>Τις περισσότερες φορές, οι άνθρωποι είναι σε θέση να ελέγχουν τις λέξεις που χρησιμοποιούν όταν επικοινωνούν με άλλους, αλλά</a:t>
            </a:r>
            <a:r>
              <a:rPr lang="en-US" dirty="0"/>
              <a:t> </a:t>
            </a:r>
            <a:r>
              <a:rPr lang="el-GR" dirty="0"/>
              <a:t>είναι πιο δύσκολο να διαχειριστούν τον τόνο της φωνής τους. </a:t>
            </a:r>
          </a:p>
          <a:p>
            <a:r>
              <a:rPr lang="el-GR" dirty="0"/>
              <a:t>Στον εργασιακό χώρο, ο τόνος που απευθυνόμαστε στους άλλους παίζει τεράστιο ρόλο τόσο στην κατανόηση όσο και στην παραγωγικότητα.</a:t>
            </a:r>
          </a:p>
          <a:p>
            <a:r>
              <a:rPr lang="el-GR" dirty="0"/>
              <a:t>Εάν σαν αξιωματικοί ή αργότερα σαν πλοίαρχοι ακούγεστε εκνευρισμένοι, αδιάφοροι ή βαριεστημένοι, είτε όταν παρέχετε οδηγίες είτε όταν επιβλέπετε κάποια εργασία, εκδηλώνετε αρνητικό τόνο.</a:t>
            </a:r>
          </a:p>
        </p:txBody>
      </p:sp>
      <p:pic>
        <p:nvPicPr>
          <p:cNvPr id="6" name="Content Placeholder 5">
            <a:extLst>
              <a:ext uri="{FF2B5EF4-FFF2-40B4-BE49-F238E27FC236}">
                <a16:creationId xmlns:a16="http://schemas.microsoft.com/office/drawing/2014/main" id="{06B50251-FAB5-6CDB-17C4-7DE48EBFF1D0}"/>
              </a:ext>
            </a:extLst>
          </p:cNvPr>
          <p:cNvPicPr>
            <a:picLocks noGrp="1" noChangeAspect="1"/>
          </p:cNvPicPr>
          <p:nvPr>
            <p:ph sz="half" idx="2"/>
          </p:nvPr>
        </p:nvPicPr>
        <p:blipFill>
          <a:blip r:embed="rId2"/>
          <a:stretch>
            <a:fillRect/>
          </a:stretch>
        </p:blipFill>
        <p:spPr>
          <a:xfrm>
            <a:off x="6615754" y="2515933"/>
            <a:ext cx="5429042" cy="2895489"/>
          </a:xfrm>
        </p:spPr>
      </p:pic>
    </p:spTree>
    <p:extLst>
      <p:ext uri="{BB962C8B-B14F-4D97-AF65-F5344CB8AC3E}">
        <p14:creationId xmlns:p14="http://schemas.microsoft.com/office/powerpoint/2010/main" val="290358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3E02-B62E-4FE8-8D61-EC1DF7837ACE}"/>
              </a:ext>
            </a:extLst>
          </p:cNvPr>
          <p:cNvSpPr>
            <a:spLocks noGrp="1"/>
          </p:cNvSpPr>
          <p:nvPr>
            <p:ph type="title"/>
          </p:nvPr>
        </p:nvSpPr>
        <p:spPr/>
        <p:txBody>
          <a:bodyPr/>
          <a:lstStyle/>
          <a:p>
            <a:r>
              <a:rPr lang="el-GR" dirty="0"/>
              <a:t>Προφορικές δεξιότητες.</a:t>
            </a:r>
            <a:endParaRPr lang="en-US" dirty="0"/>
          </a:p>
        </p:txBody>
      </p:sp>
      <p:sp>
        <p:nvSpPr>
          <p:cNvPr id="3" name="Content Placeholder 2">
            <a:extLst>
              <a:ext uri="{FF2B5EF4-FFF2-40B4-BE49-F238E27FC236}">
                <a16:creationId xmlns:a16="http://schemas.microsoft.com/office/drawing/2014/main" id="{ADBD122E-DDF2-C5A2-05B8-0AA09541FBCA}"/>
              </a:ext>
            </a:extLst>
          </p:cNvPr>
          <p:cNvSpPr>
            <a:spLocks noGrp="1"/>
          </p:cNvSpPr>
          <p:nvPr>
            <p:ph sz="half" idx="1"/>
          </p:nvPr>
        </p:nvSpPr>
        <p:spPr>
          <a:xfrm>
            <a:off x="223736" y="2295727"/>
            <a:ext cx="5505855" cy="4170535"/>
          </a:xfrm>
        </p:spPr>
        <p:txBody>
          <a:bodyPr/>
          <a:lstStyle/>
          <a:p>
            <a:r>
              <a:rPr lang="el-GR" dirty="0"/>
              <a:t>Όπως μιλήσαμε στα προηγούμενα μαθήματα, ο Αξιωματικός θα πρέπει να αναπτύξει, αν δεν τις έχει έμφυτες, κάποιες συγκεκριμένες, βασικές, δεξιότητες στον προφορικό λόγο έτσι ώστε οι οδηγίες του να γίνονται σεβαστές και κατανοητές. </a:t>
            </a:r>
          </a:p>
          <a:p>
            <a:r>
              <a:rPr lang="el-GR" dirty="0"/>
              <a:t>Όπως δείξαμε ένα μεγάλο μέρος ατυχημάτων στην θάλασσα οφείλεται σε αυτήν την έλλειψη προφορικών δεξιοτήτων. </a:t>
            </a:r>
            <a:endParaRPr lang="en-US" dirty="0"/>
          </a:p>
        </p:txBody>
      </p:sp>
      <p:pic>
        <p:nvPicPr>
          <p:cNvPr id="6" name="Content Placeholder 5">
            <a:extLst>
              <a:ext uri="{FF2B5EF4-FFF2-40B4-BE49-F238E27FC236}">
                <a16:creationId xmlns:a16="http://schemas.microsoft.com/office/drawing/2014/main" id="{7435C7A7-DADB-FE3A-1C4D-2FA452E5927E}"/>
              </a:ext>
            </a:extLst>
          </p:cNvPr>
          <p:cNvPicPr>
            <a:picLocks noGrp="1" noChangeAspect="1"/>
          </p:cNvPicPr>
          <p:nvPr>
            <p:ph sz="half" idx="2"/>
          </p:nvPr>
        </p:nvPicPr>
        <p:blipFill>
          <a:blip r:embed="rId2"/>
          <a:stretch>
            <a:fillRect/>
          </a:stretch>
        </p:blipFill>
        <p:spPr>
          <a:xfrm>
            <a:off x="6283543" y="2079105"/>
            <a:ext cx="5387526" cy="4387158"/>
          </a:xfrm>
        </p:spPr>
      </p:pic>
    </p:spTree>
    <p:extLst>
      <p:ext uri="{BB962C8B-B14F-4D97-AF65-F5344CB8AC3E}">
        <p14:creationId xmlns:p14="http://schemas.microsoft.com/office/powerpoint/2010/main" val="109451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CF3805-527D-ACDF-E280-AB84001A047C}"/>
              </a:ext>
            </a:extLst>
          </p:cNvPr>
          <p:cNvSpPr>
            <a:spLocks noGrp="1"/>
          </p:cNvSpPr>
          <p:nvPr>
            <p:ph sz="half" idx="1"/>
          </p:nvPr>
        </p:nvSpPr>
        <p:spPr>
          <a:xfrm>
            <a:off x="223736" y="2140086"/>
            <a:ext cx="6585626" cy="4591454"/>
          </a:xfrm>
        </p:spPr>
        <p:txBody>
          <a:bodyPr>
            <a:normAutofit fontScale="92500" lnSpcReduction="10000"/>
          </a:bodyPr>
          <a:lstStyle/>
          <a:p>
            <a:pPr marL="0" indent="0">
              <a:buNone/>
            </a:pPr>
            <a:r>
              <a:rPr lang="el-GR" dirty="0"/>
              <a:t>Μια δυνατή και γεμάτη αυτοπεποίθηση φωνή είναι ζωτικής σημασίας για την αποτελεσματική επικοινωνία. Η φωνή σας μπορεί να επηρεάσει σε μεγάλο βαθμό την αποτελεσματικότητα των λέξεων σας και είναι σημαντικό να προσέχετε πώς χρησιμοποιείτε τη φωνή σας όταν μιλάτε σε ακροατήριο.</a:t>
            </a:r>
          </a:p>
          <a:p>
            <a:pPr marL="0" indent="0">
              <a:buNone/>
            </a:pPr>
            <a:r>
              <a:rPr lang="el-GR" dirty="0"/>
              <a:t>Μια δυνατή, καθαρή φωνή μπορεί επίσης να βοηθήσει στην οικοδόμηση εμπιστοσύνης και αξιοπιστίας με τους συνομιλητές σας, επιτρέποντάς τους να κατανοήσουν καλύτερα και να συνδεθούν με το μήνυμά σας. </a:t>
            </a:r>
          </a:p>
          <a:p>
            <a:pPr marL="0" indent="0">
              <a:buNone/>
            </a:pPr>
            <a:r>
              <a:rPr lang="el-GR" dirty="0"/>
              <a:t>Επιπλέον, ο ήχος της φωνής σας μπορεί να επηρεάσει σημαντικά τη διάθεση και την ατμόσφαιρα της ομιλίας σας. Μια μονότονη φωνή που μιλάει μπορεί να κάνει την ομιλία σας να φαίνεται βαρετή και οι συνομιλητές σας να χάσουν το ενδιαφέρον τους, ενώ μια σίγουρη και εκφραστική φωνή μπορεί να κάνει τον λόγο σας πιο ελκυστικό και να προκαλέσει περισσότερο ενδιαφέρον και κατά συνέπεια περισσότερη κατανόηση.</a:t>
            </a:r>
            <a:endParaRPr lang="en-US" dirty="0"/>
          </a:p>
        </p:txBody>
      </p:sp>
      <p:pic>
        <p:nvPicPr>
          <p:cNvPr id="8" name="Content Placeholder 7">
            <a:extLst>
              <a:ext uri="{FF2B5EF4-FFF2-40B4-BE49-F238E27FC236}">
                <a16:creationId xmlns:a16="http://schemas.microsoft.com/office/drawing/2014/main" id="{78B240D5-9FFF-20E0-17FC-A4CD89E13C21}"/>
              </a:ext>
            </a:extLst>
          </p:cNvPr>
          <p:cNvPicPr>
            <a:picLocks noGrp="1" noChangeAspect="1"/>
          </p:cNvPicPr>
          <p:nvPr>
            <p:ph sz="half" idx="2"/>
          </p:nvPr>
        </p:nvPicPr>
        <p:blipFill>
          <a:blip r:embed="rId2"/>
          <a:stretch>
            <a:fillRect/>
          </a:stretch>
        </p:blipFill>
        <p:spPr>
          <a:xfrm>
            <a:off x="7030429" y="2210341"/>
            <a:ext cx="3903460" cy="3903460"/>
          </a:xfrm>
        </p:spPr>
      </p:pic>
    </p:spTree>
    <p:extLst>
      <p:ext uri="{BB962C8B-B14F-4D97-AF65-F5344CB8AC3E}">
        <p14:creationId xmlns:p14="http://schemas.microsoft.com/office/powerpoint/2010/main" val="403062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736D-CE5C-FA63-4DBF-886908C41ABD}"/>
              </a:ext>
            </a:extLst>
          </p:cNvPr>
          <p:cNvSpPr>
            <a:spLocks noGrp="1"/>
          </p:cNvSpPr>
          <p:nvPr>
            <p:ph type="title"/>
          </p:nvPr>
        </p:nvSpPr>
        <p:spPr/>
        <p:txBody>
          <a:bodyPr/>
          <a:lstStyle/>
          <a:p>
            <a:r>
              <a:rPr lang="el-GR" dirty="0"/>
              <a:t>Συνθήκες Επικοινωνίας</a:t>
            </a:r>
            <a:endParaRPr lang="en-US" dirty="0"/>
          </a:p>
        </p:txBody>
      </p:sp>
      <p:sp>
        <p:nvSpPr>
          <p:cNvPr id="4" name="Content Placeholder 3">
            <a:extLst>
              <a:ext uri="{FF2B5EF4-FFF2-40B4-BE49-F238E27FC236}">
                <a16:creationId xmlns:a16="http://schemas.microsoft.com/office/drawing/2014/main" id="{DBC65D1F-CFE3-27A7-55DC-BB8E462C0648}"/>
              </a:ext>
            </a:extLst>
          </p:cNvPr>
          <p:cNvSpPr>
            <a:spLocks noGrp="1"/>
          </p:cNvSpPr>
          <p:nvPr>
            <p:ph sz="half" idx="2"/>
          </p:nvPr>
        </p:nvSpPr>
        <p:spPr>
          <a:xfrm>
            <a:off x="133004" y="2136371"/>
            <a:ext cx="5245673" cy="4351977"/>
          </a:xfrm>
        </p:spPr>
        <p:txBody>
          <a:bodyPr>
            <a:normAutofit fontScale="92500" lnSpcReduction="20000"/>
          </a:bodyPr>
          <a:lstStyle/>
          <a:p>
            <a:r>
              <a:rPr lang="el-GR" dirty="0"/>
              <a:t>Είναι πολλές οι περιπτώσεις που οι επικοινωνίες γίνονται κάτω από συνθήκες πιεστικές κι αγχώδεις.</a:t>
            </a:r>
          </a:p>
          <a:p>
            <a:r>
              <a:rPr lang="el-GR" dirty="0"/>
              <a:t>Ο Αξιωματικός θα πρέπει να αναπτύξει τεχνικές και ικανότητες να διαχειρίζεται το </a:t>
            </a:r>
            <a:r>
              <a:rPr lang="en-US" dirty="0"/>
              <a:t>stress </a:t>
            </a:r>
            <a:r>
              <a:rPr lang="el-GR" dirty="0"/>
              <a:t>του έτσι ώστε να μπορεί να μιλά με σαφήνεια και να μένει τ</a:t>
            </a:r>
            <a:r>
              <a:rPr lang="en-US" dirty="0"/>
              <a:t>o</a:t>
            </a:r>
            <a:r>
              <a:rPr lang="el-GR" dirty="0"/>
              <a:t> μυαλό του καθαρό για να αντιλαμβάνεται τις πληροφορίες από την υπόλοιπη ομάδα</a:t>
            </a:r>
            <a:r>
              <a:rPr lang="en-US" dirty="0"/>
              <a:t> </a:t>
            </a:r>
            <a:r>
              <a:rPr lang="el-GR" dirty="0"/>
              <a:t>αλλά και να καθοδηγήσει με ορθότητα.</a:t>
            </a:r>
            <a:endParaRPr lang="en-US" dirty="0"/>
          </a:p>
          <a:p>
            <a:r>
              <a:rPr lang="el-GR" dirty="0"/>
              <a:t>Όταν το άγχος μας κατακλύζει το πρώτο πράγμα που χάνεται είναι η καλή και αποτελεσματική επικοινωνία</a:t>
            </a:r>
            <a:r>
              <a:rPr lang="en-US" dirty="0"/>
              <a:t>.</a:t>
            </a:r>
            <a:r>
              <a:rPr lang="el-GR" dirty="0"/>
              <a:t> </a:t>
            </a:r>
          </a:p>
          <a:p>
            <a:r>
              <a:rPr lang="el-GR" dirty="0"/>
              <a:t>Είναι πολύ σημαντικό λοιπόν να μάθουμε καλές πρακτικές και να δημιουργήσουμε </a:t>
            </a:r>
            <a:r>
              <a:rPr lang="el-GR" dirty="0" err="1"/>
              <a:t>ρουτίνες</a:t>
            </a:r>
            <a:r>
              <a:rPr lang="el-GR" dirty="0"/>
              <a:t> επικοινωνίας ώστε σε </a:t>
            </a:r>
            <a:r>
              <a:rPr lang="el-GR" dirty="0" err="1"/>
              <a:t>στρεσογόνες</a:t>
            </a:r>
            <a:r>
              <a:rPr lang="el-GR" dirty="0"/>
              <a:t> καταστάσεις να μπορούμε να λειτουργούμε με αυτοματισμούς. </a:t>
            </a:r>
            <a:endParaRPr lang="en-US" dirty="0"/>
          </a:p>
        </p:txBody>
      </p:sp>
      <p:pic>
        <p:nvPicPr>
          <p:cNvPr id="8" name="Content Placeholder 7">
            <a:extLst>
              <a:ext uri="{FF2B5EF4-FFF2-40B4-BE49-F238E27FC236}">
                <a16:creationId xmlns:a16="http://schemas.microsoft.com/office/drawing/2014/main" id="{C7F5998B-062B-79A4-F218-F10E92639782}"/>
              </a:ext>
            </a:extLst>
          </p:cNvPr>
          <p:cNvPicPr>
            <a:picLocks noGrp="1" noChangeAspect="1"/>
          </p:cNvPicPr>
          <p:nvPr>
            <p:ph sz="quarter" idx="4"/>
          </p:nvPr>
        </p:nvPicPr>
        <p:blipFill>
          <a:blip r:embed="rId2"/>
          <a:stretch>
            <a:fillRect/>
          </a:stretch>
        </p:blipFill>
        <p:spPr>
          <a:xfrm>
            <a:off x="5609260" y="2425189"/>
            <a:ext cx="6449736" cy="3653421"/>
          </a:xfrm>
        </p:spPr>
      </p:pic>
    </p:spTree>
    <p:extLst>
      <p:ext uri="{BB962C8B-B14F-4D97-AF65-F5344CB8AC3E}">
        <p14:creationId xmlns:p14="http://schemas.microsoft.com/office/powerpoint/2010/main" val="76952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736D-CE5C-FA63-4DBF-886908C41ABD}"/>
              </a:ext>
            </a:extLst>
          </p:cNvPr>
          <p:cNvSpPr>
            <a:spLocks noGrp="1"/>
          </p:cNvSpPr>
          <p:nvPr>
            <p:ph type="title"/>
          </p:nvPr>
        </p:nvSpPr>
        <p:spPr/>
        <p:txBody>
          <a:bodyPr/>
          <a:lstStyle/>
          <a:p>
            <a:r>
              <a:rPr lang="el-GR" dirty="0"/>
              <a:t>1. Τα όρια</a:t>
            </a:r>
            <a:endParaRPr lang="en-US" dirty="0"/>
          </a:p>
        </p:txBody>
      </p:sp>
      <p:sp>
        <p:nvSpPr>
          <p:cNvPr id="4" name="Content Placeholder 3">
            <a:extLst>
              <a:ext uri="{FF2B5EF4-FFF2-40B4-BE49-F238E27FC236}">
                <a16:creationId xmlns:a16="http://schemas.microsoft.com/office/drawing/2014/main" id="{DBC65D1F-CFE3-27A7-55DC-BB8E462C0648}"/>
              </a:ext>
            </a:extLst>
          </p:cNvPr>
          <p:cNvSpPr>
            <a:spLocks noGrp="1"/>
          </p:cNvSpPr>
          <p:nvPr>
            <p:ph sz="half" idx="2"/>
          </p:nvPr>
        </p:nvSpPr>
        <p:spPr>
          <a:xfrm>
            <a:off x="133004" y="2136372"/>
            <a:ext cx="5245673" cy="4614624"/>
          </a:xfrm>
        </p:spPr>
        <p:txBody>
          <a:bodyPr>
            <a:normAutofit/>
          </a:bodyPr>
          <a:lstStyle/>
          <a:p>
            <a:r>
              <a:rPr lang="el-GR" dirty="0"/>
              <a:t>Αναγνωρίστε τα όριά σας. Ένας από τους καλύτερους τρόπους αντιμετώπισης μιας πρόκλησης είναι να την γνωρίζουμε. </a:t>
            </a:r>
          </a:p>
          <a:p>
            <a:r>
              <a:rPr lang="el-GR" dirty="0"/>
              <a:t>Αναγνωρίζοντας ότι οι επικοινωνιακές μας δεξιότητες μπορεί να μην είναι στο αποκορύφωμά τους ενώ βρίσκεστε υπό πίεση, μπορείτε να κάνετε βελτιώσεις. </a:t>
            </a:r>
          </a:p>
          <a:p>
            <a:r>
              <a:rPr lang="el-GR" dirty="0"/>
              <a:t>Εάν ξέρετε ότι θα βρεθείτε ή βρίσκεστε σε μια αγχωτική κατάσταση, σκεφτείτε εκ των προτέρων τι θα χρειαστείτε για να συντονιστείτε με τα μέλη της ομάδας και τους πιο ξεκάθαρους τρόπους με τους οποίους θα μπορέσετε να το κάνετε.</a:t>
            </a:r>
            <a:endParaRPr lang="en-US" dirty="0"/>
          </a:p>
        </p:txBody>
      </p:sp>
      <p:pic>
        <p:nvPicPr>
          <p:cNvPr id="12" name="Content Placeholder 11" descr="Πηγή: https://www.dailymail.co.uk/news/article-2332194/Captain-Coward-fled-sinking-cruise-liner-Costa-Concordia-leaving-300-passengers-crew-fate.html">
            <a:hlinkClick r:id="rId2"/>
            <a:extLst>
              <a:ext uri="{FF2B5EF4-FFF2-40B4-BE49-F238E27FC236}">
                <a16:creationId xmlns:a16="http://schemas.microsoft.com/office/drawing/2014/main" id="{A2D888C0-601D-D40F-0D26-FE8AE06FC796}"/>
              </a:ext>
            </a:extLst>
          </p:cNvPr>
          <p:cNvPicPr>
            <a:picLocks noGrp="1" noChangeAspect="1"/>
          </p:cNvPicPr>
          <p:nvPr>
            <p:ph sz="quarter" idx="4"/>
          </p:nvPr>
        </p:nvPicPr>
        <p:blipFill>
          <a:blip r:embed="rId3"/>
          <a:stretch>
            <a:fillRect/>
          </a:stretch>
        </p:blipFill>
        <p:spPr>
          <a:xfrm>
            <a:off x="5511886" y="2136372"/>
            <a:ext cx="6073756" cy="3841603"/>
          </a:xfrm>
        </p:spPr>
      </p:pic>
      <p:sp>
        <p:nvSpPr>
          <p:cNvPr id="13" name="TextBox 12">
            <a:extLst>
              <a:ext uri="{FF2B5EF4-FFF2-40B4-BE49-F238E27FC236}">
                <a16:creationId xmlns:a16="http://schemas.microsoft.com/office/drawing/2014/main" id="{92FD6519-2B51-961E-715F-2D2FC0BA9DC0}"/>
              </a:ext>
            </a:extLst>
          </p:cNvPr>
          <p:cNvSpPr txBox="1"/>
          <p:nvPr/>
        </p:nvSpPr>
        <p:spPr>
          <a:xfrm>
            <a:off x="5511886" y="5977975"/>
            <a:ext cx="6522474" cy="738664"/>
          </a:xfrm>
          <a:prstGeom prst="rect">
            <a:avLst/>
          </a:prstGeom>
          <a:noFill/>
        </p:spPr>
        <p:txBody>
          <a:bodyPr wrap="square" rtlCol="0">
            <a:spAutoFit/>
          </a:bodyPr>
          <a:lstStyle/>
          <a:p>
            <a:r>
              <a:rPr lang="el-GR" sz="1200" i="1" dirty="0"/>
              <a:t>Πηγή: </a:t>
            </a:r>
            <a:r>
              <a:rPr lang="en-US" sz="1200" i="1" dirty="0">
                <a:hlinkClick r:id="rId2"/>
              </a:rPr>
              <a:t>Captain Coward fled from sinking cruise liner Costa Concordia leaving 300 passengers and crew to their fate</a:t>
            </a:r>
            <a:r>
              <a:rPr lang="el-GR" sz="1200" i="1" dirty="0"/>
              <a:t> </a:t>
            </a:r>
            <a:r>
              <a:rPr lang="en-US" sz="1200" i="1" dirty="0"/>
              <a:t> </a:t>
            </a:r>
            <a:r>
              <a:rPr lang="el-GR" sz="1200" i="1" dirty="0"/>
              <a:t>(</a:t>
            </a:r>
            <a:r>
              <a:rPr lang="en-US" sz="1200" i="1" dirty="0"/>
              <a:t>Daily Mirror  </a:t>
            </a:r>
            <a:r>
              <a:rPr lang="en-US" sz="1200" dirty="0"/>
              <a:t>28 May 2013)</a:t>
            </a:r>
            <a:endParaRPr lang="en-US" sz="1200" i="1" dirty="0"/>
          </a:p>
          <a:p>
            <a:endParaRPr lang="en-US" dirty="0"/>
          </a:p>
        </p:txBody>
      </p:sp>
    </p:spTree>
    <p:extLst>
      <p:ext uri="{BB962C8B-B14F-4D97-AF65-F5344CB8AC3E}">
        <p14:creationId xmlns:p14="http://schemas.microsoft.com/office/powerpoint/2010/main" val="310327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736D-CE5C-FA63-4DBF-886908C41ABD}"/>
              </a:ext>
            </a:extLst>
          </p:cNvPr>
          <p:cNvSpPr>
            <a:spLocks noGrp="1"/>
          </p:cNvSpPr>
          <p:nvPr>
            <p:ph type="title"/>
          </p:nvPr>
        </p:nvSpPr>
        <p:spPr/>
        <p:txBody>
          <a:bodyPr/>
          <a:lstStyle/>
          <a:p>
            <a:r>
              <a:rPr lang="en-US" dirty="0"/>
              <a:t>2</a:t>
            </a:r>
            <a:r>
              <a:rPr lang="el-GR" dirty="0"/>
              <a:t>. Εκπαίδευση / Γυμνάσια</a:t>
            </a:r>
            <a:endParaRPr lang="en-US" dirty="0"/>
          </a:p>
        </p:txBody>
      </p:sp>
      <p:sp>
        <p:nvSpPr>
          <p:cNvPr id="4" name="Content Placeholder 3">
            <a:extLst>
              <a:ext uri="{FF2B5EF4-FFF2-40B4-BE49-F238E27FC236}">
                <a16:creationId xmlns:a16="http://schemas.microsoft.com/office/drawing/2014/main" id="{DBC65D1F-CFE3-27A7-55DC-BB8E462C0648}"/>
              </a:ext>
            </a:extLst>
          </p:cNvPr>
          <p:cNvSpPr>
            <a:spLocks noGrp="1"/>
          </p:cNvSpPr>
          <p:nvPr>
            <p:ph sz="half" idx="2"/>
          </p:nvPr>
        </p:nvSpPr>
        <p:spPr>
          <a:xfrm>
            <a:off x="133004" y="2136372"/>
            <a:ext cx="6588809" cy="4614624"/>
          </a:xfrm>
        </p:spPr>
        <p:txBody>
          <a:bodyPr>
            <a:normAutofit/>
          </a:bodyPr>
          <a:lstStyle/>
          <a:p>
            <a:r>
              <a:rPr lang="el-GR" dirty="0"/>
              <a:t>Όσον αφορά τις διαπροσωπικές δεξιότητες, γνωρίζουμε από έρευνες ότι τα μέλη μιας ομάδας που βρίσκονται υπό στρες τείνουν να επικοινωνούν με λιγότερη ενσυναίσθηση, να αλληλεπιδρούν λιγότερο μεταξύ τους και να εστιάζουν λιγότερο στη συνεργασία. </a:t>
            </a:r>
          </a:p>
          <a:p>
            <a:r>
              <a:rPr lang="el-GR" dirty="0"/>
              <a:t>Κάτω από άγχος τα μέλη μιας ομάδας τείνουν να εστιάζουν απευθείας στην επίλυση προβλημάτων. Και ενώ αυτό είναι σημαντικό υπό πίεση, η ομαδική επίλυση προβλημάτων τείνει να είναι πολύ πιο αποτελεσματική. Τα γυμνάσια και οι εκπαιδεύσεις όταν επαναλαμβάνονται τακτικά δημιουργούν </a:t>
            </a:r>
            <a:r>
              <a:rPr lang="el-GR" dirty="0" err="1"/>
              <a:t>ρουτίνες</a:t>
            </a:r>
            <a:r>
              <a:rPr lang="el-GR" dirty="0"/>
              <a:t> και </a:t>
            </a:r>
            <a:r>
              <a:rPr lang="el-GR" dirty="0" err="1"/>
              <a:t>στανταρ</a:t>
            </a:r>
            <a:r>
              <a:rPr lang="el-GR" dirty="0"/>
              <a:t> επικοινωνίας τα οποία είναι ωφέλιμα για την διαχείριση προβλημάτων</a:t>
            </a:r>
            <a:endParaRPr lang="en-US" dirty="0"/>
          </a:p>
        </p:txBody>
      </p:sp>
      <p:pic>
        <p:nvPicPr>
          <p:cNvPr id="7" name="Content Placeholder 6">
            <a:extLst>
              <a:ext uri="{FF2B5EF4-FFF2-40B4-BE49-F238E27FC236}">
                <a16:creationId xmlns:a16="http://schemas.microsoft.com/office/drawing/2014/main" id="{0E5CBAA4-0398-8593-AEE3-D627BD8080A8}"/>
              </a:ext>
            </a:extLst>
          </p:cNvPr>
          <p:cNvPicPr>
            <a:picLocks noGrp="1" noChangeAspect="1"/>
          </p:cNvPicPr>
          <p:nvPr>
            <p:ph sz="quarter" idx="4"/>
          </p:nvPr>
        </p:nvPicPr>
        <p:blipFill rotWithShape="1">
          <a:blip r:embed="rId2"/>
          <a:srcRect t="9952"/>
          <a:stretch/>
        </p:blipFill>
        <p:spPr>
          <a:xfrm>
            <a:off x="7613514" y="2019641"/>
            <a:ext cx="3407923" cy="4606040"/>
          </a:xfrm>
        </p:spPr>
      </p:pic>
    </p:spTree>
    <p:extLst>
      <p:ext uri="{BB962C8B-B14F-4D97-AF65-F5344CB8AC3E}">
        <p14:creationId xmlns:p14="http://schemas.microsoft.com/office/powerpoint/2010/main" val="260097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9095-B014-DF7F-1369-F89E8D5774E6}"/>
              </a:ext>
            </a:extLst>
          </p:cNvPr>
          <p:cNvSpPr>
            <a:spLocks noGrp="1"/>
          </p:cNvSpPr>
          <p:nvPr>
            <p:ph type="title"/>
          </p:nvPr>
        </p:nvSpPr>
        <p:spPr>
          <a:xfrm>
            <a:off x="136187" y="753227"/>
            <a:ext cx="10157993" cy="1080940"/>
          </a:xfrm>
        </p:spPr>
        <p:txBody>
          <a:bodyPr/>
          <a:lstStyle/>
          <a:p>
            <a:r>
              <a:rPr lang="el-GR" dirty="0"/>
              <a:t>Επικοινωνία με ναυτικούς διαφορετικών εθνικοτήτων</a:t>
            </a:r>
            <a:endParaRPr lang="en-US" dirty="0"/>
          </a:p>
        </p:txBody>
      </p:sp>
      <p:pic>
        <p:nvPicPr>
          <p:cNvPr id="6" name="Content Placeholder 5" descr="Πηγή: https://www.nrso.ntua.gr/geyannis/wp-content/uploads/geyannis-pc471.pdf">
            <a:hlinkClick r:id="rId2"/>
            <a:extLst>
              <a:ext uri="{FF2B5EF4-FFF2-40B4-BE49-F238E27FC236}">
                <a16:creationId xmlns:a16="http://schemas.microsoft.com/office/drawing/2014/main" id="{9BB149CA-D1CC-4D04-3BBD-F52D19B5CE39}"/>
              </a:ext>
            </a:extLst>
          </p:cNvPr>
          <p:cNvPicPr>
            <a:picLocks noGrp="1" noChangeAspect="1"/>
          </p:cNvPicPr>
          <p:nvPr>
            <p:ph idx="1"/>
          </p:nvPr>
        </p:nvPicPr>
        <p:blipFill>
          <a:blip r:embed="rId3"/>
          <a:stretch>
            <a:fillRect/>
          </a:stretch>
        </p:blipFill>
        <p:spPr>
          <a:xfrm>
            <a:off x="5291847" y="2168767"/>
            <a:ext cx="6725568" cy="4056935"/>
          </a:xfrm>
        </p:spPr>
      </p:pic>
      <p:sp>
        <p:nvSpPr>
          <p:cNvPr id="4" name="Text Placeholder 3">
            <a:extLst>
              <a:ext uri="{FF2B5EF4-FFF2-40B4-BE49-F238E27FC236}">
                <a16:creationId xmlns:a16="http://schemas.microsoft.com/office/drawing/2014/main" id="{4754635E-D8A6-BE42-8CD5-1A1A9352E598}"/>
              </a:ext>
            </a:extLst>
          </p:cNvPr>
          <p:cNvSpPr>
            <a:spLocks noGrp="1"/>
          </p:cNvSpPr>
          <p:nvPr>
            <p:ph type="body" sz="half" idx="2"/>
          </p:nvPr>
        </p:nvSpPr>
        <p:spPr>
          <a:xfrm>
            <a:off x="197797" y="2003899"/>
            <a:ext cx="5094050" cy="4556404"/>
          </a:xfrm>
        </p:spPr>
        <p:txBody>
          <a:bodyPr>
            <a:normAutofit fontScale="92500" lnSpcReduction="10000"/>
          </a:bodyPr>
          <a:lstStyle/>
          <a:p>
            <a:r>
              <a:rPr lang="el-GR" dirty="0"/>
              <a:t>Το πλοίο πλέον είναι ένα πολυφυλετικό περιβάλλον. Ο Αξιωματικός πρέπει να διαχειριστεί πληρώματα και λοιπούς αξιωματικούς από διαφορετικά έθνη, με διαφορετικό πολιτιστικό / πολιτισμικό υπόβαθρο και από διαφορετικά εκπαιδευτικά συστήματα / επίπεδα. Αυτό πολλές φορές δημιουργεί προβλήματα</a:t>
            </a:r>
            <a:r>
              <a:rPr lang="en-US" dirty="0"/>
              <a:t>.</a:t>
            </a:r>
            <a:r>
              <a:rPr lang="el-GR" dirty="0"/>
              <a:t> Στην έρευνα που παραθέτουμε δείχνει ότι ένα 33% των ερωτηθέντων ναυτικών αντιμετώπισαν επικίνδυνες συνθήκες λόγω φτωχής επικοινωνίας μεταξύ των διαφορετικών εθνικοτήτων που απάρτιζαν τα πλοία που υπηρετούσαν, σε αντίθεση με το 8% αυτών που υπηρετούσαν σε πλοία με ομοειδή πληρώματα.</a:t>
            </a:r>
          </a:p>
          <a:p>
            <a:r>
              <a:rPr lang="el-GR" dirty="0"/>
              <a:t>Ο απλός και συνεκτικός λόγος βοηθά στην καλύτερη κατανόηση των εντολών και αποφεύγει παρανοήσεις.</a:t>
            </a:r>
            <a:endParaRPr lang="en-US" dirty="0"/>
          </a:p>
          <a:p>
            <a:r>
              <a:rPr lang="el-GR" dirty="0"/>
              <a:t>Η διαχείριση</a:t>
            </a:r>
            <a:r>
              <a:rPr lang="en-US" dirty="0"/>
              <a:t> </a:t>
            </a:r>
            <a:r>
              <a:rPr lang="el-GR" dirty="0"/>
              <a:t>δε, της διαφορετικότητας είναι απαραίτητη για την επίτευξη αποτελεσματικής και ασφαλούς εργασίας.</a:t>
            </a:r>
            <a:endParaRPr lang="en-US" dirty="0"/>
          </a:p>
          <a:p>
            <a:r>
              <a:rPr lang="el-GR" dirty="0"/>
              <a:t>Η ομάδα σας </a:t>
            </a:r>
            <a:r>
              <a:rPr lang="en-US" dirty="0"/>
              <a:t>–</a:t>
            </a:r>
            <a:r>
              <a:rPr lang="el-GR" dirty="0"/>
              <a:t>όσες εθνότητες κι αν περιλαμβάνει- θα περιμένει από εσάς σαφήνεια, ακριβείς οδηγίες</a:t>
            </a:r>
            <a:r>
              <a:rPr lang="en-US" dirty="0"/>
              <a:t> </a:t>
            </a:r>
            <a:r>
              <a:rPr lang="el-GR" dirty="0"/>
              <a:t>και καθοδήγηση. Εστιάστε σε απλές, σαφείς οδηγίες λοιπόν.</a:t>
            </a:r>
          </a:p>
        </p:txBody>
      </p:sp>
      <p:sp>
        <p:nvSpPr>
          <p:cNvPr id="7" name="TextBox 6">
            <a:extLst>
              <a:ext uri="{FF2B5EF4-FFF2-40B4-BE49-F238E27FC236}">
                <a16:creationId xmlns:a16="http://schemas.microsoft.com/office/drawing/2014/main" id="{C5B4AC73-112D-F57B-7D7A-8CC7ADC29738}"/>
              </a:ext>
            </a:extLst>
          </p:cNvPr>
          <p:cNvSpPr txBox="1"/>
          <p:nvPr/>
        </p:nvSpPr>
        <p:spPr>
          <a:xfrm>
            <a:off x="5165387" y="6299089"/>
            <a:ext cx="7026613" cy="461665"/>
          </a:xfrm>
          <a:prstGeom prst="rect">
            <a:avLst/>
          </a:prstGeom>
          <a:noFill/>
        </p:spPr>
        <p:txBody>
          <a:bodyPr wrap="square" rtlCol="0">
            <a:spAutoFit/>
          </a:bodyPr>
          <a:lstStyle/>
          <a:p>
            <a:r>
              <a:rPr lang="el-GR" sz="1200" i="1" dirty="0"/>
              <a:t>Πηγή: </a:t>
            </a:r>
            <a:r>
              <a:rPr lang="en-US" sz="1200" i="1" dirty="0">
                <a:hlinkClick r:id="rId2"/>
              </a:rPr>
              <a:t>Potential safety outcomes of communication difficulties in mixed</a:t>
            </a:r>
            <a:r>
              <a:rPr lang="el-GR" sz="1200" i="1" dirty="0">
                <a:hlinkClick r:id="rId2"/>
              </a:rPr>
              <a:t> </a:t>
            </a:r>
            <a:r>
              <a:rPr lang="en-US" sz="1200" i="1" dirty="0">
                <a:hlinkClick r:id="rId2"/>
              </a:rPr>
              <a:t>nationality crews: A </a:t>
            </a:r>
            <a:r>
              <a:rPr lang="el-GR" sz="1200" i="1" dirty="0">
                <a:hlinkClick r:id="rId2"/>
              </a:rPr>
              <a:t> </a:t>
            </a:r>
            <a:r>
              <a:rPr lang="en-US" sz="1200" i="1" dirty="0">
                <a:hlinkClick r:id="rId2"/>
              </a:rPr>
              <a:t>study of Greek and Norwegian vessels</a:t>
            </a:r>
            <a:endParaRPr lang="en-US" sz="1200" i="1" dirty="0"/>
          </a:p>
        </p:txBody>
      </p:sp>
    </p:spTree>
    <p:extLst>
      <p:ext uri="{BB962C8B-B14F-4D97-AF65-F5344CB8AC3E}">
        <p14:creationId xmlns:p14="http://schemas.microsoft.com/office/powerpoint/2010/main" val="324628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9095-B014-DF7F-1369-F89E8D5774E6}"/>
              </a:ext>
            </a:extLst>
          </p:cNvPr>
          <p:cNvSpPr>
            <a:spLocks noGrp="1"/>
          </p:cNvSpPr>
          <p:nvPr>
            <p:ph type="title"/>
          </p:nvPr>
        </p:nvSpPr>
        <p:spPr>
          <a:xfrm>
            <a:off x="136187" y="753227"/>
            <a:ext cx="10157993" cy="1080940"/>
          </a:xfrm>
        </p:spPr>
        <p:txBody>
          <a:bodyPr/>
          <a:lstStyle/>
          <a:p>
            <a:r>
              <a:rPr lang="el-GR" dirty="0"/>
              <a:t>Επικοινωνία με ναυτικούς διαφορετικών εθνικοτήτων</a:t>
            </a:r>
            <a:endParaRPr lang="en-US" dirty="0"/>
          </a:p>
        </p:txBody>
      </p:sp>
      <p:sp>
        <p:nvSpPr>
          <p:cNvPr id="4" name="Text Placeholder 3">
            <a:extLst>
              <a:ext uri="{FF2B5EF4-FFF2-40B4-BE49-F238E27FC236}">
                <a16:creationId xmlns:a16="http://schemas.microsoft.com/office/drawing/2014/main" id="{4754635E-D8A6-BE42-8CD5-1A1A9352E598}"/>
              </a:ext>
            </a:extLst>
          </p:cNvPr>
          <p:cNvSpPr>
            <a:spLocks noGrp="1"/>
          </p:cNvSpPr>
          <p:nvPr>
            <p:ph type="body" sz="half" idx="2"/>
          </p:nvPr>
        </p:nvSpPr>
        <p:spPr>
          <a:xfrm>
            <a:off x="197797" y="2003899"/>
            <a:ext cx="5094050" cy="4556404"/>
          </a:xfrm>
        </p:spPr>
        <p:txBody>
          <a:bodyPr>
            <a:normAutofit/>
          </a:bodyPr>
          <a:lstStyle/>
          <a:p>
            <a:r>
              <a:rPr lang="el-GR" dirty="0"/>
              <a:t>Κάθε λαός έχει τα έθιμα του, τον πολιτισμό του και τις δικές του </a:t>
            </a:r>
            <a:r>
              <a:rPr lang="el-GR" dirty="0" err="1"/>
              <a:t>ρουτίνες</a:t>
            </a:r>
            <a:r>
              <a:rPr lang="el-GR" dirty="0"/>
              <a:t> επικοινωνίας. </a:t>
            </a:r>
          </a:p>
          <a:p>
            <a:r>
              <a:rPr lang="el-GR" dirty="0"/>
              <a:t>Κάτι που μπορεί να είναι παράξενο για εμάς μπορεί να είναι απολύτως φυσιολογικό για κάποια άλλη εθνικότητα.</a:t>
            </a:r>
          </a:p>
          <a:p>
            <a:r>
              <a:rPr lang="el-GR" dirty="0"/>
              <a:t>Είναι προσόν να γνωρίζετε λίγα πράγματα για τον πολιτισμό και τους τρόπους των λαών με τους οποίους αλληλεπιδράτε. Θα τους κάνει να αισθανθούν οικεία και με μεγαλύτερη ενσυναίσθηση και παράλληλα θα λύσει και σε εσάς πολλά ερωτηματικά για τον τρόπο συμπεριφοράς τους. </a:t>
            </a:r>
          </a:p>
          <a:p>
            <a:r>
              <a:rPr lang="el-GR" dirty="0"/>
              <a:t>Ακόμη και η διαφορές στην θρησκεία μπορεί να γίνουν αντικείμενο παρερμηνεύσεων.</a:t>
            </a:r>
          </a:p>
          <a:p>
            <a:r>
              <a:rPr lang="el-GR" dirty="0"/>
              <a:t>Αναγνωρίστε, ερμηνεύστε και αντιδράστε σωστά σε άτομα, περιστατικά ή καταστάσεις που είναι ανοιχτά σε παρεξηγήσεις λόγω πολιτισμικών διαφορών.</a:t>
            </a:r>
          </a:p>
        </p:txBody>
      </p:sp>
      <p:pic>
        <p:nvPicPr>
          <p:cNvPr id="9" name="Content Placeholder 8">
            <a:extLst>
              <a:ext uri="{FF2B5EF4-FFF2-40B4-BE49-F238E27FC236}">
                <a16:creationId xmlns:a16="http://schemas.microsoft.com/office/drawing/2014/main" id="{F43D14E8-E002-1C54-72C5-E83E72FACD5E}"/>
              </a:ext>
            </a:extLst>
          </p:cNvPr>
          <p:cNvPicPr>
            <a:picLocks noGrp="1" noChangeAspect="1"/>
          </p:cNvPicPr>
          <p:nvPr>
            <p:ph idx="1"/>
          </p:nvPr>
        </p:nvPicPr>
        <p:blipFill>
          <a:blip r:embed="rId2"/>
          <a:stretch>
            <a:fillRect/>
          </a:stretch>
        </p:blipFill>
        <p:spPr>
          <a:xfrm>
            <a:off x="5533391" y="2267196"/>
            <a:ext cx="6227349" cy="4153594"/>
          </a:xfrm>
        </p:spPr>
      </p:pic>
    </p:spTree>
    <p:extLst>
      <p:ext uri="{BB962C8B-B14F-4D97-AF65-F5344CB8AC3E}">
        <p14:creationId xmlns:p14="http://schemas.microsoft.com/office/powerpoint/2010/main" val="33524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736D-CE5C-FA63-4DBF-886908C41ABD}"/>
              </a:ext>
            </a:extLst>
          </p:cNvPr>
          <p:cNvSpPr>
            <a:spLocks noGrp="1"/>
          </p:cNvSpPr>
          <p:nvPr>
            <p:ph type="title"/>
          </p:nvPr>
        </p:nvSpPr>
        <p:spPr/>
        <p:txBody>
          <a:bodyPr>
            <a:normAutofit fontScale="90000"/>
          </a:bodyPr>
          <a:lstStyle/>
          <a:p>
            <a:r>
              <a:rPr lang="el-GR" dirty="0"/>
              <a:t>Στοιχεία Προφορικής Επικοινωνίας – Ποσοστό που συνεισφέρουν στην επιτυχημένη επικοινωνία.</a:t>
            </a:r>
            <a:endParaRPr lang="en-US" dirty="0"/>
          </a:p>
        </p:txBody>
      </p:sp>
      <p:sp>
        <p:nvSpPr>
          <p:cNvPr id="4" name="Content Placeholder 3">
            <a:extLst>
              <a:ext uri="{FF2B5EF4-FFF2-40B4-BE49-F238E27FC236}">
                <a16:creationId xmlns:a16="http://schemas.microsoft.com/office/drawing/2014/main" id="{DBC65D1F-CFE3-27A7-55DC-BB8E462C0648}"/>
              </a:ext>
            </a:extLst>
          </p:cNvPr>
          <p:cNvSpPr>
            <a:spLocks noGrp="1"/>
          </p:cNvSpPr>
          <p:nvPr>
            <p:ph sz="half" idx="2"/>
          </p:nvPr>
        </p:nvSpPr>
        <p:spPr>
          <a:xfrm>
            <a:off x="133004" y="2136371"/>
            <a:ext cx="5245673" cy="4646813"/>
          </a:xfrm>
        </p:spPr>
        <p:txBody>
          <a:bodyPr>
            <a:normAutofit/>
          </a:bodyPr>
          <a:lstStyle/>
          <a:p>
            <a:r>
              <a:rPr lang="el-GR" dirty="0"/>
              <a:t>Έχει μελετηθεί ότι οι λέξεις που εκφέρουμε συνεισφέρουν σε ένα μικρό ποσοστό για μια πετυχημένη επικοινωνία.</a:t>
            </a:r>
          </a:p>
          <a:p>
            <a:pPr marL="0" indent="0">
              <a:buNone/>
            </a:pPr>
            <a:r>
              <a:rPr lang="el-GR" dirty="0"/>
              <a:t>   Για την ακρίβεια μόλις επτά τοις εκατό (7%).</a:t>
            </a:r>
          </a:p>
          <a:p>
            <a:endParaRPr lang="el-GR" dirty="0"/>
          </a:p>
          <a:p>
            <a:r>
              <a:rPr lang="el-GR" dirty="0"/>
              <a:t>Ο τόνος και η καθαρότητα της φωνής και,</a:t>
            </a:r>
          </a:p>
          <a:p>
            <a:r>
              <a:rPr lang="el-GR" dirty="0"/>
              <a:t>Η γλώσσα του σώματος έχουν μεγάλη</a:t>
            </a:r>
          </a:p>
          <a:p>
            <a:pPr marL="0" indent="0">
              <a:buNone/>
            </a:pPr>
            <a:r>
              <a:rPr lang="el-GR" dirty="0"/>
              <a:t>   (μεγαλύτερη σημασία)</a:t>
            </a:r>
          </a:p>
        </p:txBody>
      </p:sp>
      <p:pic>
        <p:nvPicPr>
          <p:cNvPr id="7" name="Content Placeholder 6" descr="Πηγή: DECODING OF INCONSISTENT COMMUNICATIONS , Dr. Albert Mehrabian 1967">
            <a:extLst>
              <a:ext uri="{FF2B5EF4-FFF2-40B4-BE49-F238E27FC236}">
                <a16:creationId xmlns:a16="http://schemas.microsoft.com/office/drawing/2014/main" id="{B7340CA9-0839-86DC-6552-14CD94C899DD}"/>
              </a:ext>
              <a:ext uri="{C183D7F6-B498-43B3-948B-1728B52AA6E4}">
                <adec:decorative xmlns:adec="http://schemas.microsoft.com/office/drawing/2017/decorative" val="0"/>
              </a:ext>
            </a:extLst>
          </p:cNvPr>
          <p:cNvPicPr>
            <a:picLocks noGrp="1" noChangeAspect="1"/>
          </p:cNvPicPr>
          <p:nvPr>
            <p:ph sz="quarter" idx="4"/>
          </p:nvPr>
        </p:nvPicPr>
        <p:blipFill rotWithShape="1">
          <a:blip r:embed="rId2"/>
          <a:srcRect r="7450"/>
          <a:stretch/>
        </p:blipFill>
        <p:spPr>
          <a:xfrm>
            <a:off x="5187143" y="2402830"/>
            <a:ext cx="7004858" cy="3241512"/>
          </a:xfrm>
        </p:spPr>
      </p:pic>
      <p:sp>
        <p:nvSpPr>
          <p:cNvPr id="9" name="TextBox 8">
            <a:extLst>
              <a:ext uri="{FF2B5EF4-FFF2-40B4-BE49-F238E27FC236}">
                <a16:creationId xmlns:a16="http://schemas.microsoft.com/office/drawing/2014/main" id="{7AF30A42-93B3-8ACF-4C2A-8F51465EC112}"/>
              </a:ext>
            </a:extLst>
          </p:cNvPr>
          <p:cNvSpPr txBox="1"/>
          <p:nvPr/>
        </p:nvSpPr>
        <p:spPr>
          <a:xfrm>
            <a:off x="6096000" y="5772301"/>
            <a:ext cx="6277583" cy="276999"/>
          </a:xfrm>
          <a:prstGeom prst="rect">
            <a:avLst/>
          </a:prstGeom>
          <a:noFill/>
        </p:spPr>
        <p:txBody>
          <a:bodyPr wrap="square" rtlCol="0">
            <a:spAutoFit/>
          </a:bodyPr>
          <a:lstStyle/>
          <a:p>
            <a:r>
              <a:rPr lang="en-US" sz="1200" i="1" dirty="0" err="1">
                <a:latin typeface="Bahnschrift" panose="020B0502040204020203" pitchFamily="34" charset="0"/>
              </a:rPr>
              <a:t>Πηγή</a:t>
            </a:r>
            <a:r>
              <a:rPr lang="en-US" sz="1200" i="1" dirty="0">
                <a:latin typeface="Bahnschrift" panose="020B0502040204020203" pitchFamily="34" charset="0"/>
              </a:rPr>
              <a:t>: DECODING OF INCONSISTENT COMMUNICATIONS , Dr. Albert Mehrabian 1967</a:t>
            </a:r>
          </a:p>
        </p:txBody>
      </p:sp>
    </p:spTree>
    <p:extLst>
      <p:ext uri="{BB962C8B-B14F-4D97-AF65-F5344CB8AC3E}">
        <p14:creationId xmlns:p14="http://schemas.microsoft.com/office/powerpoint/2010/main" val="23245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C2F1-D2C9-BBFD-2E63-C3A49EFC51AB}"/>
              </a:ext>
            </a:extLst>
          </p:cNvPr>
          <p:cNvSpPr>
            <a:spLocks noGrp="1"/>
          </p:cNvSpPr>
          <p:nvPr>
            <p:ph type="title"/>
          </p:nvPr>
        </p:nvSpPr>
        <p:spPr/>
        <p:txBody>
          <a:bodyPr/>
          <a:lstStyle/>
          <a:p>
            <a:r>
              <a:rPr lang="el-GR" dirty="0"/>
              <a:t>Οι λέξεις</a:t>
            </a:r>
            <a:endParaRPr lang="en-US" dirty="0"/>
          </a:p>
        </p:txBody>
      </p:sp>
      <p:sp>
        <p:nvSpPr>
          <p:cNvPr id="3" name="Content Placeholder 2">
            <a:extLst>
              <a:ext uri="{FF2B5EF4-FFF2-40B4-BE49-F238E27FC236}">
                <a16:creationId xmlns:a16="http://schemas.microsoft.com/office/drawing/2014/main" id="{7746E6E8-FC1C-8A60-4096-ED7252D1AF54}"/>
              </a:ext>
            </a:extLst>
          </p:cNvPr>
          <p:cNvSpPr>
            <a:spLocks noGrp="1"/>
          </p:cNvSpPr>
          <p:nvPr>
            <p:ph sz="half" idx="1"/>
          </p:nvPr>
        </p:nvSpPr>
        <p:spPr/>
        <p:txBody>
          <a:bodyPr/>
          <a:lstStyle/>
          <a:p>
            <a:r>
              <a:rPr lang="el-GR" dirty="0"/>
              <a:t>Όταν επικοινωνούμε επαγγελματικά προσπαθούμε να χρησιμοποιούμε γλώσσα απλή αλλά «επίσημη» κι όχι «κοινή». Δεν μιλάμε με τους φίλους μας ή τους κολλητούς μας στην έξοδο μας.</a:t>
            </a:r>
          </a:p>
          <a:p>
            <a:r>
              <a:rPr lang="el-GR" dirty="0"/>
              <a:t>Απλή για να είναι κατανοητή, επίσημη για να γίνει σεβαστή από τον συνομιλητή μας.</a:t>
            </a:r>
            <a:endParaRPr lang="en-US" dirty="0"/>
          </a:p>
        </p:txBody>
      </p:sp>
      <p:pic>
        <p:nvPicPr>
          <p:cNvPr id="6" name="Content Placeholder 5">
            <a:extLst>
              <a:ext uri="{FF2B5EF4-FFF2-40B4-BE49-F238E27FC236}">
                <a16:creationId xmlns:a16="http://schemas.microsoft.com/office/drawing/2014/main" id="{638779D2-7577-E678-A6B4-DABD4A6C7CCE}"/>
              </a:ext>
            </a:extLst>
          </p:cNvPr>
          <p:cNvPicPr>
            <a:picLocks noGrp="1" noChangeAspect="1"/>
          </p:cNvPicPr>
          <p:nvPr>
            <p:ph sz="half" idx="2"/>
          </p:nvPr>
        </p:nvPicPr>
        <p:blipFill>
          <a:blip r:embed="rId2"/>
          <a:stretch>
            <a:fillRect/>
          </a:stretch>
        </p:blipFill>
        <p:spPr>
          <a:xfrm>
            <a:off x="5487251" y="2463331"/>
            <a:ext cx="6399492" cy="2964701"/>
          </a:xfrm>
        </p:spPr>
      </p:pic>
    </p:spTree>
    <p:extLst>
      <p:ext uri="{BB962C8B-B14F-4D97-AF65-F5344CB8AC3E}">
        <p14:creationId xmlns:p14="http://schemas.microsoft.com/office/powerpoint/2010/main" val="259458294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394</TotalTime>
  <Words>1502</Words>
  <Application>Microsoft Office PowerPoint</Application>
  <PresentationFormat>Widescreen</PresentationFormat>
  <Paragraphs>81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Bahnschrift</vt:lpstr>
      <vt:lpstr>Trebuchet MS</vt:lpstr>
      <vt:lpstr>Berlin</vt:lpstr>
      <vt:lpstr>ΕΠΙΚΟΙΝΩΝΙΑ</vt:lpstr>
      <vt:lpstr>Προφορικές δεξιότητες.</vt:lpstr>
      <vt:lpstr>Συνθήκες Επικοινωνίας</vt:lpstr>
      <vt:lpstr>1. Τα όρια</vt:lpstr>
      <vt:lpstr>2. Εκπαίδευση / Γυμνάσια</vt:lpstr>
      <vt:lpstr>Επικοινωνία με ναυτικούς διαφορετικών εθνικοτήτων</vt:lpstr>
      <vt:lpstr>Επικοινωνία με ναυτικούς διαφορετικών εθνικοτήτων</vt:lpstr>
      <vt:lpstr>Στοιχεία Προφορικής Επικοινωνίας – Ποσοστό που συνεισφέρουν στην επιτυχημένη επικοινωνία.</vt:lpstr>
      <vt:lpstr>Οι λέξεις</vt:lpstr>
      <vt:lpstr>Πλοίο και ομιλούσα επικοινωνία.</vt:lpstr>
      <vt:lpstr>Πλοίο και ομιλούσα επικοινωνία (β).</vt:lpstr>
      <vt:lpstr>Πλοίο και ομιλούσα επικοινωνία (γ).</vt:lpstr>
      <vt:lpstr>Η Γλώσσα του σώματος.</vt:lpstr>
      <vt:lpstr>Η Γλώσσα του σώματος.</vt:lpstr>
      <vt:lpstr>Μερικά σημάδια για να καταλάβουμε τους συνομιλητές μας.</vt:lpstr>
      <vt:lpstr>Η Γλώσσα του σώματος για τους ομιλητές</vt:lpstr>
      <vt:lpstr>Η προσωπική εμφάνιση</vt:lpstr>
      <vt:lpstr>Ο τόνος της φωνής</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ΕΠΙΚΟΙΝΩΝΙΑ</dc:title>
  <dc:creator>Θρασύβουλος Κοτσιφάκης</dc:creator>
  <cp:lastModifiedBy>Θρασύβουλος Κοτσιφάκης</cp:lastModifiedBy>
  <cp:revision>2</cp:revision>
  <dcterms:created xsi:type="dcterms:W3CDTF">2023-11-12T17:58:10Z</dcterms:created>
  <dcterms:modified xsi:type="dcterms:W3CDTF">2023-11-13T00:32:36Z</dcterms:modified>
</cp:coreProperties>
</file>