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452"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7" r:id="rId73"/>
    <p:sldId id="428" r:id="rId74"/>
    <p:sldId id="429" r:id="rId75"/>
    <p:sldId id="430" r:id="rId76"/>
    <p:sldId id="431" r:id="rId77"/>
    <p:sldId id="432" r:id="rId78"/>
    <p:sldId id="433" r:id="rId79"/>
    <p:sldId id="434" r:id="rId80"/>
    <p:sldId id="435" r:id="rId81"/>
    <p:sldId id="436" r:id="rId82"/>
    <p:sldId id="437" r:id="rId83"/>
    <p:sldId id="438" r:id="rId84"/>
    <p:sldId id="439" r:id="rId85"/>
    <p:sldId id="441" r:id="rId86"/>
    <p:sldId id="442" r:id="rId87"/>
    <p:sldId id="443" r:id="rId88"/>
    <p:sldId id="444" r:id="rId89"/>
    <p:sldId id="445" r:id="rId90"/>
    <p:sldId id="446" r:id="rId91"/>
    <p:sldId id="447" r:id="rId92"/>
    <p:sldId id="448" r:id="rId93"/>
    <p:sldId id="449" r:id="rId94"/>
    <p:sldId id="450"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704" autoAdjust="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1EE41-C8EB-433A-BB2F-2061B1EA18AB}" type="datetimeFigureOut">
              <a:rPr lang="en-GB" smtClean="0"/>
              <a:pPr/>
              <a:t>22/04/2026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F5AFE-CBB0-4741-9F02-24566A5633C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929A9-8A99-4E63-89E5-DBB9146C514A}" type="slidenum">
              <a:rPr lang="en-GB"/>
              <a:pPr/>
              <a:t>3</a:t>
            </a:fld>
            <a:endParaRPr lang="en-GB"/>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FB2F-DACA-4FAE-A61B-8AC9F785A223}" type="slidenum">
              <a:rPr lang="en-GB"/>
              <a:pPr/>
              <a:t>12</a:t>
            </a:fld>
            <a:endParaRPr lang="en-GB"/>
          </a:p>
        </p:txBody>
      </p:sp>
      <p:sp>
        <p:nvSpPr>
          <p:cNvPr id="23554" name="Rectangle 2"/>
          <p:cNvSpPr>
            <a:spLocks noGrp="1" noRot="1" noChangeAspect="1" noChangeArrowheads="1" noTextEdit="1"/>
          </p:cNvSpPr>
          <p:nvPr>
            <p:ph type="sldImg"/>
          </p:nvPr>
        </p:nvSpPr>
        <p:spPr>
          <a:ln cap="flat"/>
        </p:spPr>
      </p:sp>
      <p:sp>
        <p:nvSpPr>
          <p:cNvPr id="23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03DCC-1969-4966-9253-307BAAD7FFF7}" type="slidenum">
              <a:rPr lang="en-GB"/>
              <a:pPr/>
              <a:t>13</a:t>
            </a:fld>
            <a:endParaRPr lang="en-GB"/>
          </a:p>
        </p:txBody>
      </p:sp>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C0606-B6A6-4CA4-80CF-FCC48FBC8475}" type="slidenum">
              <a:rPr lang="en-GB"/>
              <a:pPr/>
              <a:t>14</a:t>
            </a:fld>
            <a:endParaRPr lang="en-GB"/>
          </a:p>
        </p:txBody>
      </p:sp>
      <p:sp>
        <p:nvSpPr>
          <p:cNvPr id="27650" name="Rectangle 2"/>
          <p:cNvSpPr>
            <a:spLocks noGrp="1" noRot="1" noChangeAspect="1" noChangeArrowheads="1" noTextEdit="1"/>
          </p:cNvSpPr>
          <p:nvPr>
            <p:ph type="sldImg"/>
          </p:nvPr>
        </p:nvSpPr>
        <p:spPr>
          <a:ln cap="flat"/>
        </p:spPr>
      </p:sp>
      <p:sp>
        <p:nvSpPr>
          <p:cNvPr id="276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57D43-0BFB-4EB6-9D3E-12D695710F81}" type="slidenum">
              <a:rPr lang="en-GB"/>
              <a:pPr/>
              <a:t>15</a:t>
            </a:fld>
            <a:endParaRPr lang="en-GB"/>
          </a:p>
        </p:txBody>
      </p:sp>
      <p:sp>
        <p:nvSpPr>
          <p:cNvPr id="29698" name="Rectangle 2"/>
          <p:cNvSpPr>
            <a:spLocks noGrp="1" noRot="1" noChangeAspect="1" noChangeArrowheads="1" noTextEdit="1"/>
          </p:cNvSpPr>
          <p:nvPr>
            <p:ph type="sldImg"/>
          </p:nvPr>
        </p:nvSpPr>
        <p:spPr>
          <a:ln cap="flat"/>
        </p:spPr>
      </p:sp>
      <p:sp>
        <p:nvSpPr>
          <p:cNvPr id="29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44076-E923-4969-9A71-E592CC3873E5}" type="slidenum">
              <a:rPr lang="en-GB"/>
              <a:pPr/>
              <a:t>16</a:t>
            </a:fld>
            <a:endParaRPr lang="en-GB"/>
          </a:p>
        </p:txBody>
      </p:sp>
      <p:sp>
        <p:nvSpPr>
          <p:cNvPr id="31746" name="Rectangle 2"/>
          <p:cNvSpPr>
            <a:spLocks noGrp="1" noRot="1" noChangeAspect="1" noChangeArrowheads="1" noTextEdit="1"/>
          </p:cNvSpPr>
          <p:nvPr>
            <p:ph type="sldImg"/>
          </p:nvPr>
        </p:nvSpPr>
        <p:spPr>
          <a:ln cap="flat"/>
        </p:spPr>
      </p:sp>
      <p:sp>
        <p:nvSpPr>
          <p:cNvPr id="31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59A51-FE4C-4220-830C-D4640B812347}" type="slidenum">
              <a:rPr lang="en-GB"/>
              <a:pPr/>
              <a:t>17</a:t>
            </a:fld>
            <a:endParaRPr lang="en-GB"/>
          </a:p>
        </p:txBody>
      </p:sp>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80A9D-904F-4277-8673-D985CADA94AF}" type="slidenum">
              <a:rPr lang="en-GB"/>
              <a:pPr/>
              <a:t>18</a:t>
            </a:fld>
            <a:endParaRPr lang="en-GB"/>
          </a:p>
        </p:txBody>
      </p:sp>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0A9D6-FDA8-4934-8EC6-DDD866113894}" type="slidenum">
              <a:rPr lang="en-GB"/>
              <a:pPr/>
              <a:t>19</a:t>
            </a:fld>
            <a:endParaRPr lang="en-GB"/>
          </a:p>
        </p:txBody>
      </p:sp>
      <p:sp>
        <p:nvSpPr>
          <p:cNvPr id="37890" name="Rectangle 2"/>
          <p:cNvSpPr>
            <a:spLocks noGrp="1" noRot="1" noChangeAspect="1" noChangeArrowheads="1" noTextEdit="1"/>
          </p:cNvSpPr>
          <p:nvPr>
            <p:ph type="sldImg"/>
          </p:nvPr>
        </p:nvSpPr>
        <p:spPr>
          <a:ln cap="flat"/>
        </p:spPr>
      </p:sp>
      <p:sp>
        <p:nvSpPr>
          <p:cNvPr id="37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3857C-BAD8-4036-A268-BFCA80EBB4EF}" type="slidenum">
              <a:rPr lang="en-GB"/>
              <a:pPr/>
              <a:t>20</a:t>
            </a:fld>
            <a:endParaRPr lang="en-GB"/>
          </a:p>
        </p:txBody>
      </p:sp>
      <p:sp>
        <p:nvSpPr>
          <p:cNvPr id="39938" name="Rectangle 2"/>
          <p:cNvSpPr>
            <a:spLocks noGrp="1" noRot="1" noChangeAspect="1" noChangeArrowheads="1" noTextEdit="1"/>
          </p:cNvSpPr>
          <p:nvPr>
            <p:ph type="sldImg"/>
          </p:nvPr>
        </p:nvSpPr>
        <p:spPr>
          <a:ln cap="flat"/>
        </p:spPr>
      </p:sp>
      <p:sp>
        <p:nvSpPr>
          <p:cNvPr id="39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75A61-209A-4315-B27D-4301D413658F}" type="slidenum">
              <a:rPr lang="en-GB"/>
              <a:pPr/>
              <a:t>21</a:t>
            </a:fld>
            <a:endParaRPr lang="en-GB"/>
          </a:p>
        </p:txBody>
      </p:sp>
      <p:sp>
        <p:nvSpPr>
          <p:cNvPr id="41986" name="Rectangle 2"/>
          <p:cNvSpPr>
            <a:spLocks noGrp="1" noRot="1" noChangeAspect="1" noChangeArrowheads="1" noTextEdit="1"/>
          </p:cNvSpPr>
          <p:nvPr>
            <p:ph type="sldImg"/>
          </p:nvPr>
        </p:nvSpPr>
        <p:spPr>
          <a:ln cap="flat"/>
        </p:spPr>
      </p:sp>
      <p:sp>
        <p:nvSpPr>
          <p:cNvPr id="41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C5285-7ECA-49F2-B523-B583CB296C74}" type="slidenum">
              <a:rPr lang="en-GB"/>
              <a:pPr/>
              <a:t>4</a:t>
            </a:fld>
            <a:endParaRPr lang="en-GB"/>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FCCBE-5133-4539-B62D-68BA2FE7A318}" type="slidenum">
              <a:rPr lang="en-GB"/>
              <a:pPr/>
              <a:t>22</a:t>
            </a:fld>
            <a:endParaRPr lang="en-GB"/>
          </a:p>
        </p:txBody>
      </p:sp>
      <p:sp>
        <p:nvSpPr>
          <p:cNvPr id="44034" name="Rectangle 2"/>
          <p:cNvSpPr>
            <a:spLocks noGrp="1" noRot="1" noChangeAspect="1" noChangeArrowheads="1" noTextEdit="1"/>
          </p:cNvSpPr>
          <p:nvPr>
            <p:ph type="sldImg"/>
          </p:nvPr>
        </p:nvSpPr>
        <p:spPr>
          <a:ln cap="flat"/>
        </p:spPr>
      </p:sp>
      <p:sp>
        <p:nvSpPr>
          <p:cNvPr id="440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833B5-D2F0-47C4-BB7F-B1AB9FDA47F9}" type="slidenum">
              <a:rPr lang="en-GB"/>
              <a:pPr/>
              <a:t>23</a:t>
            </a:fld>
            <a:endParaRPr lang="en-GB"/>
          </a:p>
        </p:txBody>
      </p:sp>
      <p:sp>
        <p:nvSpPr>
          <p:cNvPr id="46082" name="Rectangle 2"/>
          <p:cNvSpPr>
            <a:spLocks noGrp="1" noRot="1" noChangeAspect="1" noChangeArrowheads="1" noTextEdit="1"/>
          </p:cNvSpPr>
          <p:nvPr>
            <p:ph type="sldImg"/>
          </p:nvPr>
        </p:nvSpPr>
        <p:spPr>
          <a:ln cap="flat"/>
        </p:spPr>
      </p:sp>
      <p:sp>
        <p:nvSpPr>
          <p:cNvPr id="46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18D65-3823-43CF-ACB2-968F5B5433B6}" type="slidenum">
              <a:rPr lang="en-GB"/>
              <a:pPr/>
              <a:t>24</a:t>
            </a:fld>
            <a:endParaRPr lang="en-GB"/>
          </a:p>
        </p:txBody>
      </p:sp>
      <p:sp>
        <p:nvSpPr>
          <p:cNvPr id="48130" name="Rectangle 2"/>
          <p:cNvSpPr>
            <a:spLocks noGrp="1" noRot="1" noChangeAspect="1" noChangeArrowheads="1" noTextEdit="1"/>
          </p:cNvSpPr>
          <p:nvPr>
            <p:ph type="sldImg"/>
          </p:nvPr>
        </p:nvSpPr>
        <p:spPr>
          <a:ln cap="flat"/>
        </p:spPr>
      </p:sp>
      <p:sp>
        <p:nvSpPr>
          <p:cNvPr id="48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F8E1C-4538-4916-8F59-4E52B32FB3A0}" type="slidenum">
              <a:rPr lang="en-GB"/>
              <a:pPr/>
              <a:t>25</a:t>
            </a:fld>
            <a:endParaRPr lang="en-GB"/>
          </a:p>
        </p:txBody>
      </p:sp>
      <p:sp>
        <p:nvSpPr>
          <p:cNvPr id="50178" name="Rectangle 2"/>
          <p:cNvSpPr>
            <a:spLocks noGrp="1" noRot="1" noChangeAspect="1" noChangeArrowheads="1" noTextEdit="1"/>
          </p:cNvSpPr>
          <p:nvPr>
            <p:ph type="sldImg"/>
          </p:nvPr>
        </p:nvSpPr>
        <p:spPr>
          <a:ln cap="flat"/>
        </p:spPr>
      </p:sp>
      <p:sp>
        <p:nvSpPr>
          <p:cNvPr id="50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07C82-0ACA-4394-809F-76F5B3740770}" type="slidenum">
              <a:rPr lang="en-GB"/>
              <a:pPr/>
              <a:t>26</a:t>
            </a:fld>
            <a:endParaRPr lang="en-GB"/>
          </a:p>
        </p:txBody>
      </p:sp>
      <p:sp>
        <p:nvSpPr>
          <p:cNvPr id="52226" name="Rectangle 2"/>
          <p:cNvSpPr>
            <a:spLocks noGrp="1" noRot="1" noChangeAspect="1" noChangeArrowheads="1" noTextEdit="1"/>
          </p:cNvSpPr>
          <p:nvPr>
            <p:ph type="sldImg"/>
          </p:nvPr>
        </p:nvSpPr>
        <p:spPr>
          <a:ln cap="flat"/>
        </p:spPr>
      </p:sp>
      <p:sp>
        <p:nvSpPr>
          <p:cNvPr id="52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FDD94-E804-4567-BC59-6FD6CCAFEDC8}" type="slidenum">
              <a:rPr lang="en-GB"/>
              <a:pPr/>
              <a:t>27</a:t>
            </a:fld>
            <a:endParaRPr lang="en-GB"/>
          </a:p>
        </p:txBody>
      </p:sp>
      <p:sp>
        <p:nvSpPr>
          <p:cNvPr id="54274" name="Rectangle 2"/>
          <p:cNvSpPr>
            <a:spLocks noGrp="1" noRot="1" noChangeAspect="1" noChangeArrowheads="1" noTextEdit="1"/>
          </p:cNvSpPr>
          <p:nvPr>
            <p:ph type="sldImg"/>
          </p:nvPr>
        </p:nvSpPr>
        <p:spPr>
          <a:ln cap="flat"/>
        </p:spPr>
      </p:sp>
      <p:sp>
        <p:nvSpPr>
          <p:cNvPr id="54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5FC77-8CFB-499B-BB6C-5AC93C7F9FE0}" type="slidenum">
              <a:rPr lang="en-GB"/>
              <a:pPr/>
              <a:t>28</a:t>
            </a:fld>
            <a:endParaRPr lang="en-GB"/>
          </a:p>
        </p:txBody>
      </p:sp>
      <p:sp>
        <p:nvSpPr>
          <p:cNvPr id="56322" name="Rectangle 2"/>
          <p:cNvSpPr>
            <a:spLocks noGrp="1" noRot="1" noChangeAspect="1" noChangeArrowheads="1" noTextEdit="1"/>
          </p:cNvSpPr>
          <p:nvPr>
            <p:ph type="sldImg"/>
          </p:nvPr>
        </p:nvSpPr>
        <p:spPr>
          <a:ln cap="flat"/>
        </p:spPr>
      </p:sp>
      <p:sp>
        <p:nvSpPr>
          <p:cNvPr id="56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7A5A42-EFCD-4690-A597-9C85E65B99EB}" type="slidenum">
              <a:rPr lang="en-GB"/>
              <a:pPr/>
              <a:t>29</a:t>
            </a:fld>
            <a:endParaRPr lang="en-GB"/>
          </a:p>
        </p:txBody>
      </p:sp>
      <p:sp>
        <p:nvSpPr>
          <p:cNvPr id="58370" name="Rectangle 2"/>
          <p:cNvSpPr>
            <a:spLocks noGrp="1" noRot="1" noChangeAspect="1" noChangeArrowheads="1" noTextEdit="1"/>
          </p:cNvSpPr>
          <p:nvPr>
            <p:ph type="sldImg"/>
          </p:nvPr>
        </p:nvSpPr>
        <p:spPr>
          <a:ln cap="flat"/>
        </p:spPr>
      </p:sp>
      <p:sp>
        <p:nvSpPr>
          <p:cNvPr id="583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05AB0-D58B-49B0-9CA9-F1BF063FE4C6}" type="slidenum">
              <a:rPr lang="en-GB"/>
              <a:pPr/>
              <a:t>30</a:t>
            </a:fld>
            <a:endParaRPr lang="en-GB"/>
          </a:p>
        </p:txBody>
      </p:sp>
      <p:sp>
        <p:nvSpPr>
          <p:cNvPr id="60418" name="Rectangle 2"/>
          <p:cNvSpPr>
            <a:spLocks noGrp="1" noRot="1" noChangeAspect="1" noChangeArrowheads="1" noTextEdit="1"/>
          </p:cNvSpPr>
          <p:nvPr>
            <p:ph type="sldImg"/>
          </p:nvPr>
        </p:nvSpPr>
        <p:spPr>
          <a:ln cap="flat"/>
        </p:spPr>
      </p:sp>
      <p:sp>
        <p:nvSpPr>
          <p:cNvPr id="60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C9CEF-E628-49F9-82E8-E621D35D83E3}" type="slidenum">
              <a:rPr lang="en-GB"/>
              <a:pPr/>
              <a:t>31</a:t>
            </a:fld>
            <a:endParaRPr lang="en-GB"/>
          </a:p>
        </p:txBody>
      </p:sp>
      <p:sp>
        <p:nvSpPr>
          <p:cNvPr id="62466" name="Rectangle 2"/>
          <p:cNvSpPr>
            <a:spLocks noGrp="1" noRot="1" noChangeAspect="1" noChangeArrowheads="1" noTextEdit="1"/>
          </p:cNvSpPr>
          <p:nvPr>
            <p:ph type="sldImg"/>
          </p:nvPr>
        </p:nvSpPr>
        <p:spPr>
          <a:ln cap="flat"/>
        </p:spPr>
      </p:sp>
      <p:sp>
        <p:nvSpPr>
          <p:cNvPr id="624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ED1C5-BC31-4324-8C82-1359E291D8F9}" type="slidenum">
              <a:rPr lang="en-GB"/>
              <a:pPr/>
              <a:t>5</a:t>
            </a:fld>
            <a:endParaRPr lang="en-GB"/>
          </a:p>
        </p:txBody>
      </p:sp>
      <p:sp>
        <p:nvSpPr>
          <p:cNvPr id="9218" name="Rectangle 2"/>
          <p:cNvSpPr>
            <a:spLocks noGrp="1" noRot="1" noChangeAspect="1" noChangeArrowheads="1" noTextEdit="1"/>
          </p:cNvSpPr>
          <p:nvPr>
            <p:ph type="sldImg"/>
          </p:nvPr>
        </p:nvSpPr>
        <p:spPr>
          <a:ln cap="flat"/>
        </p:spPr>
      </p:sp>
      <p:sp>
        <p:nvSpPr>
          <p:cNvPr id="92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2E0D5-B37A-4257-999D-4D5009FC4DB5}" type="slidenum">
              <a:rPr lang="en-GB"/>
              <a:pPr/>
              <a:t>32</a:t>
            </a:fld>
            <a:endParaRPr lang="en-GB"/>
          </a:p>
        </p:txBody>
      </p:sp>
      <p:sp>
        <p:nvSpPr>
          <p:cNvPr id="64514" name="Rectangle 2"/>
          <p:cNvSpPr>
            <a:spLocks noGrp="1" noRot="1" noChangeAspect="1" noChangeArrowheads="1" noTextEdit="1"/>
          </p:cNvSpPr>
          <p:nvPr>
            <p:ph type="sldImg"/>
          </p:nvPr>
        </p:nvSpPr>
        <p:spPr>
          <a:ln cap="flat"/>
        </p:spPr>
      </p:sp>
      <p:sp>
        <p:nvSpPr>
          <p:cNvPr id="645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3BC2F-1F8C-48EB-BBE7-4664CAF1F450}" type="slidenum">
              <a:rPr lang="en-GB"/>
              <a:pPr/>
              <a:t>33</a:t>
            </a:fld>
            <a:endParaRPr lang="en-GB"/>
          </a:p>
        </p:txBody>
      </p:sp>
      <p:sp>
        <p:nvSpPr>
          <p:cNvPr id="66562" name="Rectangle 2"/>
          <p:cNvSpPr>
            <a:spLocks noGrp="1" noRot="1" noChangeAspect="1" noChangeArrowheads="1" noTextEdit="1"/>
          </p:cNvSpPr>
          <p:nvPr>
            <p:ph type="sldImg"/>
          </p:nvPr>
        </p:nvSpPr>
        <p:spPr>
          <a:ln cap="flat"/>
        </p:spPr>
      </p:sp>
      <p:sp>
        <p:nvSpPr>
          <p:cNvPr id="665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54C85-7BDE-4BCB-AC59-2205DA1E0F95}" type="slidenum">
              <a:rPr lang="en-GB"/>
              <a:pPr/>
              <a:t>34</a:t>
            </a:fld>
            <a:endParaRPr lang="en-GB"/>
          </a:p>
        </p:txBody>
      </p:sp>
      <p:sp>
        <p:nvSpPr>
          <p:cNvPr id="68610" name="Rectangle 2"/>
          <p:cNvSpPr>
            <a:spLocks noGrp="1" noRot="1" noChangeAspect="1" noChangeArrowheads="1" noTextEdit="1"/>
          </p:cNvSpPr>
          <p:nvPr>
            <p:ph type="sldImg"/>
          </p:nvPr>
        </p:nvSpPr>
        <p:spPr>
          <a:ln cap="flat"/>
        </p:spPr>
      </p:sp>
      <p:sp>
        <p:nvSpPr>
          <p:cNvPr id="686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45CB0-999B-42C4-8FC0-6B10095650AA}" type="slidenum">
              <a:rPr lang="en-GB"/>
              <a:pPr/>
              <a:t>35</a:t>
            </a:fld>
            <a:endParaRPr lang="en-GB"/>
          </a:p>
        </p:txBody>
      </p:sp>
      <p:sp>
        <p:nvSpPr>
          <p:cNvPr id="70658" name="Rectangle 2"/>
          <p:cNvSpPr>
            <a:spLocks noGrp="1" noRot="1" noChangeAspect="1" noChangeArrowheads="1" noTextEdit="1"/>
          </p:cNvSpPr>
          <p:nvPr>
            <p:ph type="sldImg"/>
          </p:nvPr>
        </p:nvSpPr>
        <p:spPr>
          <a:ln cap="flat"/>
        </p:spPr>
      </p:sp>
      <p:sp>
        <p:nvSpPr>
          <p:cNvPr id="706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B4F43-1418-4A22-9DD4-2FCDAFBB56E0}" type="slidenum">
              <a:rPr lang="en-GB"/>
              <a:pPr/>
              <a:t>36</a:t>
            </a:fld>
            <a:endParaRPr lang="en-GB"/>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65A89-442A-4F65-80E6-8A8260D9BB9E}" type="slidenum">
              <a:rPr lang="en-GB"/>
              <a:pPr/>
              <a:t>37</a:t>
            </a:fld>
            <a:endParaRPr lang="en-GB"/>
          </a:p>
        </p:txBody>
      </p:sp>
      <p:sp>
        <p:nvSpPr>
          <p:cNvPr id="74754" name="Rectangle 2"/>
          <p:cNvSpPr>
            <a:spLocks noGrp="1" noRot="1" noChangeAspect="1" noChangeArrowheads="1" noTextEdit="1"/>
          </p:cNvSpPr>
          <p:nvPr>
            <p:ph type="sldImg"/>
          </p:nvPr>
        </p:nvSpPr>
        <p:spPr>
          <a:ln cap="flat"/>
        </p:spPr>
      </p:sp>
      <p:sp>
        <p:nvSpPr>
          <p:cNvPr id="74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DDB6F-30A3-45B9-833D-C865E0B8CCE3}" type="slidenum">
              <a:rPr lang="en-GB"/>
              <a:pPr/>
              <a:t>38</a:t>
            </a:fld>
            <a:endParaRPr lang="en-GB"/>
          </a:p>
        </p:txBody>
      </p:sp>
      <p:sp>
        <p:nvSpPr>
          <p:cNvPr id="76802" name="Rectangle 2"/>
          <p:cNvSpPr>
            <a:spLocks noGrp="1" noRot="1" noChangeAspect="1" noChangeArrowheads="1" noTextEdit="1"/>
          </p:cNvSpPr>
          <p:nvPr>
            <p:ph type="sldImg"/>
          </p:nvPr>
        </p:nvSpPr>
        <p:spPr>
          <a:ln cap="flat"/>
        </p:spPr>
      </p:sp>
      <p:sp>
        <p:nvSpPr>
          <p:cNvPr id="76803" name="Rectangle 3"/>
          <p:cNvSpPr>
            <a:spLocks noGrp="1" noChangeArrowheads="1"/>
          </p:cNvSpPr>
          <p:nvPr>
            <p:ph type="body" idx="1"/>
          </p:nvPr>
        </p:nvSpPr>
        <p:spPr>
          <a:ln/>
        </p:spPr>
        <p:txBody>
          <a:bodyPr/>
          <a:lstStyle/>
          <a:p>
            <a:r>
              <a:rPr lang="en-GB" sz="1200" b="0" i="0" kern="1200" dirty="0">
                <a:solidFill>
                  <a:schemeClr val="tx1"/>
                </a:solidFill>
                <a:latin typeface="MetaPlusLF" pitchFamily="2" charset="0"/>
                <a:ea typeface="+mn-ea"/>
                <a:cs typeface="+mn-cs"/>
              </a:rPr>
              <a:t>Inductive proximity sensors are used for non-contact detection of metallic objects. Their operating principle is based on a coil and oscillator that creates an electromagnetic field in the close surroundings of the sensing surface. The presence of a metallic object (actuator) in the operating area causes a dampening of the oscillation amplitude. The rise or fall of such oscillation is identified by a threshold circuit that changes the output of the sensor. The operating distance of the sensor depends on the actuator's shape and size and is strictly linked to the nature of the material</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FE9F6-3881-4557-A5FA-131730F9971A}" type="slidenum">
              <a:rPr lang="en-GB"/>
              <a:pPr/>
              <a:t>39</a:t>
            </a:fld>
            <a:endParaRPr lang="en-GB"/>
          </a:p>
        </p:txBody>
      </p:sp>
      <p:sp>
        <p:nvSpPr>
          <p:cNvPr id="78850" name="Rectangle 2"/>
          <p:cNvSpPr>
            <a:spLocks noGrp="1" noRot="1" noChangeAspect="1" noChangeArrowheads="1" noTextEdit="1"/>
          </p:cNvSpPr>
          <p:nvPr>
            <p:ph type="sldImg"/>
          </p:nvPr>
        </p:nvSpPr>
        <p:spPr>
          <a:ln cap="flat"/>
        </p:spPr>
      </p:sp>
      <p:sp>
        <p:nvSpPr>
          <p:cNvPr id="788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AC920-CDD5-496C-8399-C4145C854E8A}" type="slidenum">
              <a:rPr lang="en-GB"/>
              <a:pPr/>
              <a:t>40</a:t>
            </a:fld>
            <a:endParaRPr lang="en-GB"/>
          </a:p>
        </p:txBody>
      </p:sp>
      <p:sp>
        <p:nvSpPr>
          <p:cNvPr id="80898" name="Rectangle 2"/>
          <p:cNvSpPr>
            <a:spLocks noGrp="1" noRot="1" noChangeAspect="1" noChangeArrowheads="1" noTextEdit="1"/>
          </p:cNvSpPr>
          <p:nvPr>
            <p:ph type="sldImg"/>
          </p:nvPr>
        </p:nvSpPr>
        <p:spPr>
          <a:ln cap="flat"/>
        </p:spPr>
      </p:sp>
      <p:sp>
        <p:nvSpPr>
          <p:cNvPr id="80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163B4-7632-4309-8139-C49470994409}" type="slidenum">
              <a:rPr lang="en-GB"/>
              <a:pPr/>
              <a:t>41</a:t>
            </a:fld>
            <a:endParaRPr lang="en-GB"/>
          </a:p>
        </p:txBody>
      </p:sp>
      <p:sp>
        <p:nvSpPr>
          <p:cNvPr id="82946" name="Rectangle 2"/>
          <p:cNvSpPr>
            <a:spLocks noGrp="1" noRot="1" noChangeAspect="1" noChangeArrowheads="1" noTextEdit="1"/>
          </p:cNvSpPr>
          <p:nvPr>
            <p:ph type="sldImg"/>
          </p:nvPr>
        </p:nvSpPr>
        <p:spPr>
          <a:ln cap="flat"/>
        </p:spPr>
      </p:sp>
      <p:sp>
        <p:nvSpPr>
          <p:cNvPr id="829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A79FB-8ECA-49B5-8BC9-E1375BB472C7}" type="slidenum">
              <a:rPr lang="en-GB"/>
              <a:pPr/>
              <a:t>6</a:t>
            </a:fld>
            <a:endParaRPr lang="en-GB"/>
          </a:p>
        </p:txBody>
      </p:sp>
      <p:sp>
        <p:nvSpPr>
          <p:cNvPr id="11266" name="Rectangle 2"/>
          <p:cNvSpPr>
            <a:spLocks noGrp="1" noRot="1" noChangeAspect="1" noChangeArrowheads="1" noTextEdit="1"/>
          </p:cNvSpPr>
          <p:nvPr>
            <p:ph type="sldImg"/>
          </p:nvPr>
        </p:nvSpPr>
        <p:spPr>
          <a:ln cap="flat"/>
        </p:spPr>
      </p:sp>
      <p:sp>
        <p:nvSpPr>
          <p:cNvPr id="11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08125-2D0A-4B4F-9C30-6AB252AC3D39}" type="slidenum">
              <a:rPr lang="en-GB"/>
              <a:pPr/>
              <a:t>42</a:t>
            </a:fld>
            <a:endParaRPr lang="en-GB"/>
          </a:p>
        </p:txBody>
      </p:sp>
      <p:sp>
        <p:nvSpPr>
          <p:cNvPr id="84994" name="Rectangle 2"/>
          <p:cNvSpPr>
            <a:spLocks noGrp="1" noRot="1" noChangeAspect="1" noChangeArrowheads="1" noTextEdit="1"/>
          </p:cNvSpPr>
          <p:nvPr>
            <p:ph type="sldImg"/>
          </p:nvPr>
        </p:nvSpPr>
        <p:spPr>
          <a:ln cap="flat"/>
        </p:spPr>
      </p:sp>
      <p:sp>
        <p:nvSpPr>
          <p:cNvPr id="849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96B3D-C7A7-438F-9FDE-F74A5D933FFF}" type="slidenum">
              <a:rPr lang="en-GB"/>
              <a:pPr/>
              <a:t>43</a:t>
            </a:fld>
            <a:endParaRPr lang="en-GB"/>
          </a:p>
        </p:txBody>
      </p:sp>
      <p:sp>
        <p:nvSpPr>
          <p:cNvPr id="87042" name="Rectangle 2"/>
          <p:cNvSpPr>
            <a:spLocks noGrp="1" noRot="1" noChangeAspect="1" noChangeArrowheads="1" noTextEdit="1"/>
          </p:cNvSpPr>
          <p:nvPr>
            <p:ph type="sldImg"/>
          </p:nvPr>
        </p:nvSpPr>
        <p:spPr>
          <a:ln cap="flat"/>
        </p:spPr>
      </p:sp>
      <p:sp>
        <p:nvSpPr>
          <p:cNvPr id="870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AC689-2E92-4041-8F24-DDD47F7AD347}" type="slidenum">
              <a:rPr lang="en-GB"/>
              <a:pPr/>
              <a:t>44</a:t>
            </a:fld>
            <a:endParaRPr lang="en-GB"/>
          </a:p>
        </p:txBody>
      </p:sp>
      <p:sp>
        <p:nvSpPr>
          <p:cNvPr id="89090" name="Rectangle 2"/>
          <p:cNvSpPr>
            <a:spLocks noGrp="1" noRot="1" noChangeAspect="1" noChangeArrowheads="1" noTextEdit="1"/>
          </p:cNvSpPr>
          <p:nvPr>
            <p:ph type="sldImg"/>
          </p:nvPr>
        </p:nvSpPr>
        <p:spPr>
          <a:ln cap="flat"/>
        </p:spPr>
      </p:sp>
      <p:sp>
        <p:nvSpPr>
          <p:cNvPr id="89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0BC70-2AE2-4217-B071-6C596E39A1B1}" type="slidenum">
              <a:rPr lang="en-GB"/>
              <a:pPr/>
              <a:t>45</a:t>
            </a:fld>
            <a:endParaRPr lang="en-GB"/>
          </a:p>
        </p:txBody>
      </p:sp>
      <p:sp>
        <p:nvSpPr>
          <p:cNvPr id="91138" name="Rectangle 2"/>
          <p:cNvSpPr>
            <a:spLocks noGrp="1" noRot="1" noChangeAspect="1" noChangeArrowheads="1" noTextEdit="1"/>
          </p:cNvSpPr>
          <p:nvPr>
            <p:ph type="sldImg"/>
          </p:nvPr>
        </p:nvSpPr>
        <p:spPr>
          <a:ln cap="flat"/>
        </p:spPr>
      </p:sp>
      <p:sp>
        <p:nvSpPr>
          <p:cNvPr id="911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2DE98-D2F7-4A42-89AF-AD84DD79AA89}" type="slidenum">
              <a:rPr lang="en-GB"/>
              <a:pPr/>
              <a:t>46</a:t>
            </a:fld>
            <a:endParaRPr lang="en-GB"/>
          </a:p>
        </p:txBody>
      </p:sp>
      <p:sp>
        <p:nvSpPr>
          <p:cNvPr id="93186" name="Rectangle 2"/>
          <p:cNvSpPr>
            <a:spLocks noGrp="1" noRot="1" noChangeAspect="1" noChangeArrowheads="1" noTextEdit="1"/>
          </p:cNvSpPr>
          <p:nvPr>
            <p:ph type="sldImg"/>
          </p:nvPr>
        </p:nvSpPr>
        <p:spPr>
          <a:ln cap="flat"/>
        </p:spPr>
      </p:sp>
      <p:sp>
        <p:nvSpPr>
          <p:cNvPr id="931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A91B3-89BA-4262-9B48-E407AA278ADE}" type="slidenum">
              <a:rPr lang="en-GB"/>
              <a:pPr/>
              <a:t>47</a:t>
            </a:fld>
            <a:endParaRPr lang="en-GB"/>
          </a:p>
        </p:txBody>
      </p:sp>
      <p:sp>
        <p:nvSpPr>
          <p:cNvPr id="95234" name="Rectangle 2"/>
          <p:cNvSpPr>
            <a:spLocks noGrp="1" noRot="1" noChangeAspect="1" noChangeArrowheads="1" noTextEdit="1"/>
          </p:cNvSpPr>
          <p:nvPr>
            <p:ph type="sldImg"/>
          </p:nvPr>
        </p:nvSpPr>
        <p:spPr>
          <a:ln cap="flat"/>
        </p:spPr>
      </p:sp>
      <p:sp>
        <p:nvSpPr>
          <p:cNvPr id="952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028CF-D0D5-49CB-A8C5-787113CCB51B}" type="slidenum">
              <a:rPr lang="en-GB"/>
              <a:pPr/>
              <a:t>48</a:t>
            </a:fld>
            <a:endParaRPr lang="en-GB"/>
          </a:p>
        </p:txBody>
      </p:sp>
      <p:sp>
        <p:nvSpPr>
          <p:cNvPr id="97282" name="Rectangle 2"/>
          <p:cNvSpPr>
            <a:spLocks noGrp="1" noRot="1" noChangeAspect="1" noChangeArrowheads="1" noTextEdit="1"/>
          </p:cNvSpPr>
          <p:nvPr>
            <p:ph type="sldImg"/>
          </p:nvPr>
        </p:nvSpPr>
        <p:spPr>
          <a:ln cap="flat"/>
        </p:spPr>
      </p:sp>
      <p:sp>
        <p:nvSpPr>
          <p:cNvPr id="972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a:solidFill>
                  <a:schemeClr val="tx1"/>
                </a:solidFill>
                <a:latin typeface="MetaPlusLF" pitchFamily="2" charset="0"/>
                <a:ea typeface="+mn-ea"/>
                <a:cs typeface="+mn-cs"/>
              </a:rPr>
              <a:t>Capacitive sensors are used for non-contact detection of metallic objects &amp; </a:t>
            </a:r>
            <a:r>
              <a:rPr lang="en-GB" sz="1200" b="0" i="0" kern="1200" dirty="0" err="1">
                <a:solidFill>
                  <a:schemeClr val="tx1"/>
                </a:solidFill>
                <a:latin typeface="MetaPlusLF" pitchFamily="2" charset="0"/>
                <a:ea typeface="+mn-ea"/>
                <a:cs typeface="+mn-cs"/>
              </a:rPr>
              <a:t>nonmetallic</a:t>
            </a:r>
            <a:r>
              <a:rPr lang="en-GB" sz="1200" b="0" i="0" kern="1200" dirty="0">
                <a:solidFill>
                  <a:schemeClr val="tx1"/>
                </a:solidFill>
                <a:latin typeface="MetaPlusLF" pitchFamily="2" charset="0"/>
                <a:ea typeface="+mn-ea"/>
                <a:cs typeface="+mn-cs"/>
              </a:rPr>
              <a:t> objects (liquid, plastic, wooden materials and so on). Capacitive proximity sensors use the variation of capacitance between the sensor and the object being detected. When the object is at a preset distance from the sensitive side of the sensor, an electronic circuit inside the sensor begins to oscillate. The rise or fall of such oscillation is identified by a threshold circuit that drives an amplifier for the operation of an external load. A screw placed on the backside of the sensor allows regulation of the operating distance. This sensitivity regulation is useful in applications, such as detection of full containers and non-detection of empty containers.</a:t>
            </a:r>
            <a:endParaRPr lang="en-GB" dirty="0"/>
          </a:p>
        </p:txBody>
      </p:sp>
      <p:sp>
        <p:nvSpPr>
          <p:cNvPr id="4" name="Slide Number Placeholder 3"/>
          <p:cNvSpPr>
            <a:spLocks noGrp="1"/>
          </p:cNvSpPr>
          <p:nvPr>
            <p:ph type="sldNum" sz="quarter" idx="10"/>
          </p:nvPr>
        </p:nvSpPr>
        <p:spPr/>
        <p:txBody>
          <a:bodyPr/>
          <a:lstStyle/>
          <a:p>
            <a:fld id="{A2EC229B-8669-4E8F-BF96-657B41D60705}" type="slidenum">
              <a:rPr lang="en-GB" smtClean="0"/>
              <a:pPr/>
              <a:t>70</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76D80-D7C1-4237-8AD8-52BFC86B650A}" type="slidenum">
              <a:rPr lang="en-GB"/>
              <a:pPr/>
              <a:t>76</a:t>
            </a:fld>
            <a:endParaRPr lang="en-GB"/>
          </a:p>
        </p:txBody>
      </p:sp>
      <p:sp>
        <p:nvSpPr>
          <p:cNvPr id="126978" name="Rectangle 2"/>
          <p:cNvSpPr>
            <a:spLocks noGrp="1" noRot="1" noChangeAspect="1" noChangeArrowheads="1" noTextEdit="1"/>
          </p:cNvSpPr>
          <p:nvPr>
            <p:ph type="sldImg"/>
          </p:nvPr>
        </p:nvSpPr>
        <p:spPr>
          <a:ln cap="flat"/>
        </p:spPr>
      </p:sp>
      <p:sp>
        <p:nvSpPr>
          <p:cNvPr id="1269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63B8A-48F7-4CF0-85AF-95C5093BBDEB}" type="slidenum">
              <a:rPr lang="en-GB"/>
              <a:pPr/>
              <a:t>77</a:t>
            </a:fld>
            <a:endParaRPr lang="en-GB"/>
          </a:p>
        </p:txBody>
      </p:sp>
      <p:sp>
        <p:nvSpPr>
          <p:cNvPr id="129026" name="Rectangle 2"/>
          <p:cNvSpPr>
            <a:spLocks noGrp="1" noRot="1" noChangeAspect="1" noChangeArrowheads="1" noTextEdit="1"/>
          </p:cNvSpPr>
          <p:nvPr>
            <p:ph type="sldImg"/>
          </p:nvPr>
        </p:nvSpPr>
        <p:spPr>
          <a:ln cap="flat"/>
        </p:spPr>
      </p:sp>
      <p:sp>
        <p:nvSpPr>
          <p:cNvPr id="1290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A9EF9-5B4B-4799-99C2-8CCB117D9CC9}" type="slidenum">
              <a:rPr lang="en-GB"/>
              <a:pPr/>
              <a:t>7</a:t>
            </a:fld>
            <a:endParaRPr lang="en-GB"/>
          </a:p>
        </p:txBody>
      </p:sp>
      <p:sp>
        <p:nvSpPr>
          <p:cNvPr id="13314" name="Rectangle 2"/>
          <p:cNvSpPr>
            <a:spLocks noGrp="1" noRot="1" noChangeAspect="1" noChangeArrowheads="1" noTextEdit="1"/>
          </p:cNvSpPr>
          <p:nvPr>
            <p:ph type="sldImg"/>
          </p:nvPr>
        </p:nvSpPr>
        <p:spPr>
          <a:ln cap="flat"/>
        </p:spPr>
      </p:sp>
      <p:sp>
        <p:nvSpPr>
          <p:cNvPr id="13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756D0-50C9-4547-ADF0-2A75ABCB4514}" type="slidenum">
              <a:rPr lang="en-GB"/>
              <a:pPr/>
              <a:t>78</a:t>
            </a:fld>
            <a:endParaRPr lang="en-GB"/>
          </a:p>
        </p:txBody>
      </p:sp>
      <p:sp>
        <p:nvSpPr>
          <p:cNvPr id="131074" name="Rectangle 2"/>
          <p:cNvSpPr>
            <a:spLocks noGrp="1" noRot="1" noChangeAspect="1" noChangeArrowheads="1" noTextEdit="1"/>
          </p:cNvSpPr>
          <p:nvPr>
            <p:ph type="sldImg"/>
          </p:nvPr>
        </p:nvSpPr>
        <p:spPr>
          <a:ln cap="flat"/>
        </p:spPr>
      </p:sp>
      <p:sp>
        <p:nvSpPr>
          <p:cNvPr id="1310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998C-30CF-4C8E-97FB-6ED5EB19810C}" type="slidenum">
              <a:rPr lang="en-GB"/>
              <a:pPr/>
              <a:t>79</a:t>
            </a:fld>
            <a:endParaRPr lang="en-GB"/>
          </a:p>
        </p:txBody>
      </p:sp>
      <p:sp>
        <p:nvSpPr>
          <p:cNvPr id="133122" name="Rectangle 2"/>
          <p:cNvSpPr>
            <a:spLocks noGrp="1" noRot="1" noChangeAspect="1" noChangeArrowheads="1" noTextEdit="1"/>
          </p:cNvSpPr>
          <p:nvPr>
            <p:ph type="sldImg"/>
          </p:nvPr>
        </p:nvSpPr>
        <p:spPr>
          <a:ln cap="flat"/>
        </p:spPr>
      </p:sp>
      <p:sp>
        <p:nvSpPr>
          <p:cNvPr id="133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E9276-E2A2-43BD-95A3-0902DC736A6D}" type="slidenum">
              <a:rPr lang="en-GB"/>
              <a:pPr/>
              <a:t>80</a:t>
            </a:fld>
            <a:endParaRPr lang="en-GB"/>
          </a:p>
        </p:txBody>
      </p:sp>
      <p:sp>
        <p:nvSpPr>
          <p:cNvPr id="135170" name="Rectangle 2"/>
          <p:cNvSpPr>
            <a:spLocks noGrp="1" noRot="1" noChangeAspect="1" noChangeArrowheads="1" noTextEdit="1"/>
          </p:cNvSpPr>
          <p:nvPr>
            <p:ph type="sldImg"/>
          </p:nvPr>
        </p:nvSpPr>
        <p:spPr>
          <a:ln cap="flat"/>
        </p:spPr>
      </p:sp>
      <p:sp>
        <p:nvSpPr>
          <p:cNvPr id="135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DBFFA-02EB-42A3-AF3F-E3D6D4E3209D}" type="slidenum">
              <a:rPr lang="en-GB"/>
              <a:pPr/>
              <a:t>81</a:t>
            </a:fld>
            <a:endParaRPr lang="en-GB"/>
          </a:p>
        </p:txBody>
      </p:sp>
      <p:sp>
        <p:nvSpPr>
          <p:cNvPr id="137218" name="Rectangle 2"/>
          <p:cNvSpPr>
            <a:spLocks noGrp="1" noRot="1" noChangeAspect="1" noChangeArrowheads="1" noTextEdit="1"/>
          </p:cNvSpPr>
          <p:nvPr>
            <p:ph type="sldImg"/>
          </p:nvPr>
        </p:nvSpPr>
        <p:spPr>
          <a:ln cap="flat"/>
        </p:spPr>
      </p:sp>
      <p:sp>
        <p:nvSpPr>
          <p:cNvPr id="1372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F8F32-43F8-4FB6-8961-64A5A93B6E72}" type="slidenum">
              <a:rPr lang="en-GB"/>
              <a:pPr/>
              <a:t>86</a:t>
            </a:fld>
            <a:endParaRPr lang="en-GB"/>
          </a:p>
        </p:txBody>
      </p:sp>
      <p:sp>
        <p:nvSpPr>
          <p:cNvPr id="142338" name="Rectangle 2"/>
          <p:cNvSpPr>
            <a:spLocks noGrp="1" noRot="1" noChangeAspect="1" noChangeArrowheads="1" noTextEdit="1"/>
          </p:cNvSpPr>
          <p:nvPr>
            <p:ph type="sldImg"/>
          </p:nvPr>
        </p:nvSpPr>
        <p:spPr>
          <a:ln cap="flat"/>
        </p:spPr>
      </p:sp>
      <p:sp>
        <p:nvSpPr>
          <p:cNvPr id="1423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09B39-57F4-4AF2-AA6F-28D6B221FA35}" type="slidenum">
              <a:rPr lang="en-GB"/>
              <a:pPr/>
              <a:t>88</a:t>
            </a:fld>
            <a:endParaRPr lang="en-GB"/>
          </a:p>
        </p:txBody>
      </p:sp>
      <p:sp>
        <p:nvSpPr>
          <p:cNvPr id="145410" name="Rectangle 1026"/>
          <p:cNvSpPr>
            <a:spLocks noGrp="1" noRot="1" noChangeAspect="1" noChangeArrowheads="1" noTextEdit="1"/>
          </p:cNvSpPr>
          <p:nvPr>
            <p:ph type="sldImg"/>
          </p:nvPr>
        </p:nvSpPr>
        <p:spPr>
          <a:ln cap="flat"/>
        </p:spPr>
      </p:sp>
      <p:sp>
        <p:nvSpPr>
          <p:cNvPr id="145411"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9D0B-B7CB-4347-AA87-EA4203775F66}" type="slidenum">
              <a:rPr lang="en-GB"/>
              <a:pPr/>
              <a:t>89</a:t>
            </a:fld>
            <a:endParaRPr lang="en-GB"/>
          </a:p>
        </p:txBody>
      </p:sp>
      <p:sp>
        <p:nvSpPr>
          <p:cNvPr id="147458" name="Rectangle 2"/>
          <p:cNvSpPr>
            <a:spLocks noGrp="1" noRot="1" noChangeAspect="1" noChangeArrowheads="1" noTextEdit="1"/>
          </p:cNvSpPr>
          <p:nvPr>
            <p:ph type="sldImg"/>
          </p:nvPr>
        </p:nvSpPr>
        <p:spPr>
          <a:ln cap="flat"/>
        </p:spPr>
      </p:sp>
      <p:sp>
        <p:nvSpPr>
          <p:cNvPr id="147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6C704-B388-4118-837F-1092A93AF34D}" type="slidenum">
              <a:rPr lang="en-GB"/>
              <a:pPr/>
              <a:t>90</a:t>
            </a:fld>
            <a:endParaRPr lang="en-GB"/>
          </a:p>
        </p:txBody>
      </p:sp>
      <p:sp>
        <p:nvSpPr>
          <p:cNvPr id="149506" name="Rectangle 2"/>
          <p:cNvSpPr>
            <a:spLocks noGrp="1" noRot="1" noChangeAspect="1" noChangeArrowheads="1" noTextEdit="1"/>
          </p:cNvSpPr>
          <p:nvPr>
            <p:ph type="sldImg"/>
          </p:nvPr>
        </p:nvSpPr>
        <p:spPr>
          <a:ln cap="flat"/>
        </p:spPr>
      </p:sp>
      <p:sp>
        <p:nvSpPr>
          <p:cNvPr id="149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6A832-FD6C-4ED9-BDBC-B867E460FC91}" type="slidenum">
              <a:rPr lang="en-GB"/>
              <a:pPr/>
              <a:t>8</a:t>
            </a:fld>
            <a:endParaRPr lang="en-GB"/>
          </a:p>
        </p:txBody>
      </p:sp>
      <p:sp>
        <p:nvSpPr>
          <p:cNvPr id="15362" name="Rectangle 2"/>
          <p:cNvSpPr>
            <a:spLocks noGrp="1" noRot="1" noChangeAspect="1" noChangeArrowheads="1" noTextEdit="1"/>
          </p:cNvSpPr>
          <p:nvPr>
            <p:ph type="sldImg"/>
          </p:nvPr>
        </p:nvSpPr>
        <p:spPr>
          <a:ln cap="flat"/>
        </p:spPr>
      </p:sp>
      <p:sp>
        <p:nvSpPr>
          <p:cNvPr id="153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8272D-F51D-4310-A87F-7ED4F83FF44F}" type="slidenum">
              <a:rPr lang="en-GB"/>
              <a:pPr/>
              <a:t>9</a:t>
            </a:fld>
            <a:endParaRPr lang="en-GB"/>
          </a:p>
        </p:txBody>
      </p:sp>
      <p:sp>
        <p:nvSpPr>
          <p:cNvPr id="17410" name="Rectangle 2"/>
          <p:cNvSpPr>
            <a:spLocks noGrp="1" noRot="1" noChangeAspect="1" noChangeArrowheads="1" noTextEdit="1"/>
          </p:cNvSpPr>
          <p:nvPr>
            <p:ph type="sldImg"/>
          </p:nvPr>
        </p:nvSpPr>
        <p:spPr>
          <a:ln cap="flat"/>
        </p:spPr>
      </p:sp>
      <p:sp>
        <p:nvSpPr>
          <p:cNvPr id="174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8539A-54B0-45A1-9AF5-A1B048074CBB}" type="slidenum">
              <a:rPr lang="en-GB"/>
              <a:pPr/>
              <a:t>10</a:t>
            </a:fld>
            <a:endParaRPr lang="en-GB"/>
          </a:p>
        </p:txBody>
      </p:sp>
      <p:sp>
        <p:nvSpPr>
          <p:cNvPr id="19458" name="Rectangle 2"/>
          <p:cNvSpPr>
            <a:spLocks noGrp="1" noRot="1" noChangeAspect="1" noChangeArrowheads="1" noTextEdit="1"/>
          </p:cNvSpPr>
          <p:nvPr>
            <p:ph type="sldImg"/>
          </p:nvPr>
        </p:nvSpPr>
        <p:spPr>
          <a:ln cap="flat"/>
        </p:spPr>
      </p:sp>
      <p:sp>
        <p:nvSpPr>
          <p:cNvPr id="19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D2628-342D-47C1-9DA8-01C9939911B8}" type="slidenum">
              <a:rPr lang="en-GB"/>
              <a:pPr/>
              <a:t>11</a:t>
            </a:fld>
            <a:endParaRPr lang="en-GB"/>
          </a:p>
        </p:txBody>
      </p:sp>
      <p:sp>
        <p:nvSpPr>
          <p:cNvPr id="21506" name="Rectangle 2"/>
          <p:cNvSpPr>
            <a:spLocks noGrp="1" noRot="1" noChangeAspect="1" noChangeArrowheads="1" noTextEdit="1"/>
          </p:cNvSpPr>
          <p:nvPr>
            <p:ph type="sldImg"/>
          </p:nvPr>
        </p:nvSpPr>
        <p:spPr>
          <a:ln cap="flat"/>
        </p:spPr>
      </p:sp>
      <p:sp>
        <p:nvSpPr>
          <p:cNvPr id="21507"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AFE33A-6893-4772-B877-C2B9BA1F7508}" type="datetimeFigureOut">
              <a:rPr lang="en-GB" smtClean="0"/>
              <a:pPr/>
              <a:t>22/04/2026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A0174E-D779-4160-9DCD-CFF36D29D36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FE33A-6893-4772-B877-C2B9BA1F7508}" type="datetimeFigureOut">
              <a:rPr lang="en-GB" smtClean="0"/>
              <a:pPr/>
              <a:t>22/04/2026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0174E-D779-4160-9DCD-CFF36D29D36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1.w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w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1.w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1.wmf"/><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wmf"/><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1.w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w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1.wmf"/><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1.wmf"/><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1.wmf"/><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1.wmf"/><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1.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slide" Target="slide60.xml"/><Relationship Id="rId12"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slide" Target="slide49.xml"/><Relationship Id="rId11" Type="http://schemas.openxmlformats.org/officeDocument/2006/relationships/slide" Target="slide18.xml"/><Relationship Id="rId5" Type="http://schemas.openxmlformats.org/officeDocument/2006/relationships/slide" Target="slide37.xml"/><Relationship Id="rId10" Type="http://schemas.openxmlformats.org/officeDocument/2006/relationships/hyperlink" Target="../../../../My%20Documents/Power%20Point/Presentations/EP211%20Front.ppt#-1,1,No Slide Title" TargetMode="External"/><Relationship Id="rId4" Type="http://schemas.openxmlformats.org/officeDocument/2006/relationships/slide" Target="slide4.xml"/><Relationship Id="rId9" Type="http://schemas.openxmlformats.org/officeDocument/2006/relationships/slide" Target="slide7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1.wmf"/><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1.wmf"/><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1.wmf"/><Relationship Id="rId4"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1.wmf"/><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1.wmf"/><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1.wmf"/><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wmf"/><Relationship Id="rId5" Type="http://schemas.openxmlformats.org/officeDocument/2006/relationships/oleObject" Target="../embeddings/oleObject36.bin"/><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1.wmf"/><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1.wmf"/><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1.wmf"/><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1.wmf"/><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1.wmf"/><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1.wmf"/><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1.wmf"/><Relationship Id="rId4" Type="http://schemas.openxmlformats.org/officeDocument/2006/relationships/oleObject" Target="../embeddings/oleObject4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1.wmf"/><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1.wmf"/><Relationship Id="rId4" Type="http://schemas.openxmlformats.org/officeDocument/2006/relationships/oleObject" Target="../embeddings/oleObject4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1.wmf"/><Relationship Id="rId4" Type="http://schemas.openxmlformats.org/officeDocument/2006/relationships/oleObject" Target="../embeddings/oleObject4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1.wmf"/><Relationship Id="rId4" Type="http://schemas.openxmlformats.org/officeDocument/2006/relationships/oleObject" Target="../embeddings/oleObject4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image" Target="../media/image1.wmf"/><Relationship Id="rId5" Type="http://schemas.openxmlformats.org/officeDocument/2006/relationships/oleObject" Target="../embeddings/oleObject48.bin"/><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w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image" Target="../media/image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image" Target="../media/image1.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image" Target="../media/image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1.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image" Target="../media/image1.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image" Target="../media/image1.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image" Target="../media/image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image" Target="../media/image1.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1.wmf"/></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1.wmf"/><Relationship Id="rId4" Type="http://schemas.openxmlformats.org/officeDocument/2006/relationships/oleObject" Target="../embeddings/oleObject5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wmf"/><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image" Target="../media/image1.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image" Target="../media/image1.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image" Target="../media/image1.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image" Target="../media/image1.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image" Target="../media/image1.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65.vml"/><Relationship Id="rId4" Type="http://schemas.openxmlformats.org/officeDocument/2006/relationships/image" Target="../media/image1.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image" Target="../media/image1.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image" Target="../media/image1.wmf"/></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1.wmf"/><Relationship Id="rId4" Type="http://schemas.openxmlformats.org/officeDocument/2006/relationships/oleObject" Target="../embeddings/oleObject68.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69.v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wmf"/><Relationship Id="rId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1.wmf"/><Relationship Id="rId4" Type="http://schemas.openxmlformats.org/officeDocument/2006/relationships/oleObject" Target="../embeddings/oleObject70.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image" Target="../media/image1.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image" Target="../media/image1.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image" Target="../media/image1.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image" Target="../media/image1.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image" Target="../media/image1.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1.wmf"/><Relationship Id="rId4" Type="http://schemas.openxmlformats.org/officeDocument/2006/relationships/oleObject" Target="../embeddings/oleObject76.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1.wmf"/><Relationship Id="rId4" Type="http://schemas.openxmlformats.org/officeDocument/2006/relationships/oleObject" Target="../embeddings/oleObject77.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image" Target="../media/image1.wmf"/><Relationship Id="rId5" Type="http://schemas.openxmlformats.org/officeDocument/2006/relationships/oleObject" Target="../embeddings/oleObject78.bin"/><Relationship Id="rId4" Type="http://schemas.openxmlformats.org/officeDocument/2006/relationships/slide" Target="slide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1.wmf"/><Relationship Id="rId4" Type="http://schemas.openxmlformats.org/officeDocument/2006/relationships/oleObject" Target="../embeddings/oleObject7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wmf"/><Relationship Id="rId4" Type="http://schemas.openxmlformats.org/officeDocument/2006/relationships/oleObject" Target="../embeddings/oleObject8.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1.wmf"/><Relationship Id="rId4" Type="http://schemas.openxmlformats.org/officeDocument/2006/relationships/oleObject" Target="../embeddings/oleObject8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1.wmf"/><Relationship Id="rId4" Type="http://schemas.openxmlformats.org/officeDocument/2006/relationships/oleObject" Target="../embeddings/oleObject81.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image" Target="../media/image1.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83.vml"/><Relationship Id="rId4" Type="http://schemas.openxmlformats.org/officeDocument/2006/relationships/image" Target="../media/image1.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image" Target="../media/image1.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image" Target="../media/image1.w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wmf"/><Relationship Id="rId4" Type="http://schemas.openxmlformats.org/officeDocument/2006/relationships/oleObject" Target="../embeddings/oleObject86.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image" Target="../media/image1.wmf"/></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88.vml"/><Relationship Id="rId5" Type="http://schemas.openxmlformats.org/officeDocument/2006/relationships/image" Target="../media/image1.wmf"/><Relationship Id="rId4" Type="http://schemas.openxmlformats.org/officeDocument/2006/relationships/oleObject" Target="../embeddings/oleObject88.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image" Target="../media/image1.wmf"/><Relationship Id="rId4" Type="http://schemas.openxmlformats.org/officeDocument/2006/relationships/oleObject" Target="../embeddings/oleObject8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wmf"/><Relationship Id="rId4" Type="http://schemas.openxmlformats.org/officeDocument/2006/relationships/oleObject" Target="../embeddings/oleObject9.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90.vml"/><Relationship Id="rId5" Type="http://schemas.openxmlformats.org/officeDocument/2006/relationships/image" Target="../media/image1.wmf"/><Relationship Id="rId4" Type="http://schemas.openxmlformats.org/officeDocument/2006/relationships/oleObject" Target="../embeddings/oleObject90.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image" Target="../media/image1.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image" Target="../media/image1.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image" Target="../media/image1.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0425"/>
            <a:ext cx="8712968" cy="1470025"/>
          </a:xfrm>
        </p:spPr>
        <p:txBody>
          <a:bodyPr>
            <a:normAutofit/>
          </a:bodyPr>
          <a:lstStyle/>
          <a:p>
            <a:r>
              <a:rPr lang="en-GB" sz="3200" dirty="0">
                <a:latin typeface="Arial Rounded MT Bold" pitchFamily="34" charset="0"/>
              </a:rPr>
              <a:t>Welcome to</a:t>
            </a:r>
            <a:br>
              <a:rPr lang="en-GB" dirty="0">
                <a:latin typeface="Arial Rounded MT Bold" pitchFamily="34" charset="0"/>
              </a:rPr>
            </a:br>
            <a:r>
              <a:rPr lang="en-GB" dirty="0">
                <a:latin typeface="Arial Rounded MT Bold" pitchFamily="34" charset="0"/>
              </a:rPr>
              <a:t>MECHATRONICS  International</a:t>
            </a:r>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7178"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16250" y="3008313"/>
            <a:ext cx="3678238" cy="1447800"/>
            <a:chOff x="1900" y="1895"/>
            <a:chExt cx="2317" cy="912"/>
          </a:xfrm>
        </p:grpSpPr>
        <p:sp>
          <p:nvSpPr>
            <p:cNvPr id="18434" name="Arc 2"/>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18435" name="Arc 3"/>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18437" name="Rectangle 5"/>
          <p:cNvSpPr>
            <a:spLocks noChangeArrowheads="1"/>
          </p:cNvSpPr>
          <p:nvPr/>
        </p:nvSpPr>
        <p:spPr bwMode="auto">
          <a:xfrm>
            <a:off x="4378325" y="316865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8438" name="Oval 6"/>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8439"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8440" name="Rectangle 8"/>
          <p:cNvSpPr>
            <a:spLocks noChangeArrowheads="1"/>
          </p:cNvSpPr>
          <p:nvPr/>
        </p:nvSpPr>
        <p:spPr bwMode="auto">
          <a:xfrm>
            <a:off x="2901950" y="3654425"/>
            <a:ext cx="2863850" cy="149225"/>
          </a:xfrm>
          <a:prstGeom prst="rect">
            <a:avLst/>
          </a:prstGeom>
          <a:gradFill rotWithShape="0">
            <a:gsLst>
              <a:gs pos="0">
                <a:srgbClr val="CC0000"/>
              </a:gs>
              <a:gs pos="100000">
                <a:srgbClr val="CC0000">
                  <a:gamma/>
                  <a:tint val="10196"/>
                  <a:invGamma/>
                </a:srgbClr>
              </a:gs>
            </a:gsLst>
            <a:lin ang="0" scaled="1"/>
          </a:gradFill>
          <a:ln w="12699">
            <a:solidFill>
              <a:srgbClr val="CC0000"/>
            </a:solidFill>
            <a:miter lim="800000"/>
            <a:headEnd/>
            <a:tailEnd/>
          </a:ln>
          <a:effectLst/>
        </p:spPr>
        <p:txBody>
          <a:bodyPr wrap="none" anchor="ctr"/>
          <a:lstStyle/>
          <a:p>
            <a:endParaRPr lang="en-GB"/>
          </a:p>
        </p:txBody>
      </p:sp>
      <p:sp>
        <p:nvSpPr>
          <p:cNvPr id="18441" name="Arc 9"/>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8442" name="Arc 10"/>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8443" name="Rectangle 11"/>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8444" name="Oval 12"/>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8445" name="Rectangle 13"/>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8446" name="Rectangle 14"/>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8447" name="Rectangle 15"/>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8448" name="Oval 16"/>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8449" name="Arc 17"/>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8450" name="Arc 18"/>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8451" name="Rectangle 19"/>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8452" name="Oval 20"/>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8453" name="Rectangle 21"/>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8454" name="Rectangle 22"/>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8455" name="Rectangle 23"/>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8456" name="Line 24"/>
          <p:cNvSpPr>
            <a:spLocks noChangeShapeType="1"/>
          </p:cNvSpPr>
          <p:nvPr/>
        </p:nvSpPr>
        <p:spPr bwMode="auto">
          <a:xfrm>
            <a:off x="2892425" y="3808413"/>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8457" name="Line 25"/>
          <p:cNvSpPr>
            <a:spLocks noChangeShapeType="1"/>
          </p:cNvSpPr>
          <p:nvPr/>
        </p:nvSpPr>
        <p:spPr bwMode="auto">
          <a:xfrm>
            <a:off x="2895600" y="3646488"/>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8458" name="Line 26"/>
          <p:cNvSpPr>
            <a:spLocks noChangeShapeType="1"/>
          </p:cNvSpPr>
          <p:nvPr/>
        </p:nvSpPr>
        <p:spPr bwMode="auto">
          <a:xfrm>
            <a:off x="4367213" y="3808413"/>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8459" name="Line 27"/>
          <p:cNvSpPr>
            <a:spLocks noChangeShapeType="1"/>
          </p:cNvSpPr>
          <p:nvPr/>
        </p:nvSpPr>
        <p:spPr bwMode="auto">
          <a:xfrm>
            <a:off x="4365625" y="3649663"/>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8460" name="Rectangle 28"/>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18461" name="Rectangle 29"/>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18462" name="Rectangle 30"/>
          <p:cNvSpPr>
            <a:spLocks noChangeArrowheads="1"/>
          </p:cNvSpPr>
          <p:nvPr/>
        </p:nvSpPr>
        <p:spPr bwMode="auto">
          <a:xfrm>
            <a:off x="5676900" y="4800600"/>
            <a:ext cx="12715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51"/>
          <p:cNvGrpSpPr>
            <a:grpSpLocks/>
          </p:cNvGrpSpPr>
          <p:nvPr/>
        </p:nvGrpSpPr>
        <p:grpSpPr bwMode="auto">
          <a:xfrm>
            <a:off x="2319338" y="215900"/>
            <a:ext cx="371475" cy="973138"/>
            <a:chOff x="1461" y="136"/>
            <a:chExt cx="234" cy="613"/>
          </a:xfrm>
        </p:grpSpPr>
        <p:sp>
          <p:nvSpPr>
            <p:cNvPr id="18463" name="Line 31"/>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8464" name="Line 32"/>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8465" name="Rectangle 33"/>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7"/>
            <p:cNvGrpSpPr>
              <a:grpSpLocks/>
            </p:cNvGrpSpPr>
            <p:nvPr/>
          </p:nvGrpSpPr>
          <p:grpSpPr bwMode="auto">
            <a:xfrm>
              <a:off x="1485" y="352"/>
              <a:ext cx="60" cy="59"/>
              <a:chOff x="1485" y="352"/>
              <a:chExt cx="60" cy="59"/>
            </a:xfrm>
          </p:grpSpPr>
          <p:sp>
            <p:nvSpPr>
              <p:cNvPr id="18466" name="AutoShape 34"/>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8467" name="Line 35"/>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68" name="Line 36"/>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41"/>
            <p:cNvGrpSpPr>
              <a:grpSpLocks/>
            </p:cNvGrpSpPr>
            <p:nvPr/>
          </p:nvGrpSpPr>
          <p:grpSpPr bwMode="auto">
            <a:xfrm>
              <a:off x="1517" y="519"/>
              <a:ext cx="115" cy="15"/>
              <a:chOff x="1517" y="519"/>
              <a:chExt cx="115" cy="15"/>
            </a:xfrm>
          </p:grpSpPr>
          <p:sp>
            <p:nvSpPr>
              <p:cNvPr id="18470" name="Line 38"/>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71" name="Line 39"/>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72" name="Line 40"/>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8"/>
            <p:cNvGrpSpPr>
              <a:grpSpLocks/>
            </p:cNvGrpSpPr>
            <p:nvPr/>
          </p:nvGrpSpPr>
          <p:grpSpPr bwMode="auto">
            <a:xfrm>
              <a:off x="1495" y="444"/>
              <a:ext cx="90" cy="46"/>
              <a:chOff x="1495" y="444"/>
              <a:chExt cx="90" cy="46"/>
            </a:xfrm>
          </p:grpSpPr>
          <p:sp>
            <p:nvSpPr>
              <p:cNvPr id="18474" name="Line 42"/>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75" name="Line 43"/>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76" name="Line 44"/>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77" name="Line 45"/>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78" name="Line 46"/>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79" name="Line 47"/>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8481" name="Line 49"/>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82" name="Line 50"/>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595688" y="215900"/>
            <a:ext cx="725487" cy="973138"/>
            <a:chOff x="2265" y="136"/>
            <a:chExt cx="457" cy="613"/>
          </a:xfrm>
        </p:grpSpPr>
        <p:sp>
          <p:nvSpPr>
            <p:cNvPr id="18484" name="Line 52"/>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8485" name="Line 53"/>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8486" name="Line 54"/>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87" name="Rectangle 55"/>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9"/>
            <p:cNvGrpSpPr>
              <a:grpSpLocks/>
            </p:cNvGrpSpPr>
            <p:nvPr/>
          </p:nvGrpSpPr>
          <p:grpSpPr bwMode="auto">
            <a:xfrm>
              <a:off x="2289" y="352"/>
              <a:ext cx="60" cy="59"/>
              <a:chOff x="2289" y="352"/>
              <a:chExt cx="60" cy="59"/>
            </a:xfrm>
          </p:grpSpPr>
          <p:sp>
            <p:nvSpPr>
              <p:cNvPr id="18488" name="AutoShape 56"/>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8489" name="Line 57"/>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90" name="Line 58"/>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8492" name="Freeform 60"/>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4"/>
            <p:cNvGrpSpPr>
              <a:grpSpLocks/>
            </p:cNvGrpSpPr>
            <p:nvPr/>
          </p:nvGrpSpPr>
          <p:grpSpPr bwMode="auto">
            <a:xfrm>
              <a:off x="2321" y="519"/>
              <a:ext cx="115" cy="15"/>
              <a:chOff x="2321" y="519"/>
              <a:chExt cx="115" cy="15"/>
            </a:xfrm>
          </p:grpSpPr>
          <p:sp>
            <p:nvSpPr>
              <p:cNvPr id="18493" name="Line 61"/>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94" name="Line 62"/>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95" name="Line 63"/>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71"/>
            <p:cNvGrpSpPr>
              <a:grpSpLocks/>
            </p:cNvGrpSpPr>
            <p:nvPr/>
          </p:nvGrpSpPr>
          <p:grpSpPr bwMode="auto">
            <a:xfrm>
              <a:off x="2299" y="444"/>
              <a:ext cx="90" cy="46"/>
              <a:chOff x="2299" y="444"/>
              <a:chExt cx="90" cy="46"/>
            </a:xfrm>
          </p:grpSpPr>
          <p:sp>
            <p:nvSpPr>
              <p:cNvPr id="18497" name="Line 65"/>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98" name="Line 66"/>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499" name="Line 67"/>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500" name="Line 68"/>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501" name="Line 69"/>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502" name="Line 70"/>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8504" name="Line 72"/>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8505" name="Line 73"/>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6"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7"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313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Tm="1000">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p:cNvSpPr>
          <p:nvPr/>
        </p:nvSpPr>
        <p:spPr bwMode="auto">
          <a:xfrm>
            <a:off x="2882900" y="3649663"/>
            <a:ext cx="2887663" cy="152400"/>
          </a:xfrm>
          <a:custGeom>
            <a:avLst/>
            <a:gdLst/>
            <a:ahLst/>
            <a:cxnLst>
              <a:cxn ang="0">
                <a:pos x="3" y="0"/>
              </a:cxn>
              <a:cxn ang="0">
                <a:pos x="937" y="0"/>
              </a:cxn>
              <a:cxn ang="0">
                <a:pos x="937" y="41"/>
              </a:cxn>
              <a:cxn ang="0">
                <a:pos x="1818" y="44"/>
              </a:cxn>
              <a:cxn ang="0">
                <a:pos x="1814" y="95"/>
              </a:cxn>
              <a:cxn ang="0">
                <a:pos x="0" y="95"/>
              </a:cxn>
              <a:cxn ang="0">
                <a:pos x="3" y="0"/>
              </a:cxn>
            </a:cxnLst>
            <a:rect l="0" t="0" r="r" b="b"/>
            <a:pathLst>
              <a:path w="1819" h="96">
                <a:moveTo>
                  <a:pt x="3" y="0"/>
                </a:moveTo>
                <a:lnTo>
                  <a:pt x="937" y="0"/>
                </a:lnTo>
                <a:lnTo>
                  <a:pt x="937" y="41"/>
                </a:lnTo>
                <a:lnTo>
                  <a:pt x="1818" y="44"/>
                </a:lnTo>
                <a:lnTo>
                  <a:pt x="1814" y="95"/>
                </a:lnTo>
                <a:lnTo>
                  <a:pt x="0" y="95"/>
                </a:lnTo>
                <a:lnTo>
                  <a:pt x="3" y="0"/>
                </a:lnTo>
              </a:path>
            </a:pathLst>
          </a:custGeom>
          <a:gradFill rotWithShape="0">
            <a:gsLst>
              <a:gs pos="0">
                <a:srgbClr val="CC0000"/>
              </a:gs>
              <a:gs pos="100000">
                <a:srgbClr val="CC0000">
                  <a:gamma/>
                  <a:tint val="10196"/>
                  <a:invGamma/>
                </a:srgbClr>
              </a:gs>
            </a:gsLst>
            <a:lin ang="0" scaled="1"/>
          </a:gradFill>
          <a:ln w="12699" cap="rnd" cmpd="sng">
            <a:solidFill>
              <a:srgbClr val="CC0000"/>
            </a:solidFill>
            <a:prstDash val="solid"/>
            <a:round/>
            <a:headEnd/>
            <a:tailEnd/>
          </a:ln>
          <a:effectLst/>
        </p:spPr>
        <p:txBody>
          <a:bodyPr/>
          <a:lstStyle/>
          <a:p>
            <a:endParaRPr lang="en-GB"/>
          </a:p>
        </p:txBody>
      </p:sp>
      <p:grpSp>
        <p:nvGrpSpPr>
          <p:cNvPr id="2" name="Group 5"/>
          <p:cNvGrpSpPr>
            <a:grpSpLocks/>
          </p:cNvGrpSpPr>
          <p:nvPr/>
        </p:nvGrpSpPr>
        <p:grpSpPr bwMode="auto">
          <a:xfrm>
            <a:off x="3016250" y="3008313"/>
            <a:ext cx="3678238" cy="1447800"/>
            <a:chOff x="1900" y="1895"/>
            <a:chExt cx="2317" cy="912"/>
          </a:xfrm>
        </p:grpSpPr>
        <p:sp>
          <p:nvSpPr>
            <p:cNvPr id="20483" name="Arc 3"/>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20484" name="Arc 4"/>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20486" name="Oval 6"/>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0487"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0488" name="Arc 8"/>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0489" name="Arc 9"/>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0490" name="Rectangle 10"/>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0491" name="Oval 11"/>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0492" name="Rectangle 12"/>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0493" name="Rectangle 13"/>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0494" name="Rectangle 14"/>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0495" name="Oval 15"/>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0496" name="Arc 16"/>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0497" name="Arc 17"/>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0498" name="Rectangle 18"/>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0499" name="Oval 19"/>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0500" name="Rectangle 20"/>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0501" name="Rectangle 21"/>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0502" name="Rectangle 22"/>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0503" name="Line 23"/>
          <p:cNvSpPr>
            <a:spLocks noChangeShapeType="1"/>
          </p:cNvSpPr>
          <p:nvPr/>
        </p:nvSpPr>
        <p:spPr bwMode="auto">
          <a:xfrm>
            <a:off x="2895600" y="3798888"/>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0504" name="Line 24"/>
          <p:cNvSpPr>
            <a:spLocks noChangeShapeType="1"/>
          </p:cNvSpPr>
          <p:nvPr/>
        </p:nvSpPr>
        <p:spPr bwMode="auto">
          <a:xfrm flipV="1">
            <a:off x="2892425" y="3643313"/>
            <a:ext cx="1474788" cy="31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0505" name="Rectangle 25"/>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20506" name="Rectangle 26"/>
          <p:cNvSpPr>
            <a:spLocks noChangeArrowheads="1"/>
          </p:cNvSpPr>
          <p:nvPr/>
        </p:nvSpPr>
        <p:spPr bwMode="auto">
          <a:xfrm>
            <a:off x="4378325" y="334010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20507" name="Rectangle 27"/>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20508" name="Rectangle 28"/>
          <p:cNvSpPr>
            <a:spLocks noChangeArrowheads="1"/>
          </p:cNvSpPr>
          <p:nvPr/>
        </p:nvSpPr>
        <p:spPr bwMode="auto">
          <a:xfrm>
            <a:off x="5676900" y="4800600"/>
            <a:ext cx="14874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49"/>
          <p:cNvGrpSpPr>
            <a:grpSpLocks/>
          </p:cNvGrpSpPr>
          <p:nvPr/>
        </p:nvGrpSpPr>
        <p:grpSpPr bwMode="auto">
          <a:xfrm>
            <a:off x="2319338" y="215900"/>
            <a:ext cx="371475" cy="973138"/>
            <a:chOff x="1461" y="136"/>
            <a:chExt cx="234" cy="613"/>
          </a:xfrm>
        </p:grpSpPr>
        <p:sp>
          <p:nvSpPr>
            <p:cNvPr id="20509" name="Line 29"/>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0510" name="Line 30"/>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0511" name="Rectangle 31"/>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5"/>
            <p:cNvGrpSpPr>
              <a:grpSpLocks/>
            </p:cNvGrpSpPr>
            <p:nvPr/>
          </p:nvGrpSpPr>
          <p:grpSpPr bwMode="auto">
            <a:xfrm>
              <a:off x="1485" y="352"/>
              <a:ext cx="60" cy="59"/>
              <a:chOff x="1485" y="352"/>
              <a:chExt cx="60" cy="59"/>
            </a:xfrm>
          </p:grpSpPr>
          <p:sp>
            <p:nvSpPr>
              <p:cNvPr id="20512" name="AutoShape 32"/>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0513" name="Line 33"/>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14" name="Line 34"/>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39"/>
            <p:cNvGrpSpPr>
              <a:grpSpLocks/>
            </p:cNvGrpSpPr>
            <p:nvPr/>
          </p:nvGrpSpPr>
          <p:grpSpPr bwMode="auto">
            <a:xfrm>
              <a:off x="1517" y="519"/>
              <a:ext cx="115" cy="15"/>
              <a:chOff x="1517" y="519"/>
              <a:chExt cx="115" cy="15"/>
            </a:xfrm>
          </p:grpSpPr>
          <p:sp>
            <p:nvSpPr>
              <p:cNvPr id="20516" name="Line 36"/>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17" name="Line 37"/>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18" name="Line 38"/>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6"/>
            <p:cNvGrpSpPr>
              <a:grpSpLocks/>
            </p:cNvGrpSpPr>
            <p:nvPr/>
          </p:nvGrpSpPr>
          <p:grpSpPr bwMode="auto">
            <a:xfrm>
              <a:off x="1495" y="444"/>
              <a:ext cx="90" cy="46"/>
              <a:chOff x="1495" y="444"/>
              <a:chExt cx="90" cy="46"/>
            </a:xfrm>
          </p:grpSpPr>
          <p:sp>
            <p:nvSpPr>
              <p:cNvPr id="20520" name="Line 40"/>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21" name="Line 41"/>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22" name="Line 42"/>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23" name="Line 43"/>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24" name="Line 44"/>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25" name="Line 45"/>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0527" name="Line 47"/>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28" name="Line 48"/>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2"/>
          <p:cNvGrpSpPr>
            <a:grpSpLocks/>
          </p:cNvGrpSpPr>
          <p:nvPr/>
        </p:nvGrpSpPr>
        <p:grpSpPr bwMode="auto">
          <a:xfrm>
            <a:off x="3595688" y="215900"/>
            <a:ext cx="725487" cy="973138"/>
            <a:chOff x="2265" y="136"/>
            <a:chExt cx="457" cy="613"/>
          </a:xfrm>
        </p:grpSpPr>
        <p:sp>
          <p:nvSpPr>
            <p:cNvPr id="20530" name="Line 50"/>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0531" name="Line 51"/>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0532" name="Line 52"/>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33" name="Rectangle 53"/>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7"/>
            <p:cNvGrpSpPr>
              <a:grpSpLocks/>
            </p:cNvGrpSpPr>
            <p:nvPr/>
          </p:nvGrpSpPr>
          <p:grpSpPr bwMode="auto">
            <a:xfrm>
              <a:off x="2289" y="352"/>
              <a:ext cx="60" cy="59"/>
              <a:chOff x="2289" y="352"/>
              <a:chExt cx="60" cy="59"/>
            </a:xfrm>
          </p:grpSpPr>
          <p:sp>
            <p:nvSpPr>
              <p:cNvPr id="20534" name="AutoShape 54"/>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0535" name="Line 55"/>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36" name="Line 56"/>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0538" name="Freeform 58"/>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2"/>
            <p:cNvGrpSpPr>
              <a:grpSpLocks/>
            </p:cNvGrpSpPr>
            <p:nvPr/>
          </p:nvGrpSpPr>
          <p:grpSpPr bwMode="auto">
            <a:xfrm>
              <a:off x="2321" y="519"/>
              <a:ext cx="115" cy="15"/>
              <a:chOff x="2321" y="519"/>
              <a:chExt cx="115" cy="15"/>
            </a:xfrm>
          </p:grpSpPr>
          <p:sp>
            <p:nvSpPr>
              <p:cNvPr id="20539" name="Line 59"/>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40" name="Line 60"/>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41" name="Line 61"/>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69"/>
            <p:cNvGrpSpPr>
              <a:grpSpLocks/>
            </p:cNvGrpSpPr>
            <p:nvPr/>
          </p:nvGrpSpPr>
          <p:grpSpPr bwMode="auto">
            <a:xfrm>
              <a:off x="2299" y="444"/>
              <a:ext cx="90" cy="46"/>
              <a:chOff x="2299" y="444"/>
              <a:chExt cx="90" cy="46"/>
            </a:xfrm>
          </p:grpSpPr>
          <p:sp>
            <p:nvSpPr>
              <p:cNvPr id="20543" name="Line 63"/>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44" name="Line 64"/>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45" name="Line 65"/>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46" name="Line 66"/>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47" name="Line 67"/>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48" name="Line 68"/>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0550" name="Line 70"/>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0551" name="Line 71"/>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4154"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p:cNvSpPr>
          <p:nvPr/>
        </p:nvSpPr>
        <p:spPr bwMode="auto">
          <a:xfrm>
            <a:off x="2886075" y="3644900"/>
            <a:ext cx="2900363" cy="166688"/>
          </a:xfrm>
          <a:custGeom>
            <a:avLst/>
            <a:gdLst/>
            <a:ahLst/>
            <a:cxnLst>
              <a:cxn ang="0">
                <a:pos x="8" y="104"/>
              </a:cxn>
              <a:cxn ang="0">
                <a:pos x="16" y="102"/>
              </a:cxn>
              <a:cxn ang="0">
                <a:pos x="22" y="102"/>
              </a:cxn>
              <a:cxn ang="0">
                <a:pos x="34" y="102"/>
              </a:cxn>
              <a:cxn ang="0">
                <a:pos x="1826" y="104"/>
              </a:cxn>
              <a:cxn ang="0">
                <a:pos x="1826" y="85"/>
              </a:cxn>
              <a:cxn ang="0">
                <a:pos x="940" y="85"/>
              </a:cxn>
              <a:cxn ang="0">
                <a:pos x="940" y="2"/>
              </a:cxn>
              <a:cxn ang="0">
                <a:pos x="4" y="0"/>
              </a:cxn>
              <a:cxn ang="0">
                <a:pos x="4" y="6"/>
              </a:cxn>
              <a:cxn ang="0">
                <a:pos x="0" y="102"/>
              </a:cxn>
              <a:cxn ang="0">
                <a:pos x="22" y="102"/>
              </a:cxn>
              <a:cxn ang="0">
                <a:pos x="8" y="104"/>
              </a:cxn>
            </a:cxnLst>
            <a:rect l="0" t="0" r="r" b="b"/>
            <a:pathLst>
              <a:path w="1827" h="105">
                <a:moveTo>
                  <a:pt x="8" y="104"/>
                </a:moveTo>
                <a:lnTo>
                  <a:pt x="16" y="102"/>
                </a:lnTo>
                <a:lnTo>
                  <a:pt x="22" y="102"/>
                </a:lnTo>
                <a:lnTo>
                  <a:pt x="34" y="102"/>
                </a:lnTo>
                <a:lnTo>
                  <a:pt x="1826" y="104"/>
                </a:lnTo>
                <a:lnTo>
                  <a:pt x="1826" y="85"/>
                </a:lnTo>
                <a:lnTo>
                  <a:pt x="940" y="85"/>
                </a:lnTo>
                <a:lnTo>
                  <a:pt x="940" y="2"/>
                </a:lnTo>
                <a:lnTo>
                  <a:pt x="4" y="0"/>
                </a:lnTo>
                <a:lnTo>
                  <a:pt x="4" y="6"/>
                </a:lnTo>
                <a:lnTo>
                  <a:pt x="0" y="102"/>
                </a:lnTo>
                <a:lnTo>
                  <a:pt x="22" y="102"/>
                </a:lnTo>
                <a:lnTo>
                  <a:pt x="8" y="104"/>
                </a:lnTo>
              </a:path>
            </a:pathLst>
          </a:custGeom>
          <a:gradFill rotWithShape="0">
            <a:gsLst>
              <a:gs pos="0">
                <a:srgbClr val="CC0000"/>
              </a:gs>
              <a:gs pos="100000">
                <a:srgbClr val="CC0000">
                  <a:gamma/>
                  <a:tint val="10196"/>
                  <a:invGamma/>
                </a:srgbClr>
              </a:gs>
            </a:gsLst>
            <a:lin ang="0" scaled="1"/>
          </a:gradFill>
          <a:ln w="12699" cap="rnd" cmpd="sng">
            <a:solidFill>
              <a:srgbClr val="C60722"/>
            </a:solidFill>
            <a:prstDash val="solid"/>
            <a:round/>
            <a:headEnd/>
            <a:tailEnd/>
          </a:ln>
          <a:effectLst/>
        </p:spPr>
        <p:txBody>
          <a:bodyPr/>
          <a:lstStyle/>
          <a:p>
            <a:endParaRPr lang="en-GB"/>
          </a:p>
        </p:txBody>
      </p:sp>
      <p:grpSp>
        <p:nvGrpSpPr>
          <p:cNvPr id="2" name="Group 5"/>
          <p:cNvGrpSpPr>
            <a:grpSpLocks/>
          </p:cNvGrpSpPr>
          <p:nvPr/>
        </p:nvGrpSpPr>
        <p:grpSpPr bwMode="auto">
          <a:xfrm>
            <a:off x="3016250" y="3008313"/>
            <a:ext cx="3678238" cy="1447800"/>
            <a:chOff x="1900" y="1895"/>
            <a:chExt cx="2317" cy="912"/>
          </a:xfrm>
        </p:grpSpPr>
        <p:sp>
          <p:nvSpPr>
            <p:cNvPr id="22531" name="Arc 3"/>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22532" name="Arc 4"/>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22534" name="Oval 6"/>
          <p:cNvSpPr>
            <a:spLocks noChangeArrowheads="1"/>
          </p:cNvSpPr>
          <p:nvPr/>
        </p:nvSpPr>
        <p:spPr bwMode="auto">
          <a:xfrm>
            <a:off x="6311900" y="3540125"/>
            <a:ext cx="273050" cy="120650"/>
          </a:xfrm>
          <a:prstGeom prst="ellipse">
            <a:avLst/>
          </a:prstGeom>
          <a:solidFill>
            <a:srgbClr val="FFFF00"/>
          </a:solidFill>
          <a:ln w="12699">
            <a:solidFill>
              <a:schemeClr val="tx1"/>
            </a:solidFill>
            <a:round/>
            <a:headEnd/>
            <a:tailEnd/>
          </a:ln>
          <a:effectLst/>
        </p:spPr>
        <p:txBody>
          <a:bodyPr wrap="none" anchor="ctr"/>
          <a:lstStyle/>
          <a:p>
            <a:endParaRPr lang="en-GB"/>
          </a:p>
        </p:txBody>
      </p:sp>
      <p:sp>
        <p:nvSpPr>
          <p:cNvPr id="22535"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2536" name="Arc 8"/>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2537" name="Arc 9"/>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2538" name="Rectangle 10"/>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2539" name="Oval 11"/>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2540" name="Rectangle 12"/>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2541" name="Rectangle 13"/>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2542" name="Rectangle 14"/>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2543" name="Oval 15"/>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2544" name="Arc 16"/>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2545" name="Arc 17"/>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2546" name="Rectangle 18"/>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2547" name="Oval 19"/>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2548" name="Rectangle 20"/>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2549" name="Rectangle 21"/>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2550" name="Rectangle 22"/>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2551" name="Line 23"/>
          <p:cNvSpPr>
            <a:spLocks noChangeShapeType="1"/>
          </p:cNvSpPr>
          <p:nvPr/>
        </p:nvSpPr>
        <p:spPr bwMode="auto">
          <a:xfrm>
            <a:off x="2901950" y="38131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2552" name="Line 24"/>
          <p:cNvSpPr>
            <a:spLocks noChangeShapeType="1"/>
          </p:cNvSpPr>
          <p:nvPr/>
        </p:nvSpPr>
        <p:spPr bwMode="auto">
          <a:xfrm>
            <a:off x="2895600" y="3651250"/>
            <a:ext cx="147955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2553" name="Rectangle 25"/>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22554" name="Rectangle 26"/>
          <p:cNvSpPr>
            <a:spLocks noChangeArrowheads="1"/>
          </p:cNvSpPr>
          <p:nvPr/>
        </p:nvSpPr>
        <p:spPr bwMode="auto">
          <a:xfrm>
            <a:off x="4378325" y="3406775"/>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22555" name="Rectangle 27"/>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22556" name="Rectangle 28"/>
          <p:cNvSpPr>
            <a:spLocks noChangeArrowheads="1"/>
          </p:cNvSpPr>
          <p:nvPr/>
        </p:nvSpPr>
        <p:spPr bwMode="auto">
          <a:xfrm>
            <a:off x="5676900" y="4800600"/>
            <a:ext cx="1343025"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49"/>
          <p:cNvGrpSpPr>
            <a:grpSpLocks/>
          </p:cNvGrpSpPr>
          <p:nvPr/>
        </p:nvGrpSpPr>
        <p:grpSpPr bwMode="auto">
          <a:xfrm>
            <a:off x="2319338" y="215900"/>
            <a:ext cx="371475" cy="973138"/>
            <a:chOff x="1461" y="136"/>
            <a:chExt cx="234" cy="613"/>
          </a:xfrm>
        </p:grpSpPr>
        <p:sp>
          <p:nvSpPr>
            <p:cNvPr id="22557" name="Line 29"/>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2558" name="Line 30"/>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2559" name="Rectangle 31"/>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5"/>
            <p:cNvGrpSpPr>
              <a:grpSpLocks/>
            </p:cNvGrpSpPr>
            <p:nvPr/>
          </p:nvGrpSpPr>
          <p:grpSpPr bwMode="auto">
            <a:xfrm>
              <a:off x="1485" y="352"/>
              <a:ext cx="60" cy="59"/>
              <a:chOff x="1485" y="352"/>
              <a:chExt cx="60" cy="59"/>
            </a:xfrm>
          </p:grpSpPr>
          <p:sp>
            <p:nvSpPr>
              <p:cNvPr id="22560" name="AutoShape 32"/>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2561" name="Line 33"/>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62" name="Line 34"/>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39"/>
            <p:cNvGrpSpPr>
              <a:grpSpLocks/>
            </p:cNvGrpSpPr>
            <p:nvPr/>
          </p:nvGrpSpPr>
          <p:grpSpPr bwMode="auto">
            <a:xfrm>
              <a:off x="1517" y="519"/>
              <a:ext cx="115" cy="15"/>
              <a:chOff x="1517" y="519"/>
              <a:chExt cx="115" cy="15"/>
            </a:xfrm>
          </p:grpSpPr>
          <p:sp>
            <p:nvSpPr>
              <p:cNvPr id="22564" name="Line 36"/>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65" name="Line 37"/>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66" name="Line 38"/>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6"/>
            <p:cNvGrpSpPr>
              <a:grpSpLocks/>
            </p:cNvGrpSpPr>
            <p:nvPr/>
          </p:nvGrpSpPr>
          <p:grpSpPr bwMode="auto">
            <a:xfrm>
              <a:off x="1495" y="444"/>
              <a:ext cx="90" cy="46"/>
              <a:chOff x="1495" y="444"/>
              <a:chExt cx="90" cy="46"/>
            </a:xfrm>
          </p:grpSpPr>
          <p:sp>
            <p:nvSpPr>
              <p:cNvPr id="22568" name="Line 40"/>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69" name="Line 41"/>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70" name="Line 42"/>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71" name="Line 43"/>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72" name="Line 44"/>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73" name="Line 45"/>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2575" name="Line 47"/>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76" name="Line 48"/>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2"/>
          <p:cNvGrpSpPr>
            <a:grpSpLocks/>
          </p:cNvGrpSpPr>
          <p:nvPr/>
        </p:nvGrpSpPr>
        <p:grpSpPr bwMode="auto">
          <a:xfrm>
            <a:off x="3595688" y="215900"/>
            <a:ext cx="725487" cy="973138"/>
            <a:chOff x="2265" y="136"/>
            <a:chExt cx="457" cy="613"/>
          </a:xfrm>
        </p:grpSpPr>
        <p:sp>
          <p:nvSpPr>
            <p:cNvPr id="22578" name="Line 50"/>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2579" name="Line 51"/>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2580" name="Line 52"/>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81" name="Rectangle 53"/>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7"/>
            <p:cNvGrpSpPr>
              <a:grpSpLocks/>
            </p:cNvGrpSpPr>
            <p:nvPr/>
          </p:nvGrpSpPr>
          <p:grpSpPr bwMode="auto">
            <a:xfrm>
              <a:off x="2289" y="352"/>
              <a:ext cx="60" cy="59"/>
              <a:chOff x="2289" y="352"/>
              <a:chExt cx="60" cy="59"/>
            </a:xfrm>
          </p:grpSpPr>
          <p:sp>
            <p:nvSpPr>
              <p:cNvPr id="22582" name="AutoShape 54"/>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2583" name="Line 55"/>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84" name="Line 56"/>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2586" name="Freeform 58"/>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2"/>
            <p:cNvGrpSpPr>
              <a:grpSpLocks/>
            </p:cNvGrpSpPr>
            <p:nvPr/>
          </p:nvGrpSpPr>
          <p:grpSpPr bwMode="auto">
            <a:xfrm>
              <a:off x="2321" y="519"/>
              <a:ext cx="115" cy="15"/>
              <a:chOff x="2321" y="519"/>
              <a:chExt cx="115" cy="15"/>
            </a:xfrm>
          </p:grpSpPr>
          <p:sp>
            <p:nvSpPr>
              <p:cNvPr id="22587" name="Line 59"/>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88" name="Line 60"/>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89" name="Line 61"/>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69"/>
            <p:cNvGrpSpPr>
              <a:grpSpLocks/>
            </p:cNvGrpSpPr>
            <p:nvPr/>
          </p:nvGrpSpPr>
          <p:grpSpPr bwMode="auto">
            <a:xfrm>
              <a:off x="2299" y="444"/>
              <a:ext cx="90" cy="46"/>
              <a:chOff x="2299" y="444"/>
              <a:chExt cx="90" cy="46"/>
            </a:xfrm>
          </p:grpSpPr>
          <p:sp>
            <p:nvSpPr>
              <p:cNvPr id="22591" name="Line 63"/>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92" name="Line 64"/>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93" name="Line 65"/>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94" name="Line 66"/>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95" name="Line 67"/>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96" name="Line 68"/>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2598" name="Line 70"/>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2599" name="Line 71"/>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517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889250" y="3649663"/>
            <a:ext cx="1490663" cy="160337"/>
          </a:xfrm>
          <a:prstGeom prst="rect">
            <a:avLst/>
          </a:prstGeom>
          <a:gradFill rotWithShape="0">
            <a:gsLst>
              <a:gs pos="0">
                <a:srgbClr val="CC0000"/>
              </a:gs>
              <a:gs pos="100000">
                <a:srgbClr val="CC0000">
                  <a:gamma/>
                  <a:tint val="70196"/>
                  <a:invGamma/>
                </a:srgbClr>
              </a:gs>
            </a:gsLst>
            <a:lin ang="0" scaled="1"/>
          </a:gradFill>
          <a:ln w="12699">
            <a:solidFill>
              <a:srgbClr val="CC0000"/>
            </a:solidFill>
            <a:miter lim="800000"/>
            <a:headEnd/>
            <a:tailEnd/>
          </a:ln>
          <a:effectLst/>
        </p:spPr>
        <p:txBody>
          <a:bodyPr wrap="none" anchor="ctr"/>
          <a:lstStyle/>
          <a:p>
            <a:endParaRPr lang="en-GB"/>
          </a:p>
        </p:txBody>
      </p:sp>
      <p:grpSp>
        <p:nvGrpSpPr>
          <p:cNvPr id="2" name="Group 5"/>
          <p:cNvGrpSpPr>
            <a:grpSpLocks/>
          </p:cNvGrpSpPr>
          <p:nvPr/>
        </p:nvGrpSpPr>
        <p:grpSpPr bwMode="auto">
          <a:xfrm>
            <a:off x="3016250" y="3008313"/>
            <a:ext cx="3678238" cy="1447800"/>
            <a:chOff x="1900" y="1895"/>
            <a:chExt cx="2317" cy="912"/>
          </a:xfrm>
        </p:grpSpPr>
        <p:sp>
          <p:nvSpPr>
            <p:cNvPr id="24579" name="Arc 3"/>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24580" name="Arc 4"/>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24582" name="Oval 6"/>
          <p:cNvSpPr>
            <a:spLocks noChangeArrowheads="1"/>
          </p:cNvSpPr>
          <p:nvPr/>
        </p:nvSpPr>
        <p:spPr bwMode="auto">
          <a:xfrm>
            <a:off x="6311900" y="3540125"/>
            <a:ext cx="273050" cy="120650"/>
          </a:xfrm>
          <a:prstGeom prst="ellipse">
            <a:avLst/>
          </a:prstGeom>
          <a:solidFill>
            <a:srgbClr val="FFFF00"/>
          </a:solidFill>
          <a:ln w="12699">
            <a:solidFill>
              <a:schemeClr val="tx1"/>
            </a:solidFill>
            <a:round/>
            <a:headEnd/>
            <a:tailEnd/>
          </a:ln>
          <a:effectLst/>
        </p:spPr>
        <p:txBody>
          <a:bodyPr wrap="none" anchor="ctr"/>
          <a:lstStyle/>
          <a:p>
            <a:endParaRPr lang="en-GB"/>
          </a:p>
        </p:txBody>
      </p:sp>
      <p:sp>
        <p:nvSpPr>
          <p:cNvPr id="24583"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4584" name="Arc 8"/>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4585" name="Arc 9"/>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4586" name="Rectangle 10"/>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4587" name="Oval 11"/>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4588" name="Rectangle 12"/>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4589" name="Rectangle 13"/>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4590" name="Rectangle 14"/>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4591" name="Oval 15"/>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4592" name="Arc 16"/>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4593" name="Arc 17"/>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4594" name="Rectangle 18"/>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4595" name="Oval 19"/>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4596" name="Rectangle 20"/>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4597" name="Rectangle 21"/>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4598" name="Rectangle 22"/>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4599" name="Line 23"/>
          <p:cNvSpPr>
            <a:spLocks noChangeShapeType="1"/>
          </p:cNvSpPr>
          <p:nvPr/>
        </p:nvSpPr>
        <p:spPr bwMode="auto">
          <a:xfrm>
            <a:off x="2897188" y="3821113"/>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4600" name="Line 24"/>
          <p:cNvSpPr>
            <a:spLocks noChangeShapeType="1"/>
          </p:cNvSpPr>
          <p:nvPr/>
        </p:nvSpPr>
        <p:spPr bwMode="auto">
          <a:xfrm>
            <a:off x="2898775" y="36480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4601" name="Rectangle 25"/>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24602" name="Rectangle 26"/>
          <p:cNvSpPr>
            <a:spLocks noChangeArrowheads="1"/>
          </p:cNvSpPr>
          <p:nvPr/>
        </p:nvSpPr>
        <p:spPr bwMode="auto">
          <a:xfrm>
            <a:off x="4378325" y="349250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24603" name="Rectangle 27"/>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24604" name="Rectangle 28"/>
          <p:cNvSpPr>
            <a:spLocks noChangeArrowheads="1"/>
          </p:cNvSpPr>
          <p:nvPr/>
        </p:nvSpPr>
        <p:spPr bwMode="auto">
          <a:xfrm>
            <a:off x="5676900" y="4800600"/>
            <a:ext cx="12715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49"/>
          <p:cNvGrpSpPr>
            <a:grpSpLocks/>
          </p:cNvGrpSpPr>
          <p:nvPr/>
        </p:nvGrpSpPr>
        <p:grpSpPr bwMode="auto">
          <a:xfrm>
            <a:off x="2319338" y="215900"/>
            <a:ext cx="371475" cy="973138"/>
            <a:chOff x="1461" y="136"/>
            <a:chExt cx="234" cy="613"/>
          </a:xfrm>
        </p:grpSpPr>
        <p:sp>
          <p:nvSpPr>
            <p:cNvPr id="24605" name="Line 29"/>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4606" name="Line 30"/>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4607" name="Rectangle 31"/>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5"/>
            <p:cNvGrpSpPr>
              <a:grpSpLocks/>
            </p:cNvGrpSpPr>
            <p:nvPr/>
          </p:nvGrpSpPr>
          <p:grpSpPr bwMode="auto">
            <a:xfrm>
              <a:off x="1485" y="352"/>
              <a:ext cx="60" cy="59"/>
              <a:chOff x="1485" y="352"/>
              <a:chExt cx="60" cy="59"/>
            </a:xfrm>
          </p:grpSpPr>
          <p:sp>
            <p:nvSpPr>
              <p:cNvPr id="24608" name="AutoShape 32"/>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4609" name="Line 33"/>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10" name="Line 34"/>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39"/>
            <p:cNvGrpSpPr>
              <a:grpSpLocks/>
            </p:cNvGrpSpPr>
            <p:nvPr/>
          </p:nvGrpSpPr>
          <p:grpSpPr bwMode="auto">
            <a:xfrm>
              <a:off x="1517" y="519"/>
              <a:ext cx="115" cy="15"/>
              <a:chOff x="1517" y="519"/>
              <a:chExt cx="115" cy="15"/>
            </a:xfrm>
          </p:grpSpPr>
          <p:sp>
            <p:nvSpPr>
              <p:cNvPr id="24612" name="Line 36"/>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13" name="Line 37"/>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14" name="Line 38"/>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6"/>
            <p:cNvGrpSpPr>
              <a:grpSpLocks/>
            </p:cNvGrpSpPr>
            <p:nvPr/>
          </p:nvGrpSpPr>
          <p:grpSpPr bwMode="auto">
            <a:xfrm>
              <a:off x="1495" y="444"/>
              <a:ext cx="90" cy="46"/>
              <a:chOff x="1495" y="444"/>
              <a:chExt cx="90" cy="46"/>
            </a:xfrm>
          </p:grpSpPr>
          <p:sp>
            <p:nvSpPr>
              <p:cNvPr id="24616" name="Line 40"/>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17" name="Line 41"/>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18" name="Line 42"/>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19" name="Line 43"/>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20" name="Line 44"/>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21" name="Line 45"/>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4623" name="Line 47"/>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24" name="Line 48"/>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2"/>
          <p:cNvGrpSpPr>
            <a:grpSpLocks/>
          </p:cNvGrpSpPr>
          <p:nvPr/>
        </p:nvGrpSpPr>
        <p:grpSpPr bwMode="auto">
          <a:xfrm>
            <a:off x="3595688" y="215900"/>
            <a:ext cx="725487" cy="973138"/>
            <a:chOff x="2265" y="136"/>
            <a:chExt cx="457" cy="613"/>
          </a:xfrm>
        </p:grpSpPr>
        <p:sp>
          <p:nvSpPr>
            <p:cNvPr id="24626" name="Line 50"/>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4627" name="Line 51"/>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4628" name="Line 52"/>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29" name="Rectangle 53"/>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7"/>
            <p:cNvGrpSpPr>
              <a:grpSpLocks/>
            </p:cNvGrpSpPr>
            <p:nvPr/>
          </p:nvGrpSpPr>
          <p:grpSpPr bwMode="auto">
            <a:xfrm>
              <a:off x="2289" y="352"/>
              <a:ext cx="60" cy="59"/>
              <a:chOff x="2289" y="352"/>
              <a:chExt cx="60" cy="59"/>
            </a:xfrm>
          </p:grpSpPr>
          <p:sp>
            <p:nvSpPr>
              <p:cNvPr id="24630" name="AutoShape 54"/>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4631" name="Line 55"/>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32" name="Line 56"/>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4634" name="Freeform 58"/>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2"/>
            <p:cNvGrpSpPr>
              <a:grpSpLocks/>
            </p:cNvGrpSpPr>
            <p:nvPr/>
          </p:nvGrpSpPr>
          <p:grpSpPr bwMode="auto">
            <a:xfrm>
              <a:off x="2321" y="519"/>
              <a:ext cx="115" cy="15"/>
              <a:chOff x="2321" y="519"/>
              <a:chExt cx="115" cy="15"/>
            </a:xfrm>
          </p:grpSpPr>
          <p:sp>
            <p:nvSpPr>
              <p:cNvPr id="24635" name="Line 59"/>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36" name="Line 60"/>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37" name="Line 61"/>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69"/>
            <p:cNvGrpSpPr>
              <a:grpSpLocks/>
            </p:cNvGrpSpPr>
            <p:nvPr/>
          </p:nvGrpSpPr>
          <p:grpSpPr bwMode="auto">
            <a:xfrm>
              <a:off x="2299" y="444"/>
              <a:ext cx="90" cy="46"/>
              <a:chOff x="2299" y="444"/>
              <a:chExt cx="90" cy="46"/>
            </a:xfrm>
          </p:grpSpPr>
          <p:sp>
            <p:nvSpPr>
              <p:cNvPr id="24639" name="Line 63"/>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40" name="Line 64"/>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41" name="Line 65"/>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42" name="Line 66"/>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43" name="Line 67"/>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44" name="Line 68"/>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4646" name="Line 70"/>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4647" name="Line 71"/>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6202"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2"/>
          <p:cNvSpPr>
            <a:spLocks/>
          </p:cNvSpPr>
          <p:nvPr/>
        </p:nvSpPr>
        <p:spPr bwMode="auto">
          <a:xfrm>
            <a:off x="2886075" y="3648075"/>
            <a:ext cx="2900363" cy="166688"/>
          </a:xfrm>
          <a:custGeom>
            <a:avLst/>
            <a:gdLst/>
            <a:ahLst/>
            <a:cxnLst>
              <a:cxn ang="0">
                <a:pos x="8" y="0"/>
              </a:cxn>
              <a:cxn ang="0">
                <a:pos x="16" y="2"/>
              </a:cxn>
              <a:cxn ang="0">
                <a:pos x="22" y="2"/>
              </a:cxn>
              <a:cxn ang="0">
                <a:pos x="34" y="2"/>
              </a:cxn>
              <a:cxn ang="0">
                <a:pos x="1826" y="0"/>
              </a:cxn>
              <a:cxn ang="0">
                <a:pos x="1826" y="19"/>
              </a:cxn>
              <a:cxn ang="0">
                <a:pos x="940" y="19"/>
              </a:cxn>
              <a:cxn ang="0">
                <a:pos x="940" y="101"/>
              </a:cxn>
              <a:cxn ang="0">
                <a:pos x="4" y="104"/>
              </a:cxn>
              <a:cxn ang="0">
                <a:pos x="4" y="97"/>
              </a:cxn>
              <a:cxn ang="0">
                <a:pos x="0" y="2"/>
              </a:cxn>
              <a:cxn ang="0">
                <a:pos x="22" y="2"/>
              </a:cxn>
              <a:cxn ang="0">
                <a:pos x="8" y="0"/>
              </a:cxn>
            </a:cxnLst>
            <a:rect l="0" t="0" r="r" b="b"/>
            <a:pathLst>
              <a:path w="1827" h="105">
                <a:moveTo>
                  <a:pt x="8" y="0"/>
                </a:moveTo>
                <a:lnTo>
                  <a:pt x="16" y="2"/>
                </a:lnTo>
                <a:lnTo>
                  <a:pt x="22" y="2"/>
                </a:lnTo>
                <a:lnTo>
                  <a:pt x="34" y="2"/>
                </a:lnTo>
                <a:lnTo>
                  <a:pt x="1826" y="0"/>
                </a:lnTo>
                <a:lnTo>
                  <a:pt x="1826" y="19"/>
                </a:lnTo>
                <a:lnTo>
                  <a:pt x="940" y="19"/>
                </a:lnTo>
                <a:lnTo>
                  <a:pt x="940" y="101"/>
                </a:lnTo>
                <a:lnTo>
                  <a:pt x="4" y="104"/>
                </a:lnTo>
                <a:lnTo>
                  <a:pt x="4" y="97"/>
                </a:lnTo>
                <a:lnTo>
                  <a:pt x="0" y="2"/>
                </a:lnTo>
                <a:lnTo>
                  <a:pt x="22" y="2"/>
                </a:lnTo>
                <a:lnTo>
                  <a:pt x="8" y="0"/>
                </a:lnTo>
              </a:path>
            </a:pathLst>
          </a:custGeom>
          <a:gradFill rotWithShape="0">
            <a:gsLst>
              <a:gs pos="0">
                <a:srgbClr val="CC0000"/>
              </a:gs>
              <a:gs pos="100000">
                <a:srgbClr val="CC0000">
                  <a:gamma/>
                  <a:tint val="10196"/>
                  <a:invGamma/>
                </a:srgbClr>
              </a:gs>
            </a:gsLst>
            <a:lin ang="0" scaled="1"/>
          </a:gradFill>
          <a:ln w="12699" cap="rnd" cmpd="sng">
            <a:solidFill>
              <a:srgbClr val="C60722"/>
            </a:solidFill>
            <a:prstDash val="solid"/>
            <a:round/>
            <a:headEnd/>
            <a:tailEnd/>
          </a:ln>
          <a:effectLst/>
        </p:spPr>
        <p:txBody>
          <a:bodyPr/>
          <a:lstStyle/>
          <a:p>
            <a:endParaRPr lang="en-GB"/>
          </a:p>
        </p:txBody>
      </p:sp>
      <p:grpSp>
        <p:nvGrpSpPr>
          <p:cNvPr id="2" name="Group 5"/>
          <p:cNvGrpSpPr>
            <a:grpSpLocks/>
          </p:cNvGrpSpPr>
          <p:nvPr/>
        </p:nvGrpSpPr>
        <p:grpSpPr bwMode="auto">
          <a:xfrm>
            <a:off x="3016250" y="3008313"/>
            <a:ext cx="3678238" cy="1447800"/>
            <a:chOff x="1900" y="1895"/>
            <a:chExt cx="2317" cy="912"/>
          </a:xfrm>
        </p:grpSpPr>
        <p:sp>
          <p:nvSpPr>
            <p:cNvPr id="26627" name="Arc 3"/>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26628" name="Arc 4"/>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26630" name="Oval 6"/>
          <p:cNvSpPr>
            <a:spLocks noChangeArrowheads="1"/>
          </p:cNvSpPr>
          <p:nvPr/>
        </p:nvSpPr>
        <p:spPr bwMode="auto">
          <a:xfrm>
            <a:off x="6311900" y="3540125"/>
            <a:ext cx="273050" cy="120650"/>
          </a:xfrm>
          <a:prstGeom prst="ellipse">
            <a:avLst/>
          </a:prstGeom>
          <a:solidFill>
            <a:srgbClr val="FFFF00"/>
          </a:solidFill>
          <a:ln w="12699">
            <a:solidFill>
              <a:schemeClr val="tx1"/>
            </a:solidFill>
            <a:round/>
            <a:headEnd/>
            <a:tailEnd/>
          </a:ln>
          <a:effectLst/>
        </p:spPr>
        <p:txBody>
          <a:bodyPr wrap="none" anchor="ctr"/>
          <a:lstStyle/>
          <a:p>
            <a:endParaRPr lang="en-GB"/>
          </a:p>
        </p:txBody>
      </p:sp>
      <p:sp>
        <p:nvSpPr>
          <p:cNvPr id="26631"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6632" name="Arc 8"/>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6633" name="Arc 9"/>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6634" name="Rectangle 10"/>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6635" name="Oval 11"/>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6636" name="Rectangle 12"/>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6637" name="Rectangle 13"/>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6638" name="Rectangle 14"/>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6639" name="Oval 15"/>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6640" name="Arc 16"/>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6641" name="Arc 17"/>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6642" name="Rectangle 18"/>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6643" name="Oval 19"/>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6644" name="Rectangle 20"/>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6645" name="Rectangle 21"/>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6646" name="Rectangle 22"/>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6647" name="Line 23"/>
          <p:cNvSpPr>
            <a:spLocks noChangeShapeType="1"/>
          </p:cNvSpPr>
          <p:nvPr/>
        </p:nvSpPr>
        <p:spPr bwMode="auto">
          <a:xfrm>
            <a:off x="2901950" y="38131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6648" name="Line 24"/>
          <p:cNvSpPr>
            <a:spLocks noChangeShapeType="1"/>
          </p:cNvSpPr>
          <p:nvPr/>
        </p:nvSpPr>
        <p:spPr bwMode="auto">
          <a:xfrm>
            <a:off x="2895600" y="36480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6649" name="Rectangle 25"/>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26650" name="Rectangle 26"/>
          <p:cNvSpPr>
            <a:spLocks noChangeArrowheads="1"/>
          </p:cNvSpPr>
          <p:nvPr/>
        </p:nvSpPr>
        <p:spPr bwMode="auto">
          <a:xfrm>
            <a:off x="4378325" y="368300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26651" name="Rectangle 27"/>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26652" name="Rectangle 28"/>
          <p:cNvSpPr>
            <a:spLocks noChangeArrowheads="1"/>
          </p:cNvSpPr>
          <p:nvPr/>
        </p:nvSpPr>
        <p:spPr bwMode="auto">
          <a:xfrm>
            <a:off x="5676900" y="4800600"/>
            <a:ext cx="12715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49"/>
          <p:cNvGrpSpPr>
            <a:grpSpLocks/>
          </p:cNvGrpSpPr>
          <p:nvPr/>
        </p:nvGrpSpPr>
        <p:grpSpPr bwMode="auto">
          <a:xfrm>
            <a:off x="2319338" y="215900"/>
            <a:ext cx="371475" cy="973138"/>
            <a:chOff x="1461" y="136"/>
            <a:chExt cx="234" cy="613"/>
          </a:xfrm>
        </p:grpSpPr>
        <p:sp>
          <p:nvSpPr>
            <p:cNvPr id="26653" name="Line 29"/>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6654" name="Line 30"/>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6655" name="Rectangle 31"/>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5"/>
            <p:cNvGrpSpPr>
              <a:grpSpLocks/>
            </p:cNvGrpSpPr>
            <p:nvPr/>
          </p:nvGrpSpPr>
          <p:grpSpPr bwMode="auto">
            <a:xfrm>
              <a:off x="1485" y="352"/>
              <a:ext cx="60" cy="59"/>
              <a:chOff x="1485" y="352"/>
              <a:chExt cx="60" cy="59"/>
            </a:xfrm>
          </p:grpSpPr>
          <p:sp>
            <p:nvSpPr>
              <p:cNvPr id="26656" name="AutoShape 32"/>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6657" name="Line 33"/>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58" name="Line 34"/>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39"/>
            <p:cNvGrpSpPr>
              <a:grpSpLocks/>
            </p:cNvGrpSpPr>
            <p:nvPr/>
          </p:nvGrpSpPr>
          <p:grpSpPr bwMode="auto">
            <a:xfrm>
              <a:off x="1517" y="519"/>
              <a:ext cx="115" cy="15"/>
              <a:chOff x="1517" y="519"/>
              <a:chExt cx="115" cy="15"/>
            </a:xfrm>
          </p:grpSpPr>
          <p:sp>
            <p:nvSpPr>
              <p:cNvPr id="26660" name="Line 36"/>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61" name="Line 37"/>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62" name="Line 38"/>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6"/>
            <p:cNvGrpSpPr>
              <a:grpSpLocks/>
            </p:cNvGrpSpPr>
            <p:nvPr/>
          </p:nvGrpSpPr>
          <p:grpSpPr bwMode="auto">
            <a:xfrm>
              <a:off x="1495" y="444"/>
              <a:ext cx="90" cy="46"/>
              <a:chOff x="1495" y="444"/>
              <a:chExt cx="90" cy="46"/>
            </a:xfrm>
          </p:grpSpPr>
          <p:sp>
            <p:nvSpPr>
              <p:cNvPr id="26664" name="Line 40"/>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65" name="Line 41"/>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66" name="Line 42"/>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67" name="Line 43"/>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68" name="Line 44"/>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69" name="Line 45"/>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6671" name="Line 47"/>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72" name="Line 48"/>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2"/>
          <p:cNvGrpSpPr>
            <a:grpSpLocks/>
          </p:cNvGrpSpPr>
          <p:nvPr/>
        </p:nvGrpSpPr>
        <p:grpSpPr bwMode="auto">
          <a:xfrm>
            <a:off x="3595688" y="215900"/>
            <a:ext cx="725487" cy="973138"/>
            <a:chOff x="2265" y="136"/>
            <a:chExt cx="457" cy="613"/>
          </a:xfrm>
        </p:grpSpPr>
        <p:sp>
          <p:nvSpPr>
            <p:cNvPr id="26674" name="Line 50"/>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6675" name="Line 51"/>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6676" name="Line 52"/>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77" name="Rectangle 53"/>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7"/>
            <p:cNvGrpSpPr>
              <a:grpSpLocks/>
            </p:cNvGrpSpPr>
            <p:nvPr/>
          </p:nvGrpSpPr>
          <p:grpSpPr bwMode="auto">
            <a:xfrm>
              <a:off x="2289" y="352"/>
              <a:ext cx="60" cy="59"/>
              <a:chOff x="2289" y="352"/>
              <a:chExt cx="60" cy="59"/>
            </a:xfrm>
          </p:grpSpPr>
          <p:sp>
            <p:nvSpPr>
              <p:cNvPr id="26678" name="AutoShape 54"/>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6679" name="Line 55"/>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80" name="Line 56"/>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6682" name="Freeform 58"/>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2"/>
            <p:cNvGrpSpPr>
              <a:grpSpLocks/>
            </p:cNvGrpSpPr>
            <p:nvPr/>
          </p:nvGrpSpPr>
          <p:grpSpPr bwMode="auto">
            <a:xfrm>
              <a:off x="2321" y="519"/>
              <a:ext cx="115" cy="15"/>
              <a:chOff x="2321" y="519"/>
              <a:chExt cx="115" cy="15"/>
            </a:xfrm>
          </p:grpSpPr>
          <p:sp>
            <p:nvSpPr>
              <p:cNvPr id="26683" name="Line 59"/>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84" name="Line 60"/>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85" name="Line 61"/>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69"/>
            <p:cNvGrpSpPr>
              <a:grpSpLocks/>
            </p:cNvGrpSpPr>
            <p:nvPr/>
          </p:nvGrpSpPr>
          <p:grpSpPr bwMode="auto">
            <a:xfrm>
              <a:off x="2299" y="444"/>
              <a:ext cx="90" cy="46"/>
              <a:chOff x="2299" y="444"/>
              <a:chExt cx="90" cy="46"/>
            </a:xfrm>
          </p:grpSpPr>
          <p:sp>
            <p:nvSpPr>
              <p:cNvPr id="26687" name="Line 63"/>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88" name="Line 64"/>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89" name="Line 65"/>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90" name="Line 66"/>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91" name="Line 67"/>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92" name="Line 68"/>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6694" name="Line 70"/>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6695" name="Line 71"/>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722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16250" y="3008313"/>
            <a:ext cx="3678238" cy="1447800"/>
            <a:chOff x="1900" y="1895"/>
            <a:chExt cx="2317" cy="912"/>
          </a:xfrm>
        </p:grpSpPr>
        <p:sp>
          <p:nvSpPr>
            <p:cNvPr id="28674" name="Arc 2"/>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28675" name="Arc 3"/>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28677" name="Rectangle 5"/>
          <p:cNvSpPr>
            <a:spLocks noChangeArrowheads="1"/>
          </p:cNvSpPr>
          <p:nvPr/>
        </p:nvSpPr>
        <p:spPr bwMode="auto">
          <a:xfrm>
            <a:off x="4378325" y="385445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28678" name="Oval 6"/>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8679"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8680" name="Rectangle 8"/>
          <p:cNvSpPr>
            <a:spLocks noChangeArrowheads="1"/>
          </p:cNvSpPr>
          <p:nvPr/>
        </p:nvSpPr>
        <p:spPr bwMode="auto">
          <a:xfrm>
            <a:off x="2901950" y="3654425"/>
            <a:ext cx="2863850" cy="149225"/>
          </a:xfrm>
          <a:prstGeom prst="rect">
            <a:avLst/>
          </a:prstGeom>
          <a:gradFill rotWithShape="0">
            <a:gsLst>
              <a:gs pos="0">
                <a:srgbClr val="CC0000"/>
              </a:gs>
              <a:gs pos="100000">
                <a:srgbClr val="CC0000">
                  <a:gamma/>
                  <a:tint val="10196"/>
                  <a:invGamma/>
                </a:srgbClr>
              </a:gs>
            </a:gsLst>
            <a:lin ang="0" scaled="1"/>
          </a:gradFill>
          <a:ln w="12699">
            <a:solidFill>
              <a:srgbClr val="CC0000"/>
            </a:solidFill>
            <a:miter lim="800000"/>
            <a:headEnd/>
            <a:tailEnd/>
          </a:ln>
          <a:effectLst/>
        </p:spPr>
        <p:txBody>
          <a:bodyPr wrap="none" anchor="ctr"/>
          <a:lstStyle/>
          <a:p>
            <a:endParaRPr lang="en-GB"/>
          </a:p>
        </p:txBody>
      </p:sp>
      <p:sp>
        <p:nvSpPr>
          <p:cNvPr id="28681" name="Arc 9"/>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8682" name="Arc 10"/>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8683" name="Rectangle 11"/>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8684" name="Oval 12"/>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8685" name="Rectangle 13"/>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8686" name="Rectangle 14"/>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8687" name="Rectangle 15"/>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8688" name="Oval 16"/>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28689" name="Arc 17"/>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8690" name="Arc 18"/>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28691" name="Rectangle 19"/>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8692" name="Oval 20"/>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28693" name="Rectangle 21"/>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28694" name="Rectangle 22"/>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8695" name="Rectangle 23"/>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28696" name="Line 24"/>
          <p:cNvSpPr>
            <a:spLocks noChangeShapeType="1"/>
          </p:cNvSpPr>
          <p:nvPr/>
        </p:nvSpPr>
        <p:spPr bwMode="auto">
          <a:xfrm>
            <a:off x="2895600" y="3810000"/>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8697" name="Line 25"/>
          <p:cNvSpPr>
            <a:spLocks noChangeShapeType="1"/>
          </p:cNvSpPr>
          <p:nvPr/>
        </p:nvSpPr>
        <p:spPr bwMode="auto">
          <a:xfrm>
            <a:off x="2895600" y="3651250"/>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28698" name="Line 26"/>
          <p:cNvSpPr>
            <a:spLocks noChangeShapeType="1"/>
          </p:cNvSpPr>
          <p:nvPr/>
        </p:nvSpPr>
        <p:spPr bwMode="auto">
          <a:xfrm>
            <a:off x="4368800" y="3810000"/>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8699" name="Line 27"/>
          <p:cNvSpPr>
            <a:spLocks noChangeShapeType="1"/>
          </p:cNvSpPr>
          <p:nvPr/>
        </p:nvSpPr>
        <p:spPr bwMode="auto">
          <a:xfrm>
            <a:off x="4368800" y="3651250"/>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8700" name="Rectangle 28"/>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28701" name="Rectangle 29"/>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28702" name="Rectangle 30"/>
          <p:cNvSpPr>
            <a:spLocks noChangeArrowheads="1"/>
          </p:cNvSpPr>
          <p:nvPr/>
        </p:nvSpPr>
        <p:spPr bwMode="auto">
          <a:xfrm>
            <a:off x="5676900" y="4800600"/>
            <a:ext cx="12715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51"/>
          <p:cNvGrpSpPr>
            <a:grpSpLocks/>
          </p:cNvGrpSpPr>
          <p:nvPr/>
        </p:nvGrpSpPr>
        <p:grpSpPr bwMode="auto">
          <a:xfrm>
            <a:off x="2319338" y="215900"/>
            <a:ext cx="371475" cy="973138"/>
            <a:chOff x="1461" y="136"/>
            <a:chExt cx="234" cy="613"/>
          </a:xfrm>
        </p:grpSpPr>
        <p:sp>
          <p:nvSpPr>
            <p:cNvPr id="28703" name="Line 31"/>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8704" name="Line 32"/>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8705" name="Rectangle 33"/>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7"/>
            <p:cNvGrpSpPr>
              <a:grpSpLocks/>
            </p:cNvGrpSpPr>
            <p:nvPr/>
          </p:nvGrpSpPr>
          <p:grpSpPr bwMode="auto">
            <a:xfrm>
              <a:off x="1485" y="352"/>
              <a:ext cx="60" cy="59"/>
              <a:chOff x="1485" y="352"/>
              <a:chExt cx="60" cy="59"/>
            </a:xfrm>
          </p:grpSpPr>
          <p:sp>
            <p:nvSpPr>
              <p:cNvPr id="28706" name="AutoShape 34"/>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8707" name="Line 35"/>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08" name="Line 36"/>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41"/>
            <p:cNvGrpSpPr>
              <a:grpSpLocks/>
            </p:cNvGrpSpPr>
            <p:nvPr/>
          </p:nvGrpSpPr>
          <p:grpSpPr bwMode="auto">
            <a:xfrm>
              <a:off x="1517" y="519"/>
              <a:ext cx="115" cy="15"/>
              <a:chOff x="1517" y="519"/>
              <a:chExt cx="115" cy="15"/>
            </a:xfrm>
          </p:grpSpPr>
          <p:sp>
            <p:nvSpPr>
              <p:cNvPr id="28710" name="Line 38"/>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11" name="Line 39"/>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12" name="Line 40"/>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8"/>
            <p:cNvGrpSpPr>
              <a:grpSpLocks/>
            </p:cNvGrpSpPr>
            <p:nvPr/>
          </p:nvGrpSpPr>
          <p:grpSpPr bwMode="auto">
            <a:xfrm>
              <a:off x="1495" y="444"/>
              <a:ext cx="90" cy="46"/>
              <a:chOff x="1495" y="444"/>
              <a:chExt cx="90" cy="46"/>
            </a:xfrm>
          </p:grpSpPr>
          <p:sp>
            <p:nvSpPr>
              <p:cNvPr id="28714" name="Line 42"/>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15" name="Line 43"/>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16" name="Line 44"/>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17" name="Line 45"/>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18" name="Line 46"/>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19" name="Line 47"/>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8721" name="Line 49"/>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22" name="Line 50"/>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595688" y="215900"/>
            <a:ext cx="725487" cy="973138"/>
            <a:chOff x="2265" y="136"/>
            <a:chExt cx="457" cy="613"/>
          </a:xfrm>
        </p:grpSpPr>
        <p:sp>
          <p:nvSpPr>
            <p:cNvPr id="28724" name="Line 52"/>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28725" name="Line 53"/>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28726" name="Line 54"/>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27" name="Rectangle 55"/>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9"/>
            <p:cNvGrpSpPr>
              <a:grpSpLocks/>
            </p:cNvGrpSpPr>
            <p:nvPr/>
          </p:nvGrpSpPr>
          <p:grpSpPr bwMode="auto">
            <a:xfrm>
              <a:off x="2289" y="352"/>
              <a:ext cx="60" cy="59"/>
              <a:chOff x="2289" y="352"/>
              <a:chExt cx="60" cy="59"/>
            </a:xfrm>
          </p:grpSpPr>
          <p:sp>
            <p:nvSpPr>
              <p:cNvPr id="28728" name="AutoShape 56"/>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28729" name="Line 57"/>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30" name="Line 58"/>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8732" name="Freeform 60"/>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4"/>
            <p:cNvGrpSpPr>
              <a:grpSpLocks/>
            </p:cNvGrpSpPr>
            <p:nvPr/>
          </p:nvGrpSpPr>
          <p:grpSpPr bwMode="auto">
            <a:xfrm>
              <a:off x="2321" y="519"/>
              <a:ext cx="115" cy="15"/>
              <a:chOff x="2321" y="519"/>
              <a:chExt cx="115" cy="15"/>
            </a:xfrm>
          </p:grpSpPr>
          <p:sp>
            <p:nvSpPr>
              <p:cNvPr id="28733" name="Line 61"/>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34" name="Line 62"/>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35" name="Line 63"/>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71"/>
            <p:cNvGrpSpPr>
              <a:grpSpLocks/>
            </p:cNvGrpSpPr>
            <p:nvPr/>
          </p:nvGrpSpPr>
          <p:grpSpPr bwMode="auto">
            <a:xfrm>
              <a:off x="2299" y="444"/>
              <a:ext cx="90" cy="46"/>
              <a:chOff x="2299" y="444"/>
              <a:chExt cx="90" cy="46"/>
            </a:xfrm>
          </p:grpSpPr>
          <p:sp>
            <p:nvSpPr>
              <p:cNvPr id="28737" name="Line 65"/>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38" name="Line 66"/>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39" name="Line 67"/>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40" name="Line 68"/>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41" name="Line 69"/>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42" name="Line 70"/>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28744" name="Line 72"/>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28745" name="Line 73"/>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6"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7"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825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16250" y="3008313"/>
            <a:ext cx="3678238" cy="1447800"/>
            <a:chOff x="1900" y="1895"/>
            <a:chExt cx="2317" cy="912"/>
          </a:xfrm>
        </p:grpSpPr>
        <p:sp>
          <p:nvSpPr>
            <p:cNvPr id="30722" name="Arc 2"/>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30723" name="Arc 3"/>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30725" name="Rectangle 5"/>
          <p:cNvSpPr>
            <a:spLocks noChangeArrowheads="1"/>
          </p:cNvSpPr>
          <p:nvPr/>
        </p:nvSpPr>
        <p:spPr bwMode="auto">
          <a:xfrm>
            <a:off x="4378325" y="204470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30726" name="Oval 6"/>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0727"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30728" name="Rectangle 8"/>
          <p:cNvSpPr>
            <a:spLocks noChangeArrowheads="1"/>
          </p:cNvSpPr>
          <p:nvPr/>
        </p:nvSpPr>
        <p:spPr bwMode="auto">
          <a:xfrm>
            <a:off x="2901950" y="3654425"/>
            <a:ext cx="2863850" cy="149225"/>
          </a:xfrm>
          <a:prstGeom prst="rect">
            <a:avLst/>
          </a:prstGeom>
          <a:gradFill rotWithShape="0">
            <a:gsLst>
              <a:gs pos="0">
                <a:srgbClr val="CC0000"/>
              </a:gs>
              <a:gs pos="100000">
                <a:srgbClr val="CC0000">
                  <a:gamma/>
                  <a:tint val="10196"/>
                  <a:invGamma/>
                </a:srgbClr>
              </a:gs>
            </a:gsLst>
            <a:lin ang="0" scaled="1"/>
          </a:gradFill>
          <a:ln w="12699">
            <a:solidFill>
              <a:srgbClr val="CC0000"/>
            </a:solidFill>
            <a:miter lim="800000"/>
            <a:headEnd/>
            <a:tailEnd/>
          </a:ln>
          <a:effectLst/>
        </p:spPr>
        <p:txBody>
          <a:bodyPr wrap="none" anchor="ctr"/>
          <a:lstStyle/>
          <a:p>
            <a:endParaRPr lang="en-GB"/>
          </a:p>
        </p:txBody>
      </p:sp>
      <p:sp>
        <p:nvSpPr>
          <p:cNvPr id="30729" name="Arc 9"/>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0730" name="Arc 10"/>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0731" name="Rectangle 11"/>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0732" name="Oval 12"/>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0733" name="Rectangle 13"/>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0734" name="Rectangle 14"/>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0735" name="Rectangle 15"/>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0736" name="Oval 16"/>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30737" name="Arc 17"/>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0738" name="Arc 18"/>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0739" name="Rectangle 19"/>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0740" name="Oval 20"/>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0741" name="Rectangle 21"/>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0742" name="Rectangle 22"/>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0743" name="Rectangle 23"/>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0744" name="Line 24"/>
          <p:cNvSpPr>
            <a:spLocks noChangeShapeType="1"/>
          </p:cNvSpPr>
          <p:nvPr/>
        </p:nvSpPr>
        <p:spPr bwMode="auto">
          <a:xfrm>
            <a:off x="2895600" y="3810000"/>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30745" name="Line 25"/>
          <p:cNvSpPr>
            <a:spLocks noChangeShapeType="1"/>
          </p:cNvSpPr>
          <p:nvPr/>
        </p:nvSpPr>
        <p:spPr bwMode="auto">
          <a:xfrm>
            <a:off x="2895600" y="36480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30746" name="Line 26"/>
          <p:cNvSpPr>
            <a:spLocks noChangeShapeType="1"/>
          </p:cNvSpPr>
          <p:nvPr/>
        </p:nvSpPr>
        <p:spPr bwMode="auto">
          <a:xfrm>
            <a:off x="4362450" y="3810000"/>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30747" name="Line 27"/>
          <p:cNvSpPr>
            <a:spLocks noChangeShapeType="1"/>
          </p:cNvSpPr>
          <p:nvPr/>
        </p:nvSpPr>
        <p:spPr bwMode="auto">
          <a:xfrm>
            <a:off x="4368800" y="3648075"/>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30748" name="Rectangle 28"/>
          <p:cNvSpPr>
            <a:spLocks noChangeArrowheads="1"/>
          </p:cNvSpPr>
          <p:nvPr/>
        </p:nvSpPr>
        <p:spPr bwMode="auto">
          <a:xfrm>
            <a:off x="4543425" y="2076450"/>
            <a:ext cx="7493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Target</a:t>
            </a:r>
          </a:p>
        </p:txBody>
      </p:sp>
      <p:sp>
        <p:nvSpPr>
          <p:cNvPr id="30749" name="Rectangle 29"/>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30750" name="Rectangle 30"/>
          <p:cNvSpPr>
            <a:spLocks noChangeArrowheads="1"/>
          </p:cNvSpPr>
          <p:nvPr/>
        </p:nvSpPr>
        <p:spPr bwMode="auto">
          <a:xfrm>
            <a:off x="5238750" y="295275"/>
            <a:ext cx="3571875" cy="2555188"/>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2000" dirty="0"/>
              <a:t>Μεγάλη απόσταση ανίχνευσης: έως 30 μέτρα με ορισμένες συσκευές</a:t>
            </a:r>
            <a:endParaRPr lang="en-US" sz="2000" dirty="0"/>
          </a:p>
          <a:p>
            <a:pPr defTabSz="762000">
              <a:spcBef>
                <a:spcPct val="50000"/>
              </a:spcBef>
            </a:pPr>
            <a:r>
              <a:rPr lang="el-GR" sz="2000" dirty="0"/>
              <a:t>Θα ανιχνεύσει όλα εκτός από πολύ διαφανή υλικά</a:t>
            </a:r>
            <a:endParaRPr lang="en-GB" sz="2000" dirty="0"/>
          </a:p>
          <a:p>
            <a:pPr defTabSz="762000">
              <a:spcBef>
                <a:spcPct val="50000"/>
              </a:spcBef>
            </a:pPr>
            <a:r>
              <a:rPr lang="el-GR" sz="2000" dirty="0"/>
              <a:t>Πρέπει να ευθυγραμμιστεί με ακρίβεια</a:t>
            </a:r>
            <a:endParaRPr lang="en-GB" sz="2000" dirty="0"/>
          </a:p>
        </p:txBody>
      </p:sp>
      <p:sp>
        <p:nvSpPr>
          <p:cNvPr id="30751" name="Rectangle 31"/>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30752" name="Rectangle 32"/>
          <p:cNvSpPr>
            <a:spLocks noChangeArrowheads="1"/>
          </p:cNvSpPr>
          <p:nvPr/>
        </p:nvSpPr>
        <p:spPr bwMode="auto">
          <a:xfrm>
            <a:off x="5676900" y="4800600"/>
            <a:ext cx="14160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53"/>
          <p:cNvGrpSpPr>
            <a:grpSpLocks/>
          </p:cNvGrpSpPr>
          <p:nvPr/>
        </p:nvGrpSpPr>
        <p:grpSpPr bwMode="auto">
          <a:xfrm>
            <a:off x="2319338" y="215900"/>
            <a:ext cx="371475" cy="973138"/>
            <a:chOff x="1461" y="136"/>
            <a:chExt cx="234" cy="613"/>
          </a:xfrm>
        </p:grpSpPr>
        <p:sp>
          <p:nvSpPr>
            <p:cNvPr id="30753" name="Line 33"/>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30754" name="Line 34"/>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30755" name="Rectangle 35"/>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9"/>
            <p:cNvGrpSpPr>
              <a:grpSpLocks/>
            </p:cNvGrpSpPr>
            <p:nvPr/>
          </p:nvGrpSpPr>
          <p:grpSpPr bwMode="auto">
            <a:xfrm>
              <a:off x="1485" y="352"/>
              <a:ext cx="60" cy="59"/>
              <a:chOff x="1485" y="352"/>
              <a:chExt cx="60" cy="59"/>
            </a:xfrm>
          </p:grpSpPr>
          <p:sp>
            <p:nvSpPr>
              <p:cNvPr id="30756" name="AutoShape 36"/>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30757" name="Line 37"/>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58" name="Line 38"/>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43"/>
            <p:cNvGrpSpPr>
              <a:grpSpLocks/>
            </p:cNvGrpSpPr>
            <p:nvPr/>
          </p:nvGrpSpPr>
          <p:grpSpPr bwMode="auto">
            <a:xfrm>
              <a:off x="1517" y="519"/>
              <a:ext cx="115" cy="15"/>
              <a:chOff x="1517" y="519"/>
              <a:chExt cx="115" cy="15"/>
            </a:xfrm>
          </p:grpSpPr>
          <p:sp>
            <p:nvSpPr>
              <p:cNvPr id="30760" name="Line 40"/>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61" name="Line 41"/>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62" name="Line 42"/>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50"/>
            <p:cNvGrpSpPr>
              <a:grpSpLocks/>
            </p:cNvGrpSpPr>
            <p:nvPr/>
          </p:nvGrpSpPr>
          <p:grpSpPr bwMode="auto">
            <a:xfrm>
              <a:off x="1495" y="444"/>
              <a:ext cx="90" cy="46"/>
              <a:chOff x="1495" y="444"/>
              <a:chExt cx="90" cy="46"/>
            </a:xfrm>
          </p:grpSpPr>
          <p:sp>
            <p:nvSpPr>
              <p:cNvPr id="30764" name="Line 44"/>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65" name="Line 45"/>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66" name="Line 46"/>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67" name="Line 47"/>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68" name="Line 48"/>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69" name="Line 49"/>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0771" name="Line 51"/>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72" name="Line 52"/>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6"/>
          <p:cNvGrpSpPr>
            <a:grpSpLocks/>
          </p:cNvGrpSpPr>
          <p:nvPr/>
        </p:nvGrpSpPr>
        <p:grpSpPr bwMode="auto">
          <a:xfrm>
            <a:off x="3595688" y="215900"/>
            <a:ext cx="725487" cy="973138"/>
            <a:chOff x="2265" y="136"/>
            <a:chExt cx="457" cy="613"/>
          </a:xfrm>
        </p:grpSpPr>
        <p:sp>
          <p:nvSpPr>
            <p:cNvPr id="30774" name="Line 54"/>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30775" name="Line 55"/>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30776" name="Line 56"/>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77" name="Rectangle 57"/>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61"/>
            <p:cNvGrpSpPr>
              <a:grpSpLocks/>
            </p:cNvGrpSpPr>
            <p:nvPr/>
          </p:nvGrpSpPr>
          <p:grpSpPr bwMode="auto">
            <a:xfrm>
              <a:off x="2289" y="352"/>
              <a:ext cx="60" cy="59"/>
              <a:chOff x="2289" y="352"/>
              <a:chExt cx="60" cy="59"/>
            </a:xfrm>
          </p:grpSpPr>
          <p:sp>
            <p:nvSpPr>
              <p:cNvPr id="30778" name="AutoShape 58"/>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30779" name="Line 59"/>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80" name="Line 60"/>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0782" name="Freeform 62"/>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6"/>
            <p:cNvGrpSpPr>
              <a:grpSpLocks/>
            </p:cNvGrpSpPr>
            <p:nvPr/>
          </p:nvGrpSpPr>
          <p:grpSpPr bwMode="auto">
            <a:xfrm>
              <a:off x="2321" y="519"/>
              <a:ext cx="115" cy="15"/>
              <a:chOff x="2321" y="519"/>
              <a:chExt cx="115" cy="15"/>
            </a:xfrm>
          </p:grpSpPr>
          <p:sp>
            <p:nvSpPr>
              <p:cNvPr id="30783" name="Line 63"/>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84" name="Line 64"/>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85" name="Line 65"/>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73"/>
            <p:cNvGrpSpPr>
              <a:grpSpLocks/>
            </p:cNvGrpSpPr>
            <p:nvPr/>
          </p:nvGrpSpPr>
          <p:grpSpPr bwMode="auto">
            <a:xfrm>
              <a:off x="2299" y="444"/>
              <a:ext cx="90" cy="46"/>
              <a:chOff x="2299" y="444"/>
              <a:chExt cx="90" cy="46"/>
            </a:xfrm>
          </p:grpSpPr>
          <p:sp>
            <p:nvSpPr>
              <p:cNvPr id="30787" name="Line 67"/>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88" name="Line 68"/>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89" name="Line 69"/>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90" name="Line 70"/>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91" name="Line 71"/>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92" name="Line 72"/>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0794" name="Line 74"/>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0795" name="Line 75"/>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9275"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50">
                                            <p:txEl>
                                              <p:pRg st="0" end="0"/>
                                            </p:txEl>
                                          </p:spTgt>
                                        </p:tgtEl>
                                        <p:attrNameLst>
                                          <p:attrName>style.visibility</p:attrName>
                                        </p:attrNameLst>
                                      </p:cBhvr>
                                      <p:to>
                                        <p:strVal val="visible"/>
                                      </p:to>
                                    </p:set>
                                    <p:animEffect transition="in" filter="wipe(up)">
                                      <p:cBhvr>
                                        <p:cTn id="7" dur="500"/>
                                        <p:tgtEl>
                                          <p:spTgt spid="30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50">
                                            <p:txEl>
                                              <p:pRg st="1" end="1"/>
                                            </p:txEl>
                                          </p:spTgt>
                                        </p:tgtEl>
                                        <p:attrNameLst>
                                          <p:attrName>style.visibility</p:attrName>
                                        </p:attrNameLst>
                                      </p:cBhvr>
                                      <p:to>
                                        <p:strVal val="visible"/>
                                      </p:to>
                                    </p:set>
                                    <p:animEffect transition="in" filter="wipe(up)">
                                      <p:cBhvr>
                                        <p:cTn id="12" dur="500"/>
                                        <p:tgtEl>
                                          <p:spTgt spid="307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952750" y="2124075"/>
            <a:ext cx="2990850" cy="1433513"/>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sz="2800" b="1" u="sng"/>
              <a:t>Optical Sensors</a:t>
            </a:r>
            <a:endParaRPr lang="en-GB" sz="1600"/>
          </a:p>
          <a:p>
            <a:pPr algn="ctr" defTabSz="762000">
              <a:spcBef>
                <a:spcPct val="50000"/>
              </a:spcBef>
            </a:pPr>
            <a:r>
              <a:rPr lang="en-GB" sz="2000"/>
              <a:t>Type : Retro reflective</a:t>
            </a:r>
          </a:p>
          <a:p>
            <a:pPr algn="ctr" defTabSz="762000">
              <a:spcBef>
                <a:spcPct val="50000"/>
              </a:spcBef>
            </a:pPr>
            <a:endParaRPr lang="en-GB" sz="2000"/>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029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grpSp>
        <p:nvGrpSpPr>
          <p:cNvPr id="2" name="Group 5"/>
          <p:cNvGrpSpPr>
            <a:grpSpLocks/>
          </p:cNvGrpSpPr>
          <p:nvPr/>
        </p:nvGrpSpPr>
        <p:grpSpPr bwMode="auto">
          <a:xfrm>
            <a:off x="6648450" y="3067050"/>
            <a:ext cx="1019175" cy="2308225"/>
            <a:chOff x="4188" y="1932"/>
            <a:chExt cx="642" cy="1454"/>
          </a:xfrm>
        </p:grpSpPr>
        <p:sp>
          <p:nvSpPr>
            <p:cNvPr id="34819" name="Freeform 3"/>
            <p:cNvSpPr>
              <a:spLocks/>
            </p:cNvSpPr>
            <p:nvPr/>
          </p:nvSpPr>
          <p:spPr bwMode="auto">
            <a:xfrm>
              <a:off x="4314" y="1932"/>
              <a:ext cx="289" cy="865"/>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34820" name="Rectangle 4"/>
            <p:cNvSpPr>
              <a:spLocks noChangeArrowheads="1"/>
            </p:cNvSpPr>
            <p:nvPr/>
          </p:nvSpPr>
          <p:spPr bwMode="auto">
            <a:xfrm>
              <a:off x="4188" y="3060"/>
              <a:ext cx="642" cy="326"/>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grpSp>
        <p:nvGrpSpPr>
          <p:cNvPr id="3" name="Group 19"/>
          <p:cNvGrpSpPr>
            <a:grpSpLocks/>
          </p:cNvGrpSpPr>
          <p:nvPr/>
        </p:nvGrpSpPr>
        <p:grpSpPr bwMode="auto">
          <a:xfrm>
            <a:off x="1562100" y="3435350"/>
            <a:ext cx="1828800" cy="1752600"/>
            <a:chOff x="984" y="2164"/>
            <a:chExt cx="1152" cy="1104"/>
          </a:xfrm>
        </p:grpSpPr>
        <p:grpSp>
          <p:nvGrpSpPr>
            <p:cNvPr id="4" name="Group 17"/>
            <p:cNvGrpSpPr>
              <a:grpSpLocks/>
            </p:cNvGrpSpPr>
            <p:nvPr/>
          </p:nvGrpSpPr>
          <p:grpSpPr bwMode="auto">
            <a:xfrm>
              <a:off x="984" y="2164"/>
              <a:ext cx="1152" cy="1104"/>
              <a:chOff x="984" y="2164"/>
              <a:chExt cx="1152" cy="1104"/>
            </a:xfrm>
          </p:grpSpPr>
          <p:sp>
            <p:nvSpPr>
              <p:cNvPr id="34822" name="Oval 6"/>
              <p:cNvSpPr>
                <a:spLocks noChangeArrowheads="1"/>
              </p:cNvSpPr>
              <p:nvPr/>
            </p:nvSpPr>
            <p:spPr bwMode="auto">
              <a:xfrm>
                <a:off x="1306" y="2224"/>
                <a:ext cx="172" cy="76"/>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4823" name="Rectangle 7"/>
              <p:cNvSpPr>
                <a:spLocks noChangeArrowheads="1"/>
              </p:cNvSpPr>
              <p:nvPr/>
            </p:nvSpPr>
            <p:spPr bwMode="auto">
              <a:xfrm>
                <a:off x="1348" y="2164"/>
                <a:ext cx="472" cy="712"/>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4824" name="Oval 8"/>
              <p:cNvSpPr>
                <a:spLocks noChangeArrowheads="1"/>
              </p:cNvSpPr>
              <p:nvPr/>
            </p:nvSpPr>
            <p:spPr bwMode="auto">
              <a:xfrm>
                <a:off x="1542" y="2374"/>
                <a:ext cx="212" cy="168"/>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4825" name="Oval 9"/>
              <p:cNvSpPr>
                <a:spLocks noChangeArrowheads="1"/>
              </p:cNvSpPr>
              <p:nvPr/>
            </p:nvSpPr>
            <p:spPr bwMode="auto">
              <a:xfrm>
                <a:off x="1306" y="2554"/>
                <a:ext cx="172" cy="76"/>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4826" name="Arc 10"/>
              <p:cNvSpPr>
                <a:spLocks/>
              </p:cNvSpPr>
              <p:nvPr/>
            </p:nvSpPr>
            <p:spPr bwMode="auto">
              <a:xfrm>
                <a:off x="1139" y="2771"/>
                <a:ext cx="164" cy="68"/>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4827" name="Arc 11"/>
              <p:cNvSpPr>
                <a:spLocks/>
              </p:cNvSpPr>
              <p:nvPr/>
            </p:nvSpPr>
            <p:spPr bwMode="auto">
              <a:xfrm>
                <a:off x="1157" y="2795"/>
                <a:ext cx="164" cy="68"/>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4828" name="Oval 12"/>
              <p:cNvSpPr>
                <a:spLocks noChangeArrowheads="1"/>
              </p:cNvSpPr>
              <p:nvPr/>
            </p:nvSpPr>
            <p:spPr bwMode="auto">
              <a:xfrm>
                <a:off x="1542" y="2206"/>
                <a:ext cx="212" cy="168"/>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4829" name="Rectangle 13"/>
              <p:cNvSpPr>
                <a:spLocks noChangeArrowheads="1"/>
              </p:cNvSpPr>
              <p:nvPr/>
            </p:nvSpPr>
            <p:spPr bwMode="auto">
              <a:xfrm>
                <a:off x="1348" y="2164"/>
                <a:ext cx="376" cy="712"/>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4830" name="Rectangle 14"/>
              <p:cNvSpPr>
                <a:spLocks noChangeArrowheads="1"/>
              </p:cNvSpPr>
              <p:nvPr/>
            </p:nvSpPr>
            <p:spPr bwMode="auto">
              <a:xfrm>
                <a:off x="1324" y="2712"/>
                <a:ext cx="20" cy="136"/>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4831" name="Rectangle 15"/>
              <p:cNvSpPr>
                <a:spLocks noChangeArrowheads="1"/>
              </p:cNvSpPr>
              <p:nvPr/>
            </p:nvSpPr>
            <p:spPr bwMode="auto">
              <a:xfrm>
                <a:off x="1308" y="2744"/>
                <a:ext cx="10" cy="7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4832" name="Rectangle 16"/>
              <p:cNvSpPr>
                <a:spLocks noChangeArrowheads="1"/>
              </p:cNvSpPr>
              <p:nvPr/>
            </p:nvSpPr>
            <p:spPr bwMode="auto">
              <a:xfrm>
                <a:off x="984" y="3018"/>
                <a:ext cx="1152" cy="2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grpSp>
        <p:sp>
          <p:nvSpPr>
            <p:cNvPr id="34834" name="Rectangle 18"/>
            <p:cNvSpPr>
              <a:spLocks noChangeArrowheads="1"/>
            </p:cNvSpPr>
            <p:nvPr/>
          </p:nvSpPr>
          <p:spPr bwMode="auto">
            <a:xfrm>
              <a:off x="1540" y="2204"/>
              <a:ext cx="180" cy="346"/>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grpSp>
        <p:nvGrpSpPr>
          <p:cNvPr id="5" name="Group 42"/>
          <p:cNvGrpSpPr>
            <a:grpSpLocks/>
          </p:cNvGrpSpPr>
          <p:nvPr/>
        </p:nvGrpSpPr>
        <p:grpSpPr bwMode="auto">
          <a:xfrm>
            <a:off x="2638425" y="436563"/>
            <a:ext cx="725488" cy="973137"/>
            <a:chOff x="1662" y="275"/>
            <a:chExt cx="457" cy="613"/>
          </a:xfrm>
        </p:grpSpPr>
        <p:sp>
          <p:nvSpPr>
            <p:cNvPr id="34836" name="Line 20"/>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34837" name="Line 21"/>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34838" name="Line 22"/>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39" name="Rectangle 23"/>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6" name="Group 27"/>
            <p:cNvGrpSpPr>
              <a:grpSpLocks/>
            </p:cNvGrpSpPr>
            <p:nvPr/>
          </p:nvGrpSpPr>
          <p:grpSpPr bwMode="auto">
            <a:xfrm>
              <a:off x="1686" y="491"/>
              <a:ext cx="60" cy="59"/>
              <a:chOff x="1686" y="491"/>
              <a:chExt cx="60" cy="59"/>
            </a:xfrm>
          </p:grpSpPr>
          <p:sp>
            <p:nvSpPr>
              <p:cNvPr id="34840" name="AutoShape 24"/>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34841" name="Line 25"/>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42" name="Line 26"/>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4844" name="Freeform 28"/>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7" name="Group 32"/>
            <p:cNvGrpSpPr>
              <a:grpSpLocks/>
            </p:cNvGrpSpPr>
            <p:nvPr/>
          </p:nvGrpSpPr>
          <p:grpSpPr bwMode="auto">
            <a:xfrm>
              <a:off x="1718" y="658"/>
              <a:ext cx="115" cy="15"/>
              <a:chOff x="1718" y="658"/>
              <a:chExt cx="115" cy="15"/>
            </a:xfrm>
          </p:grpSpPr>
          <p:sp>
            <p:nvSpPr>
              <p:cNvPr id="34845" name="Line 29"/>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46" name="Line 30"/>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47" name="Line 31"/>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8" name="Group 39"/>
            <p:cNvGrpSpPr>
              <a:grpSpLocks/>
            </p:cNvGrpSpPr>
            <p:nvPr/>
          </p:nvGrpSpPr>
          <p:grpSpPr bwMode="auto">
            <a:xfrm>
              <a:off x="1696" y="583"/>
              <a:ext cx="90" cy="46"/>
              <a:chOff x="1696" y="583"/>
              <a:chExt cx="90" cy="46"/>
            </a:xfrm>
          </p:grpSpPr>
          <p:sp>
            <p:nvSpPr>
              <p:cNvPr id="34849" name="Line 33"/>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50" name="Line 34"/>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51" name="Line 35"/>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52" name="Line 36"/>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53" name="Line 37"/>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54" name="Line 38"/>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4856" name="Line 40"/>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4857" name="Line 41"/>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4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1322"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36867"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6868"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6869"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6870"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36871"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6872"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6873"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6874"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6875"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6876"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6877"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36879"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36880"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36881"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36882"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36884" name="Line 20"/>
          <p:cNvSpPr>
            <a:spLocks noChangeShapeType="1"/>
          </p:cNvSpPr>
          <p:nvPr/>
        </p:nvSpPr>
        <p:spPr bwMode="auto">
          <a:xfrm flipV="1">
            <a:off x="4791075" y="3892550"/>
            <a:ext cx="2143125" cy="3175"/>
          </a:xfrm>
          <a:prstGeom prst="line">
            <a:avLst/>
          </a:prstGeom>
          <a:noFill/>
          <a:ln w="12699">
            <a:solidFill>
              <a:srgbClr val="CC0000"/>
            </a:solidFill>
            <a:round/>
            <a:headEnd type="stealth" w="med" len="lg"/>
            <a:tailEnd type="none" w="sm" len="sm"/>
          </a:ln>
          <a:effectLst/>
        </p:spPr>
        <p:txBody>
          <a:bodyPr wrap="none" anchor="ctr"/>
          <a:lstStyle/>
          <a:p>
            <a:endParaRPr lang="en-GB"/>
          </a:p>
        </p:txBody>
      </p:sp>
      <p:grpSp>
        <p:nvGrpSpPr>
          <p:cNvPr id="3" name="Group 23"/>
          <p:cNvGrpSpPr>
            <a:grpSpLocks/>
          </p:cNvGrpSpPr>
          <p:nvPr/>
        </p:nvGrpSpPr>
        <p:grpSpPr bwMode="auto">
          <a:xfrm>
            <a:off x="2905125" y="3619500"/>
            <a:ext cx="4038600" cy="0"/>
            <a:chOff x="1830" y="2280"/>
            <a:chExt cx="2544" cy="0"/>
          </a:xfrm>
        </p:grpSpPr>
        <p:sp>
          <p:nvSpPr>
            <p:cNvPr id="36885" name="Line 21"/>
            <p:cNvSpPr>
              <a:spLocks noChangeShapeType="1"/>
            </p:cNvSpPr>
            <p:nvPr/>
          </p:nvSpPr>
          <p:spPr bwMode="auto">
            <a:xfrm>
              <a:off x="1830" y="2280"/>
              <a:ext cx="1302"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36886" name="Line 22"/>
            <p:cNvSpPr>
              <a:spLocks noChangeShapeType="1"/>
            </p:cNvSpPr>
            <p:nvPr/>
          </p:nvSpPr>
          <p:spPr bwMode="auto">
            <a:xfrm>
              <a:off x="3120" y="2280"/>
              <a:ext cx="1254" cy="0"/>
            </a:xfrm>
            <a:prstGeom prst="line">
              <a:avLst/>
            </a:prstGeom>
            <a:noFill/>
            <a:ln w="12699">
              <a:solidFill>
                <a:srgbClr val="C60722"/>
              </a:solidFill>
              <a:round/>
              <a:headEnd type="none" w="sm" len="sm"/>
              <a:tailEnd type="none" w="sm" len="sm"/>
            </a:ln>
            <a:effectLst/>
          </p:spPr>
          <p:txBody>
            <a:bodyPr wrap="none" anchor="ctr"/>
            <a:lstStyle/>
            <a:p>
              <a:endParaRPr lang="en-GB"/>
            </a:p>
          </p:txBody>
        </p:sp>
      </p:grpSp>
      <p:sp>
        <p:nvSpPr>
          <p:cNvPr id="36888" name="Line 24"/>
          <p:cNvSpPr>
            <a:spLocks noChangeShapeType="1"/>
          </p:cNvSpPr>
          <p:nvPr/>
        </p:nvSpPr>
        <p:spPr bwMode="auto">
          <a:xfrm>
            <a:off x="2905125" y="3895725"/>
            <a:ext cx="1924050"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36889" name="Line 25"/>
          <p:cNvSpPr>
            <a:spLocks noChangeShapeType="1"/>
          </p:cNvSpPr>
          <p:nvPr/>
        </p:nvSpPr>
        <p:spPr bwMode="auto">
          <a:xfrm>
            <a:off x="6934200" y="3622675"/>
            <a:ext cx="0" cy="136525"/>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36890" name="Line 26"/>
          <p:cNvSpPr>
            <a:spLocks noChangeShapeType="1"/>
          </p:cNvSpPr>
          <p:nvPr/>
        </p:nvSpPr>
        <p:spPr bwMode="auto">
          <a:xfrm>
            <a:off x="6932613" y="3736975"/>
            <a:ext cx="0" cy="16192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36891" name="Rectangle 27"/>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4" name="Group 50"/>
          <p:cNvGrpSpPr>
            <a:grpSpLocks/>
          </p:cNvGrpSpPr>
          <p:nvPr/>
        </p:nvGrpSpPr>
        <p:grpSpPr bwMode="auto">
          <a:xfrm>
            <a:off x="2638425" y="436563"/>
            <a:ext cx="725488" cy="973137"/>
            <a:chOff x="1662" y="275"/>
            <a:chExt cx="457" cy="613"/>
          </a:xfrm>
        </p:grpSpPr>
        <p:sp>
          <p:nvSpPr>
            <p:cNvPr id="36892" name="Line 28"/>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36893" name="Line 29"/>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36894" name="Line 30"/>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895" name="Rectangle 31"/>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5"/>
            <p:cNvGrpSpPr>
              <a:grpSpLocks/>
            </p:cNvGrpSpPr>
            <p:nvPr/>
          </p:nvGrpSpPr>
          <p:grpSpPr bwMode="auto">
            <a:xfrm>
              <a:off x="1686" y="491"/>
              <a:ext cx="60" cy="59"/>
              <a:chOff x="1686" y="491"/>
              <a:chExt cx="60" cy="59"/>
            </a:xfrm>
          </p:grpSpPr>
          <p:sp>
            <p:nvSpPr>
              <p:cNvPr id="36896" name="AutoShape 32"/>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36897" name="Line 33"/>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898" name="Line 34"/>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6900" name="Freeform 36"/>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40"/>
            <p:cNvGrpSpPr>
              <a:grpSpLocks/>
            </p:cNvGrpSpPr>
            <p:nvPr/>
          </p:nvGrpSpPr>
          <p:grpSpPr bwMode="auto">
            <a:xfrm>
              <a:off x="1718" y="658"/>
              <a:ext cx="115" cy="15"/>
              <a:chOff x="1718" y="658"/>
              <a:chExt cx="115" cy="15"/>
            </a:xfrm>
          </p:grpSpPr>
          <p:sp>
            <p:nvSpPr>
              <p:cNvPr id="36901" name="Line 37"/>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902" name="Line 38"/>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903" name="Line 39"/>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7"/>
            <p:cNvGrpSpPr>
              <a:grpSpLocks/>
            </p:cNvGrpSpPr>
            <p:nvPr/>
          </p:nvGrpSpPr>
          <p:grpSpPr bwMode="auto">
            <a:xfrm>
              <a:off x="1696" y="583"/>
              <a:ext cx="90" cy="46"/>
              <a:chOff x="1696" y="583"/>
              <a:chExt cx="90" cy="46"/>
            </a:xfrm>
          </p:grpSpPr>
          <p:sp>
            <p:nvSpPr>
              <p:cNvPr id="36905" name="Line 41"/>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906" name="Line 42"/>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907" name="Line 43"/>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908" name="Line 44"/>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909" name="Line 45"/>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910" name="Line 46"/>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6912" name="Line 48"/>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6913" name="Line 49"/>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6916" name="Rectangle 5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5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234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22218"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267744" y="2204864"/>
            <a:ext cx="4702634" cy="769441"/>
          </a:xfrm>
          <a:prstGeom prst="rect">
            <a:avLst/>
          </a:prstGeom>
          <a:noFill/>
        </p:spPr>
        <p:txBody>
          <a:bodyPr wrap="none" rtlCol="0">
            <a:spAutoFit/>
          </a:bodyPr>
          <a:lstStyle/>
          <a:p>
            <a:r>
              <a:rPr lang="en-GB" sz="4400" dirty="0"/>
              <a:t>Contactless Sensors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38915"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8916"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8917"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8918"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38919"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8920"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38921"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38922"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38923"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8924"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38925"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38927"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38928"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38929"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38930"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38932" name="Line 20"/>
          <p:cNvSpPr>
            <a:spLocks noChangeShapeType="1"/>
          </p:cNvSpPr>
          <p:nvPr/>
        </p:nvSpPr>
        <p:spPr bwMode="auto">
          <a:xfrm flipH="1">
            <a:off x="6918325" y="3179763"/>
            <a:ext cx="30163" cy="165100"/>
          </a:xfrm>
          <a:prstGeom prst="line">
            <a:avLst/>
          </a:prstGeom>
          <a:noFill/>
          <a:ln w="12699">
            <a:solidFill>
              <a:srgbClr val="C60722"/>
            </a:solidFill>
            <a:round/>
            <a:headEnd type="none" w="sm" len="sm"/>
            <a:tailEnd type="stealth" w="med" len="med"/>
          </a:ln>
          <a:effectLst/>
        </p:spPr>
        <p:txBody>
          <a:bodyPr wrap="none" anchor="ctr"/>
          <a:lstStyle/>
          <a:p>
            <a:endParaRPr lang="en-GB"/>
          </a:p>
        </p:txBody>
      </p:sp>
      <p:grpSp>
        <p:nvGrpSpPr>
          <p:cNvPr id="3" name="Group 26"/>
          <p:cNvGrpSpPr>
            <a:grpSpLocks/>
          </p:cNvGrpSpPr>
          <p:nvPr/>
        </p:nvGrpSpPr>
        <p:grpSpPr bwMode="auto">
          <a:xfrm>
            <a:off x="2914650" y="3178175"/>
            <a:ext cx="4038600" cy="669925"/>
            <a:chOff x="1836" y="2002"/>
            <a:chExt cx="2544" cy="422"/>
          </a:xfrm>
        </p:grpSpPr>
        <p:sp>
          <p:nvSpPr>
            <p:cNvPr id="38933" name="Line 21"/>
            <p:cNvSpPr>
              <a:spLocks noChangeShapeType="1"/>
            </p:cNvSpPr>
            <p:nvPr/>
          </p:nvSpPr>
          <p:spPr bwMode="auto">
            <a:xfrm flipV="1">
              <a:off x="2997" y="2184"/>
              <a:ext cx="1344" cy="132"/>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38934" name="Line 22"/>
            <p:cNvSpPr>
              <a:spLocks noChangeShapeType="1"/>
            </p:cNvSpPr>
            <p:nvPr/>
          </p:nvSpPr>
          <p:spPr bwMode="auto">
            <a:xfrm flipV="1">
              <a:off x="1836" y="2118"/>
              <a:ext cx="1308" cy="12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38935" name="Line 23"/>
            <p:cNvSpPr>
              <a:spLocks noChangeShapeType="1"/>
            </p:cNvSpPr>
            <p:nvPr/>
          </p:nvSpPr>
          <p:spPr bwMode="auto">
            <a:xfrm flipV="1">
              <a:off x="3120" y="2002"/>
              <a:ext cx="1260" cy="116"/>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38936" name="Line 24"/>
            <p:cNvSpPr>
              <a:spLocks noChangeShapeType="1"/>
            </p:cNvSpPr>
            <p:nvPr/>
          </p:nvSpPr>
          <p:spPr bwMode="auto">
            <a:xfrm flipV="1">
              <a:off x="1836" y="2310"/>
              <a:ext cx="1179" cy="114"/>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38937" name="Line 25"/>
            <p:cNvSpPr>
              <a:spLocks noChangeShapeType="1"/>
            </p:cNvSpPr>
            <p:nvPr/>
          </p:nvSpPr>
          <p:spPr bwMode="auto">
            <a:xfrm flipH="1">
              <a:off x="4340" y="2004"/>
              <a:ext cx="36" cy="185"/>
            </a:xfrm>
            <a:prstGeom prst="line">
              <a:avLst/>
            </a:prstGeom>
            <a:noFill/>
            <a:ln w="12699">
              <a:solidFill>
                <a:srgbClr val="C60722"/>
              </a:solidFill>
              <a:round/>
              <a:headEnd type="none" w="sm" len="sm"/>
              <a:tailEnd type="none" w="sm" len="sm"/>
            </a:ln>
            <a:effectLst/>
          </p:spPr>
          <p:txBody>
            <a:bodyPr wrap="none" anchor="ctr"/>
            <a:lstStyle/>
            <a:p>
              <a:endParaRPr lang="en-GB"/>
            </a:p>
          </p:txBody>
        </p:sp>
      </p:grpSp>
      <p:sp>
        <p:nvSpPr>
          <p:cNvPr id="38939" name="Rectangle 27"/>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4" name="Group 50"/>
          <p:cNvGrpSpPr>
            <a:grpSpLocks/>
          </p:cNvGrpSpPr>
          <p:nvPr/>
        </p:nvGrpSpPr>
        <p:grpSpPr bwMode="auto">
          <a:xfrm>
            <a:off x="2638425" y="436563"/>
            <a:ext cx="725488" cy="973137"/>
            <a:chOff x="1662" y="275"/>
            <a:chExt cx="457" cy="613"/>
          </a:xfrm>
        </p:grpSpPr>
        <p:sp>
          <p:nvSpPr>
            <p:cNvPr id="38940" name="Line 28"/>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38941" name="Line 29"/>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38942" name="Line 30"/>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43" name="Rectangle 31"/>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5"/>
            <p:cNvGrpSpPr>
              <a:grpSpLocks/>
            </p:cNvGrpSpPr>
            <p:nvPr/>
          </p:nvGrpSpPr>
          <p:grpSpPr bwMode="auto">
            <a:xfrm>
              <a:off x="1686" y="491"/>
              <a:ext cx="60" cy="59"/>
              <a:chOff x="1686" y="491"/>
              <a:chExt cx="60" cy="59"/>
            </a:xfrm>
          </p:grpSpPr>
          <p:sp>
            <p:nvSpPr>
              <p:cNvPr id="38944" name="AutoShape 32"/>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38945" name="Line 33"/>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46" name="Line 34"/>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8948" name="Freeform 36"/>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40"/>
            <p:cNvGrpSpPr>
              <a:grpSpLocks/>
            </p:cNvGrpSpPr>
            <p:nvPr/>
          </p:nvGrpSpPr>
          <p:grpSpPr bwMode="auto">
            <a:xfrm>
              <a:off x="1718" y="658"/>
              <a:ext cx="115" cy="15"/>
              <a:chOff x="1718" y="658"/>
              <a:chExt cx="115" cy="15"/>
            </a:xfrm>
          </p:grpSpPr>
          <p:sp>
            <p:nvSpPr>
              <p:cNvPr id="38949" name="Line 37"/>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50" name="Line 38"/>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51" name="Line 39"/>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7"/>
            <p:cNvGrpSpPr>
              <a:grpSpLocks/>
            </p:cNvGrpSpPr>
            <p:nvPr/>
          </p:nvGrpSpPr>
          <p:grpSpPr bwMode="auto">
            <a:xfrm>
              <a:off x="1696" y="583"/>
              <a:ext cx="90" cy="46"/>
              <a:chOff x="1696" y="583"/>
              <a:chExt cx="90" cy="46"/>
            </a:xfrm>
          </p:grpSpPr>
          <p:sp>
            <p:nvSpPr>
              <p:cNvPr id="38953" name="Line 41"/>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54" name="Line 42"/>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55" name="Line 43"/>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56" name="Line 44"/>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57" name="Line 45"/>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58" name="Line 46"/>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8960" name="Line 48"/>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38961" name="Line 49"/>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38964" name="Rectangle 5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5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337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40963"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0964"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0965"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0966"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40967"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0968"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0969"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0970"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0971"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0972"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0973"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40975"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40976"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40977"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40978"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40980" name="Line 20"/>
          <p:cNvSpPr>
            <a:spLocks noChangeShapeType="1"/>
          </p:cNvSpPr>
          <p:nvPr/>
        </p:nvSpPr>
        <p:spPr bwMode="auto">
          <a:xfrm flipV="1">
            <a:off x="4521200" y="3892550"/>
            <a:ext cx="2413000" cy="3175"/>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40981" name="Line 21"/>
          <p:cNvSpPr>
            <a:spLocks noChangeShapeType="1"/>
          </p:cNvSpPr>
          <p:nvPr/>
        </p:nvSpPr>
        <p:spPr bwMode="auto">
          <a:xfrm>
            <a:off x="2905125" y="3619500"/>
            <a:ext cx="3400425"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0982" name="Line 22"/>
          <p:cNvSpPr>
            <a:spLocks noChangeShapeType="1"/>
          </p:cNvSpPr>
          <p:nvPr/>
        </p:nvSpPr>
        <p:spPr bwMode="auto">
          <a:xfrm>
            <a:off x="4953000" y="3619500"/>
            <a:ext cx="1990725"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0983" name="Line 23"/>
          <p:cNvSpPr>
            <a:spLocks noChangeShapeType="1"/>
          </p:cNvSpPr>
          <p:nvPr/>
        </p:nvSpPr>
        <p:spPr bwMode="auto">
          <a:xfrm>
            <a:off x="2905125" y="3895725"/>
            <a:ext cx="1924050"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0984" name="Line 24"/>
          <p:cNvSpPr>
            <a:spLocks noChangeShapeType="1"/>
          </p:cNvSpPr>
          <p:nvPr/>
        </p:nvSpPr>
        <p:spPr bwMode="auto">
          <a:xfrm>
            <a:off x="6934200" y="3622675"/>
            <a:ext cx="0" cy="136525"/>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40985" name="Line 25"/>
          <p:cNvSpPr>
            <a:spLocks noChangeShapeType="1"/>
          </p:cNvSpPr>
          <p:nvPr/>
        </p:nvSpPr>
        <p:spPr bwMode="auto">
          <a:xfrm>
            <a:off x="6932613" y="3736975"/>
            <a:ext cx="0" cy="16192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0986" name="Rectangle 26"/>
          <p:cNvSpPr>
            <a:spLocks noChangeArrowheads="1"/>
          </p:cNvSpPr>
          <p:nvPr/>
        </p:nvSpPr>
        <p:spPr bwMode="auto">
          <a:xfrm>
            <a:off x="4959350" y="1635125"/>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40987" name="Rectangle 27"/>
          <p:cNvSpPr>
            <a:spLocks noChangeArrowheads="1"/>
          </p:cNvSpPr>
          <p:nvPr/>
        </p:nvSpPr>
        <p:spPr bwMode="auto">
          <a:xfrm>
            <a:off x="5114925" y="2076450"/>
            <a:ext cx="896938"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Target</a:t>
            </a:r>
          </a:p>
        </p:txBody>
      </p:sp>
      <p:sp>
        <p:nvSpPr>
          <p:cNvPr id="40988" name="Rectangle 28"/>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sp>
        <p:nvSpPr>
          <p:cNvPr id="40989" name="Line 29"/>
          <p:cNvSpPr>
            <a:spLocks noChangeShapeType="1"/>
          </p:cNvSpPr>
          <p:nvPr/>
        </p:nvSpPr>
        <p:spPr bwMode="auto">
          <a:xfrm flipV="1">
            <a:off x="4514850" y="3467100"/>
            <a:ext cx="2376488" cy="225425"/>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40990" name="Line 30"/>
          <p:cNvSpPr>
            <a:spLocks noChangeShapeType="1"/>
          </p:cNvSpPr>
          <p:nvPr/>
        </p:nvSpPr>
        <p:spPr bwMode="auto">
          <a:xfrm flipV="1">
            <a:off x="2917825" y="3251200"/>
            <a:ext cx="3330575" cy="30162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0991" name="Line 31"/>
          <p:cNvSpPr>
            <a:spLocks noChangeShapeType="1"/>
          </p:cNvSpPr>
          <p:nvPr/>
        </p:nvSpPr>
        <p:spPr bwMode="auto">
          <a:xfrm flipV="1">
            <a:off x="4953000" y="3178175"/>
            <a:ext cx="2000250" cy="18415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0992" name="Line 32"/>
          <p:cNvSpPr>
            <a:spLocks noChangeShapeType="1"/>
          </p:cNvSpPr>
          <p:nvPr/>
        </p:nvSpPr>
        <p:spPr bwMode="auto">
          <a:xfrm flipV="1">
            <a:off x="2914650" y="3667125"/>
            <a:ext cx="1871663" cy="18097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0993" name="Line 33"/>
          <p:cNvSpPr>
            <a:spLocks noChangeShapeType="1"/>
          </p:cNvSpPr>
          <p:nvPr/>
        </p:nvSpPr>
        <p:spPr bwMode="auto">
          <a:xfrm flipH="1">
            <a:off x="6889750" y="3181350"/>
            <a:ext cx="57150" cy="293688"/>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40994" name="Line 34"/>
          <p:cNvSpPr>
            <a:spLocks noChangeShapeType="1"/>
          </p:cNvSpPr>
          <p:nvPr/>
        </p:nvSpPr>
        <p:spPr bwMode="auto">
          <a:xfrm>
            <a:off x="4533900" y="4111625"/>
            <a:ext cx="2400300" cy="231775"/>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40995" name="Line 35"/>
          <p:cNvSpPr>
            <a:spLocks noChangeShapeType="1"/>
          </p:cNvSpPr>
          <p:nvPr/>
        </p:nvSpPr>
        <p:spPr bwMode="auto">
          <a:xfrm>
            <a:off x="2895600" y="3952875"/>
            <a:ext cx="1903413" cy="179388"/>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0996" name="Line 36"/>
          <p:cNvSpPr>
            <a:spLocks noChangeShapeType="1"/>
          </p:cNvSpPr>
          <p:nvPr/>
        </p:nvSpPr>
        <p:spPr bwMode="auto">
          <a:xfrm>
            <a:off x="6904038" y="4052888"/>
            <a:ext cx="25400" cy="290512"/>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40997" name="Line 37"/>
          <p:cNvSpPr>
            <a:spLocks noChangeShapeType="1"/>
          </p:cNvSpPr>
          <p:nvPr/>
        </p:nvSpPr>
        <p:spPr bwMode="auto">
          <a:xfrm>
            <a:off x="4918075" y="3860800"/>
            <a:ext cx="1987550" cy="19367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0998" name="Line 38"/>
          <p:cNvSpPr>
            <a:spLocks noChangeShapeType="1"/>
          </p:cNvSpPr>
          <p:nvPr/>
        </p:nvSpPr>
        <p:spPr bwMode="auto">
          <a:xfrm>
            <a:off x="2911475" y="3670300"/>
            <a:ext cx="3409950" cy="327025"/>
          </a:xfrm>
          <a:prstGeom prst="line">
            <a:avLst/>
          </a:prstGeom>
          <a:noFill/>
          <a:ln w="12699">
            <a:solidFill>
              <a:srgbClr val="CC0000"/>
            </a:solidFill>
            <a:round/>
            <a:headEnd type="none" w="sm" len="sm"/>
            <a:tailEnd type="stealth" w="med" len="lg"/>
          </a:ln>
          <a:effectLst/>
        </p:spPr>
        <p:txBody>
          <a:bodyPr wrap="none" anchor="ctr"/>
          <a:lstStyle/>
          <a:p>
            <a:endParaRPr lang="en-GB"/>
          </a:p>
        </p:txBody>
      </p:sp>
      <p:grpSp>
        <p:nvGrpSpPr>
          <p:cNvPr id="3" name="Group 61"/>
          <p:cNvGrpSpPr>
            <a:grpSpLocks/>
          </p:cNvGrpSpPr>
          <p:nvPr/>
        </p:nvGrpSpPr>
        <p:grpSpPr bwMode="auto">
          <a:xfrm>
            <a:off x="2638425" y="436563"/>
            <a:ext cx="725488" cy="973137"/>
            <a:chOff x="1662" y="275"/>
            <a:chExt cx="457" cy="613"/>
          </a:xfrm>
        </p:grpSpPr>
        <p:sp>
          <p:nvSpPr>
            <p:cNvPr id="40999" name="Line 39"/>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41000" name="Line 40"/>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41001" name="Line 41"/>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02" name="Rectangle 42"/>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46"/>
            <p:cNvGrpSpPr>
              <a:grpSpLocks/>
            </p:cNvGrpSpPr>
            <p:nvPr/>
          </p:nvGrpSpPr>
          <p:grpSpPr bwMode="auto">
            <a:xfrm>
              <a:off x="1686" y="491"/>
              <a:ext cx="60" cy="59"/>
              <a:chOff x="1686" y="491"/>
              <a:chExt cx="60" cy="59"/>
            </a:xfrm>
          </p:grpSpPr>
          <p:sp>
            <p:nvSpPr>
              <p:cNvPr id="41003" name="AutoShape 43"/>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41004" name="Line 44"/>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05" name="Line 45"/>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1007" name="Freeform 47"/>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51"/>
            <p:cNvGrpSpPr>
              <a:grpSpLocks/>
            </p:cNvGrpSpPr>
            <p:nvPr/>
          </p:nvGrpSpPr>
          <p:grpSpPr bwMode="auto">
            <a:xfrm>
              <a:off x="1718" y="658"/>
              <a:ext cx="115" cy="15"/>
              <a:chOff x="1718" y="658"/>
              <a:chExt cx="115" cy="15"/>
            </a:xfrm>
          </p:grpSpPr>
          <p:sp>
            <p:nvSpPr>
              <p:cNvPr id="41008" name="Line 48"/>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09" name="Line 49"/>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10" name="Line 50"/>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58"/>
            <p:cNvGrpSpPr>
              <a:grpSpLocks/>
            </p:cNvGrpSpPr>
            <p:nvPr/>
          </p:nvGrpSpPr>
          <p:grpSpPr bwMode="auto">
            <a:xfrm>
              <a:off x="1696" y="583"/>
              <a:ext cx="90" cy="46"/>
              <a:chOff x="1696" y="583"/>
              <a:chExt cx="90" cy="46"/>
            </a:xfrm>
          </p:grpSpPr>
          <p:sp>
            <p:nvSpPr>
              <p:cNvPr id="41012" name="Line 52"/>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13" name="Line 53"/>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14" name="Line 54"/>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15" name="Line 55"/>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16" name="Line 56"/>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17" name="Line 57"/>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1019" name="Line 59"/>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1020" name="Line 60"/>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1023" name="Rectangle 63"/>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6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6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4394"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Tm="2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86"/>
                                        </p:tgtEl>
                                        <p:attrNameLst>
                                          <p:attrName>style.visibility</p:attrName>
                                        </p:attrNameLst>
                                      </p:cBhvr>
                                      <p:to>
                                        <p:strVal val="visible"/>
                                      </p:to>
                                    </p:set>
                                    <p:anim calcmode="lin" valueType="num">
                                      <p:cBhvr additive="base">
                                        <p:cTn id="7" dur="500" fill="hold"/>
                                        <p:tgtEl>
                                          <p:spTgt spid="40986"/>
                                        </p:tgtEl>
                                        <p:attrNameLst>
                                          <p:attrName>ppt_x</p:attrName>
                                        </p:attrNameLst>
                                      </p:cBhvr>
                                      <p:tavLst>
                                        <p:tav tm="0">
                                          <p:val>
                                            <p:strVal val="#ppt_x"/>
                                          </p:val>
                                        </p:tav>
                                        <p:tav tm="100000">
                                          <p:val>
                                            <p:strVal val="#ppt_x"/>
                                          </p:val>
                                        </p:tav>
                                      </p:tavLst>
                                    </p:anim>
                                    <p:anim calcmode="lin" valueType="num">
                                      <p:cBhvr additive="base">
                                        <p:cTn id="8" dur="500" fill="hold"/>
                                        <p:tgtEl>
                                          <p:spTgt spid="409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0987">
                                            <p:txEl>
                                              <p:pRg st="0" end="0"/>
                                            </p:txEl>
                                          </p:spTgt>
                                        </p:tgtEl>
                                        <p:attrNameLst>
                                          <p:attrName>style.visibility</p:attrName>
                                        </p:attrNameLst>
                                      </p:cBhvr>
                                      <p:to>
                                        <p:strVal val="visible"/>
                                      </p:to>
                                    </p:set>
                                    <p:animEffect transition="in" filter="dissolve">
                                      <p:cBhvr>
                                        <p:cTn id="13" dur="500"/>
                                        <p:tgtEl>
                                          <p:spTgt spid="40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6" grpId="0" animBg="1"/>
      <p:bldP spid="409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43011"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3012"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3013"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3014"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43015"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3016"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3017"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3018"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3019"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3020"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3021"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43023"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43024"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43025"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43026"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43028" name="Line 20"/>
          <p:cNvSpPr>
            <a:spLocks noChangeShapeType="1"/>
          </p:cNvSpPr>
          <p:nvPr/>
        </p:nvSpPr>
        <p:spPr bwMode="auto">
          <a:xfrm flipV="1">
            <a:off x="4791075" y="3892550"/>
            <a:ext cx="2143125" cy="3175"/>
          </a:xfrm>
          <a:prstGeom prst="line">
            <a:avLst/>
          </a:prstGeom>
          <a:noFill/>
          <a:ln w="12699">
            <a:solidFill>
              <a:srgbClr val="CC0000"/>
            </a:solidFill>
            <a:round/>
            <a:headEnd type="stealth" w="med" len="lg"/>
            <a:tailEnd type="none" w="sm" len="sm"/>
          </a:ln>
          <a:effectLst/>
        </p:spPr>
        <p:txBody>
          <a:bodyPr wrap="none" anchor="ctr"/>
          <a:lstStyle/>
          <a:p>
            <a:endParaRPr lang="en-GB"/>
          </a:p>
        </p:txBody>
      </p:sp>
      <p:grpSp>
        <p:nvGrpSpPr>
          <p:cNvPr id="3" name="Group 23"/>
          <p:cNvGrpSpPr>
            <a:grpSpLocks/>
          </p:cNvGrpSpPr>
          <p:nvPr/>
        </p:nvGrpSpPr>
        <p:grpSpPr bwMode="auto">
          <a:xfrm>
            <a:off x="2905125" y="3619500"/>
            <a:ext cx="4038600" cy="0"/>
            <a:chOff x="1830" y="2280"/>
            <a:chExt cx="2544" cy="0"/>
          </a:xfrm>
        </p:grpSpPr>
        <p:sp>
          <p:nvSpPr>
            <p:cNvPr id="43029" name="Line 21"/>
            <p:cNvSpPr>
              <a:spLocks noChangeShapeType="1"/>
            </p:cNvSpPr>
            <p:nvPr/>
          </p:nvSpPr>
          <p:spPr bwMode="auto">
            <a:xfrm>
              <a:off x="1830" y="2280"/>
              <a:ext cx="1302"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3030" name="Line 22"/>
            <p:cNvSpPr>
              <a:spLocks noChangeShapeType="1"/>
            </p:cNvSpPr>
            <p:nvPr/>
          </p:nvSpPr>
          <p:spPr bwMode="auto">
            <a:xfrm>
              <a:off x="3120" y="2280"/>
              <a:ext cx="1254" cy="0"/>
            </a:xfrm>
            <a:prstGeom prst="line">
              <a:avLst/>
            </a:prstGeom>
            <a:noFill/>
            <a:ln w="12699">
              <a:solidFill>
                <a:srgbClr val="C60722"/>
              </a:solidFill>
              <a:round/>
              <a:headEnd type="none" w="sm" len="sm"/>
              <a:tailEnd type="none" w="sm" len="sm"/>
            </a:ln>
            <a:effectLst/>
          </p:spPr>
          <p:txBody>
            <a:bodyPr wrap="none" anchor="ctr"/>
            <a:lstStyle/>
            <a:p>
              <a:endParaRPr lang="en-GB"/>
            </a:p>
          </p:txBody>
        </p:sp>
      </p:grpSp>
      <p:sp>
        <p:nvSpPr>
          <p:cNvPr id="43032" name="Line 24"/>
          <p:cNvSpPr>
            <a:spLocks noChangeShapeType="1"/>
          </p:cNvSpPr>
          <p:nvPr/>
        </p:nvSpPr>
        <p:spPr bwMode="auto">
          <a:xfrm>
            <a:off x="2905125" y="3895725"/>
            <a:ext cx="1924050"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3033" name="Line 25"/>
          <p:cNvSpPr>
            <a:spLocks noChangeShapeType="1"/>
          </p:cNvSpPr>
          <p:nvPr/>
        </p:nvSpPr>
        <p:spPr bwMode="auto">
          <a:xfrm>
            <a:off x="6934200" y="3622675"/>
            <a:ext cx="0" cy="136525"/>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43034" name="Line 26"/>
          <p:cNvSpPr>
            <a:spLocks noChangeShapeType="1"/>
          </p:cNvSpPr>
          <p:nvPr/>
        </p:nvSpPr>
        <p:spPr bwMode="auto">
          <a:xfrm>
            <a:off x="6932613" y="3736975"/>
            <a:ext cx="0" cy="16192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3035" name="Rectangle 27"/>
          <p:cNvSpPr>
            <a:spLocks noChangeArrowheads="1"/>
          </p:cNvSpPr>
          <p:nvPr/>
        </p:nvSpPr>
        <p:spPr bwMode="auto">
          <a:xfrm>
            <a:off x="4959350" y="2187575"/>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43036" name="Rectangle 28"/>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4" name="Group 51"/>
          <p:cNvGrpSpPr>
            <a:grpSpLocks/>
          </p:cNvGrpSpPr>
          <p:nvPr/>
        </p:nvGrpSpPr>
        <p:grpSpPr bwMode="auto">
          <a:xfrm>
            <a:off x="2638425" y="436563"/>
            <a:ext cx="725488" cy="973137"/>
            <a:chOff x="1662" y="275"/>
            <a:chExt cx="457" cy="613"/>
          </a:xfrm>
        </p:grpSpPr>
        <p:sp>
          <p:nvSpPr>
            <p:cNvPr id="43037" name="Line 29"/>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43038" name="Line 30"/>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43039" name="Line 31"/>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40" name="Rectangle 32"/>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6"/>
            <p:cNvGrpSpPr>
              <a:grpSpLocks/>
            </p:cNvGrpSpPr>
            <p:nvPr/>
          </p:nvGrpSpPr>
          <p:grpSpPr bwMode="auto">
            <a:xfrm>
              <a:off x="1686" y="491"/>
              <a:ext cx="60" cy="59"/>
              <a:chOff x="1686" y="491"/>
              <a:chExt cx="60" cy="59"/>
            </a:xfrm>
          </p:grpSpPr>
          <p:sp>
            <p:nvSpPr>
              <p:cNvPr id="43041" name="AutoShape 33"/>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43042" name="Line 34"/>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43" name="Line 35"/>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3045" name="Freeform 37"/>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41"/>
            <p:cNvGrpSpPr>
              <a:grpSpLocks/>
            </p:cNvGrpSpPr>
            <p:nvPr/>
          </p:nvGrpSpPr>
          <p:grpSpPr bwMode="auto">
            <a:xfrm>
              <a:off x="1718" y="658"/>
              <a:ext cx="115" cy="15"/>
              <a:chOff x="1718" y="658"/>
              <a:chExt cx="115" cy="15"/>
            </a:xfrm>
          </p:grpSpPr>
          <p:sp>
            <p:nvSpPr>
              <p:cNvPr id="43046" name="Line 38"/>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47" name="Line 39"/>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48" name="Line 40"/>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8"/>
            <p:cNvGrpSpPr>
              <a:grpSpLocks/>
            </p:cNvGrpSpPr>
            <p:nvPr/>
          </p:nvGrpSpPr>
          <p:grpSpPr bwMode="auto">
            <a:xfrm>
              <a:off x="1696" y="583"/>
              <a:ext cx="90" cy="46"/>
              <a:chOff x="1696" y="583"/>
              <a:chExt cx="90" cy="46"/>
            </a:xfrm>
          </p:grpSpPr>
          <p:sp>
            <p:nvSpPr>
              <p:cNvPr id="43050" name="Line 42"/>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51" name="Line 43"/>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52" name="Line 44"/>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53" name="Line 45"/>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54" name="Line 46"/>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55" name="Line 47"/>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3057" name="Line 49"/>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58" name="Line 50"/>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3061" name="Rectangle 53"/>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5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541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Tm="2000">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45059"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5060"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5061"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5062"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45063"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5064"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5065"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5066"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5067"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5068"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5069"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45071"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45072"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45073"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45074"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45076" name="Line 20"/>
          <p:cNvSpPr>
            <a:spLocks noChangeShapeType="1"/>
          </p:cNvSpPr>
          <p:nvPr/>
        </p:nvSpPr>
        <p:spPr bwMode="auto">
          <a:xfrm>
            <a:off x="2905125" y="3619500"/>
            <a:ext cx="2066925"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5077" name="Line 21"/>
          <p:cNvSpPr>
            <a:spLocks noChangeShapeType="1"/>
          </p:cNvSpPr>
          <p:nvPr/>
        </p:nvSpPr>
        <p:spPr bwMode="auto">
          <a:xfrm>
            <a:off x="6902450" y="4051300"/>
            <a:ext cx="17463" cy="161925"/>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45078" name="Rectangle 22"/>
          <p:cNvSpPr>
            <a:spLocks noChangeArrowheads="1"/>
          </p:cNvSpPr>
          <p:nvPr/>
        </p:nvSpPr>
        <p:spPr bwMode="auto">
          <a:xfrm>
            <a:off x="4959350" y="2663825"/>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grpSp>
        <p:nvGrpSpPr>
          <p:cNvPr id="3" name="Group 28"/>
          <p:cNvGrpSpPr>
            <a:grpSpLocks/>
          </p:cNvGrpSpPr>
          <p:nvPr/>
        </p:nvGrpSpPr>
        <p:grpSpPr bwMode="auto">
          <a:xfrm>
            <a:off x="2895600" y="3670300"/>
            <a:ext cx="4038600" cy="673100"/>
            <a:chOff x="1824" y="2312"/>
            <a:chExt cx="2544" cy="424"/>
          </a:xfrm>
        </p:grpSpPr>
        <p:sp>
          <p:nvSpPr>
            <p:cNvPr id="45079" name="Line 23"/>
            <p:cNvSpPr>
              <a:spLocks noChangeShapeType="1"/>
            </p:cNvSpPr>
            <p:nvPr/>
          </p:nvSpPr>
          <p:spPr bwMode="auto">
            <a:xfrm>
              <a:off x="2966" y="2598"/>
              <a:ext cx="1402" cy="138"/>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45080" name="Line 24"/>
            <p:cNvSpPr>
              <a:spLocks noChangeShapeType="1"/>
            </p:cNvSpPr>
            <p:nvPr/>
          </p:nvSpPr>
          <p:spPr bwMode="auto">
            <a:xfrm>
              <a:off x="1824" y="2490"/>
              <a:ext cx="1199" cy="113"/>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5081" name="Line 25"/>
            <p:cNvSpPr>
              <a:spLocks noChangeShapeType="1"/>
            </p:cNvSpPr>
            <p:nvPr/>
          </p:nvSpPr>
          <p:spPr bwMode="auto">
            <a:xfrm>
              <a:off x="4349" y="2553"/>
              <a:ext cx="16" cy="183"/>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5082" name="Line 26"/>
            <p:cNvSpPr>
              <a:spLocks noChangeShapeType="1"/>
            </p:cNvSpPr>
            <p:nvPr/>
          </p:nvSpPr>
          <p:spPr bwMode="auto">
            <a:xfrm>
              <a:off x="3098" y="2432"/>
              <a:ext cx="1252" cy="122"/>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5083" name="Line 27"/>
            <p:cNvSpPr>
              <a:spLocks noChangeShapeType="1"/>
            </p:cNvSpPr>
            <p:nvPr/>
          </p:nvSpPr>
          <p:spPr bwMode="auto">
            <a:xfrm>
              <a:off x="1834" y="2312"/>
              <a:ext cx="1282" cy="120"/>
            </a:xfrm>
            <a:prstGeom prst="line">
              <a:avLst/>
            </a:prstGeom>
            <a:noFill/>
            <a:ln w="12699">
              <a:solidFill>
                <a:srgbClr val="CC0000"/>
              </a:solidFill>
              <a:round/>
              <a:headEnd type="none" w="sm" len="sm"/>
              <a:tailEnd type="stealth" w="med" len="lg"/>
            </a:ln>
            <a:effectLst/>
          </p:spPr>
          <p:txBody>
            <a:bodyPr wrap="none" anchor="ctr"/>
            <a:lstStyle/>
            <a:p>
              <a:endParaRPr lang="en-GB"/>
            </a:p>
          </p:txBody>
        </p:sp>
      </p:grpSp>
      <p:sp>
        <p:nvSpPr>
          <p:cNvPr id="45085" name="Rectangle 29"/>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4" name="Group 52"/>
          <p:cNvGrpSpPr>
            <a:grpSpLocks/>
          </p:cNvGrpSpPr>
          <p:nvPr/>
        </p:nvGrpSpPr>
        <p:grpSpPr bwMode="auto">
          <a:xfrm>
            <a:off x="2638425" y="436563"/>
            <a:ext cx="725488" cy="973137"/>
            <a:chOff x="1662" y="275"/>
            <a:chExt cx="457" cy="613"/>
          </a:xfrm>
        </p:grpSpPr>
        <p:sp>
          <p:nvSpPr>
            <p:cNvPr id="45086" name="Line 30"/>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45087" name="Line 31"/>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45088" name="Line 32"/>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089" name="Rectangle 33"/>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7"/>
            <p:cNvGrpSpPr>
              <a:grpSpLocks/>
            </p:cNvGrpSpPr>
            <p:nvPr/>
          </p:nvGrpSpPr>
          <p:grpSpPr bwMode="auto">
            <a:xfrm>
              <a:off x="1686" y="491"/>
              <a:ext cx="60" cy="59"/>
              <a:chOff x="1686" y="491"/>
              <a:chExt cx="60" cy="59"/>
            </a:xfrm>
          </p:grpSpPr>
          <p:sp>
            <p:nvSpPr>
              <p:cNvPr id="45090" name="AutoShape 34"/>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45091" name="Line 35"/>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092" name="Line 36"/>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5094" name="Freeform 38"/>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42"/>
            <p:cNvGrpSpPr>
              <a:grpSpLocks/>
            </p:cNvGrpSpPr>
            <p:nvPr/>
          </p:nvGrpSpPr>
          <p:grpSpPr bwMode="auto">
            <a:xfrm>
              <a:off x="1718" y="658"/>
              <a:ext cx="115" cy="15"/>
              <a:chOff x="1718" y="658"/>
              <a:chExt cx="115" cy="15"/>
            </a:xfrm>
          </p:grpSpPr>
          <p:sp>
            <p:nvSpPr>
              <p:cNvPr id="45095" name="Line 39"/>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096" name="Line 40"/>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097" name="Line 41"/>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9"/>
            <p:cNvGrpSpPr>
              <a:grpSpLocks/>
            </p:cNvGrpSpPr>
            <p:nvPr/>
          </p:nvGrpSpPr>
          <p:grpSpPr bwMode="auto">
            <a:xfrm>
              <a:off x="1696" y="583"/>
              <a:ext cx="90" cy="46"/>
              <a:chOff x="1696" y="583"/>
              <a:chExt cx="90" cy="46"/>
            </a:xfrm>
          </p:grpSpPr>
          <p:sp>
            <p:nvSpPr>
              <p:cNvPr id="45099" name="Line 43"/>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100" name="Line 44"/>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101" name="Line 45"/>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102" name="Line 46"/>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103" name="Line 47"/>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104" name="Line 48"/>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5106" name="Line 50"/>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5107" name="Line 51"/>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5110" name="Rectangle 54"/>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5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6442"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47107" name="Oval 3"/>
          <p:cNvSpPr>
            <a:spLocks noChangeArrowheads="1"/>
          </p:cNvSpPr>
          <p:nvPr/>
        </p:nvSpPr>
        <p:spPr bwMode="auto">
          <a:xfrm>
            <a:off x="2073275" y="3530600"/>
            <a:ext cx="273050" cy="120650"/>
          </a:xfrm>
          <a:prstGeom prst="ellipse">
            <a:avLst/>
          </a:prstGeom>
          <a:solidFill>
            <a:srgbClr val="FFFF00"/>
          </a:solidFill>
          <a:ln w="12699">
            <a:solidFill>
              <a:schemeClr val="tx1"/>
            </a:solidFill>
            <a:round/>
            <a:headEnd/>
            <a:tailEnd/>
          </a:ln>
          <a:effectLst/>
        </p:spPr>
        <p:txBody>
          <a:bodyPr wrap="none" anchor="ctr"/>
          <a:lstStyle/>
          <a:p>
            <a:endParaRPr lang="en-GB"/>
          </a:p>
        </p:txBody>
      </p:sp>
      <p:sp>
        <p:nvSpPr>
          <p:cNvPr id="47108"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7109"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7110"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47111"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7112"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7113"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7114"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7115"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7116"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7117"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47119"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47120"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47121"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47122"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47124" name="Line 20"/>
          <p:cNvSpPr>
            <a:spLocks noChangeShapeType="1"/>
          </p:cNvSpPr>
          <p:nvPr/>
        </p:nvSpPr>
        <p:spPr bwMode="auto">
          <a:xfrm>
            <a:off x="2905125" y="3619500"/>
            <a:ext cx="2066925"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7125" name="Rectangle 21"/>
          <p:cNvSpPr>
            <a:spLocks noChangeArrowheads="1"/>
          </p:cNvSpPr>
          <p:nvPr/>
        </p:nvSpPr>
        <p:spPr bwMode="auto">
          <a:xfrm>
            <a:off x="4959350" y="2997200"/>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47126" name="Line 22"/>
          <p:cNvSpPr>
            <a:spLocks noChangeShapeType="1"/>
          </p:cNvSpPr>
          <p:nvPr/>
        </p:nvSpPr>
        <p:spPr bwMode="auto">
          <a:xfrm>
            <a:off x="2911475" y="3670300"/>
            <a:ext cx="2035175" cy="1905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7127" name="Rectangle 23"/>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3" name="Group 46"/>
          <p:cNvGrpSpPr>
            <a:grpSpLocks/>
          </p:cNvGrpSpPr>
          <p:nvPr/>
        </p:nvGrpSpPr>
        <p:grpSpPr bwMode="auto">
          <a:xfrm>
            <a:off x="2638425" y="436563"/>
            <a:ext cx="725488" cy="973137"/>
            <a:chOff x="1662" y="275"/>
            <a:chExt cx="457" cy="613"/>
          </a:xfrm>
        </p:grpSpPr>
        <p:sp>
          <p:nvSpPr>
            <p:cNvPr id="47128" name="Line 24"/>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47129" name="Line 25"/>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47130" name="Line 26"/>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31" name="Rectangle 27"/>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1"/>
            <p:cNvGrpSpPr>
              <a:grpSpLocks/>
            </p:cNvGrpSpPr>
            <p:nvPr/>
          </p:nvGrpSpPr>
          <p:grpSpPr bwMode="auto">
            <a:xfrm>
              <a:off x="1686" y="491"/>
              <a:ext cx="60" cy="59"/>
              <a:chOff x="1686" y="491"/>
              <a:chExt cx="60" cy="59"/>
            </a:xfrm>
          </p:grpSpPr>
          <p:sp>
            <p:nvSpPr>
              <p:cNvPr id="47132" name="AutoShape 28"/>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47133" name="Line 29"/>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34" name="Line 30"/>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7136" name="Freeform 32"/>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36"/>
            <p:cNvGrpSpPr>
              <a:grpSpLocks/>
            </p:cNvGrpSpPr>
            <p:nvPr/>
          </p:nvGrpSpPr>
          <p:grpSpPr bwMode="auto">
            <a:xfrm>
              <a:off x="1718" y="658"/>
              <a:ext cx="115" cy="15"/>
              <a:chOff x="1718" y="658"/>
              <a:chExt cx="115" cy="15"/>
            </a:xfrm>
          </p:grpSpPr>
          <p:sp>
            <p:nvSpPr>
              <p:cNvPr id="47137" name="Line 33"/>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38" name="Line 34"/>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39" name="Line 35"/>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3"/>
            <p:cNvGrpSpPr>
              <a:grpSpLocks/>
            </p:cNvGrpSpPr>
            <p:nvPr/>
          </p:nvGrpSpPr>
          <p:grpSpPr bwMode="auto">
            <a:xfrm>
              <a:off x="1696" y="583"/>
              <a:ext cx="90" cy="46"/>
              <a:chOff x="1696" y="583"/>
              <a:chExt cx="90" cy="46"/>
            </a:xfrm>
          </p:grpSpPr>
          <p:sp>
            <p:nvSpPr>
              <p:cNvPr id="47141" name="Line 37"/>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42" name="Line 38"/>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43" name="Line 39"/>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44" name="Line 40"/>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45" name="Line 41"/>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46" name="Line 42"/>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7148" name="Line 44"/>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7149" name="Line 45"/>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7152" name="Rectangle 48"/>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4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4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746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Tm="4000">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49155" name="Oval 3"/>
          <p:cNvSpPr>
            <a:spLocks noChangeArrowheads="1"/>
          </p:cNvSpPr>
          <p:nvPr/>
        </p:nvSpPr>
        <p:spPr bwMode="auto">
          <a:xfrm>
            <a:off x="2073275" y="3530600"/>
            <a:ext cx="273050" cy="120650"/>
          </a:xfrm>
          <a:prstGeom prst="ellipse">
            <a:avLst/>
          </a:prstGeom>
          <a:solidFill>
            <a:srgbClr val="FFFF00"/>
          </a:solidFill>
          <a:ln w="12699">
            <a:solidFill>
              <a:schemeClr val="tx1"/>
            </a:solidFill>
            <a:round/>
            <a:headEnd/>
            <a:tailEnd/>
          </a:ln>
          <a:effectLst/>
        </p:spPr>
        <p:txBody>
          <a:bodyPr wrap="none" anchor="ctr"/>
          <a:lstStyle/>
          <a:p>
            <a:endParaRPr lang="en-GB"/>
          </a:p>
        </p:txBody>
      </p:sp>
      <p:sp>
        <p:nvSpPr>
          <p:cNvPr id="49156"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9157"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9158"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49159"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9160"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9161"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9162"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9163"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9164"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9165"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49167"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49168"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49169"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49170"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49172" name="Line 20"/>
          <p:cNvSpPr>
            <a:spLocks noChangeShapeType="1"/>
          </p:cNvSpPr>
          <p:nvPr/>
        </p:nvSpPr>
        <p:spPr bwMode="auto">
          <a:xfrm>
            <a:off x="2905125" y="3619500"/>
            <a:ext cx="2066925"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9173" name="Rectangle 21"/>
          <p:cNvSpPr>
            <a:spLocks noChangeArrowheads="1"/>
          </p:cNvSpPr>
          <p:nvPr/>
        </p:nvSpPr>
        <p:spPr bwMode="auto">
          <a:xfrm>
            <a:off x="4959350" y="3511550"/>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49174" name="Line 22"/>
          <p:cNvSpPr>
            <a:spLocks noChangeShapeType="1"/>
          </p:cNvSpPr>
          <p:nvPr/>
        </p:nvSpPr>
        <p:spPr bwMode="auto">
          <a:xfrm>
            <a:off x="2911475" y="3670300"/>
            <a:ext cx="2035175" cy="1905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9175" name="Line 23"/>
          <p:cNvSpPr>
            <a:spLocks noChangeShapeType="1"/>
          </p:cNvSpPr>
          <p:nvPr/>
        </p:nvSpPr>
        <p:spPr bwMode="auto">
          <a:xfrm flipV="1">
            <a:off x="5083175" y="3467100"/>
            <a:ext cx="1808163" cy="177800"/>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49176" name="Line 24"/>
          <p:cNvSpPr>
            <a:spLocks noChangeShapeType="1"/>
          </p:cNvSpPr>
          <p:nvPr/>
        </p:nvSpPr>
        <p:spPr bwMode="auto">
          <a:xfrm flipV="1">
            <a:off x="2914650" y="3362325"/>
            <a:ext cx="2076450" cy="1905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9177" name="Line 25"/>
          <p:cNvSpPr>
            <a:spLocks noChangeShapeType="1"/>
          </p:cNvSpPr>
          <p:nvPr/>
        </p:nvSpPr>
        <p:spPr bwMode="auto">
          <a:xfrm flipV="1">
            <a:off x="4953000" y="3178175"/>
            <a:ext cx="2000250" cy="18415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9178" name="Line 26"/>
          <p:cNvSpPr>
            <a:spLocks noChangeShapeType="1"/>
          </p:cNvSpPr>
          <p:nvPr/>
        </p:nvSpPr>
        <p:spPr bwMode="auto">
          <a:xfrm flipH="1">
            <a:off x="6891338" y="3176588"/>
            <a:ext cx="57150" cy="293687"/>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49179" name="Line 27"/>
          <p:cNvSpPr>
            <a:spLocks noChangeShapeType="1"/>
          </p:cNvSpPr>
          <p:nvPr/>
        </p:nvSpPr>
        <p:spPr bwMode="auto">
          <a:xfrm flipH="1">
            <a:off x="6918325" y="3179763"/>
            <a:ext cx="30163" cy="165100"/>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49180" name="Rectangle 28"/>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3" name="Group 51"/>
          <p:cNvGrpSpPr>
            <a:grpSpLocks/>
          </p:cNvGrpSpPr>
          <p:nvPr/>
        </p:nvGrpSpPr>
        <p:grpSpPr bwMode="auto">
          <a:xfrm>
            <a:off x="2638425" y="436563"/>
            <a:ext cx="725488" cy="973137"/>
            <a:chOff x="1662" y="275"/>
            <a:chExt cx="457" cy="613"/>
          </a:xfrm>
        </p:grpSpPr>
        <p:sp>
          <p:nvSpPr>
            <p:cNvPr id="49181" name="Line 29"/>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49182" name="Line 30"/>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49183" name="Line 31"/>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84" name="Rectangle 32"/>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6"/>
            <p:cNvGrpSpPr>
              <a:grpSpLocks/>
            </p:cNvGrpSpPr>
            <p:nvPr/>
          </p:nvGrpSpPr>
          <p:grpSpPr bwMode="auto">
            <a:xfrm>
              <a:off x="1686" y="491"/>
              <a:ext cx="60" cy="59"/>
              <a:chOff x="1686" y="491"/>
              <a:chExt cx="60" cy="59"/>
            </a:xfrm>
          </p:grpSpPr>
          <p:sp>
            <p:nvSpPr>
              <p:cNvPr id="49185" name="AutoShape 33"/>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49186" name="Line 34"/>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87" name="Line 35"/>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9189" name="Freeform 37"/>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41"/>
            <p:cNvGrpSpPr>
              <a:grpSpLocks/>
            </p:cNvGrpSpPr>
            <p:nvPr/>
          </p:nvGrpSpPr>
          <p:grpSpPr bwMode="auto">
            <a:xfrm>
              <a:off x="1718" y="658"/>
              <a:ext cx="115" cy="15"/>
              <a:chOff x="1718" y="658"/>
              <a:chExt cx="115" cy="15"/>
            </a:xfrm>
          </p:grpSpPr>
          <p:sp>
            <p:nvSpPr>
              <p:cNvPr id="49190" name="Line 38"/>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91" name="Line 39"/>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92" name="Line 40"/>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8"/>
            <p:cNvGrpSpPr>
              <a:grpSpLocks/>
            </p:cNvGrpSpPr>
            <p:nvPr/>
          </p:nvGrpSpPr>
          <p:grpSpPr bwMode="auto">
            <a:xfrm>
              <a:off x="1696" y="583"/>
              <a:ext cx="90" cy="46"/>
              <a:chOff x="1696" y="583"/>
              <a:chExt cx="90" cy="46"/>
            </a:xfrm>
          </p:grpSpPr>
          <p:sp>
            <p:nvSpPr>
              <p:cNvPr id="49194" name="Line 42"/>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95" name="Line 43"/>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96" name="Line 44"/>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97" name="Line 45"/>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98" name="Line 46"/>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199" name="Line 47"/>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9201" name="Line 49"/>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9202" name="Line 50"/>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9205" name="Rectangle 53"/>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5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849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51203"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1204"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51205"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1206"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51207"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51208"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51209"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1210"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51211"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51212"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51213"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51215"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51216"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51217"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51218"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51220" name="Line 20"/>
          <p:cNvSpPr>
            <a:spLocks noChangeShapeType="1"/>
          </p:cNvSpPr>
          <p:nvPr/>
        </p:nvSpPr>
        <p:spPr bwMode="auto">
          <a:xfrm>
            <a:off x="2905125" y="3619500"/>
            <a:ext cx="2066925"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51221" name="Rectangle 21"/>
          <p:cNvSpPr>
            <a:spLocks noChangeArrowheads="1"/>
          </p:cNvSpPr>
          <p:nvPr/>
        </p:nvSpPr>
        <p:spPr bwMode="auto">
          <a:xfrm>
            <a:off x="4959350" y="3921125"/>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51222" name="Line 22"/>
          <p:cNvSpPr>
            <a:spLocks noChangeShapeType="1"/>
          </p:cNvSpPr>
          <p:nvPr/>
        </p:nvSpPr>
        <p:spPr bwMode="auto">
          <a:xfrm flipV="1">
            <a:off x="5083175" y="3467100"/>
            <a:ext cx="1808163" cy="177800"/>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51223" name="Line 23"/>
          <p:cNvSpPr>
            <a:spLocks noChangeShapeType="1"/>
          </p:cNvSpPr>
          <p:nvPr/>
        </p:nvSpPr>
        <p:spPr bwMode="auto">
          <a:xfrm flipV="1">
            <a:off x="2914650" y="3362325"/>
            <a:ext cx="2076450" cy="1905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51224" name="Line 24"/>
          <p:cNvSpPr>
            <a:spLocks noChangeShapeType="1"/>
          </p:cNvSpPr>
          <p:nvPr/>
        </p:nvSpPr>
        <p:spPr bwMode="auto">
          <a:xfrm flipV="1">
            <a:off x="4953000" y="3178175"/>
            <a:ext cx="2000250" cy="18415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1225" name="Line 25"/>
          <p:cNvSpPr>
            <a:spLocks noChangeShapeType="1"/>
          </p:cNvSpPr>
          <p:nvPr/>
        </p:nvSpPr>
        <p:spPr bwMode="auto">
          <a:xfrm flipH="1">
            <a:off x="6891338" y="3176588"/>
            <a:ext cx="57150" cy="293687"/>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1226" name="Line 26"/>
          <p:cNvSpPr>
            <a:spLocks noChangeShapeType="1"/>
          </p:cNvSpPr>
          <p:nvPr/>
        </p:nvSpPr>
        <p:spPr bwMode="auto">
          <a:xfrm flipH="1">
            <a:off x="6918325" y="3179763"/>
            <a:ext cx="30163" cy="165100"/>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51227" name="Line 27"/>
          <p:cNvSpPr>
            <a:spLocks noChangeShapeType="1"/>
          </p:cNvSpPr>
          <p:nvPr/>
        </p:nvSpPr>
        <p:spPr bwMode="auto">
          <a:xfrm flipH="1">
            <a:off x="2905125" y="3638550"/>
            <a:ext cx="2219325" cy="20955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1228" name="Line 28"/>
          <p:cNvSpPr>
            <a:spLocks noChangeShapeType="1"/>
          </p:cNvSpPr>
          <p:nvPr/>
        </p:nvSpPr>
        <p:spPr bwMode="auto">
          <a:xfrm flipV="1">
            <a:off x="4791075" y="3892550"/>
            <a:ext cx="2143125" cy="3175"/>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51229" name="Line 29"/>
          <p:cNvSpPr>
            <a:spLocks noChangeShapeType="1"/>
          </p:cNvSpPr>
          <p:nvPr/>
        </p:nvSpPr>
        <p:spPr bwMode="auto">
          <a:xfrm>
            <a:off x="2905125" y="3619500"/>
            <a:ext cx="2066925"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51230" name="Line 30"/>
          <p:cNvSpPr>
            <a:spLocks noChangeShapeType="1"/>
          </p:cNvSpPr>
          <p:nvPr/>
        </p:nvSpPr>
        <p:spPr bwMode="auto">
          <a:xfrm>
            <a:off x="4953000" y="3619500"/>
            <a:ext cx="1990725"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1231" name="Line 31"/>
          <p:cNvSpPr>
            <a:spLocks noChangeShapeType="1"/>
          </p:cNvSpPr>
          <p:nvPr/>
        </p:nvSpPr>
        <p:spPr bwMode="auto">
          <a:xfrm>
            <a:off x="2905125" y="3895725"/>
            <a:ext cx="1924050"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1232" name="Line 32"/>
          <p:cNvSpPr>
            <a:spLocks noChangeShapeType="1"/>
          </p:cNvSpPr>
          <p:nvPr/>
        </p:nvSpPr>
        <p:spPr bwMode="auto">
          <a:xfrm>
            <a:off x="6934200" y="3622675"/>
            <a:ext cx="0" cy="136525"/>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51233" name="Line 33"/>
          <p:cNvSpPr>
            <a:spLocks noChangeShapeType="1"/>
          </p:cNvSpPr>
          <p:nvPr/>
        </p:nvSpPr>
        <p:spPr bwMode="auto">
          <a:xfrm>
            <a:off x="6932613" y="3736975"/>
            <a:ext cx="0" cy="16192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1234" name="Rectangle 34"/>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3" name="Group 57"/>
          <p:cNvGrpSpPr>
            <a:grpSpLocks/>
          </p:cNvGrpSpPr>
          <p:nvPr/>
        </p:nvGrpSpPr>
        <p:grpSpPr bwMode="auto">
          <a:xfrm>
            <a:off x="2638425" y="436563"/>
            <a:ext cx="725488" cy="973137"/>
            <a:chOff x="1662" y="275"/>
            <a:chExt cx="457" cy="613"/>
          </a:xfrm>
        </p:grpSpPr>
        <p:sp>
          <p:nvSpPr>
            <p:cNvPr id="51235" name="Line 35"/>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51236" name="Line 36"/>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51237" name="Line 37"/>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38" name="Rectangle 38"/>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42"/>
            <p:cNvGrpSpPr>
              <a:grpSpLocks/>
            </p:cNvGrpSpPr>
            <p:nvPr/>
          </p:nvGrpSpPr>
          <p:grpSpPr bwMode="auto">
            <a:xfrm>
              <a:off x="1686" y="491"/>
              <a:ext cx="60" cy="59"/>
              <a:chOff x="1686" y="491"/>
              <a:chExt cx="60" cy="59"/>
            </a:xfrm>
          </p:grpSpPr>
          <p:sp>
            <p:nvSpPr>
              <p:cNvPr id="51239" name="AutoShape 39"/>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51240" name="Line 40"/>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41" name="Line 41"/>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1243" name="Freeform 43"/>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47"/>
            <p:cNvGrpSpPr>
              <a:grpSpLocks/>
            </p:cNvGrpSpPr>
            <p:nvPr/>
          </p:nvGrpSpPr>
          <p:grpSpPr bwMode="auto">
            <a:xfrm>
              <a:off x="1718" y="658"/>
              <a:ext cx="115" cy="15"/>
              <a:chOff x="1718" y="658"/>
              <a:chExt cx="115" cy="15"/>
            </a:xfrm>
          </p:grpSpPr>
          <p:sp>
            <p:nvSpPr>
              <p:cNvPr id="51244" name="Line 44"/>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45" name="Line 45"/>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46" name="Line 46"/>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54"/>
            <p:cNvGrpSpPr>
              <a:grpSpLocks/>
            </p:cNvGrpSpPr>
            <p:nvPr/>
          </p:nvGrpSpPr>
          <p:grpSpPr bwMode="auto">
            <a:xfrm>
              <a:off x="1696" y="583"/>
              <a:ext cx="90" cy="46"/>
              <a:chOff x="1696" y="583"/>
              <a:chExt cx="90" cy="46"/>
            </a:xfrm>
          </p:grpSpPr>
          <p:sp>
            <p:nvSpPr>
              <p:cNvPr id="51248" name="Line 48"/>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49" name="Line 49"/>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50" name="Line 50"/>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51" name="Line 51"/>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52" name="Line 52"/>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53" name="Line 53"/>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1255" name="Line 55"/>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1256" name="Line 56"/>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1260" name="Rectangle 60"/>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5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6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49514"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Tm="2000">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53251"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3252"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53253"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3254"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53255"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53256"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53257"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3258"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53259"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53260"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53261"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53263"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53264"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53265"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53266"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53268" name="Line 20"/>
          <p:cNvSpPr>
            <a:spLocks noChangeShapeType="1"/>
          </p:cNvSpPr>
          <p:nvPr/>
        </p:nvSpPr>
        <p:spPr bwMode="auto">
          <a:xfrm>
            <a:off x="2905125" y="3619500"/>
            <a:ext cx="2066925"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53269" name="Rectangle 21"/>
          <p:cNvSpPr>
            <a:spLocks noChangeArrowheads="1"/>
          </p:cNvSpPr>
          <p:nvPr/>
        </p:nvSpPr>
        <p:spPr bwMode="auto">
          <a:xfrm>
            <a:off x="4959350" y="4235450"/>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53270" name="Line 22"/>
          <p:cNvSpPr>
            <a:spLocks noChangeShapeType="1"/>
          </p:cNvSpPr>
          <p:nvPr/>
        </p:nvSpPr>
        <p:spPr bwMode="auto">
          <a:xfrm flipV="1">
            <a:off x="5083175" y="3467100"/>
            <a:ext cx="1808163" cy="177800"/>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53271" name="Line 23"/>
          <p:cNvSpPr>
            <a:spLocks noChangeShapeType="1"/>
          </p:cNvSpPr>
          <p:nvPr/>
        </p:nvSpPr>
        <p:spPr bwMode="auto">
          <a:xfrm flipV="1">
            <a:off x="2914650" y="3362325"/>
            <a:ext cx="2076450" cy="1905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53272" name="Line 24"/>
          <p:cNvSpPr>
            <a:spLocks noChangeShapeType="1"/>
          </p:cNvSpPr>
          <p:nvPr/>
        </p:nvSpPr>
        <p:spPr bwMode="auto">
          <a:xfrm flipV="1">
            <a:off x="4953000" y="3178175"/>
            <a:ext cx="2000250" cy="18415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3273" name="Line 25"/>
          <p:cNvSpPr>
            <a:spLocks noChangeShapeType="1"/>
          </p:cNvSpPr>
          <p:nvPr/>
        </p:nvSpPr>
        <p:spPr bwMode="auto">
          <a:xfrm flipH="1">
            <a:off x="6891338" y="3176588"/>
            <a:ext cx="57150" cy="293687"/>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3274" name="Line 26"/>
          <p:cNvSpPr>
            <a:spLocks noChangeShapeType="1"/>
          </p:cNvSpPr>
          <p:nvPr/>
        </p:nvSpPr>
        <p:spPr bwMode="auto">
          <a:xfrm flipH="1">
            <a:off x="6918325" y="3179763"/>
            <a:ext cx="30163" cy="165100"/>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53275" name="Line 27"/>
          <p:cNvSpPr>
            <a:spLocks noChangeShapeType="1"/>
          </p:cNvSpPr>
          <p:nvPr/>
        </p:nvSpPr>
        <p:spPr bwMode="auto">
          <a:xfrm flipH="1">
            <a:off x="2905125" y="3638550"/>
            <a:ext cx="2219325" cy="20955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3276" name="Line 28"/>
          <p:cNvSpPr>
            <a:spLocks noChangeShapeType="1"/>
          </p:cNvSpPr>
          <p:nvPr/>
        </p:nvSpPr>
        <p:spPr bwMode="auto">
          <a:xfrm flipV="1">
            <a:off x="4791075" y="3892550"/>
            <a:ext cx="2143125" cy="3175"/>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53277" name="Line 29"/>
          <p:cNvSpPr>
            <a:spLocks noChangeShapeType="1"/>
          </p:cNvSpPr>
          <p:nvPr/>
        </p:nvSpPr>
        <p:spPr bwMode="auto">
          <a:xfrm>
            <a:off x="2905125" y="3619500"/>
            <a:ext cx="2066925"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53278" name="Line 30"/>
          <p:cNvSpPr>
            <a:spLocks noChangeShapeType="1"/>
          </p:cNvSpPr>
          <p:nvPr/>
        </p:nvSpPr>
        <p:spPr bwMode="auto">
          <a:xfrm>
            <a:off x="4953000" y="3619500"/>
            <a:ext cx="1990725"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3279" name="Line 31"/>
          <p:cNvSpPr>
            <a:spLocks noChangeShapeType="1"/>
          </p:cNvSpPr>
          <p:nvPr/>
        </p:nvSpPr>
        <p:spPr bwMode="auto">
          <a:xfrm>
            <a:off x="2905125" y="3895725"/>
            <a:ext cx="1924050"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3280" name="Line 32"/>
          <p:cNvSpPr>
            <a:spLocks noChangeShapeType="1"/>
          </p:cNvSpPr>
          <p:nvPr/>
        </p:nvSpPr>
        <p:spPr bwMode="auto">
          <a:xfrm>
            <a:off x="6934200" y="3622675"/>
            <a:ext cx="0" cy="136525"/>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53281" name="Line 33"/>
          <p:cNvSpPr>
            <a:spLocks noChangeShapeType="1"/>
          </p:cNvSpPr>
          <p:nvPr/>
        </p:nvSpPr>
        <p:spPr bwMode="auto">
          <a:xfrm>
            <a:off x="6932613" y="3736975"/>
            <a:ext cx="0" cy="16192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3282" name="Rectangle 34"/>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3" name="Group 57"/>
          <p:cNvGrpSpPr>
            <a:grpSpLocks/>
          </p:cNvGrpSpPr>
          <p:nvPr/>
        </p:nvGrpSpPr>
        <p:grpSpPr bwMode="auto">
          <a:xfrm>
            <a:off x="2638425" y="436563"/>
            <a:ext cx="725488" cy="973137"/>
            <a:chOff x="1662" y="275"/>
            <a:chExt cx="457" cy="613"/>
          </a:xfrm>
        </p:grpSpPr>
        <p:sp>
          <p:nvSpPr>
            <p:cNvPr id="53283" name="Line 35"/>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53284" name="Line 36"/>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53285" name="Line 37"/>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286" name="Rectangle 38"/>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42"/>
            <p:cNvGrpSpPr>
              <a:grpSpLocks/>
            </p:cNvGrpSpPr>
            <p:nvPr/>
          </p:nvGrpSpPr>
          <p:grpSpPr bwMode="auto">
            <a:xfrm>
              <a:off x="1686" y="491"/>
              <a:ext cx="60" cy="59"/>
              <a:chOff x="1686" y="491"/>
              <a:chExt cx="60" cy="59"/>
            </a:xfrm>
          </p:grpSpPr>
          <p:sp>
            <p:nvSpPr>
              <p:cNvPr id="53287" name="AutoShape 39"/>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53288" name="Line 40"/>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289" name="Line 41"/>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3291" name="Freeform 43"/>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47"/>
            <p:cNvGrpSpPr>
              <a:grpSpLocks/>
            </p:cNvGrpSpPr>
            <p:nvPr/>
          </p:nvGrpSpPr>
          <p:grpSpPr bwMode="auto">
            <a:xfrm>
              <a:off x="1718" y="658"/>
              <a:ext cx="115" cy="15"/>
              <a:chOff x="1718" y="658"/>
              <a:chExt cx="115" cy="15"/>
            </a:xfrm>
          </p:grpSpPr>
          <p:sp>
            <p:nvSpPr>
              <p:cNvPr id="53292" name="Line 44"/>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293" name="Line 45"/>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294" name="Line 46"/>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54"/>
            <p:cNvGrpSpPr>
              <a:grpSpLocks/>
            </p:cNvGrpSpPr>
            <p:nvPr/>
          </p:nvGrpSpPr>
          <p:grpSpPr bwMode="auto">
            <a:xfrm>
              <a:off x="1696" y="583"/>
              <a:ext cx="90" cy="46"/>
              <a:chOff x="1696" y="583"/>
              <a:chExt cx="90" cy="46"/>
            </a:xfrm>
          </p:grpSpPr>
          <p:sp>
            <p:nvSpPr>
              <p:cNvPr id="53296" name="Line 48"/>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297" name="Line 49"/>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298" name="Line 50"/>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299" name="Line 51"/>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300" name="Line 52"/>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301" name="Line 53"/>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3303" name="Line 55"/>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3304" name="Line 56"/>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3307" name="Rectangle 59"/>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5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6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053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Tm="2000">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55299"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5300"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55301"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5302"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55303"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55304"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55305"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5306"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55307"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55308"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55309"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55311"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55312"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55313"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55314"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55316" name="Line 20"/>
          <p:cNvSpPr>
            <a:spLocks noChangeShapeType="1"/>
          </p:cNvSpPr>
          <p:nvPr/>
        </p:nvSpPr>
        <p:spPr bwMode="auto">
          <a:xfrm flipV="1">
            <a:off x="4791075" y="3892550"/>
            <a:ext cx="2143125" cy="3175"/>
          </a:xfrm>
          <a:prstGeom prst="line">
            <a:avLst/>
          </a:prstGeom>
          <a:noFill/>
          <a:ln w="12699">
            <a:solidFill>
              <a:srgbClr val="CC0000"/>
            </a:solidFill>
            <a:round/>
            <a:headEnd type="stealth" w="med" len="lg"/>
            <a:tailEnd type="none" w="sm" len="sm"/>
          </a:ln>
          <a:effectLst/>
        </p:spPr>
        <p:txBody>
          <a:bodyPr wrap="none" anchor="ctr"/>
          <a:lstStyle/>
          <a:p>
            <a:endParaRPr lang="en-GB"/>
          </a:p>
        </p:txBody>
      </p:sp>
      <p:grpSp>
        <p:nvGrpSpPr>
          <p:cNvPr id="3" name="Group 23"/>
          <p:cNvGrpSpPr>
            <a:grpSpLocks/>
          </p:cNvGrpSpPr>
          <p:nvPr/>
        </p:nvGrpSpPr>
        <p:grpSpPr bwMode="auto">
          <a:xfrm>
            <a:off x="2905125" y="3619500"/>
            <a:ext cx="4038600" cy="0"/>
            <a:chOff x="1830" y="2280"/>
            <a:chExt cx="2544" cy="0"/>
          </a:xfrm>
        </p:grpSpPr>
        <p:sp>
          <p:nvSpPr>
            <p:cNvPr id="55317" name="Line 21"/>
            <p:cNvSpPr>
              <a:spLocks noChangeShapeType="1"/>
            </p:cNvSpPr>
            <p:nvPr/>
          </p:nvSpPr>
          <p:spPr bwMode="auto">
            <a:xfrm>
              <a:off x="1830" y="2280"/>
              <a:ext cx="1302"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55318" name="Line 22"/>
            <p:cNvSpPr>
              <a:spLocks noChangeShapeType="1"/>
            </p:cNvSpPr>
            <p:nvPr/>
          </p:nvSpPr>
          <p:spPr bwMode="auto">
            <a:xfrm>
              <a:off x="3120" y="2280"/>
              <a:ext cx="1254" cy="0"/>
            </a:xfrm>
            <a:prstGeom prst="line">
              <a:avLst/>
            </a:prstGeom>
            <a:noFill/>
            <a:ln w="12699">
              <a:solidFill>
                <a:srgbClr val="C60722"/>
              </a:solidFill>
              <a:round/>
              <a:headEnd type="none" w="sm" len="sm"/>
              <a:tailEnd type="none" w="sm" len="sm"/>
            </a:ln>
            <a:effectLst/>
          </p:spPr>
          <p:txBody>
            <a:bodyPr wrap="none" anchor="ctr"/>
            <a:lstStyle/>
            <a:p>
              <a:endParaRPr lang="en-GB"/>
            </a:p>
          </p:txBody>
        </p:sp>
      </p:grpSp>
      <p:sp>
        <p:nvSpPr>
          <p:cNvPr id="55320" name="Line 24"/>
          <p:cNvSpPr>
            <a:spLocks noChangeShapeType="1"/>
          </p:cNvSpPr>
          <p:nvPr/>
        </p:nvSpPr>
        <p:spPr bwMode="auto">
          <a:xfrm>
            <a:off x="2905125" y="3895725"/>
            <a:ext cx="1924050"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5321" name="Line 25"/>
          <p:cNvSpPr>
            <a:spLocks noChangeShapeType="1"/>
          </p:cNvSpPr>
          <p:nvPr/>
        </p:nvSpPr>
        <p:spPr bwMode="auto">
          <a:xfrm>
            <a:off x="6934200" y="3622675"/>
            <a:ext cx="0" cy="136525"/>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55322" name="Line 26"/>
          <p:cNvSpPr>
            <a:spLocks noChangeShapeType="1"/>
          </p:cNvSpPr>
          <p:nvPr/>
        </p:nvSpPr>
        <p:spPr bwMode="auto">
          <a:xfrm>
            <a:off x="6932613" y="3736975"/>
            <a:ext cx="0" cy="16192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55323" name="Rectangle 27"/>
          <p:cNvSpPr>
            <a:spLocks noChangeArrowheads="1"/>
          </p:cNvSpPr>
          <p:nvPr/>
        </p:nvSpPr>
        <p:spPr bwMode="auto">
          <a:xfrm>
            <a:off x="4959350" y="1635125"/>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55324" name="Rectangle 28"/>
          <p:cNvSpPr>
            <a:spLocks noChangeArrowheads="1"/>
          </p:cNvSpPr>
          <p:nvPr/>
        </p:nvSpPr>
        <p:spPr bwMode="auto">
          <a:xfrm>
            <a:off x="5600700" y="180975"/>
            <a:ext cx="3305175" cy="206274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Απόσταση ανίχνευσης : 1/2 έως 1/3 τύπου διαμπερούς δέσμης.
Δεν είναι κατάλληλο για αντανακλαστικούς ή διαφανείς στόχους
Ο στόχος πρέπει να είναι μεγαλύτερος από τον ανακλαστήρα</a:t>
            </a:r>
            <a:endParaRPr lang="en-GB" sz="2000" dirty="0"/>
          </a:p>
        </p:txBody>
      </p:sp>
      <p:sp>
        <p:nvSpPr>
          <p:cNvPr id="55325" name="Rectangle 29"/>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4" name="Group 52"/>
          <p:cNvGrpSpPr>
            <a:grpSpLocks/>
          </p:cNvGrpSpPr>
          <p:nvPr/>
        </p:nvGrpSpPr>
        <p:grpSpPr bwMode="auto">
          <a:xfrm>
            <a:off x="2638425" y="436563"/>
            <a:ext cx="725488" cy="973137"/>
            <a:chOff x="1662" y="275"/>
            <a:chExt cx="457" cy="613"/>
          </a:xfrm>
        </p:grpSpPr>
        <p:sp>
          <p:nvSpPr>
            <p:cNvPr id="55326" name="Line 30"/>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55327" name="Line 31"/>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55328" name="Line 32"/>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29" name="Rectangle 33"/>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7"/>
            <p:cNvGrpSpPr>
              <a:grpSpLocks/>
            </p:cNvGrpSpPr>
            <p:nvPr/>
          </p:nvGrpSpPr>
          <p:grpSpPr bwMode="auto">
            <a:xfrm>
              <a:off x="1686" y="491"/>
              <a:ext cx="60" cy="59"/>
              <a:chOff x="1686" y="491"/>
              <a:chExt cx="60" cy="59"/>
            </a:xfrm>
          </p:grpSpPr>
          <p:sp>
            <p:nvSpPr>
              <p:cNvPr id="55330" name="AutoShape 34"/>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55331" name="Line 35"/>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32" name="Line 36"/>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5334" name="Freeform 38"/>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42"/>
            <p:cNvGrpSpPr>
              <a:grpSpLocks/>
            </p:cNvGrpSpPr>
            <p:nvPr/>
          </p:nvGrpSpPr>
          <p:grpSpPr bwMode="auto">
            <a:xfrm>
              <a:off x="1718" y="658"/>
              <a:ext cx="115" cy="15"/>
              <a:chOff x="1718" y="658"/>
              <a:chExt cx="115" cy="15"/>
            </a:xfrm>
          </p:grpSpPr>
          <p:sp>
            <p:nvSpPr>
              <p:cNvPr id="55335" name="Line 39"/>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36" name="Line 40"/>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37" name="Line 41"/>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9"/>
            <p:cNvGrpSpPr>
              <a:grpSpLocks/>
            </p:cNvGrpSpPr>
            <p:nvPr/>
          </p:nvGrpSpPr>
          <p:grpSpPr bwMode="auto">
            <a:xfrm>
              <a:off x="1696" y="583"/>
              <a:ext cx="90" cy="46"/>
              <a:chOff x="1696" y="583"/>
              <a:chExt cx="90" cy="46"/>
            </a:xfrm>
          </p:grpSpPr>
          <p:sp>
            <p:nvSpPr>
              <p:cNvPr id="55339" name="Line 43"/>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40" name="Line 44"/>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41" name="Line 45"/>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42" name="Line 46"/>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43" name="Line 47"/>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44" name="Line 48"/>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5346" name="Line 50"/>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5347" name="Line 51"/>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5350" name="Rectangle 54"/>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Retro reflective</a:t>
            </a:r>
            <a:endParaRPr lang="en-GB" sz="1600"/>
          </a:p>
          <a:p>
            <a:pPr defTabSz="762000">
              <a:spcBef>
                <a:spcPct val="50000"/>
              </a:spcBef>
            </a:pPr>
            <a:endParaRPr lang="en-GB" sz="1600"/>
          </a:p>
        </p:txBody>
      </p:sp>
      <p:sp>
        <p:nvSpPr>
          <p:cNvPr id="5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1563"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324">
                                            <p:txEl>
                                              <p:pRg st="0" end="0"/>
                                            </p:txEl>
                                          </p:spTgt>
                                        </p:tgtEl>
                                        <p:attrNameLst>
                                          <p:attrName>style.visibility</p:attrName>
                                        </p:attrNameLst>
                                      </p:cBhvr>
                                      <p:to>
                                        <p:strVal val="visible"/>
                                      </p:to>
                                    </p:set>
                                    <p:animEffect transition="in" filter="wipe(up)">
                                      <p:cBhvr>
                                        <p:cTn id="7" dur="500"/>
                                        <p:tgtEl>
                                          <p:spTgt spid="553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952750" y="2124075"/>
            <a:ext cx="2990850" cy="1433513"/>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sz="2800" b="1" u="sng"/>
              <a:t>Optical Sensors</a:t>
            </a:r>
            <a:endParaRPr lang="en-GB" sz="1600"/>
          </a:p>
          <a:p>
            <a:pPr algn="ctr" defTabSz="762000">
              <a:spcBef>
                <a:spcPct val="50000"/>
              </a:spcBef>
            </a:pPr>
            <a:r>
              <a:rPr lang="en-GB" sz="2000"/>
              <a:t>Type : Diffuse</a:t>
            </a:r>
          </a:p>
          <a:p>
            <a:pPr algn="ctr" defTabSz="762000">
              <a:spcBef>
                <a:spcPct val="50000"/>
              </a:spcBef>
            </a:pPr>
            <a:endParaRPr lang="en-GB" sz="2000"/>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258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98500" y="990600"/>
            <a:ext cx="21209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solidFill>
                  <a:schemeClr val="bg1"/>
                </a:solidFill>
              </a:rPr>
              <a:t>Festo Didactic</a:t>
            </a:r>
            <a:endParaRPr lang="en-GB">
              <a:solidFill>
                <a:schemeClr val="bg2"/>
              </a:solidFill>
            </a:endParaRPr>
          </a:p>
        </p:txBody>
      </p:sp>
      <p:sp>
        <p:nvSpPr>
          <p:cNvPr id="4099" name="Rectangle 3"/>
          <p:cNvSpPr>
            <a:spLocks noChangeArrowheads="1"/>
          </p:cNvSpPr>
          <p:nvPr/>
        </p:nvSpPr>
        <p:spPr bwMode="auto">
          <a:xfrm>
            <a:off x="635000" y="1600200"/>
            <a:ext cx="3911600" cy="585418"/>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3200" dirty="0"/>
              <a:t>Proximity Sensors</a:t>
            </a:r>
          </a:p>
        </p:txBody>
      </p:sp>
      <p:grpSp>
        <p:nvGrpSpPr>
          <p:cNvPr id="2" name="Group 6"/>
          <p:cNvGrpSpPr>
            <a:grpSpLocks/>
          </p:cNvGrpSpPr>
          <p:nvPr/>
        </p:nvGrpSpPr>
        <p:grpSpPr bwMode="auto">
          <a:xfrm>
            <a:off x="5083175" y="1219200"/>
            <a:ext cx="2079625" cy="796925"/>
            <a:chOff x="3944" y="316"/>
            <a:chExt cx="1310" cy="502"/>
          </a:xfrm>
        </p:grpSpPr>
        <p:sp>
          <p:nvSpPr>
            <p:cNvPr id="4100" name="Arc 4"/>
            <p:cNvSpPr>
              <a:spLocks/>
            </p:cNvSpPr>
            <p:nvPr/>
          </p:nvSpPr>
          <p:spPr bwMode="auto">
            <a:xfrm rot="20460000">
              <a:off x="3944" y="316"/>
              <a:ext cx="1309" cy="471"/>
            </a:xfrm>
            <a:custGeom>
              <a:avLst/>
              <a:gdLst>
                <a:gd name="G0" fmla="+- 17 0 0"/>
                <a:gd name="G1" fmla="+- 21600 0 0"/>
                <a:gd name="G2" fmla="+- 21600 0 0"/>
                <a:gd name="T0" fmla="*/ 0 w 21617"/>
                <a:gd name="T1" fmla="*/ 0 h 23391"/>
                <a:gd name="T2" fmla="*/ 21543 w 21617"/>
                <a:gd name="T3" fmla="*/ 23391 h 23391"/>
                <a:gd name="T4" fmla="*/ 17 w 21617"/>
                <a:gd name="T5" fmla="*/ 21600 h 23391"/>
              </a:gdLst>
              <a:ahLst/>
              <a:cxnLst>
                <a:cxn ang="0">
                  <a:pos x="T0" y="T1"/>
                </a:cxn>
                <a:cxn ang="0">
                  <a:pos x="T2" y="T3"/>
                </a:cxn>
                <a:cxn ang="0">
                  <a:pos x="T4" y="T5"/>
                </a:cxn>
              </a:cxnLst>
              <a:rect l="0" t="0" r="r" b="b"/>
              <a:pathLst>
                <a:path w="21617" h="23391" fill="none" extrusionOk="0">
                  <a:moveTo>
                    <a:pt x="0" y="0"/>
                  </a:moveTo>
                  <a:cubicBezTo>
                    <a:pt x="5" y="0"/>
                    <a:pt x="11" y="-1"/>
                    <a:pt x="17" y="0"/>
                  </a:cubicBezTo>
                  <a:cubicBezTo>
                    <a:pt x="11946" y="0"/>
                    <a:pt x="21617" y="9670"/>
                    <a:pt x="21617" y="21600"/>
                  </a:cubicBezTo>
                  <a:cubicBezTo>
                    <a:pt x="21617" y="22197"/>
                    <a:pt x="21592" y="22795"/>
                    <a:pt x="21542" y="23390"/>
                  </a:cubicBezTo>
                </a:path>
                <a:path w="21617" h="23391" stroke="0" extrusionOk="0">
                  <a:moveTo>
                    <a:pt x="0" y="0"/>
                  </a:moveTo>
                  <a:cubicBezTo>
                    <a:pt x="5" y="0"/>
                    <a:pt x="11" y="-1"/>
                    <a:pt x="17" y="0"/>
                  </a:cubicBezTo>
                  <a:cubicBezTo>
                    <a:pt x="11946" y="0"/>
                    <a:pt x="21617" y="9670"/>
                    <a:pt x="21617" y="21600"/>
                  </a:cubicBezTo>
                  <a:cubicBezTo>
                    <a:pt x="21617" y="22197"/>
                    <a:pt x="21592" y="22795"/>
                    <a:pt x="21542" y="23390"/>
                  </a:cubicBezTo>
                  <a:lnTo>
                    <a:pt x="17" y="21600"/>
                  </a:lnTo>
                  <a:close/>
                </a:path>
              </a:pathLst>
            </a:custGeom>
            <a:noFill/>
            <a:ln w="12699">
              <a:solidFill>
                <a:srgbClr val="CC0000"/>
              </a:solidFill>
              <a:prstDash val="dash"/>
              <a:round/>
              <a:headEnd type="none" w="sm" len="sm"/>
              <a:tailEnd type="none" w="sm" len="sm"/>
            </a:ln>
            <a:effectLst/>
          </p:spPr>
          <p:txBody>
            <a:bodyPr wrap="none" anchor="ctr"/>
            <a:lstStyle/>
            <a:p>
              <a:endParaRPr lang="en-GB"/>
            </a:p>
          </p:txBody>
        </p:sp>
        <p:sp>
          <p:nvSpPr>
            <p:cNvPr id="4101" name="Arc 5"/>
            <p:cNvSpPr>
              <a:spLocks/>
            </p:cNvSpPr>
            <p:nvPr/>
          </p:nvSpPr>
          <p:spPr bwMode="auto">
            <a:xfrm rot="11940000">
              <a:off x="3947" y="348"/>
              <a:ext cx="1307" cy="470"/>
            </a:xfrm>
            <a:custGeom>
              <a:avLst/>
              <a:gdLst>
                <a:gd name="G0" fmla="+- 21600 0 0"/>
                <a:gd name="G1" fmla="+- 21600 0 0"/>
                <a:gd name="G2" fmla="+- 21600 0 0"/>
                <a:gd name="T0" fmla="*/ 74 w 21600"/>
                <a:gd name="T1" fmla="*/ 23389 h 23389"/>
                <a:gd name="T2" fmla="*/ 21583 w 21600"/>
                <a:gd name="T3" fmla="*/ 0 h 23389"/>
                <a:gd name="T4" fmla="*/ 21600 w 21600"/>
                <a:gd name="T5" fmla="*/ 21600 h 23389"/>
              </a:gdLst>
              <a:ahLst/>
              <a:cxnLst>
                <a:cxn ang="0">
                  <a:pos x="T0" y="T1"/>
                </a:cxn>
                <a:cxn ang="0">
                  <a:pos x="T2" y="T3"/>
                </a:cxn>
                <a:cxn ang="0">
                  <a:pos x="T4" y="T5"/>
                </a:cxn>
              </a:cxnLst>
              <a:rect l="0" t="0" r="r" b="b"/>
              <a:pathLst>
                <a:path w="21600" h="23389" fill="none" extrusionOk="0">
                  <a:moveTo>
                    <a:pt x="74" y="23388"/>
                  </a:moveTo>
                  <a:cubicBezTo>
                    <a:pt x="24" y="22793"/>
                    <a:pt x="0" y="22197"/>
                    <a:pt x="0" y="21600"/>
                  </a:cubicBezTo>
                  <a:cubicBezTo>
                    <a:pt x="-1" y="9677"/>
                    <a:pt x="9660" y="9"/>
                    <a:pt x="21583" y="0"/>
                  </a:cubicBezTo>
                </a:path>
                <a:path w="21600" h="23389" stroke="0" extrusionOk="0">
                  <a:moveTo>
                    <a:pt x="74" y="23388"/>
                  </a:moveTo>
                  <a:cubicBezTo>
                    <a:pt x="24" y="22793"/>
                    <a:pt x="0" y="22197"/>
                    <a:pt x="0" y="21600"/>
                  </a:cubicBezTo>
                  <a:cubicBezTo>
                    <a:pt x="-1" y="9677"/>
                    <a:pt x="9660" y="9"/>
                    <a:pt x="21583" y="0"/>
                  </a:cubicBezTo>
                  <a:lnTo>
                    <a:pt x="21600" y="21600"/>
                  </a:lnTo>
                  <a:close/>
                </a:path>
              </a:pathLst>
            </a:custGeom>
            <a:noFill/>
            <a:ln w="12699">
              <a:solidFill>
                <a:srgbClr val="CC0000"/>
              </a:solidFill>
              <a:prstDash val="dash"/>
              <a:round/>
              <a:headEnd type="none" w="sm" len="sm"/>
              <a:tailEnd type="none" w="sm" len="sm"/>
            </a:ln>
            <a:effectLst/>
          </p:spPr>
          <p:txBody>
            <a:bodyPr wrap="none" anchor="ctr"/>
            <a:lstStyle/>
            <a:p>
              <a:endParaRPr lang="en-GB"/>
            </a:p>
          </p:txBody>
        </p:sp>
      </p:grpSp>
      <p:sp>
        <p:nvSpPr>
          <p:cNvPr id="4103" name="Line 7"/>
          <p:cNvSpPr>
            <a:spLocks noChangeShapeType="1"/>
          </p:cNvSpPr>
          <p:nvPr/>
        </p:nvSpPr>
        <p:spPr bwMode="auto">
          <a:xfrm flipV="1">
            <a:off x="5016500" y="1374775"/>
            <a:ext cx="1524000" cy="220663"/>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104" name="Line 8"/>
          <p:cNvSpPr>
            <a:spLocks noChangeShapeType="1"/>
          </p:cNvSpPr>
          <p:nvPr/>
        </p:nvSpPr>
        <p:spPr bwMode="auto">
          <a:xfrm flipV="1">
            <a:off x="5019675" y="1473200"/>
            <a:ext cx="1887538" cy="134938"/>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105" name="Line 9"/>
          <p:cNvSpPr>
            <a:spLocks noChangeShapeType="1"/>
          </p:cNvSpPr>
          <p:nvPr/>
        </p:nvSpPr>
        <p:spPr bwMode="auto">
          <a:xfrm>
            <a:off x="5022850" y="1620838"/>
            <a:ext cx="212725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106" name="Line 10"/>
          <p:cNvSpPr>
            <a:spLocks noChangeShapeType="1"/>
          </p:cNvSpPr>
          <p:nvPr/>
        </p:nvSpPr>
        <p:spPr bwMode="auto">
          <a:xfrm>
            <a:off x="5016500" y="1639888"/>
            <a:ext cx="1535113" cy="198437"/>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107" name="Line 11"/>
          <p:cNvSpPr>
            <a:spLocks noChangeShapeType="1"/>
          </p:cNvSpPr>
          <p:nvPr/>
        </p:nvSpPr>
        <p:spPr bwMode="auto">
          <a:xfrm>
            <a:off x="5018088" y="1628775"/>
            <a:ext cx="1895475" cy="1428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108" name="Line 12"/>
          <p:cNvSpPr>
            <a:spLocks noChangeShapeType="1"/>
          </p:cNvSpPr>
          <p:nvPr/>
        </p:nvSpPr>
        <p:spPr bwMode="auto">
          <a:xfrm flipV="1">
            <a:off x="5013325" y="1398588"/>
            <a:ext cx="976313" cy="182562"/>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109" name="Line 13"/>
          <p:cNvSpPr>
            <a:spLocks noChangeShapeType="1"/>
          </p:cNvSpPr>
          <p:nvPr/>
        </p:nvSpPr>
        <p:spPr bwMode="auto">
          <a:xfrm>
            <a:off x="5013325" y="1655763"/>
            <a:ext cx="957263" cy="1682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4111" name="Oval 15"/>
          <p:cNvSpPr>
            <a:spLocks noChangeArrowheads="1"/>
          </p:cNvSpPr>
          <p:nvPr/>
        </p:nvSpPr>
        <p:spPr bwMode="auto">
          <a:xfrm>
            <a:off x="4554538" y="1568450"/>
            <a:ext cx="147637" cy="60325"/>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112" name="Rectangle 16"/>
          <p:cNvSpPr>
            <a:spLocks noChangeArrowheads="1"/>
          </p:cNvSpPr>
          <p:nvPr/>
        </p:nvSpPr>
        <p:spPr bwMode="auto">
          <a:xfrm>
            <a:off x="4591050" y="1514475"/>
            <a:ext cx="419100" cy="619125"/>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113" name="Oval 17"/>
          <p:cNvSpPr>
            <a:spLocks noChangeArrowheads="1"/>
          </p:cNvSpPr>
          <p:nvPr/>
        </p:nvSpPr>
        <p:spPr bwMode="auto">
          <a:xfrm>
            <a:off x="4765675" y="1698625"/>
            <a:ext cx="184150" cy="142875"/>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114" name="Arc 18"/>
          <p:cNvSpPr>
            <a:spLocks/>
          </p:cNvSpPr>
          <p:nvPr/>
        </p:nvSpPr>
        <p:spPr bwMode="auto">
          <a:xfrm>
            <a:off x="4402138" y="2044700"/>
            <a:ext cx="147637" cy="60325"/>
          </a:xfrm>
          <a:custGeom>
            <a:avLst/>
            <a:gdLst>
              <a:gd name="G0" fmla="+- 21600 0 0"/>
              <a:gd name="G1" fmla="+- 21599 0 0"/>
              <a:gd name="G2" fmla="+- 21600 0 0"/>
              <a:gd name="T0" fmla="*/ 0 w 21600"/>
              <a:gd name="T1" fmla="*/ 21599 h 21599"/>
              <a:gd name="T2" fmla="*/ 21367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60"/>
                  <a:pt x="9529" y="127"/>
                  <a:pt x="21367" y="0"/>
                </a:cubicBezTo>
              </a:path>
              <a:path w="21600" h="21599" stroke="0" extrusionOk="0">
                <a:moveTo>
                  <a:pt x="0" y="21599"/>
                </a:moveTo>
                <a:cubicBezTo>
                  <a:pt x="0" y="9760"/>
                  <a:pt x="9529" y="127"/>
                  <a:pt x="21367" y="0"/>
                </a:cubicBezTo>
                <a:lnTo>
                  <a:pt x="21600" y="21599"/>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115" name="Arc 19"/>
          <p:cNvSpPr>
            <a:spLocks/>
          </p:cNvSpPr>
          <p:nvPr/>
        </p:nvSpPr>
        <p:spPr bwMode="auto">
          <a:xfrm>
            <a:off x="4419600" y="2068513"/>
            <a:ext cx="146050" cy="58737"/>
          </a:xfrm>
          <a:custGeom>
            <a:avLst/>
            <a:gdLst>
              <a:gd name="G0" fmla="+- 21592 0 0"/>
              <a:gd name="G1" fmla="+- 21599 0 0"/>
              <a:gd name="G2" fmla="+- 21600 0 0"/>
              <a:gd name="T0" fmla="*/ 0 w 21592"/>
              <a:gd name="T1" fmla="*/ 21026 h 21599"/>
              <a:gd name="T2" fmla="*/ 21362 w 21592"/>
              <a:gd name="T3" fmla="*/ 0 h 21599"/>
              <a:gd name="T4" fmla="*/ 21592 w 21592"/>
              <a:gd name="T5" fmla="*/ 21599 h 21599"/>
            </a:gdLst>
            <a:ahLst/>
            <a:cxnLst>
              <a:cxn ang="0">
                <a:pos x="T0" y="T1"/>
              </a:cxn>
              <a:cxn ang="0">
                <a:pos x="T2" y="T3"/>
              </a:cxn>
              <a:cxn ang="0">
                <a:pos x="T4" y="T5"/>
              </a:cxn>
            </a:cxnLst>
            <a:rect l="0" t="0" r="r" b="b"/>
            <a:pathLst>
              <a:path w="21592" h="21599" fill="none" extrusionOk="0">
                <a:moveTo>
                  <a:pt x="-1" y="21025"/>
                </a:moveTo>
                <a:cubicBezTo>
                  <a:pt x="307" y="9413"/>
                  <a:pt x="9745" y="123"/>
                  <a:pt x="21362" y="0"/>
                </a:cubicBezTo>
              </a:path>
              <a:path w="21592" h="21599" stroke="0" extrusionOk="0">
                <a:moveTo>
                  <a:pt x="-1" y="21025"/>
                </a:moveTo>
                <a:cubicBezTo>
                  <a:pt x="307" y="9413"/>
                  <a:pt x="9745" y="123"/>
                  <a:pt x="21362" y="0"/>
                </a:cubicBezTo>
                <a:lnTo>
                  <a:pt x="21592" y="21599"/>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116" name="Oval 20"/>
          <p:cNvSpPr>
            <a:spLocks noChangeArrowheads="1"/>
          </p:cNvSpPr>
          <p:nvPr/>
        </p:nvSpPr>
        <p:spPr bwMode="auto">
          <a:xfrm>
            <a:off x="4765675" y="1552575"/>
            <a:ext cx="184150" cy="141288"/>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4117" name="Rectangle 21"/>
          <p:cNvSpPr>
            <a:spLocks noChangeArrowheads="1"/>
          </p:cNvSpPr>
          <p:nvPr/>
        </p:nvSpPr>
        <p:spPr bwMode="auto">
          <a:xfrm>
            <a:off x="4591050" y="1514475"/>
            <a:ext cx="331788" cy="619125"/>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118" name="Rectangle 22"/>
          <p:cNvSpPr>
            <a:spLocks noChangeArrowheads="1"/>
          </p:cNvSpPr>
          <p:nvPr/>
        </p:nvSpPr>
        <p:spPr bwMode="auto">
          <a:xfrm>
            <a:off x="4570413" y="1995488"/>
            <a:ext cx="12700" cy="1143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119" name="Rectangle 23"/>
          <p:cNvSpPr>
            <a:spLocks noChangeArrowheads="1"/>
          </p:cNvSpPr>
          <p:nvPr/>
        </p:nvSpPr>
        <p:spPr bwMode="auto">
          <a:xfrm>
            <a:off x="4556125" y="2024063"/>
            <a:ext cx="12700" cy="5556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121" name="Rectangle 25">
            <a:hlinkClick r:id="rId4" action="ppaction://hlinksldjump"/>
          </p:cNvPr>
          <p:cNvSpPr>
            <a:spLocks noChangeArrowheads="1"/>
          </p:cNvSpPr>
          <p:nvPr/>
        </p:nvSpPr>
        <p:spPr bwMode="auto">
          <a:xfrm>
            <a:off x="5316538" y="2133600"/>
            <a:ext cx="1193800" cy="369974"/>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dirty="0"/>
              <a:t>Optical</a:t>
            </a:r>
          </a:p>
        </p:txBody>
      </p:sp>
      <p:grpSp>
        <p:nvGrpSpPr>
          <p:cNvPr id="3" name="Group 252"/>
          <p:cNvGrpSpPr>
            <a:grpSpLocks/>
          </p:cNvGrpSpPr>
          <p:nvPr/>
        </p:nvGrpSpPr>
        <p:grpSpPr bwMode="auto">
          <a:xfrm>
            <a:off x="485775" y="2982913"/>
            <a:ext cx="1662113" cy="444500"/>
            <a:chOff x="306" y="1879"/>
            <a:chExt cx="1047" cy="280"/>
          </a:xfrm>
        </p:grpSpPr>
        <p:sp>
          <p:nvSpPr>
            <p:cNvPr id="4122" name="Rectangle 26"/>
            <p:cNvSpPr>
              <a:spLocks noChangeArrowheads="1"/>
            </p:cNvSpPr>
            <p:nvPr/>
          </p:nvSpPr>
          <p:spPr bwMode="auto">
            <a:xfrm>
              <a:off x="446" y="2077"/>
              <a:ext cx="175" cy="34"/>
            </a:xfrm>
            <a:prstGeom prst="rect">
              <a:avLst/>
            </a:prstGeom>
            <a:solidFill>
              <a:schemeClr val="bg2"/>
            </a:solidFill>
            <a:ln w="12699">
              <a:solidFill>
                <a:schemeClr val="tx1"/>
              </a:solidFill>
              <a:miter lim="800000"/>
              <a:headEnd/>
              <a:tailEnd/>
            </a:ln>
            <a:effectLst/>
          </p:spPr>
          <p:txBody>
            <a:bodyPr wrap="none" anchor="ctr"/>
            <a:lstStyle/>
            <a:p>
              <a:endParaRPr lang="en-GB"/>
            </a:p>
          </p:txBody>
        </p:sp>
        <p:sp>
          <p:nvSpPr>
            <p:cNvPr id="4123" name="Rectangle 27"/>
            <p:cNvSpPr>
              <a:spLocks noChangeArrowheads="1"/>
            </p:cNvSpPr>
            <p:nvPr/>
          </p:nvSpPr>
          <p:spPr bwMode="auto">
            <a:xfrm>
              <a:off x="1110" y="1881"/>
              <a:ext cx="113" cy="276"/>
            </a:xfrm>
            <a:prstGeom prst="rect">
              <a:avLst/>
            </a:prstGeom>
            <a:solidFill>
              <a:srgbClr val="8FAC97"/>
            </a:solidFill>
            <a:ln w="9525">
              <a:noFill/>
              <a:miter lim="800000"/>
              <a:headEnd/>
              <a:tailEnd/>
            </a:ln>
            <a:effectLst/>
          </p:spPr>
          <p:txBody>
            <a:bodyPr wrap="none" anchor="ctr"/>
            <a:lstStyle/>
            <a:p>
              <a:endParaRPr lang="en-GB"/>
            </a:p>
          </p:txBody>
        </p:sp>
        <p:sp>
          <p:nvSpPr>
            <p:cNvPr id="4124" name="Rectangle 28"/>
            <p:cNvSpPr>
              <a:spLocks noChangeArrowheads="1"/>
            </p:cNvSpPr>
            <p:nvPr/>
          </p:nvSpPr>
          <p:spPr bwMode="auto">
            <a:xfrm>
              <a:off x="1124" y="1895"/>
              <a:ext cx="95" cy="248"/>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4125" name="Rectangle 29"/>
            <p:cNvSpPr>
              <a:spLocks noChangeArrowheads="1"/>
            </p:cNvSpPr>
            <p:nvPr/>
          </p:nvSpPr>
          <p:spPr bwMode="auto">
            <a:xfrm>
              <a:off x="1161" y="2051"/>
              <a:ext cx="58" cy="57"/>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4126" name="Rectangle 30"/>
            <p:cNvSpPr>
              <a:spLocks noChangeArrowheads="1"/>
            </p:cNvSpPr>
            <p:nvPr/>
          </p:nvSpPr>
          <p:spPr bwMode="auto">
            <a:xfrm>
              <a:off x="1161" y="1926"/>
              <a:ext cx="58" cy="58"/>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4127" name="Rectangle 31"/>
            <p:cNvSpPr>
              <a:spLocks noChangeArrowheads="1"/>
            </p:cNvSpPr>
            <p:nvPr/>
          </p:nvSpPr>
          <p:spPr bwMode="auto">
            <a:xfrm>
              <a:off x="662" y="1885"/>
              <a:ext cx="450" cy="270"/>
            </a:xfrm>
            <a:prstGeom prst="rect">
              <a:avLst/>
            </a:prstGeom>
            <a:gradFill rotWithShape="0">
              <a:gsLst>
                <a:gs pos="0">
                  <a:schemeClr val="folHlink"/>
                </a:gs>
                <a:gs pos="100000">
                  <a:schemeClr val="folHlink">
                    <a:gamma/>
                    <a:shade val="6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4128" name="Line 32"/>
            <p:cNvSpPr>
              <a:spLocks noChangeShapeType="1"/>
            </p:cNvSpPr>
            <p:nvPr/>
          </p:nvSpPr>
          <p:spPr bwMode="auto">
            <a:xfrm>
              <a:off x="1018" y="1879"/>
              <a:ext cx="33"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29" name="Line 33"/>
            <p:cNvSpPr>
              <a:spLocks noChangeShapeType="1"/>
            </p:cNvSpPr>
            <p:nvPr/>
          </p:nvSpPr>
          <p:spPr bwMode="auto">
            <a:xfrm>
              <a:off x="985" y="1879"/>
              <a:ext cx="33"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0" name="Line 34"/>
            <p:cNvSpPr>
              <a:spLocks noChangeShapeType="1"/>
            </p:cNvSpPr>
            <p:nvPr/>
          </p:nvSpPr>
          <p:spPr bwMode="auto">
            <a:xfrm>
              <a:off x="952" y="1879"/>
              <a:ext cx="33"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1" name="Line 35"/>
            <p:cNvSpPr>
              <a:spLocks noChangeShapeType="1"/>
            </p:cNvSpPr>
            <p:nvPr/>
          </p:nvSpPr>
          <p:spPr bwMode="auto">
            <a:xfrm>
              <a:off x="920" y="1879"/>
              <a:ext cx="31"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2" name="Line 36"/>
            <p:cNvSpPr>
              <a:spLocks noChangeShapeType="1"/>
            </p:cNvSpPr>
            <p:nvPr/>
          </p:nvSpPr>
          <p:spPr bwMode="auto">
            <a:xfrm>
              <a:off x="885" y="1879"/>
              <a:ext cx="35"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3" name="Line 37"/>
            <p:cNvSpPr>
              <a:spLocks noChangeShapeType="1"/>
            </p:cNvSpPr>
            <p:nvPr/>
          </p:nvSpPr>
          <p:spPr bwMode="auto">
            <a:xfrm>
              <a:off x="854" y="1879"/>
              <a:ext cx="32"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4" name="Line 38"/>
            <p:cNvSpPr>
              <a:spLocks noChangeShapeType="1"/>
            </p:cNvSpPr>
            <p:nvPr/>
          </p:nvSpPr>
          <p:spPr bwMode="auto">
            <a:xfrm>
              <a:off x="820" y="1879"/>
              <a:ext cx="34"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5" name="Line 39"/>
            <p:cNvSpPr>
              <a:spLocks noChangeShapeType="1"/>
            </p:cNvSpPr>
            <p:nvPr/>
          </p:nvSpPr>
          <p:spPr bwMode="auto">
            <a:xfrm>
              <a:off x="786" y="1879"/>
              <a:ext cx="33"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6" name="Line 40"/>
            <p:cNvSpPr>
              <a:spLocks noChangeShapeType="1"/>
            </p:cNvSpPr>
            <p:nvPr/>
          </p:nvSpPr>
          <p:spPr bwMode="auto">
            <a:xfrm>
              <a:off x="755" y="1879"/>
              <a:ext cx="31"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7" name="Line 41"/>
            <p:cNvSpPr>
              <a:spLocks noChangeShapeType="1"/>
            </p:cNvSpPr>
            <p:nvPr/>
          </p:nvSpPr>
          <p:spPr bwMode="auto">
            <a:xfrm>
              <a:off x="723" y="1879"/>
              <a:ext cx="33"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8" name="Line 42"/>
            <p:cNvSpPr>
              <a:spLocks noChangeShapeType="1"/>
            </p:cNvSpPr>
            <p:nvPr/>
          </p:nvSpPr>
          <p:spPr bwMode="auto">
            <a:xfrm>
              <a:off x="691" y="1879"/>
              <a:ext cx="32"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39" name="Line 43"/>
            <p:cNvSpPr>
              <a:spLocks noChangeShapeType="1"/>
            </p:cNvSpPr>
            <p:nvPr/>
          </p:nvSpPr>
          <p:spPr bwMode="auto">
            <a:xfrm>
              <a:off x="1050" y="1879"/>
              <a:ext cx="31" cy="28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140" name="Rectangle 44"/>
            <p:cNvSpPr>
              <a:spLocks noChangeArrowheads="1"/>
            </p:cNvSpPr>
            <p:nvPr/>
          </p:nvSpPr>
          <p:spPr bwMode="auto">
            <a:xfrm>
              <a:off x="629" y="1902"/>
              <a:ext cx="25" cy="234"/>
            </a:xfrm>
            <a:prstGeom prst="rect">
              <a:avLst/>
            </a:prstGeom>
            <a:gradFill rotWithShape="0">
              <a:gsLst>
                <a:gs pos="0">
                  <a:srgbClr val="8FAC97"/>
                </a:gs>
                <a:gs pos="100000">
                  <a:srgbClr val="8FAC97">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sp>
          <p:nvSpPr>
            <p:cNvPr id="4141" name="Arc 45"/>
            <p:cNvSpPr>
              <a:spLocks/>
            </p:cNvSpPr>
            <p:nvPr/>
          </p:nvSpPr>
          <p:spPr bwMode="auto">
            <a:xfrm rot="10680000">
              <a:off x="578" y="1925"/>
              <a:ext cx="46" cy="68"/>
            </a:xfrm>
            <a:custGeom>
              <a:avLst/>
              <a:gdLst>
                <a:gd name="G0" fmla="+- 1549 0 0"/>
                <a:gd name="G1" fmla="+- 21600 0 0"/>
                <a:gd name="G2" fmla="+- 21600 0 0"/>
                <a:gd name="T0" fmla="*/ 1047 w 23149"/>
                <a:gd name="T1" fmla="*/ 6 h 43200"/>
                <a:gd name="T2" fmla="*/ 0 w 23149"/>
                <a:gd name="T3" fmla="*/ 43144 h 43200"/>
                <a:gd name="T4" fmla="*/ 1549 w 23149"/>
                <a:gd name="T5" fmla="*/ 21600 h 43200"/>
              </a:gdLst>
              <a:ahLst/>
              <a:cxnLst>
                <a:cxn ang="0">
                  <a:pos x="T0" y="T1"/>
                </a:cxn>
                <a:cxn ang="0">
                  <a:pos x="T2" y="T3"/>
                </a:cxn>
                <a:cxn ang="0">
                  <a:pos x="T4" y="T5"/>
                </a:cxn>
              </a:cxnLst>
              <a:rect l="0" t="0" r="r" b="b"/>
              <a:pathLst>
                <a:path w="23149" h="43200" fill="none" extrusionOk="0">
                  <a:moveTo>
                    <a:pt x="1046" y="5"/>
                  </a:moveTo>
                  <a:cubicBezTo>
                    <a:pt x="1214" y="1"/>
                    <a:pt x="1381" y="-1"/>
                    <a:pt x="1549" y="0"/>
                  </a:cubicBezTo>
                  <a:cubicBezTo>
                    <a:pt x="13478" y="0"/>
                    <a:pt x="23149" y="9670"/>
                    <a:pt x="23149" y="21600"/>
                  </a:cubicBezTo>
                  <a:cubicBezTo>
                    <a:pt x="23149" y="33529"/>
                    <a:pt x="13478" y="43200"/>
                    <a:pt x="1549" y="43200"/>
                  </a:cubicBezTo>
                  <a:cubicBezTo>
                    <a:pt x="1032" y="43200"/>
                    <a:pt x="515" y="43181"/>
                    <a:pt x="-1" y="43144"/>
                  </a:cubicBezTo>
                </a:path>
                <a:path w="23149" h="43200" stroke="0" extrusionOk="0">
                  <a:moveTo>
                    <a:pt x="1046" y="5"/>
                  </a:moveTo>
                  <a:cubicBezTo>
                    <a:pt x="1214" y="1"/>
                    <a:pt x="1381" y="-1"/>
                    <a:pt x="1549" y="0"/>
                  </a:cubicBezTo>
                  <a:cubicBezTo>
                    <a:pt x="13478" y="0"/>
                    <a:pt x="23149" y="9670"/>
                    <a:pt x="23149" y="21600"/>
                  </a:cubicBezTo>
                  <a:cubicBezTo>
                    <a:pt x="23149" y="33529"/>
                    <a:pt x="13478" y="43200"/>
                    <a:pt x="1549" y="43200"/>
                  </a:cubicBezTo>
                  <a:cubicBezTo>
                    <a:pt x="1032" y="43200"/>
                    <a:pt x="515" y="43181"/>
                    <a:pt x="-1" y="43144"/>
                  </a:cubicBezTo>
                  <a:lnTo>
                    <a:pt x="1549"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nvGrpSpPr>
            <p:cNvPr id="4" name="Group 48"/>
            <p:cNvGrpSpPr>
              <a:grpSpLocks/>
            </p:cNvGrpSpPr>
            <p:nvPr/>
          </p:nvGrpSpPr>
          <p:grpSpPr bwMode="auto">
            <a:xfrm>
              <a:off x="309" y="2116"/>
              <a:ext cx="134" cy="19"/>
              <a:chOff x="309" y="2116"/>
              <a:chExt cx="134" cy="19"/>
            </a:xfrm>
          </p:grpSpPr>
          <p:sp>
            <p:nvSpPr>
              <p:cNvPr id="4142" name="Rectangle 46"/>
              <p:cNvSpPr>
                <a:spLocks noChangeArrowheads="1"/>
              </p:cNvSpPr>
              <p:nvPr/>
            </p:nvSpPr>
            <p:spPr bwMode="auto">
              <a:xfrm rot="10080000" flipH="1">
                <a:off x="334" y="2116"/>
                <a:ext cx="109" cy="8"/>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4143" name="Line 47"/>
              <p:cNvSpPr>
                <a:spLocks noChangeShapeType="1"/>
              </p:cNvSpPr>
              <p:nvPr/>
            </p:nvSpPr>
            <p:spPr bwMode="auto">
              <a:xfrm flipH="1">
                <a:off x="309" y="2129"/>
                <a:ext cx="21" cy="6"/>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4145" name="Rectangle 49"/>
            <p:cNvSpPr>
              <a:spLocks noChangeArrowheads="1"/>
            </p:cNvSpPr>
            <p:nvPr/>
          </p:nvSpPr>
          <p:spPr bwMode="auto">
            <a:xfrm>
              <a:off x="330" y="2094"/>
              <a:ext cx="109" cy="8"/>
            </a:xfrm>
            <a:prstGeom prst="rect">
              <a:avLst/>
            </a:prstGeom>
            <a:solidFill>
              <a:schemeClr val="tx1"/>
            </a:solidFill>
            <a:ln w="12699">
              <a:solidFill>
                <a:srgbClr val="66FF33"/>
              </a:solidFill>
              <a:miter lim="800000"/>
              <a:headEnd/>
              <a:tailEnd/>
            </a:ln>
            <a:effectLst/>
          </p:spPr>
          <p:txBody>
            <a:bodyPr wrap="none" anchor="ctr"/>
            <a:lstStyle/>
            <a:p>
              <a:endParaRPr lang="en-GB"/>
            </a:p>
          </p:txBody>
        </p:sp>
        <p:sp>
          <p:nvSpPr>
            <p:cNvPr id="4146" name="Line 50"/>
            <p:cNvSpPr>
              <a:spLocks noChangeShapeType="1"/>
            </p:cNvSpPr>
            <p:nvPr/>
          </p:nvSpPr>
          <p:spPr bwMode="auto">
            <a:xfrm flipH="1">
              <a:off x="306" y="2095"/>
              <a:ext cx="19"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nvGrpSpPr>
            <p:cNvPr id="5" name="Group 54"/>
            <p:cNvGrpSpPr>
              <a:grpSpLocks/>
            </p:cNvGrpSpPr>
            <p:nvPr/>
          </p:nvGrpSpPr>
          <p:grpSpPr bwMode="auto">
            <a:xfrm>
              <a:off x="311" y="2058"/>
              <a:ext cx="132" cy="24"/>
              <a:chOff x="311" y="2058"/>
              <a:chExt cx="132" cy="24"/>
            </a:xfrm>
          </p:grpSpPr>
          <p:sp>
            <p:nvSpPr>
              <p:cNvPr id="4148" name="Rectangle 52"/>
              <p:cNvSpPr>
                <a:spLocks noChangeArrowheads="1"/>
              </p:cNvSpPr>
              <p:nvPr/>
            </p:nvSpPr>
            <p:spPr bwMode="auto">
              <a:xfrm rot="720000">
                <a:off x="334" y="2074"/>
                <a:ext cx="109" cy="8"/>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4149" name="Line 53"/>
              <p:cNvSpPr>
                <a:spLocks noChangeShapeType="1"/>
              </p:cNvSpPr>
              <p:nvPr/>
            </p:nvSpPr>
            <p:spPr bwMode="auto">
              <a:xfrm>
                <a:off x="311" y="2058"/>
                <a:ext cx="19" cy="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6" name="Group 71"/>
            <p:cNvGrpSpPr>
              <a:grpSpLocks/>
            </p:cNvGrpSpPr>
            <p:nvPr/>
          </p:nvGrpSpPr>
          <p:grpSpPr bwMode="auto">
            <a:xfrm>
              <a:off x="1128" y="1895"/>
              <a:ext cx="225" cy="126"/>
              <a:chOff x="1128" y="1895"/>
              <a:chExt cx="225" cy="126"/>
            </a:xfrm>
          </p:grpSpPr>
          <p:grpSp>
            <p:nvGrpSpPr>
              <p:cNvPr id="7" name="Group 58"/>
              <p:cNvGrpSpPr>
                <a:grpSpLocks/>
              </p:cNvGrpSpPr>
              <p:nvPr/>
            </p:nvGrpSpPr>
            <p:grpSpPr bwMode="auto">
              <a:xfrm>
                <a:off x="1149" y="1915"/>
                <a:ext cx="141" cy="87"/>
                <a:chOff x="1149" y="1915"/>
                <a:chExt cx="141" cy="87"/>
              </a:xfrm>
            </p:grpSpPr>
            <p:sp>
              <p:nvSpPr>
                <p:cNvPr id="4151" name="Freeform 55"/>
                <p:cNvSpPr>
                  <a:spLocks/>
                </p:cNvSpPr>
                <p:nvPr/>
              </p:nvSpPr>
              <p:spPr bwMode="auto">
                <a:xfrm>
                  <a:off x="1149" y="1915"/>
                  <a:ext cx="73" cy="86"/>
                </a:xfrm>
                <a:custGeom>
                  <a:avLst/>
                  <a:gdLst/>
                  <a:ahLst/>
                  <a:cxnLst>
                    <a:cxn ang="0">
                      <a:pos x="70" y="0"/>
                    </a:cxn>
                    <a:cxn ang="0">
                      <a:pos x="0" y="0"/>
                    </a:cxn>
                    <a:cxn ang="0">
                      <a:pos x="0" y="85"/>
                    </a:cxn>
                    <a:cxn ang="0">
                      <a:pos x="72" y="85"/>
                    </a:cxn>
                  </a:cxnLst>
                  <a:rect l="0" t="0" r="r" b="b"/>
                  <a:pathLst>
                    <a:path w="73" h="86">
                      <a:moveTo>
                        <a:pt x="70" y="0"/>
                      </a:moveTo>
                      <a:lnTo>
                        <a:pt x="0" y="0"/>
                      </a:lnTo>
                      <a:lnTo>
                        <a:pt x="0" y="85"/>
                      </a:lnTo>
                      <a:lnTo>
                        <a:pt x="72" y="85"/>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4152" name="Arc 56"/>
                <p:cNvSpPr>
                  <a:spLocks/>
                </p:cNvSpPr>
                <p:nvPr/>
              </p:nvSpPr>
              <p:spPr bwMode="auto">
                <a:xfrm rot="10800000">
                  <a:off x="1221" y="1915"/>
                  <a:ext cx="69" cy="42"/>
                </a:xfrm>
                <a:custGeom>
                  <a:avLst/>
                  <a:gdLst>
                    <a:gd name="G0" fmla="+- 21600 0 0"/>
                    <a:gd name="G1" fmla="+- 0 0 0"/>
                    <a:gd name="G2" fmla="+- 21600 0 0"/>
                    <a:gd name="T0" fmla="*/ 21285 w 21600"/>
                    <a:gd name="T1" fmla="*/ 21598 h 21598"/>
                    <a:gd name="T2" fmla="*/ 0 w 21600"/>
                    <a:gd name="T3" fmla="*/ 0 h 21598"/>
                    <a:gd name="T4" fmla="*/ 21600 w 21600"/>
                    <a:gd name="T5" fmla="*/ 0 h 21598"/>
                  </a:gdLst>
                  <a:ahLst/>
                  <a:cxnLst>
                    <a:cxn ang="0">
                      <a:pos x="T0" y="T1"/>
                    </a:cxn>
                    <a:cxn ang="0">
                      <a:pos x="T2" y="T3"/>
                    </a:cxn>
                    <a:cxn ang="0">
                      <a:pos x="T4" y="T5"/>
                    </a:cxn>
                  </a:cxnLst>
                  <a:rect l="0" t="0" r="r" b="b"/>
                  <a:pathLst>
                    <a:path w="21600" h="21598" fill="none" extrusionOk="0">
                      <a:moveTo>
                        <a:pt x="21285" y="21597"/>
                      </a:moveTo>
                      <a:cubicBezTo>
                        <a:pt x="9479" y="21425"/>
                        <a:pt x="0" y="11806"/>
                        <a:pt x="0" y="0"/>
                      </a:cubicBezTo>
                    </a:path>
                    <a:path w="21600" h="21598" stroke="0" extrusionOk="0">
                      <a:moveTo>
                        <a:pt x="21285" y="21597"/>
                      </a:moveTo>
                      <a:cubicBezTo>
                        <a:pt x="9479" y="21425"/>
                        <a:pt x="0" y="11806"/>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4153" name="Arc 57"/>
                <p:cNvSpPr>
                  <a:spLocks/>
                </p:cNvSpPr>
                <p:nvPr/>
              </p:nvSpPr>
              <p:spPr bwMode="auto">
                <a:xfrm rot="10800000">
                  <a:off x="1221" y="1960"/>
                  <a:ext cx="69" cy="42"/>
                </a:xfrm>
                <a:custGeom>
                  <a:avLst/>
                  <a:gdLst>
                    <a:gd name="G0" fmla="+- 21600 0 0"/>
                    <a:gd name="G1" fmla="+- 21598 0 0"/>
                    <a:gd name="G2" fmla="+- 21600 0 0"/>
                    <a:gd name="T0" fmla="*/ 0 w 21600"/>
                    <a:gd name="T1" fmla="*/ 21598 h 21598"/>
                    <a:gd name="T2" fmla="*/ 21285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62"/>
              <p:cNvGrpSpPr>
                <a:grpSpLocks/>
              </p:cNvGrpSpPr>
              <p:nvPr/>
            </p:nvGrpSpPr>
            <p:grpSpPr bwMode="auto">
              <a:xfrm>
                <a:off x="1143" y="1908"/>
                <a:ext cx="166" cy="100"/>
                <a:chOff x="1143" y="1908"/>
                <a:chExt cx="166" cy="100"/>
              </a:xfrm>
            </p:grpSpPr>
            <p:sp>
              <p:nvSpPr>
                <p:cNvPr id="4155" name="Freeform 59"/>
                <p:cNvSpPr>
                  <a:spLocks/>
                </p:cNvSpPr>
                <p:nvPr/>
              </p:nvSpPr>
              <p:spPr bwMode="auto">
                <a:xfrm>
                  <a:off x="1143" y="1909"/>
                  <a:ext cx="86" cy="98"/>
                </a:xfrm>
                <a:custGeom>
                  <a:avLst/>
                  <a:gdLst/>
                  <a:ahLst/>
                  <a:cxnLst>
                    <a:cxn ang="0">
                      <a:pos x="83" y="0"/>
                    </a:cxn>
                    <a:cxn ang="0">
                      <a:pos x="0" y="0"/>
                    </a:cxn>
                    <a:cxn ang="0">
                      <a:pos x="0" y="97"/>
                    </a:cxn>
                    <a:cxn ang="0">
                      <a:pos x="85" y="97"/>
                    </a:cxn>
                  </a:cxnLst>
                  <a:rect l="0" t="0" r="r" b="b"/>
                  <a:pathLst>
                    <a:path w="86" h="98">
                      <a:moveTo>
                        <a:pt x="83" y="0"/>
                      </a:moveTo>
                      <a:lnTo>
                        <a:pt x="0" y="0"/>
                      </a:lnTo>
                      <a:lnTo>
                        <a:pt x="0" y="97"/>
                      </a:lnTo>
                      <a:lnTo>
                        <a:pt x="85" y="97"/>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4156" name="Arc 60"/>
                <p:cNvSpPr>
                  <a:spLocks/>
                </p:cNvSpPr>
                <p:nvPr/>
              </p:nvSpPr>
              <p:spPr bwMode="auto">
                <a:xfrm rot="10800000">
                  <a:off x="1228" y="1908"/>
                  <a:ext cx="81" cy="49"/>
                </a:xfrm>
                <a:custGeom>
                  <a:avLst/>
                  <a:gdLst>
                    <a:gd name="G0" fmla="+- 21600 0 0"/>
                    <a:gd name="G1" fmla="+- 455 0 0"/>
                    <a:gd name="G2" fmla="+- 21600 0 0"/>
                    <a:gd name="T0" fmla="*/ 21600 w 21600"/>
                    <a:gd name="T1" fmla="*/ 22055 h 22055"/>
                    <a:gd name="T2" fmla="*/ 5 w 21600"/>
                    <a:gd name="T3" fmla="*/ 0 h 22055"/>
                    <a:gd name="T4" fmla="*/ 21600 w 21600"/>
                    <a:gd name="T5" fmla="*/ 455 h 22055"/>
                  </a:gdLst>
                  <a:ahLst/>
                  <a:cxnLst>
                    <a:cxn ang="0">
                      <a:pos x="T0" y="T1"/>
                    </a:cxn>
                    <a:cxn ang="0">
                      <a:pos x="T2" y="T3"/>
                    </a:cxn>
                    <a:cxn ang="0">
                      <a:pos x="T4" y="T5"/>
                    </a:cxn>
                  </a:cxnLst>
                  <a:rect l="0" t="0" r="r" b="b"/>
                  <a:pathLst>
                    <a:path w="21600" h="22055" fill="none" extrusionOk="0">
                      <a:moveTo>
                        <a:pt x="21600" y="22055"/>
                      </a:moveTo>
                      <a:cubicBezTo>
                        <a:pt x="9670" y="22055"/>
                        <a:pt x="0" y="12384"/>
                        <a:pt x="0" y="455"/>
                      </a:cubicBezTo>
                      <a:cubicBezTo>
                        <a:pt x="-1" y="303"/>
                        <a:pt x="1" y="151"/>
                        <a:pt x="4" y="-1"/>
                      </a:cubicBezTo>
                    </a:path>
                    <a:path w="21600" h="22055" stroke="0" extrusionOk="0">
                      <a:moveTo>
                        <a:pt x="21600" y="22055"/>
                      </a:moveTo>
                      <a:cubicBezTo>
                        <a:pt x="9670" y="22055"/>
                        <a:pt x="0" y="12384"/>
                        <a:pt x="0" y="455"/>
                      </a:cubicBezTo>
                      <a:cubicBezTo>
                        <a:pt x="-1" y="303"/>
                        <a:pt x="1" y="151"/>
                        <a:pt x="4" y="-1"/>
                      </a:cubicBezTo>
                      <a:lnTo>
                        <a:pt x="21600" y="455"/>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4157" name="Arc 61"/>
                <p:cNvSpPr>
                  <a:spLocks/>
                </p:cNvSpPr>
                <p:nvPr/>
              </p:nvSpPr>
              <p:spPr bwMode="auto">
                <a:xfrm rot="10800000">
                  <a:off x="1228" y="1960"/>
                  <a:ext cx="81" cy="48"/>
                </a:xfrm>
                <a:custGeom>
                  <a:avLst/>
                  <a:gdLst>
                    <a:gd name="G0" fmla="+- 21600 0 0"/>
                    <a:gd name="G1" fmla="+- 21598 0 0"/>
                    <a:gd name="G2" fmla="+- 21600 0 0"/>
                    <a:gd name="T0" fmla="*/ 0 w 21600"/>
                    <a:gd name="T1" fmla="*/ 21598 h 21598"/>
                    <a:gd name="T2" fmla="*/ 21333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2"/>
                        <a:pt x="9508" y="145"/>
                        <a:pt x="21332" y="-1"/>
                      </a:cubicBezTo>
                    </a:path>
                    <a:path w="21600" h="21598" stroke="0" extrusionOk="0">
                      <a:moveTo>
                        <a:pt x="0" y="21598"/>
                      </a:moveTo>
                      <a:cubicBezTo>
                        <a:pt x="0" y="9772"/>
                        <a:pt x="9508" y="145"/>
                        <a:pt x="21332" y="-1"/>
                      </a:cubicBezTo>
                      <a:lnTo>
                        <a:pt x="21600" y="21598"/>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9" name="Group 66"/>
              <p:cNvGrpSpPr>
                <a:grpSpLocks/>
              </p:cNvGrpSpPr>
              <p:nvPr/>
            </p:nvGrpSpPr>
            <p:grpSpPr bwMode="auto">
              <a:xfrm>
                <a:off x="1135" y="1902"/>
                <a:ext cx="191" cy="112"/>
                <a:chOff x="1135" y="1902"/>
                <a:chExt cx="191" cy="112"/>
              </a:xfrm>
            </p:grpSpPr>
            <p:sp>
              <p:nvSpPr>
                <p:cNvPr id="4159" name="Freeform 63"/>
                <p:cNvSpPr>
                  <a:spLocks/>
                </p:cNvSpPr>
                <p:nvPr/>
              </p:nvSpPr>
              <p:spPr bwMode="auto">
                <a:xfrm>
                  <a:off x="1135" y="1902"/>
                  <a:ext cx="99" cy="111"/>
                </a:xfrm>
                <a:custGeom>
                  <a:avLst/>
                  <a:gdLst/>
                  <a:ahLst/>
                  <a:cxnLst>
                    <a:cxn ang="0">
                      <a:pos x="96" y="0"/>
                    </a:cxn>
                    <a:cxn ang="0">
                      <a:pos x="0" y="0"/>
                    </a:cxn>
                    <a:cxn ang="0">
                      <a:pos x="0" y="110"/>
                    </a:cxn>
                    <a:cxn ang="0">
                      <a:pos x="98" y="110"/>
                    </a:cxn>
                  </a:cxnLst>
                  <a:rect l="0" t="0" r="r" b="b"/>
                  <a:pathLst>
                    <a:path w="99" h="111">
                      <a:moveTo>
                        <a:pt x="96" y="0"/>
                      </a:moveTo>
                      <a:lnTo>
                        <a:pt x="0" y="0"/>
                      </a:lnTo>
                      <a:lnTo>
                        <a:pt x="0" y="110"/>
                      </a:lnTo>
                      <a:lnTo>
                        <a:pt x="98" y="11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4160" name="Arc 64"/>
                <p:cNvSpPr>
                  <a:spLocks/>
                </p:cNvSpPr>
                <p:nvPr/>
              </p:nvSpPr>
              <p:spPr bwMode="auto">
                <a:xfrm rot="10800000">
                  <a:off x="1234" y="1902"/>
                  <a:ext cx="92" cy="5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4161" name="Arc 65"/>
                <p:cNvSpPr>
                  <a:spLocks/>
                </p:cNvSpPr>
                <p:nvPr/>
              </p:nvSpPr>
              <p:spPr bwMode="auto">
                <a:xfrm rot="10800000">
                  <a:off x="1234" y="1960"/>
                  <a:ext cx="92" cy="54"/>
                </a:xfrm>
                <a:custGeom>
                  <a:avLst/>
                  <a:gdLst>
                    <a:gd name="G0" fmla="+- 21600 0 0"/>
                    <a:gd name="G1" fmla="+- 21599 0 0"/>
                    <a:gd name="G2" fmla="+- 21600 0 0"/>
                    <a:gd name="T0" fmla="*/ 0 w 21600"/>
                    <a:gd name="T1" fmla="*/ 21599 h 21599"/>
                    <a:gd name="T2" fmla="*/ 21365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61"/>
                        <a:pt x="9528" y="129"/>
                        <a:pt x="21365" y="0"/>
                      </a:cubicBezTo>
                    </a:path>
                    <a:path w="21600" h="21599" stroke="0" extrusionOk="0">
                      <a:moveTo>
                        <a:pt x="0" y="21599"/>
                      </a:moveTo>
                      <a:cubicBezTo>
                        <a:pt x="0" y="9761"/>
                        <a:pt x="9528" y="129"/>
                        <a:pt x="21365" y="0"/>
                      </a:cubicBezTo>
                      <a:lnTo>
                        <a:pt x="21600" y="2159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0" name="Group 70"/>
              <p:cNvGrpSpPr>
                <a:grpSpLocks/>
              </p:cNvGrpSpPr>
              <p:nvPr/>
            </p:nvGrpSpPr>
            <p:grpSpPr bwMode="auto">
              <a:xfrm>
                <a:off x="1128" y="1895"/>
                <a:ext cx="225" cy="126"/>
                <a:chOff x="1128" y="1895"/>
                <a:chExt cx="225" cy="126"/>
              </a:xfrm>
            </p:grpSpPr>
            <p:sp>
              <p:nvSpPr>
                <p:cNvPr id="4163" name="Freeform 67"/>
                <p:cNvSpPr>
                  <a:spLocks/>
                </p:cNvSpPr>
                <p:nvPr/>
              </p:nvSpPr>
              <p:spPr bwMode="auto">
                <a:xfrm>
                  <a:off x="1128" y="1895"/>
                  <a:ext cx="115" cy="125"/>
                </a:xfrm>
                <a:custGeom>
                  <a:avLst/>
                  <a:gdLst/>
                  <a:ahLst/>
                  <a:cxnLst>
                    <a:cxn ang="0">
                      <a:pos x="112" y="0"/>
                    </a:cxn>
                    <a:cxn ang="0">
                      <a:pos x="0" y="0"/>
                    </a:cxn>
                    <a:cxn ang="0">
                      <a:pos x="0" y="124"/>
                    </a:cxn>
                    <a:cxn ang="0">
                      <a:pos x="114" y="124"/>
                    </a:cxn>
                  </a:cxnLst>
                  <a:rect l="0" t="0" r="r" b="b"/>
                  <a:pathLst>
                    <a:path w="115" h="125">
                      <a:moveTo>
                        <a:pt x="112" y="0"/>
                      </a:moveTo>
                      <a:lnTo>
                        <a:pt x="0" y="0"/>
                      </a:lnTo>
                      <a:lnTo>
                        <a:pt x="0" y="124"/>
                      </a:lnTo>
                      <a:lnTo>
                        <a:pt x="114" y="124"/>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4164" name="Arc 68"/>
                <p:cNvSpPr>
                  <a:spLocks/>
                </p:cNvSpPr>
                <p:nvPr/>
              </p:nvSpPr>
              <p:spPr bwMode="auto">
                <a:xfrm rot="10800000">
                  <a:off x="1245" y="1895"/>
                  <a:ext cx="108" cy="6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4165" name="Arc 69"/>
                <p:cNvSpPr>
                  <a:spLocks/>
                </p:cNvSpPr>
                <p:nvPr/>
              </p:nvSpPr>
              <p:spPr bwMode="auto">
                <a:xfrm rot="10800000">
                  <a:off x="1243" y="1960"/>
                  <a:ext cx="110" cy="61"/>
                </a:xfrm>
                <a:custGeom>
                  <a:avLst/>
                  <a:gdLst>
                    <a:gd name="G0" fmla="+- 21600 0 0"/>
                    <a:gd name="G1" fmla="+- 21599 0 0"/>
                    <a:gd name="G2" fmla="+- 21600 0 0"/>
                    <a:gd name="T0" fmla="*/ 0 w 21600"/>
                    <a:gd name="T1" fmla="*/ 21599 h 21599"/>
                    <a:gd name="T2" fmla="*/ 21403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6"/>
                        <a:pt x="9551" y="107"/>
                        <a:pt x="21402" y="-1"/>
                      </a:cubicBezTo>
                    </a:path>
                    <a:path w="21600" h="21599" stroke="0" extrusionOk="0">
                      <a:moveTo>
                        <a:pt x="0" y="21599"/>
                      </a:moveTo>
                      <a:cubicBezTo>
                        <a:pt x="0" y="9746"/>
                        <a:pt x="9551" y="107"/>
                        <a:pt x="21402" y="-1"/>
                      </a:cubicBezTo>
                      <a:lnTo>
                        <a:pt x="21600" y="2159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11" name="Group 88"/>
            <p:cNvGrpSpPr>
              <a:grpSpLocks/>
            </p:cNvGrpSpPr>
            <p:nvPr/>
          </p:nvGrpSpPr>
          <p:grpSpPr bwMode="auto">
            <a:xfrm>
              <a:off x="1128" y="2018"/>
              <a:ext cx="225" cy="127"/>
              <a:chOff x="1128" y="2018"/>
              <a:chExt cx="225" cy="127"/>
            </a:xfrm>
          </p:grpSpPr>
          <p:grpSp>
            <p:nvGrpSpPr>
              <p:cNvPr id="12" name="Group 75"/>
              <p:cNvGrpSpPr>
                <a:grpSpLocks/>
              </p:cNvGrpSpPr>
              <p:nvPr/>
            </p:nvGrpSpPr>
            <p:grpSpPr bwMode="auto">
              <a:xfrm>
                <a:off x="1149" y="2038"/>
                <a:ext cx="141" cy="87"/>
                <a:chOff x="1149" y="2038"/>
                <a:chExt cx="141" cy="87"/>
              </a:xfrm>
            </p:grpSpPr>
            <p:sp>
              <p:nvSpPr>
                <p:cNvPr id="4168" name="Freeform 72"/>
                <p:cNvSpPr>
                  <a:spLocks/>
                </p:cNvSpPr>
                <p:nvPr/>
              </p:nvSpPr>
              <p:spPr bwMode="auto">
                <a:xfrm>
                  <a:off x="1149" y="2038"/>
                  <a:ext cx="73" cy="86"/>
                </a:xfrm>
                <a:custGeom>
                  <a:avLst/>
                  <a:gdLst/>
                  <a:ahLst/>
                  <a:cxnLst>
                    <a:cxn ang="0">
                      <a:pos x="70" y="0"/>
                    </a:cxn>
                    <a:cxn ang="0">
                      <a:pos x="0" y="0"/>
                    </a:cxn>
                    <a:cxn ang="0">
                      <a:pos x="0" y="85"/>
                    </a:cxn>
                    <a:cxn ang="0">
                      <a:pos x="72" y="85"/>
                    </a:cxn>
                  </a:cxnLst>
                  <a:rect l="0" t="0" r="r" b="b"/>
                  <a:pathLst>
                    <a:path w="73" h="86">
                      <a:moveTo>
                        <a:pt x="70" y="0"/>
                      </a:moveTo>
                      <a:lnTo>
                        <a:pt x="0" y="0"/>
                      </a:lnTo>
                      <a:lnTo>
                        <a:pt x="0" y="85"/>
                      </a:lnTo>
                      <a:lnTo>
                        <a:pt x="72" y="85"/>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4169" name="Arc 73"/>
                <p:cNvSpPr>
                  <a:spLocks/>
                </p:cNvSpPr>
                <p:nvPr/>
              </p:nvSpPr>
              <p:spPr bwMode="auto">
                <a:xfrm rot="10800000">
                  <a:off x="1221" y="2038"/>
                  <a:ext cx="69" cy="42"/>
                </a:xfrm>
                <a:custGeom>
                  <a:avLst/>
                  <a:gdLst>
                    <a:gd name="G0" fmla="+- 21600 0 0"/>
                    <a:gd name="G1" fmla="+- 0 0 0"/>
                    <a:gd name="G2" fmla="+- 21600 0 0"/>
                    <a:gd name="T0" fmla="*/ 21285 w 21600"/>
                    <a:gd name="T1" fmla="*/ 21598 h 21598"/>
                    <a:gd name="T2" fmla="*/ 0 w 21600"/>
                    <a:gd name="T3" fmla="*/ 0 h 21598"/>
                    <a:gd name="T4" fmla="*/ 21600 w 21600"/>
                    <a:gd name="T5" fmla="*/ 0 h 21598"/>
                  </a:gdLst>
                  <a:ahLst/>
                  <a:cxnLst>
                    <a:cxn ang="0">
                      <a:pos x="T0" y="T1"/>
                    </a:cxn>
                    <a:cxn ang="0">
                      <a:pos x="T2" y="T3"/>
                    </a:cxn>
                    <a:cxn ang="0">
                      <a:pos x="T4" y="T5"/>
                    </a:cxn>
                  </a:cxnLst>
                  <a:rect l="0" t="0" r="r" b="b"/>
                  <a:pathLst>
                    <a:path w="21600" h="21598" fill="none" extrusionOk="0">
                      <a:moveTo>
                        <a:pt x="21285" y="21597"/>
                      </a:moveTo>
                      <a:cubicBezTo>
                        <a:pt x="9479" y="21425"/>
                        <a:pt x="0" y="11806"/>
                        <a:pt x="0" y="0"/>
                      </a:cubicBezTo>
                    </a:path>
                    <a:path w="21600" h="21598" stroke="0" extrusionOk="0">
                      <a:moveTo>
                        <a:pt x="21285" y="21597"/>
                      </a:moveTo>
                      <a:cubicBezTo>
                        <a:pt x="9479" y="21425"/>
                        <a:pt x="0" y="11806"/>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4170" name="Arc 74"/>
                <p:cNvSpPr>
                  <a:spLocks/>
                </p:cNvSpPr>
                <p:nvPr/>
              </p:nvSpPr>
              <p:spPr bwMode="auto">
                <a:xfrm rot="10800000">
                  <a:off x="1221" y="2083"/>
                  <a:ext cx="69" cy="42"/>
                </a:xfrm>
                <a:custGeom>
                  <a:avLst/>
                  <a:gdLst>
                    <a:gd name="G0" fmla="+- 21600 0 0"/>
                    <a:gd name="G1" fmla="+- 21598 0 0"/>
                    <a:gd name="G2" fmla="+- 21600 0 0"/>
                    <a:gd name="T0" fmla="*/ 0 w 21600"/>
                    <a:gd name="T1" fmla="*/ 21598 h 21598"/>
                    <a:gd name="T2" fmla="*/ 21285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91"/>
                        <a:pt x="9479" y="172"/>
                        <a:pt x="21285" y="0"/>
                      </a:cubicBezTo>
                    </a:path>
                    <a:path w="21600" h="21598" stroke="0" extrusionOk="0">
                      <a:moveTo>
                        <a:pt x="0" y="21598"/>
                      </a:moveTo>
                      <a:cubicBezTo>
                        <a:pt x="0" y="9791"/>
                        <a:pt x="9479" y="172"/>
                        <a:pt x="21285" y="0"/>
                      </a:cubicBezTo>
                      <a:lnTo>
                        <a:pt x="21600" y="21598"/>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79"/>
              <p:cNvGrpSpPr>
                <a:grpSpLocks/>
              </p:cNvGrpSpPr>
              <p:nvPr/>
            </p:nvGrpSpPr>
            <p:grpSpPr bwMode="auto">
              <a:xfrm>
                <a:off x="1143" y="2032"/>
                <a:ext cx="166" cy="100"/>
                <a:chOff x="1143" y="2032"/>
                <a:chExt cx="166" cy="100"/>
              </a:xfrm>
            </p:grpSpPr>
            <p:sp>
              <p:nvSpPr>
                <p:cNvPr id="4172" name="Freeform 76"/>
                <p:cNvSpPr>
                  <a:spLocks/>
                </p:cNvSpPr>
                <p:nvPr/>
              </p:nvSpPr>
              <p:spPr bwMode="auto">
                <a:xfrm>
                  <a:off x="1143" y="2032"/>
                  <a:ext cx="86" cy="98"/>
                </a:xfrm>
                <a:custGeom>
                  <a:avLst/>
                  <a:gdLst/>
                  <a:ahLst/>
                  <a:cxnLst>
                    <a:cxn ang="0">
                      <a:pos x="83" y="0"/>
                    </a:cxn>
                    <a:cxn ang="0">
                      <a:pos x="0" y="0"/>
                    </a:cxn>
                    <a:cxn ang="0">
                      <a:pos x="0" y="97"/>
                    </a:cxn>
                    <a:cxn ang="0">
                      <a:pos x="85" y="97"/>
                    </a:cxn>
                  </a:cxnLst>
                  <a:rect l="0" t="0" r="r" b="b"/>
                  <a:pathLst>
                    <a:path w="86" h="98">
                      <a:moveTo>
                        <a:pt x="83" y="0"/>
                      </a:moveTo>
                      <a:lnTo>
                        <a:pt x="0" y="0"/>
                      </a:lnTo>
                      <a:lnTo>
                        <a:pt x="0" y="97"/>
                      </a:lnTo>
                      <a:lnTo>
                        <a:pt x="85" y="97"/>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4173" name="Arc 77"/>
                <p:cNvSpPr>
                  <a:spLocks/>
                </p:cNvSpPr>
                <p:nvPr/>
              </p:nvSpPr>
              <p:spPr bwMode="auto">
                <a:xfrm rot="10800000">
                  <a:off x="1228" y="2032"/>
                  <a:ext cx="81" cy="4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4174" name="Arc 78"/>
                <p:cNvSpPr>
                  <a:spLocks/>
                </p:cNvSpPr>
                <p:nvPr/>
              </p:nvSpPr>
              <p:spPr bwMode="auto">
                <a:xfrm rot="10800000">
                  <a:off x="1228" y="2084"/>
                  <a:ext cx="81" cy="48"/>
                </a:xfrm>
                <a:custGeom>
                  <a:avLst/>
                  <a:gdLst>
                    <a:gd name="G0" fmla="+- 21600 0 0"/>
                    <a:gd name="G1" fmla="+- 21598 0 0"/>
                    <a:gd name="G2" fmla="+- 21600 0 0"/>
                    <a:gd name="T0" fmla="*/ 0 w 21600"/>
                    <a:gd name="T1" fmla="*/ 21598 h 21598"/>
                    <a:gd name="T2" fmla="*/ 21333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2"/>
                        <a:pt x="9508" y="145"/>
                        <a:pt x="21332" y="-1"/>
                      </a:cubicBezTo>
                    </a:path>
                    <a:path w="21600" h="21598" stroke="0" extrusionOk="0">
                      <a:moveTo>
                        <a:pt x="0" y="21598"/>
                      </a:moveTo>
                      <a:cubicBezTo>
                        <a:pt x="0" y="9772"/>
                        <a:pt x="9508" y="145"/>
                        <a:pt x="21332" y="-1"/>
                      </a:cubicBezTo>
                      <a:lnTo>
                        <a:pt x="21600" y="21598"/>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4" name="Group 83"/>
              <p:cNvGrpSpPr>
                <a:grpSpLocks/>
              </p:cNvGrpSpPr>
              <p:nvPr/>
            </p:nvGrpSpPr>
            <p:grpSpPr bwMode="auto">
              <a:xfrm>
                <a:off x="1135" y="2026"/>
                <a:ext cx="191" cy="111"/>
                <a:chOff x="1135" y="2026"/>
                <a:chExt cx="191" cy="111"/>
              </a:xfrm>
            </p:grpSpPr>
            <p:sp>
              <p:nvSpPr>
                <p:cNvPr id="4176" name="Freeform 80"/>
                <p:cNvSpPr>
                  <a:spLocks/>
                </p:cNvSpPr>
                <p:nvPr/>
              </p:nvSpPr>
              <p:spPr bwMode="auto">
                <a:xfrm>
                  <a:off x="1135" y="2026"/>
                  <a:ext cx="99" cy="111"/>
                </a:xfrm>
                <a:custGeom>
                  <a:avLst/>
                  <a:gdLst/>
                  <a:ahLst/>
                  <a:cxnLst>
                    <a:cxn ang="0">
                      <a:pos x="96" y="0"/>
                    </a:cxn>
                    <a:cxn ang="0">
                      <a:pos x="0" y="0"/>
                    </a:cxn>
                    <a:cxn ang="0">
                      <a:pos x="0" y="110"/>
                    </a:cxn>
                    <a:cxn ang="0">
                      <a:pos x="98" y="110"/>
                    </a:cxn>
                  </a:cxnLst>
                  <a:rect l="0" t="0" r="r" b="b"/>
                  <a:pathLst>
                    <a:path w="99" h="111">
                      <a:moveTo>
                        <a:pt x="96" y="0"/>
                      </a:moveTo>
                      <a:lnTo>
                        <a:pt x="0" y="0"/>
                      </a:lnTo>
                      <a:lnTo>
                        <a:pt x="0" y="110"/>
                      </a:lnTo>
                      <a:lnTo>
                        <a:pt x="98" y="11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4177" name="Arc 81"/>
                <p:cNvSpPr>
                  <a:spLocks/>
                </p:cNvSpPr>
                <p:nvPr/>
              </p:nvSpPr>
              <p:spPr bwMode="auto">
                <a:xfrm rot="10800000">
                  <a:off x="1234" y="2026"/>
                  <a:ext cx="92" cy="5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4178" name="Arc 82"/>
                <p:cNvSpPr>
                  <a:spLocks/>
                </p:cNvSpPr>
                <p:nvPr/>
              </p:nvSpPr>
              <p:spPr bwMode="auto">
                <a:xfrm rot="10800000">
                  <a:off x="1234" y="2084"/>
                  <a:ext cx="92" cy="53"/>
                </a:xfrm>
                <a:custGeom>
                  <a:avLst/>
                  <a:gdLst>
                    <a:gd name="G0" fmla="+- 21600 0 0"/>
                    <a:gd name="G1" fmla="+- 21599 0 0"/>
                    <a:gd name="G2" fmla="+- 21600 0 0"/>
                    <a:gd name="T0" fmla="*/ 0 w 21600"/>
                    <a:gd name="T1" fmla="*/ 21599 h 21599"/>
                    <a:gd name="T2" fmla="*/ 21365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61"/>
                        <a:pt x="9528" y="129"/>
                        <a:pt x="21365" y="0"/>
                      </a:cubicBezTo>
                    </a:path>
                    <a:path w="21600" h="21599" stroke="0" extrusionOk="0">
                      <a:moveTo>
                        <a:pt x="0" y="21599"/>
                      </a:moveTo>
                      <a:cubicBezTo>
                        <a:pt x="0" y="9761"/>
                        <a:pt x="9528" y="129"/>
                        <a:pt x="21365" y="0"/>
                      </a:cubicBezTo>
                      <a:lnTo>
                        <a:pt x="21600" y="2159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5" name="Group 87"/>
              <p:cNvGrpSpPr>
                <a:grpSpLocks/>
              </p:cNvGrpSpPr>
              <p:nvPr/>
            </p:nvGrpSpPr>
            <p:grpSpPr bwMode="auto">
              <a:xfrm>
                <a:off x="1128" y="2018"/>
                <a:ext cx="225" cy="127"/>
                <a:chOff x="1128" y="2018"/>
                <a:chExt cx="225" cy="127"/>
              </a:xfrm>
            </p:grpSpPr>
            <p:sp>
              <p:nvSpPr>
                <p:cNvPr id="4180" name="Freeform 84"/>
                <p:cNvSpPr>
                  <a:spLocks/>
                </p:cNvSpPr>
                <p:nvPr/>
              </p:nvSpPr>
              <p:spPr bwMode="auto">
                <a:xfrm>
                  <a:off x="1128" y="2018"/>
                  <a:ext cx="115" cy="126"/>
                </a:xfrm>
                <a:custGeom>
                  <a:avLst/>
                  <a:gdLst/>
                  <a:ahLst/>
                  <a:cxnLst>
                    <a:cxn ang="0">
                      <a:pos x="112" y="0"/>
                    </a:cxn>
                    <a:cxn ang="0">
                      <a:pos x="0" y="0"/>
                    </a:cxn>
                    <a:cxn ang="0">
                      <a:pos x="0" y="125"/>
                    </a:cxn>
                    <a:cxn ang="0">
                      <a:pos x="114" y="125"/>
                    </a:cxn>
                  </a:cxnLst>
                  <a:rect l="0" t="0" r="r" b="b"/>
                  <a:pathLst>
                    <a:path w="115" h="126">
                      <a:moveTo>
                        <a:pt x="112" y="0"/>
                      </a:moveTo>
                      <a:lnTo>
                        <a:pt x="0" y="0"/>
                      </a:lnTo>
                      <a:lnTo>
                        <a:pt x="0" y="125"/>
                      </a:lnTo>
                      <a:lnTo>
                        <a:pt x="114" y="125"/>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4181" name="Arc 85"/>
                <p:cNvSpPr>
                  <a:spLocks/>
                </p:cNvSpPr>
                <p:nvPr/>
              </p:nvSpPr>
              <p:spPr bwMode="auto">
                <a:xfrm rot="10800000">
                  <a:off x="1245" y="2018"/>
                  <a:ext cx="108" cy="61"/>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4182" name="Arc 86"/>
                <p:cNvSpPr>
                  <a:spLocks/>
                </p:cNvSpPr>
                <p:nvPr/>
              </p:nvSpPr>
              <p:spPr bwMode="auto">
                <a:xfrm rot="10800000">
                  <a:off x="1244" y="2085"/>
                  <a:ext cx="109" cy="60"/>
                </a:xfrm>
                <a:custGeom>
                  <a:avLst/>
                  <a:gdLst>
                    <a:gd name="G0" fmla="+- 21597 0 0"/>
                    <a:gd name="G1" fmla="+- 21599 0 0"/>
                    <a:gd name="G2" fmla="+- 21600 0 0"/>
                    <a:gd name="T0" fmla="*/ 0 w 21597"/>
                    <a:gd name="T1" fmla="*/ 21244 h 21599"/>
                    <a:gd name="T2" fmla="*/ 21401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43"/>
                      </a:moveTo>
                      <a:cubicBezTo>
                        <a:pt x="192" y="9530"/>
                        <a:pt x="9686" y="106"/>
                        <a:pt x="21400" y="-1"/>
                      </a:cubicBezTo>
                    </a:path>
                    <a:path w="21597" h="21599" stroke="0" extrusionOk="0">
                      <a:moveTo>
                        <a:pt x="-1" y="21243"/>
                      </a:moveTo>
                      <a:cubicBezTo>
                        <a:pt x="192" y="9530"/>
                        <a:pt x="9686" y="106"/>
                        <a:pt x="21400" y="-1"/>
                      </a:cubicBezTo>
                      <a:lnTo>
                        <a:pt x="21597" y="2159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sp>
        <p:nvSpPr>
          <p:cNvPr id="4188" name="Rectangle 92">
            <a:hlinkClick r:id="rId5" action="ppaction://hlinksldjump"/>
          </p:cNvPr>
          <p:cNvSpPr>
            <a:spLocks noChangeArrowheads="1"/>
          </p:cNvSpPr>
          <p:nvPr/>
        </p:nvSpPr>
        <p:spPr bwMode="auto">
          <a:xfrm>
            <a:off x="774700" y="3492500"/>
            <a:ext cx="1636713" cy="369974"/>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dirty="0"/>
              <a:t>Inductive</a:t>
            </a:r>
          </a:p>
        </p:txBody>
      </p:sp>
      <p:grpSp>
        <p:nvGrpSpPr>
          <p:cNvPr id="16" name="Group 254"/>
          <p:cNvGrpSpPr>
            <a:grpSpLocks/>
          </p:cNvGrpSpPr>
          <p:nvPr/>
        </p:nvGrpSpPr>
        <p:grpSpPr bwMode="auto">
          <a:xfrm>
            <a:off x="5867400" y="4572000"/>
            <a:ext cx="2100263" cy="488950"/>
            <a:chOff x="3696" y="3430"/>
            <a:chExt cx="1323" cy="308"/>
          </a:xfrm>
        </p:grpSpPr>
        <p:grpSp>
          <p:nvGrpSpPr>
            <p:cNvPr id="17" name="Group 95"/>
            <p:cNvGrpSpPr>
              <a:grpSpLocks/>
            </p:cNvGrpSpPr>
            <p:nvPr/>
          </p:nvGrpSpPr>
          <p:grpSpPr bwMode="auto">
            <a:xfrm>
              <a:off x="3702" y="3589"/>
              <a:ext cx="230" cy="35"/>
              <a:chOff x="3702" y="3589"/>
              <a:chExt cx="230" cy="35"/>
            </a:xfrm>
          </p:grpSpPr>
          <p:sp>
            <p:nvSpPr>
              <p:cNvPr id="4189" name="Rectangle 93"/>
              <p:cNvSpPr>
                <a:spLocks noChangeArrowheads="1"/>
              </p:cNvSpPr>
              <p:nvPr/>
            </p:nvSpPr>
            <p:spPr bwMode="auto">
              <a:xfrm rot="10080000" flipH="1">
                <a:off x="3741" y="3589"/>
                <a:ext cx="191" cy="8"/>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4190" name="Line 94"/>
              <p:cNvSpPr>
                <a:spLocks noChangeShapeType="1"/>
              </p:cNvSpPr>
              <p:nvPr/>
            </p:nvSpPr>
            <p:spPr bwMode="auto">
              <a:xfrm flipH="1">
                <a:off x="3702" y="3614"/>
                <a:ext cx="36" cy="1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4192" name="Rectangle 96"/>
            <p:cNvSpPr>
              <a:spLocks noChangeArrowheads="1"/>
            </p:cNvSpPr>
            <p:nvPr/>
          </p:nvSpPr>
          <p:spPr bwMode="auto">
            <a:xfrm>
              <a:off x="3733" y="3551"/>
              <a:ext cx="192" cy="8"/>
            </a:xfrm>
            <a:prstGeom prst="rect">
              <a:avLst/>
            </a:prstGeom>
            <a:solidFill>
              <a:schemeClr val="tx1"/>
            </a:solidFill>
            <a:ln w="12699">
              <a:solidFill>
                <a:srgbClr val="66FF33"/>
              </a:solidFill>
              <a:miter lim="800000"/>
              <a:headEnd/>
              <a:tailEnd/>
            </a:ln>
            <a:effectLst/>
          </p:spPr>
          <p:txBody>
            <a:bodyPr wrap="none" anchor="ctr"/>
            <a:lstStyle/>
            <a:p>
              <a:endParaRPr lang="en-GB"/>
            </a:p>
          </p:txBody>
        </p:sp>
        <p:sp>
          <p:nvSpPr>
            <p:cNvPr id="4193" name="Line 97"/>
            <p:cNvSpPr>
              <a:spLocks noChangeShapeType="1"/>
            </p:cNvSpPr>
            <p:nvPr/>
          </p:nvSpPr>
          <p:spPr bwMode="auto">
            <a:xfrm flipH="1">
              <a:off x="3696" y="3554"/>
              <a:ext cx="32"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nvGrpSpPr>
            <p:cNvPr id="18" name="Group 101"/>
            <p:cNvGrpSpPr>
              <a:grpSpLocks/>
            </p:cNvGrpSpPr>
            <p:nvPr/>
          </p:nvGrpSpPr>
          <p:grpSpPr bwMode="auto">
            <a:xfrm>
              <a:off x="3705" y="3490"/>
              <a:ext cx="227" cy="33"/>
              <a:chOff x="3705" y="3490"/>
              <a:chExt cx="227" cy="33"/>
            </a:xfrm>
          </p:grpSpPr>
          <p:sp>
            <p:nvSpPr>
              <p:cNvPr id="4195" name="Rectangle 99"/>
              <p:cNvSpPr>
                <a:spLocks noChangeArrowheads="1"/>
              </p:cNvSpPr>
              <p:nvPr/>
            </p:nvSpPr>
            <p:spPr bwMode="auto">
              <a:xfrm rot="720000">
                <a:off x="3741" y="3515"/>
                <a:ext cx="191" cy="8"/>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4196" name="Line 100"/>
              <p:cNvSpPr>
                <a:spLocks noChangeShapeType="1"/>
              </p:cNvSpPr>
              <p:nvPr/>
            </p:nvSpPr>
            <p:spPr bwMode="auto">
              <a:xfrm>
                <a:off x="3705" y="3490"/>
                <a:ext cx="33" cy="7"/>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4199" name="Rectangle 103"/>
            <p:cNvSpPr>
              <a:spLocks noChangeArrowheads="1"/>
            </p:cNvSpPr>
            <p:nvPr/>
          </p:nvSpPr>
          <p:spPr bwMode="auto">
            <a:xfrm>
              <a:off x="4257" y="3486"/>
              <a:ext cx="762" cy="252"/>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4200" name="Oval 104"/>
            <p:cNvSpPr>
              <a:spLocks noChangeArrowheads="1"/>
            </p:cNvSpPr>
            <p:nvPr/>
          </p:nvSpPr>
          <p:spPr bwMode="auto">
            <a:xfrm>
              <a:off x="4851" y="3430"/>
              <a:ext cx="78" cy="162"/>
            </a:xfrm>
            <a:prstGeom prst="ellipse">
              <a:avLst/>
            </a:prstGeom>
            <a:solidFill>
              <a:schemeClr val="tx2"/>
            </a:solidFill>
            <a:ln w="12699">
              <a:solidFill>
                <a:schemeClr val="tx2"/>
              </a:solidFill>
              <a:round/>
              <a:headEnd/>
              <a:tailEnd/>
            </a:ln>
            <a:effectLst/>
          </p:spPr>
          <p:txBody>
            <a:bodyPr wrap="none" anchor="ctr"/>
            <a:lstStyle/>
            <a:p>
              <a:endParaRPr lang="en-GB"/>
            </a:p>
          </p:txBody>
        </p:sp>
        <p:sp>
          <p:nvSpPr>
            <p:cNvPr id="4201" name="Rectangle 105"/>
            <p:cNvSpPr>
              <a:spLocks noChangeArrowheads="1"/>
            </p:cNvSpPr>
            <p:nvPr/>
          </p:nvSpPr>
          <p:spPr bwMode="auto">
            <a:xfrm>
              <a:off x="4277" y="3507"/>
              <a:ext cx="720" cy="210"/>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4202" name="AutoShape 106" descr="10%"/>
            <p:cNvSpPr>
              <a:spLocks noChangeArrowheads="1"/>
            </p:cNvSpPr>
            <p:nvPr/>
          </p:nvSpPr>
          <p:spPr bwMode="auto">
            <a:xfrm>
              <a:off x="4341" y="3626"/>
              <a:ext cx="558" cy="57"/>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4203" name="Line 107"/>
            <p:cNvSpPr>
              <a:spLocks noChangeShapeType="1"/>
            </p:cNvSpPr>
            <p:nvPr/>
          </p:nvSpPr>
          <p:spPr bwMode="auto">
            <a:xfrm>
              <a:off x="4318" y="3663"/>
              <a:ext cx="350"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4204" name="Line 108"/>
            <p:cNvSpPr>
              <a:spLocks noChangeShapeType="1"/>
            </p:cNvSpPr>
            <p:nvPr/>
          </p:nvSpPr>
          <p:spPr bwMode="auto">
            <a:xfrm>
              <a:off x="4604" y="3644"/>
              <a:ext cx="349"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4205" name="Freeform 109"/>
            <p:cNvSpPr>
              <a:spLocks/>
            </p:cNvSpPr>
            <p:nvPr/>
          </p:nvSpPr>
          <p:spPr bwMode="auto">
            <a:xfrm>
              <a:off x="4282" y="3571"/>
              <a:ext cx="40" cy="93"/>
            </a:xfrm>
            <a:custGeom>
              <a:avLst/>
              <a:gdLst/>
              <a:ahLst/>
              <a:cxnLst>
                <a:cxn ang="0">
                  <a:pos x="0" y="0"/>
                </a:cxn>
                <a:cxn ang="0">
                  <a:pos x="13" y="9"/>
                </a:cxn>
                <a:cxn ang="0">
                  <a:pos x="16" y="18"/>
                </a:cxn>
                <a:cxn ang="0">
                  <a:pos x="19" y="27"/>
                </a:cxn>
                <a:cxn ang="0">
                  <a:pos x="22" y="36"/>
                </a:cxn>
                <a:cxn ang="0">
                  <a:pos x="22" y="46"/>
                </a:cxn>
                <a:cxn ang="0">
                  <a:pos x="26" y="55"/>
                </a:cxn>
                <a:cxn ang="0">
                  <a:pos x="26" y="64"/>
                </a:cxn>
                <a:cxn ang="0">
                  <a:pos x="29" y="73"/>
                </a:cxn>
                <a:cxn ang="0">
                  <a:pos x="32" y="82"/>
                </a:cxn>
                <a:cxn ang="0">
                  <a:pos x="39" y="92"/>
                </a:cxn>
                <a:cxn ang="0">
                  <a:pos x="39" y="88"/>
                </a:cxn>
              </a:cxnLst>
              <a:rect l="0" t="0" r="r" b="b"/>
              <a:pathLst>
                <a:path w="40" h="93">
                  <a:moveTo>
                    <a:pt x="0" y="0"/>
                  </a:moveTo>
                  <a:lnTo>
                    <a:pt x="13" y="9"/>
                  </a:lnTo>
                  <a:lnTo>
                    <a:pt x="16" y="18"/>
                  </a:lnTo>
                  <a:lnTo>
                    <a:pt x="19" y="27"/>
                  </a:lnTo>
                  <a:lnTo>
                    <a:pt x="22" y="36"/>
                  </a:lnTo>
                  <a:lnTo>
                    <a:pt x="22" y="46"/>
                  </a:lnTo>
                  <a:lnTo>
                    <a:pt x="26" y="55"/>
                  </a:lnTo>
                  <a:lnTo>
                    <a:pt x="26" y="64"/>
                  </a:lnTo>
                  <a:lnTo>
                    <a:pt x="29" y="73"/>
                  </a:lnTo>
                  <a:lnTo>
                    <a:pt x="32" y="82"/>
                  </a:lnTo>
                  <a:lnTo>
                    <a:pt x="39" y="92"/>
                  </a:lnTo>
                  <a:lnTo>
                    <a:pt x="39" y="88"/>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4206" name="Line 110"/>
            <p:cNvSpPr>
              <a:spLocks noChangeShapeType="1"/>
            </p:cNvSpPr>
            <p:nvPr/>
          </p:nvSpPr>
          <p:spPr bwMode="auto">
            <a:xfrm>
              <a:off x="4903" y="3505"/>
              <a:ext cx="4"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207" name="Line 111"/>
            <p:cNvSpPr>
              <a:spLocks noChangeShapeType="1"/>
            </p:cNvSpPr>
            <p:nvPr/>
          </p:nvSpPr>
          <p:spPr bwMode="auto">
            <a:xfrm flipH="1">
              <a:off x="4863" y="3505"/>
              <a:ext cx="4"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208" name="Arc 112"/>
            <p:cNvSpPr>
              <a:spLocks/>
            </p:cNvSpPr>
            <p:nvPr/>
          </p:nvSpPr>
          <p:spPr bwMode="auto">
            <a:xfrm>
              <a:off x="4275" y="3550"/>
              <a:ext cx="668" cy="94"/>
            </a:xfrm>
            <a:custGeom>
              <a:avLst/>
              <a:gdLst>
                <a:gd name="G0" fmla="+- 3892 0 0"/>
                <a:gd name="G1" fmla="+- 21600 0 0"/>
                <a:gd name="G2" fmla="+- 21600 0 0"/>
                <a:gd name="T0" fmla="*/ 0 w 25492"/>
                <a:gd name="T1" fmla="*/ 353 h 26081"/>
                <a:gd name="T2" fmla="*/ 25022 w 25492"/>
                <a:gd name="T3" fmla="*/ 26081 h 26081"/>
                <a:gd name="T4" fmla="*/ 3892 w 25492"/>
                <a:gd name="T5" fmla="*/ 21600 h 26081"/>
              </a:gdLst>
              <a:ahLst/>
              <a:cxnLst>
                <a:cxn ang="0">
                  <a:pos x="T0" y="T1"/>
                </a:cxn>
                <a:cxn ang="0">
                  <a:pos x="T2" y="T3"/>
                </a:cxn>
                <a:cxn ang="0">
                  <a:pos x="T4" y="T5"/>
                </a:cxn>
              </a:cxnLst>
              <a:rect l="0" t="0" r="r" b="b"/>
              <a:pathLst>
                <a:path w="25492" h="26081" fill="none" extrusionOk="0">
                  <a:moveTo>
                    <a:pt x="0" y="353"/>
                  </a:moveTo>
                  <a:cubicBezTo>
                    <a:pt x="1284" y="118"/>
                    <a:pt x="2586" y="-1"/>
                    <a:pt x="3892" y="0"/>
                  </a:cubicBezTo>
                  <a:cubicBezTo>
                    <a:pt x="15821" y="0"/>
                    <a:pt x="25492" y="9670"/>
                    <a:pt x="25492" y="21600"/>
                  </a:cubicBezTo>
                  <a:cubicBezTo>
                    <a:pt x="25492" y="23105"/>
                    <a:pt x="25334" y="24607"/>
                    <a:pt x="25022" y="26081"/>
                  </a:cubicBezTo>
                </a:path>
                <a:path w="25492" h="26081" stroke="0" extrusionOk="0">
                  <a:moveTo>
                    <a:pt x="0" y="353"/>
                  </a:moveTo>
                  <a:cubicBezTo>
                    <a:pt x="1284" y="118"/>
                    <a:pt x="2586" y="-1"/>
                    <a:pt x="3892" y="0"/>
                  </a:cubicBezTo>
                  <a:cubicBezTo>
                    <a:pt x="15821" y="0"/>
                    <a:pt x="25492" y="9670"/>
                    <a:pt x="25492" y="21600"/>
                  </a:cubicBezTo>
                  <a:cubicBezTo>
                    <a:pt x="25492" y="23105"/>
                    <a:pt x="25334" y="24607"/>
                    <a:pt x="25022" y="26081"/>
                  </a:cubicBezTo>
                  <a:lnTo>
                    <a:pt x="3892"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4209" name="Arc 113"/>
            <p:cNvSpPr>
              <a:spLocks/>
            </p:cNvSpPr>
            <p:nvPr/>
          </p:nvSpPr>
          <p:spPr bwMode="auto">
            <a:xfrm>
              <a:off x="4906" y="3534"/>
              <a:ext cx="33" cy="102"/>
            </a:xfrm>
            <a:custGeom>
              <a:avLst/>
              <a:gdLst>
                <a:gd name="G0" fmla="+- 671 0 0"/>
                <a:gd name="G1" fmla="+- 21600 0 0"/>
                <a:gd name="G2" fmla="+- 21600 0 0"/>
                <a:gd name="T0" fmla="*/ 0 w 22270"/>
                <a:gd name="T1" fmla="*/ 10 h 21600"/>
                <a:gd name="T2" fmla="*/ 22270 w 22270"/>
                <a:gd name="T3" fmla="*/ 21387 h 21600"/>
                <a:gd name="T4" fmla="*/ 671 w 22270"/>
                <a:gd name="T5" fmla="*/ 21600 h 21600"/>
              </a:gdLst>
              <a:ahLst/>
              <a:cxnLst>
                <a:cxn ang="0">
                  <a:pos x="T0" y="T1"/>
                </a:cxn>
                <a:cxn ang="0">
                  <a:pos x="T2" y="T3"/>
                </a:cxn>
                <a:cxn ang="0">
                  <a:pos x="T4" y="T5"/>
                </a:cxn>
              </a:cxnLst>
              <a:rect l="0" t="0" r="r" b="b"/>
              <a:pathLst>
                <a:path w="22270" h="21600" fill="none" extrusionOk="0">
                  <a:moveTo>
                    <a:pt x="0" y="10"/>
                  </a:moveTo>
                  <a:cubicBezTo>
                    <a:pt x="223" y="3"/>
                    <a:pt x="447" y="-1"/>
                    <a:pt x="671" y="0"/>
                  </a:cubicBezTo>
                  <a:cubicBezTo>
                    <a:pt x="12517" y="0"/>
                    <a:pt x="22153" y="9541"/>
                    <a:pt x="22269" y="21387"/>
                  </a:cubicBezTo>
                </a:path>
                <a:path w="22270" h="21600" stroke="0" extrusionOk="0">
                  <a:moveTo>
                    <a:pt x="0" y="10"/>
                  </a:moveTo>
                  <a:cubicBezTo>
                    <a:pt x="223" y="3"/>
                    <a:pt x="447" y="-1"/>
                    <a:pt x="671" y="0"/>
                  </a:cubicBezTo>
                  <a:cubicBezTo>
                    <a:pt x="12517" y="0"/>
                    <a:pt x="22153" y="9541"/>
                    <a:pt x="22269" y="21387"/>
                  </a:cubicBezTo>
                  <a:lnTo>
                    <a:pt x="671" y="21600"/>
                  </a:lnTo>
                  <a:close/>
                </a:path>
              </a:pathLst>
            </a:custGeom>
            <a:solidFill>
              <a:schemeClr val="bg2"/>
            </a:solidFill>
            <a:ln w="50799" cap="rnd">
              <a:solidFill>
                <a:schemeClr val="tx1"/>
              </a:solidFill>
              <a:round/>
              <a:headEnd/>
              <a:tailEnd/>
            </a:ln>
            <a:effectLst/>
          </p:spPr>
          <p:txBody>
            <a:bodyPr wrap="none" anchor="ctr"/>
            <a:lstStyle/>
            <a:p>
              <a:endParaRPr lang="en-GB"/>
            </a:p>
          </p:txBody>
        </p:sp>
        <p:sp>
          <p:nvSpPr>
            <p:cNvPr id="4210" name="Arc 114"/>
            <p:cNvSpPr>
              <a:spLocks/>
            </p:cNvSpPr>
            <p:nvPr/>
          </p:nvSpPr>
          <p:spPr bwMode="auto">
            <a:xfrm>
              <a:off x="4284" y="3532"/>
              <a:ext cx="586" cy="10"/>
            </a:xfrm>
            <a:custGeom>
              <a:avLst/>
              <a:gdLst>
                <a:gd name="G0" fmla="+- 37 0 0"/>
                <a:gd name="G1" fmla="+- 21600 0 0"/>
                <a:gd name="G2" fmla="+- 21600 0 0"/>
                <a:gd name="T0" fmla="*/ 0 w 21637"/>
                <a:gd name="T1" fmla="*/ 0 h 21600"/>
                <a:gd name="T2" fmla="*/ 21637 w 21637"/>
                <a:gd name="T3" fmla="*/ 21600 h 21600"/>
                <a:gd name="T4" fmla="*/ 37 w 21637"/>
                <a:gd name="T5" fmla="*/ 21600 h 21600"/>
              </a:gdLst>
              <a:ahLst/>
              <a:cxnLst>
                <a:cxn ang="0">
                  <a:pos x="T0" y="T1"/>
                </a:cxn>
                <a:cxn ang="0">
                  <a:pos x="T2" y="T3"/>
                </a:cxn>
                <a:cxn ang="0">
                  <a:pos x="T4" y="T5"/>
                </a:cxn>
              </a:cxnLst>
              <a:rect l="0" t="0" r="r" b="b"/>
              <a:pathLst>
                <a:path w="21637" h="21600" fill="none" extrusionOk="0">
                  <a:moveTo>
                    <a:pt x="0" y="0"/>
                  </a:moveTo>
                  <a:cubicBezTo>
                    <a:pt x="12" y="0"/>
                    <a:pt x="24" y="-1"/>
                    <a:pt x="37" y="0"/>
                  </a:cubicBezTo>
                  <a:cubicBezTo>
                    <a:pt x="11966" y="0"/>
                    <a:pt x="21637" y="9670"/>
                    <a:pt x="21637" y="21600"/>
                  </a:cubicBezTo>
                </a:path>
                <a:path w="21637" h="21600" stroke="0" extrusionOk="0">
                  <a:moveTo>
                    <a:pt x="0" y="0"/>
                  </a:moveTo>
                  <a:cubicBezTo>
                    <a:pt x="12" y="0"/>
                    <a:pt x="24" y="-1"/>
                    <a:pt x="37" y="0"/>
                  </a:cubicBezTo>
                  <a:cubicBezTo>
                    <a:pt x="11966" y="0"/>
                    <a:pt x="21637" y="9670"/>
                    <a:pt x="21637" y="21600"/>
                  </a:cubicBezTo>
                  <a:lnTo>
                    <a:pt x="37" y="21600"/>
                  </a:lnTo>
                  <a:close/>
                </a:path>
              </a:pathLst>
            </a:custGeom>
            <a:solidFill>
              <a:srgbClr val="3399FF"/>
            </a:solidFill>
            <a:ln w="50799" cap="rnd">
              <a:solidFill>
                <a:schemeClr val="accent2"/>
              </a:solidFill>
              <a:round/>
              <a:headEnd/>
              <a:tailEnd/>
            </a:ln>
            <a:effectLst/>
          </p:spPr>
          <p:txBody>
            <a:bodyPr wrap="none" anchor="ctr"/>
            <a:lstStyle/>
            <a:p>
              <a:endParaRPr lang="en-GB"/>
            </a:p>
          </p:txBody>
        </p:sp>
        <p:sp>
          <p:nvSpPr>
            <p:cNvPr id="4211" name="Rectangle 115"/>
            <p:cNvSpPr>
              <a:spLocks noChangeArrowheads="1"/>
            </p:cNvSpPr>
            <p:nvPr/>
          </p:nvSpPr>
          <p:spPr bwMode="auto">
            <a:xfrm>
              <a:off x="3931" y="3526"/>
              <a:ext cx="349" cy="58"/>
            </a:xfrm>
            <a:prstGeom prst="rect">
              <a:avLst/>
            </a:prstGeom>
            <a:solidFill>
              <a:schemeClr val="folHlink"/>
            </a:solidFill>
            <a:ln w="12699">
              <a:solidFill>
                <a:schemeClr val="folHlink"/>
              </a:solidFill>
              <a:miter lim="800000"/>
              <a:headEnd/>
              <a:tailEnd/>
            </a:ln>
            <a:effectLst/>
          </p:spPr>
          <p:txBody>
            <a:bodyPr wrap="none" anchor="ctr"/>
            <a:lstStyle/>
            <a:p>
              <a:endParaRPr lang="en-GB"/>
            </a:p>
          </p:txBody>
        </p:sp>
      </p:grpSp>
      <p:sp>
        <p:nvSpPr>
          <p:cNvPr id="4213" name="Rectangle 117">
            <a:hlinkClick r:id="rId6" action="ppaction://hlinksldjump"/>
          </p:cNvPr>
          <p:cNvSpPr>
            <a:spLocks noChangeArrowheads="1"/>
          </p:cNvSpPr>
          <p:nvPr/>
        </p:nvSpPr>
        <p:spPr bwMode="auto">
          <a:xfrm>
            <a:off x="6248400" y="5235575"/>
            <a:ext cx="2355850" cy="369974"/>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dirty="0"/>
              <a:t>Reed Switch</a:t>
            </a:r>
          </a:p>
        </p:txBody>
      </p:sp>
      <p:grpSp>
        <p:nvGrpSpPr>
          <p:cNvPr id="19" name="Group 253"/>
          <p:cNvGrpSpPr>
            <a:grpSpLocks/>
          </p:cNvGrpSpPr>
          <p:nvPr/>
        </p:nvGrpSpPr>
        <p:grpSpPr bwMode="auto">
          <a:xfrm>
            <a:off x="5688013" y="2963863"/>
            <a:ext cx="2317750" cy="544512"/>
            <a:chOff x="3583" y="1867"/>
            <a:chExt cx="1460" cy="343"/>
          </a:xfrm>
        </p:grpSpPr>
        <p:sp>
          <p:nvSpPr>
            <p:cNvPr id="4214" name="Oval 118"/>
            <p:cNvSpPr>
              <a:spLocks noChangeArrowheads="1"/>
            </p:cNvSpPr>
            <p:nvPr/>
          </p:nvSpPr>
          <p:spPr bwMode="auto">
            <a:xfrm>
              <a:off x="4857" y="1867"/>
              <a:ext cx="87" cy="178"/>
            </a:xfrm>
            <a:prstGeom prst="ellipse">
              <a:avLst/>
            </a:prstGeom>
            <a:solidFill>
              <a:schemeClr val="tx2"/>
            </a:solidFill>
            <a:ln w="12699">
              <a:solidFill>
                <a:schemeClr val="tx2"/>
              </a:solidFill>
              <a:round/>
              <a:headEnd/>
              <a:tailEnd/>
            </a:ln>
            <a:effectLst/>
          </p:spPr>
          <p:txBody>
            <a:bodyPr wrap="none" anchor="ctr"/>
            <a:lstStyle/>
            <a:p>
              <a:endParaRPr lang="en-GB"/>
            </a:p>
          </p:txBody>
        </p:sp>
        <p:grpSp>
          <p:nvGrpSpPr>
            <p:cNvPr id="20" name="Group 121"/>
            <p:cNvGrpSpPr>
              <a:grpSpLocks/>
            </p:cNvGrpSpPr>
            <p:nvPr/>
          </p:nvGrpSpPr>
          <p:grpSpPr bwMode="auto">
            <a:xfrm>
              <a:off x="3589" y="2041"/>
              <a:ext cx="256" cy="39"/>
              <a:chOff x="3589" y="2041"/>
              <a:chExt cx="256" cy="39"/>
            </a:xfrm>
          </p:grpSpPr>
          <p:sp>
            <p:nvSpPr>
              <p:cNvPr id="4215" name="Rectangle 119"/>
              <p:cNvSpPr>
                <a:spLocks noChangeArrowheads="1"/>
              </p:cNvSpPr>
              <p:nvPr/>
            </p:nvSpPr>
            <p:spPr bwMode="auto">
              <a:xfrm rot="10080000" flipH="1">
                <a:off x="3633" y="2041"/>
                <a:ext cx="212" cy="10"/>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4216" name="Line 120"/>
              <p:cNvSpPr>
                <a:spLocks noChangeShapeType="1"/>
              </p:cNvSpPr>
              <p:nvPr/>
            </p:nvSpPr>
            <p:spPr bwMode="auto">
              <a:xfrm flipH="1">
                <a:off x="3589" y="2069"/>
                <a:ext cx="41" cy="11"/>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4218" name="Rectangle 122"/>
            <p:cNvSpPr>
              <a:spLocks noChangeArrowheads="1"/>
            </p:cNvSpPr>
            <p:nvPr/>
          </p:nvSpPr>
          <p:spPr bwMode="auto">
            <a:xfrm>
              <a:off x="3625" y="2000"/>
              <a:ext cx="212" cy="9"/>
            </a:xfrm>
            <a:prstGeom prst="rect">
              <a:avLst/>
            </a:prstGeom>
            <a:solidFill>
              <a:schemeClr val="tx1"/>
            </a:solidFill>
            <a:ln w="12699">
              <a:solidFill>
                <a:srgbClr val="66FF33"/>
              </a:solidFill>
              <a:miter lim="800000"/>
              <a:headEnd/>
              <a:tailEnd/>
            </a:ln>
            <a:effectLst/>
          </p:spPr>
          <p:txBody>
            <a:bodyPr wrap="none" anchor="ctr"/>
            <a:lstStyle/>
            <a:p>
              <a:endParaRPr lang="en-GB"/>
            </a:p>
          </p:txBody>
        </p:sp>
        <p:sp>
          <p:nvSpPr>
            <p:cNvPr id="4219" name="Line 123"/>
            <p:cNvSpPr>
              <a:spLocks noChangeShapeType="1"/>
            </p:cNvSpPr>
            <p:nvPr/>
          </p:nvSpPr>
          <p:spPr bwMode="auto">
            <a:xfrm flipH="1">
              <a:off x="3583" y="2004"/>
              <a:ext cx="35"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nvGrpSpPr>
            <p:cNvPr id="21" name="Group 127"/>
            <p:cNvGrpSpPr>
              <a:grpSpLocks/>
            </p:cNvGrpSpPr>
            <p:nvPr/>
          </p:nvGrpSpPr>
          <p:grpSpPr bwMode="auto">
            <a:xfrm>
              <a:off x="3594" y="1933"/>
              <a:ext cx="251" cy="37"/>
              <a:chOff x="3594" y="1933"/>
              <a:chExt cx="251" cy="37"/>
            </a:xfrm>
          </p:grpSpPr>
          <p:sp>
            <p:nvSpPr>
              <p:cNvPr id="4221" name="Rectangle 125"/>
              <p:cNvSpPr>
                <a:spLocks noChangeArrowheads="1"/>
              </p:cNvSpPr>
              <p:nvPr/>
            </p:nvSpPr>
            <p:spPr bwMode="auto">
              <a:xfrm rot="720000">
                <a:off x="3633" y="1961"/>
                <a:ext cx="212" cy="9"/>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4222" name="Line 126"/>
              <p:cNvSpPr>
                <a:spLocks noChangeShapeType="1"/>
              </p:cNvSpPr>
              <p:nvPr/>
            </p:nvSpPr>
            <p:spPr bwMode="auto">
              <a:xfrm>
                <a:off x="3594" y="1933"/>
                <a:ext cx="36" cy="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4225" name="Rectangle 129"/>
            <p:cNvSpPr>
              <a:spLocks noChangeArrowheads="1"/>
            </p:cNvSpPr>
            <p:nvPr/>
          </p:nvSpPr>
          <p:spPr bwMode="auto">
            <a:xfrm>
              <a:off x="3842" y="1973"/>
              <a:ext cx="387" cy="63"/>
            </a:xfrm>
            <a:prstGeom prst="rect">
              <a:avLst/>
            </a:prstGeom>
            <a:solidFill>
              <a:schemeClr val="bg2"/>
            </a:solidFill>
            <a:ln w="12699">
              <a:solidFill>
                <a:schemeClr val="tx1"/>
              </a:solidFill>
              <a:miter lim="800000"/>
              <a:headEnd/>
              <a:tailEnd/>
            </a:ln>
            <a:effectLst/>
          </p:spPr>
          <p:txBody>
            <a:bodyPr wrap="none" anchor="ctr"/>
            <a:lstStyle/>
            <a:p>
              <a:endParaRPr lang="en-GB"/>
            </a:p>
          </p:txBody>
        </p:sp>
        <p:sp>
          <p:nvSpPr>
            <p:cNvPr id="4227" name="Rectangle 131"/>
            <p:cNvSpPr>
              <a:spLocks noChangeArrowheads="1"/>
            </p:cNvSpPr>
            <p:nvPr/>
          </p:nvSpPr>
          <p:spPr bwMode="auto">
            <a:xfrm>
              <a:off x="4202" y="1929"/>
              <a:ext cx="841" cy="277"/>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4228" name="Freeform 132" descr="Wide downward diagonal"/>
            <p:cNvSpPr>
              <a:spLocks/>
            </p:cNvSpPr>
            <p:nvPr/>
          </p:nvSpPr>
          <p:spPr bwMode="auto">
            <a:xfrm>
              <a:off x="4573" y="1996"/>
              <a:ext cx="456" cy="214"/>
            </a:xfrm>
            <a:custGeom>
              <a:avLst/>
              <a:gdLst/>
              <a:ahLst/>
              <a:cxnLst>
                <a:cxn ang="0">
                  <a:pos x="2" y="203"/>
                </a:cxn>
                <a:cxn ang="0">
                  <a:pos x="3" y="195"/>
                </a:cxn>
                <a:cxn ang="0">
                  <a:pos x="4" y="182"/>
                </a:cxn>
                <a:cxn ang="0">
                  <a:pos x="4" y="170"/>
                </a:cxn>
                <a:cxn ang="0">
                  <a:pos x="4" y="158"/>
                </a:cxn>
                <a:cxn ang="0">
                  <a:pos x="5" y="143"/>
                </a:cxn>
                <a:cxn ang="0">
                  <a:pos x="8" y="130"/>
                </a:cxn>
                <a:cxn ang="0">
                  <a:pos x="11" y="117"/>
                </a:cxn>
                <a:cxn ang="0">
                  <a:pos x="15" y="105"/>
                </a:cxn>
                <a:cxn ang="0">
                  <a:pos x="21" y="95"/>
                </a:cxn>
                <a:cxn ang="0">
                  <a:pos x="23" y="88"/>
                </a:cxn>
                <a:cxn ang="0">
                  <a:pos x="26" y="75"/>
                </a:cxn>
                <a:cxn ang="0">
                  <a:pos x="28" y="60"/>
                </a:cxn>
                <a:cxn ang="0">
                  <a:pos x="33" y="53"/>
                </a:cxn>
                <a:cxn ang="0">
                  <a:pos x="37" y="44"/>
                </a:cxn>
                <a:cxn ang="0">
                  <a:pos x="47" y="37"/>
                </a:cxn>
                <a:cxn ang="0">
                  <a:pos x="54" y="31"/>
                </a:cxn>
                <a:cxn ang="0">
                  <a:pos x="69" y="26"/>
                </a:cxn>
                <a:cxn ang="0">
                  <a:pos x="88" y="22"/>
                </a:cxn>
                <a:cxn ang="0">
                  <a:pos x="112" y="18"/>
                </a:cxn>
                <a:cxn ang="0">
                  <a:pos x="125" y="13"/>
                </a:cxn>
                <a:cxn ang="0">
                  <a:pos x="135" y="11"/>
                </a:cxn>
                <a:cxn ang="0">
                  <a:pos x="152" y="8"/>
                </a:cxn>
                <a:cxn ang="0">
                  <a:pos x="172" y="5"/>
                </a:cxn>
                <a:cxn ang="0">
                  <a:pos x="198" y="3"/>
                </a:cxn>
                <a:cxn ang="0">
                  <a:pos x="209" y="2"/>
                </a:cxn>
                <a:cxn ang="0">
                  <a:pos x="237" y="1"/>
                </a:cxn>
                <a:cxn ang="0">
                  <a:pos x="258" y="0"/>
                </a:cxn>
                <a:cxn ang="0">
                  <a:pos x="286" y="1"/>
                </a:cxn>
                <a:cxn ang="0">
                  <a:pos x="296" y="1"/>
                </a:cxn>
                <a:cxn ang="0">
                  <a:pos x="312" y="3"/>
                </a:cxn>
                <a:cxn ang="0">
                  <a:pos x="330" y="3"/>
                </a:cxn>
                <a:cxn ang="0">
                  <a:pos x="343" y="3"/>
                </a:cxn>
                <a:cxn ang="0">
                  <a:pos x="361" y="4"/>
                </a:cxn>
                <a:cxn ang="0">
                  <a:pos x="385" y="15"/>
                </a:cxn>
                <a:cxn ang="0">
                  <a:pos x="400" y="18"/>
                </a:cxn>
                <a:cxn ang="0">
                  <a:pos x="419" y="29"/>
                </a:cxn>
                <a:cxn ang="0">
                  <a:pos x="431" y="46"/>
                </a:cxn>
                <a:cxn ang="0">
                  <a:pos x="436" y="57"/>
                </a:cxn>
                <a:cxn ang="0">
                  <a:pos x="439" y="68"/>
                </a:cxn>
                <a:cxn ang="0">
                  <a:pos x="443" y="80"/>
                </a:cxn>
                <a:cxn ang="0">
                  <a:pos x="446" y="87"/>
                </a:cxn>
                <a:cxn ang="0">
                  <a:pos x="449" y="95"/>
                </a:cxn>
                <a:cxn ang="0">
                  <a:pos x="450" y="106"/>
                </a:cxn>
                <a:cxn ang="0">
                  <a:pos x="452" y="117"/>
                </a:cxn>
                <a:cxn ang="0">
                  <a:pos x="455" y="138"/>
                </a:cxn>
                <a:cxn ang="0">
                  <a:pos x="455" y="155"/>
                </a:cxn>
                <a:cxn ang="0">
                  <a:pos x="455" y="166"/>
                </a:cxn>
                <a:cxn ang="0">
                  <a:pos x="455" y="178"/>
                </a:cxn>
                <a:cxn ang="0">
                  <a:pos x="455" y="192"/>
                </a:cxn>
                <a:cxn ang="0">
                  <a:pos x="455" y="203"/>
                </a:cxn>
                <a:cxn ang="0">
                  <a:pos x="455" y="213"/>
                </a:cxn>
                <a:cxn ang="0">
                  <a:pos x="1" y="208"/>
                </a:cxn>
              </a:cxnLst>
              <a:rect l="0" t="0" r="r" b="b"/>
              <a:pathLst>
                <a:path w="456" h="214">
                  <a:moveTo>
                    <a:pt x="1" y="208"/>
                  </a:moveTo>
                  <a:lnTo>
                    <a:pt x="2" y="203"/>
                  </a:lnTo>
                  <a:lnTo>
                    <a:pt x="3" y="199"/>
                  </a:lnTo>
                  <a:lnTo>
                    <a:pt x="3" y="195"/>
                  </a:lnTo>
                  <a:lnTo>
                    <a:pt x="4" y="185"/>
                  </a:lnTo>
                  <a:lnTo>
                    <a:pt x="4" y="182"/>
                  </a:lnTo>
                  <a:lnTo>
                    <a:pt x="4" y="173"/>
                  </a:lnTo>
                  <a:lnTo>
                    <a:pt x="4" y="170"/>
                  </a:lnTo>
                  <a:lnTo>
                    <a:pt x="4" y="165"/>
                  </a:lnTo>
                  <a:lnTo>
                    <a:pt x="4" y="158"/>
                  </a:lnTo>
                  <a:lnTo>
                    <a:pt x="4" y="151"/>
                  </a:lnTo>
                  <a:lnTo>
                    <a:pt x="5" y="143"/>
                  </a:lnTo>
                  <a:lnTo>
                    <a:pt x="7" y="133"/>
                  </a:lnTo>
                  <a:lnTo>
                    <a:pt x="8" y="130"/>
                  </a:lnTo>
                  <a:lnTo>
                    <a:pt x="10" y="120"/>
                  </a:lnTo>
                  <a:lnTo>
                    <a:pt x="11" y="117"/>
                  </a:lnTo>
                  <a:lnTo>
                    <a:pt x="14" y="108"/>
                  </a:lnTo>
                  <a:lnTo>
                    <a:pt x="15" y="105"/>
                  </a:lnTo>
                  <a:lnTo>
                    <a:pt x="18" y="100"/>
                  </a:lnTo>
                  <a:lnTo>
                    <a:pt x="21" y="95"/>
                  </a:lnTo>
                  <a:lnTo>
                    <a:pt x="22" y="92"/>
                  </a:lnTo>
                  <a:lnTo>
                    <a:pt x="23" y="88"/>
                  </a:lnTo>
                  <a:lnTo>
                    <a:pt x="24" y="85"/>
                  </a:lnTo>
                  <a:lnTo>
                    <a:pt x="26" y="75"/>
                  </a:lnTo>
                  <a:lnTo>
                    <a:pt x="27" y="68"/>
                  </a:lnTo>
                  <a:lnTo>
                    <a:pt x="28" y="60"/>
                  </a:lnTo>
                  <a:lnTo>
                    <a:pt x="30" y="56"/>
                  </a:lnTo>
                  <a:lnTo>
                    <a:pt x="33" y="53"/>
                  </a:lnTo>
                  <a:lnTo>
                    <a:pt x="35" y="49"/>
                  </a:lnTo>
                  <a:lnTo>
                    <a:pt x="37" y="44"/>
                  </a:lnTo>
                  <a:lnTo>
                    <a:pt x="42" y="41"/>
                  </a:lnTo>
                  <a:lnTo>
                    <a:pt x="47" y="37"/>
                  </a:lnTo>
                  <a:lnTo>
                    <a:pt x="50" y="35"/>
                  </a:lnTo>
                  <a:lnTo>
                    <a:pt x="54" y="31"/>
                  </a:lnTo>
                  <a:lnTo>
                    <a:pt x="57" y="29"/>
                  </a:lnTo>
                  <a:lnTo>
                    <a:pt x="69" y="26"/>
                  </a:lnTo>
                  <a:lnTo>
                    <a:pt x="81" y="23"/>
                  </a:lnTo>
                  <a:lnTo>
                    <a:pt x="88" y="22"/>
                  </a:lnTo>
                  <a:lnTo>
                    <a:pt x="100" y="20"/>
                  </a:lnTo>
                  <a:lnTo>
                    <a:pt x="112" y="18"/>
                  </a:lnTo>
                  <a:lnTo>
                    <a:pt x="121" y="15"/>
                  </a:lnTo>
                  <a:lnTo>
                    <a:pt x="125" y="13"/>
                  </a:lnTo>
                  <a:lnTo>
                    <a:pt x="128" y="11"/>
                  </a:lnTo>
                  <a:lnTo>
                    <a:pt x="135" y="11"/>
                  </a:lnTo>
                  <a:lnTo>
                    <a:pt x="143" y="9"/>
                  </a:lnTo>
                  <a:lnTo>
                    <a:pt x="152" y="8"/>
                  </a:lnTo>
                  <a:lnTo>
                    <a:pt x="157" y="7"/>
                  </a:lnTo>
                  <a:lnTo>
                    <a:pt x="172" y="5"/>
                  </a:lnTo>
                  <a:lnTo>
                    <a:pt x="186" y="4"/>
                  </a:lnTo>
                  <a:lnTo>
                    <a:pt x="198" y="3"/>
                  </a:lnTo>
                  <a:lnTo>
                    <a:pt x="205" y="2"/>
                  </a:lnTo>
                  <a:lnTo>
                    <a:pt x="209" y="2"/>
                  </a:lnTo>
                  <a:lnTo>
                    <a:pt x="221" y="1"/>
                  </a:lnTo>
                  <a:lnTo>
                    <a:pt x="237" y="1"/>
                  </a:lnTo>
                  <a:lnTo>
                    <a:pt x="249" y="1"/>
                  </a:lnTo>
                  <a:lnTo>
                    <a:pt x="258" y="0"/>
                  </a:lnTo>
                  <a:lnTo>
                    <a:pt x="274" y="1"/>
                  </a:lnTo>
                  <a:lnTo>
                    <a:pt x="286" y="1"/>
                  </a:lnTo>
                  <a:lnTo>
                    <a:pt x="293" y="1"/>
                  </a:lnTo>
                  <a:lnTo>
                    <a:pt x="296" y="1"/>
                  </a:lnTo>
                  <a:lnTo>
                    <a:pt x="303" y="2"/>
                  </a:lnTo>
                  <a:lnTo>
                    <a:pt x="312" y="3"/>
                  </a:lnTo>
                  <a:lnTo>
                    <a:pt x="321" y="3"/>
                  </a:lnTo>
                  <a:lnTo>
                    <a:pt x="330" y="3"/>
                  </a:lnTo>
                  <a:lnTo>
                    <a:pt x="340" y="3"/>
                  </a:lnTo>
                  <a:lnTo>
                    <a:pt x="343" y="3"/>
                  </a:lnTo>
                  <a:lnTo>
                    <a:pt x="352" y="4"/>
                  </a:lnTo>
                  <a:lnTo>
                    <a:pt x="361" y="4"/>
                  </a:lnTo>
                  <a:lnTo>
                    <a:pt x="365" y="5"/>
                  </a:lnTo>
                  <a:lnTo>
                    <a:pt x="385" y="15"/>
                  </a:lnTo>
                  <a:lnTo>
                    <a:pt x="397" y="17"/>
                  </a:lnTo>
                  <a:lnTo>
                    <a:pt x="400" y="18"/>
                  </a:lnTo>
                  <a:lnTo>
                    <a:pt x="412" y="28"/>
                  </a:lnTo>
                  <a:lnTo>
                    <a:pt x="419" y="29"/>
                  </a:lnTo>
                  <a:lnTo>
                    <a:pt x="429" y="39"/>
                  </a:lnTo>
                  <a:lnTo>
                    <a:pt x="431" y="46"/>
                  </a:lnTo>
                  <a:lnTo>
                    <a:pt x="433" y="49"/>
                  </a:lnTo>
                  <a:lnTo>
                    <a:pt x="436" y="57"/>
                  </a:lnTo>
                  <a:lnTo>
                    <a:pt x="438" y="65"/>
                  </a:lnTo>
                  <a:lnTo>
                    <a:pt x="439" y="68"/>
                  </a:lnTo>
                  <a:lnTo>
                    <a:pt x="442" y="72"/>
                  </a:lnTo>
                  <a:lnTo>
                    <a:pt x="443" y="80"/>
                  </a:lnTo>
                  <a:lnTo>
                    <a:pt x="444" y="84"/>
                  </a:lnTo>
                  <a:lnTo>
                    <a:pt x="446" y="87"/>
                  </a:lnTo>
                  <a:lnTo>
                    <a:pt x="447" y="92"/>
                  </a:lnTo>
                  <a:lnTo>
                    <a:pt x="449" y="95"/>
                  </a:lnTo>
                  <a:lnTo>
                    <a:pt x="449" y="99"/>
                  </a:lnTo>
                  <a:lnTo>
                    <a:pt x="450" y="106"/>
                  </a:lnTo>
                  <a:lnTo>
                    <a:pt x="451" y="113"/>
                  </a:lnTo>
                  <a:lnTo>
                    <a:pt x="452" y="117"/>
                  </a:lnTo>
                  <a:lnTo>
                    <a:pt x="453" y="128"/>
                  </a:lnTo>
                  <a:lnTo>
                    <a:pt x="455" y="138"/>
                  </a:lnTo>
                  <a:lnTo>
                    <a:pt x="455" y="143"/>
                  </a:lnTo>
                  <a:lnTo>
                    <a:pt x="455" y="155"/>
                  </a:lnTo>
                  <a:lnTo>
                    <a:pt x="455" y="162"/>
                  </a:lnTo>
                  <a:lnTo>
                    <a:pt x="455" y="166"/>
                  </a:lnTo>
                  <a:lnTo>
                    <a:pt x="455" y="170"/>
                  </a:lnTo>
                  <a:lnTo>
                    <a:pt x="455" y="178"/>
                  </a:lnTo>
                  <a:lnTo>
                    <a:pt x="455" y="188"/>
                  </a:lnTo>
                  <a:lnTo>
                    <a:pt x="455" y="192"/>
                  </a:lnTo>
                  <a:lnTo>
                    <a:pt x="455" y="196"/>
                  </a:lnTo>
                  <a:lnTo>
                    <a:pt x="455" y="203"/>
                  </a:lnTo>
                  <a:lnTo>
                    <a:pt x="455" y="208"/>
                  </a:lnTo>
                  <a:lnTo>
                    <a:pt x="455" y="213"/>
                  </a:lnTo>
                  <a:lnTo>
                    <a:pt x="0" y="213"/>
                  </a:lnTo>
                  <a:lnTo>
                    <a:pt x="1" y="208"/>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4229" name="Rectangle 133"/>
            <p:cNvSpPr>
              <a:spLocks noChangeArrowheads="1"/>
            </p:cNvSpPr>
            <p:nvPr/>
          </p:nvSpPr>
          <p:spPr bwMode="auto">
            <a:xfrm>
              <a:off x="4652" y="2039"/>
              <a:ext cx="324" cy="129"/>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4230" name="Rectangle 134"/>
            <p:cNvSpPr>
              <a:spLocks noChangeArrowheads="1"/>
            </p:cNvSpPr>
            <p:nvPr/>
          </p:nvSpPr>
          <p:spPr bwMode="auto">
            <a:xfrm>
              <a:off x="4663" y="2051"/>
              <a:ext cx="302" cy="117"/>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4231" name="Rectangle 135" descr="Small grid"/>
            <p:cNvSpPr>
              <a:spLocks noChangeArrowheads="1"/>
            </p:cNvSpPr>
            <p:nvPr/>
          </p:nvSpPr>
          <p:spPr bwMode="auto">
            <a:xfrm>
              <a:off x="4855" y="2096"/>
              <a:ext cx="73" cy="72"/>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4232" name="Rectangle 136"/>
            <p:cNvSpPr>
              <a:spLocks noChangeArrowheads="1"/>
            </p:cNvSpPr>
            <p:nvPr/>
          </p:nvSpPr>
          <p:spPr bwMode="auto">
            <a:xfrm>
              <a:off x="4652" y="2173"/>
              <a:ext cx="324" cy="31"/>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4233" name="Rectangle 137" descr="Small grid"/>
            <p:cNvSpPr>
              <a:spLocks noChangeArrowheads="1"/>
            </p:cNvSpPr>
            <p:nvPr/>
          </p:nvSpPr>
          <p:spPr bwMode="auto">
            <a:xfrm>
              <a:off x="4705" y="2096"/>
              <a:ext cx="72" cy="72"/>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22" name="Group 141"/>
            <p:cNvGrpSpPr>
              <a:grpSpLocks/>
            </p:cNvGrpSpPr>
            <p:nvPr/>
          </p:nvGrpSpPr>
          <p:grpSpPr bwMode="auto">
            <a:xfrm>
              <a:off x="4674" y="2062"/>
              <a:ext cx="133" cy="134"/>
              <a:chOff x="4674" y="2062"/>
              <a:chExt cx="133" cy="134"/>
            </a:xfrm>
          </p:grpSpPr>
          <p:sp>
            <p:nvSpPr>
              <p:cNvPr id="4234" name="AutoShape 138"/>
              <p:cNvSpPr>
                <a:spLocks noChangeArrowheads="1"/>
              </p:cNvSpPr>
              <p:nvPr/>
            </p:nvSpPr>
            <p:spPr bwMode="auto">
              <a:xfrm>
                <a:off x="4696" y="2083"/>
                <a:ext cx="89" cy="92"/>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4235" name="AutoShape 139"/>
              <p:cNvSpPr>
                <a:spLocks noChangeArrowheads="1"/>
              </p:cNvSpPr>
              <p:nvPr/>
            </p:nvSpPr>
            <p:spPr bwMode="auto">
              <a:xfrm>
                <a:off x="4685" y="2073"/>
                <a:ext cx="111" cy="112"/>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4236" name="AutoShape 140"/>
              <p:cNvSpPr>
                <a:spLocks noChangeArrowheads="1"/>
              </p:cNvSpPr>
              <p:nvPr/>
            </p:nvSpPr>
            <p:spPr bwMode="auto">
              <a:xfrm>
                <a:off x="4674" y="2062"/>
                <a:ext cx="133" cy="134"/>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23" name="Group 145"/>
            <p:cNvGrpSpPr>
              <a:grpSpLocks/>
            </p:cNvGrpSpPr>
            <p:nvPr/>
          </p:nvGrpSpPr>
          <p:grpSpPr bwMode="auto">
            <a:xfrm>
              <a:off x="4822" y="2062"/>
              <a:ext cx="133" cy="134"/>
              <a:chOff x="4822" y="2062"/>
              <a:chExt cx="133" cy="134"/>
            </a:xfrm>
          </p:grpSpPr>
          <p:sp>
            <p:nvSpPr>
              <p:cNvPr id="4238" name="AutoShape 142"/>
              <p:cNvSpPr>
                <a:spLocks noChangeArrowheads="1"/>
              </p:cNvSpPr>
              <p:nvPr/>
            </p:nvSpPr>
            <p:spPr bwMode="auto">
              <a:xfrm>
                <a:off x="4844" y="2083"/>
                <a:ext cx="89" cy="92"/>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4239" name="AutoShape 143"/>
              <p:cNvSpPr>
                <a:spLocks noChangeArrowheads="1"/>
              </p:cNvSpPr>
              <p:nvPr/>
            </p:nvSpPr>
            <p:spPr bwMode="auto">
              <a:xfrm>
                <a:off x="4833" y="2073"/>
                <a:ext cx="111" cy="112"/>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4240" name="AutoShape 144"/>
              <p:cNvSpPr>
                <a:spLocks noChangeArrowheads="1"/>
              </p:cNvSpPr>
              <p:nvPr/>
            </p:nvSpPr>
            <p:spPr bwMode="auto">
              <a:xfrm>
                <a:off x="4822" y="2062"/>
                <a:ext cx="133" cy="134"/>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sp>
        <p:nvSpPr>
          <p:cNvPr id="4245" name="Rectangle 149">
            <a:hlinkClick r:id="rId7" action="ppaction://hlinksldjump"/>
          </p:cNvPr>
          <p:cNvSpPr>
            <a:spLocks noChangeArrowheads="1"/>
          </p:cNvSpPr>
          <p:nvPr/>
        </p:nvSpPr>
        <p:spPr bwMode="auto">
          <a:xfrm>
            <a:off x="5816600" y="3683000"/>
            <a:ext cx="3327400" cy="369974"/>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dirty="0"/>
              <a:t>Inductive Magnetic</a:t>
            </a:r>
          </a:p>
        </p:txBody>
      </p:sp>
      <p:grpSp>
        <p:nvGrpSpPr>
          <p:cNvPr id="24" name="Group 251"/>
          <p:cNvGrpSpPr>
            <a:grpSpLocks/>
          </p:cNvGrpSpPr>
          <p:nvPr/>
        </p:nvGrpSpPr>
        <p:grpSpPr bwMode="auto">
          <a:xfrm>
            <a:off x="385763" y="4508500"/>
            <a:ext cx="1876425" cy="592138"/>
            <a:chOff x="243" y="2840"/>
            <a:chExt cx="1182" cy="373"/>
          </a:xfrm>
        </p:grpSpPr>
        <p:sp>
          <p:nvSpPr>
            <p:cNvPr id="4246" name="Rectangle 150"/>
            <p:cNvSpPr>
              <a:spLocks noChangeArrowheads="1"/>
            </p:cNvSpPr>
            <p:nvPr/>
          </p:nvSpPr>
          <p:spPr bwMode="auto">
            <a:xfrm>
              <a:off x="649" y="2999"/>
              <a:ext cx="69" cy="37"/>
            </a:xfrm>
            <a:prstGeom prst="rect">
              <a:avLst/>
            </a:prstGeom>
            <a:solidFill>
              <a:schemeClr val="bg1"/>
            </a:solidFill>
            <a:ln w="12699">
              <a:solidFill>
                <a:schemeClr val="bg2"/>
              </a:solidFill>
              <a:miter lim="800000"/>
              <a:headEnd/>
              <a:tailEnd/>
            </a:ln>
            <a:effectLst/>
          </p:spPr>
          <p:txBody>
            <a:bodyPr wrap="none" anchor="ctr"/>
            <a:lstStyle/>
            <a:p>
              <a:endParaRPr lang="en-GB"/>
            </a:p>
          </p:txBody>
        </p:sp>
        <p:grpSp>
          <p:nvGrpSpPr>
            <p:cNvPr id="25" name="Group 153"/>
            <p:cNvGrpSpPr>
              <a:grpSpLocks/>
            </p:cNvGrpSpPr>
            <p:nvPr/>
          </p:nvGrpSpPr>
          <p:grpSpPr bwMode="auto">
            <a:xfrm>
              <a:off x="305" y="3120"/>
              <a:ext cx="215" cy="33"/>
              <a:chOff x="305" y="3120"/>
              <a:chExt cx="215" cy="33"/>
            </a:xfrm>
          </p:grpSpPr>
          <p:sp>
            <p:nvSpPr>
              <p:cNvPr id="4247" name="Rectangle 151"/>
              <p:cNvSpPr>
                <a:spLocks noChangeArrowheads="1"/>
              </p:cNvSpPr>
              <p:nvPr/>
            </p:nvSpPr>
            <p:spPr bwMode="auto">
              <a:xfrm rot="10080000" flipH="1">
                <a:off x="342" y="3120"/>
                <a:ext cx="178" cy="8"/>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4248" name="Line 152"/>
              <p:cNvSpPr>
                <a:spLocks noChangeShapeType="1"/>
              </p:cNvSpPr>
              <p:nvPr/>
            </p:nvSpPr>
            <p:spPr bwMode="auto">
              <a:xfrm flipH="1">
                <a:off x="305" y="3144"/>
                <a:ext cx="34" cy="9"/>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4250" name="Rectangle 154"/>
            <p:cNvSpPr>
              <a:spLocks noChangeArrowheads="1"/>
            </p:cNvSpPr>
            <p:nvPr/>
          </p:nvSpPr>
          <p:spPr bwMode="auto">
            <a:xfrm>
              <a:off x="335" y="3086"/>
              <a:ext cx="178" cy="8"/>
            </a:xfrm>
            <a:prstGeom prst="rect">
              <a:avLst/>
            </a:prstGeom>
            <a:solidFill>
              <a:srgbClr val="66FF33"/>
            </a:solidFill>
            <a:ln w="12699">
              <a:solidFill>
                <a:srgbClr val="66FF33"/>
              </a:solidFill>
              <a:miter lim="800000"/>
              <a:headEnd/>
              <a:tailEnd/>
            </a:ln>
            <a:effectLst/>
          </p:spPr>
          <p:txBody>
            <a:bodyPr wrap="none" anchor="ctr"/>
            <a:lstStyle/>
            <a:p>
              <a:endParaRPr lang="en-GB"/>
            </a:p>
          </p:txBody>
        </p:sp>
        <p:sp>
          <p:nvSpPr>
            <p:cNvPr id="4251" name="Line 155"/>
            <p:cNvSpPr>
              <a:spLocks noChangeShapeType="1"/>
            </p:cNvSpPr>
            <p:nvPr/>
          </p:nvSpPr>
          <p:spPr bwMode="auto">
            <a:xfrm flipH="1">
              <a:off x="300" y="3089"/>
              <a:ext cx="3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nvGrpSpPr>
            <p:cNvPr id="26" name="Group 159"/>
            <p:cNvGrpSpPr>
              <a:grpSpLocks/>
            </p:cNvGrpSpPr>
            <p:nvPr/>
          </p:nvGrpSpPr>
          <p:grpSpPr bwMode="auto">
            <a:xfrm>
              <a:off x="309" y="3028"/>
              <a:ext cx="211" cy="32"/>
              <a:chOff x="309" y="3028"/>
              <a:chExt cx="211" cy="32"/>
            </a:xfrm>
          </p:grpSpPr>
          <p:sp>
            <p:nvSpPr>
              <p:cNvPr id="4253" name="Rectangle 157"/>
              <p:cNvSpPr>
                <a:spLocks noChangeArrowheads="1"/>
              </p:cNvSpPr>
              <p:nvPr/>
            </p:nvSpPr>
            <p:spPr bwMode="auto">
              <a:xfrm rot="720000">
                <a:off x="342" y="3052"/>
                <a:ext cx="178" cy="8"/>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4254" name="Line 158"/>
              <p:cNvSpPr>
                <a:spLocks noChangeShapeType="1"/>
              </p:cNvSpPr>
              <p:nvPr/>
            </p:nvSpPr>
            <p:spPr bwMode="auto">
              <a:xfrm>
                <a:off x="309" y="3028"/>
                <a:ext cx="30" cy="7"/>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27" name="Group 163"/>
            <p:cNvGrpSpPr>
              <a:grpSpLocks/>
            </p:cNvGrpSpPr>
            <p:nvPr/>
          </p:nvGrpSpPr>
          <p:grpSpPr bwMode="auto">
            <a:xfrm>
              <a:off x="284" y="3173"/>
              <a:ext cx="40" cy="40"/>
              <a:chOff x="284" y="3173"/>
              <a:chExt cx="40" cy="40"/>
            </a:xfrm>
          </p:grpSpPr>
          <p:sp>
            <p:nvSpPr>
              <p:cNvPr id="4257" name="Line 161"/>
              <p:cNvSpPr>
                <a:spLocks noChangeShapeType="1"/>
              </p:cNvSpPr>
              <p:nvPr/>
            </p:nvSpPr>
            <p:spPr bwMode="auto">
              <a:xfrm flipH="1">
                <a:off x="284" y="3193"/>
                <a:ext cx="4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258" name="Line 162"/>
              <p:cNvSpPr>
                <a:spLocks noChangeShapeType="1"/>
              </p:cNvSpPr>
              <p:nvPr/>
            </p:nvSpPr>
            <p:spPr bwMode="auto">
              <a:xfrm>
                <a:off x="304" y="3173"/>
                <a:ext cx="0" cy="4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260" name="Line 164"/>
            <p:cNvSpPr>
              <a:spLocks noChangeShapeType="1"/>
            </p:cNvSpPr>
            <p:nvPr/>
          </p:nvSpPr>
          <p:spPr bwMode="auto">
            <a:xfrm flipV="1">
              <a:off x="299" y="2965"/>
              <a:ext cx="0" cy="4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28" name="Group 171"/>
            <p:cNvGrpSpPr>
              <a:grpSpLocks/>
            </p:cNvGrpSpPr>
            <p:nvPr/>
          </p:nvGrpSpPr>
          <p:grpSpPr bwMode="auto">
            <a:xfrm>
              <a:off x="243" y="3055"/>
              <a:ext cx="34" cy="64"/>
              <a:chOff x="243" y="3055"/>
              <a:chExt cx="34" cy="64"/>
            </a:xfrm>
          </p:grpSpPr>
          <p:grpSp>
            <p:nvGrpSpPr>
              <p:cNvPr id="29" name="Group 168"/>
              <p:cNvGrpSpPr>
                <a:grpSpLocks/>
              </p:cNvGrpSpPr>
              <p:nvPr/>
            </p:nvGrpSpPr>
            <p:grpSpPr bwMode="auto">
              <a:xfrm>
                <a:off x="243" y="3071"/>
                <a:ext cx="34" cy="33"/>
                <a:chOff x="243" y="3071"/>
                <a:chExt cx="34" cy="33"/>
              </a:xfrm>
            </p:grpSpPr>
            <p:sp>
              <p:nvSpPr>
                <p:cNvPr id="4261" name="Line 165"/>
                <p:cNvSpPr>
                  <a:spLocks noChangeShapeType="1"/>
                </p:cNvSpPr>
                <p:nvPr/>
              </p:nvSpPr>
              <p:spPr bwMode="auto">
                <a:xfrm flipH="1">
                  <a:off x="243" y="30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262" name="Line 166"/>
                <p:cNvSpPr>
                  <a:spLocks noChangeShapeType="1"/>
                </p:cNvSpPr>
                <p:nvPr/>
              </p:nvSpPr>
              <p:spPr bwMode="auto">
                <a:xfrm flipH="1">
                  <a:off x="244" y="310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263" name="Line 167"/>
                <p:cNvSpPr>
                  <a:spLocks noChangeShapeType="1"/>
                </p:cNvSpPr>
                <p:nvPr/>
              </p:nvSpPr>
              <p:spPr bwMode="auto">
                <a:xfrm>
                  <a:off x="276" y="3071"/>
                  <a:ext cx="0" cy="33"/>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265" name="Line 169"/>
              <p:cNvSpPr>
                <a:spLocks noChangeShapeType="1"/>
              </p:cNvSpPr>
              <p:nvPr/>
            </p:nvSpPr>
            <p:spPr bwMode="auto">
              <a:xfrm>
                <a:off x="244" y="3055"/>
                <a:ext cx="0" cy="1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266" name="Line 170"/>
              <p:cNvSpPr>
                <a:spLocks noChangeShapeType="1"/>
              </p:cNvSpPr>
              <p:nvPr/>
            </p:nvSpPr>
            <p:spPr bwMode="auto">
              <a:xfrm>
                <a:off x="245" y="3102"/>
                <a:ext cx="0"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30" name="Group 178"/>
            <p:cNvGrpSpPr>
              <a:grpSpLocks/>
            </p:cNvGrpSpPr>
            <p:nvPr/>
          </p:nvGrpSpPr>
          <p:grpSpPr bwMode="auto">
            <a:xfrm>
              <a:off x="1248" y="2857"/>
              <a:ext cx="176" cy="287"/>
              <a:chOff x="1248" y="2857"/>
              <a:chExt cx="176" cy="287"/>
            </a:xfrm>
          </p:grpSpPr>
          <p:grpSp>
            <p:nvGrpSpPr>
              <p:cNvPr id="31" name="Group 174"/>
              <p:cNvGrpSpPr>
                <a:grpSpLocks/>
              </p:cNvGrpSpPr>
              <p:nvPr/>
            </p:nvGrpSpPr>
            <p:grpSpPr bwMode="auto">
              <a:xfrm>
                <a:off x="1248" y="2857"/>
                <a:ext cx="176" cy="144"/>
                <a:chOff x="1248" y="2857"/>
                <a:chExt cx="176" cy="144"/>
              </a:xfrm>
            </p:grpSpPr>
            <p:sp>
              <p:nvSpPr>
                <p:cNvPr id="4268" name="Freeform 172"/>
                <p:cNvSpPr>
                  <a:spLocks/>
                </p:cNvSpPr>
                <p:nvPr/>
              </p:nvSpPr>
              <p:spPr bwMode="auto">
                <a:xfrm>
                  <a:off x="1248" y="2857"/>
                  <a:ext cx="56" cy="140"/>
                </a:xfrm>
                <a:custGeom>
                  <a:avLst/>
                  <a:gdLst/>
                  <a:ahLst/>
                  <a:cxnLst>
                    <a:cxn ang="0">
                      <a:pos x="54" y="139"/>
                    </a:cxn>
                    <a:cxn ang="0">
                      <a:pos x="0" y="139"/>
                    </a:cxn>
                    <a:cxn ang="0">
                      <a:pos x="0" y="0"/>
                    </a:cxn>
                    <a:cxn ang="0">
                      <a:pos x="55" y="0"/>
                    </a:cxn>
                  </a:cxnLst>
                  <a:rect l="0" t="0" r="r" b="b"/>
                  <a:pathLst>
                    <a:path w="56" h="140">
                      <a:moveTo>
                        <a:pt x="54" y="139"/>
                      </a:moveTo>
                      <a:lnTo>
                        <a:pt x="0" y="139"/>
                      </a:lnTo>
                      <a:lnTo>
                        <a:pt x="0" y="0"/>
                      </a:lnTo>
                      <a:lnTo>
                        <a:pt x="55"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4269" name="Arc 173"/>
                <p:cNvSpPr>
                  <a:spLocks/>
                </p:cNvSpPr>
                <p:nvPr/>
              </p:nvSpPr>
              <p:spPr bwMode="auto">
                <a:xfrm rot="10800000">
                  <a:off x="1300" y="2859"/>
                  <a:ext cx="124" cy="142"/>
                </a:xfrm>
                <a:custGeom>
                  <a:avLst/>
                  <a:gdLst>
                    <a:gd name="G0" fmla="+- 21600 0 0"/>
                    <a:gd name="G1" fmla="+- 21599 0 0"/>
                    <a:gd name="G2" fmla="+- 21600 0 0"/>
                    <a:gd name="T0" fmla="*/ 21600 w 21600"/>
                    <a:gd name="T1" fmla="*/ 43199 h 43199"/>
                    <a:gd name="T2" fmla="*/ 21426 w 21600"/>
                    <a:gd name="T3" fmla="*/ 0 h 43199"/>
                    <a:gd name="T4" fmla="*/ 21600 w 21600"/>
                    <a:gd name="T5" fmla="*/ 21599 h 43199"/>
                  </a:gdLst>
                  <a:ahLst/>
                  <a:cxnLst>
                    <a:cxn ang="0">
                      <a:pos x="T0" y="T1"/>
                    </a:cxn>
                    <a:cxn ang="0">
                      <a:pos x="T2" y="T3"/>
                    </a:cxn>
                    <a:cxn ang="0">
                      <a:pos x="T4" y="T5"/>
                    </a:cxn>
                  </a:cxnLst>
                  <a:rect l="0" t="0" r="r" b="b"/>
                  <a:pathLst>
                    <a:path w="21600" h="43199" fill="none" extrusionOk="0">
                      <a:moveTo>
                        <a:pt x="21600" y="43199"/>
                      </a:moveTo>
                      <a:cubicBezTo>
                        <a:pt x="9670" y="43199"/>
                        <a:pt x="0" y="33528"/>
                        <a:pt x="0" y="21599"/>
                      </a:cubicBezTo>
                      <a:cubicBezTo>
                        <a:pt x="-1" y="9737"/>
                        <a:pt x="9564" y="95"/>
                        <a:pt x="21425" y="-1"/>
                      </a:cubicBezTo>
                    </a:path>
                    <a:path w="21600" h="43199" stroke="0" extrusionOk="0">
                      <a:moveTo>
                        <a:pt x="21600" y="43199"/>
                      </a:moveTo>
                      <a:cubicBezTo>
                        <a:pt x="9670" y="43199"/>
                        <a:pt x="0" y="33528"/>
                        <a:pt x="0" y="21599"/>
                      </a:cubicBezTo>
                      <a:cubicBezTo>
                        <a:pt x="-1" y="9737"/>
                        <a:pt x="9564" y="95"/>
                        <a:pt x="21425" y="-1"/>
                      </a:cubicBezTo>
                      <a:lnTo>
                        <a:pt x="21600" y="21599"/>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4256" name="Group 177"/>
              <p:cNvGrpSpPr>
                <a:grpSpLocks/>
              </p:cNvGrpSpPr>
              <p:nvPr/>
            </p:nvGrpSpPr>
            <p:grpSpPr bwMode="auto">
              <a:xfrm>
                <a:off x="1248" y="2996"/>
                <a:ext cx="176" cy="148"/>
                <a:chOff x="1248" y="2996"/>
                <a:chExt cx="176" cy="148"/>
              </a:xfrm>
            </p:grpSpPr>
            <p:sp>
              <p:nvSpPr>
                <p:cNvPr id="4271" name="Freeform 175"/>
                <p:cNvSpPr>
                  <a:spLocks/>
                </p:cNvSpPr>
                <p:nvPr/>
              </p:nvSpPr>
              <p:spPr bwMode="auto">
                <a:xfrm>
                  <a:off x="1248" y="2996"/>
                  <a:ext cx="56" cy="145"/>
                </a:xfrm>
                <a:custGeom>
                  <a:avLst/>
                  <a:gdLst/>
                  <a:ahLst/>
                  <a:cxnLst>
                    <a:cxn ang="0">
                      <a:pos x="54" y="144"/>
                    </a:cxn>
                    <a:cxn ang="0">
                      <a:pos x="0" y="144"/>
                    </a:cxn>
                    <a:cxn ang="0">
                      <a:pos x="0" y="0"/>
                    </a:cxn>
                    <a:cxn ang="0">
                      <a:pos x="55" y="0"/>
                    </a:cxn>
                  </a:cxnLst>
                  <a:rect l="0" t="0" r="r" b="b"/>
                  <a:pathLst>
                    <a:path w="56" h="145">
                      <a:moveTo>
                        <a:pt x="54" y="144"/>
                      </a:moveTo>
                      <a:lnTo>
                        <a:pt x="0" y="144"/>
                      </a:lnTo>
                      <a:lnTo>
                        <a:pt x="0" y="0"/>
                      </a:lnTo>
                      <a:lnTo>
                        <a:pt x="55"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4272" name="Arc 176"/>
                <p:cNvSpPr>
                  <a:spLocks/>
                </p:cNvSpPr>
                <p:nvPr/>
              </p:nvSpPr>
              <p:spPr bwMode="auto">
                <a:xfrm rot="10800000">
                  <a:off x="1300" y="2997"/>
                  <a:ext cx="124" cy="147"/>
                </a:xfrm>
                <a:custGeom>
                  <a:avLst/>
                  <a:gdLst>
                    <a:gd name="G0" fmla="+- 21600 0 0"/>
                    <a:gd name="G1" fmla="+- 21599 0 0"/>
                    <a:gd name="G2" fmla="+- 21600 0 0"/>
                    <a:gd name="T0" fmla="*/ 21600 w 21600"/>
                    <a:gd name="T1" fmla="*/ 43199 h 43199"/>
                    <a:gd name="T2" fmla="*/ 21427 w 21600"/>
                    <a:gd name="T3" fmla="*/ 0 h 43199"/>
                    <a:gd name="T4" fmla="*/ 21600 w 21600"/>
                    <a:gd name="T5" fmla="*/ 21599 h 43199"/>
                  </a:gdLst>
                  <a:ahLst/>
                  <a:cxnLst>
                    <a:cxn ang="0">
                      <a:pos x="T0" y="T1"/>
                    </a:cxn>
                    <a:cxn ang="0">
                      <a:pos x="T2" y="T3"/>
                    </a:cxn>
                    <a:cxn ang="0">
                      <a:pos x="T4" y="T5"/>
                    </a:cxn>
                  </a:cxnLst>
                  <a:rect l="0" t="0" r="r" b="b"/>
                  <a:pathLst>
                    <a:path w="21600" h="43199" fill="none" extrusionOk="0">
                      <a:moveTo>
                        <a:pt x="21600" y="43199"/>
                      </a:moveTo>
                      <a:cubicBezTo>
                        <a:pt x="9670" y="43199"/>
                        <a:pt x="0" y="33528"/>
                        <a:pt x="0" y="21599"/>
                      </a:cubicBezTo>
                      <a:cubicBezTo>
                        <a:pt x="-1" y="9737"/>
                        <a:pt x="9565" y="94"/>
                        <a:pt x="21426" y="-1"/>
                      </a:cubicBezTo>
                    </a:path>
                    <a:path w="21600" h="43199" stroke="0" extrusionOk="0">
                      <a:moveTo>
                        <a:pt x="21600" y="43199"/>
                      </a:moveTo>
                      <a:cubicBezTo>
                        <a:pt x="9670" y="43199"/>
                        <a:pt x="0" y="33528"/>
                        <a:pt x="0" y="21599"/>
                      </a:cubicBezTo>
                      <a:cubicBezTo>
                        <a:pt x="-1" y="9737"/>
                        <a:pt x="9565" y="94"/>
                        <a:pt x="21426" y="-1"/>
                      </a:cubicBezTo>
                      <a:lnTo>
                        <a:pt x="21600" y="21599"/>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4259" name="Group 204"/>
            <p:cNvGrpSpPr>
              <a:grpSpLocks/>
            </p:cNvGrpSpPr>
            <p:nvPr/>
          </p:nvGrpSpPr>
          <p:grpSpPr bwMode="auto">
            <a:xfrm>
              <a:off x="1235" y="2867"/>
              <a:ext cx="190" cy="267"/>
              <a:chOff x="1235" y="2867"/>
              <a:chExt cx="190" cy="267"/>
            </a:xfrm>
          </p:grpSpPr>
          <p:grpSp>
            <p:nvGrpSpPr>
              <p:cNvPr id="4264" name="Group 182"/>
              <p:cNvGrpSpPr>
                <a:grpSpLocks/>
              </p:cNvGrpSpPr>
              <p:nvPr/>
            </p:nvGrpSpPr>
            <p:grpSpPr bwMode="auto">
              <a:xfrm>
                <a:off x="1250" y="2880"/>
                <a:ext cx="138" cy="100"/>
                <a:chOff x="1250" y="2880"/>
                <a:chExt cx="138" cy="100"/>
              </a:xfrm>
            </p:grpSpPr>
            <p:sp>
              <p:nvSpPr>
                <p:cNvPr id="4275" name="Freeform 179"/>
                <p:cNvSpPr>
                  <a:spLocks/>
                </p:cNvSpPr>
                <p:nvPr/>
              </p:nvSpPr>
              <p:spPr bwMode="auto">
                <a:xfrm>
                  <a:off x="1250" y="2880"/>
                  <a:ext cx="71" cy="98"/>
                </a:xfrm>
                <a:custGeom>
                  <a:avLst/>
                  <a:gdLst/>
                  <a:ahLst/>
                  <a:cxnLst>
                    <a:cxn ang="0">
                      <a:pos x="69" y="0"/>
                    </a:cxn>
                    <a:cxn ang="0">
                      <a:pos x="0" y="0"/>
                    </a:cxn>
                    <a:cxn ang="0">
                      <a:pos x="0" y="97"/>
                    </a:cxn>
                    <a:cxn ang="0">
                      <a:pos x="70" y="97"/>
                    </a:cxn>
                  </a:cxnLst>
                  <a:rect l="0" t="0" r="r" b="b"/>
                  <a:pathLst>
                    <a:path w="71" h="98">
                      <a:moveTo>
                        <a:pt x="69" y="0"/>
                      </a:moveTo>
                      <a:lnTo>
                        <a:pt x="0" y="0"/>
                      </a:lnTo>
                      <a:lnTo>
                        <a:pt x="0" y="97"/>
                      </a:lnTo>
                      <a:lnTo>
                        <a:pt x="70" y="97"/>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4276" name="Arc 180"/>
                <p:cNvSpPr>
                  <a:spLocks/>
                </p:cNvSpPr>
                <p:nvPr/>
              </p:nvSpPr>
              <p:spPr bwMode="auto">
                <a:xfrm rot="10800000">
                  <a:off x="1320" y="2881"/>
                  <a:ext cx="68" cy="4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4277" name="Arc 181"/>
                <p:cNvSpPr>
                  <a:spLocks/>
                </p:cNvSpPr>
                <p:nvPr/>
              </p:nvSpPr>
              <p:spPr bwMode="auto">
                <a:xfrm rot="10800000">
                  <a:off x="1320" y="2933"/>
                  <a:ext cx="68" cy="47"/>
                </a:xfrm>
                <a:custGeom>
                  <a:avLst/>
                  <a:gdLst>
                    <a:gd name="G0" fmla="+- 21600 0 0"/>
                    <a:gd name="G1" fmla="+- 21598 0 0"/>
                    <a:gd name="G2" fmla="+- 21600 0 0"/>
                    <a:gd name="T0" fmla="*/ 0 w 21600"/>
                    <a:gd name="T1" fmla="*/ 21598 h 21598"/>
                    <a:gd name="T2" fmla="*/ 21282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92"/>
                        <a:pt x="9477" y="174"/>
                        <a:pt x="21282" y="0"/>
                      </a:cubicBezTo>
                    </a:path>
                    <a:path w="21600" h="21598" stroke="0" extrusionOk="0">
                      <a:moveTo>
                        <a:pt x="0" y="21598"/>
                      </a:moveTo>
                      <a:cubicBezTo>
                        <a:pt x="0" y="9792"/>
                        <a:pt x="9477" y="174"/>
                        <a:pt x="21282" y="0"/>
                      </a:cubicBezTo>
                      <a:lnTo>
                        <a:pt x="21600" y="21598"/>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4267" name="Group 186"/>
              <p:cNvGrpSpPr>
                <a:grpSpLocks/>
              </p:cNvGrpSpPr>
              <p:nvPr/>
            </p:nvGrpSpPr>
            <p:grpSpPr bwMode="auto">
              <a:xfrm>
                <a:off x="1241" y="2873"/>
                <a:ext cx="168" cy="114"/>
                <a:chOff x="1241" y="2873"/>
                <a:chExt cx="168" cy="114"/>
              </a:xfrm>
            </p:grpSpPr>
            <p:sp>
              <p:nvSpPr>
                <p:cNvPr id="4279" name="Freeform 183"/>
                <p:cNvSpPr>
                  <a:spLocks/>
                </p:cNvSpPr>
                <p:nvPr/>
              </p:nvSpPr>
              <p:spPr bwMode="auto">
                <a:xfrm>
                  <a:off x="1241" y="2874"/>
                  <a:ext cx="87" cy="111"/>
                </a:xfrm>
                <a:custGeom>
                  <a:avLst/>
                  <a:gdLst/>
                  <a:ahLst/>
                  <a:cxnLst>
                    <a:cxn ang="0">
                      <a:pos x="85" y="0"/>
                    </a:cxn>
                    <a:cxn ang="0">
                      <a:pos x="0" y="0"/>
                    </a:cxn>
                    <a:cxn ang="0">
                      <a:pos x="0" y="110"/>
                    </a:cxn>
                    <a:cxn ang="0">
                      <a:pos x="86" y="110"/>
                    </a:cxn>
                  </a:cxnLst>
                  <a:rect l="0" t="0" r="r" b="b"/>
                  <a:pathLst>
                    <a:path w="87" h="111">
                      <a:moveTo>
                        <a:pt x="85" y="0"/>
                      </a:moveTo>
                      <a:lnTo>
                        <a:pt x="0" y="0"/>
                      </a:lnTo>
                      <a:lnTo>
                        <a:pt x="0" y="110"/>
                      </a:lnTo>
                      <a:lnTo>
                        <a:pt x="86" y="11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4280" name="Arc 184"/>
                <p:cNvSpPr>
                  <a:spLocks/>
                </p:cNvSpPr>
                <p:nvPr/>
              </p:nvSpPr>
              <p:spPr bwMode="auto">
                <a:xfrm rot="10800000">
                  <a:off x="1329" y="2873"/>
                  <a:ext cx="80" cy="56"/>
                </a:xfrm>
                <a:custGeom>
                  <a:avLst/>
                  <a:gdLst>
                    <a:gd name="G0" fmla="+- 21600 0 0"/>
                    <a:gd name="G1" fmla="+- 0 0 0"/>
                    <a:gd name="G2" fmla="+- 21600 0 0"/>
                    <a:gd name="T0" fmla="*/ 21328 w 21600"/>
                    <a:gd name="T1" fmla="*/ 21598 h 21598"/>
                    <a:gd name="T2" fmla="*/ 0 w 21600"/>
                    <a:gd name="T3" fmla="*/ 0 h 21598"/>
                    <a:gd name="T4" fmla="*/ 21600 w 21600"/>
                    <a:gd name="T5" fmla="*/ 0 h 21598"/>
                  </a:gdLst>
                  <a:ahLst/>
                  <a:cxnLst>
                    <a:cxn ang="0">
                      <a:pos x="T0" y="T1"/>
                    </a:cxn>
                    <a:cxn ang="0">
                      <a:pos x="T2" y="T3"/>
                    </a:cxn>
                    <a:cxn ang="0">
                      <a:pos x="T4" y="T5"/>
                    </a:cxn>
                  </a:cxnLst>
                  <a:rect l="0" t="0" r="r" b="b"/>
                  <a:pathLst>
                    <a:path w="21600" h="21598" fill="none" extrusionOk="0">
                      <a:moveTo>
                        <a:pt x="21327" y="21598"/>
                      </a:moveTo>
                      <a:cubicBezTo>
                        <a:pt x="9505" y="21449"/>
                        <a:pt x="0" y="11823"/>
                        <a:pt x="0" y="0"/>
                      </a:cubicBezTo>
                    </a:path>
                    <a:path w="21600" h="21598" stroke="0" extrusionOk="0">
                      <a:moveTo>
                        <a:pt x="21327" y="21598"/>
                      </a:moveTo>
                      <a:cubicBezTo>
                        <a:pt x="9505" y="21449"/>
                        <a:pt x="0" y="1182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4281" name="Arc 185"/>
                <p:cNvSpPr>
                  <a:spLocks/>
                </p:cNvSpPr>
                <p:nvPr/>
              </p:nvSpPr>
              <p:spPr bwMode="auto">
                <a:xfrm rot="10800000">
                  <a:off x="1328" y="2933"/>
                  <a:ext cx="80" cy="54"/>
                </a:xfrm>
                <a:custGeom>
                  <a:avLst/>
                  <a:gdLst>
                    <a:gd name="G0" fmla="+- 21596 0 0"/>
                    <a:gd name="G1" fmla="+- 21598 0 0"/>
                    <a:gd name="G2" fmla="+- 21600 0 0"/>
                    <a:gd name="T0" fmla="*/ 0 w 21596"/>
                    <a:gd name="T1" fmla="*/ 21202 h 21598"/>
                    <a:gd name="T2" fmla="*/ 21328 w 21596"/>
                    <a:gd name="T3" fmla="*/ 0 h 21598"/>
                    <a:gd name="T4" fmla="*/ 21596 w 21596"/>
                    <a:gd name="T5" fmla="*/ 21598 h 21598"/>
                  </a:gdLst>
                  <a:ahLst/>
                  <a:cxnLst>
                    <a:cxn ang="0">
                      <a:pos x="T0" y="T1"/>
                    </a:cxn>
                    <a:cxn ang="0">
                      <a:pos x="T2" y="T3"/>
                    </a:cxn>
                    <a:cxn ang="0">
                      <a:pos x="T4" y="T5"/>
                    </a:cxn>
                  </a:cxnLst>
                  <a:rect l="0" t="0" r="r" b="b"/>
                  <a:pathLst>
                    <a:path w="21596" h="21598" fill="none" extrusionOk="0">
                      <a:moveTo>
                        <a:pt x="-1" y="21201"/>
                      </a:moveTo>
                      <a:cubicBezTo>
                        <a:pt x="213" y="9533"/>
                        <a:pt x="9658" y="144"/>
                        <a:pt x="21327" y="-1"/>
                      </a:cubicBezTo>
                    </a:path>
                    <a:path w="21596" h="21598" stroke="0" extrusionOk="0">
                      <a:moveTo>
                        <a:pt x="-1" y="21201"/>
                      </a:moveTo>
                      <a:cubicBezTo>
                        <a:pt x="213" y="9533"/>
                        <a:pt x="9658" y="144"/>
                        <a:pt x="21327" y="-1"/>
                      </a:cubicBezTo>
                      <a:lnTo>
                        <a:pt x="21596" y="21598"/>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4270" name="Group 190"/>
              <p:cNvGrpSpPr>
                <a:grpSpLocks/>
              </p:cNvGrpSpPr>
              <p:nvPr/>
            </p:nvGrpSpPr>
            <p:grpSpPr bwMode="auto">
              <a:xfrm>
                <a:off x="1250" y="3021"/>
                <a:ext cx="138" cy="100"/>
                <a:chOff x="1250" y="3021"/>
                <a:chExt cx="138" cy="100"/>
              </a:xfrm>
            </p:grpSpPr>
            <p:sp>
              <p:nvSpPr>
                <p:cNvPr id="4283" name="Freeform 187"/>
                <p:cNvSpPr>
                  <a:spLocks/>
                </p:cNvSpPr>
                <p:nvPr/>
              </p:nvSpPr>
              <p:spPr bwMode="auto">
                <a:xfrm>
                  <a:off x="1250" y="3021"/>
                  <a:ext cx="71" cy="97"/>
                </a:xfrm>
                <a:custGeom>
                  <a:avLst/>
                  <a:gdLst/>
                  <a:ahLst/>
                  <a:cxnLst>
                    <a:cxn ang="0">
                      <a:pos x="69" y="0"/>
                    </a:cxn>
                    <a:cxn ang="0">
                      <a:pos x="0" y="0"/>
                    </a:cxn>
                    <a:cxn ang="0">
                      <a:pos x="0" y="96"/>
                    </a:cxn>
                    <a:cxn ang="0">
                      <a:pos x="70" y="96"/>
                    </a:cxn>
                  </a:cxnLst>
                  <a:rect l="0" t="0" r="r" b="b"/>
                  <a:pathLst>
                    <a:path w="71" h="97">
                      <a:moveTo>
                        <a:pt x="69" y="0"/>
                      </a:moveTo>
                      <a:lnTo>
                        <a:pt x="0" y="0"/>
                      </a:lnTo>
                      <a:lnTo>
                        <a:pt x="0" y="96"/>
                      </a:lnTo>
                      <a:lnTo>
                        <a:pt x="70" y="96"/>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4284" name="Arc 188"/>
                <p:cNvSpPr>
                  <a:spLocks/>
                </p:cNvSpPr>
                <p:nvPr/>
              </p:nvSpPr>
              <p:spPr bwMode="auto">
                <a:xfrm rot="10800000">
                  <a:off x="1320" y="3022"/>
                  <a:ext cx="68" cy="4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4285" name="Arc 189"/>
                <p:cNvSpPr>
                  <a:spLocks/>
                </p:cNvSpPr>
                <p:nvPr/>
              </p:nvSpPr>
              <p:spPr bwMode="auto">
                <a:xfrm rot="10800000">
                  <a:off x="1320" y="3072"/>
                  <a:ext cx="68" cy="49"/>
                </a:xfrm>
                <a:custGeom>
                  <a:avLst/>
                  <a:gdLst>
                    <a:gd name="G0" fmla="+- 21600 0 0"/>
                    <a:gd name="G1" fmla="+- 21598 0 0"/>
                    <a:gd name="G2" fmla="+- 21600 0 0"/>
                    <a:gd name="T0" fmla="*/ 0 w 21600"/>
                    <a:gd name="T1" fmla="*/ 21598 h 21598"/>
                    <a:gd name="T2" fmla="*/ 21282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92"/>
                        <a:pt x="9477" y="174"/>
                        <a:pt x="21282" y="0"/>
                      </a:cubicBezTo>
                    </a:path>
                    <a:path w="21600" h="21598" stroke="0" extrusionOk="0">
                      <a:moveTo>
                        <a:pt x="0" y="21598"/>
                      </a:moveTo>
                      <a:cubicBezTo>
                        <a:pt x="0" y="9792"/>
                        <a:pt x="9477" y="174"/>
                        <a:pt x="21282" y="0"/>
                      </a:cubicBezTo>
                      <a:lnTo>
                        <a:pt x="21600" y="21598"/>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4273" name="Group 194"/>
              <p:cNvGrpSpPr>
                <a:grpSpLocks/>
              </p:cNvGrpSpPr>
              <p:nvPr/>
            </p:nvGrpSpPr>
            <p:grpSpPr bwMode="auto">
              <a:xfrm>
                <a:off x="1241" y="3012"/>
                <a:ext cx="168" cy="113"/>
                <a:chOff x="1241" y="3012"/>
                <a:chExt cx="168" cy="113"/>
              </a:xfrm>
            </p:grpSpPr>
            <p:sp>
              <p:nvSpPr>
                <p:cNvPr id="4287" name="Freeform 191"/>
                <p:cNvSpPr>
                  <a:spLocks/>
                </p:cNvSpPr>
                <p:nvPr/>
              </p:nvSpPr>
              <p:spPr bwMode="auto">
                <a:xfrm>
                  <a:off x="1241" y="3012"/>
                  <a:ext cx="87" cy="113"/>
                </a:xfrm>
                <a:custGeom>
                  <a:avLst/>
                  <a:gdLst/>
                  <a:ahLst/>
                  <a:cxnLst>
                    <a:cxn ang="0">
                      <a:pos x="85" y="0"/>
                    </a:cxn>
                    <a:cxn ang="0">
                      <a:pos x="0" y="0"/>
                    </a:cxn>
                    <a:cxn ang="0">
                      <a:pos x="0" y="112"/>
                    </a:cxn>
                    <a:cxn ang="0">
                      <a:pos x="86" y="112"/>
                    </a:cxn>
                  </a:cxnLst>
                  <a:rect l="0" t="0" r="r" b="b"/>
                  <a:pathLst>
                    <a:path w="87" h="113">
                      <a:moveTo>
                        <a:pt x="85" y="0"/>
                      </a:moveTo>
                      <a:lnTo>
                        <a:pt x="0" y="0"/>
                      </a:lnTo>
                      <a:lnTo>
                        <a:pt x="0" y="112"/>
                      </a:lnTo>
                      <a:lnTo>
                        <a:pt x="86" y="112"/>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4288" name="Arc 192"/>
                <p:cNvSpPr>
                  <a:spLocks/>
                </p:cNvSpPr>
                <p:nvPr/>
              </p:nvSpPr>
              <p:spPr bwMode="auto">
                <a:xfrm rot="10800000">
                  <a:off x="1329" y="3013"/>
                  <a:ext cx="80" cy="55"/>
                </a:xfrm>
                <a:custGeom>
                  <a:avLst/>
                  <a:gdLst>
                    <a:gd name="G0" fmla="+- 21600 0 0"/>
                    <a:gd name="G1" fmla="+- 0 0 0"/>
                    <a:gd name="G2" fmla="+- 21600 0 0"/>
                    <a:gd name="T0" fmla="*/ 21328 w 21600"/>
                    <a:gd name="T1" fmla="*/ 21598 h 21598"/>
                    <a:gd name="T2" fmla="*/ 0 w 21600"/>
                    <a:gd name="T3" fmla="*/ 0 h 21598"/>
                    <a:gd name="T4" fmla="*/ 21600 w 21600"/>
                    <a:gd name="T5" fmla="*/ 0 h 21598"/>
                  </a:gdLst>
                  <a:ahLst/>
                  <a:cxnLst>
                    <a:cxn ang="0">
                      <a:pos x="T0" y="T1"/>
                    </a:cxn>
                    <a:cxn ang="0">
                      <a:pos x="T2" y="T3"/>
                    </a:cxn>
                    <a:cxn ang="0">
                      <a:pos x="T4" y="T5"/>
                    </a:cxn>
                  </a:cxnLst>
                  <a:rect l="0" t="0" r="r" b="b"/>
                  <a:pathLst>
                    <a:path w="21600" h="21598" fill="none" extrusionOk="0">
                      <a:moveTo>
                        <a:pt x="21327" y="21598"/>
                      </a:moveTo>
                      <a:cubicBezTo>
                        <a:pt x="9505" y="21449"/>
                        <a:pt x="0" y="11823"/>
                        <a:pt x="0" y="0"/>
                      </a:cubicBezTo>
                    </a:path>
                    <a:path w="21600" h="21598" stroke="0" extrusionOk="0">
                      <a:moveTo>
                        <a:pt x="21327" y="21598"/>
                      </a:moveTo>
                      <a:cubicBezTo>
                        <a:pt x="9505" y="21449"/>
                        <a:pt x="0" y="1182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4289" name="Arc 193"/>
                <p:cNvSpPr>
                  <a:spLocks/>
                </p:cNvSpPr>
                <p:nvPr/>
              </p:nvSpPr>
              <p:spPr bwMode="auto">
                <a:xfrm rot="10800000">
                  <a:off x="1328" y="3071"/>
                  <a:ext cx="80" cy="54"/>
                </a:xfrm>
                <a:custGeom>
                  <a:avLst/>
                  <a:gdLst>
                    <a:gd name="G0" fmla="+- 21600 0 0"/>
                    <a:gd name="G1" fmla="+- 21598 0 0"/>
                    <a:gd name="G2" fmla="+- 21600 0 0"/>
                    <a:gd name="T0" fmla="*/ 0 w 21600"/>
                    <a:gd name="T1" fmla="*/ 21598 h 21598"/>
                    <a:gd name="T2" fmla="*/ 2133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3"/>
                        <a:pt x="9506" y="147"/>
                        <a:pt x="21329" y="-1"/>
                      </a:cubicBezTo>
                    </a:path>
                    <a:path w="21600" h="21598" stroke="0" extrusionOk="0">
                      <a:moveTo>
                        <a:pt x="0" y="21598"/>
                      </a:moveTo>
                      <a:cubicBezTo>
                        <a:pt x="0" y="9773"/>
                        <a:pt x="9506" y="147"/>
                        <a:pt x="21329" y="-1"/>
                      </a:cubicBezTo>
                      <a:lnTo>
                        <a:pt x="21600" y="21598"/>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4274" name="Group 203"/>
              <p:cNvGrpSpPr>
                <a:grpSpLocks/>
              </p:cNvGrpSpPr>
              <p:nvPr/>
            </p:nvGrpSpPr>
            <p:grpSpPr bwMode="auto">
              <a:xfrm>
                <a:off x="1235" y="2867"/>
                <a:ext cx="190" cy="267"/>
                <a:chOff x="1235" y="2867"/>
                <a:chExt cx="190" cy="267"/>
              </a:xfrm>
            </p:grpSpPr>
            <p:grpSp>
              <p:nvGrpSpPr>
                <p:cNvPr id="4278" name="Group 198"/>
                <p:cNvGrpSpPr>
                  <a:grpSpLocks/>
                </p:cNvGrpSpPr>
                <p:nvPr/>
              </p:nvGrpSpPr>
              <p:grpSpPr bwMode="auto">
                <a:xfrm>
                  <a:off x="1235" y="2867"/>
                  <a:ext cx="190" cy="128"/>
                  <a:chOff x="1235" y="2867"/>
                  <a:chExt cx="190" cy="128"/>
                </a:xfrm>
              </p:grpSpPr>
              <p:sp>
                <p:nvSpPr>
                  <p:cNvPr id="4291" name="Freeform 195"/>
                  <p:cNvSpPr>
                    <a:spLocks/>
                  </p:cNvSpPr>
                  <p:nvPr/>
                </p:nvSpPr>
                <p:spPr bwMode="auto">
                  <a:xfrm>
                    <a:off x="1235" y="2868"/>
                    <a:ext cx="97" cy="126"/>
                  </a:xfrm>
                  <a:custGeom>
                    <a:avLst/>
                    <a:gdLst/>
                    <a:ahLst/>
                    <a:cxnLst>
                      <a:cxn ang="0">
                        <a:pos x="95" y="0"/>
                      </a:cxn>
                      <a:cxn ang="0">
                        <a:pos x="0" y="0"/>
                      </a:cxn>
                      <a:cxn ang="0">
                        <a:pos x="0" y="125"/>
                      </a:cxn>
                      <a:cxn ang="0">
                        <a:pos x="96" y="125"/>
                      </a:cxn>
                    </a:cxnLst>
                    <a:rect l="0" t="0" r="r" b="b"/>
                    <a:pathLst>
                      <a:path w="97" h="126">
                        <a:moveTo>
                          <a:pt x="95" y="0"/>
                        </a:moveTo>
                        <a:lnTo>
                          <a:pt x="0" y="0"/>
                        </a:lnTo>
                        <a:lnTo>
                          <a:pt x="0" y="125"/>
                        </a:lnTo>
                        <a:lnTo>
                          <a:pt x="96" y="125"/>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4292" name="Arc 196"/>
                  <p:cNvSpPr>
                    <a:spLocks/>
                  </p:cNvSpPr>
                  <p:nvPr/>
                </p:nvSpPr>
                <p:spPr bwMode="auto">
                  <a:xfrm rot="10800000">
                    <a:off x="1334" y="2867"/>
                    <a:ext cx="91" cy="6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4293" name="Arc 197"/>
                  <p:cNvSpPr>
                    <a:spLocks/>
                  </p:cNvSpPr>
                  <p:nvPr/>
                </p:nvSpPr>
                <p:spPr bwMode="auto">
                  <a:xfrm rot="10800000">
                    <a:off x="1334" y="2935"/>
                    <a:ext cx="91" cy="60"/>
                  </a:xfrm>
                  <a:custGeom>
                    <a:avLst/>
                    <a:gdLst>
                      <a:gd name="G0" fmla="+- 21597 0 0"/>
                      <a:gd name="G1" fmla="+- 21599 0 0"/>
                      <a:gd name="G2" fmla="+- 21600 0 0"/>
                      <a:gd name="T0" fmla="*/ 0 w 21597"/>
                      <a:gd name="T1" fmla="*/ 21242 h 21599"/>
                      <a:gd name="T2" fmla="*/ 21362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41"/>
                        </a:moveTo>
                        <a:cubicBezTo>
                          <a:pt x="193" y="9544"/>
                          <a:pt x="9663" y="127"/>
                          <a:pt x="21362" y="0"/>
                        </a:cubicBezTo>
                      </a:path>
                      <a:path w="21597" h="21599" stroke="0" extrusionOk="0">
                        <a:moveTo>
                          <a:pt x="-1" y="21241"/>
                        </a:moveTo>
                        <a:cubicBezTo>
                          <a:pt x="193" y="9544"/>
                          <a:pt x="9663" y="127"/>
                          <a:pt x="21362" y="0"/>
                        </a:cubicBezTo>
                        <a:lnTo>
                          <a:pt x="21597"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4282" name="Group 202"/>
                <p:cNvGrpSpPr>
                  <a:grpSpLocks/>
                </p:cNvGrpSpPr>
                <p:nvPr/>
              </p:nvGrpSpPr>
              <p:grpSpPr bwMode="auto">
                <a:xfrm>
                  <a:off x="1235" y="3006"/>
                  <a:ext cx="190" cy="128"/>
                  <a:chOff x="1235" y="3006"/>
                  <a:chExt cx="190" cy="128"/>
                </a:xfrm>
              </p:grpSpPr>
              <p:sp>
                <p:nvSpPr>
                  <p:cNvPr id="4295" name="Freeform 199"/>
                  <p:cNvSpPr>
                    <a:spLocks/>
                  </p:cNvSpPr>
                  <p:nvPr/>
                </p:nvSpPr>
                <p:spPr bwMode="auto">
                  <a:xfrm>
                    <a:off x="1235" y="3007"/>
                    <a:ext cx="97" cy="126"/>
                  </a:xfrm>
                  <a:custGeom>
                    <a:avLst/>
                    <a:gdLst/>
                    <a:ahLst/>
                    <a:cxnLst>
                      <a:cxn ang="0">
                        <a:pos x="95" y="0"/>
                      </a:cxn>
                      <a:cxn ang="0">
                        <a:pos x="0" y="0"/>
                      </a:cxn>
                      <a:cxn ang="0">
                        <a:pos x="0" y="125"/>
                      </a:cxn>
                      <a:cxn ang="0">
                        <a:pos x="96" y="125"/>
                      </a:cxn>
                    </a:cxnLst>
                    <a:rect l="0" t="0" r="r" b="b"/>
                    <a:pathLst>
                      <a:path w="97" h="126">
                        <a:moveTo>
                          <a:pt x="95" y="0"/>
                        </a:moveTo>
                        <a:lnTo>
                          <a:pt x="0" y="0"/>
                        </a:lnTo>
                        <a:lnTo>
                          <a:pt x="0" y="125"/>
                        </a:lnTo>
                        <a:lnTo>
                          <a:pt x="96" y="125"/>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4296" name="Arc 200"/>
                  <p:cNvSpPr>
                    <a:spLocks/>
                  </p:cNvSpPr>
                  <p:nvPr/>
                </p:nvSpPr>
                <p:spPr bwMode="auto">
                  <a:xfrm rot="10800000">
                    <a:off x="1334" y="3006"/>
                    <a:ext cx="91" cy="6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4297" name="Arc 201"/>
                  <p:cNvSpPr>
                    <a:spLocks/>
                  </p:cNvSpPr>
                  <p:nvPr/>
                </p:nvSpPr>
                <p:spPr bwMode="auto">
                  <a:xfrm rot="10800000">
                    <a:off x="1334" y="3073"/>
                    <a:ext cx="91" cy="61"/>
                  </a:xfrm>
                  <a:custGeom>
                    <a:avLst/>
                    <a:gdLst>
                      <a:gd name="G0" fmla="+- 21600 0 0"/>
                      <a:gd name="G1" fmla="+- 21599 0 0"/>
                      <a:gd name="G2" fmla="+- 21600 0 0"/>
                      <a:gd name="T0" fmla="*/ 0 w 21600"/>
                      <a:gd name="T1" fmla="*/ 21599 h 21599"/>
                      <a:gd name="T2" fmla="*/ 21363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62"/>
                          <a:pt x="9526" y="130"/>
                          <a:pt x="21363" y="0"/>
                        </a:cubicBezTo>
                      </a:path>
                      <a:path w="21600" h="21599" stroke="0" extrusionOk="0">
                        <a:moveTo>
                          <a:pt x="0" y="21599"/>
                        </a:moveTo>
                        <a:cubicBezTo>
                          <a:pt x="0" y="9762"/>
                          <a:pt x="9526" y="130"/>
                          <a:pt x="21363" y="0"/>
                        </a:cubicBezTo>
                        <a:lnTo>
                          <a:pt x="21600"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4301" name="Rectangle 205"/>
            <p:cNvSpPr>
              <a:spLocks noChangeArrowheads="1"/>
            </p:cNvSpPr>
            <p:nvPr/>
          </p:nvSpPr>
          <p:spPr bwMode="auto">
            <a:xfrm>
              <a:off x="1165" y="2843"/>
              <a:ext cx="105" cy="313"/>
            </a:xfrm>
            <a:prstGeom prst="rect">
              <a:avLst/>
            </a:prstGeom>
            <a:solidFill>
              <a:srgbClr val="8FAC97"/>
            </a:solidFill>
            <a:ln w="9525">
              <a:noFill/>
              <a:miter lim="800000"/>
              <a:headEnd/>
              <a:tailEnd/>
            </a:ln>
            <a:effectLst/>
          </p:spPr>
          <p:txBody>
            <a:bodyPr wrap="none" anchor="ctr"/>
            <a:lstStyle/>
            <a:p>
              <a:endParaRPr lang="en-GB"/>
            </a:p>
          </p:txBody>
        </p:sp>
        <p:sp>
          <p:nvSpPr>
            <p:cNvPr id="4302" name="Rectangle 206"/>
            <p:cNvSpPr>
              <a:spLocks noChangeArrowheads="1"/>
            </p:cNvSpPr>
            <p:nvPr/>
          </p:nvSpPr>
          <p:spPr bwMode="auto">
            <a:xfrm>
              <a:off x="1178" y="2858"/>
              <a:ext cx="88" cy="282"/>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4303" name="Rectangle 207" descr="Dotted diamond"/>
            <p:cNvSpPr>
              <a:spLocks noChangeArrowheads="1"/>
            </p:cNvSpPr>
            <p:nvPr/>
          </p:nvSpPr>
          <p:spPr bwMode="auto">
            <a:xfrm>
              <a:off x="1179" y="2964"/>
              <a:ext cx="87" cy="68"/>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4304" name="Rectangle 208"/>
            <p:cNvSpPr>
              <a:spLocks noChangeArrowheads="1"/>
            </p:cNvSpPr>
            <p:nvPr/>
          </p:nvSpPr>
          <p:spPr bwMode="auto">
            <a:xfrm>
              <a:off x="753" y="2846"/>
              <a:ext cx="414" cy="30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4305" name="Line 209"/>
            <p:cNvSpPr>
              <a:spLocks noChangeShapeType="1"/>
            </p:cNvSpPr>
            <p:nvPr/>
          </p:nvSpPr>
          <p:spPr bwMode="auto">
            <a:xfrm>
              <a:off x="1082" y="2840"/>
              <a:ext cx="30"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6" name="Line 210"/>
            <p:cNvSpPr>
              <a:spLocks noChangeShapeType="1"/>
            </p:cNvSpPr>
            <p:nvPr/>
          </p:nvSpPr>
          <p:spPr bwMode="auto">
            <a:xfrm>
              <a:off x="1053" y="2840"/>
              <a:ext cx="30"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7" name="Line 211"/>
            <p:cNvSpPr>
              <a:spLocks noChangeShapeType="1"/>
            </p:cNvSpPr>
            <p:nvPr/>
          </p:nvSpPr>
          <p:spPr bwMode="auto">
            <a:xfrm>
              <a:off x="1023" y="2840"/>
              <a:ext cx="30"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8" name="Line 212"/>
            <p:cNvSpPr>
              <a:spLocks noChangeShapeType="1"/>
            </p:cNvSpPr>
            <p:nvPr/>
          </p:nvSpPr>
          <p:spPr bwMode="auto">
            <a:xfrm>
              <a:off x="992" y="2840"/>
              <a:ext cx="29"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09" name="Line 213"/>
            <p:cNvSpPr>
              <a:spLocks noChangeShapeType="1"/>
            </p:cNvSpPr>
            <p:nvPr/>
          </p:nvSpPr>
          <p:spPr bwMode="auto">
            <a:xfrm>
              <a:off x="959" y="2840"/>
              <a:ext cx="33"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10" name="Line 214"/>
            <p:cNvSpPr>
              <a:spLocks noChangeShapeType="1"/>
            </p:cNvSpPr>
            <p:nvPr/>
          </p:nvSpPr>
          <p:spPr bwMode="auto">
            <a:xfrm>
              <a:off x="931" y="2840"/>
              <a:ext cx="31"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11" name="Line 215"/>
            <p:cNvSpPr>
              <a:spLocks noChangeShapeType="1"/>
            </p:cNvSpPr>
            <p:nvPr/>
          </p:nvSpPr>
          <p:spPr bwMode="auto">
            <a:xfrm>
              <a:off x="900" y="2840"/>
              <a:ext cx="31"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12" name="Line 216"/>
            <p:cNvSpPr>
              <a:spLocks noChangeShapeType="1"/>
            </p:cNvSpPr>
            <p:nvPr/>
          </p:nvSpPr>
          <p:spPr bwMode="auto">
            <a:xfrm>
              <a:off x="868" y="2840"/>
              <a:ext cx="31"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13" name="Line 217"/>
            <p:cNvSpPr>
              <a:spLocks noChangeShapeType="1"/>
            </p:cNvSpPr>
            <p:nvPr/>
          </p:nvSpPr>
          <p:spPr bwMode="auto">
            <a:xfrm>
              <a:off x="840" y="2840"/>
              <a:ext cx="29"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14" name="Line 218"/>
            <p:cNvSpPr>
              <a:spLocks noChangeShapeType="1"/>
            </p:cNvSpPr>
            <p:nvPr/>
          </p:nvSpPr>
          <p:spPr bwMode="auto">
            <a:xfrm>
              <a:off x="809" y="2840"/>
              <a:ext cx="31"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15" name="Line 219"/>
            <p:cNvSpPr>
              <a:spLocks noChangeShapeType="1"/>
            </p:cNvSpPr>
            <p:nvPr/>
          </p:nvSpPr>
          <p:spPr bwMode="auto">
            <a:xfrm>
              <a:off x="780" y="2840"/>
              <a:ext cx="29"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16" name="Line 220"/>
            <p:cNvSpPr>
              <a:spLocks noChangeShapeType="1"/>
            </p:cNvSpPr>
            <p:nvPr/>
          </p:nvSpPr>
          <p:spPr bwMode="auto">
            <a:xfrm>
              <a:off x="1112" y="2840"/>
              <a:ext cx="28" cy="31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4317" name="Rectangle 221"/>
            <p:cNvSpPr>
              <a:spLocks noChangeArrowheads="1"/>
            </p:cNvSpPr>
            <p:nvPr/>
          </p:nvSpPr>
          <p:spPr bwMode="auto">
            <a:xfrm>
              <a:off x="724" y="2866"/>
              <a:ext cx="21" cy="268"/>
            </a:xfrm>
            <a:prstGeom prst="rect">
              <a:avLst/>
            </a:prstGeom>
            <a:solidFill>
              <a:schemeClr val="bg1"/>
            </a:solidFill>
            <a:ln w="12699">
              <a:solidFill>
                <a:schemeClr val="bg2"/>
              </a:solidFill>
              <a:miter lim="800000"/>
              <a:headEnd/>
              <a:tailEnd/>
            </a:ln>
            <a:effectLst/>
          </p:spPr>
          <p:txBody>
            <a:bodyPr wrap="none" anchor="ctr"/>
            <a:lstStyle/>
            <a:p>
              <a:endParaRPr lang="en-GB"/>
            </a:p>
          </p:txBody>
        </p:sp>
        <p:sp>
          <p:nvSpPr>
            <p:cNvPr id="4318" name="Rectangle 222"/>
            <p:cNvSpPr>
              <a:spLocks noChangeArrowheads="1"/>
            </p:cNvSpPr>
            <p:nvPr/>
          </p:nvSpPr>
          <p:spPr bwMode="auto">
            <a:xfrm>
              <a:off x="513" y="3072"/>
              <a:ext cx="207" cy="37"/>
            </a:xfrm>
            <a:prstGeom prst="rect">
              <a:avLst/>
            </a:prstGeom>
            <a:solidFill>
              <a:schemeClr val="bg2"/>
            </a:solidFill>
            <a:ln w="57150">
              <a:solidFill>
                <a:schemeClr val="bg2"/>
              </a:solidFill>
              <a:miter lim="800000"/>
              <a:headEnd/>
              <a:tailEnd/>
            </a:ln>
            <a:effectLst/>
          </p:spPr>
          <p:txBody>
            <a:bodyPr wrap="none" anchor="ctr"/>
            <a:lstStyle/>
            <a:p>
              <a:endParaRPr lang="en-GB"/>
            </a:p>
          </p:txBody>
        </p:sp>
        <p:sp>
          <p:nvSpPr>
            <p:cNvPr id="4319" name="Arc 223"/>
            <p:cNvSpPr>
              <a:spLocks/>
            </p:cNvSpPr>
            <p:nvPr/>
          </p:nvSpPr>
          <p:spPr bwMode="auto">
            <a:xfrm rot="10680000">
              <a:off x="677" y="2891"/>
              <a:ext cx="44" cy="78"/>
            </a:xfrm>
            <a:custGeom>
              <a:avLst/>
              <a:gdLst>
                <a:gd name="G0" fmla="+- 1637 0 0"/>
                <a:gd name="G1" fmla="+- 21600 0 0"/>
                <a:gd name="G2" fmla="+- 21600 0 0"/>
                <a:gd name="T0" fmla="*/ 572 w 23237"/>
                <a:gd name="T1" fmla="*/ 26 h 43200"/>
                <a:gd name="T2" fmla="*/ 0 w 23237"/>
                <a:gd name="T3" fmla="*/ 43138 h 43200"/>
                <a:gd name="T4" fmla="*/ 1637 w 23237"/>
                <a:gd name="T5" fmla="*/ 21600 h 43200"/>
              </a:gdLst>
              <a:ahLst/>
              <a:cxnLst>
                <a:cxn ang="0">
                  <a:pos x="T0" y="T1"/>
                </a:cxn>
                <a:cxn ang="0">
                  <a:pos x="T2" y="T3"/>
                </a:cxn>
                <a:cxn ang="0">
                  <a:pos x="T4" y="T5"/>
                </a:cxn>
              </a:cxnLst>
              <a:rect l="0" t="0" r="r" b="b"/>
              <a:pathLst>
                <a:path w="23237" h="43200" fill="none" extrusionOk="0">
                  <a:moveTo>
                    <a:pt x="572" y="26"/>
                  </a:moveTo>
                  <a:cubicBezTo>
                    <a:pt x="926" y="8"/>
                    <a:pt x="1281" y="-1"/>
                    <a:pt x="1637" y="0"/>
                  </a:cubicBezTo>
                  <a:cubicBezTo>
                    <a:pt x="13566" y="0"/>
                    <a:pt x="23237" y="9670"/>
                    <a:pt x="23237" y="21600"/>
                  </a:cubicBezTo>
                  <a:cubicBezTo>
                    <a:pt x="23237" y="33529"/>
                    <a:pt x="13566" y="43200"/>
                    <a:pt x="1637" y="43200"/>
                  </a:cubicBezTo>
                  <a:cubicBezTo>
                    <a:pt x="1090" y="43200"/>
                    <a:pt x="544" y="43179"/>
                    <a:pt x="0" y="43137"/>
                  </a:cubicBezTo>
                </a:path>
                <a:path w="23237" h="43200" stroke="0" extrusionOk="0">
                  <a:moveTo>
                    <a:pt x="572" y="26"/>
                  </a:moveTo>
                  <a:cubicBezTo>
                    <a:pt x="926" y="8"/>
                    <a:pt x="1281" y="-1"/>
                    <a:pt x="1637" y="0"/>
                  </a:cubicBezTo>
                  <a:cubicBezTo>
                    <a:pt x="13566" y="0"/>
                    <a:pt x="23237" y="9670"/>
                    <a:pt x="23237" y="21600"/>
                  </a:cubicBezTo>
                  <a:cubicBezTo>
                    <a:pt x="23237" y="33529"/>
                    <a:pt x="13566" y="43200"/>
                    <a:pt x="1637" y="43200"/>
                  </a:cubicBezTo>
                  <a:cubicBezTo>
                    <a:pt x="1090" y="43200"/>
                    <a:pt x="544" y="43179"/>
                    <a:pt x="0" y="43137"/>
                  </a:cubicBezTo>
                  <a:lnTo>
                    <a:pt x="1637"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4320" name="Rectangle 224" descr="Light upward diagonal"/>
            <p:cNvSpPr>
              <a:spLocks noChangeArrowheads="1"/>
            </p:cNvSpPr>
            <p:nvPr/>
          </p:nvSpPr>
          <p:spPr bwMode="auto">
            <a:xfrm>
              <a:off x="1179" y="3087"/>
              <a:ext cx="87" cy="52"/>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4321" name="Rectangle 225" descr="Light upward diagonal"/>
            <p:cNvSpPr>
              <a:spLocks noChangeArrowheads="1"/>
            </p:cNvSpPr>
            <p:nvPr/>
          </p:nvSpPr>
          <p:spPr bwMode="auto">
            <a:xfrm>
              <a:off x="1179" y="2857"/>
              <a:ext cx="87" cy="52"/>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sp>
        <p:nvSpPr>
          <p:cNvPr id="4325" name="Rectangle 229">
            <a:hlinkClick r:id="rId8" action="ppaction://hlinksldjump"/>
          </p:cNvPr>
          <p:cNvSpPr>
            <a:spLocks noChangeArrowheads="1"/>
          </p:cNvSpPr>
          <p:nvPr/>
        </p:nvSpPr>
        <p:spPr bwMode="auto">
          <a:xfrm>
            <a:off x="742950" y="5276850"/>
            <a:ext cx="2066925" cy="369974"/>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dirty="0"/>
              <a:t>Capacitive</a:t>
            </a:r>
          </a:p>
        </p:txBody>
      </p:sp>
      <p:grpSp>
        <p:nvGrpSpPr>
          <p:cNvPr id="4286" name="Group 246"/>
          <p:cNvGrpSpPr>
            <a:grpSpLocks/>
          </p:cNvGrpSpPr>
          <p:nvPr/>
        </p:nvGrpSpPr>
        <p:grpSpPr bwMode="auto">
          <a:xfrm>
            <a:off x="3759200" y="3027363"/>
            <a:ext cx="723900" cy="969962"/>
            <a:chOff x="2368" y="1907"/>
            <a:chExt cx="456" cy="611"/>
          </a:xfrm>
        </p:grpSpPr>
        <p:sp>
          <p:nvSpPr>
            <p:cNvPr id="4326" name="Line 230"/>
            <p:cNvSpPr>
              <a:spLocks noChangeShapeType="1"/>
            </p:cNvSpPr>
            <p:nvPr/>
          </p:nvSpPr>
          <p:spPr bwMode="auto">
            <a:xfrm flipV="1">
              <a:off x="2483" y="1907"/>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4327" name="Line 231"/>
            <p:cNvSpPr>
              <a:spLocks noChangeShapeType="1"/>
            </p:cNvSpPr>
            <p:nvPr/>
          </p:nvSpPr>
          <p:spPr bwMode="auto">
            <a:xfrm>
              <a:off x="2486" y="232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4328" name="Line 232"/>
            <p:cNvSpPr>
              <a:spLocks noChangeShapeType="1"/>
            </p:cNvSpPr>
            <p:nvPr/>
          </p:nvSpPr>
          <p:spPr bwMode="auto">
            <a:xfrm>
              <a:off x="2592" y="2217"/>
              <a:ext cx="232" cy="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329" name="Rectangle 233"/>
            <p:cNvSpPr>
              <a:spLocks noChangeArrowheads="1"/>
            </p:cNvSpPr>
            <p:nvPr/>
          </p:nvSpPr>
          <p:spPr bwMode="auto">
            <a:xfrm>
              <a:off x="2368" y="2107"/>
              <a:ext cx="233" cy="226"/>
            </a:xfrm>
            <a:prstGeom prst="rect">
              <a:avLst/>
            </a:prstGeom>
            <a:solidFill>
              <a:schemeClr val="tx1"/>
            </a:solidFill>
            <a:ln w="12699">
              <a:solidFill>
                <a:schemeClr val="bg2"/>
              </a:solidFill>
              <a:miter lim="800000"/>
              <a:headEnd/>
              <a:tailEnd/>
            </a:ln>
            <a:effectLst/>
          </p:spPr>
          <p:txBody>
            <a:bodyPr wrap="none" anchor="ctr"/>
            <a:lstStyle/>
            <a:p>
              <a:endParaRPr lang="en-GB"/>
            </a:p>
          </p:txBody>
        </p:sp>
        <p:grpSp>
          <p:nvGrpSpPr>
            <p:cNvPr id="4290" name="Group 237"/>
            <p:cNvGrpSpPr>
              <a:grpSpLocks/>
            </p:cNvGrpSpPr>
            <p:nvPr/>
          </p:nvGrpSpPr>
          <p:grpSpPr bwMode="auto">
            <a:xfrm>
              <a:off x="2392" y="2121"/>
              <a:ext cx="59" cy="60"/>
              <a:chOff x="2392" y="2121"/>
              <a:chExt cx="59" cy="60"/>
            </a:xfrm>
          </p:grpSpPr>
          <p:sp>
            <p:nvSpPr>
              <p:cNvPr id="4330" name="AutoShape 234"/>
              <p:cNvSpPr>
                <a:spLocks noChangeArrowheads="1"/>
              </p:cNvSpPr>
              <p:nvPr/>
            </p:nvSpPr>
            <p:spPr bwMode="auto">
              <a:xfrm>
                <a:off x="2392" y="2121"/>
                <a:ext cx="59" cy="60"/>
              </a:xfrm>
              <a:prstGeom prst="diamond">
                <a:avLst/>
              </a:prstGeom>
              <a:solidFill>
                <a:schemeClr val="tx1"/>
              </a:solidFill>
              <a:ln w="12699">
                <a:solidFill>
                  <a:schemeClr val="bg2"/>
                </a:solidFill>
                <a:miter lim="800000"/>
                <a:headEnd/>
                <a:tailEnd/>
              </a:ln>
              <a:effectLst/>
            </p:spPr>
            <p:txBody>
              <a:bodyPr wrap="none" anchor="ctr"/>
              <a:lstStyle/>
              <a:p>
                <a:endParaRPr lang="en-GB"/>
              </a:p>
            </p:txBody>
          </p:sp>
          <p:sp>
            <p:nvSpPr>
              <p:cNvPr id="4331" name="Line 235"/>
              <p:cNvSpPr>
                <a:spLocks noChangeShapeType="1"/>
              </p:cNvSpPr>
              <p:nvPr/>
            </p:nvSpPr>
            <p:spPr bwMode="auto">
              <a:xfrm>
                <a:off x="2413" y="2127"/>
                <a:ext cx="0" cy="47"/>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332" name="Line 236"/>
              <p:cNvSpPr>
                <a:spLocks noChangeShapeType="1"/>
              </p:cNvSpPr>
              <p:nvPr/>
            </p:nvSpPr>
            <p:spPr bwMode="auto">
              <a:xfrm>
                <a:off x="2430" y="2127"/>
                <a:ext cx="0" cy="49"/>
              </a:xfrm>
              <a:prstGeom prst="line">
                <a:avLst/>
              </a:prstGeom>
              <a:noFill/>
              <a:ln w="12699">
                <a:solidFill>
                  <a:schemeClr val="bg2"/>
                </a:solidFill>
                <a:round/>
                <a:headEnd type="none" w="sm" len="sm"/>
                <a:tailEnd type="none" w="sm" len="sm"/>
              </a:ln>
              <a:effectLst/>
            </p:spPr>
            <p:txBody>
              <a:bodyPr wrap="none" anchor="ctr"/>
              <a:lstStyle/>
              <a:p>
                <a:endParaRPr lang="en-GB"/>
              </a:p>
            </p:txBody>
          </p:sp>
        </p:grpSp>
        <p:sp>
          <p:nvSpPr>
            <p:cNvPr id="4334" name="Freeform 238"/>
            <p:cNvSpPr>
              <a:spLocks/>
            </p:cNvSpPr>
            <p:nvPr/>
          </p:nvSpPr>
          <p:spPr bwMode="auto">
            <a:xfrm>
              <a:off x="2634" y="2161"/>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bg2"/>
              </a:solidFill>
              <a:prstDash val="solid"/>
              <a:round/>
              <a:headEnd type="none" w="sm" len="sm"/>
              <a:tailEnd type="none" w="sm" len="sm"/>
            </a:ln>
            <a:effectLst/>
          </p:spPr>
          <p:txBody>
            <a:bodyPr/>
            <a:lstStyle/>
            <a:p>
              <a:endParaRPr lang="en-GB"/>
            </a:p>
          </p:txBody>
        </p:sp>
        <p:grpSp>
          <p:nvGrpSpPr>
            <p:cNvPr id="4294" name="Group 242"/>
            <p:cNvGrpSpPr>
              <a:grpSpLocks/>
            </p:cNvGrpSpPr>
            <p:nvPr/>
          </p:nvGrpSpPr>
          <p:grpSpPr bwMode="auto">
            <a:xfrm>
              <a:off x="2423" y="2289"/>
              <a:ext cx="115" cy="15"/>
              <a:chOff x="2423" y="2289"/>
              <a:chExt cx="115" cy="15"/>
            </a:xfrm>
          </p:grpSpPr>
          <p:sp>
            <p:nvSpPr>
              <p:cNvPr id="4335" name="Line 239"/>
              <p:cNvSpPr>
                <a:spLocks noChangeShapeType="1"/>
              </p:cNvSpPr>
              <p:nvPr/>
            </p:nvSpPr>
            <p:spPr bwMode="auto">
              <a:xfrm>
                <a:off x="2423" y="2304"/>
                <a:ext cx="39" cy="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336" name="Line 240"/>
              <p:cNvSpPr>
                <a:spLocks noChangeShapeType="1"/>
              </p:cNvSpPr>
              <p:nvPr/>
            </p:nvSpPr>
            <p:spPr bwMode="auto">
              <a:xfrm>
                <a:off x="2506" y="2304"/>
                <a:ext cx="32" cy="0"/>
              </a:xfrm>
              <a:prstGeom prst="line">
                <a:avLst/>
              </a:prstGeom>
              <a:noFill/>
              <a:ln w="12699">
                <a:solidFill>
                  <a:schemeClr val="bg2"/>
                </a:solidFill>
                <a:round/>
                <a:headEnd type="none" w="sm" len="sm"/>
                <a:tailEnd type="none" w="sm" len="sm"/>
              </a:ln>
              <a:effectLst/>
            </p:spPr>
            <p:txBody>
              <a:bodyPr wrap="none" anchor="ctr"/>
              <a:lstStyle/>
              <a:p>
                <a:endParaRPr lang="en-GB"/>
              </a:p>
            </p:txBody>
          </p:sp>
          <p:sp>
            <p:nvSpPr>
              <p:cNvPr id="4337" name="Line 241"/>
              <p:cNvSpPr>
                <a:spLocks noChangeShapeType="1"/>
              </p:cNvSpPr>
              <p:nvPr/>
            </p:nvSpPr>
            <p:spPr bwMode="auto">
              <a:xfrm flipV="1">
                <a:off x="2462" y="2289"/>
                <a:ext cx="44" cy="15"/>
              </a:xfrm>
              <a:prstGeom prst="line">
                <a:avLst/>
              </a:prstGeom>
              <a:noFill/>
              <a:ln w="12699">
                <a:solidFill>
                  <a:schemeClr val="bg2"/>
                </a:solidFill>
                <a:round/>
                <a:headEnd type="none" w="sm" len="sm"/>
                <a:tailEnd type="none" w="sm" len="sm"/>
              </a:ln>
              <a:effectLst/>
            </p:spPr>
            <p:txBody>
              <a:bodyPr wrap="none" anchor="ctr"/>
              <a:lstStyle/>
              <a:p>
                <a:endParaRPr lang="en-GB"/>
              </a:p>
            </p:txBody>
          </p:sp>
        </p:grpSp>
        <p:grpSp>
          <p:nvGrpSpPr>
            <p:cNvPr id="4298" name="Group 245"/>
            <p:cNvGrpSpPr>
              <a:grpSpLocks/>
            </p:cNvGrpSpPr>
            <p:nvPr/>
          </p:nvGrpSpPr>
          <p:grpSpPr bwMode="auto">
            <a:xfrm>
              <a:off x="2388" y="2234"/>
              <a:ext cx="123" cy="3"/>
              <a:chOff x="2388" y="2234"/>
              <a:chExt cx="123" cy="3"/>
            </a:xfrm>
          </p:grpSpPr>
          <p:sp>
            <p:nvSpPr>
              <p:cNvPr id="4339" name="Rectangle 243"/>
              <p:cNvSpPr>
                <a:spLocks noChangeArrowheads="1"/>
              </p:cNvSpPr>
              <p:nvPr/>
            </p:nvSpPr>
            <p:spPr bwMode="auto">
              <a:xfrm flipV="1">
                <a:off x="2431" y="2234"/>
                <a:ext cx="35" cy="3"/>
              </a:xfrm>
              <a:prstGeom prst="rect">
                <a:avLst/>
              </a:prstGeom>
              <a:solidFill>
                <a:schemeClr val="tx1"/>
              </a:solidFill>
              <a:ln w="50799">
                <a:solidFill>
                  <a:schemeClr val="bg2"/>
                </a:solidFill>
                <a:miter lim="800000"/>
                <a:headEnd/>
                <a:tailEnd/>
              </a:ln>
              <a:effectLst/>
            </p:spPr>
            <p:txBody>
              <a:bodyPr wrap="none" anchor="ctr"/>
              <a:lstStyle/>
              <a:p>
                <a:endParaRPr lang="en-GB"/>
              </a:p>
            </p:txBody>
          </p:sp>
          <p:sp>
            <p:nvSpPr>
              <p:cNvPr id="4340" name="Line 244"/>
              <p:cNvSpPr>
                <a:spLocks noChangeShapeType="1"/>
              </p:cNvSpPr>
              <p:nvPr/>
            </p:nvSpPr>
            <p:spPr bwMode="auto">
              <a:xfrm>
                <a:off x="2388" y="2236"/>
                <a:ext cx="123" cy="0"/>
              </a:xfrm>
              <a:prstGeom prst="line">
                <a:avLst/>
              </a:prstGeom>
              <a:noFill/>
              <a:ln w="12699">
                <a:solidFill>
                  <a:schemeClr val="bg2"/>
                </a:solidFill>
                <a:round/>
                <a:headEnd type="none" w="sm" len="sm"/>
                <a:tailEnd type="none" w="sm" len="sm"/>
              </a:ln>
              <a:effectLst/>
            </p:spPr>
            <p:txBody>
              <a:bodyPr wrap="none" anchor="ctr"/>
              <a:lstStyle/>
              <a:p>
                <a:endParaRPr lang="en-GB"/>
              </a:p>
            </p:txBody>
          </p:sp>
        </p:grpSp>
      </p:grpSp>
      <p:sp>
        <p:nvSpPr>
          <p:cNvPr id="4343" name="Rectangle 247">
            <a:hlinkClick r:id="rId9" action="ppaction://hlinksldjump"/>
          </p:cNvPr>
          <p:cNvSpPr>
            <a:spLocks noChangeArrowheads="1"/>
          </p:cNvSpPr>
          <p:nvPr/>
        </p:nvSpPr>
        <p:spPr bwMode="auto">
          <a:xfrm>
            <a:off x="2933700" y="4168775"/>
            <a:ext cx="1809750" cy="369974"/>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dirty="0">
                <a:solidFill>
                  <a:schemeClr val="bg2"/>
                </a:solidFill>
              </a:rPr>
              <a:t> </a:t>
            </a:r>
            <a:r>
              <a:rPr lang="en-GB" dirty="0"/>
              <a:t>Symbols</a:t>
            </a:r>
          </a:p>
        </p:txBody>
      </p:sp>
      <p:sp>
        <p:nvSpPr>
          <p:cNvPr id="4351" name="AutoShape 255">
            <a:hlinkClick r:id="rId10" action="ppaction://hlinkpres?slideindex=1&amp;slidetitle=No Slide Title" highlightClick="1"/>
          </p:cNvPr>
          <p:cNvSpPr>
            <a:spLocks noChangeArrowheads="1"/>
          </p:cNvSpPr>
          <p:nvPr/>
        </p:nvSpPr>
        <p:spPr bwMode="auto">
          <a:xfrm>
            <a:off x="8458200" y="6172200"/>
            <a:ext cx="457200" cy="457200"/>
          </a:xfrm>
          <a:prstGeom prst="actionButtonHome">
            <a:avLst/>
          </a:prstGeom>
          <a:solidFill>
            <a:schemeClr val="accent1"/>
          </a:solidFill>
          <a:ln w="12699">
            <a:solidFill>
              <a:schemeClr val="tx1"/>
            </a:solidFill>
            <a:miter lim="800000"/>
            <a:headEnd type="none" w="sm" len="sm"/>
            <a:tailEnd type="none" w="sm" len="sm"/>
          </a:ln>
          <a:effectLst/>
        </p:spPr>
        <p:txBody>
          <a:bodyPr wrap="none" anchor="ctr"/>
          <a:lstStyle/>
          <a:p>
            <a:endParaRPr lang="en-GB"/>
          </a:p>
        </p:txBody>
      </p:sp>
      <p:sp>
        <p:nvSpPr>
          <p:cNvPr id="4353" name="Text Box 257">
            <a:hlinkClick r:id="rId11" action="ppaction://hlinksldjump"/>
          </p:cNvPr>
          <p:cNvSpPr txBox="1">
            <a:spLocks noChangeArrowheads="1"/>
          </p:cNvSpPr>
          <p:nvPr/>
        </p:nvSpPr>
        <p:spPr bwMode="auto">
          <a:xfrm>
            <a:off x="3200400" y="5257800"/>
            <a:ext cx="17526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dirty="0">
                <a:solidFill>
                  <a:schemeClr val="bg2"/>
                </a:solidFill>
              </a:rPr>
              <a:t>Connection</a:t>
            </a:r>
            <a:endParaRPr lang="en-GB" dirty="0"/>
          </a:p>
        </p:txBody>
      </p:sp>
      <p:sp>
        <p:nvSpPr>
          <p:cNvPr id="235"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236"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25962" r:id="rId12" imgW="0" imgH="0" progId="">
                  <p:embed/>
                </p:oleObj>
              </mc:Choice>
              <mc:Fallback>
                <p:oleObj r:id="rId12" imgW="0" imgH="0" progId="">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Diffuse</a:t>
            </a:r>
            <a:endParaRPr lang="en-GB" sz="1600"/>
          </a:p>
          <a:p>
            <a:pPr defTabSz="762000">
              <a:spcBef>
                <a:spcPct val="50000"/>
              </a:spcBef>
            </a:pPr>
            <a:endParaRPr lang="en-GB" sz="1600"/>
          </a:p>
        </p:txBody>
      </p:sp>
      <p:grpSp>
        <p:nvGrpSpPr>
          <p:cNvPr id="2" name="Group 13"/>
          <p:cNvGrpSpPr>
            <a:grpSpLocks/>
          </p:cNvGrpSpPr>
          <p:nvPr/>
        </p:nvGrpSpPr>
        <p:grpSpPr bwMode="auto">
          <a:xfrm>
            <a:off x="2892425" y="2903538"/>
            <a:ext cx="3802063" cy="1447800"/>
            <a:chOff x="1822" y="1829"/>
            <a:chExt cx="2395" cy="912"/>
          </a:xfrm>
        </p:grpSpPr>
        <p:grpSp>
          <p:nvGrpSpPr>
            <p:cNvPr id="3" name="Group 5"/>
            <p:cNvGrpSpPr>
              <a:grpSpLocks/>
            </p:cNvGrpSpPr>
            <p:nvPr/>
          </p:nvGrpSpPr>
          <p:grpSpPr bwMode="auto">
            <a:xfrm>
              <a:off x="1900" y="1829"/>
              <a:ext cx="2317" cy="912"/>
              <a:chOff x="1900" y="1829"/>
              <a:chExt cx="2317" cy="912"/>
            </a:xfrm>
          </p:grpSpPr>
          <p:sp>
            <p:nvSpPr>
              <p:cNvPr id="59395" name="Arc 3"/>
              <p:cNvSpPr>
                <a:spLocks/>
              </p:cNvSpPr>
              <p:nvPr/>
            </p:nvSpPr>
            <p:spPr bwMode="auto">
              <a:xfrm rot="20460000">
                <a:off x="1900" y="1829"/>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59396" name="Arc 4"/>
              <p:cNvSpPr>
                <a:spLocks/>
              </p:cNvSpPr>
              <p:nvPr/>
            </p:nvSpPr>
            <p:spPr bwMode="auto">
              <a:xfrm rot="11940000">
                <a:off x="1903" y="1888"/>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59398" name="Line 6"/>
            <p:cNvSpPr>
              <a:spLocks noChangeShapeType="1"/>
            </p:cNvSpPr>
            <p:nvPr/>
          </p:nvSpPr>
          <p:spPr bwMode="auto">
            <a:xfrm flipV="1">
              <a:off x="1824" y="2008"/>
              <a:ext cx="1700" cy="250"/>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59399" name="Line 7"/>
            <p:cNvSpPr>
              <a:spLocks noChangeShapeType="1"/>
            </p:cNvSpPr>
            <p:nvPr/>
          </p:nvSpPr>
          <p:spPr bwMode="auto">
            <a:xfrm flipV="1">
              <a:off x="1828" y="2120"/>
              <a:ext cx="2104" cy="154"/>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59400" name="Line 8"/>
            <p:cNvSpPr>
              <a:spLocks noChangeShapeType="1"/>
            </p:cNvSpPr>
            <p:nvPr/>
          </p:nvSpPr>
          <p:spPr bwMode="auto">
            <a:xfrm>
              <a:off x="1832" y="2288"/>
              <a:ext cx="2372" cy="0"/>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59401" name="Line 9"/>
            <p:cNvSpPr>
              <a:spLocks noChangeShapeType="1"/>
            </p:cNvSpPr>
            <p:nvPr/>
          </p:nvSpPr>
          <p:spPr bwMode="auto">
            <a:xfrm>
              <a:off x="1824" y="2310"/>
              <a:ext cx="1712" cy="226"/>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59402" name="Line 10"/>
            <p:cNvSpPr>
              <a:spLocks noChangeShapeType="1"/>
            </p:cNvSpPr>
            <p:nvPr/>
          </p:nvSpPr>
          <p:spPr bwMode="auto">
            <a:xfrm>
              <a:off x="1826" y="2296"/>
              <a:ext cx="2114" cy="164"/>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59403" name="Line 11"/>
            <p:cNvSpPr>
              <a:spLocks noChangeShapeType="1"/>
            </p:cNvSpPr>
            <p:nvPr/>
          </p:nvSpPr>
          <p:spPr bwMode="auto">
            <a:xfrm flipV="1">
              <a:off x="1822" y="2034"/>
              <a:ext cx="1088" cy="208"/>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59404" name="Line 12"/>
            <p:cNvSpPr>
              <a:spLocks noChangeShapeType="1"/>
            </p:cNvSpPr>
            <p:nvPr/>
          </p:nvSpPr>
          <p:spPr bwMode="auto">
            <a:xfrm>
              <a:off x="1822" y="2328"/>
              <a:ext cx="1067" cy="192"/>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grpSp>
      <p:sp>
        <p:nvSpPr>
          <p:cNvPr id="59406" name="Rectangle 14"/>
          <p:cNvSpPr>
            <a:spLocks noChangeArrowheads="1"/>
          </p:cNvSpPr>
          <p:nvPr/>
        </p:nvSpPr>
        <p:spPr bwMode="auto">
          <a:xfrm>
            <a:off x="4860925" y="1939925"/>
            <a:ext cx="82550" cy="5207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59407" name="Rectangle 15"/>
          <p:cNvSpPr>
            <a:spLocks noChangeArrowheads="1"/>
          </p:cNvSpPr>
          <p:nvPr/>
        </p:nvSpPr>
        <p:spPr bwMode="auto">
          <a:xfrm>
            <a:off x="5026025" y="2063750"/>
            <a:ext cx="985838"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Target</a:t>
            </a:r>
          </a:p>
        </p:txBody>
      </p:sp>
      <p:grpSp>
        <p:nvGrpSpPr>
          <p:cNvPr id="4" name="Group 28"/>
          <p:cNvGrpSpPr>
            <a:grpSpLocks/>
          </p:cNvGrpSpPr>
          <p:nvPr/>
        </p:nvGrpSpPr>
        <p:grpSpPr bwMode="auto">
          <a:xfrm>
            <a:off x="1562100" y="3435350"/>
            <a:ext cx="1828800" cy="1752600"/>
            <a:chOff x="984" y="2164"/>
            <a:chExt cx="1152" cy="1104"/>
          </a:xfrm>
        </p:grpSpPr>
        <p:sp>
          <p:nvSpPr>
            <p:cNvPr id="59408" name="Rectangle 16"/>
            <p:cNvSpPr>
              <a:spLocks noChangeArrowheads="1"/>
            </p:cNvSpPr>
            <p:nvPr/>
          </p:nvSpPr>
          <p:spPr bwMode="auto">
            <a:xfrm>
              <a:off x="984" y="3018"/>
              <a:ext cx="1152" cy="2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grpSp>
          <p:nvGrpSpPr>
            <p:cNvPr id="5" name="Group 27"/>
            <p:cNvGrpSpPr>
              <a:grpSpLocks/>
            </p:cNvGrpSpPr>
            <p:nvPr/>
          </p:nvGrpSpPr>
          <p:grpSpPr bwMode="auto">
            <a:xfrm>
              <a:off x="1139" y="2164"/>
              <a:ext cx="681" cy="712"/>
              <a:chOff x="1139" y="2164"/>
              <a:chExt cx="681" cy="712"/>
            </a:xfrm>
          </p:grpSpPr>
          <p:sp>
            <p:nvSpPr>
              <p:cNvPr id="59409" name="Oval 17"/>
              <p:cNvSpPr>
                <a:spLocks noChangeArrowheads="1"/>
              </p:cNvSpPr>
              <p:nvPr/>
            </p:nvSpPr>
            <p:spPr bwMode="auto">
              <a:xfrm>
                <a:off x="1306" y="2224"/>
                <a:ext cx="172" cy="76"/>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9410" name="Rectangle 18"/>
              <p:cNvSpPr>
                <a:spLocks noChangeArrowheads="1"/>
              </p:cNvSpPr>
              <p:nvPr/>
            </p:nvSpPr>
            <p:spPr bwMode="auto">
              <a:xfrm>
                <a:off x="1348" y="2164"/>
                <a:ext cx="472" cy="712"/>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59411" name="Oval 19"/>
              <p:cNvSpPr>
                <a:spLocks noChangeArrowheads="1"/>
              </p:cNvSpPr>
              <p:nvPr/>
            </p:nvSpPr>
            <p:spPr bwMode="auto">
              <a:xfrm>
                <a:off x="1542" y="2374"/>
                <a:ext cx="212" cy="168"/>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9412" name="Arc 20"/>
              <p:cNvSpPr>
                <a:spLocks/>
              </p:cNvSpPr>
              <p:nvPr/>
            </p:nvSpPr>
            <p:spPr bwMode="auto">
              <a:xfrm>
                <a:off x="1139" y="2771"/>
                <a:ext cx="164" cy="68"/>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59413" name="Arc 21"/>
              <p:cNvSpPr>
                <a:spLocks/>
              </p:cNvSpPr>
              <p:nvPr/>
            </p:nvSpPr>
            <p:spPr bwMode="auto">
              <a:xfrm>
                <a:off x="1157" y="2795"/>
                <a:ext cx="164" cy="68"/>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59414" name="Oval 22"/>
              <p:cNvSpPr>
                <a:spLocks noChangeArrowheads="1"/>
              </p:cNvSpPr>
              <p:nvPr/>
            </p:nvSpPr>
            <p:spPr bwMode="auto">
              <a:xfrm>
                <a:off x="1542" y="2206"/>
                <a:ext cx="212" cy="168"/>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59415" name="Rectangle 23"/>
              <p:cNvSpPr>
                <a:spLocks noChangeArrowheads="1"/>
              </p:cNvSpPr>
              <p:nvPr/>
            </p:nvSpPr>
            <p:spPr bwMode="auto">
              <a:xfrm>
                <a:off x="1348" y="2164"/>
                <a:ext cx="376" cy="712"/>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59416" name="Rectangle 24"/>
              <p:cNvSpPr>
                <a:spLocks noChangeArrowheads="1"/>
              </p:cNvSpPr>
              <p:nvPr/>
            </p:nvSpPr>
            <p:spPr bwMode="auto">
              <a:xfrm>
                <a:off x="1324" y="2712"/>
                <a:ext cx="20" cy="136"/>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59417" name="Rectangle 25"/>
              <p:cNvSpPr>
                <a:spLocks noChangeArrowheads="1"/>
              </p:cNvSpPr>
              <p:nvPr/>
            </p:nvSpPr>
            <p:spPr bwMode="auto">
              <a:xfrm>
                <a:off x="1308" y="2744"/>
                <a:ext cx="10" cy="7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59418" name="Rectangle 26"/>
              <p:cNvSpPr>
                <a:spLocks noChangeArrowheads="1"/>
              </p:cNvSpPr>
              <p:nvPr/>
            </p:nvSpPr>
            <p:spPr bwMode="auto">
              <a:xfrm>
                <a:off x="1540" y="2204"/>
                <a:ext cx="180" cy="346"/>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grpSp>
      <p:grpSp>
        <p:nvGrpSpPr>
          <p:cNvPr id="6" name="Group 51"/>
          <p:cNvGrpSpPr>
            <a:grpSpLocks/>
          </p:cNvGrpSpPr>
          <p:nvPr/>
        </p:nvGrpSpPr>
        <p:grpSpPr bwMode="auto">
          <a:xfrm>
            <a:off x="2638425" y="436563"/>
            <a:ext cx="725488" cy="973137"/>
            <a:chOff x="1662" y="275"/>
            <a:chExt cx="457" cy="613"/>
          </a:xfrm>
        </p:grpSpPr>
        <p:sp>
          <p:nvSpPr>
            <p:cNvPr id="59421" name="Line 29"/>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59422" name="Line 30"/>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59423" name="Line 31"/>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24" name="Rectangle 32"/>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7" name="Group 36"/>
            <p:cNvGrpSpPr>
              <a:grpSpLocks/>
            </p:cNvGrpSpPr>
            <p:nvPr/>
          </p:nvGrpSpPr>
          <p:grpSpPr bwMode="auto">
            <a:xfrm>
              <a:off x="1686" y="491"/>
              <a:ext cx="60" cy="59"/>
              <a:chOff x="1686" y="491"/>
              <a:chExt cx="60" cy="59"/>
            </a:xfrm>
          </p:grpSpPr>
          <p:sp>
            <p:nvSpPr>
              <p:cNvPr id="59425" name="AutoShape 33"/>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59426" name="Line 34"/>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27" name="Line 35"/>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9429" name="Freeform 37"/>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8" name="Group 41"/>
            <p:cNvGrpSpPr>
              <a:grpSpLocks/>
            </p:cNvGrpSpPr>
            <p:nvPr/>
          </p:nvGrpSpPr>
          <p:grpSpPr bwMode="auto">
            <a:xfrm>
              <a:off x="1718" y="658"/>
              <a:ext cx="115" cy="15"/>
              <a:chOff x="1718" y="658"/>
              <a:chExt cx="115" cy="15"/>
            </a:xfrm>
          </p:grpSpPr>
          <p:sp>
            <p:nvSpPr>
              <p:cNvPr id="59430" name="Line 38"/>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31" name="Line 39"/>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32" name="Line 40"/>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9" name="Group 48"/>
            <p:cNvGrpSpPr>
              <a:grpSpLocks/>
            </p:cNvGrpSpPr>
            <p:nvPr/>
          </p:nvGrpSpPr>
          <p:grpSpPr bwMode="auto">
            <a:xfrm>
              <a:off x="1696" y="583"/>
              <a:ext cx="90" cy="46"/>
              <a:chOff x="1696" y="583"/>
              <a:chExt cx="90" cy="46"/>
            </a:xfrm>
          </p:grpSpPr>
          <p:sp>
            <p:nvSpPr>
              <p:cNvPr id="59434" name="Line 42"/>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35" name="Line 43"/>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36" name="Line 44"/>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37" name="Line 45"/>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38" name="Line 46"/>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39" name="Line 47"/>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9441" name="Line 49"/>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59442" name="Line 50"/>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361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9406"/>
                                        </p:tgtEl>
                                        <p:attrNameLst>
                                          <p:attrName>style.visibility</p:attrName>
                                        </p:attrNameLst>
                                      </p:cBhvr>
                                      <p:to>
                                        <p:strVal val="visible"/>
                                      </p:to>
                                    </p:set>
                                    <p:anim calcmode="lin" valueType="num">
                                      <p:cBhvr additive="base">
                                        <p:cTn id="12" dur="500" fill="hold"/>
                                        <p:tgtEl>
                                          <p:spTgt spid="59406"/>
                                        </p:tgtEl>
                                        <p:attrNameLst>
                                          <p:attrName>ppt_x</p:attrName>
                                        </p:attrNameLst>
                                      </p:cBhvr>
                                      <p:tavLst>
                                        <p:tav tm="0">
                                          <p:val>
                                            <p:strVal val="#ppt_x"/>
                                          </p:val>
                                        </p:tav>
                                        <p:tav tm="100000">
                                          <p:val>
                                            <p:strVal val="#ppt_x"/>
                                          </p:val>
                                        </p:tav>
                                      </p:tavLst>
                                    </p:anim>
                                    <p:anim calcmode="lin" valueType="num">
                                      <p:cBhvr additive="base">
                                        <p:cTn id="13" dur="500" fill="hold"/>
                                        <p:tgtEl>
                                          <p:spTgt spid="5940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59407">
                                            <p:txEl>
                                              <p:pRg st="0" end="0"/>
                                            </p:txEl>
                                          </p:spTgt>
                                        </p:tgtEl>
                                        <p:attrNameLst>
                                          <p:attrName>style.visibility</p:attrName>
                                        </p:attrNameLst>
                                      </p:cBhvr>
                                      <p:to>
                                        <p:strVal val="visible"/>
                                      </p:to>
                                    </p:set>
                                    <p:animEffect transition="in" filter="dissolve">
                                      <p:cBhvr>
                                        <p:cTn id="17" dur="500"/>
                                        <p:tgtEl>
                                          <p:spTgt spid="594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animBg="1"/>
      <p:bldP spid="59407"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2"/>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1443" name="Rectangle 3"/>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1444" name="Oval 4"/>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1445" name="Arc 5"/>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1446" name="Arc 6"/>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1447" name="Oval 7"/>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1448" name="Rectangle 8"/>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1449" name="Rectangle 9"/>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1450" name="Rectangle 10"/>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1451" name="Rectangle 11"/>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61452" name="Rectangle 1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Diffuse</a:t>
            </a:r>
            <a:endParaRPr lang="en-GB" sz="1600"/>
          </a:p>
          <a:p>
            <a:pPr defTabSz="762000">
              <a:spcBef>
                <a:spcPct val="50000"/>
              </a:spcBef>
            </a:pPr>
            <a:endParaRPr lang="en-GB" sz="1600"/>
          </a:p>
        </p:txBody>
      </p:sp>
      <p:grpSp>
        <p:nvGrpSpPr>
          <p:cNvPr id="2" name="Group 23"/>
          <p:cNvGrpSpPr>
            <a:grpSpLocks/>
          </p:cNvGrpSpPr>
          <p:nvPr/>
        </p:nvGrpSpPr>
        <p:grpSpPr bwMode="auto">
          <a:xfrm>
            <a:off x="2892425" y="2903538"/>
            <a:ext cx="3802063" cy="1447800"/>
            <a:chOff x="1822" y="1829"/>
            <a:chExt cx="2395" cy="912"/>
          </a:xfrm>
        </p:grpSpPr>
        <p:grpSp>
          <p:nvGrpSpPr>
            <p:cNvPr id="3" name="Group 15"/>
            <p:cNvGrpSpPr>
              <a:grpSpLocks/>
            </p:cNvGrpSpPr>
            <p:nvPr/>
          </p:nvGrpSpPr>
          <p:grpSpPr bwMode="auto">
            <a:xfrm>
              <a:off x="1900" y="1829"/>
              <a:ext cx="2317" cy="912"/>
              <a:chOff x="1900" y="1829"/>
              <a:chExt cx="2317" cy="912"/>
            </a:xfrm>
          </p:grpSpPr>
          <p:sp>
            <p:nvSpPr>
              <p:cNvPr id="61453" name="Arc 13"/>
              <p:cNvSpPr>
                <a:spLocks/>
              </p:cNvSpPr>
              <p:nvPr/>
            </p:nvSpPr>
            <p:spPr bwMode="auto">
              <a:xfrm rot="20460000">
                <a:off x="1900" y="1829"/>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61454" name="Arc 14"/>
              <p:cNvSpPr>
                <a:spLocks/>
              </p:cNvSpPr>
              <p:nvPr/>
            </p:nvSpPr>
            <p:spPr bwMode="auto">
              <a:xfrm rot="11940000">
                <a:off x="1903" y="1888"/>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61456" name="Line 16"/>
            <p:cNvSpPr>
              <a:spLocks noChangeShapeType="1"/>
            </p:cNvSpPr>
            <p:nvPr/>
          </p:nvSpPr>
          <p:spPr bwMode="auto">
            <a:xfrm flipV="1">
              <a:off x="1824" y="2008"/>
              <a:ext cx="1700" cy="250"/>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61457" name="Line 17"/>
            <p:cNvSpPr>
              <a:spLocks noChangeShapeType="1"/>
            </p:cNvSpPr>
            <p:nvPr/>
          </p:nvSpPr>
          <p:spPr bwMode="auto">
            <a:xfrm flipV="1">
              <a:off x="1828" y="2120"/>
              <a:ext cx="2104" cy="154"/>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61458" name="Line 18"/>
            <p:cNvSpPr>
              <a:spLocks noChangeShapeType="1"/>
            </p:cNvSpPr>
            <p:nvPr/>
          </p:nvSpPr>
          <p:spPr bwMode="auto">
            <a:xfrm>
              <a:off x="1832" y="2288"/>
              <a:ext cx="2372" cy="0"/>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61459" name="Line 19"/>
            <p:cNvSpPr>
              <a:spLocks noChangeShapeType="1"/>
            </p:cNvSpPr>
            <p:nvPr/>
          </p:nvSpPr>
          <p:spPr bwMode="auto">
            <a:xfrm>
              <a:off x="1824" y="2310"/>
              <a:ext cx="1712" cy="226"/>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61460" name="Line 20"/>
            <p:cNvSpPr>
              <a:spLocks noChangeShapeType="1"/>
            </p:cNvSpPr>
            <p:nvPr/>
          </p:nvSpPr>
          <p:spPr bwMode="auto">
            <a:xfrm>
              <a:off x="1826" y="2296"/>
              <a:ext cx="2114" cy="164"/>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61461" name="Line 21"/>
            <p:cNvSpPr>
              <a:spLocks noChangeShapeType="1"/>
            </p:cNvSpPr>
            <p:nvPr/>
          </p:nvSpPr>
          <p:spPr bwMode="auto">
            <a:xfrm flipV="1">
              <a:off x="1822" y="2034"/>
              <a:ext cx="1088" cy="208"/>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61462" name="Line 22"/>
            <p:cNvSpPr>
              <a:spLocks noChangeShapeType="1"/>
            </p:cNvSpPr>
            <p:nvPr/>
          </p:nvSpPr>
          <p:spPr bwMode="auto">
            <a:xfrm>
              <a:off x="1822" y="2328"/>
              <a:ext cx="1067" cy="192"/>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grpSp>
      <p:sp>
        <p:nvSpPr>
          <p:cNvPr id="61464" name="Rectangle 24"/>
          <p:cNvSpPr>
            <a:spLocks noChangeArrowheads="1"/>
          </p:cNvSpPr>
          <p:nvPr/>
        </p:nvSpPr>
        <p:spPr bwMode="auto">
          <a:xfrm>
            <a:off x="4860925" y="2397125"/>
            <a:ext cx="82550" cy="5207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61465" name="Rectangle 25"/>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4" name="Group 48"/>
          <p:cNvGrpSpPr>
            <a:grpSpLocks/>
          </p:cNvGrpSpPr>
          <p:nvPr/>
        </p:nvGrpSpPr>
        <p:grpSpPr bwMode="auto">
          <a:xfrm>
            <a:off x="2638425" y="436563"/>
            <a:ext cx="725488" cy="973137"/>
            <a:chOff x="1662" y="275"/>
            <a:chExt cx="457" cy="613"/>
          </a:xfrm>
        </p:grpSpPr>
        <p:sp>
          <p:nvSpPr>
            <p:cNvPr id="61466" name="Line 26"/>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61467" name="Line 27"/>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61468" name="Line 28"/>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69" name="Rectangle 29"/>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3"/>
            <p:cNvGrpSpPr>
              <a:grpSpLocks/>
            </p:cNvGrpSpPr>
            <p:nvPr/>
          </p:nvGrpSpPr>
          <p:grpSpPr bwMode="auto">
            <a:xfrm>
              <a:off x="1686" y="491"/>
              <a:ext cx="60" cy="59"/>
              <a:chOff x="1686" y="491"/>
              <a:chExt cx="60" cy="59"/>
            </a:xfrm>
          </p:grpSpPr>
          <p:sp>
            <p:nvSpPr>
              <p:cNvPr id="61470" name="AutoShape 30"/>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61471" name="Line 31"/>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72" name="Line 32"/>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1474" name="Freeform 34"/>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38"/>
            <p:cNvGrpSpPr>
              <a:grpSpLocks/>
            </p:cNvGrpSpPr>
            <p:nvPr/>
          </p:nvGrpSpPr>
          <p:grpSpPr bwMode="auto">
            <a:xfrm>
              <a:off x="1718" y="658"/>
              <a:ext cx="115" cy="15"/>
              <a:chOff x="1718" y="658"/>
              <a:chExt cx="115" cy="15"/>
            </a:xfrm>
          </p:grpSpPr>
          <p:sp>
            <p:nvSpPr>
              <p:cNvPr id="61475" name="Line 35"/>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76" name="Line 36"/>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77" name="Line 37"/>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5"/>
            <p:cNvGrpSpPr>
              <a:grpSpLocks/>
            </p:cNvGrpSpPr>
            <p:nvPr/>
          </p:nvGrpSpPr>
          <p:grpSpPr bwMode="auto">
            <a:xfrm>
              <a:off x="1696" y="583"/>
              <a:ext cx="90" cy="46"/>
              <a:chOff x="1696" y="583"/>
              <a:chExt cx="90" cy="46"/>
            </a:xfrm>
          </p:grpSpPr>
          <p:sp>
            <p:nvSpPr>
              <p:cNvPr id="61479" name="Line 39"/>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80" name="Line 40"/>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81" name="Line 41"/>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82" name="Line 42"/>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83" name="Line 43"/>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84" name="Line 44"/>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1486" name="Line 46"/>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1487" name="Line 47"/>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0"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1"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4634"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3000">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val 2"/>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3491" name="Rectangle 3"/>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3492" name="Oval 4"/>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3493" name="Arc 5"/>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3494" name="Arc 6"/>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3495" name="Oval 7"/>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3496" name="Rectangle 8"/>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3497" name="Rectangle 9"/>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3498" name="Rectangle 10"/>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3499" name="Rectangle 11"/>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63500" name="Rectangle 1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Diffuse</a:t>
            </a:r>
            <a:endParaRPr lang="en-GB" sz="1600"/>
          </a:p>
          <a:p>
            <a:pPr defTabSz="762000">
              <a:spcBef>
                <a:spcPct val="50000"/>
              </a:spcBef>
            </a:pPr>
            <a:endParaRPr lang="en-GB" sz="1600"/>
          </a:p>
        </p:txBody>
      </p:sp>
      <p:grpSp>
        <p:nvGrpSpPr>
          <p:cNvPr id="2" name="Group 15"/>
          <p:cNvGrpSpPr>
            <a:grpSpLocks/>
          </p:cNvGrpSpPr>
          <p:nvPr/>
        </p:nvGrpSpPr>
        <p:grpSpPr bwMode="auto">
          <a:xfrm>
            <a:off x="3016250" y="2903538"/>
            <a:ext cx="3678238" cy="1447800"/>
            <a:chOff x="1900" y="1829"/>
            <a:chExt cx="2317" cy="912"/>
          </a:xfrm>
        </p:grpSpPr>
        <p:sp>
          <p:nvSpPr>
            <p:cNvPr id="63501" name="Arc 13"/>
            <p:cNvSpPr>
              <a:spLocks/>
            </p:cNvSpPr>
            <p:nvPr/>
          </p:nvSpPr>
          <p:spPr bwMode="auto">
            <a:xfrm rot="20460000">
              <a:off x="1900" y="1829"/>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63502" name="Arc 14"/>
            <p:cNvSpPr>
              <a:spLocks/>
            </p:cNvSpPr>
            <p:nvPr/>
          </p:nvSpPr>
          <p:spPr bwMode="auto">
            <a:xfrm rot="11940000">
              <a:off x="1903" y="1888"/>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63504" name="Line 16"/>
          <p:cNvSpPr>
            <a:spLocks noChangeShapeType="1"/>
          </p:cNvSpPr>
          <p:nvPr/>
        </p:nvSpPr>
        <p:spPr bwMode="auto">
          <a:xfrm flipV="1">
            <a:off x="2895600" y="3295650"/>
            <a:ext cx="1958975" cy="28892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3505" name="Line 17"/>
          <p:cNvSpPr>
            <a:spLocks noChangeShapeType="1"/>
          </p:cNvSpPr>
          <p:nvPr/>
        </p:nvSpPr>
        <p:spPr bwMode="auto">
          <a:xfrm flipV="1">
            <a:off x="2901950" y="3365500"/>
            <a:ext cx="3340100" cy="2444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3506" name="Line 18"/>
          <p:cNvSpPr>
            <a:spLocks noChangeShapeType="1"/>
          </p:cNvSpPr>
          <p:nvPr/>
        </p:nvSpPr>
        <p:spPr bwMode="auto">
          <a:xfrm>
            <a:off x="2908300" y="3632200"/>
            <a:ext cx="376555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3507" name="Line 19"/>
          <p:cNvSpPr>
            <a:spLocks noChangeShapeType="1"/>
          </p:cNvSpPr>
          <p:nvPr/>
        </p:nvSpPr>
        <p:spPr bwMode="auto">
          <a:xfrm>
            <a:off x="2895600" y="3667125"/>
            <a:ext cx="2717800" cy="3587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3508" name="Line 20"/>
          <p:cNvSpPr>
            <a:spLocks noChangeShapeType="1"/>
          </p:cNvSpPr>
          <p:nvPr/>
        </p:nvSpPr>
        <p:spPr bwMode="auto">
          <a:xfrm>
            <a:off x="2898775" y="3644900"/>
            <a:ext cx="3355975" cy="26035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3509" name="Line 21"/>
          <p:cNvSpPr>
            <a:spLocks noChangeShapeType="1"/>
          </p:cNvSpPr>
          <p:nvPr/>
        </p:nvSpPr>
        <p:spPr bwMode="auto">
          <a:xfrm flipV="1">
            <a:off x="2892425" y="3228975"/>
            <a:ext cx="1727200" cy="3302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3510" name="Line 22"/>
          <p:cNvSpPr>
            <a:spLocks noChangeShapeType="1"/>
          </p:cNvSpPr>
          <p:nvPr/>
        </p:nvSpPr>
        <p:spPr bwMode="auto">
          <a:xfrm>
            <a:off x="2892425" y="3695700"/>
            <a:ext cx="1693863" cy="3048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3511" name="Rectangle 23"/>
          <p:cNvSpPr>
            <a:spLocks noChangeArrowheads="1"/>
          </p:cNvSpPr>
          <p:nvPr/>
        </p:nvSpPr>
        <p:spPr bwMode="auto">
          <a:xfrm>
            <a:off x="4860925" y="2832100"/>
            <a:ext cx="82550" cy="5207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63512" name="Line 24"/>
          <p:cNvSpPr>
            <a:spLocks noChangeShapeType="1"/>
          </p:cNvSpPr>
          <p:nvPr/>
        </p:nvSpPr>
        <p:spPr bwMode="auto">
          <a:xfrm>
            <a:off x="3892550" y="3022600"/>
            <a:ext cx="962025" cy="266700"/>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63513" name="Rectangle 25"/>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3" name="Group 48"/>
          <p:cNvGrpSpPr>
            <a:grpSpLocks/>
          </p:cNvGrpSpPr>
          <p:nvPr/>
        </p:nvGrpSpPr>
        <p:grpSpPr bwMode="auto">
          <a:xfrm>
            <a:off x="2638425" y="436563"/>
            <a:ext cx="725488" cy="973137"/>
            <a:chOff x="1662" y="275"/>
            <a:chExt cx="457" cy="613"/>
          </a:xfrm>
        </p:grpSpPr>
        <p:sp>
          <p:nvSpPr>
            <p:cNvPr id="63514" name="Line 26"/>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63515" name="Line 27"/>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63516" name="Line 28"/>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17" name="Rectangle 29"/>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3"/>
            <p:cNvGrpSpPr>
              <a:grpSpLocks/>
            </p:cNvGrpSpPr>
            <p:nvPr/>
          </p:nvGrpSpPr>
          <p:grpSpPr bwMode="auto">
            <a:xfrm>
              <a:off x="1686" y="491"/>
              <a:ext cx="60" cy="59"/>
              <a:chOff x="1686" y="491"/>
              <a:chExt cx="60" cy="59"/>
            </a:xfrm>
          </p:grpSpPr>
          <p:sp>
            <p:nvSpPr>
              <p:cNvPr id="63518" name="AutoShape 30"/>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63519" name="Line 31"/>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20" name="Line 32"/>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3522" name="Freeform 34"/>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38"/>
            <p:cNvGrpSpPr>
              <a:grpSpLocks/>
            </p:cNvGrpSpPr>
            <p:nvPr/>
          </p:nvGrpSpPr>
          <p:grpSpPr bwMode="auto">
            <a:xfrm>
              <a:off x="1718" y="658"/>
              <a:ext cx="115" cy="15"/>
              <a:chOff x="1718" y="658"/>
              <a:chExt cx="115" cy="15"/>
            </a:xfrm>
          </p:grpSpPr>
          <p:sp>
            <p:nvSpPr>
              <p:cNvPr id="63523" name="Line 35"/>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24" name="Line 36"/>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25" name="Line 37"/>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5"/>
            <p:cNvGrpSpPr>
              <a:grpSpLocks/>
            </p:cNvGrpSpPr>
            <p:nvPr/>
          </p:nvGrpSpPr>
          <p:grpSpPr bwMode="auto">
            <a:xfrm>
              <a:off x="1696" y="583"/>
              <a:ext cx="90" cy="46"/>
              <a:chOff x="1696" y="583"/>
              <a:chExt cx="90" cy="46"/>
            </a:xfrm>
          </p:grpSpPr>
          <p:sp>
            <p:nvSpPr>
              <p:cNvPr id="63527" name="Line 39"/>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28" name="Line 40"/>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29" name="Line 41"/>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30" name="Line 42"/>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31" name="Line 43"/>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32" name="Line 44"/>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3534" name="Line 46"/>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3535" name="Line 47"/>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0"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1"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565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3000">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p:cNvSpPr>
            <a:spLocks noChangeArrowheads="1"/>
          </p:cNvSpPr>
          <p:nvPr/>
        </p:nvSpPr>
        <p:spPr bwMode="auto">
          <a:xfrm>
            <a:off x="2073275" y="3530600"/>
            <a:ext cx="273050" cy="120650"/>
          </a:xfrm>
          <a:prstGeom prst="ellipse">
            <a:avLst/>
          </a:prstGeom>
          <a:solidFill>
            <a:srgbClr val="FFFF00"/>
          </a:solidFill>
          <a:ln w="12699">
            <a:solidFill>
              <a:schemeClr val="tx1"/>
            </a:solidFill>
            <a:round/>
            <a:headEnd/>
            <a:tailEnd/>
          </a:ln>
          <a:effectLst/>
        </p:spPr>
        <p:txBody>
          <a:bodyPr wrap="none" anchor="ctr"/>
          <a:lstStyle/>
          <a:p>
            <a:endParaRPr lang="en-GB"/>
          </a:p>
        </p:txBody>
      </p:sp>
      <p:sp>
        <p:nvSpPr>
          <p:cNvPr id="65539" name="Rectangle 3"/>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5540" name="Oval 4"/>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5541" name="Arc 5"/>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5542" name="Arc 6"/>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5543" name="Oval 7"/>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5544" name="Rectangle 8"/>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5545" name="Rectangle 9"/>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5546" name="Rectangle 10"/>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5547" name="Rectangle 11"/>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65548" name="Rectangle 1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Diffuse</a:t>
            </a:r>
            <a:endParaRPr lang="en-GB" sz="1600"/>
          </a:p>
          <a:p>
            <a:pPr defTabSz="762000">
              <a:spcBef>
                <a:spcPct val="50000"/>
              </a:spcBef>
            </a:pPr>
            <a:endParaRPr lang="en-GB" sz="1600"/>
          </a:p>
        </p:txBody>
      </p:sp>
      <p:grpSp>
        <p:nvGrpSpPr>
          <p:cNvPr id="2" name="Group 15"/>
          <p:cNvGrpSpPr>
            <a:grpSpLocks/>
          </p:cNvGrpSpPr>
          <p:nvPr/>
        </p:nvGrpSpPr>
        <p:grpSpPr bwMode="auto">
          <a:xfrm>
            <a:off x="3016250" y="2903538"/>
            <a:ext cx="3678238" cy="1447800"/>
            <a:chOff x="1900" y="1829"/>
            <a:chExt cx="2317" cy="912"/>
          </a:xfrm>
        </p:grpSpPr>
        <p:sp>
          <p:nvSpPr>
            <p:cNvPr id="65549" name="Arc 13"/>
            <p:cNvSpPr>
              <a:spLocks/>
            </p:cNvSpPr>
            <p:nvPr/>
          </p:nvSpPr>
          <p:spPr bwMode="auto">
            <a:xfrm rot="20460000">
              <a:off x="1900" y="1829"/>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65550" name="Arc 14"/>
            <p:cNvSpPr>
              <a:spLocks/>
            </p:cNvSpPr>
            <p:nvPr/>
          </p:nvSpPr>
          <p:spPr bwMode="auto">
            <a:xfrm rot="11940000">
              <a:off x="1903" y="1888"/>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65552" name="Line 16"/>
          <p:cNvSpPr>
            <a:spLocks noChangeShapeType="1"/>
          </p:cNvSpPr>
          <p:nvPr/>
        </p:nvSpPr>
        <p:spPr bwMode="auto">
          <a:xfrm flipV="1">
            <a:off x="2895600" y="3295650"/>
            <a:ext cx="1958975" cy="28892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5553" name="Line 17"/>
          <p:cNvSpPr>
            <a:spLocks noChangeShapeType="1"/>
          </p:cNvSpPr>
          <p:nvPr/>
        </p:nvSpPr>
        <p:spPr bwMode="auto">
          <a:xfrm flipV="1">
            <a:off x="2901950" y="3460750"/>
            <a:ext cx="1955800" cy="14922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5554" name="Line 18"/>
          <p:cNvSpPr>
            <a:spLocks noChangeShapeType="1"/>
          </p:cNvSpPr>
          <p:nvPr/>
        </p:nvSpPr>
        <p:spPr bwMode="auto">
          <a:xfrm flipV="1">
            <a:off x="2908300" y="3629025"/>
            <a:ext cx="1949450" cy="31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5555" name="Line 19"/>
          <p:cNvSpPr>
            <a:spLocks noChangeShapeType="1"/>
          </p:cNvSpPr>
          <p:nvPr/>
        </p:nvSpPr>
        <p:spPr bwMode="auto">
          <a:xfrm>
            <a:off x="2895600" y="3667125"/>
            <a:ext cx="2717800" cy="3587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5556" name="Line 20"/>
          <p:cNvSpPr>
            <a:spLocks noChangeShapeType="1"/>
          </p:cNvSpPr>
          <p:nvPr/>
        </p:nvSpPr>
        <p:spPr bwMode="auto">
          <a:xfrm>
            <a:off x="2898775" y="3644900"/>
            <a:ext cx="1955800" cy="14922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5557" name="Line 21"/>
          <p:cNvSpPr>
            <a:spLocks noChangeShapeType="1"/>
          </p:cNvSpPr>
          <p:nvPr/>
        </p:nvSpPr>
        <p:spPr bwMode="auto">
          <a:xfrm flipV="1">
            <a:off x="2892425" y="3228975"/>
            <a:ext cx="1727200" cy="3302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5558" name="Line 22"/>
          <p:cNvSpPr>
            <a:spLocks noChangeShapeType="1"/>
          </p:cNvSpPr>
          <p:nvPr/>
        </p:nvSpPr>
        <p:spPr bwMode="auto">
          <a:xfrm>
            <a:off x="2892425" y="3695700"/>
            <a:ext cx="1693863" cy="3048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5559" name="Rectangle 23"/>
          <p:cNvSpPr>
            <a:spLocks noChangeArrowheads="1"/>
          </p:cNvSpPr>
          <p:nvPr/>
        </p:nvSpPr>
        <p:spPr bwMode="auto">
          <a:xfrm>
            <a:off x="4860925" y="3289300"/>
            <a:ext cx="82550" cy="5207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65560" name="Line 24"/>
          <p:cNvSpPr>
            <a:spLocks noChangeShapeType="1"/>
          </p:cNvSpPr>
          <p:nvPr/>
        </p:nvSpPr>
        <p:spPr bwMode="auto">
          <a:xfrm>
            <a:off x="3892550" y="3022600"/>
            <a:ext cx="962025" cy="266700"/>
          </a:xfrm>
          <a:prstGeom prst="line">
            <a:avLst/>
          </a:prstGeom>
          <a:noFill/>
          <a:ln w="12699">
            <a:solidFill>
              <a:srgbClr val="CC0000"/>
            </a:solidFill>
            <a:round/>
            <a:headEnd type="stealth" w="med" len="lg"/>
            <a:tailEnd type="none" w="sm" len="sm"/>
          </a:ln>
          <a:effectLst/>
        </p:spPr>
        <p:txBody>
          <a:bodyPr wrap="none" anchor="ctr"/>
          <a:lstStyle/>
          <a:p>
            <a:endParaRPr lang="en-GB"/>
          </a:p>
        </p:txBody>
      </p:sp>
      <p:sp>
        <p:nvSpPr>
          <p:cNvPr id="65561" name="Line 25"/>
          <p:cNvSpPr>
            <a:spLocks noChangeShapeType="1"/>
          </p:cNvSpPr>
          <p:nvPr/>
        </p:nvSpPr>
        <p:spPr bwMode="auto">
          <a:xfrm flipV="1">
            <a:off x="2895600" y="3794125"/>
            <a:ext cx="1958975" cy="88900"/>
          </a:xfrm>
          <a:prstGeom prst="line">
            <a:avLst/>
          </a:prstGeom>
          <a:noFill/>
          <a:ln w="12699">
            <a:solidFill>
              <a:srgbClr val="CC0000"/>
            </a:solidFill>
            <a:round/>
            <a:headEnd type="stealth" w="med" len="med"/>
            <a:tailEnd type="none" w="sm" len="sm"/>
          </a:ln>
          <a:effectLst/>
        </p:spPr>
        <p:txBody>
          <a:bodyPr wrap="none" anchor="ctr"/>
          <a:lstStyle/>
          <a:p>
            <a:endParaRPr lang="en-GB"/>
          </a:p>
        </p:txBody>
      </p:sp>
      <p:sp>
        <p:nvSpPr>
          <p:cNvPr id="65562" name="Rectangle 26"/>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3" name="Group 49"/>
          <p:cNvGrpSpPr>
            <a:grpSpLocks/>
          </p:cNvGrpSpPr>
          <p:nvPr/>
        </p:nvGrpSpPr>
        <p:grpSpPr bwMode="auto">
          <a:xfrm>
            <a:off x="2638425" y="436563"/>
            <a:ext cx="725488" cy="973137"/>
            <a:chOff x="1662" y="275"/>
            <a:chExt cx="457" cy="613"/>
          </a:xfrm>
        </p:grpSpPr>
        <p:sp>
          <p:nvSpPr>
            <p:cNvPr id="65563" name="Line 27"/>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65564" name="Line 28"/>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65565" name="Line 29"/>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66" name="Rectangle 30"/>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4"/>
            <p:cNvGrpSpPr>
              <a:grpSpLocks/>
            </p:cNvGrpSpPr>
            <p:nvPr/>
          </p:nvGrpSpPr>
          <p:grpSpPr bwMode="auto">
            <a:xfrm>
              <a:off x="1686" y="491"/>
              <a:ext cx="60" cy="59"/>
              <a:chOff x="1686" y="491"/>
              <a:chExt cx="60" cy="59"/>
            </a:xfrm>
          </p:grpSpPr>
          <p:sp>
            <p:nvSpPr>
              <p:cNvPr id="65567" name="AutoShape 31"/>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65568" name="Line 32"/>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69" name="Line 33"/>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5571" name="Freeform 35"/>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39"/>
            <p:cNvGrpSpPr>
              <a:grpSpLocks/>
            </p:cNvGrpSpPr>
            <p:nvPr/>
          </p:nvGrpSpPr>
          <p:grpSpPr bwMode="auto">
            <a:xfrm>
              <a:off x="1718" y="658"/>
              <a:ext cx="115" cy="15"/>
              <a:chOff x="1718" y="658"/>
              <a:chExt cx="115" cy="15"/>
            </a:xfrm>
          </p:grpSpPr>
          <p:sp>
            <p:nvSpPr>
              <p:cNvPr id="65572" name="Line 36"/>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73" name="Line 37"/>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74" name="Line 38"/>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6"/>
            <p:cNvGrpSpPr>
              <a:grpSpLocks/>
            </p:cNvGrpSpPr>
            <p:nvPr/>
          </p:nvGrpSpPr>
          <p:grpSpPr bwMode="auto">
            <a:xfrm>
              <a:off x="1696" y="583"/>
              <a:ext cx="90" cy="46"/>
              <a:chOff x="1696" y="583"/>
              <a:chExt cx="90" cy="46"/>
            </a:xfrm>
          </p:grpSpPr>
          <p:sp>
            <p:nvSpPr>
              <p:cNvPr id="65576" name="Line 40"/>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77" name="Line 41"/>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78" name="Line 42"/>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79" name="Line 43"/>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80" name="Line 44"/>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81" name="Line 45"/>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5583" name="Line 47"/>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5584" name="Line 48"/>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1"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2"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6682"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2"/>
          <p:cNvSpPr>
            <a:spLocks noChangeArrowheads="1"/>
          </p:cNvSpPr>
          <p:nvPr/>
        </p:nvSpPr>
        <p:spPr bwMode="auto">
          <a:xfrm>
            <a:off x="2073275" y="3530600"/>
            <a:ext cx="273050" cy="120650"/>
          </a:xfrm>
          <a:prstGeom prst="ellipse">
            <a:avLst/>
          </a:prstGeom>
          <a:solidFill>
            <a:srgbClr val="FFFF00"/>
          </a:solidFill>
          <a:ln w="12699">
            <a:solidFill>
              <a:schemeClr val="tx1"/>
            </a:solidFill>
            <a:round/>
            <a:headEnd/>
            <a:tailEnd/>
          </a:ln>
          <a:effectLst/>
        </p:spPr>
        <p:txBody>
          <a:bodyPr wrap="none" anchor="ctr"/>
          <a:lstStyle/>
          <a:p>
            <a:endParaRPr lang="en-GB"/>
          </a:p>
        </p:txBody>
      </p:sp>
      <p:sp>
        <p:nvSpPr>
          <p:cNvPr id="67587" name="Rectangle 3"/>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7588" name="Oval 4"/>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7589" name="Arc 5"/>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7590" name="Arc 6"/>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7591" name="Oval 7"/>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7592" name="Rectangle 8"/>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7593" name="Rectangle 9"/>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7594" name="Rectangle 10"/>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7595" name="Rectangle 11"/>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67596" name="Rectangle 1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Diffuse</a:t>
            </a:r>
            <a:endParaRPr lang="en-GB" sz="1600"/>
          </a:p>
          <a:p>
            <a:pPr defTabSz="762000">
              <a:spcBef>
                <a:spcPct val="50000"/>
              </a:spcBef>
            </a:pPr>
            <a:endParaRPr lang="en-GB" sz="1600"/>
          </a:p>
        </p:txBody>
      </p:sp>
      <p:grpSp>
        <p:nvGrpSpPr>
          <p:cNvPr id="2" name="Group 15"/>
          <p:cNvGrpSpPr>
            <a:grpSpLocks/>
          </p:cNvGrpSpPr>
          <p:nvPr/>
        </p:nvGrpSpPr>
        <p:grpSpPr bwMode="auto">
          <a:xfrm>
            <a:off x="3016250" y="2903538"/>
            <a:ext cx="3678238" cy="1447800"/>
            <a:chOff x="1900" y="1829"/>
            <a:chExt cx="2317" cy="912"/>
          </a:xfrm>
        </p:grpSpPr>
        <p:sp>
          <p:nvSpPr>
            <p:cNvPr id="67597" name="Arc 13"/>
            <p:cNvSpPr>
              <a:spLocks/>
            </p:cNvSpPr>
            <p:nvPr/>
          </p:nvSpPr>
          <p:spPr bwMode="auto">
            <a:xfrm rot="20460000">
              <a:off x="1900" y="1829"/>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67598" name="Arc 14"/>
            <p:cNvSpPr>
              <a:spLocks/>
            </p:cNvSpPr>
            <p:nvPr/>
          </p:nvSpPr>
          <p:spPr bwMode="auto">
            <a:xfrm rot="11940000">
              <a:off x="1903" y="1888"/>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67600" name="Line 16"/>
          <p:cNvSpPr>
            <a:spLocks noChangeShapeType="1"/>
          </p:cNvSpPr>
          <p:nvPr/>
        </p:nvSpPr>
        <p:spPr bwMode="auto">
          <a:xfrm flipV="1">
            <a:off x="2895600" y="3190875"/>
            <a:ext cx="2682875" cy="3937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7601" name="Line 17"/>
          <p:cNvSpPr>
            <a:spLocks noChangeShapeType="1"/>
          </p:cNvSpPr>
          <p:nvPr/>
        </p:nvSpPr>
        <p:spPr bwMode="auto">
          <a:xfrm flipV="1">
            <a:off x="2901950" y="3362325"/>
            <a:ext cx="3336925" cy="24765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7602" name="Line 18"/>
          <p:cNvSpPr>
            <a:spLocks noChangeShapeType="1"/>
          </p:cNvSpPr>
          <p:nvPr/>
        </p:nvSpPr>
        <p:spPr bwMode="auto">
          <a:xfrm flipV="1">
            <a:off x="2908300" y="3629025"/>
            <a:ext cx="3762375" cy="31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7603" name="Line 19"/>
          <p:cNvSpPr>
            <a:spLocks noChangeShapeType="1"/>
          </p:cNvSpPr>
          <p:nvPr/>
        </p:nvSpPr>
        <p:spPr bwMode="auto">
          <a:xfrm>
            <a:off x="2895600" y="3667125"/>
            <a:ext cx="1958975" cy="26035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7604" name="Line 20"/>
          <p:cNvSpPr>
            <a:spLocks noChangeShapeType="1"/>
          </p:cNvSpPr>
          <p:nvPr/>
        </p:nvSpPr>
        <p:spPr bwMode="auto">
          <a:xfrm>
            <a:off x="2898775" y="3644900"/>
            <a:ext cx="1955800" cy="14922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7605" name="Line 21"/>
          <p:cNvSpPr>
            <a:spLocks noChangeShapeType="1"/>
          </p:cNvSpPr>
          <p:nvPr/>
        </p:nvSpPr>
        <p:spPr bwMode="auto">
          <a:xfrm flipV="1">
            <a:off x="2892425" y="3228975"/>
            <a:ext cx="1727200" cy="3302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7606" name="Line 22"/>
          <p:cNvSpPr>
            <a:spLocks noChangeShapeType="1"/>
          </p:cNvSpPr>
          <p:nvPr/>
        </p:nvSpPr>
        <p:spPr bwMode="auto">
          <a:xfrm>
            <a:off x="2892425" y="3695700"/>
            <a:ext cx="1693863" cy="3048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7607" name="Rectangle 23"/>
          <p:cNvSpPr>
            <a:spLocks noChangeArrowheads="1"/>
          </p:cNvSpPr>
          <p:nvPr/>
        </p:nvSpPr>
        <p:spPr bwMode="auto">
          <a:xfrm>
            <a:off x="4860925" y="3714750"/>
            <a:ext cx="82550" cy="5207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67608" name="Line 24"/>
          <p:cNvSpPr>
            <a:spLocks noChangeShapeType="1"/>
          </p:cNvSpPr>
          <p:nvPr/>
        </p:nvSpPr>
        <p:spPr bwMode="auto">
          <a:xfrm flipV="1">
            <a:off x="2895600" y="3794125"/>
            <a:ext cx="1958975" cy="88900"/>
          </a:xfrm>
          <a:prstGeom prst="line">
            <a:avLst/>
          </a:prstGeom>
          <a:noFill/>
          <a:ln w="12699">
            <a:solidFill>
              <a:srgbClr val="CC0000"/>
            </a:solidFill>
            <a:round/>
            <a:headEnd type="stealth" w="med" len="med"/>
            <a:tailEnd type="none" w="sm" len="sm"/>
          </a:ln>
          <a:effectLst/>
        </p:spPr>
        <p:txBody>
          <a:bodyPr wrap="none" anchor="ctr"/>
          <a:lstStyle/>
          <a:p>
            <a:endParaRPr lang="en-GB"/>
          </a:p>
        </p:txBody>
      </p:sp>
      <p:sp>
        <p:nvSpPr>
          <p:cNvPr id="67609" name="Line 25"/>
          <p:cNvSpPr>
            <a:spLocks noChangeShapeType="1"/>
          </p:cNvSpPr>
          <p:nvPr/>
        </p:nvSpPr>
        <p:spPr bwMode="auto">
          <a:xfrm flipH="1">
            <a:off x="3848100" y="3927475"/>
            <a:ext cx="1003300" cy="257175"/>
          </a:xfrm>
          <a:prstGeom prst="line">
            <a:avLst/>
          </a:prstGeom>
          <a:noFill/>
          <a:ln w="12699">
            <a:solidFill>
              <a:srgbClr val="CC0000"/>
            </a:solidFill>
            <a:round/>
            <a:headEnd type="none" w="sm" len="sm"/>
            <a:tailEnd type="stealth" w="med" len="med"/>
          </a:ln>
          <a:effectLst/>
        </p:spPr>
        <p:txBody>
          <a:bodyPr wrap="none" anchor="ctr"/>
          <a:lstStyle/>
          <a:p>
            <a:endParaRPr lang="en-GB"/>
          </a:p>
        </p:txBody>
      </p:sp>
      <p:sp>
        <p:nvSpPr>
          <p:cNvPr id="67610" name="Rectangle 26"/>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3" name="Group 49"/>
          <p:cNvGrpSpPr>
            <a:grpSpLocks/>
          </p:cNvGrpSpPr>
          <p:nvPr/>
        </p:nvGrpSpPr>
        <p:grpSpPr bwMode="auto">
          <a:xfrm>
            <a:off x="2638425" y="436563"/>
            <a:ext cx="725488" cy="973137"/>
            <a:chOff x="1662" y="275"/>
            <a:chExt cx="457" cy="613"/>
          </a:xfrm>
        </p:grpSpPr>
        <p:sp>
          <p:nvSpPr>
            <p:cNvPr id="67611" name="Line 27"/>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67612" name="Line 28"/>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67613" name="Line 29"/>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14" name="Rectangle 30"/>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4"/>
            <p:cNvGrpSpPr>
              <a:grpSpLocks/>
            </p:cNvGrpSpPr>
            <p:nvPr/>
          </p:nvGrpSpPr>
          <p:grpSpPr bwMode="auto">
            <a:xfrm>
              <a:off x="1686" y="491"/>
              <a:ext cx="60" cy="59"/>
              <a:chOff x="1686" y="491"/>
              <a:chExt cx="60" cy="59"/>
            </a:xfrm>
          </p:grpSpPr>
          <p:sp>
            <p:nvSpPr>
              <p:cNvPr id="67615" name="AutoShape 31"/>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67616" name="Line 32"/>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17" name="Line 33"/>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7619" name="Freeform 35"/>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39"/>
            <p:cNvGrpSpPr>
              <a:grpSpLocks/>
            </p:cNvGrpSpPr>
            <p:nvPr/>
          </p:nvGrpSpPr>
          <p:grpSpPr bwMode="auto">
            <a:xfrm>
              <a:off x="1718" y="658"/>
              <a:ext cx="115" cy="15"/>
              <a:chOff x="1718" y="658"/>
              <a:chExt cx="115" cy="15"/>
            </a:xfrm>
          </p:grpSpPr>
          <p:sp>
            <p:nvSpPr>
              <p:cNvPr id="67620" name="Line 36"/>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21" name="Line 37"/>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22" name="Line 38"/>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6"/>
            <p:cNvGrpSpPr>
              <a:grpSpLocks/>
            </p:cNvGrpSpPr>
            <p:nvPr/>
          </p:nvGrpSpPr>
          <p:grpSpPr bwMode="auto">
            <a:xfrm>
              <a:off x="1696" y="583"/>
              <a:ext cx="90" cy="46"/>
              <a:chOff x="1696" y="583"/>
              <a:chExt cx="90" cy="46"/>
            </a:xfrm>
          </p:grpSpPr>
          <p:sp>
            <p:nvSpPr>
              <p:cNvPr id="67624" name="Line 40"/>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25" name="Line 41"/>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26" name="Line 42"/>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27" name="Line 43"/>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28" name="Line 44"/>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29" name="Line 45"/>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7631" name="Line 47"/>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7632" name="Line 48"/>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1"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2"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770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2"/>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9635" name="Rectangle 3"/>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9636" name="Oval 4"/>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9637" name="Arc 5"/>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9638" name="Arc 6"/>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69639" name="Oval 7"/>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69640" name="Rectangle 8"/>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69641" name="Rectangle 9"/>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9642" name="Rectangle 10"/>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69643" name="Rectangle 11"/>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69644" name="Rectangle 1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Diffuse</a:t>
            </a:r>
            <a:endParaRPr lang="en-GB" sz="1600"/>
          </a:p>
          <a:p>
            <a:pPr defTabSz="762000">
              <a:spcBef>
                <a:spcPct val="50000"/>
              </a:spcBef>
            </a:pPr>
            <a:endParaRPr lang="en-GB" sz="1600"/>
          </a:p>
        </p:txBody>
      </p:sp>
      <p:grpSp>
        <p:nvGrpSpPr>
          <p:cNvPr id="2" name="Group 15"/>
          <p:cNvGrpSpPr>
            <a:grpSpLocks/>
          </p:cNvGrpSpPr>
          <p:nvPr/>
        </p:nvGrpSpPr>
        <p:grpSpPr bwMode="auto">
          <a:xfrm>
            <a:off x="3016250" y="2903538"/>
            <a:ext cx="3678238" cy="1447800"/>
            <a:chOff x="1900" y="1829"/>
            <a:chExt cx="2317" cy="912"/>
          </a:xfrm>
        </p:grpSpPr>
        <p:sp>
          <p:nvSpPr>
            <p:cNvPr id="69645" name="Arc 13"/>
            <p:cNvSpPr>
              <a:spLocks/>
            </p:cNvSpPr>
            <p:nvPr/>
          </p:nvSpPr>
          <p:spPr bwMode="auto">
            <a:xfrm rot="20460000">
              <a:off x="1900" y="1829"/>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69646" name="Arc 14"/>
            <p:cNvSpPr>
              <a:spLocks/>
            </p:cNvSpPr>
            <p:nvPr/>
          </p:nvSpPr>
          <p:spPr bwMode="auto">
            <a:xfrm rot="11940000">
              <a:off x="1903" y="1888"/>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69648" name="Line 16"/>
          <p:cNvSpPr>
            <a:spLocks noChangeShapeType="1"/>
          </p:cNvSpPr>
          <p:nvPr/>
        </p:nvSpPr>
        <p:spPr bwMode="auto">
          <a:xfrm flipV="1">
            <a:off x="2895600" y="3190875"/>
            <a:ext cx="2682875" cy="3937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9649" name="Line 17"/>
          <p:cNvSpPr>
            <a:spLocks noChangeShapeType="1"/>
          </p:cNvSpPr>
          <p:nvPr/>
        </p:nvSpPr>
        <p:spPr bwMode="auto">
          <a:xfrm flipV="1">
            <a:off x="2901950" y="3362325"/>
            <a:ext cx="3336925" cy="24765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9650" name="Line 18"/>
          <p:cNvSpPr>
            <a:spLocks noChangeShapeType="1"/>
          </p:cNvSpPr>
          <p:nvPr/>
        </p:nvSpPr>
        <p:spPr bwMode="auto">
          <a:xfrm flipV="1">
            <a:off x="2908300" y="3629025"/>
            <a:ext cx="3762375" cy="317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9651" name="Line 19"/>
          <p:cNvSpPr>
            <a:spLocks noChangeShapeType="1"/>
          </p:cNvSpPr>
          <p:nvPr/>
        </p:nvSpPr>
        <p:spPr bwMode="auto">
          <a:xfrm>
            <a:off x="2895600" y="3667125"/>
            <a:ext cx="2679700" cy="3429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9652" name="Line 20"/>
          <p:cNvSpPr>
            <a:spLocks noChangeShapeType="1"/>
          </p:cNvSpPr>
          <p:nvPr/>
        </p:nvSpPr>
        <p:spPr bwMode="auto">
          <a:xfrm>
            <a:off x="2898775" y="3644900"/>
            <a:ext cx="3346450" cy="238125"/>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9653" name="Line 21"/>
          <p:cNvSpPr>
            <a:spLocks noChangeShapeType="1"/>
          </p:cNvSpPr>
          <p:nvPr/>
        </p:nvSpPr>
        <p:spPr bwMode="auto">
          <a:xfrm flipV="1">
            <a:off x="2892425" y="3228975"/>
            <a:ext cx="1727200" cy="3302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9654" name="Line 22"/>
          <p:cNvSpPr>
            <a:spLocks noChangeShapeType="1"/>
          </p:cNvSpPr>
          <p:nvPr/>
        </p:nvSpPr>
        <p:spPr bwMode="auto">
          <a:xfrm>
            <a:off x="2892425" y="3695700"/>
            <a:ext cx="1693863" cy="30480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69655" name="Rectangle 23"/>
          <p:cNvSpPr>
            <a:spLocks noChangeArrowheads="1"/>
          </p:cNvSpPr>
          <p:nvPr/>
        </p:nvSpPr>
        <p:spPr bwMode="auto">
          <a:xfrm>
            <a:off x="4860925" y="4073525"/>
            <a:ext cx="82550" cy="5207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69656" name="Rectangle 24"/>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3" name="Group 47"/>
          <p:cNvGrpSpPr>
            <a:grpSpLocks/>
          </p:cNvGrpSpPr>
          <p:nvPr/>
        </p:nvGrpSpPr>
        <p:grpSpPr bwMode="auto">
          <a:xfrm>
            <a:off x="2638425" y="436563"/>
            <a:ext cx="725488" cy="973137"/>
            <a:chOff x="1662" y="275"/>
            <a:chExt cx="457" cy="613"/>
          </a:xfrm>
        </p:grpSpPr>
        <p:sp>
          <p:nvSpPr>
            <p:cNvPr id="69657" name="Line 25"/>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69658" name="Line 26"/>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69659" name="Line 27"/>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60" name="Rectangle 28"/>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2"/>
            <p:cNvGrpSpPr>
              <a:grpSpLocks/>
            </p:cNvGrpSpPr>
            <p:nvPr/>
          </p:nvGrpSpPr>
          <p:grpSpPr bwMode="auto">
            <a:xfrm>
              <a:off x="1686" y="491"/>
              <a:ext cx="60" cy="59"/>
              <a:chOff x="1686" y="491"/>
              <a:chExt cx="60" cy="59"/>
            </a:xfrm>
          </p:grpSpPr>
          <p:sp>
            <p:nvSpPr>
              <p:cNvPr id="69661" name="AutoShape 29"/>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69662" name="Line 30"/>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63" name="Line 31"/>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9665" name="Freeform 33"/>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5" name="Group 37"/>
            <p:cNvGrpSpPr>
              <a:grpSpLocks/>
            </p:cNvGrpSpPr>
            <p:nvPr/>
          </p:nvGrpSpPr>
          <p:grpSpPr bwMode="auto">
            <a:xfrm>
              <a:off x="1718" y="658"/>
              <a:ext cx="115" cy="15"/>
              <a:chOff x="1718" y="658"/>
              <a:chExt cx="115" cy="15"/>
            </a:xfrm>
          </p:grpSpPr>
          <p:sp>
            <p:nvSpPr>
              <p:cNvPr id="69666" name="Line 34"/>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67" name="Line 35"/>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68" name="Line 36"/>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4"/>
            <p:cNvGrpSpPr>
              <a:grpSpLocks/>
            </p:cNvGrpSpPr>
            <p:nvPr/>
          </p:nvGrpSpPr>
          <p:grpSpPr bwMode="auto">
            <a:xfrm>
              <a:off x="1696" y="583"/>
              <a:ext cx="90" cy="46"/>
              <a:chOff x="1696" y="583"/>
              <a:chExt cx="90" cy="46"/>
            </a:xfrm>
          </p:grpSpPr>
          <p:sp>
            <p:nvSpPr>
              <p:cNvPr id="69670" name="Line 38"/>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71" name="Line 39"/>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72" name="Line 40"/>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73" name="Line 41"/>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74" name="Line 42"/>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75" name="Line 43"/>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9677" name="Line 45"/>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69678" name="Line 46"/>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4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873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2"/>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71683" name="Rectangle 3"/>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71684" name="Oval 4"/>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71685" name="Arc 5"/>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1686" name="Arc 6"/>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1687" name="Oval 7"/>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71688" name="Rectangle 8"/>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71689" name="Rectangle 9"/>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71690" name="Rectangle 10"/>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71691" name="Rectangle 11"/>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71692" name="Rectangle 1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Diffuse</a:t>
            </a:r>
            <a:endParaRPr lang="en-GB" sz="1600"/>
          </a:p>
          <a:p>
            <a:pPr defTabSz="762000">
              <a:spcBef>
                <a:spcPct val="50000"/>
              </a:spcBef>
            </a:pPr>
            <a:endParaRPr lang="en-GB" sz="1600"/>
          </a:p>
        </p:txBody>
      </p:sp>
      <p:sp>
        <p:nvSpPr>
          <p:cNvPr id="71693" name="Rectangle 13"/>
          <p:cNvSpPr>
            <a:spLocks noChangeArrowheads="1"/>
          </p:cNvSpPr>
          <p:nvPr/>
        </p:nvSpPr>
        <p:spPr bwMode="auto">
          <a:xfrm>
            <a:off x="4860925" y="1939925"/>
            <a:ext cx="82550" cy="520700"/>
          </a:xfrm>
          <a:prstGeom prst="rect">
            <a:avLst/>
          </a:prstGeom>
          <a:solidFill>
            <a:schemeClr val="tx1"/>
          </a:solidFill>
          <a:ln w="12699">
            <a:solidFill>
              <a:schemeClr val="tx1"/>
            </a:solidFill>
            <a:miter lim="800000"/>
            <a:headEnd/>
            <a:tailEnd/>
          </a:ln>
          <a:effectLst/>
        </p:spPr>
        <p:txBody>
          <a:bodyPr wrap="none" anchor="ctr"/>
          <a:lstStyle/>
          <a:p>
            <a:endParaRPr lang="en-GB"/>
          </a:p>
        </p:txBody>
      </p:sp>
      <p:grpSp>
        <p:nvGrpSpPr>
          <p:cNvPr id="2" name="Group 24"/>
          <p:cNvGrpSpPr>
            <a:grpSpLocks/>
          </p:cNvGrpSpPr>
          <p:nvPr/>
        </p:nvGrpSpPr>
        <p:grpSpPr bwMode="auto">
          <a:xfrm>
            <a:off x="2892425" y="2903538"/>
            <a:ext cx="3802063" cy="1447800"/>
            <a:chOff x="1822" y="1829"/>
            <a:chExt cx="2395" cy="912"/>
          </a:xfrm>
        </p:grpSpPr>
        <p:grpSp>
          <p:nvGrpSpPr>
            <p:cNvPr id="3" name="Group 16"/>
            <p:cNvGrpSpPr>
              <a:grpSpLocks/>
            </p:cNvGrpSpPr>
            <p:nvPr/>
          </p:nvGrpSpPr>
          <p:grpSpPr bwMode="auto">
            <a:xfrm>
              <a:off x="1900" y="1829"/>
              <a:ext cx="2317" cy="912"/>
              <a:chOff x="1900" y="1829"/>
              <a:chExt cx="2317" cy="912"/>
            </a:xfrm>
          </p:grpSpPr>
          <p:sp>
            <p:nvSpPr>
              <p:cNvPr id="71694" name="Arc 14"/>
              <p:cNvSpPr>
                <a:spLocks/>
              </p:cNvSpPr>
              <p:nvPr/>
            </p:nvSpPr>
            <p:spPr bwMode="auto">
              <a:xfrm rot="20460000">
                <a:off x="1900" y="1829"/>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71695" name="Arc 15"/>
              <p:cNvSpPr>
                <a:spLocks/>
              </p:cNvSpPr>
              <p:nvPr/>
            </p:nvSpPr>
            <p:spPr bwMode="auto">
              <a:xfrm rot="11940000">
                <a:off x="1903" y="1888"/>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71697" name="Line 17"/>
            <p:cNvSpPr>
              <a:spLocks noChangeShapeType="1"/>
            </p:cNvSpPr>
            <p:nvPr/>
          </p:nvSpPr>
          <p:spPr bwMode="auto">
            <a:xfrm flipV="1">
              <a:off x="1824" y="2008"/>
              <a:ext cx="1700" cy="250"/>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71698" name="Line 18"/>
            <p:cNvSpPr>
              <a:spLocks noChangeShapeType="1"/>
            </p:cNvSpPr>
            <p:nvPr/>
          </p:nvSpPr>
          <p:spPr bwMode="auto">
            <a:xfrm flipV="1">
              <a:off x="1828" y="2120"/>
              <a:ext cx="2104" cy="154"/>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71699" name="Line 19"/>
            <p:cNvSpPr>
              <a:spLocks noChangeShapeType="1"/>
            </p:cNvSpPr>
            <p:nvPr/>
          </p:nvSpPr>
          <p:spPr bwMode="auto">
            <a:xfrm>
              <a:off x="1832" y="2288"/>
              <a:ext cx="2372" cy="0"/>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71700" name="Line 20"/>
            <p:cNvSpPr>
              <a:spLocks noChangeShapeType="1"/>
            </p:cNvSpPr>
            <p:nvPr/>
          </p:nvSpPr>
          <p:spPr bwMode="auto">
            <a:xfrm>
              <a:off x="1824" y="2310"/>
              <a:ext cx="1712" cy="226"/>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71701" name="Line 21"/>
            <p:cNvSpPr>
              <a:spLocks noChangeShapeType="1"/>
            </p:cNvSpPr>
            <p:nvPr/>
          </p:nvSpPr>
          <p:spPr bwMode="auto">
            <a:xfrm>
              <a:off x="1826" y="2296"/>
              <a:ext cx="2114" cy="164"/>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71702" name="Line 22"/>
            <p:cNvSpPr>
              <a:spLocks noChangeShapeType="1"/>
            </p:cNvSpPr>
            <p:nvPr/>
          </p:nvSpPr>
          <p:spPr bwMode="auto">
            <a:xfrm flipV="1">
              <a:off x="1822" y="2034"/>
              <a:ext cx="1088" cy="208"/>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71703" name="Line 23"/>
            <p:cNvSpPr>
              <a:spLocks noChangeShapeType="1"/>
            </p:cNvSpPr>
            <p:nvPr/>
          </p:nvSpPr>
          <p:spPr bwMode="auto">
            <a:xfrm>
              <a:off x="1822" y="2328"/>
              <a:ext cx="1067" cy="192"/>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grpSp>
      <p:sp>
        <p:nvSpPr>
          <p:cNvPr id="71705" name="Rectangle 25"/>
          <p:cNvSpPr>
            <a:spLocks noChangeArrowheads="1"/>
          </p:cNvSpPr>
          <p:nvPr/>
        </p:nvSpPr>
        <p:spPr bwMode="auto">
          <a:xfrm>
            <a:off x="5295900" y="180975"/>
            <a:ext cx="3686175" cy="287835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Απόσταση ανίχνευσης: πολύ μικρότερη από τον αντανακλαστικό τύπο, η πραγματική απόσταση εξαρτάται από το χρώμα και την ανακλαστική φύση της επιφάνειας</a:t>
            </a:r>
            <a:endParaRPr lang="en-US" sz="1600" dirty="0"/>
          </a:p>
          <a:p>
            <a:pPr defTabSz="762000">
              <a:spcBef>
                <a:spcPct val="50000"/>
              </a:spcBef>
            </a:pPr>
            <a:r>
              <a:rPr lang="el-GR" sz="1600" dirty="0"/>
              <a:t>Οι μεγαλύτεροι στόχοι έχουν ως αποτέλεσμα μεγαλύτερες αποστάσεις ανίχνευσης</a:t>
            </a:r>
            <a:endParaRPr lang="en-GB" sz="1600" dirty="0"/>
          </a:p>
          <a:p>
            <a:pPr defTabSz="762000">
              <a:spcBef>
                <a:spcPct val="50000"/>
              </a:spcBef>
            </a:pPr>
            <a:r>
              <a:rPr lang="el-GR" sz="1600" dirty="0"/>
              <a:t>Δεν είναι κατάλληλο για βρώμικα περιβάλλοντα</a:t>
            </a:r>
            <a:endParaRPr lang="en-GB" sz="1600" dirty="0"/>
          </a:p>
        </p:txBody>
      </p:sp>
      <p:sp>
        <p:nvSpPr>
          <p:cNvPr id="71706" name="Rectangle 26"/>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sp>
        <p:nvSpPr>
          <p:cNvPr id="71707" name="Rectangle 27">
            <a:hlinkClick r:id="rId4" action="ppaction://hlinksldjump"/>
          </p:cNvPr>
          <p:cNvSpPr>
            <a:spLocks noChangeArrowheads="1"/>
          </p:cNvSpPr>
          <p:nvPr/>
        </p:nvSpPr>
        <p:spPr bwMode="auto">
          <a:xfrm>
            <a:off x="7639050" y="5695950"/>
            <a:ext cx="850900" cy="838200"/>
          </a:xfrm>
          <a:prstGeom prst="rect">
            <a:avLst/>
          </a:prstGeom>
          <a:gradFill rotWithShape="0">
            <a:gsLst>
              <a:gs pos="0">
                <a:schemeClr val="folHlink">
                  <a:gamma/>
                  <a:shade val="69804"/>
                  <a:invGamma/>
                </a:schemeClr>
              </a:gs>
              <a:gs pos="50000">
                <a:schemeClr val="folHlink"/>
              </a:gs>
              <a:gs pos="100000">
                <a:schemeClr val="folHlink">
                  <a:gamma/>
                  <a:shade val="69804"/>
                  <a:invGamma/>
                </a:schemeClr>
              </a:gs>
            </a:gsLst>
            <a:lin ang="5400000" scaled="1"/>
          </a:gradFill>
          <a:ln w="12699">
            <a:solidFill>
              <a:schemeClr val="tx1"/>
            </a:solidFill>
            <a:miter lim="800000"/>
            <a:headEnd/>
            <a:tailEnd/>
          </a:ln>
          <a:effectLst>
            <a:outerShdw dist="107763" dir="2700000" algn="ctr" rotWithShape="0">
              <a:schemeClr val="bg2"/>
            </a:outerShdw>
          </a:effectLst>
        </p:spPr>
        <p:txBody>
          <a:bodyPr wrap="none" anchor="ctr"/>
          <a:lstStyle/>
          <a:p>
            <a:endParaRPr lang="en-GB"/>
          </a:p>
        </p:txBody>
      </p:sp>
      <p:grpSp>
        <p:nvGrpSpPr>
          <p:cNvPr id="4" name="Group 50"/>
          <p:cNvGrpSpPr>
            <a:grpSpLocks/>
          </p:cNvGrpSpPr>
          <p:nvPr/>
        </p:nvGrpSpPr>
        <p:grpSpPr bwMode="auto">
          <a:xfrm>
            <a:off x="2638425" y="436563"/>
            <a:ext cx="725488" cy="973137"/>
            <a:chOff x="1662" y="275"/>
            <a:chExt cx="457" cy="613"/>
          </a:xfrm>
        </p:grpSpPr>
        <p:sp>
          <p:nvSpPr>
            <p:cNvPr id="71708" name="Line 28"/>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71709" name="Line 29"/>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71710" name="Line 30"/>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11" name="Rectangle 31"/>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5"/>
            <p:cNvGrpSpPr>
              <a:grpSpLocks/>
            </p:cNvGrpSpPr>
            <p:nvPr/>
          </p:nvGrpSpPr>
          <p:grpSpPr bwMode="auto">
            <a:xfrm>
              <a:off x="1686" y="491"/>
              <a:ext cx="60" cy="59"/>
              <a:chOff x="1686" y="491"/>
              <a:chExt cx="60" cy="59"/>
            </a:xfrm>
          </p:grpSpPr>
          <p:sp>
            <p:nvSpPr>
              <p:cNvPr id="71712" name="AutoShape 32"/>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71713" name="Line 33"/>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14" name="Line 34"/>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1716" name="Freeform 36"/>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40"/>
            <p:cNvGrpSpPr>
              <a:grpSpLocks/>
            </p:cNvGrpSpPr>
            <p:nvPr/>
          </p:nvGrpSpPr>
          <p:grpSpPr bwMode="auto">
            <a:xfrm>
              <a:off x="1718" y="658"/>
              <a:ext cx="115" cy="15"/>
              <a:chOff x="1718" y="658"/>
              <a:chExt cx="115" cy="15"/>
            </a:xfrm>
          </p:grpSpPr>
          <p:sp>
            <p:nvSpPr>
              <p:cNvPr id="71717" name="Line 37"/>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18" name="Line 38"/>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19" name="Line 39"/>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7"/>
            <p:cNvGrpSpPr>
              <a:grpSpLocks/>
            </p:cNvGrpSpPr>
            <p:nvPr/>
          </p:nvGrpSpPr>
          <p:grpSpPr bwMode="auto">
            <a:xfrm>
              <a:off x="1696" y="583"/>
              <a:ext cx="90" cy="46"/>
              <a:chOff x="1696" y="583"/>
              <a:chExt cx="90" cy="46"/>
            </a:xfrm>
          </p:grpSpPr>
          <p:sp>
            <p:nvSpPr>
              <p:cNvPr id="71721" name="Line 41"/>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22" name="Line 42"/>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23" name="Line 43"/>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24" name="Line 44"/>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25" name="Line 45"/>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26" name="Line 46"/>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1728" name="Line 48"/>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1729" name="Line 49"/>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1"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2"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59755" r:id="rId5" imgW="0" imgH="0" progId="">
                  <p:embed/>
                </p:oleObj>
              </mc:Choice>
              <mc:Fallback>
                <p:oleObj r:id="rId5" imgW="0" imgH="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05">
                                            <p:txEl>
                                              <p:pRg st="0" end="0"/>
                                            </p:txEl>
                                          </p:spTgt>
                                        </p:tgtEl>
                                        <p:attrNameLst>
                                          <p:attrName>style.visibility</p:attrName>
                                        </p:attrNameLst>
                                      </p:cBhvr>
                                      <p:to>
                                        <p:strVal val="visible"/>
                                      </p:to>
                                    </p:set>
                                    <p:animEffect transition="in" filter="wipe(up)">
                                      <p:cBhvr>
                                        <p:cTn id="7" dur="500"/>
                                        <p:tgtEl>
                                          <p:spTgt spid="717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705">
                                            <p:txEl>
                                              <p:pRg st="1" end="1"/>
                                            </p:txEl>
                                          </p:spTgt>
                                        </p:tgtEl>
                                        <p:attrNameLst>
                                          <p:attrName>style.visibility</p:attrName>
                                        </p:attrNameLst>
                                      </p:cBhvr>
                                      <p:to>
                                        <p:strVal val="visible"/>
                                      </p:to>
                                    </p:set>
                                    <p:animEffect transition="in" filter="wipe(up)">
                                      <p:cBhvr>
                                        <p:cTn id="12" dur="500"/>
                                        <p:tgtEl>
                                          <p:spTgt spid="71705">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1707"/>
                                        </p:tgtEl>
                                        <p:attrNameLst>
                                          <p:attrName>style.visibility</p:attrName>
                                        </p:attrNameLst>
                                      </p:cBhvr>
                                      <p:to>
                                        <p:strVal val="visible"/>
                                      </p:to>
                                    </p:set>
                                    <p:animEffect transition="in" filter="dissolve">
                                      <p:cBhvr>
                                        <p:cTn id="16" dur="500"/>
                                        <p:tgtEl>
                                          <p:spTgt spid="71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5" grpId="0" build="p" autoUpdateAnimBg="0"/>
      <p:bldP spid="7170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952750" y="2124075"/>
            <a:ext cx="2990850" cy="885825"/>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sz="2800" b="1" u="sng"/>
              <a:t>Inductive Sensor</a:t>
            </a:r>
            <a:endParaRPr lang="en-GB" sz="1600"/>
          </a:p>
          <a:p>
            <a:pPr algn="ctr" defTabSz="762000">
              <a:spcBef>
                <a:spcPct val="50000"/>
              </a:spcBef>
            </a:pPr>
            <a:endParaRPr lang="en-GB" sz="1600"/>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077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638300" y="5448300"/>
            <a:ext cx="2209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Connection cable</a:t>
            </a:r>
          </a:p>
        </p:txBody>
      </p:sp>
      <p:sp>
        <p:nvSpPr>
          <p:cNvPr id="75779" name="Line 3"/>
          <p:cNvSpPr>
            <a:spLocks noChangeShapeType="1"/>
          </p:cNvSpPr>
          <p:nvPr/>
        </p:nvSpPr>
        <p:spPr bwMode="auto">
          <a:xfrm>
            <a:off x="3670300" y="5676900"/>
            <a:ext cx="2260600" cy="0"/>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75780" name="Rectangle 4"/>
          <p:cNvSpPr>
            <a:spLocks noChangeArrowheads="1"/>
          </p:cNvSpPr>
          <p:nvPr/>
        </p:nvSpPr>
        <p:spPr bwMode="auto">
          <a:xfrm>
            <a:off x="1790700" y="4699000"/>
            <a:ext cx="17526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LED indicator</a:t>
            </a:r>
          </a:p>
        </p:txBody>
      </p:sp>
      <p:sp>
        <p:nvSpPr>
          <p:cNvPr id="75781" name="Line 5"/>
          <p:cNvSpPr>
            <a:spLocks noChangeShapeType="1"/>
          </p:cNvSpPr>
          <p:nvPr/>
        </p:nvSpPr>
        <p:spPr bwMode="auto">
          <a:xfrm>
            <a:off x="3594100" y="4864100"/>
            <a:ext cx="1574800" cy="0"/>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75782" name="Rectangle 6"/>
          <p:cNvSpPr>
            <a:spLocks noChangeArrowheads="1"/>
          </p:cNvSpPr>
          <p:nvPr/>
        </p:nvSpPr>
        <p:spPr bwMode="auto">
          <a:xfrm>
            <a:off x="1727200" y="1892300"/>
            <a:ext cx="2692400" cy="64697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dirty="0"/>
              <a:t>Πηνίο συντονισμένου κυκλώματος</a:t>
            </a:r>
            <a:endParaRPr lang="en-GB" sz="2400" dirty="0"/>
          </a:p>
        </p:txBody>
      </p:sp>
      <p:sp>
        <p:nvSpPr>
          <p:cNvPr id="75783" name="Line 7"/>
          <p:cNvSpPr>
            <a:spLocks noChangeShapeType="1"/>
          </p:cNvSpPr>
          <p:nvPr/>
        </p:nvSpPr>
        <p:spPr bwMode="auto">
          <a:xfrm>
            <a:off x="4114800" y="2070100"/>
            <a:ext cx="863600" cy="0"/>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75784" name="Rectangle 8"/>
          <p:cNvSpPr>
            <a:spLocks noChangeArrowheads="1"/>
          </p:cNvSpPr>
          <p:nvPr/>
        </p:nvSpPr>
        <p:spPr bwMode="auto">
          <a:xfrm>
            <a:off x="1727199" y="1422400"/>
            <a:ext cx="2009775" cy="369974"/>
          </a:xfrm>
          <a:prstGeom prst="rect">
            <a:avLst/>
          </a:prstGeom>
          <a:noFill/>
          <a:ln w="9525">
            <a:noFill/>
            <a:miter lim="800000"/>
            <a:headEnd/>
            <a:tailEnd/>
          </a:ln>
          <a:effectLst/>
        </p:spPr>
        <p:txBody>
          <a:bodyPr wrap="square" lIns="92075" tIns="46038" rIns="92075" bIns="46038">
            <a:spAutoFit/>
          </a:bodyPr>
          <a:lstStyle/>
          <a:p>
            <a:pPr defTabSz="762000">
              <a:spcBef>
                <a:spcPct val="50000"/>
              </a:spcBef>
            </a:pPr>
            <a:r>
              <a:rPr lang="el-GR" dirty="0"/>
              <a:t>Ενεργή επιφάνεια</a:t>
            </a:r>
            <a:endParaRPr lang="en-GB" dirty="0"/>
          </a:p>
        </p:txBody>
      </p:sp>
      <p:sp>
        <p:nvSpPr>
          <p:cNvPr id="75785" name="Line 9"/>
          <p:cNvSpPr>
            <a:spLocks noChangeShapeType="1"/>
          </p:cNvSpPr>
          <p:nvPr/>
        </p:nvSpPr>
        <p:spPr bwMode="auto">
          <a:xfrm>
            <a:off x="3594100" y="1663700"/>
            <a:ext cx="1409700" cy="0"/>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75786" name="Rectangle 10"/>
          <p:cNvSpPr>
            <a:spLocks noChangeArrowheads="1"/>
          </p:cNvSpPr>
          <p:nvPr/>
        </p:nvSpPr>
        <p:spPr bwMode="auto">
          <a:xfrm>
            <a:off x="1689100" y="838200"/>
            <a:ext cx="3387725" cy="64697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dirty="0"/>
              <a:t>Μαγνητικό πεδίο υψηλής συχνότητας</a:t>
            </a:r>
            <a:r>
              <a:rPr lang="en-GB" dirty="0"/>
              <a:t>(300 to 800 kHz) </a:t>
            </a:r>
          </a:p>
        </p:txBody>
      </p:sp>
      <p:grpSp>
        <p:nvGrpSpPr>
          <p:cNvPr id="2" name="Group 20"/>
          <p:cNvGrpSpPr>
            <a:grpSpLocks/>
          </p:cNvGrpSpPr>
          <p:nvPr/>
        </p:nvGrpSpPr>
        <p:grpSpPr bwMode="auto">
          <a:xfrm>
            <a:off x="5951538" y="5646738"/>
            <a:ext cx="393700" cy="704850"/>
            <a:chOff x="3749" y="3557"/>
            <a:chExt cx="248" cy="444"/>
          </a:xfrm>
        </p:grpSpPr>
        <p:grpSp>
          <p:nvGrpSpPr>
            <p:cNvPr id="3" name="Group 13"/>
            <p:cNvGrpSpPr>
              <a:grpSpLocks/>
            </p:cNvGrpSpPr>
            <p:nvPr/>
          </p:nvGrpSpPr>
          <p:grpSpPr bwMode="auto">
            <a:xfrm>
              <a:off x="3929" y="3557"/>
              <a:ext cx="68" cy="434"/>
              <a:chOff x="3929" y="3557"/>
              <a:chExt cx="68" cy="434"/>
            </a:xfrm>
          </p:grpSpPr>
          <p:sp>
            <p:nvSpPr>
              <p:cNvPr id="75787" name="Rectangle 11"/>
              <p:cNvSpPr>
                <a:spLocks noChangeArrowheads="1"/>
              </p:cNvSpPr>
              <p:nvPr/>
            </p:nvSpPr>
            <p:spPr bwMode="auto">
              <a:xfrm rot="4680000" flipH="1">
                <a:off x="3758" y="3728"/>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75788" name="Line 12"/>
              <p:cNvSpPr>
                <a:spLocks noChangeShapeType="1"/>
              </p:cNvSpPr>
              <p:nvPr/>
            </p:nvSpPr>
            <p:spPr bwMode="auto">
              <a:xfrm>
                <a:off x="3979" y="3923"/>
                <a:ext cx="18" cy="6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4" name="Group 16"/>
            <p:cNvGrpSpPr>
              <a:grpSpLocks/>
            </p:cNvGrpSpPr>
            <p:nvPr/>
          </p:nvGrpSpPr>
          <p:grpSpPr bwMode="auto">
            <a:xfrm>
              <a:off x="3859" y="3571"/>
              <a:ext cx="22" cy="430"/>
              <a:chOff x="3859" y="3571"/>
              <a:chExt cx="22" cy="430"/>
            </a:xfrm>
          </p:grpSpPr>
          <p:sp>
            <p:nvSpPr>
              <p:cNvPr id="75790" name="Rectangle 14"/>
              <p:cNvSpPr>
                <a:spLocks noChangeArrowheads="1"/>
              </p:cNvSpPr>
              <p:nvPr/>
            </p:nvSpPr>
            <p:spPr bwMode="auto">
              <a:xfrm>
                <a:off x="3859" y="3571"/>
                <a:ext cx="22" cy="364"/>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75791" name="Line 15"/>
              <p:cNvSpPr>
                <a:spLocks noChangeShapeType="1"/>
              </p:cNvSpPr>
              <p:nvPr/>
            </p:nvSpPr>
            <p:spPr bwMode="auto">
              <a:xfrm>
                <a:off x="3869" y="3941"/>
                <a:ext cx="0"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5" name="Group 19"/>
            <p:cNvGrpSpPr>
              <a:grpSpLocks/>
            </p:cNvGrpSpPr>
            <p:nvPr/>
          </p:nvGrpSpPr>
          <p:grpSpPr bwMode="auto">
            <a:xfrm>
              <a:off x="3749" y="3557"/>
              <a:ext cx="66" cy="426"/>
              <a:chOff x="3749" y="3557"/>
              <a:chExt cx="66" cy="426"/>
            </a:xfrm>
          </p:grpSpPr>
          <p:sp>
            <p:nvSpPr>
              <p:cNvPr id="75793" name="Rectangle 17"/>
              <p:cNvSpPr>
                <a:spLocks noChangeArrowheads="1"/>
              </p:cNvSpPr>
              <p:nvPr/>
            </p:nvSpPr>
            <p:spPr bwMode="auto">
              <a:xfrm rot="16920000">
                <a:off x="3622" y="3728"/>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75794" name="Line 18"/>
              <p:cNvSpPr>
                <a:spLocks noChangeShapeType="1"/>
              </p:cNvSpPr>
              <p:nvPr/>
            </p:nvSpPr>
            <p:spPr bwMode="auto">
              <a:xfrm flipV="1">
                <a:off x="3749" y="3923"/>
                <a:ext cx="14"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75797" name="Rectangle 21"/>
          <p:cNvSpPr>
            <a:spLocks noChangeArrowheads="1"/>
          </p:cNvSpPr>
          <p:nvPr/>
        </p:nvSpPr>
        <p:spPr bwMode="auto">
          <a:xfrm>
            <a:off x="5056188" y="1690688"/>
            <a:ext cx="1398587" cy="574675"/>
          </a:xfrm>
          <a:prstGeom prst="rect">
            <a:avLst/>
          </a:prstGeom>
          <a:solidFill>
            <a:srgbClr val="8FAC97"/>
          </a:solidFill>
          <a:ln w="9525">
            <a:noFill/>
            <a:miter lim="800000"/>
            <a:headEnd/>
            <a:tailEnd/>
          </a:ln>
          <a:effectLst/>
        </p:spPr>
        <p:txBody>
          <a:bodyPr wrap="none" anchor="ctr"/>
          <a:lstStyle/>
          <a:p>
            <a:endParaRPr lang="en-GB"/>
          </a:p>
        </p:txBody>
      </p:sp>
      <p:sp>
        <p:nvSpPr>
          <p:cNvPr id="75798" name="Rectangle 22"/>
          <p:cNvSpPr>
            <a:spLocks noChangeArrowheads="1"/>
          </p:cNvSpPr>
          <p:nvPr/>
        </p:nvSpPr>
        <p:spPr bwMode="auto">
          <a:xfrm>
            <a:off x="5110163" y="1697038"/>
            <a:ext cx="1290637" cy="514350"/>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75799" name="Rectangle 23"/>
          <p:cNvSpPr>
            <a:spLocks noChangeArrowheads="1"/>
          </p:cNvSpPr>
          <p:nvPr/>
        </p:nvSpPr>
        <p:spPr bwMode="auto">
          <a:xfrm>
            <a:off x="5900738" y="1697038"/>
            <a:ext cx="322262" cy="323850"/>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75800" name="Rectangle 24"/>
          <p:cNvSpPr>
            <a:spLocks noChangeArrowheads="1"/>
          </p:cNvSpPr>
          <p:nvPr/>
        </p:nvSpPr>
        <p:spPr bwMode="auto">
          <a:xfrm>
            <a:off x="5268913" y="1697038"/>
            <a:ext cx="322262" cy="323850"/>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75801" name="Rectangle 25"/>
          <p:cNvSpPr>
            <a:spLocks noChangeArrowheads="1"/>
          </p:cNvSpPr>
          <p:nvPr/>
        </p:nvSpPr>
        <p:spPr bwMode="auto">
          <a:xfrm>
            <a:off x="5056188" y="2243138"/>
            <a:ext cx="1404937" cy="231775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75802" name="Line 26"/>
          <p:cNvSpPr>
            <a:spLocks noChangeShapeType="1"/>
          </p:cNvSpPr>
          <p:nvPr/>
        </p:nvSpPr>
        <p:spPr bwMode="auto">
          <a:xfrm flipV="1">
            <a:off x="5043488" y="2562225"/>
            <a:ext cx="1422400" cy="16668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03" name="Line 27"/>
          <p:cNvSpPr>
            <a:spLocks noChangeShapeType="1"/>
          </p:cNvSpPr>
          <p:nvPr/>
        </p:nvSpPr>
        <p:spPr bwMode="auto">
          <a:xfrm flipV="1">
            <a:off x="5043488" y="2727325"/>
            <a:ext cx="1422400" cy="16827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04" name="Line 28"/>
          <p:cNvSpPr>
            <a:spLocks noChangeShapeType="1"/>
          </p:cNvSpPr>
          <p:nvPr/>
        </p:nvSpPr>
        <p:spPr bwMode="auto">
          <a:xfrm flipV="1">
            <a:off x="5043488" y="2895600"/>
            <a:ext cx="1422400" cy="16827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05" name="Line 29"/>
          <p:cNvSpPr>
            <a:spLocks noChangeShapeType="1"/>
          </p:cNvSpPr>
          <p:nvPr/>
        </p:nvSpPr>
        <p:spPr bwMode="auto">
          <a:xfrm flipV="1">
            <a:off x="5043488" y="3070225"/>
            <a:ext cx="1422400" cy="15716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06" name="Line 30"/>
          <p:cNvSpPr>
            <a:spLocks noChangeShapeType="1"/>
          </p:cNvSpPr>
          <p:nvPr/>
        </p:nvSpPr>
        <p:spPr bwMode="auto">
          <a:xfrm flipV="1">
            <a:off x="5043488" y="3227388"/>
            <a:ext cx="1422400" cy="1778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07" name="Line 31"/>
          <p:cNvSpPr>
            <a:spLocks noChangeShapeType="1"/>
          </p:cNvSpPr>
          <p:nvPr/>
        </p:nvSpPr>
        <p:spPr bwMode="auto">
          <a:xfrm flipV="1">
            <a:off x="5043488" y="3402013"/>
            <a:ext cx="1422400" cy="1651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08" name="Line 32"/>
          <p:cNvSpPr>
            <a:spLocks noChangeShapeType="1"/>
          </p:cNvSpPr>
          <p:nvPr/>
        </p:nvSpPr>
        <p:spPr bwMode="auto">
          <a:xfrm flipV="1">
            <a:off x="5043488" y="3568700"/>
            <a:ext cx="1422400" cy="16986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09" name="Line 33"/>
          <p:cNvSpPr>
            <a:spLocks noChangeShapeType="1"/>
          </p:cNvSpPr>
          <p:nvPr/>
        </p:nvSpPr>
        <p:spPr bwMode="auto">
          <a:xfrm flipV="1">
            <a:off x="5043488" y="3738563"/>
            <a:ext cx="1422400" cy="1698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10" name="Line 34"/>
          <p:cNvSpPr>
            <a:spLocks noChangeShapeType="1"/>
          </p:cNvSpPr>
          <p:nvPr/>
        </p:nvSpPr>
        <p:spPr bwMode="auto">
          <a:xfrm flipV="1">
            <a:off x="5043488" y="3910013"/>
            <a:ext cx="1422400" cy="15557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11" name="Line 35"/>
          <p:cNvSpPr>
            <a:spLocks noChangeShapeType="1"/>
          </p:cNvSpPr>
          <p:nvPr/>
        </p:nvSpPr>
        <p:spPr bwMode="auto">
          <a:xfrm flipV="1">
            <a:off x="5043488" y="4065588"/>
            <a:ext cx="1422400" cy="1698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12" name="Line 36"/>
          <p:cNvSpPr>
            <a:spLocks noChangeShapeType="1"/>
          </p:cNvSpPr>
          <p:nvPr/>
        </p:nvSpPr>
        <p:spPr bwMode="auto">
          <a:xfrm flipV="1">
            <a:off x="5043488" y="4232275"/>
            <a:ext cx="1422400" cy="16827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13" name="Line 37"/>
          <p:cNvSpPr>
            <a:spLocks noChangeShapeType="1"/>
          </p:cNvSpPr>
          <p:nvPr/>
        </p:nvSpPr>
        <p:spPr bwMode="auto">
          <a:xfrm flipV="1">
            <a:off x="5043488" y="2406650"/>
            <a:ext cx="1422400" cy="15716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14" name="Rectangle 38"/>
          <p:cNvSpPr>
            <a:spLocks noChangeArrowheads="1"/>
          </p:cNvSpPr>
          <p:nvPr/>
        </p:nvSpPr>
        <p:spPr bwMode="auto">
          <a:xfrm>
            <a:off x="5149850" y="4573588"/>
            <a:ext cx="1217613" cy="1524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75815" name="Rectangle 39"/>
          <p:cNvSpPr>
            <a:spLocks noChangeArrowheads="1"/>
          </p:cNvSpPr>
          <p:nvPr/>
        </p:nvSpPr>
        <p:spPr bwMode="auto">
          <a:xfrm>
            <a:off x="6038850" y="4738688"/>
            <a:ext cx="201613" cy="91916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75816" name="Arc 40"/>
          <p:cNvSpPr>
            <a:spLocks/>
          </p:cNvSpPr>
          <p:nvPr/>
        </p:nvSpPr>
        <p:spPr bwMode="auto">
          <a:xfrm rot="10680000">
            <a:off x="5276850" y="4733925"/>
            <a:ext cx="344488" cy="233363"/>
          </a:xfrm>
          <a:custGeom>
            <a:avLst/>
            <a:gdLst>
              <a:gd name="G0" fmla="+- 21600 0 0"/>
              <a:gd name="G1" fmla="+- 21600 0 0"/>
              <a:gd name="G2" fmla="+- 21600 0 0"/>
              <a:gd name="T0" fmla="*/ 2 w 43200"/>
              <a:gd name="T1" fmla="*/ 21908 h 22698"/>
              <a:gd name="T2" fmla="*/ 43172 w 43200"/>
              <a:gd name="T3" fmla="*/ 22698 h 22698"/>
              <a:gd name="T4" fmla="*/ 21600 w 43200"/>
              <a:gd name="T5" fmla="*/ 21600 h 22698"/>
            </a:gdLst>
            <a:ahLst/>
            <a:cxnLst>
              <a:cxn ang="0">
                <a:pos x="T0" y="T1"/>
              </a:cxn>
              <a:cxn ang="0">
                <a:pos x="T2" y="T3"/>
              </a:cxn>
              <a:cxn ang="0">
                <a:pos x="T4" y="T5"/>
              </a:cxn>
            </a:cxnLst>
            <a:rect l="0" t="0" r="r" b="b"/>
            <a:pathLst>
              <a:path w="43200" h="22698" fill="none" extrusionOk="0">
                <a:moveTo>
                  <a:pt x="2" y="21907"/>
                </a:moveTo>
                <a:cubicBezTo>
                  <a:pt x="0" y="21805"/>
                  <a:pt x="0" y="21702"/>
                  <a:pt x="0" y="21600"/>
                </a:cubicBezTo>
                <a:cubicBezTo>
                  <a:pt x="0" y="9670"/>
                  <a:pt x="9670" y="0"/>
                  <a:pt x="21600" y="0"/>
                </a:cubicBezTo>
                <a:cubicBezTo>
                  <a:pt x="33529" y="0"/>
                  <a:pt x="43200" y="9670"/>
                  <a:pt x="43200" y="21600"/>
                </a:cubicBezTo>
                <a:cubicBezTo>
                  <a:pt x="43200" y="21966"/>
                  <a:pt x="43190" y="22332"/>
                  <a:pt x="43172" y="22698"/>
                </a:cubicBezTo>
              </a:path>
              <a:path w="43200" h="22698" stroke="0" extrusionOk="0">
                <a:moveTo>
                  <a:pt x="2" y="21907"/>
                </a:moveTo>
                <a:cubicBezTo>
                  <a:pt x="0" y="21805"/>
                  <a:pt x="0" y="21702"/>
                  <a:pt x="0" y="21600"/>
                </a:cubicBezTo>
                <a:cubicBezTo>
                  <a:pt x="0" y="9670"/>
                  <a:pt x="9670" y="0"/>
                  <a:pt x="21600" y="0"/>
                </a:cubicBezTo>
                <a:cubicBezTo>
                  <a:pt x="33529" y="0"/>
                  <a:pt x="43200" y="9670"/>
                  <a:pt x="43200" y="21600"/>
                </a:cubicBezTo>
                <a:cubicBezTo>
                  <a:pt x="43200" y="21966"/>
                  <a:pt x="43190" y="22332"/>
                  <a:pt x="43172" y="22698"/>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nvGrpSpPr>
          <p:cNvPr id="6" name="Group 75"/>
          <p:cNvGrpSpPr>
            <a:grpSpLocks/>
          </p:cNvGrpSpPr>
          <p:nvPr/>
        </p:nvGrpSpPr>
        <p:grpSpPr bwMode="auto">
          <a:xfrm>
            <a:off x="5124450" y="1030288"/>
            <a:ext cx="1268413" cy="1144587"/>
            <a:chOff x="3228" y="649"/>
            <a:chExt cx="799" cy="721"/>
          </a:xfrm>
        </p:grpSpPr>
        <p:grpSp>
          <p:nvGrpSpPr>
            <p:cNvPr id="7" name="Group 57"/>
            <p:cNvGrpSpPr>
              <a:grpSpLocks/>
            </p:cNvGrpSpPr>
            <p:nvPr/>
          </p:nvGrpSpPr>
          <p:grpSpPr bwMode="auto">
            <a:xfrm>
              <a:off x="3228" y="649"/>
              <a:ext cx="404" cy="721"/>
              <a:chOff x="3228" y="649"/>
              <a:chExt cx="404" cy="721"/>
            </a:xfrm>
          </p:grpSpPr>
          <p:grpSp>
            <p:nvGrpSpPr>
              <p:cNvPr id="8" name="Group 44"/>
              <p:cNvGrpSpPr>
                <a:grpSpLocks/>
              </p:cNvGrpSpPr>
              <p:nvPr/>
            </p:nvGrpSpPr>
            <p:grpSpPr bwMode="auto">
              <a:xfrm>
                <a:off x="3292" y="854"/>
                <a:ext cx="275" cy="448"/>
                <a:chOff x="3292" y="854"/>
                <a:chExt cx="275" cy="448"/>
              </a:xfrm>
            </p:grpSpPr>
            <p:sp>
              <p:nvSpPr>
                <p:cNvPr id="75817" name="Freeform 41"/>
                <p:cNvSpPr>
                  <a:spLocks/>
                </p:cNvSpPr>
                <p:nvPr/>
              </p:nvSpPr>
              <p:spPr bwMode="auto">
                <a:xfrm>
                  <a:off x="3292" y="1072"/>
                  <a:ext cx="273" cy="230"/>
                </a:xfrm>
                <a:custGeom>
                  <a:avLst/>
                  <a:gdLst/>
                  <a:ahLst/>
                  <a:cxnLst>
                    <a:cxn ang="0">
                      <a:pos x="0" y="3"/>
                    </a:cxn>
                    <a:cxn ang="0">
                      <a:pos x="0" y="229"/>
                    </a:cxn>
                    <a:cxn ang="0">
                      <a:pos x="272" y="229"/>
                    </a:cxn>
                    <a:cxn ang="0">
                      <a:pos x="272" y="0"/>
                    </a:cxn>
                  </a:cxnLst>
                  <a:rect l="0" t="0" r="r" b="b"/>
                  <a:pathLst>
                    <a:path w="273" h="230">
                      <a:moveTo>
                        <a:pt x="0" y="3"/>
                      </a:moveTo>
                      <a:lnTo>
                        <a:pt x="0" y="229"/>
                      </a:lnTo>
                      <a:lnTo>
                        <a:pt x="272" y="229"/>
                      </a:lnTo>
                      <a:lnTo>
                        <a:pt x="27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5818" name="Arc 42"/>
                <p:cNvSpPr>
                  <a:spLocks/>
                </p:cNvSpPr>
                <p:nvPr/>
              </p:nvSpPr>
              <p:spPr bwMode="auto">
                <a:xfrm rot="10800000">
                  <a:off x="3292" y="854"/>
                  <a:ext cx="134" cy="21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5819" name="Arc 43"/>
                <p:cNvSpPr>
                  <a:spLocks/>
                </p:cNvSpPr>
                <p:nvPr/>
              </p:nvSpPr>
              <p:spPr bwMode="auto">
                <a:xfrm rot="10800000">
                  <a:off x="3432" y="854"/>
                  <a:ext cx="135" cy="21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9" name="Group 48"/>
              <p:cNvGrpSpPr>
                <a:grpSpLocks/>
              </p:cNvGrpSpPr>
              <p:nvPr/>
            </p:nvGrpSpPr>
            <p:grpSpPr bwMode="auto">
              <a:xfrm>
                <a:off x="3270" y="789"/>
                <a:ext cx="319" cy="533"/>
                <a:chOff x="3270" y="789"/>
                <a:chExt cx="319" cy="533"/>
              </a:xfrm>
            </p:grpSpPr>
            <p:sp>
              <p:nvSpPr>
                <p:cNvPr id="75821" name="Freeform 45"/>
                <p:cNvSpPr>
                  <a:spLocks/>
                </p:cNvSpPr>
                <p:nvPr/>
              </p:nvSpPr>
              <p:spPr bwMode="auto">
                <a:xfrm>
                  <a:off x="3272" y="1050"/>
                  <a:ext cx="313" cy="272"/>
                </a:xfrm>
                <a:custGeom>
                  <a:avLst/>
                  <a:gdLst/>
                  <a:ahLst/>
                  <a:cxnLst>
                    <a:cxn ang="0">
                      <a:pos x="0" y="3"/>
                    </a:cxn>
                    <a:cxn ang="0">
                      <a:pos x="0" y="271"/>
                    </a:cxn>
                    <a:cxn ang="0">
                      <a:pos x="312" y="271"/>
                    </a:cxn>
                    <a:cxn ang="0">
                      <a:pos x="312" y="0"/>
                    </a:cxn>
                  </a:cxnLst>
                  <a:rect l="0" t="0" r="r" b="b"/>
                  <a:pathLst>
                    <a:path w="313" h="272">
                      <a:moveTo>
                        <a:pt x="0" y="3"/>
                      </a:moveTo>
                      <a:lnTo>
                        <a:pt x="0" y="271"/>
                      </a:lnTo>
                      <a:lnTo>
                        <a:pt x="312" y="271"/>
                      </a:lnTo>
                      <a:lnTo>
                        <a:pt x="31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5822" name="Arc 46"/>
                <p:cNvSpPr>
                  <a:spLocks/>
                </p:cNvSpPr>
                <p:nvPr/>
              </p:nvSpPr>
              <p:spPr bwMode="auto">
                <a:xfrm rot="10800000">
                  <a:off x="3270" y="789"/>
                  <a:ext cx="156" cy="259"/>
                </a:xfrm>
                <a:custGeom>
                  <a:avLst/>
                  <a:gdLst>
                    <a:gd name="G0" fmla="+- 140 0 0"/>
                    <a:gd name="G1" fmla="+- 0 0 0"/>
                    <a:gd name="G2" fmla="+- 21600 0 0"/>
                    <a:gd name="T0" fmla="*/ 21740 w 21740"/>
                    <a:gd name="T1" fmla="*/ 0 h 21600"/>
                    <a:gd name="T2" fmla="*/ 0 w 21740"/>
                    <a:gd name="T3" fmla="*/ 21600 h 21600"/>
                    <a:gd name="T4" fmla="*/ 140 w 21740"/>
                    <a:gd name="T5" fmla="*/ 0 h 21600"/>
                  </a:gdLst>
                  <a:ahLst/>
                  <a:cxnLst>
                    <a:cxn ang="0">
                      <a:pos x="T0" y="T1"/>
                    </a:cxn>
                    <a:cxn ang="0">
                      <a:pos x="T2" y="T3"/>
                    </a:cxn>
                    <a:cxn ang="0">
                      <a:pos x="T4" y="T5"/>
                    </a:cxn>
                  </a:cxnLst>
                  <a:rect l="0" t="0" r="r" b="b"/>
                  <a:pathLst>
                    <a:path w="21740" h="21600" fill="none" extrusionOk="0">
                      <a:moveTo>
                        <a:pt x="21740" y="0"/>
                      </a:moveTo>
                      <a:cubicBezTo>
                        <a:pt x="21740" y="11929"/>
                        <a:pt x="12069" y="21600"/>
                        <a:pt x="140" y="21600"/>
                      </a:cubicBezTo>
                      <a:cubicBezTo>
                        <a:pt x="93" y="21600"/>
                        <a:pt x="46" y="21599"/>
                        <a:pt x="0" y="21599"/>
                      </a:cubicBezTo>
                    </a:path>
                    <a:path w="21740" h="21600" stroke="0" extrusionOk="0">
                      <a:moveTo>
                        <a:pt x="21740" y="0"/>
                      </a:moveTo>
                      <a:cubicBezTo>
                        <a:pt x="21740" y="11929"/>
                        <a:pt x="12069" y="21600"/>
                        <a:pt x="140" y="21600"/>
                      </a:cubicBezTo>
                      <a:cubicBezTo>
                        <a:pt x="93" y="21600"/>
                        <a:pt x="46" y="21599"/>
                        <a:pt x="0" y="21599"/>
                      </a:cubicBezTo>
                      <a:lnTo>
                        <a:pt x="14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5823" name="Arc 47"/>
                <p:cNvSpPr>
                  <a:spLocks/>
                </p:cNvSpPr>
                <p:nvPr/>
              </p:nvSpPr>
              <p:spPr bwMode="auto">
                <a:xfrm rot="10800000">
                  <a:off x="3435" y="789"/>
                  <a:ext cx="154" cy="25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0" name="Group 52"/>
              <p:cNvGrpSpPr>
                <a:grpSpLocks/>
              </p:cNvGrpSpPr>
              <p:nvPr/>
            </p:nvGrpSpPr>
            <p:grpSpPr bwMode="auto">
              <a:xfrm>
                <a:off x="3252" y="735"/>
                <a:ext cx="356" cy="612"/>
                <a:chOff x="3252" y="735"/>
                <a:chExt cx="356" cy="612"/>
              </a:xfrm>
            </p:grpSpPr>
            <p:sp>
              <p:nvSpPr>
                <p:cNvPr id="75825" name="Freeform 49"/>
                <p:cNvSpPr>
                  <a:spLocks/>
                </p:cNvSpPr>
                <p:nvPr/>
              </p:nvSpPr>
              <p:spPr bwMode="auto">
                <a:xfrm>
                  <a:off x="3252" y="1035"/>
                  <a:ext cx="352" cy="312"/>
                </a:xfrm>
                <a:custGeom>
                  <a:avLst/>
                  <a:gdLst/>
                  <a:ahLst/>
                  <a:cxnLst>
                    <a:cxn ang="0">
                      <a:pos x="0" y="4"/>
                    </a:cxn>
                    <a:cxn ang="0">
                      <a:pos x="0" y="311"/>
                    </a:cxn>
                    <a:cxn ang="0">
                      <a:pos x="351" y="311"/>
                    </a:cxn>
                    <a:cxn ang="0">
                      <a:pos x="351" y="0"/>
                    </a:cxn>
                  </a:cxnLst>
                  <a:rect l="0" t="0" r="r" b="b"/>
                  <a:pathLst>
                    <a:path w="352" h="312">
                      <a:moveTo>
                        <a:pt x="0" y="4"/>
                      </a:moveTo>
                      <a:lnTo>
                        <a:pt x="0" y="311"/>
                      </a:lnTo>
                      <a:lnTo>
                        <a:pt x="351" y="311"/>
                      </a:lnTo>
                      <a:lnTo>
                        <a:pt x="351"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5826" name="Arc 50"/>
                <p:cNvSpPr>
                  <a:spLocks/>
                </p:cNvSpPr>
                <p:nvPr/>
              </p:nvSpPr>
              <p:spPr bwMode="auto">
                <a:xfrm rot="10800000">
                  <a:off x="3252" y="735"/>
                  <a:ext cx="174" cy="297"/>
                </a:xfrm>
                <a:custGeom>
                  <a:avLst/>
                  <a:gdLst>
                    <a:gd name="G0" fmla="+- 124 0 0"/>
                    <a:gd name="G1" fmla="+- 0 0 0"/>
                    <a:gd name="G2" fmla="+- 21600 0 0"/>
                    <a:gd name="T0" fmla="*/ 21724 w 21724"/>
                    <a:gd name="T1" fmla="*/ 0 h 21600"/>
                    <a:gd name="T2" fmla="*/ 0 w 21724"/>
                    <a:gd name="T3" fmla="*/ 21600 h 21600"/>
                    <a:gd name="T4" fmla="*/ 124 w 21724"/>
                    <a:gd name="T5" fmla="*/ 0 h 21600"/>
                  </a:gdLst>
                  <a:ahLst/>
                  <a:cxnLst>
                    <a:cxn ang="0">
                      <a:pos x="T0" y="T1"/>
                    </a:cxn>
                    <a:cxn ang="0">
                      <a:pos x="T2" y="T3"/>
                    </a:cxn>
                    <a:cxn ang="0">
                      <a:pos x="T4" y="T5"/>
                    </a:cxn>
                  </a:cxnLst>
                  <a:rect l="0" t="0" r="r" b="b"/>
                  <a:pathLst>
                    <a:path w="21724" h="21600" fill="none" extrusionOk="0">
                      <a:moveTo>
                        <a:pt x="21724" y="0"/>
                      </a:moveTo>
                      <a:cubicBezTo>
                        <a:pt x="21724" y="11929"/>
                        <a:pt x="12053" y="21600"/>
                        <a:pt x="124" y="21600"/>
                      </a:cubicBezTo>
                      <a:cubicBezTo>
                        <a:pt x="82" y="21600"/>
                        <a:pt x="41" y="21599"/>
                        <a:pt x="0" y="21599"/>
                      </a:cubicBezTo>
                    </a:path>
                    <a:path w="21724" h="21600" stroke="0" extrusionOk="0">
                      <a:moveTo>
                        <a:pt x="21724" y="0"/>
                      </a:moveTo>
                      <a:cubicBezTo>
                        <a:pt x="21724" y="11929"/>
                        <a:pt x="12053" y="21600"/>
                        <a:pt x="124" y="21600"/>
                      </a:cubicBezTo>
                      <a:cubicBezTo>
                        <a:pt x="82" y="21600"/>
                        <a:pt x="41" y="21599"/>
                        <a:pt x="0" y="21599"/>
                      </a:cubicBezTo>
                      <a:lnTo>
                        <a:pt x="124"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5827" name="Arc 51"/>
                <p:cNvSpPr>
                  <a:spLocks/>
                </p:cNvSpPr>
                <p:nvPr/>
              </p:nvSpPr>
              <p:spPr bwMode="auto">
                <a:xfrm rot="10800000">
                  <a:off x="3435" y="735"/>
                  <a:ext cx="173" cy="29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56"/>
              <p:cNvGrpSpPr>
                <a:grpSpLocks/>
              </p:cNvGrpSpPr>
              <p:nvPr/>
            </p:nvGrpSpPr>
            <p:grpSpPr bwMode="auto">
              <a:xfrm>
                <a:off x="3228" y="649"/>
                <a:ext cx="404" cy="721"/>
                <a:chOff x="3228" y="649"/>
                <a:chExt cx="404" cy="721"/>
              </a:xfrm>
            </p:grpSpPr>
            <p:sp>
              <p:nvSpPr>
                <p:cNvPr id="75829" name="Freeform 53"/>
                <p:cNvSpPr>
                  <a:spLocks/>
                </p:cNvSpPr>
                <p:nvPr/>
              </p:nvSpPr>
              <p:spPr bwMode="auto">
                <a:xfrm>
                  <a:off x="3228" y="1003"/>
                  <a:ext cx="399" cy="367"/>
                </a:xfrm>
                <a:custGeom>
                  <a:avLst/>
                  <a:gdLst/>
                  <a:ahLst/>
                  <a:cxnLst>
                    <a:cxn ang="0">
                      <a:pos x="0" y="5"/>
                    </a:cxn>
                    <a:cxn ang="0">
                      <a:pos x="0" y="366"/>
                    </a:cxn>
                    <a:cxn ang="0">
                      <a:pos x="398" y="366"/>
                    </a:cxn>
                    <a:cxn ang="0">
                      <a:pos x="398" y="0"/>
                    </a:cxn>
                  </a:cxnLst>
                  <a:rect l="0" t="0" r="r" b="b"/>
                  <a:pathLst>
                    <a:path w="399" h="367">
                      <a:moveTo>
                        <a:pt x="0" y="5"/>
                      </a:moveTo>
                      <a:lnTo>
                        <a:pt x="0" y="366"/>
                      </a:lnTo>
                      <a:lnTo>
                        <a:pt x="398" y="366"/>
                      </a:lnTo>
                      <a:lnTo>
                        <a:pt x="39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5830" name="Arc 54"/>
                <p:cNvSpPr>
                  <a:spLocks/>
                </p:cNvSpPr>
                <p:nvPr/>
              </p:nvSpPr>
              <p:spPr bwMode="auto">
                <a:xfrm rot="10800000">
                  <a:off x="3228" y="649"/>
                  <a:ext cx="197" cy="351"/>
                </a:xfrm>
                <a:custGeom>
                  <a:avLst/>
                  <a:gdLst>
                    <a:gd name="G0" fmla="+- 111 0 0"/>
                    <a:gd name="G1" fmla="+- 62 0 0"/>
                    <a:gd name="G2" fmla="+- 21600 0 0"/>
                    <a:gd name="T0" fmla="*/ 21711 w 21711"/>
                    <a:gd name="T1" fmla="*/ 0 h 21662"/>
                    <a:gd name="T2" fmla="*/ 0 w 21711"/>
                    <a:gd name="T3" fmla="*/ 21662 h 21662"/>
                    <a:gd name="T4" fmla="*/ 111 w 21711"/>
                    <a:gd name="T5" fmla="*/ 62 h 21662"/>
                  </a:gdLst>
                  <a:ahLst/>
                  <a:cxnLst>
                    <a:cxn ang="0">
                      <a:pos x="T0" y="T1"/>
                    </a:cxn>
                    <a:cxn ang="0">
                      <a:pos x="T2" y="T3"/>
                    </a:cxn>
                    <a:cxn ang="0">
                      <a:pos x="T4" y="T5"/>
                    </a:cxn>
                  </a:cxnLst>
                  <a:rect l="0" t="0" r="r" b="b"/>
                  <a:pathLst>
                    <a:path w="21711" h="21662" fill="none" extrusionOk="0">
                      <a:moveTo>
                        <a:pt x="21710" y="0"/>
                      </a:moveTo>
                      <a:cubicBezTo>
                        <a:pt x="21710" y="20"/>
                        <a:pt x="21711" y="41"/>
                        <a:pt x="21711" y="62"/>
                      </a:cubicBezTo>
                      <a:cubicBezTo>
                        <a:pt x="21711" y="11991"/>
                        <a:pt x="12040" y="21662"/>
                        <a:pt x="111" y="21662"/>
                      </a:cubicBezTo>
                      <a:cubicBezTo>
                        <a:pt x="74" y="21662"/>
                        <a:pt x="37" y="21661"/>
                        <a:pt x="0" y="21661"/>
                      </a:cubicBezTo>
                    </a:path>
                    <a:path w="21711" h="21662" stroke="0" extrusionOk="0">
                      <a:moveTo>
                        <a:pt x="21710" y="0"/>
                      </a:moveTo>
                      <a:cubicBezTo>
                        <a:pt x="21710" y="20"/>
                        <a:pt x="21711" y="41"/>
                        <a:pt x="21711" y="62"/>
                      </a:cubicBezTo>
                      <a:cubicBezTo>
                        <a:pt x="21711" y="11991"/>
                        <a:pt x="12040" y="21662"/>
                        <a:pt x="111" y="21662"/>
                      </a:cubicBezTo>
                      <a:cubicBezTo>
                        <a:pt x="74" y="21662"/>
                        <a:pt x="37" y="21661"/>
                        <a:pt x="0" y="21661"/>
                      </a:cubicBezTo>
                      <a:lnTo>
                        <a:pt x="111" y="62"/>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5831" name="Arc 55"/>
                <p:cNvSpPr>
                  <a:spLocks/>
                </p:cNvSpPr>
                <p:nvPr/>
              </p:nvSpPr>
              <p:spPr bwMode="auto">
                <a:xfrm rot="10800000">
                  <a:off x="3436" y="650"/>
                  <a:ext cx="196" cy="351"/>
                </a:xfrm>
                <a:custGeom>
                  <a:avLst/>
                  <a:gdLst>
                    <a:gd name="G0" fmla="+- 21600 0 0"/>
                    <a:gd name="G1" fmla="+- 62 0 0"/>
                    <a:gd name="G2" fmla="+- 21600 0 0"/>
                    <a:gd name="T0" fmla="*/ 21489 w 21600"/>
                    <a:gd name="T1" fmla="*/ 21662 h 21662"/>
                    <a:gd name="T2" fmla="*/ 0 w 21600"/>
                    <a:gd name="T3" fmla="*/ 0 h 21662"/>
                    <a:gd name="T4" fmla="*/ 21600 w 21600"/>
                    <a:gd name="T5" fmla="*/ 62 h 21662"/>
                  </a:gdLst>
                  <a:ahLst/>
                  <a:cxnLst>
                    <a:cxn ang="0">
                      <a:pos x="T0" y="T1"/>
                    </a:cxn>
                    <a:cxn ang="0">
                      <a:pos x="T2" y="T3"/>
                    </a:cxn>
                    <a:cxn ang="0">
                      <a:pos x="T4" y="T5"/>
                    </a:cxn>
                  </a:cxnLst>
                  <a:rect l="0" t="0" r="r" b="b"/>
                  <a:pathLst>
                    <a:path w="21600" h="21662" fill="none" extrusionOk="0">
                      <a:moveTo>
                        <a:pt x="21489" y="21661"/>
                      </a:moveTo>
                      <a:cubicBezTo>
                        <a:pt x="9603" y="21600"/>
                        <a:pt x="0" y="11948"/>
                        <a:pt x="0" y="62"/>
                      </a:cubicBezTo>
                      <a:cubicBezTo>
                        <a:pt x="-1" y="41"/>
                        <a:pt x="0" y="20"/>
                        <a:pt x="0" y="0"/>
                      </a:cubicBezTo>
                    </a:path>
                    <a:path w="21600" h="21662" stroke="0" extrusionOk="0">
                      <a:moveTo>
                        <a:pt x="21489" y="21661"/>
                      </a:moveTo>
                      <a:cubicBezTo>
                        <a:pt x="9603" y="21600"/>
                        <a:pt x="0" y="11948"/>
                        <a:pt x="0" y="62"/>
                      </a:cubicBezTo>
                      <a:cubicBezTo>
                        <a:pt x="-1" y="41"/>
                        <a:pt x="0" y="20"/>
                        <a:pt x="0" y="0"/>
                      </a:cubicBezTo>
                      <a:lnTo>
                        <a:pt x="21600" y="62"/>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12" name="Group 74"/>
            <p:cNvGrpSpPr>
              <a:grpSpLocks/>
            </p:cNvGrpSpPr>
            <p:nvPr/>
          </p:nvGrpSpPr>
          <p:grpSpPr bwMode="auto">
            <a:xfrm>
              <a:off x="3623" y="649"/>
              <a:ext cx="404" cy="721"/>
              <a:chOff x="3623" y="649"/>
              <a:chExt cx="404" cy="721"/>
            </a:xfrm>
          </p:grpSpPr>
          <p:grpSp>
            <p:nvGrpSpPr>
              <p:cNvPr id="13" name="Group 61"/>
              <p:cNvGrpSpPr>
                <a:grpSpLocks/>
              </p:cNvGrpSpPr>
              <p:nvPr/>
            </p:nvGrpSpPr>
            <p:grpSpPr bwMode="auto">
              <a:xfrm>
                <a:off x="3686" y="854"/>
                <a:ext cx="277" cy="448"/>
                <a:chOff x="3686" y="854"/>
                <a:chExt cx="277" cy="448"/>
              </a:xfrm>
            </p:grpSpPr>
            <p:sp>
              <p:nvSpPr>
                <p:cNvPr id="75834" name="Freeform 58"/>
                <p:cNvSpPr>
                  <a:spLocks/>
                </p:cNvSpPr>
                <p:nvPr/>
              </p:nvSpPr>
              <p:spPr bwMode="auto">
                <a:xfrm>
                  <a:off x="3686" y="1072"/>
                  <a:ext cx="273" cy="230"/>
                </a:xfrm>
                <a:custGeom>
                  <a:avLst/>
                  <a:gdLst/>
                  <a:ahLst/>
                  <a:cxnLst>
                    <a:cxn ang="0">
                      <a:pos x="0" y="3"/>
                    </a:cxn>
                    <a:cxn ang="0">
                      <a:pos x="0" y="229"/>
                    </a:cxn>
                    <a:cxn ang="0">
                      <a:pos x="272" y="229"/>
                    </a:cxn>
                    <a:cxn ang="0">
                      <a:pos x="272" y="0"/>
                    </a:cxn>
                  </a:cxnLst>
                  <a:rect l="0" t="0" r="r" b="b"/>
                  <a:pathLst>
                    <a:path w="273" h="230">
                      <a:moveTo>
                        <a:pt x="0" y="3"/>
                      </a:moveTo>
                      <a:lnTo>
                        <a:pt x="0" y="229"/>
                      </a:lnTo>
                      <a:lnTo>
                        <a:pt x="272" y="229"/>
                      </a:lnTo>
                      <a:lnTo>
                        <a:pt x="27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5835" name="Arc 59"/>
                <p:cNvSpPr>
                  <a:spLocks/>
                </p:cNvSpPr>
                <p:nvPr/>
              </p:nvSpPr>
              <p:spPr bwMode="auto">
                <a:xfrm rot="10800000">
                  <a:off x="3687" y="854"/>
                  <a:ext cx="134" cy="21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5836" name="Arc 60"/>
                <p:cNvSpPr>
                  <a:spLocks/>
                </p:cNvSpPr>
                <p:nvPr/>
              </p:nvSpPr>
              <p:spPr bwMode="auto">
                <a:xfrm rot="10800000">
                  <a:off x="3828" y="854"/>
                  <a:ext cx="135" cy="21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4" name="Group 65"/>
              <p:cNvGrpSpPr>
                <a:grpSpLocks/>
              </p:cNvGrpSpPr>
              <p:nvPr/>
            </p:nvGrpSpPr>
            <p:grpSpPr bwMode="auto">
              <a:xfrm>
                <a:off x="3666" y="789"/>
                <a:ext cx="318" cy="533"/>
                <a:chOff x="3666" y="789"/>
                <a:chExt cx="318" cy="533"/>
              </a:xfrm>
            </p:grpSpPr>
            <p:sp>
              <p:nvSpPr>
                <p:cNvPr id="75838" name="Freeform 62"/>
                <p:cNvSpPr>
                  <a:spLocks/>
                </p:cNvSpPr>
                <p:nvPr/>
              </p:nvSpPr>
              <p:spPr bwMode="auto">
                <a:xfrm>
                  <a:off x="3667" y="1050"/>
                  <a:ext cx="313" cy="272"/>
                </a:xfrm>
                <a:custGeom>
                  <a:avLst/>
                  <a:gdLst/>
                  <a:ahLst/>
                  <a:cxnLst>
                    <a:cxn ang="0">
                      <a:pos x="0" y="3"/>
                    </a:cxn>
                    <a:cxn ang="0">
                      <a:pos x="0" y="271"/>
                    </a:cxn>
                    <a:cxn ang="0">
                      <a:pos x="312" y="271"/>
                    </a:cxn>
                    <a:cxn ang="0">
                      <a:pos x="312" y="0"/>
                    </a:cxn>
                  </a:cxnLst>
                  <a:rect l="0" t="0" r="r" b="b"/>
                  <a:pathLst>
                    <a:path w="313" h="272">
                      <a:moveTo>
                        <a:pt x="0" y="3"/>
                      </a:moveTo>
                      <a:lnTo>
                        <a:pt x="0" y="271"/>
                      </a:lnTo>
                      <a:lnTo>
                        <a:pt x="312" y="271"/>
                      </a:lnTo>
                      <a:lnTo>
                        <a:pt x="31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5839" name="Arc 63"/>
                <p:cNvSpPr>
                  <a:spLocks/>
                </p:cNvSpPr>
                <p:nvPr/>
              </p:nvSpPr>
              <p:spPr bwMode="auto">
                <a:xfrm rot="10800000">
                  <a:off x="3666" y="789"/>
                  <a:ext cx="155" cy="25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5840" name="Arc 64"/>
                <p:cNvSpPr>
                  <a:spLocks/>
                </p:cNvSpPr>
                <p:nvPr/>
              </p:nvSpPr>
              <p:spPr bwMode="auto">
                <a:xfrm rot="10800000">
                  <a:off x="3830" y="789"/>
                  <a:ext cx="154" cy="25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5" name="Group 69"/>
              <p:cNvGrpSpPr>
                <a:grpSpLocks/>
              </p:cNvGrpSpPr>
              <p:nvPr/>
            </p:nvGrpSpPr>
            <p:grpSpPr bwMode="auto">
              <a:xfrm>
                <a:off x="3647" y="735"/>
                <a:ext cx="356" cy="612"/>
                <a:chOff x="3647" y="735"/>
                <a:chExt cx="356" cy="612"/>
              </a:xfrm>
            </p:grpSpPr>
            <p:sp>
              <p:nvSpPr>
                <p:cNvPr id="75842" name="Freeform 66"/>
                <p:cNvSpPr>
                  <a:spLocks/>
                </p:cNvSpPr>
                <p:nvPr/>
              </p:nvSpPr>
              <p:spPr bwMode="auto">
                <a:xfrm>
                  <a:off x="3647" y="1035"/>
                  <a:ext cx="352" cy="312"/>
                </a:xfrm>
                <a:custGeom>
                  <a:avLst/>
                  <a:gdLst/>
                  <a:ahLst/>
                  <a:cxnLst>
                    <a:cxn ang="0">
                      <a:pos x="0" y="4"/>
                    </a:cxn>
                    <a:cxn ang="0">
                      <a:pos x="0" y="311"/>
                    </a:cxn>
                    <a:cxn ang="0">
                      <a:pos x="351" y="311"/>
                    </a:cxn>
                    <a:cxn ang="0">
                      <a:pos x="351" y="0"/>
                    </a:cxn>
                  </a:cxnLst>
                  <a:rect l="0" t="0" r="r" b="b"/>
                  <a:pathLst>
                    <a:path w="352" h="312">
                      <a:moveTo>
                        <a:pt x="0" y="4"/>
                      </a:moveTo>
                      <a:lnTo>
                        <a:pt x="0" y="311"/>
                      </a:lnTo>
                      <a:lnTo>
                        <a:pt x="351" y="311"/>
                      </a:lnTo>
                      <a:lnTo>
                        <a:pt x="351"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5843" name="Arc 67"/>
                <p:cNvSpPr>
                  <a:spLocks/>
                </p:cNvSpPr>
                <p:nvPr/>
              </p:nvSpPr>
              <p:spPr bwMode="auto">
                <a:xfrm rot="10800000">
                  <a:off x="3647" y="735"/>
                  <a:ext cx="174" cy="297"/>
                </a:xfrm>
                <a:custGeom>
                  <a:avLst/>
                  <a:gdLst>
                    <a:gd name="G0" fmla="+- 124 0 0"/>
                    <a:gd name="G1" fmla="+- 0 0 0"/>
                    <a:gd name="G2" fmla="+- 21600 0 0"/>
                    <a:gd name="T0" fmla="*/ 21724 w 21724"/>
                    <a:gd name="T1" fmla="*/ 0 h 21600"/>
                    <a:gd name="T2" fmla="*/ 0 w 21724"/>
                    <a:gd name="T3" fmla="*/ 21600 h 21600"/>
                    <a:gd name="T4" fmla="*/ 124 w 21724"/>
                    <a:gd name="T5" fmla="*/ 0 h 21600"/>
                  </a:gdLst>
                  <a:ahLst/>
                  <a:cxnLst>
                    <a:cxn ang="0">
                      <a:pos x="T0" y="T1"/>
                    </a:cxn>
                    <a:cxn ang="0">
                      <a:pos x="T2" y="T3"/>
                    </a:cxn>
                    <a:cxn ang="0">
                      <a:pos x="T4" y="T5"/>
                    </a:cxn>
                  </a:cxnLst>
                  <a:rect l="0" t="0" r="r" b="b"/>
                  <a:pathLst>
                    <a:path w="21724" h="21600" fill="none" extrusionOk="0">
                      <a:moveTo>
                        <a:pt x="21724" y="0"/>
                      </a:moveTo>
                      <a:cubicBezTo>
                        <a:pt x="21724" y="11929"/>
                        <a:pt x="12053" y="21600"/>
                        <a:pt x="124" y="21600"/>
                      </a:cubicBezTo>
                      <a:cubicBezTo>
                        <a:pt x="82" y="21600"/>
                        <a:pt x="41" y="21599"/>
                        <a:pt x="0" y="21599"/>
                      </a:cubicBezTo>
                    </a:path>
                    <a:path w="21724" h="21600" stroke="0" extrusionOk="0">
                      <a:moveTo>
                        <a:pt x="21724" y="0"/>
                      </a:moveTo>
                      <a:cubicBezTo>
                        <a:pt x="21724" y="11929"/>
                        <a:pt x="12053" y="21600"/>
                        <a:pt x="124" y="21600"/>
                      </a:cubicBezTo>
                      <a:cubicBezTo>
                        <a:pt x="82" y="21600"/>
                        <a:pt x="41" y="21599"/>
                        <a:pt x="0" y="21599"/>
                      </a:cubicBezTo>
                      <a:lnTo>
                        <a:pt x="124"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5844" name="Arc 68"/>
                <p:cNvSpPr>
                  <a:spLocks/>
                </p:cNvSpPr>
                <p:nvPr/>
              </p:nvSpPr>
              <p:spPr bwMode="auto">
                <a:xfrm rot="10800000">
                  <a:off x="3831" y="735"/>
                  <a:ext cx="172" cy="29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6" name="Group 73"/>
              <p:cNvGrpSpPr>
                <a:grpSpLocks/>
              </p:cNvGrpSpPr>
              <p:nvPr/>
            </p:nvGrpSpPr>
            <p:grpSpPr bwMode="auto">
              <a:xfrm>
                <a:off x="3623" y="649"/>
                <a:ext cx="404" cy="721"/>
                <a:chOff x="3623" y="649"/>
                <a:chExt cx="404" cy="721"/>
              </a:xfrm>
            </p:grpSpPr>
            <p:sp>
              <p:nvSpPr>
                <p:cNvPr id="75846" name="Freeform 70"/>
                <p:cNvSpPr>
                  <a:spLocks/>
                </p:cNvSpPr>
                <p:nvPr/>
              </p:nvSpPr>
              <p:spPr bwMode="auto">
                <a:xfrm>
                  <a:off x="3623" y="1003"/>
                  <a:ext cx="399" cy="367"/>
                </a:xfrm>
                <a:custGeom>
                  <a:avLst/>
                  <a:gdLst/>
                  <a:ahLst/>
                  <a:cxnLst>
                    <a:cxn ang="0">
                      <a:pos x="0" y="5"/>
                    </a:cxn>
                    <a:cxn ang="0">
                      <a:pos x="0" y="366"/>
                    </a:cxn>
                    <a:cxn ang="0">
                      <a:pos x="398" y="366"/>
                    </a:cxn>
                    <a:cxn ang="0">
                      <a:pos x="398" y="0"/>
                    </a:cxn>
                  </a:cxnLst>
                  <a:rect l="0" t="0" r="r" b="b"/>
                  <a:pathLst>
                    <a:path w="399" h="367">
                      <a:moveTo>
                        <a:pt x="0" y="5"/>
                      </a:moveTo>
                      <a:lnTo>
                        <a:pt x="0" y="366"/>
                      </a:lnTo>
                      <a:lnTo>
                        <a:pt x="398" y="366"/>
                      </a:lnTo>
                      <a:lnTo>
                        <a:pt x="39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5847" name="Arc 71"/>
                <p:cNvSpPr>
                  <a:spLocks/>
                </p:cNvSpPr>
                <p:nvPr/>
              </p:nvSpPr>
              <p:spPr bwMode="auto">
                <a:xfrm rot="10800000">
                  <a:off x="3623" y="649"/>
                  <a:ext cx="197" cy="351"/>
                </a:xfrm>
                <a:custGeom>
                  <a:avLst/>
                  <a:gdLst>
                    <a:gd name="G0" fmla="+- 111 0 0"/>
                    <a:gd name="G1" fmla="+- 62 0 0"/>
                    <a:gd name="G2" fmla="+- 21600 0 0"/>
                    <a:gd name="T0" fmla="*/ 21711 w 21711"/>
                    <a:gd name="T1" fmla="*/ 0 h 21662"/>
                    <a:gd name="T2" fmla="*/ 0 w 21711"/>
                    <a:gd name="T3" fmla="*/ 21662 h 21662"/>
                    <a:gd name="T4" fmla="*/ 111 w 21711"/>
                    <a:gd name="T5" fmla="*/ 62 h 21662"/>
                  </a:gdLst>
                  <a:ahLst/>
                  <a:cxnLst>
                    <a:cxn ang="0">
                      <a:pos x="T0" y="T1"/>
                    </a:cxn>
                    <a:cxn ang="0">
                      <a:pos x="T2" y="T3"/>
                    </a:cxn>
                    <a:cxn ang="0">
                      <a:pos x="T4" y="T5"/>
                    </a:cxn>
                  </a:cxnLst>
                  <a:rect l="0" t="0" r="r" b="b"/>
                  <a:pathLst>
                    <a:path w="21711" h="21662" fill="none" extrusionOk="0">
                      <a:moveTo>
                        <a:pt x="21710" y="0"/>
                      </a:moveTo>
                      <a:cubicBezTo>
                        <a:pt x="21710" y="20"/>
                        <a:pt x="21711" y="41"/>
                        <a:pt x="21711" y="62"/>
                      </a:cubicBezTo>
                      <a:cubicBezTo>
                        <a:pt x="21711" y="11991"/>
                        <a:pt x="12040" y="21662"/>
                        <a:pt x="111" y="21662"/>
                      </a:cubicBezTo>
                      <a:cubicBezTo>
                        <a:pt x="74" y="21662"/>
                        <a:pt x="37" y="21661"/>
                        <a:pt x="0" y="21661"/>
                      </a:cubicBezTo>
                    </a:path>
                    <a:path w="21711" h="21662" stroke="0" extrusionOk="0">
                      <a:moveTo>
                        <a:pt x="21710" y="0"/>
                      </a:moveTo>
                      <a:cubicBezTo>
                        <a:pt x="21710" y="20"/>
                        <a:pt x="21711" y="41"/>
                        <a:pt x="21711" y="62"/>
                      </a:cubicBezTo>
                      <a:cubicBezTo>
                        <a:pt x="21711" y="11991"/>
                        <a:pt x="12040" y="21662"/>
                        <a:pt x="111" y="21662"/>
                      </a:cubicBezTo>
                      <a:cubicBezTo>
                        <a:pt x="74" y="21662"/>
                        <a:pt x="37" y="21661"/>
                        <a:pt x="0" y="21661"/>
                      </a:cubicBezTo>
                      <a:lnTo>
                        <a:pt x="111" y="62"/>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5848" name="Arc 72"/>
                <p:cNvSpPr>
                  <a:spLocks/>
                </p:cNvSpPr>
                <p:nvPr/>
              </p:nvSpPr>
              <p:spPr bwMode="auto">
                <a:xfrm rot="10800000">
                  <a:off x="3831" y="650"/>
                  <a:ext cx="196" cy="351"/>
                </a:xfrm>
                <a:custGeom>
                  <a:avLst/>
                  <a:gdLst>
                    <a:gd name="G0" fmla="+- 21600 0 0"/>
                    <a:gd name="G1" fmla="+- 62 0 0"/>
                    <a:gd name="G2" fmla="+- 21600 0 0"/>
                    <a:gd name="T0" fmla="*/ 21489 w 21600"/>
                    <a:gd name="T1" fmla="*/ 21662 h 21662"/>
                    <a:gd name="T2" fmla="*/ 0 w 21600"/>
                    <a:gd name="T3" fmla="*/ 0 h 21662"/>
                    <a:gd name="T4" fmla="*/ 21600 w 21600"/>
                    <a:gd name="T5" fmla="*/ 62 h 21662"/>
                  </a:gdLst>
                  <a:ahLst/>
                  <a:cxnLst>
                    <a:cxn ang="0">
                      <a:pos x="T0" y="T1"/>
                    </a:cxn>
                    <a:cxn ang="0">
                      <a:pos x="T2" y="T3"/>
                    </a:cxn>
                    <a:cxn ang="0">
                      <a:pos x="T4" y="T5"/>
                    </a:cxn>
                  </a:cxnLst>
                  <a:rect l="0" t="0" r="r" b="b"/>
                  <a:pathLst>
                    <a:path w="21600" h="21662" fill="none" extrusionOk="0">
                      <a:moveTo>
                        <a:pt x="21489" y="21661"/>
                      </a:moveTo>
                      <a:cubicBezTo>
                        <a:pt x="9603" y="21600"/>
                        <a:pt x="0" y="11948"/>
                        <a:pt x="0" y="62"/>
                      </a:cubicBezTo>
                      <a:cubicBezTo>
                        <a:pt x="-1" y="41"/>
                        <a:pt x="0" y="20"/>
                        <a:pt x="0" y="0"/>
                      </a:cubicBezTo>
                    </a:path>
                    <a:path w="21600" h="21662" stroke="0" extrusionOk="0">
                      <a:moveTo>
                        <a:pt x="21489" y="21661"/>
                      </a:moveTo>
                      <a:cubicBezTo>
                        <a:pt x="9603" y="21600"/>
                        <a:pt x="0" y="11948"/>
                        <a:pt x="0" y="62"/>
                      </a:cubicBezTo>
                      <a:cubicBezTo>
                        <a:pt x="-1" y="41"/>
                        <a:pt x="0" y="20"/>
                        <a:pt x="0" y="0"/>
                      </a:cubicBezTo>
                      <a:lnTo>
                        <a:pt x="21600" y="62"/>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7" name="Group 78"/>
          <p:cNvGrpSpPr>
            <a:grpSpLocks/>
          </p:cNvGrpSpPr>
          <p:nvPr/>
        </p:nvGrpSpPr>
        <p:grpSpPr bwMode="auto">
          <a:xfrm>
            <a:off x="6410325" y="6276975"/>
            <a:ext cx="127000" cy="127000"/>
            <a:chOff x="4038" y="3954"/>
            <a:chExt cx="80" cy="80"/>
          </a:xfrm>
        </p:grpSpPr>
        <p:sp>
          <p:nvSpPr>
            <p:cNvPr id="75852" name="Line 76"/>
            <p:cNvSpPr>
              <a:spLocks noChangeShapeType="1"/>
            </p:cNvSpPr>
            <p:nvPr/>
          </p:nvSpPr>
          <p:spPr bwMode="auto">
            <a:xfrm>
              <a:off x="4078" y="3954"/>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53" name="Line 77"/>
            <p:cNvSpPr>
              <a:spLocks noChangeShapeType="1"/>
            </p:cNvSpPr>
            <p:nvPr/>
          </p:nvSpPr>
          <p:spPr bwMode="auto">
            <a:xfrm>
              <a:off x="4038" y="399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5855" name="Line 79"/>
          <p:cNvSpPr>
            <a:spLocks noChangeShapeType="1"/>
          </p:cNvSpPr>
          <p:nvPr/>
        </p:nvSpPr>
        <p:spPr bwMode="auto">
          <a:xfrm flipH="1">
            <a:off x="5749925" y="6356350"/>
            <a:ext cx="12700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18" name="Group 86"/>
          <p:cNvGrpSpPr>
            <a:grpSpLocks/>
          </p:cNvGrpSpPr>
          <p:nvPr/>
        </p:nvGrpSpPr>
        <p:grpSpPr bwMode="auto">
          <a:xfrm>
            <a:off x="6035675" y="6426200"/>
            <a:ext cx="201613" cy="106363"/>
            <a:chOff x="3802" y="4048"/>
            <a:chExt cx="127" cy="67"/>
          </a:xfrm>
        </p:grpSpPr>
        <p:grpSp>
          <p:nvGrpSpPr>
            <p:cNvPr id="19" name="Group 83"/>
            <p:cNvGrpSpPr>
              <a:grpSpLocks/>
            </p:cNvGrpSpPr>
            <p:nvPr/>
          </p:nvGrpSpPr>
          <p:grpSpPr bwMode="auto">
            <a:xfrm>
              <a:off x="3834" y="4048"/>
              <a:ext cx="66" cy="67"/>
              <a:chOff x="3834" y="4048"/>
              <a:chExt cx="66" cy="67"/>
            </a:xfrm>
          </p:grpSpPr>
          <p:sp>
            <p:nvSpPr>
              <p:cNvPr id="75856" name="Line 80"/>
              <p:cNvSpPr>
                <a:spLocks noChangeShapeType="1"/>
              </p:cNvSpPr>
              <p:nvPr/>
            </p:nvSpPr>
            <p:spPr bwMode="auto">
              <a:xfrm>
                <a:off x="3837" y="4049"/>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57" name="Line 81"/>
              <p:cNvSpPr>
                <a:spLocks noChangeShapeType="1"/>
              </p:cNvSpPr>
              <p:nvPr/>
            </p:nvSpPr>
            <p:spPr bwMode="auto">
              <a:xfrm>
                <a:off x="3898" y="4048"/>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58" name="Line 82"/>
              <p:cNvSpPr>
                <a:spLocks noChangeShapeType="1"/>
              </p:cNvSpPr>
              <p:nvPr/>
            </p:nvSpPr>
            <p:spPr bwMode="auto">
              <a:xfrm>
                <a:off x="3834" y="4049"/>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5860" name="Line 84"/>
            <p:cNvSpPr>
              <a:spLocks noChangeShapeType="1"/>
            </p:cNvSpPr>
            <p:nvPr/>
          </p:nvSpPr>
          <p:spPr bwMode="auto">
            <a:xfrm>
              <a:off x="3802" y="4113"/>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61" name="Line 85"/>
            <p:cNvSpPr>
              <a:spLocks noChangeShapeType="1"/>
            </p:cNvSpPr>
            <p:nvPr/>
          </p:nvSpPr>
          <p:spPr bwMode="auto">
            <a:xfrm>
              <a:off x="3896" y="4111"/>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20" name="Group 103"/>
          <p:cNvGrpSpPr>
            <a:grpSpLocks/>
          </p:cNvGrpSpPr>
          <p:nvPr/>
        </p:nvGrpSpPr>
        <p:grpSpPr bwMode="auto">
          <a:xfrm>
            <a:off x="7561263" y="766763"/>
            <a:ext cx="723900" cy="969962"/>
            <a:chOff x="4763" y="483"/>
            <a:chExt cx="456" cy="611"/>
          </a:xfrm>
        </p:grpSpPr>
        <p:sp>
          <p:nvSpPr>
            <p:cNvPr id="75863" name="Line 87"/>
            <p:cNvSpPr>
              <a:spLocks noChangeShapeType="1"/>
            </p:cNvSpPr>
            <p:nvPr/>
          </p:nvSpPr>
          <p:spPr bwMode="auto">
            <a:xfrm flipV="1">
              <a:off x="4878" y="483"/>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75864" name="Line 88"/>
            <p:cNvSpPr>
              <a:spLocks noChangeShapeType="1"/>
            </p:cNvSpPr>
            <p:nvPr/>
          </p:nvSpPr>
          <p:spPr bwMode="auto">
            <a:xfrm>
              <a:off x="4881" y="896"/>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75865" name="Line 89"/>
            <p:cNvSpPr>
              <a:spLocks noChangeShapeType="1"/>
            </p:cNvSpPr>
            <p:nvPr/>
          </p:nvSpPr>
          <p:spPr bwMode="auto">
            <a:xfrm>
              <a:off x="4987" y="793"/>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66" name="Rectangle 90"/>
            <p:cNvSpPr>
              <a:spLocks noChangeArrowheads="1"/>
            </p:cNvSpPr>
            <p:nvPr/>
          </p:nvSpPr>
          <p:spPr bwMode="auto">
            <a:xfrm>
              <a:off x="4763" y="683"/>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1" name="Group 94"/>
            <p:cNvGrpSpPr>
              <a:grpSpLocks/>
            </p:cNvGrpSpPr>
            <p:nvPr/>
          </p:nvGrpSpPr>
          <p:grpSpPr bwMode="auto">
            <a:xfrm>
              <a:off x="4787" y="697"/>
              <a:ext cx="59" cy="60"/>
              <a:chOff x="4787" y="697"/>
              <a:chExt cx="59" cy="60"/>
            </a:xfrm>
          </p:grpSpPr>
          <p:sp>
            <p:nvSpPr>
              <p:cNvPr id="75867" name="AutoShape 91"/>
              <p:cNvSpPr>
                <a:spLocks noChangeArrowheads="1"/>
              </p:cNvSpPr>
              <p:nvPr/>
            </p:nvSpPr>
            <p:spPr bwMode="auto">
              <a:xfrm>
                <a:off x="4787" y="697"/>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75868" name="Line 92"/>
              <p:cNvSpPr>
                <a:spLocks noChangeShapeType="1"/>
              </p:cNvSpPr>
              <p:nvPr/>
            </p:nvSpPr>
            <p:spPr bwMode="auto">
              <a:xfrm>
                <a:off x="4808" y="703"/>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69" name="Line 93"/>
              <p:cNvSpPr>
                <a:spLocks noChangeShapeType="1"/>
              </p:cNvSpPr>
              <p:nvPr/>
            </p:nvSpPr>
            <p:spPr bwMode="auto">
              <a:xfrm>
                <a:off x="4825" y="703"/>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5871" name="Freeform 95"/>
            <p:cNvSpPr>
              <a:spLocks/>
            </p:cNvSpPr>
            <p:nvPr/>
          </p:nvSpPr>
          <p:spPr bwMode="auto">
            <a:xfrm>
              <a:off x="5029" y="737"/>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2" name="Group 99"/>
            <p:cNvGrpSpPr>
              <a:grpSpLocks/>
            </p:cNvGrpSpPr>
            <p:nvPr/>
          </p:nvGrpSpPr>
          <p:grpSpPr bwMode="auto">
            <a:xfrm>
              <a:off x="4818" y="865"/>
              <a:ext cx="115" cy="15"/>
              <a:chOff x="4818" y="865"/>
              <a:chExt cx="115" cy="15"/>
            </a:xfrm>
          </p:grpSpPr>
          <p:sp>
            <p:nvSpPr>
              <p:cNvPr id="75872" name="Line 96"/>
              <p:cNvSpPr>
                <a:spLocks noChangeShapeType="1"/>
              </p:cNvSpPr>
              <p:nvPr/>
            </p:nvSpPr>
            <p:spPr bwMode="auto">
              <a:xfrm>
                <a:off x="4818" y="880"/>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73" name="Line 97"/>
              <p:cNvSpPr>
                <a:spLocks noChangeShapeType="1"/>
              </p:cNvSpPr>
              <p:nvPr/>
            </p:nvSpPr>
            <p:spPr bwMode="auto">
              <a:xfrm>
                <a:off x="4901" y="880"/>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5874" name="Line 98"/>
              <p:cNvSpPr>
                <a:spLocks noChangeShapeType="1"/>
              </p:cNvSpPr>
              <p:nvPr/>
            </p:nvSpPr>
            <p:spPr bwMode="auto">
              <a:xfrm flipV="1">
                <a:off x="4857" y="865"/>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23" name="Group 102"/>
            <p:cNvGrpSpPr>
              <a:grpSpLocks/>
            </p:cNvGrpSpPr>
            <p:nvPr/>
          </p:nvGrpSpPr>
          <p:grpSpPr bwMode="auto">
            <a:xfrm>
              <a:off x="4783" y="810"/>
              <a:ext cx="123" cy="3"/>
              <a:chOff x="4783" y="810"/>
              <a:chExt cx="123" cy="3"/>
            </a:xfrm>
          </p:grpSpPr>
          <p:sp>
            <p:nvSpPr>
              <p:cNvPr id="75876" name="Rectangle 100"/>
              <p:cNvSpPr>
                <a:spLocks noChangeArrowheads="1"/>
              </p:cNvSpPr>
              <p:nvPr/>
            </p:nvSpPr>
            <p:spPr bwMode="auto">
              <a:xfrm flipV="1">
                <a:off x="4826" y="810"/>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75877" name="Line 101"/>
              <p:cNvSpPr>
                <a:spLocks noChangeShapeType="1"/>
              </p:cNvSpPr>
              <p:nvPr/>
            </p:nvSpPr>
            <p:spPr bwMode="auto">
              <a:xfrm>
                <a:off x="4783" y="812"/>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75880" name="Rectangle 104"/>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05"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06"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1803"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Effect transition="in" filter="dissolve">
                                      <p:cBhvr>
                                        <p:cTn id="7" dur="500"/>
                                        <p:tgtEl>
                                          <p:spTgt spid="7577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5779"/>
                                        </p:tgtEl>
                                        <p:attrNameLst>
                                          <p:attrName>style.visibility</p:attrName>
                                        </p:attrNameLst>
                                      </p:cBhvr>
                                      <p:to>
                                        <p:strVal val="visible"/>
                                      </p:to>
                                    </p:set>
                                    <p:animEffect transition="in" filter="dissolve">
                                      <p:cBhvr>
                                        <p:cTn id="11" dur="500"/>
                                        <p:tgtEl>
                                          <p:spTgt spid="7577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5780">
                                            <p:txEl>
                                              <p:pRg st="0" end="0"/>
                                            </p:txEl>
                                          </p:spTgt>
                                        </p:tgtEl>
                                        <p:attrNameLst>
                                          <p:attrName>style.visibility</p:attrName>
                                        </p:attrNameLst>
                                      </p:cBhvr>
                                      <p:to>
                                        <p:strVal val="visible"/>
                                      </p:to>
                                    </p:set>
                                    <p:animEffect transition="in" filter="dissolve">
                                      <p:cBhvr>
                                        <p:cTn id="16" dur="500"/>
                                        <p:tgtEl>
                                          <p:spTgt spid="75780">
                                            <p:txEl>
                                              <p:pRg st="0" end="0"/>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5781"/>
                                        </p:tgtEl>
                                        <p:attrNameLst>
                                          <p:attrName>style.visibility</p:attrName>
                                        </p:attrNameLst>
                                      </p:cBhvr>
                                      <p:to>
                                        <p:strVal val="visible"/>
                                      </p:to>
                                    </p:set>
                                    <p:animEffect transition="in" filter="dissolve">
                                      <p:cBhvr>
                                        <p:cTn id="20" dur="500"/>
                                        <p:tgtEl>
                                          <p:spTgt spid="7578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5782">
                                            <p:txEl>
                                              <p:pRg st="0" end="0"/>
                                            </p:txEl>
                                          </p:spTgt>
                                        </p:tgtEl>
                                        <p:attrNameLst>
                                          <p:attrName>style.visibility</p:attrName>
                                        </p:attrNameLst>
                                      </p:cBhvr>
                                      <p:to>
                                        <p:strVal val="visible"/>
                                      </p:to>
                                    </p:set>
                                    <p:animEffect transition="in" filter="dissolve">
                                      <p:cBhvr>
                                        <p:cTn id="25" dur="500"/>
                                        <p:tgtEl>
                                          <p:spTgt spid="75782">
                                            <p:txEl>
                                              <p:pRg st="0" end="0"/>
                                            </p:txEl>
                                          </p:spTgt>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75783"/>
                                        </p:tgtEl>
                                        <p:attrNameLst>
                                          <p:attrName>style.visibility</p:attrName>
                                        </p:attrNameLst>
                                      </p:cBhvr>
                                      <p:to>
                                        <p:strVal val="visible"/>
                                      </p:to>
                                    </p:set>
                                    <p:animEffect transition="in" filter="dissolve">
                                      <p:cBhvr>
                                        <p:cTn id="29" dur="500"/>
                                        <p:tgtEl>
                                          <p:spTgt spid="7578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5784">
                                            <p:txEl>
                                              <p:pRg st="0" end="0"/>
                                            </p:txEl>
                                          </p:spTgt>
                                        </p:tgtEl>
                                        <p:attrNameLst>
                                          <p:attrName>style.visibility</p:attrName>
                                        </p:attrNameLst>
                                      </p:cBhvr>
                                      <p:to>
                                        <p:strVal val="visible"/>
                                      </p:to>
                                    </p:set>
                                    <p:animEffect transition="in" filter="dissolve">
                                      <p:cBhvr>
                                        <p:cTn id="34" dur="500"/>
                                        <p:tgtEl>
                                          <p:spTgt spid="75784">
                                            <p:txEl>
                                              <p:pRg st="0" end="0"/>
                                            </p:txEl>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75785"/>
                                        </p:tgtEl>
                                        <p:attrNameLst>
                                          <p:attrName>style.visibility</p:attrName>
                                        </p:attrNameLst>
                                      </p:cBhvr>
                                      <p:to>
                                        <p:strVal val="visible"/>
                                      </p:to>
                                    </p:set>
                                    <p:animEffect transition="in" filter="dissolve">
                                      <p:cBhvr>
                                        <p:cTn id="38" dur="500"/>
                                        <p:tgtEl>
                                          <p:spTgt spid="75785"/>
                                        </p:tgtEl>
                                      </p:cBhvr>
                                    </p:animEffect>
                                  </p:childTnLst>
                                </p:cTn>
                              </p:par>
                            </p:childTnLst>
                          </p:cTn>
                        </p:par>
                        <p:par>
                          <p:cTn id="39" fill="hold">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75786">
                                            <p:txEl>
                                              <p:pRg st="0" end="0"/>
                                            </p:txEl>
                                          </p:spTgt>
                                        </p:tgtEl>
                                        <p:attrNameLst>
                                          <p:attrName>style.visibility</p:attrName>
                                        </p:attrNameLst>
                                      </p:cBhvr>
                                      <p:to>
                                        <p:strVal val="visible"/>
                                      </p:to>
                                    </p:set>
                                    <p:animEffect transition="in" filter="dissolve">
                                      <p:cBhvr>
                                        <p:cTn id="42" dur="500"/>
                                        <p:tgtEl>
                                          <p:spTgt spid="757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utoUpdateAnimBg="0"/>
      <p:bldP spid="75779" grpId="0" animBg="1"/>
      <p:bldP spid="75780" grpId="0" build="p" autoUpdateAnimBg="0"/>
      <p:bldP spid="75781" grpId="0" animBg="1"/>
      <p:bldP spid="75782" grpId="0" build="p" autoUpdateAnimBg="0"/>
      <p:bldP spid="75783" grpId="0" animBg="1"/>
      <p:bldP spid="75784" grpId="0" build="p" autoUpdateAnimBg="0"/>
      <p:bldP spid="75785" grpId="0" animBg="1"/>
      <p:bldP spid="75786"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4954588" y="1931988"/>
            <a:ext cx="465137" cy="1376362"/>
            <a:chOff x="3121" y="1217"/>
            <a:chExt cx="293" cy="867"/>
          </a:xfrm>
        </p:grpSpPr>
        <p:sp>
          <p:nvSpPr>
            <p:cNvPr id="77826" name="Rectangle 2"/>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77827" name="Rectangle 3"/>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77828" name="Rectangle 4"/>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77829" name="Rectangle 5"/>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77830" name="Rectangle 6"/>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77831" name="Line 7"/>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32" name="Line 8"/>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33" name="Line 9"/>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34" name="Line 10"/>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35" name="Line 11"/>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36" name="Line 12"/>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37" name="Line 13"/>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38" name="Line 14"/>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39" name="Line 15"/>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40" name="Line 16"/>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41" name="Line 17"/>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42" name="Line 18"/>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843" name="Rectangle 19"/>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77844" name="Rectangle 20"/>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77845" name="Arc 21"/>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sp>
        <p:nvSpPr>
          <p:cNvPr id="77847" name="Line 23"/>
          <p:cNvSpPr>
            <a:spLocks noChangeShapeType="1"/>
          </p:cNvSpPr>
          <p:nvPr/>
        </p:nvSpPr>
        <p:spPr bwMode="auto">
          <a:xfrm>
            <a:off x="2071688" y="4346575"/>
            <a:ext cx="6577012" cy="0"/>
          </a:xfrm>
          <a:prstGeom prst="line">
            <a:avLst/>
          </a:prstGeom>
          <a:noFill/>
          <a:ln w="25399">
            <a:solidFill>
              <a:schemeClr val="tx1"/>
            </a:solidFill>
            <a:prstDash val="dashDot"/>
            <a:round/>
            <a:headEnd type="none" w="sm" len="sm"/>
            <a:tailEnd type="none" w="sm" len="sm"/>
          </a:ln>
          <a:effectLst/>
        </p:spPr>
        <p:txBody>
          <a:bodyPr wrap="none" anchor="ctr"/>
          <a:lstStyle/>
          <a:p>
            <a:endParaRPr lang="en-GB"/>
          </a:p>
        </p:txBody>
      </p:sp>
      <p:sp>
        <p:nvSpPr>
          <p:cNvPr id="77848" name="Line 24"/>
          <p:cNvSpPr>
            <a:spLocks noChangeShapeType="1"/>
          </p:cNvSpPr>
          <p:nvPr/>
        </p:nvSpPr>
        <p:spPr bwMode="auto">
          <a:xfrm>
            <a:off x="21526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77849" name="Rectangle 25"/>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77850" name="Rectangle 26"/>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77851" name="Rectangle 27"/>
          <p:cNvSpPr>
            <a:spLocks noChangeArrowheads="1"/>
          </p:cNvSpPr>
          <p:nvPr/>
        </p:nvSpPr>
        <p:spPr bwMode="auto">
          <a:xfrm>
            <a:off x="457200" y="5373216"/>
            <a:ext cx="2530624"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77852" name="Rectangle 28"/>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77853" name="Line 29"/>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77854" name="Line 30"/>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77855" name="Line 31"/>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77856" name="Arc 3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57" name="Arc 33"/>
          <p:cNvSpPr>
            <a:spLocks/>
          </p:cNvSpPr>
          <p:nvPr/>
        </p:nvSpPr>
        <p:spPr bwMode="auto">
          <a:xfrm>
            <a:off x="2611438"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58" name="Arc 3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59" name="Arc 3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0" name="Arc 3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1" name="Arc 3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2" name="Arc 3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3" name="Arc 3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4" name="Arc 4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5" name="Arc 4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6" name="Arc 4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7" name="Arc 4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8" name="Arc 4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69" name="Arc 4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70" name="Arc 4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71" name="Arc 4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872" name="Arc 4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nvGrpSpPr>
          <p:cNvPr id="3" name="Group 83"/>
          <p:cNvGrpSpPr>
            <a:grpSpLocks/>
          </p:cNvGrpSpPr>
          <p:nvPr/>
        </p:nvGrpSpPr>
        <p:grpSpPr bwMode="auto">
          <a:xfrm>
            <a:off x="4991100" y="1625600"/>
            <a:ext cx="415925" cy="466725"/>
            <a:chOff x="3144" y="1024"/>
            <a:chExt cx="262" cy="294"/>
          </a:xfrm>
        </p:grpSpPr>
        <p:grpSp>
          <p:nvGrpSpPr>
            <p:cNvPr id="4" name="Group 65"/>
            <p:cNvGrpSpPr>
              <a:grpSpLocks/>
            </p:cNvGrpSpPr>
            <p:nvPr/>
          </p:nvGrpSpPr>
          <p:grpSpPr bwMode="auto">
            <a:xfrm>
              <a:off x="3144" y="1024"/>
              <a:ext cx="133" cy="294"/>
              <a:chOff x="3144" y="1024"/>
              <a:chExt cx="133" cy="294"/>
            </a:xfrm>
          </p:grpSpPr>
          <p:grpSp>
            <p:nvGrpSpPr>
              <p:cNvPr id="5" name="Group 52"/>
              <p:cNvGrpSpPr>
                <a:grpSpLocks/>
              </p:cNvGrpSpPr>
              <p:nvPr/>
            </p:nvGrpSpPr>
            <p:grpSpPr bwMode="auto">
              <a:xfrm>
                <a:off x="3165" y="1107"/>
                <a:ext cx="90" cy="182"/>
                <a:chOff x="3165" y="1107"/>
                <a:chExt cx="90" cy="182"/>
              </a:xfrm>
            </p:grpSpPr>
            <p:sp>
              <p:nvSpPr>
                <p:cNvPr id="77873" name="Freeform 49"/>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7874" name="Arc 50"/>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7875" name="Arc 51"/>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56"/>
              <p:cNvGrpSpPr>
                <a:grpSpLocks/>
              </p:cNvGrpSpPr>
              <p:nvPr/>
            </p:nvGrpSpPr>
            <p:grpSpPr bwMode="auto">
              <a:xfrm>
                <a:off x="3158" y="1081"/>
                <a:ext cx="104" cy="219"/>
                <a:chOff x="3158" y="1081"/>
                <a:chExt cx="104" cy="219"/>
              </a:xfrm>
            </p:grpSpPr>
            <p:sp>
              <p:nvSpPr>
                <p:cNvPr id="77877" name="Freeform 53"/>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7878" name="Arc 54"/>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7879" name="Arc 55"/>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60"/>
              <p:cNvGrpSpPr>
                <a:grpSpLocks/>
              </p:cNvGrpSpPr>
              <p:nvPr/>
            </p:nvGrpSpPr>
            <p:grpSpPr bwMode="auto">
              <a:xfrm>
                <a:off x="3151" y="1058"/>
                <a:ext cx="118" cy="250"/>
                <a:chOff x="3151" y="1058"/>
                <a:chExt cx="118" cy="250"/>
              </a:xfrm>
            </p:grpSpPr>
            <p:sp>
              <p:nvSpPr>
                <p:cNvPr id="77881" name="Freeform 57"/>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7882" name="Arc 58"/>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7883" name="Arc 59"/>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64"/>
              <p:cNvGrpSpPr>
                <a:grpSpLocks/>
              </p:cNvGrpSpPr>
              <p:nvPr/>
            </p:nvGrpSpPr>
            <p:grpSpPr bwMode="auto">
              <a:xfrm>
                <a:off x="3144" y="1024"/>
                <a:ext cx="133" cy="294"/>
                <a:chOff x="3144" y="1024"/>
                <a:chExt cx="133" cy="294"/>
              </a:xfrm>
            </p:grpSpPr>
            <p:sp>
              <p:nvSpPr>
                <p:cNvPr id="77885" name="Freeform 61"/>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7886" name="Arc 62"/>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7887" name="Arc 63"/>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9" name="Group 82"/>
            <p:cNvGrpSpPr>
              <a:grpSpLocks/>
            </p:cNvGrpSpPr>
            <p:nvPr/>
          </p:nvGrpSpPr>
          <p:grpSpPr bwMode="auto">
            <a:xfrm>
              <a:off x="3273" y="1024"/>
              <a:ext cx="133" cy="294"/>
              <a:chOff x="3273" y="1024"/>
              <a:chExt cx="133" cy="294"/>
            </a:xfrm>
          </p:grpSpPr>
          <p:grpSp>
            <p:nvGrpSpPr>
              <p:cNvPr id="10" name="Group 69"/>
              <p:cNvGrpSpPr>
                <a:grpSpLocks/>
              </p:cNvGrpSpPr>
              <p:nvPr/>
            </p:nvGrpSpPr>
            <p:grpSpPr bwMode="auto">
              <a:xfrm>
                <a:off x="3294" y="1107"/>
                <a:ext cx="92" cy="182"/>
                <a:chOff x="3294" y="1107"/>
                <a:chExt cx="92" cy="182"/>
              </a:xfrm>
            </p:grpSpPr>
            <p:sp>
              <p:nvSpPr>
                <p:cNvPr id="77890" name="Freeform 66"/>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7891" name="Arc 67"/>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7892" name="Arc 68"/>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73"/>
              <p:cNvGrpSpPr>
                <a:grpSpLocks/>
              </p:cNvGrpSpPr>
              <p:nvPr/>
            </p:nvGrpSpPr>
            <p:grpSpPr bwMode="auto">
              <a:xfrm>
                <a:off x="3286" y="1081"/>
                <a:ext cx="105" cy="219"/>
                <a:chOff x="3286" y="1081"/>
                <a:chExt cx="105" cy="219"/>
              </a:xfrm>
            </p:grpSpPr>
            <p:sp>
              <p:nvSpPr>
                <p:cNvPr id="77894" name="Freeform 70"/>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7895" name="Arc 71"/>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7896" name="Arc 72"/>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77"/>
              <p:cNvGrpSpPr>
                <a:grpSpLocks/>
              </p:cNvGrpSpPr>
              <p:nvPr/>
            </p:nvGrpSpPr>
            <p:grpSpPr bwMode="auto">
              <a:xfrm>
                <a:off x="3280" y="1059"/>
                <a:ext cx="118" cy="249"/>
                <a:chOff x="3280" y="1059"/>
                <a:chExt cx="118" cy="249"/>
              </a:xfrm>
            </p:grpSpPr>
            <p:sp>
              <p:nvSpPr>
                <p:cNvPr id="77898" name="Freeform 74"/>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7899" name="Arc 75"/>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7900" name="Arc 76"/>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81"/>
              <p:cNvGrpSpPr>
                <a:grpSpLocks/>
              </p:cNvGrpSpPr>
              <p:nvPr/>
            </p:nvGrpSpPr>
            <p:grpSpPr bwMode="auto">
              <a:xfrm>
                <a:off x="3273" y="1024"/>
                <a:ext cx="133" cy="294"/>
                <a:chOff x="3273" y="1024"/>
                <a:chExt cx="133" cy="294"/>
              </a:xfrm>
            </p:grpSpPr>
            <p:sp>
              <p:nvSpPr>
                <p:cNvPr id="77902" name="Freeform 78"/>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7903" name="Arc 79"/>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7904" name="Arc 80"/>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4" name="Group 86"/>
          <p:cNvGrpSpPr>
            <a:grpSpLocks/>
          </p:cNvGrpSpPr>
          <p:nvPr/>
        </p:nvGrpSpPr>
        <p:grpSpPr bwMode="auto">
          <a:xfrm>
            <a:off x="1854200" y="3662363"/>
            <a:ext cx="506413" cy="1341437"/>
            <a:chOff x="1168" y="2307"/>
            <a:chExt cx="319" cy="845"/>
          </a:xfrm>
        </p:grpSpPr>
        <p:sp>
          <p:nvSpPr>
            <p:cNvPr id="77908" name="Arc 84"/>
            <p:cNvSpPr>
              <a:spLocks/>
            </p:cNvSpPr>
            <p:nvPr/>
          </p:nvSpPr>
          <p:spPr bwMode="auto">
            <a:xfrm rot="10800000">
              <a:off x="1168" y="2307"/>
              <a:ext cx="159" cy="434"/>
            </a:xfrm>
            <a:custGeom>
              <a:avLst/>
              <a:gdLst>
                <a:gd name="G0" fmla="+- 21599 0 0"/>
                <a:gd name="G1" fmla="+- 0 0 0"/>
                <a:gd name="G2" fmla="+- 21600 0 0"/>
                <a:gd name="T0" fmla="*/ 43198 w 43198"/>
                <a:gd name="T1" fmla="*/ 203 h 21600"/>
                <a:gd name="T2" fmla="*/ 0 w 43198"/>
                <a:gd name="T3" fmla="*/ 198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6" y="21600"/>
                    <a:pt x="108" y="12049"/>
                    <a:pt x="-1" y="198"/>
                  </a:cubicBezTo>
                </a:path>
                <a:path w="43198" h="21600" stroke="0" extrusionOk="0">
                  <a:moveTo>
                    <a:pt x="43198" y="203"/>
                  </a:moveTo>
                  <a:cubicBezTo>
                    <a:pt x="43086" y="12052"/>
                    <a:pt x="33449" y="21599"/>
                    <a:pt x="21599" y="21600"/>
                  </a:cubicBezTo>
                  <a:cubicBezTo>
                    <a:pt x="9746" y="21600"/>
                    <a:pt x="108" y="12049"/>
                    <a:pt x="-1" y="198"/>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77909" name="Arc 85"/>
            <p:cNvSpPr>
              <a:spLocks/>
            </p:cNvSpPr>
            <p:nvPr/>
          </p:nvSpPr>
          <p:spPr bwMode="auto">
            <a:xfrm>
              <a:off x="1328" y="2739"/>
              <a:ext cx="159" cy="413"/>
            </a:xfrm>
            <a:custGeom>
              <a:avLst/>
              <a:gdLst>
                <a:gd name="G0" fmla="+- 21599 0 0"/>
                <a:gd name="G1" fmla="+- 0 0 0"/>
                <a:gd name="G2" fmla="+- 21600 0 0"/>
                <a:gd name="T0" fmla="*/ 43198 w 43198"/>
                <a:gd name="T1" fmla="*/ 213 h 21600"/>
                <a:gd name="T2" fmla="*/ 0 w 43198"/>
                <a:gd name="T3" fmla="*/ 208 h 21600"/>
                <a:gd name="T4" fmla="*/ 21599 w 43198"/>
                <a:gd name="T5" fmla="*/ 0 h 21600"/>
              </a:gdLst>
              <a:ahLst/>
              <a:cxnLst>
                <a:cxn ang="0">
                  <a:pos x="T0" y="T1"/>
                </a:cxn>
                <a:cxn ang="0">
                  <a:pos x="T2" y="T3"/>
                </a:cxn>
                <a:cxn ang="0">
                  <a:pos x="T4" y="T5"/>
                </a:cxn>
              </a:cxnLst>
              <a:rect l="0" t="0" r="r" b="b"/>
              <a:pathLst>
                <a:path w="43198" h="21600" fill="none" extrusionOk="0">
                  <a:moveTo>
                    <a:pt x="43197" y="212"/>
                  </a:moveTo>
                  <a:cubicBezTo>
                    <a:pt x="43081" y="12058"/>
                    <a:pt x="33445" y="21599"/>
                    <a:pt x="21599" y="21600"/>
                  </a:cubicBezTo>
                  <a:cubicBezTo>
                    <a:pt x="9750" y="21600"/>
                    <a:pt x="114" y="12055"/>
                    <a:pt x="0" y="207"/>
                  </a:cubicBezTo>
                </a:path>
                <a:path w="43198" h="21600" stroke="0" extrusionOk="0">
                  <a:moveTo>
                    <a:pt x="43197" y="212"/>
                  </a:moveTo>
                  <a:cubicBezTo>
                    <a:pt x="43081" y="12058"/>
                    <a:pt x="33445" y="21599"/>
                    <a:pt x="21599" y="21600"/>
                  </a:cubicBezTo>
                  <a:cubicBezTo>
                    <a:pt x="9750" y="21600"/>
                    <a:pt x="114" y="12055"/>
                    <a:pt x="0" y="207"/>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grpSp>
      <p:sp>
        <p:nvSpPr>
          <p:cNvPr id="77911" name="Rectangle 87"/>
          <p:cNvSpPr>
            <a:spLocks noChangeArrowheads="1"/>
          </p:cNvSpPr>
          <p:nvPr/>
        </p:nvSpPr>
        <p:spPr bwMode="auto">
          <a:xfrm>
            <a:off x="4914900" y="13652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77912" name="Rectangle 88"/>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sp>
        <p:nvSpPr>
          <p:cNvPr id="77913" name="Arc 8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914" name="Arc 9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915" name="Arc 9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916" name="Arc 9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917" name="Arc 9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7918" name="Line 94"/>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919" name="Line 95"/>
          <p:cNvSpPr>
            <a:spLocks noChangeShapeType="1"/>
          </p:cNvSpPr>
          <p:nvPr/>
        </p:nvSpPr>
        <p:spPr bwMode="auto">
          <a:xfrm>
            <a:off x="57340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77920" name="Line 96"/>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921" name="Line 97"/>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922" name="Line 98"/>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15" name="Group 115"/>
          <p:cNvGrpSpPr>
            <a:grpSpLocks/>
          </p:cNvGrpSpPr>
          <p:nvPr/>
        </p:nvGrpSpPr>
        <p:grpSpPr bwMode="auto">
          <a:xfrm>
            <a:off x="1036638" y="939800"/>
            <a:ext cx="723900" cy="969963"/>
            <a:chOff x="653" y="592"/>
            <a:chExt cx="456" cy="611"/>
          </a:xfrm>
        </p:grpSpPr>
        <p:sp>
          <p:nvSpPr>
            <p:cNvPr id="77923" name="Line 99"/>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77924" name="Line 100"/>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77925" name="Line 101"/>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926" name="Rectangle 102"/>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6" name="Group 106"/>
            <p:cNvGrpSpPr>
              <a:grpSpLocks/>
            </p:cNvGrpSpPr>
            <p:nvPr/>
          </p:nvGrpSpPr>
          <p:grpSpPr bwMode="auto">
            <a:xfrm>
              <a:off x="677" y="806"/>
              <a:ext cx="59" cy="60"/>
              <a:chOff x="677" y="806"/>
              <a:chExt cx="59" cy="60"/>
            </a:xfrm>
          </p:grpSpPr>
          <p:sp>
            <p:nvSpPr>
              <p:cNvPr id="77927" name="AutoShape 103"/>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77928" name="Line 104"/>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929" name="Line 105"/>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7931" name="Freeform 107"/>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7" name="Group 111"/>
            <p:cNvGrpSpPr>
              <a:grpSpLocks/>
            </p:cNvGrpSpPr>
            <p:nvPr/>
          </p:nvGrpSpPr>
          <p:grpSpPr bwMode="auto">
            <a:xfrm>
              <a:off x="708" y="974"/>
              <a:ext cx="115" cy="15"/>
              <a:chOff x="708" y="974"/>
              <a:chExt cx="115" cy="15"/>
            </a:xfrm>
          </p:grpSpPr>
          <p:sp>
            <p:nvSpPr>
              <p:cNvPr id="77932" name="Line 108"/>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933" name="Line 109"/>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7934" name="Line 110"/>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8" name="Group 114"/>
            <p:cNvGrpSpPr>
              <a:grpSpLocks/>
            </p:cNvGrpSpPr>
            <p:nvPr/>
          </p:nvGrpSpPr>
          <p:grpSpPr bwMode="auto">
            <a:xfrm>
              <a:off x="673" y="919"/>
              <a:ext cx="123" cy="3"/>
              <a:chOff x="673" y="919"/>
              <a:chExt cx="123" cy="3"/>
            </a:xfrm>
          </p:grpSpPr>
          <p:sp>
            <p:nvSpPr>
              <p:cNvPr id="77936" name="Rectangle 112"/>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77937" name="Line 113"/>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77940" name="Rectangle 116"/>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282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77911"/>
                                        </p:tgtEl>
                                        <p:attrNameLst>
                                          <p:attrName>style.visibility</p:attrName>
                                        </p:attrNameLst>
                                      </p:cBhvr>
                                      <p:to>
                                        <p:strVal val="visible"/>
                                      </p:to>
                                    </p:set>
                                    <p:anim calcmode="lin" valueType="num">
                                      <p:cBhvr additive="base">
                                        <p:cTn id="16" dur="500" fill="hold"/>
                                        <p:tgtEl>
                                          <p:spTgt spid="77911"/>
                                        </p:tgtEl>
                                        <p:attrNameLst>
                                          <p:attrName>ppt_x</p:attrName>
                                        </p:attrNameLst>
                                      </p:cBhvr>
                                      <p:tavLst>
                                        <p:tav tm="0">
                                          <p:val>
                                            <p:strVal val="#ppt_x"/>
                                          </p:val>
                                        </p:tav>
                                        <p:tav tm="100000">
                                          <p:val>
                                            <p:strVal val="#ppt_x"/>
                                          </p:val>
                                        </p:tav>
                                      </p:tavLst>
                                    </p:anim>
                                    <p:anim calcmode="lin" valueType="num">
                                      <p:cBhvr additive="base">
                                        <p:cTn id="17" dur="500" fill="hold"/>
                                        <p:tgtEl>
                                          <p:spTgt spid="77911"/>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77912">
                                            <p:txEl>
                                              <p:pRg st="0" end="0"/>
                                            </p:txEl>
                                          </p:spTgt>
                                        </p:tgtEl>
                                        <p:attrNameLst>
                                          <p:attrName>style.visibility</p:attrName>
                                        </p:attrNameLst>
                                      </p:cBhvr>
                                      <p:to>
                                        <p:strVal val="visible"/>
                                      </p:to>
                                    </p:set>
                                    <p:animEffect transition="in" filter="dissolve">
                                      <p:cBhvr>
                                        <p:cTn id="21" dur="500"/>
                                        <p:tgtEl>
                                          <p:spTgt spid="779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11" grpId="0" animBg="1"/>
      <p:bldP spid="77912"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952750" y="2124075"/>
            <a:ext cx="2990850" cy="1433513"/>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sz="2800" b="1" u="sng"/>
              <a:t>Optical Sensors</a:t>
            </a:r>
            <a:endParaRPr lang="en-GB" sz="1600"/>
          </a:p>
          <a:p>
            <a:pPr algn="ctr" defTabSz="762000">
              <a:spcBef>
                <a:spcPct val="50000"/>
              </a:spcBef>
            </a:pPr>
            <a:r>
              <a:rPr lang="en-GB" sz="2000"/>
              <a:t>Type : Through-beam</a:t>
            </a:r>
          </a:p>
          <a:p>
            <a:pPr algn="ctr" defTabSz="762000">
              <a:spcBef>
                <a:spcPct val="50000"/>
              </a:spcBef>
            </a:pPr>
            <a:endParaRPr lang="en-GB" sz="2000"/>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2698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2"/>
          <p:cNvSpPr>
            <a:spLocks noChangeShapeType="1"/>
          </p:cNvSpPr>
          <p:nvPr/>
        </p:nvSpPr>
        <p:spPr bwMode="auto">
          <a:xfrm>
            <a:off x="2071688" y="4346575"/>
            <a:ext cx="6577012" cy="0"/>
          </a:xfrm>
          <a:prstGeom prst="line">
            <a:avLst/>
          </a:prstGeom>
          <a:noFill/>
          <a:ln w="25399">
            <a:solidFill>
              <a:schemeClr val="tx1"/>
            </a:solidFill>
            <a:prstDash val="dashDot"/>
            <a:round/>
            <a:headEnd type="none" w="sm" len="sm"/>
            <a:tailEnd type="none" w="sm" len="sm"/>
          </a:ln>
          <a:effectLst/>
        </p:spPr>
        <p:txBody>
          <a:bodyPr wrap="none" anchor="ctr"/>
          <a:lstStyle/>
          <a:p>
            <a:endParaRPr lang="en-GB"/>
          </a:p>
        </p:txBody>
      </p:sp>
      <p:sp>
        <p:nvSpPr>
          <p:cNvPr id="79875" name="Line 3"/>
          <p:cNvSpPr>
            <a:spLocks noChangeShapeType="1"/>
          </p:cNvSpPr>
          <p:nvPr/>
        </p:nvSpPr>
        <p:spPr bwMode="auto">
          <a:xfrm>
            <a:off x="21526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79876"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79877" name="Rectangle 5"/>
          <p:cNvSpPr>
            <a:spLocks noChangeArrowheads="1"/>
          </p:cNvSpPr>
          <p:nvPr/>
        </p:nvSpPr>
        <p:spPr bwMode="auto">
          <a:xfrm>
            <a:off x="457200" y="5373216"/>
            <a:ext cx="2674640"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79878"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79879"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79880"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79881"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79882" name="Arc 10"/>
          <p:cNvSpPr>
            <a:spLocks/>
          </p:cNvSpPr>
          <p:nvPr/>
        </p:nvSpPr>
        <p:spPr bwMode="auto">
          <a:xfrm rot="10800000">
            <a:off x="1854200" y="3665538"/>
            <a:ext cx="252413" cy="685800"/>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83" name="Arc 11"/>
          <p:cNvSpPr>
            <a:spLocks/>
          </p:cNvSpPr>
          <p:nvPr/>
        </p:nvSpPr>
        <p:spPr bwMode="auto">
          <a:xfrm>
            <a:off x="2108200"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84" name="Arc 1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79885" name="Arc 13"/>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79886" name="Arc 1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79887" name="Arc 1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79888" name="Arc 1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89" name="Arc 1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0" name="Arc 1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1" name="Arc 1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2" name="Arc 2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3" name="Arc 2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4" name="Arc 2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5" name="Arc 2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6" name="Arc 2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7" name="Arc 2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8" name="Arc 2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899" name="Arc 2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900" name="Arc 2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901" name="Arc 2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902" name="Arc 3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903" name="Arc 3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904" name="Arc 3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905" name="Arc 3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79906" name="Line 34"/>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07" name="Line 35"/>
          <p:cNvSpPr>
            <a:spLocks noChangeShapeType="1"/>
          </p:cNvSpPr>
          <p:nvPr/>
        </p:nvSpPr>
        <p:spPr bwMode="auto">
          <a:xfrm>
            <a:off x="57340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79908" name="Line 36"/>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09" name="Line 37"/>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10" name="Line 38"/>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11" name="Rectangle 39"/>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79912" name="Rectangle 40"/>
          <p:cNvSpPr>
            <a:spLocks noChangeArrowheads="1"/>
          </p:cNvSpPr>
          <p:nvPr/>
        </p:nvSpPr>
        <p:spPr bwMode="auto">
          <a:xfrm>
            <a:off x="4902200" y="15303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79913" name="Rectangle 41"/>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2" name="Group 62"/>
          <p:cNvGrpSpPr>
            <a:grpSpLocks/>
          </p:cNvGrpSpPr>
          <p:nvPr/>
        </p:nvGrpSpPr>
        <p:grpSpPr bwMode="auto">
          <a:xfrm>
            <a:off x="4954588" y="1931988"/>
            <a:ext cx="465137" cy="1376362"/>
            <a:chOff x="3121" y="1217"/>
            <a:chExt cx="293" cy="867"/>
          </a:xfrm>
        </p:grpSpPr>
        <p:sp>
          <p:nvSpPr>
            <p:cNvPr id="79914" name="Rectangle 42"/>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79915" name="Rectangle 43"/>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79916" name="Rectangle 44"/>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79917" name="Rectangle 45"/>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79918" name="Rectangle 46"/>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79919" name="Line 47"/>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0" name="Line 48"/>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1" name="Line 49"/>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2" name="Line 50"/>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3" name="Line 51"/>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4" name="Line 52"/>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5" name="Line 53"/>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6" name="Line 54"/>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7" name="Line 55"/>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8" name="Line 56"/>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29" name="Line 57"/>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30" name="Line 58"/>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31" name="Rectangle 59"/>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79932" name="Rectangle 60"/>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79933" name="Arc 61"/>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3" name="Group 97"/>
          <p:cNvGrpSpPr>
            <a:grpSpLocks/>
          </p:cNvGrpSpPr>
          <p:nvPr/>
        </p:nvGrpSpPr>
        <p:grpSpPr bwMode="auto">
          <a:xfrm>
            <a:off x="4991100" y="1625600"/>
            <a:ext cx="415925" cy="466725"/>
            <a:chOff x="3144" y="1024"/>
            <a:chExt cx="262" cy="294"/>
          </a:xfrm>
        </p:grpSpPr>
        <p:grpSp>
          <p:nvGrpSpPr>
            <p:cNvPr id="4" name="Group 79"/>
            <p:cNvGrpSpPr>
              <a:grpSpLocks/>
            </p:cNvGrpSpPr>
            <p:nvPr/>
          </p:nvGrpSpPr>
          <p:grpSpPr bwMode="auto">
            <a:xfrm>
              <a:off x="3144" y="1024"/>
              <a:ext cx="133" cy="294"/>
              <a:chOff x="3144" y="1024"/>
              <a:chExt cx="133" cy="294"/>
            </a:xfrm>
          </p:grpSpPr>
          <p:grpSp>
            <p:nvGrpSpPr>
              <p:cNvPr id="5" name="Group 66"/>
              <p:cNvGrpSpPr>
                <a:grpSpLocks/>
              </p:cNvGrpSpPr>
              <p:nvPr/>
            </p:nvGrpSpPr>
            <p:grpSpPr bwMode="auto">
              <a:xfrm>
                <a:off x="3165" y="1107"/>
                <a:ext cx="90" cy="182"/>
                <a:chOff x="3165" y="1107"/>
                <a:chExt cx="90" cy="182"/>
              </a:xfrm>
            </p:grpSpPr>
            <p:sp>
              <p:nvSpPr>
                <p:cNvPr id="79935" name="Freeform 63"/>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9936" name="Arc 64"/>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9937" name="Arc 65"/>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70"/>
              <p:cNvGrpSpPr>
                <a:grpSpLocks/>
              </p:cNvGrpSpPr>
              <p:nvPr/>
            </p:nvGrpSpPr>
            <p:grpSpPr bwMode="auto">
              <a:xfrm>
                <a:off x="3158" y="1081"/>
                <a:ext cx="104" cy="219"/>
                <a:chOff x="3158" y="1081"/>
                <a:chExt cx="104" cy="219"/>
              </a:xfrm>
            </p:grpSpPr>
            <p:sp>
              <p:nvSpPr>
                <p:cNvPr id="79939" name="Freeform 67"/>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9940" name="Arc 68"/>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9941" name="Arc 69"/>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151" y="1058"/>
                <a:ext cx="118" cy="250"/>
                <a:chOff x="3151" y="1058"/>
                <a:chExt cx="118" cy="250"/>
              </a:xfrm>
            </p:grpSpPr>
            <p:sp>
              <p:nvSpPr>
                <p:cNvPr id="79943" name="Freeform 71"/>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9944" name="Arc 72"/>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9945" name="Arc 73"/>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8"/>
              <p:cNvGrpSpPr>
                <a:grpSpLocks/>
              </p:cNvGrpSpPr>
              <p:nvPr/>
            </p:nvGrpSpPr>
            <p:grpSpPr bwMode="auto">
              <a:xfrm>
                <a:off x="3144" y="1024"/>
                <a:ext cx="133" cy="294"/>
                <a:chOff x="3144" y="1024"/>
                <a:chExt cx="133" cy="294"/>
              </a:xfrm>
            </p:grpSpPr>
            <p:sp>
              <p:nvSpPr>
                <p:cNvPr id="79947" name="Freeform 75"/>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9948" name="Arc 76"/>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9949" name="Arc 77"/>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9" name="Group 96"/>
            <p:cNvGrpSpPr>
              <a:grpSpLocks/>
            </p:cNvGrpSpPr>
            <p:nvPr/>
          </p:nvGrpSpPr>
          <p:grpSpPr bwMode="auto">
            <a:xfrm>
              <a:off x="3273" y="1024"/>
              <a:ext cx="133" cy="294"/>
              <a:chOff x="3273" y="1024"/>
              <a:chExt cx="133" cy="294"/>
            </a:xfrm>
          </p:grpSpPr>
          <p:grpSp>
            <p:nvGrpSpPr>
              <p:cNvPr id="10" name="Group 83"/>
              <p:cNvGrpSpPr>
                <a:grpSpLocks/>
              </p:cNvGrpSpPr>
              <p:nvPr/>
            </p:nvGrpSpPr>
            <p:grpSpPr bwMode="auto">
              <a:xfrm>
                <a:off x="3294" y="1107"/>
                <a:ext cx="92" cy="182"/>
                <a:chOff x="3294" y="1107"/>
                <a:chExt cx="92" cy="182"/>
              </a:xfrm>
            </p:grpSpPr>
            <p:sp>
              <p:nvSpPr>
                <p:cNvPr id="79952" name="Freeform 80"/>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9953" name="Arc 81"/>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9954" name="Arc 82"/>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87"/>
              <p:cNvGrpSpPr>
                <a:grpSpLocks/>
              </p:cNvGrpSpPr>
              <p:nvPr/>
            </p:nvGrpSpPr>
            <p:grpSpPr bwMode="auto">
              <a:xfrm>
                <a:off x="3286" y="1081"/>
                <a:ext cx="105" cy="219"/>
                <a:chOff x="3286" y="1081"/>
                <a:chExt cx="105" cy="219"/>
              </a:xfrm>
            </p:grpSpPr>
            <p:sp>
              <p:nvSpPr>
                <p:cNvPr id="79956" name="Freeform 84"/>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9957" name="Arc 85"/>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9958" name="Arc 86"/>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1"/>
              <p:cNvGrpSpPr>
                <a:grpSpLocks/>
              </p:cNvGrpSpPr>
              <p:nvPr/>
            </p:nvGrpSpPr>
            <p:grpSpPr bwMode="auto">
              <a:xfrm>
                <a:off x="3280" y="1059"/>
                <a:ext cx="118" cy="249"/>
                <a:chOff x="3280" y="1059"/>
                <a:chExt cx="118" cy="249"/>
              </a:xfrm>
            </p:grpSpPr>
            <p:sp>
              <p:nvSpPr>
                <p:cNvPr id="79960" name="Freeform 88"/>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9961" name="Arc 89"/>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9962" name="Arc 90"/>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5"/>
              <p:cNvGrpSpPr>
                <a:grpSpLocks/>
              </p:cNvGrpSpPr>
              <p:nvPr/>
            </p:nvGrpSpPr>
            <p:grpSpPr bwMode="auto">
              <a:xfrm>
                <a:off x="3273" y="1024"/>
                <a:ext cx="133" cy="294"/>
                <a:chOff x="3273" y="1024"/>
                <a:chExt cx="133" cy="294"/>
              </a:xfrm>
            </p:grpSpPr>
            <p:sp>
              <p:nvSpPr>
                <p:cNvPr id="79964" name="Freeform 92"/>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79965" name="Arc 93"/>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79966" name="Arc 94"/>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4" name="Group 114"/>
          <p:cNvGrpSpPr>
            <a:grpSpLocks/>
          </p:cNvGrpSpPr>
          <p:nvPr/>
        </p:nvGrpSpPr>
        <p:grpSpPr bwMode="auto">
          <a:xfrm>
            <a:off x="1036638" y="939800"/>
            <a:ext cx="723900" cy="969963"/>
            <a:chOff x="653" y="592"/>
            <a:chExt cx="456" cy="611"/>
          </a:xfrm>
        </p:grpSpPr>
        <p:sp>
          <p:nvSpPr>
            <p:cNvPr id="79970" name="Line 98"/>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79971" name="Line 99"/>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79972" name="Line 100"/>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73" name="Rectangle 101"/>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5" name="Group 105"/>
            <p:cNvGrpSpPr>
              <a:grpSpLocks/>
            </p:cNvGrpSpPr>
            <p:nvPr/>
          </p:nvGrpSpPr>
          <p:grpSpPr bwMode="auto">
            <a:xfrm>
              <a:off x="677" y="806"/>
              <a:ext cx="59" cy="60"/>
              <a:chOff x="677" y="806"/>
              <a:chExt cx="59" cy="60"/>
            </a:xfrm>
          </p:grpSpPr>
          <p:sp>
            <p:nvSpPr>
              <p:cNvPr id="79974" name="AutoShape 102"/>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79975" name="Line 103"/>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76" name="Line 104"/>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9978" name="Freeform 106"/>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6" name="Group 110"/>
            <p:cNvGrpSpPr>
              <a:grpSpLocks/>
            </p:cNvGrpSpPr>
            <p:nvPr/>
          </p:nvGrpSpPr>
          <p:grpSpPr bwMode="auto">
            <a:xfrm>
              <a:off x="708" y="974"/>
              <a:ext cx="115" cy="15"/>
              <a:chOff x="708" y="974"/>
              <a:chExt cx="115" cy="15"/>
            </a:xfrm>
          </p:grpSpPr>
          <p:sp>
            <p:nvSpPr>
              <p:cNvPr id="79979" name="Line 107"/>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80" name="Line 108"/>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79981" name="Line 109"/>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7" name="Group 113"/>
            <p:cNvGrpSpPr>
              <a:grpSpLocks/>
            </p:cNvGrpSpPr>
            <p:nvPr/>
          </p:nvGrpSpPr>
          <p:grpSpPr bwMode="auto">
            <a:xfrm>
              <a:off x="673" y="919"/>
              <a:ext cx="123" cy="3"/>
              <a:chOff x="673" y="919"/>
              <a:chExt cx="123" cy="3"/>
            </a:xfrm>
          </p:grpSpPr>
          <p:sp>
            <p:nvSpPr>
              <p:cNvPr id="79983" name="Rectangle 111"/>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79984" name="Line 112"/>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79987" name="Rectangle 115"/>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385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2"/>
          <p:cNvSpPr>
            <a:spLocks noChangeShapeType="1"/>
          </p:cNvSpPr>
          <p:nvPr/>
        </p:nvSpPr>
        <p:spPr bwMode="auto">
          <a:xfrm>
            <a:off x="2071688" y="4346575"/>
            <a:ext cx="6577012" cy="0"/>
          </a:xfrm>
          <a:prstGeom prst="line">
            <a:avLst/>
          </a:prstGeom>
          <a:noFill/>
          <a:ln w="25399">
            <a:solidFill>
              <a:schemeClr val="tx1"/>
            </a:solidFill>
            <a:prstDash val="dashDot"/>
            <a:round/>
            <a:headEnd type="none" w="sm" len="sm"/>
            <a:tailEnd type="none" w="sm" len="sm"/>
          </a:ln>
          <a:effectLst/>
        </p:spPr>
        <p:txBody>
          <a:bodyPr wrap="none" anchor="ctr"/>
          <a:lstStyle/>
          <a:p>
            <a:endParaRPr lang="en-GB"/>
          </a:p>
        </p:txBody>
      </p:sp>
      <p:sp>
        <p:nvSpPr>
          <p:cNvPr id="81923" name="Line 3"/>
          <p:cNvSpPr>
            <a:spLocks noChangeShapeType="1"/>
          </p:cNvSpPr>
          <p:nvPr/>
        </p:nvSpPr>
        <p:spPr bwMode="auto">
          <a:xfrm>
            <a:off x="21526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81924"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81925" name="Rectangle 5"/>
          <p:cNvSpPr>
            <a:spLocks noChangeArrowheads="1"/>
          </p:cNvSpPr>
          <p:nvPr/>
        </p:nvSpPr>
        <p:spPr bwMode="auto">
          <a:xfrm>
            <a:off x="457200" y="5373216"/>
            <a:ext cx="2674640"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81926"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81927"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1928"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1929"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1930" name="Arc 10"/>
          <p:cNvSpPr>
            <a:spLocks/>
          </p:cNvSpPr>
          <p:nvPr/>
        </p:nvSpPr>
        <p:spPr bwMode="auto">
          <a:xfrm rot="10800000">
            <a:off x="1854200" y="3665538"/>
            <a:ext cx="252413" cy="685800"/>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31" name="Arc 11"/>
          <p:cNvSpPr>
            <a:spLocks/>
          </p:cNvSpPr>
          <p:nvPr/>
        </p:nvSpPr>
        <p:spPr bwMode="auto">
          <a:xfrm>
            <a:off x="2108200"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32" name="Arc 1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33" name="Arc 13"/>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34" name="Arc 1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35" name="Arc 1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36" name="Arc 1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1937" name="Arc 1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1938" name="Arc 1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1939" name="Arc 1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0" name="Arc 2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1" name="Arc 2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2" name="Arc 2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3" name="Arc 2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4" name="Arc 2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5" name="Arc 2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6" name="Arc 2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7" name="Arc 2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8" name="Arc 2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49" name="Arc 2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50" name="Arc 3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51" name="Arc 3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52" name="Arc 3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53" name="Arc 3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54" name="Line 34"/>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55" name="Line 35"/>
          <p:cNvSpPr>
            <a:spLocks noChangeShapeType="1"/>
          </p:cNvSpPr>
          <p:nvPr/>
        </p:nvSpPr>
        <p:spPr bwMode="auto">
          <a:xfrm>
            <a:off x="57340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81956" name="Line 36"/>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57" name="Line 37"/>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58" name="Line 38"/>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59" name="Rectangle 39"/>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81960" name="Rectangle 40"/>
          <p:cNvSpPr>
            <a:spLocks noChangeArrowheads="1"/>
          </p:cNvSpPr>
          <p:nvPr/>
        </p:nvSpPr>
        <p:spPr bwMode="auto">
          <a:xfrm>
            <a:off x="4902200" y="15938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81961" name="Rectangle 41"/>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2" name="Group 62"/>
          <p:cNvGrpSpPr>
            <a:grpSpLocks/>
          </p:cNvGrpSpPr>
          <p:nvPr/>
        </p:nvGrpSpPr>
        <p:grpSpPr bwMode="auto">
          <a:xfrm>
            <a:off x="4954588" y="1931988"/>
            <a:ext cx="465137" cy="1376362"/>
            <a:chOff x="3121" y="1217"/>
            <a:chExt cx="293" cy="867"/>
          </a:xfrm>
        </p:grpSpPr>
        <p:sp>
          <p:nvSpPr>
            <p:cNvPr id="81962" name="Rectangle 42"/>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81963" name="Rectangle 43"/>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81964" name="Rectangle 44"/>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81965" name="Rectangle 45"/>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81966" name="Rectangle 46"/>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1967" name="Line 47"/>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68" name="Line 48"/>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69" name="Line 49"/>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0" name="Line 50"/>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1" name="Line 51"/>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2" name="Line 52"/>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3" name="Line 53"/>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4" name="Line 54"/>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5" name="Line 55"/>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6" name="Line 56"/>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7" name="Line 57"/>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8" name="Line 58"/>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1979" name="Rectangle 59"/>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1980" name="Rectangle 60"/>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81981" name="Arc 61"/>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3" name="Group 97"/>
          <p:cNvGrpSpPr>
            <a:grpSpLocks/>
          </p:cNvGrpSpPr>
          <p:nvPr/>
        </p:nvGrpSpPr>
        <p:grpSpPr bwMode="auto">
          <a:xfrm>
            <a:off x="4991100" y="1625600"/>
            <a:ext cx="415925" cy="466725"/>
            <a:chOff x="3144" y="1024"/>
            <a:chExt cx="262" cy="294"/>
          </a:xfrm>
        </p:grpSpPr>
        <p:grpSp>
          <p:nvGrpSpPr>
            <p:cNvPr id="4" name="Group 79"/>
            <p:cNvGrpSpPr>
              <a:grpSpLocks/>
            </p:cNvGrpSpPr>
            <p:nvPr/>
          </p:nvGrpSpPr>
          <p:grpSpPr bwMode="auto">
            <a:xfrm>
              <a:off x="3144" y="1024"/>
              <a:ext cx="133" cy="294"/>
              <a:chOff x="3144" y="1024"/>
              <a:chExt cx="133" cy="294"/>
            </a:xfrm>
          </p:grpSpPr>
          <p:grpSp>
            <p:nvGrpSpPr>
              <p:cNvPr id="5" name="Group 66"/>
              <p:cNvGrpSpPr>
                <a:grpSpLocks/>
              </p:cNvGrpSpPr>
              <p:nvPr/>
            </p:nvGrpSpPr>
            <p:grpSpPr bwMode="auto">
              <a:xfrm>
                <a:off x="3165" y="1107"/>
                <a:ext cx="90" cy="182"/>
                <a:chOff x="3165" y="1107"/>
                <a:chExt cx="90" cy="182"/>
              </a:xfrm>
            </p:grpSpPr>
            <p:sp>
              <p:nvSpPr>
                <p:cNvPr id="81983" name="Freeform 63"/>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1984" name="Arc 64"/>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1985" name="Arc 65"/>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70"/>
              <p:cNvGrpSpPr>
                <a:grpSpLocks/>
              </p:cNvGrpSpPr>
              <p:nvPr/>
            </p:nvGrpSpPr>
            <p:grpSpPr bwMode="auto">
              <a:xfrm>
                <a:off x="3158" y="1081"/>
                <a:ext cx="104" cy="219"/>
                <a:chOff x="3158" y="1081"/>
                <a:chExt cx="104" cy="219"/>
              </a:xfrm>
            </p:grpSpPr>
            <p:sp>
              <p:nvSpPr>
                <p:cNvPr id="81987" name="Freeform 67"/>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1988" name="Arc 68"/>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1989" name="Arc 69"/>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151" y="1058"/>
                <a:ext cx="118" cy="250"/>
                <a:chOff x="3151" y="1058"/>
                <a:chExt cx="118" cy="250"/>
              </a:xfrm>
            </p:grpSpPr>
            <p:sp>
              <p:nvSpPr>
                <p:cNvPr id="81991" name="Freeform 71"/>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1992" name="Arc 72"/>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1993" name="Arc 73"/>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8"/>
              <p:cNvGrpSpPr>
                <a:grpSpLocks/>
              </p:cNvGrpSpPr>
              <p:nvPr/>
            </p:nvGrpSpPr>
            <p:grpSpPr bwMode="auto">
              <a:xfrm>
                <a:off x="3144" y="1024"/>
                <a:ext cx="133" cy="294"/>
                <a:chOff x="3144" y="1024"/>
                <a:chExt cx="133" cy="294"/>
              </a:xfrm>
            </p:grpSpPr>
            <p:sp>
              <p:nvSpPr>
                <p:cNvPr id="81995" name="Freeform 75"/>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1996" name="Arc 76"/>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1997" name="Arc 77"/>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9" name="Group 96"/>
            <p:cNvGrpSpPr>
              <a:grpSpLocks/>
            </p:cNvGrpSpPr>
            <p:nvPr/>
          </p:nvGrpSpPr>
          <p:grpSpPr bwMode="auto">
            <a:xfrm>
              <a:off x="3273" y="1024"/>
              <a:ext cx="133" cy="294"/>
              <a:chOff x="3273" y="1024"/>
              <a:chExt cx="133" cy="294"/>
            </a:xfrm>
          </p:grpSpPr>
          <p:grpSp>
            <p:nvGrpSpPr>
              <p:cNvPr id="10" name="Group 83"/>
              <p:cNvGrpSpPr>
                <a:grpSpLocks/>
              </p:cNvGrpSpPr>
              <p:nvPr/>
            </p:nvGrpSpPr>
            <p:grpSpPr bwMode="auto">
              <a:xfrm>
                <a:off x="3294" y="1107"/>
                <a:ext cx="92" cy="182"/>
                <a:chOff x="3294" y="1107"/>
                <a:chExt cx="92" cy="182"/>
              </a:xfrm>
            </p:grpSpPr>
            <p:sp>
              <p:nvSpPr>
                <p:cNvPr id="82000" name="Freeform 80"/>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2001" name="Arc 81"/>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2002" name="Arc 82"/>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87"/>
              <p:cNvGrpSpPr>
                <a:grpSpLocks/>
              </p:cNvGrpSpPr>
              <p:nvPr/>
            </p:nvGrpSpPr>
            <p:grpSpPr bwMode="auto">
              <a:xfrm>
                <a:off x="3286" y="1081"/>
                <a:ext cx="105" cy="219"/>
                <a:chOff x="3286" y="1081"/>
                <a:chExt cx="105" cy="219"/>
              </a:xfrm>
            </p:grpSpPr>
            <p:sp>
              <p:nvSpPr>
                <p:cNvPr id="82004" name="Freeform 84"/>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2005" name="Arc 85"/>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2006" name="Arc 86"/>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1"/>
              <p:cNvGrpSpPr>
                <a:grpSpLocks/>
              </p:cNvGrpSpPr>
              <p:nvPr/>
            </p:nvGrpSpPr>
            <p:grpSpPr bwMode="auto">
              <a:xfrm>
                <a:off x="3280" y="1059"/>
                <a:ext cx="118" cy="249"/>
                <a:chOff x="3280" y="1059"/>
                <a:chExt cx="118" cy="249"/>
              </a:xfrm>
            </p:grpSpPr>
            <p:sp>
              <p:nvSpPr>
                <p:cNvPr id="82008" name="Freeform 88"/>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2009" name="Arc 89"/>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2010" name="Arc 90"/>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5"/>
              <p:cNvGrpSpPr>
                <a:grpSpLocks/>
              </p:cNvGrpSpPr>
              <p:nvPr/>
            </p:nvGrpSpPr>
            <p:grpSpPr bwMode="auto">
              <a:xfrm>
                <a:off x="3273" y="1024"/>
                <a:ext cx="133" cy="294"/>
                <a:chOff x="3273" y="1024"/>
                <a:chExt cx="133" cy="294"/>
              </a:xfrm>
            </p:grpSpPr>
            <p:sp>
              <p:nvSpPr>
                <p:cNvPr id="82012" name="Freeform 92"/>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2013" name="Arc 93"/>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2014" name="Arc 94"/>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4" name="Group 114"/>
          <p:cNvGrpSpPr>
            <a:grpSpLocks/>
          </p:cNvGrpSpPr>
          <p:nvPr/>
        </p:nvGrpSpPr>
        <p:grpSpPr bwMode="auto">
          <a:xfrm>
            <a:off x="1036638" y="939800"/>
            <a:ext cx="723900" cy="969963"/>
            <a:chOff x="653" y="592"/>
            <a:chExt cx="456" cy="611"/>
          </a:xfrm>
        </p:grpSpPr>
        <p:sp>
          <p:nvSpPr>
            <p:cNvPr id="82018" name="Line 98"/>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82019" name="Line 99"/>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82020" name="Line 100"/>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021" name="Rectangle 101"/>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5" name="Group 105"/>
            <p:cNvGrpSpPr>
              <a:grpSpLocks/>
            </p:cNvGrpSpPr>
            <p:nvPr/>
          </p:nvGrpSpPr>
          <p:grpSpPr bwMode="auto">
            <a:xfrm>
              <a:off x="677" y="806"/>
              <a:ext cx="59" cy="60"/>
              <a:chOff x="677" y="806"/>
              <a:chExt cx="59" cy="60"/>
            </a:xfrm>
          </p:grpSpPr>
          <p:sp>
            <p:nvSpPr>
              <p:cNvPr id="82022" name="AutoShape 102"/>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82023" name="Line 103"/>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024" name="Line 104"/>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82026" name="Freeform 106"/>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6" name="Group 110"/>
            <p:cNvGrpSpPr>
              <a:grpSpLocks/>
            </p:cNvGrpSpPr>
            <p:nvPr/>
          </p:nvGrpSpPr>
          <p:grpSpPr bwMode="auto">
            <a:xfrm>
              <a:off x="708" y="974"/>
              <a:ext cx="115" cy="15"/>
              <a:chOff x="708" y="974"/>
              <a:chExt cx="115" cy="15"/>
            </a:xfrm>
          </p:grpSpPr>
          <p:sp>
            <p:nvSpPr>
              <p:cNvPr id="82027" name="Line 107"/>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028" name="Line 108"/>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029" name="Line 109"/>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7" name="Group 113"/>
            <p:cNvGrpSpPr>
              <a:grpSpLocks/>
            </p:cNvGrpSpPr>
            <p:nvPr/>
          </p:nvGrpSpPr>
          <p:grpSpPr bwMode="auto">
            <a:xfrm>
              <a:off x="673" y="919"/>
              <a:ext cx="123" cy="3"/>
              <a:chOff x="673" y="919"/>
              <a:chExt cx="123" cy="3"/>
            </a:xfrm>
          </p:grpSpPr>
          <p:sp>
            <p:nvSpPr>
              <p:cNvPr id="82031" name="Rectangle 111"/>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82032" name="Line 112"/>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82035" name="Rectangle 115"/>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4874"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2"/>
          <p:cNvSpPr>
            <a:spLocks noChangeShapeType="1"/>
          </p:cNvSpPr>
          <p:nvPr/>
        </p:nvSpPr>
        <p:spPr bwMode="auto">
          <a:xfrm>
            <a:off x="2071688" y="4346575"/>
            <a:ext cx="6577012" cy="0"/>
          </a:xfrm>
          <a:prstGeom prst="line">
            <a:avLst/>
          </a:prstGeom>
          <a:noFill/>
          <a:ln w="25399">
            <a:solidFill>
              <a:schemeClr val="tx1"/>
            </a:solidFill>
            <a:prstDash val="dashDot"/>
            <a:round/>
            <a:headEnd type="none" w="sm" len="sm"/>
            <a:tailEnd type="none" w="sm" len="sm"/>
          </a:ln>
          <a:effectLst/>
        </p:spPr>
        <p:txBody>
          <a:bodyPr wrap="none" anchor="ctr"/>
          <a:lstStyle/>
          <a:p>
            <a:endParaRPr lang="en-GB"/>
          </a:p>
        </p:txBody>
      </p:sp>
      <p:sp>
        <p:nvSpPr>
          <p:cNvPr id="83971" name="Line 3"/>
          <p:cNvSpPr>
            <a:spLocks noChangeShapeType="1"/>
          </p:cNvSpPr>
          <p:nvPr/>
        </p:nvSpPr>
        <p:spPr bwMode="auto">
          <a:xfrm>
            <a:off x="21526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83972"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83973" name="Rectangle 5"/>
          <p:cNvSpPr>
            <a:spLocks noChangeArrowheads="1"/>
          </p:cNvSpPr>
          <p:nvPr/>
        </p:nvSpPr>
        <p:spPr bwMode="auto">
          <a:xfrm>
            <a:off x="457200" y="5373216"/>
            <a:ext cx="2386608"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83974"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83975"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3976"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3977"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3978" name="Arc 10"/>
          <p:cNvSpPr>
            <a:spLocks/>
          </p:cNvSpPr>
          <p:nvPr/>
        </p:nvSpPr>
        <p:spPr bwMode="auto">
          <a:xfrm rot="10800000">
            <a:off x="1854200" y="3665538"/>
            <a:ext cx="252413" cy="685800"/>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79" name="Arc 11"/>
          <p:cNvSpPr>
            <a:spLocks/>
          </p:cNvSpPr>
          <p:nvPr/>
        </p:nvSpPr>
        <p:spPr bwMode="auto">
          <a:xfrm>
            <a:off x="2108200"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80" name="Arc 1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81" name="Arc 13"/>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82" name="Arc 1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83" name="Arc 1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84" name="Arc 1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85" name="Arc 1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86" name="Arc 1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87" name="Arc 1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3988" name="Arc 2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3989" name="Arc 2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3990" name="Arc 2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1" name="Arc 2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2" name="Arc 2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3" name="Arc 2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4" name="Arc 2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5" name="Arc 2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6" name="Arc 2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7" name="Arc 2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8" name="Arc 3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3999" name="Arc 3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4000" name="Arc 3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4001" name="Arc 3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4002" name="Line 34"/>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03" name="Line 35"/>
          <p:cNvSpPr>
            <a:spLocks noChangeShapeType="1"/>
          </p:cNvSpPr>
          <p:nvPr/>
        </p:nvSpPr>
        <p:spPr bwMode="auto">
          <a:xfrm>
            <a:off x="57340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84004" name="Line 36"/>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05" name="Line 37"/>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06" name="Line 38"/>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07" name="Rectangle 39"/>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84008" name="Rectangle 40"/>
          <p:cNvSpPr>
            <a:spLocks noChangeArrowheads="1"/>
          </p:cNvSpPr>
          <p:nvPr/>
        </p:nvSpPr>
        <p:spPr bwMode="auto">
          <a:xfrm>
            <a:off x="4902200" y="16700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84009" name="Rectangle 41"/>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2" name="Group 62"/>
          <p:cNvGrpSpPr>
            <a:grpSpLocks/>
          </p:cNvGrpSpPr>
          <p:nvPr/>
        </p:nvGrpSpPr>
        <p:grpSpPr bwMode="auto">
          <a:xfrm>
            <a:off x="4954588" y="1931988"/>
            <a:ext cx="465137" cy="1376362"/>
            <a:chOff x="3121" y="1217"/>
            <a:chExt cx="293" cy="867"/>
          </a:xfrm>
        </p:grpSpPr>
        <p:sp>
          <p:nvSpPr>
            <p:cNvPr id="84010" name="Rectangle 42"/>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84011" name="Rectangle 43"/>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84012" name="Rectangle 44"/>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84013" name="Rectangle 45"/>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84014" name="Rectangle 46"/>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4015" name="Line 47"/>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16" name="Line 48"/>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17" name="Line 49"/>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18" name="Line 50"/>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19" name="Line 51"/>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20" name="Line 52"/>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21" name="Line 53"/>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22" name="Line 54"/>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23" name="Line 55"/>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24" name="Line 56"/>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25" name="Line 57"/>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26" name="Line 58"/>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27" name="Rectangle 59"/>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4028" name="Rectangle 60"/>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84029" name="Arc 61"/>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3" name="Group 97"/>
          <p:cNvGrpSpPr>
            <a:grpSpLocks/>
          </p:cNvGrpSpPr>
          <p:nvPr/>
        </p:nvGrpSpPr>
        <p:grpSpPr bwMode="auto">
          <a:xfrm>
            <a:off x="4991100" y="1625600"/>
            <a:ext cx="415925" cy="466725"/>
            <a:chOff x="3144" y="1024"/>
            <a:chExt cx="262" cy="294"/>
          </a:xfrm>
        </p:grpSpPr>
        <p:grpSp>
          <p:nvGrpSpPr>
            <p:cNvPr id="4" name="Group 79"/>
            <p:cNvGrpSpPr>
              <a:grpSpLocks/>
            </p:cNvGrpSpPr>
            <p:nvPr/>
          </p:nvGrpSpPr>
          <p:grpSpPr bwMode="auto">
            <a:xfrm>
              <a:off x="3144" y="1024"/>
              <a:ext cx="133" cy="294"/>
              <a:chOff x="3144" y="1024"/>
              <a:chExt cx="133" cy="294"/>
            </a:xfrm>
          </p:grpSpPr>
          <p:grpSp>
            <p:nvGrpSpPr>
              <p:cNvPr id="5" name="Group 66"/>
              <p:cNvGrpSpPr>
                <a:grpSpLocks/>
              </p:cNvGrpSpPr>
              <p:nvPr/>
            </p:nvGrpSpPr>
            <p:grpSpPr bwMode="auto">
              <a:xfrm>
                <a:off x="3165" y="1107"/>
                <a:ext cx="90" cy="182"/>
                <a:chOff x="3165" y="1107"/>
                <a:chExt cx="90" cy="182"/>
              </a:xfrm>
            </p:grpSpPr>
            <p:sp>
              <p:nvSpPr>
                <p:cNvPr id="84031" name="Freeform 63"/>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4032" name="Arc 64"/>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4033" name="Arc 65"/>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70"/>
              <p:cNvGrpSpPr>
                <a:grpSpLocks/>
              </p:cNvGrpSpPr>
              <p:nvPr/>
            </p:nvGrpSpPr>
            <p:grpSpPr bwMode="auto">
              <a:xfrm>
                <a:off x="3158" y="1081"/>
                <a:ext cx="104" cy="219"/>
                <a:chOff x="3158" y="1081"/>
                <a:chExt cx="104" cy="219"/>
              </a:xfrm>
            </p:grpSpPr>
            <p:sp>
              <p:nvSpPr>
                <p:cNvPr id="84035" name="Freeform 67"/>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4036" name="Arc 68"/>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4037" name="Arc 69"/>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151" y="1058"/>
                <a:ext cx="118" cy="250"/>
                <a:chOff x="3151" y="1058"/>
                <a:chExt cx="118" cy="250"/>
              </a:xfrm>
            </p:grpSpPr>
            <p:sp>
              <p:nvSpPr>
                <p:cNvPr id="84039" name="Freeform 71"/>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4040" name="Arc 72"/>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4041" name="Arc 73"/>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8"/>
              <p:cNvGrpSpPr>
                <a:grpSpLocks/>
              </p:cNvGrpSpPr>
              <p:nvPr/>
            </p:nvGrpSpPr>
            <p:grpSpPr bwMode="auto">
              <a:xfrm>
                <a:off x="3144" y="1024"/>
                <a:ext cx="133" cy="294"/>
                <a:chOff x="3144" y="1024"/>
                <a:chExt cx="133" cy="294"/>
              </a:xfrm>
            </p:grpSpPr>
            <p:sp>
              <p:nvSpPr>
                <p:cNvPr id="84043" name="Freeform 75"/>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4044" name="Arc 76"/>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4045" name="Arc 77"/>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9" name="Group 96"/>
            <p:cNvGrpSpPr>
              <a:grpSpLocks/>
            </p:cNvGrpSpPr>
            <p:nvPr/>
          </p:nvGrpSpPr>
          <p:grpSpPr bwMode="auto">
            <a:xfrm>
              <a:off x="3273" y="1024"/>
              <a:ext cx="133" cy="294"/>
              <a:chOff x="3273" y="1024"/>
              <a:chExt cx="133" cy="294"/>
            </a:xfrm>
          </p:grpSpPr>
          <p:grpSp>
            <p:nvGrpSpPr>
              <p:cNvPr id="10" name="Group 83"/>
              <p:cNvGrpSpPr>
                <a:grpSpLocks/>
              </p:cNvGrpSpPr>
              <p:nvPr/>
            </p:nvGrpSpPr>
            <p:grpSpPr bwMode="auto">
              <a:xfrm>
                <a:off x="3294" y="1107"/>
                <a:ext cx="92" cy="182"/>
                <a:chOff x="3294" y="1107"/>
                <a:chExt cx="92" cy="182"/>
              </a:xfrm>
            </p:grpSpPr>
            <p:sp>
              <p:nvSpPr>
                <p:cNvPr id="84048" name="Freeform 80"/>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4049" name="Arc 81"/>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4050" name="Arc 82"/>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87"/>
              <p:cNvGrpSpPr>
                <a:grpSpLocks/>
              </p:cNvGrpSpPr>
              <p:nvPr/>
            </p:nvGrpSpPr>
            <p:grpSpPr bwMode="auto">
              <a:xfrm>
                <a:off x="3286" y="1081"/>
                <a:ext cx="105" cy="219"/>
                <a:chOff x="3286" y="1081"/>
                <a:chExt cx="105" cy="219"/>
              </a:xfrm>
            </p:grpSpPr>
            <p:sp>
              <p:nvSpPr>
                <p:cNvPr id="84052" name="Freeform 84"/>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4053" name="Arc 85"/>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4054" name="Arc 86"/>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1"/>
              <p:cNvGrpSpPr>
                <a:grpSpLocks/>
              </p:cNvGrpSpPr>
              <p:nvPr/>
            </p:nvGrpSpPr>
            <p:grpSpPr bwMode="auto">
              <a:xfrm>
                <a:off x="3280" y="1059"/>
                <a:ext cx="118" cy="249"/>
                <a:chOff x="3280" y="1059"/>
                <a:chExt cx="118" cy="249"/>
              </a:xfrm>
            </p:grpSpPr>
            <p:sp>
              <p:nvSpPr>
                <p:cNvPr id="84056" name="Freeform 88"/>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4057" name="Arc 89"/>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4058" name="Arc 90"/>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5"/>
              <p:cNvGrpSpPr>
                <a:grpSpLocks/>
              </p:cNvGrpSpPr>
              <p:nvPr/>
            </p:nvGrpSpPr>
            <p:grpSpPr bwMode="auto">
              <a:xfrm>
                <a:off x="3273" y="1024"/>
                <a:ext cx="133" cy="294"/>
                <a:chOff x="3273" y="1024"/>
                <a:chExt cx="133" cy="294"/>
              </a:xfrm>
            </p:grpSpPr>
            <p:sp>
              <p:nvSpPr>
                <p:cNvPr id="84060" name="Freeform 92"/>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4061" name="Arc 93"/>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4062" name="Arc 94"/>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4" name="Group 114"/>
          <p:cNvGrpSpPr>
            <a:grpSpLocks/>
          </p:cNvGrpSpPr>
          <p:nvPr/>
        </p:nvGrpSpPr>
        <p:grpSpPr bwMode="auto">
          <a:xfrm>
            <a:off x="1036638" y="939800"/>
            <a:ext cx="723900" cy="969963"/>
            <a:chOff x="653" y="592"/>
            <a:chExt cx="456" cy="611"/>
          </a:xfrm>
        </p:grpSpPr>
        <p:sp>
          <p:nvSpPr>
            <p:cNvPr id="84066" name="Line 98"/>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84067" name="Line 99"/>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84068" name="Line 100"/>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69" name="Rectangle 101"/>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5" name="Group 105"/>
            <p:cNvGrpSpPr>
              <a:grpSpLocks/>
            </p:cNvGrpSpPr>
            <p:nvPr/>
          </p:nvGrpSpPr>
          <p:grpSpPr bwMode="auto">
            <a:xfrm>
              <a:off x="677" y="806"/>
              <a:ext cx="59" cy="60"/>
              <a:chOff x="677" y="806"/>
              <a:chExt cx="59" cy="60"/>
            </a:xfrm>
          </p:grpSpPr>
          <p:sp>
            <p:nvSpPr>
              <p:cNvPr id="84070" name="AutoShape 102"/>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84071" name="Line 103"/>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72" name="Line 104"/>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84074" name="Freeform 106"/>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6" name="Group 110"/>
            <p:cNvGrpSpPr>
              <a:grpSpLocks/>
            </p:cNvGrpSpPr>
            <p:nvPr/>
          </p:nvGrpSpPr>
          <p:grpSpPr bwMode="auto">
            <a:xfrm>
              <a:off x="708" y="974"/>
              <a:ext cx="115" cy="15"/>
              <a:chOff x="708" y="974"/>
              <a:chExt cx="115" cy="15"/>
            </a:xfrm>
          </p:grpSpPr>
          <p:sp>
            <p:nvSpPr>
              <p:cNvPr id="84075" name="Line 107"/>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76" name="Line 108"/>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4077" name="Line 109"/>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7" name="Group 113"/>
            <p:cNvGrpSpPr>
              <a:grpSpLocks/>
            </p:cNvGrpSpPr>
            <p:nvPr/>
          </p:nvGrpSpPr>
          <p:grpSpPr bwMode="auto">
            <a:xfrm>
              <a:off x="673" y="919"/>
              <a:ext cx="123" cy="3"/>
              <a:chOff x="673" y="919"/>
              <a:chExt cx="123" cy="3"/>
            </a:xfrm>
          </p:grpSpPr>
          <p:sp>
            <p:nvSpPr>
              <p:cNvPr id="84079" name="Rectangle 111"/>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84080" name="Line 112"/>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84083" name="Rectangle 115"/>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589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2071688" y="4346575"/>
            <a:ext cx="6577012" cy="0"/>
          </a:xfrm>
          <a:prstGeom prst="line">
            <a:avLst/>
          </a:prstGeom>
          <a:noFill/>
          <a:ln w="12699">
            <a:solidFill>
              <a:schemeClr val="tx1"/>
            </a:solidFill>
            <a:prstDash val="dashDot"/>
            <a:round/>
            <a:headEnd type="none" w="sm" len="sm"/>
            <a:tailEnd type="none" w="sm" len="sm"/>
          </a:ln>
          <a:effectLst/>
        </p:spPr>
        <p:txBody>
          <a:bodyPr wrap="none" anchor="ctr"/>
          <a:lstStyle/>
          <a:p>
            <a:endParaRPr lang="en-GB"/>
          </a:p>
        </p:txBody>
      </p:sp>
      <p:sp>
        <p:nvSpPr>
          <p:cNvPr id="86019" name="Line 3"/>
          <p:cNvSpPr>
            <a:spLocks noChangeShapeType="1"/>
          </p:cNvSpPr>
          <p:nvPr/>
        </p:nvSpPr>
        <p:spPr bwMode="auto">
          <a:xfrm>
            <a:off x="2152650" y="6172200"/>
            <a:ext cx="2724150" cy="0"/>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86020"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86021" name="Rectangle 5"/>
          <p:cNvSpPr>
            <a:spLocks noChangeArrowheads="1"/>
          </p:cNvSpPr>
          <p:nvPr/>
        </p:nvSpPr>
        <p:spPr bwMode="auto">
          <a:xfrm>
            <a:off x="457200" y="5373216"/>
            <a:ext cx="2530624"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86022"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86023"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6024"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6025"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6026" name="Arc 10"/>
          <p:cNvSpPr>
            <a:spLocks/>
          </p:cNvSpPr>
          <p:nvPr/>
        </p:nvSpPr>
        <p:spPr bwMode="auto">
          <a:xfrm rot="10800000">
            <a:off x="1854200" y="3665538"/>
            <a:ext cx="252413" cy="685800"/>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27" name="Arc 11"/>
          <p:cNvSpPr>
            <a:spLocks/>
          </p:cNvSpPr>
          <p:nvPr/>
        </p:nvSpPr>
        <p:spPr bwMode="auto">
          <a:xfrm>
            <a:off x="2108200"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28" name="Arc 1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29" name="Arc 13"/>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0" name="Arc 1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1" name="Arc 1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2" name="Arc 1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3" name="Arc 1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4" name="Arc 1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5" name="Arc 1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6" name="Arc 2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7" name="Arc 2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8" name="Arc 2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39" name="Arc 2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0" name="Arc 2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1" name="Arc 2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2" name="Arc 2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3" name="Arc 2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4" name="Arc 2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5" name="Arc 2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6" name="Arc 3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7" name="Arc 3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8" name="Arc 3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49" name="Arc 3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6050" name="Line 34"/>
          <p:cNvSpPr>
            <a:spLocks noChangeShapeType="1"/>
          </p:cNvSpPr>
          <p:nvPr/>
        </p:nvSpPr>
        <p:spPr bwMode="auto">
          <a:xfrm>
            <a:off x="4876800" y="4343400"/>
            <a:ext cx="749300" cy="0"/>
          </a:xfrm>
          <a:prstGeom prst="line">
            <a:avLst/>
          </a:prstGeom>
          <a:noFill/>
          <a:ln w="25399">
            <a:solidFill>
              <a:srgbClr val="CC0000"/>
            </a:solidFill>
            <a:round/>
            <a:headEnd type="none" w="sm" len="sm"/>
            <a:tailEnd type="none" w="sm" len="sm"/>
          </a:ln>
          <a:effectLst/>
        </p:spPr>
        <p:txBody>
          <a:bodyPr wrap="none" anchor="ctr"/>
          <a:lstStyle/>
          <a:p>
            <a:endParaRPr lang="en-GB"/>
          </a:p>
        </p:txBody>
      </p:sp>
      <p:sp>
        <p:nvSpPr>
          <p:cNvPr id="86051" name="Line 35"/>
          <p:cNvSpPr>
            <a:spLocks noChangeShapeType="1"/>
          </p:cNvSpPr>
          <p:nvPr/>
        </p:nvSpPr>
        <p:spPr bwMode="auto">
          <a:xfrm>
            <a:off x="5734050" y="6172200"/>
            <a:ext cx="2724150" cy="0"/>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86052" name="Line 36"/>
          <p:cNvSpPr>
            <a:spLocks noChangeShapeType="1"/>
          </p:cNvSpPr>
          <p:nvPr/>
        </p:nvSpPr>
        <p:spPr bwMode="auto">
          <a:xfrm flipV="1">
            <a:off x="4876800" y="5791200"/>
            <a:ext cx="0" cy="381000"/>
          </a:xfrm>
          <a:prstGeom prst="line">
            <a:avLst/>
          </a:prstGeom>
          <a:noFill/>
          <a:ln w="25399">
            <a:solidFill>
              <a:srgbClr val="CC0000"/>
            </a:solidFill>
            <a:round/>
            <a:headEnd type="none" w="sm" len="sm"/>
            <a:tailEnd type="none" w="sm" len="sm"/>
          </a:ln>
          <a:effectLst/>
        </p:spPr>
        <p:txBody>
          <a:bodyPr wrap="none" anchor="ctr"/>
          <a:lstStyle/>
          <a:p>
            <a:endParaRPr lang="en-GB"/>
          </a:p>
        </p:txBody>
      </p:sp>
      <p:sp>
        <p:nvSpPr>
          <p:cNvPr id="86053" name="Line 37"/>
          <p:cNvSpPr>
            <a:spLocks noChangeShapeType="1"/>
          </p:cNvSpPr>
          <p:nvPr/>
        </p:nvSpPr>
        <p:spPr bwMode="auto">
          <a:xfrm flipV="1">
            <a:off x="5715000" y="5791200"/>
            <a:ext cx="0" cy="381000"/>
          </a:xfrm>
          <a:prstGeom prst="line">
            <a:avLst/>
          </a:prstGeom>
          <a:noFill/>
          <a:ln w="25399">
            <a:solidFill>
              <a:srgbClr val="CC0000"/>
            </a:solidFill>
            <a:round/>
            <a:headEnd type="none" w="sm" len="sm"/>
            <a:tailEnd type="none" w="sm" len="sm"/>
          </a:ln>
          <a:effectLst/>
        </p:spPr>
        <p:txBody>
          <a:bodyPr wrap="none" anchor="ctr"/>
          <a:lstStyle/>
          <a:p>
            <a:endParaRPr lang="en-GB"/>
          </a:p>
        </p:txBody>
      </p:sp>
      <p:sp>
        <p:nvSpPr>
          <p:cNvPr id="86054" name="Line 38"/>
          <p:cNvSpPr>
            <a:spLocks noChangeShapeType="1"/>
          </p:cNvSpPr>
          <p:nvPr/>
        </p:nvSpPr>
        <p:spPr bwMode="auto">
          <a:xfrm>
            <a:off x="4876800" y="5791200"/>
            <a:ext cx="838200" cy="0"/>
          </a:xfrm>
          <a:prstGeom prst="line">
            <a:avLst/>
          </a:prstGeom>
          <a:noFill/>
          <a:ln w="25399">
            <a:solidFill>
              <a:srgbClr val="CC0000"/>
            </a:solidFill>
            <a:round/>
            <a:headEnd type="none" w="sm" len="sm"/>
            <a:tailEnd type="none" w="sm" len="sm"/>
          </a:ln>
          <a:effectLst/>
        </p:spPr>
        <p:txBody>
          <a:bodyPr wrap="none" anchor="ctr"/>
          <a:lstStyle/>
          <a:p>
            <a:endParaRPr lang="en-GB"/>
          </a:p>
        </p:txBody>
      </p:sp>
      <p:sp>
        <p:nvSpPr>
          <p:cNvPr id="86055" name="Rectangle 39"/>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86056" name="Rectangle 40"/>
          <p:cNvSpPr>
            <a:spLocks noChangeArrowheads="1"/>
          </p:cNvSpPr>
          <p:nvPr/>
        </p:nvSpPr>
        <p:spPr bwMode="auto">
          <a:xfrm>
            <a:off x="4902200" y="17335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86057" name="Rectangle 41"/>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sp>
        <p:nvSpPr>
          <p:cNvPr id="86058" name="Rectangle 42"/>
          <p:cNvSpPr>
            <a:spLocks noChangeArrowheads="1"/>
          </p:cNvSpPr>
          <p:nvPr/>
        </p:nvSpPr>
        <p:spPr bwMode="auto">
          <a:xfrm>
            <a:off x="4959350" y="1931988"/>
            <a:ext cx="458788" cy="188912"/>
          </a:xfrm>
          <a:prstGeom prst="rect">
            <a:avLst/>
          </a:prstGeom>
          <a:solidFill>
            <a:srgbClr val="8FAC97"/>
          </a:solidFill>
          <a:ln w="9525">
            <a:noFill/>
            <a:miter lim="800000"/>
            <a:headEnd/>
            <a:tailEnd/>
          </a:ln>
          <a:effectLst/>
        </p:spPr>
        <p:txBody>
          <a:bodyPr wrap="none" anchor="ctr"/>
          <a:lstStyle/>
          <a:p>
            <a:endParaRPr lang="en-GB"/>
          </a:p>
        </p:txBody>
      </p:sp>
      <p:sp>
        <p:nvSpPr>
          <p:cNvPr id="86059" name="Rectangle 43"/>
          <p:cNvSpPr>
            <a:spLocks noChangeArrowheads="1"/>
          </p:cNvSpPr>
          <p:nvPr/>
        </p:nvSpPr>
        <p:spPr bwMode="auto">
          <a:xfrm>
            <a:off x="4981575" y="1938338"/>
            <a:ext cx="412750" cy="160337"/>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86060" name="Rectangle 44"/>
          <p:cNvSpPr>
            <a:spLocks noChangeArrowheads="1"/>
          </p:cNvSpPr>
          <p:nvPr/>
        </p:nvSpPr>
        <p:spPr bwMode="auto">
          <a:xfrm>
            <a:off x="5238750" y="1938338"/>
            <a:ext cx="98425" cy="98425"/>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86061" name="Rectangle 45"/>
          <p:cNvSpPr>
            <a:spLocks noChangeArrowheads="1"/>
          </p:cNvSpPr>
          <p:nvPr/>
        </p:nvSpPr>
        <p:spPr bwMode="auto">
          <a:xfrm>
            <a:off x="5033963" y="1938338"/>
            <a:ext cx="96837" cy="98425"/>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86062" name="Rectangle 46"/>
          <p:cNvSpPr>
            <a:spLocks noChangeArrowheads="1"/>
          </p:cNvSpPr>
          <p:nvPr/>
        </p:nvSpPr>
        <p:spPr bwMode="auto">
          <a:xfrm>
            <a:off x="4964113" y="2117725"/>
            <a:ext cx="450850" cy="7493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6063" name="Line 47"/>
          <p:cNvSpPr>
            <a:spLocks noChangeShapeType="1"/>
          </p:cNvSpPr>
          <p:nvPr/>
        </p:nvSpPr>
        <p:spPr bwMode="auto">
          <a:xfrm flipV="1">
            <a:off x="4954588" y="2217738"/>
            <a:ext cx="465137" cy="5397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64" name="Line 48"/>
          <p:cNvSpPr>
            <a:spLocks noChangeShapeType="1"/>
          </p:cNvSpPr>
          <p:nvPr/>
        </p:nvSpPr>
        <p:spPr bwMode="auto">
          <a:xfrm flipV="1">
            <a:off x="4954588" y="2270125"/>
            <a:ext cx="465137" cy="5556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65" name="Line 49"/>
          <p:cNvSpPr>
            <a:spLocks noChangeShapeType="1"/>
          </p:cNvSpPr>
          <p:nvPr/>
        </p:nvSpPr>
        <p:spPr bwMode="auto">
          <a:xfrm flipV="1">
            <a:off x="4954588" y="2324100"/>
            <a:ext cx="465137" cy="5556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66" name="Line 50"/>
          <p:cNvSpPr>
            <a:spLocks noChangeShapeType="1"/>
          </p:cNvSpPr>
          <p:nvPr/>
        </p:nvSpPr>
        <p:spPr bwMode="auto">
          <a:xfrm flipV="1">
            <a:off x="4954588" y="2382838"/>
            <a:ext cx="465137" cy="5238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67" name="Line 51"/>
          <p:cNvSpPr>
            <a:spLocks noChangeShapeType="1"/>
          </p:cNvSpPr>
          <p:nvPr/>
        </p:nvSpPr>
        <p:spPr bwMode="auto">
          <a:xfrm flipV="1">
            <a:off x="4954588" y="2433638"/>
            <a:ext cx="465137" cy="587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68" name="Line 52"/>
          <p:cNvSpPr>
            <a:spLocks noChangeShapeType="1"/>
          </p:cNvSpPr>
          <p:nvPr/>
        </p:nvSpPr>
        <p:spPr bwMode="auto">
          <a:xfrm flipV="1">
            <a:off x="4954588" y="2490788"/>
            <a:ext cx="465137" cy="5397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69" name="Line 53"/>
          <p:cNvSpPr>
            <a:spLocks noChangeShapeType="1"/>
          </p:cNvSpPr>
          <p:nvPr/>
        </p:nvSpPr>
        <p:spPr bwMode="auto">
          <a:xfrm flipV="1">
            <a:off x="4954588" y="2544763"/>
            <a:ext cx="465137" cy="555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70" name="Line 54"/>
          <p:cNvSpPr>
            <a:spLocks noChangeShapeType="1"/>
          </p:cNvSpPr>
          <p:nvPr/>
        </p:nvSpPr>
        <p:spPr bwMode="auto">
          <a:xfrm flipV="1">
            <a:off x="4954588" y="2601913"/>
            <a:ext cx="465137" cy="555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71" name="Line 55"/>
          <p:cNvSpPr>
            <a:spLocks noChangeShapeType="1"/>
          </p:cNvSpPr>
          <p:nvPr/>
        </p:nvSpPr>
        <p:spPr bwMode="auto">
          <a:xfrm flipV="1">
            <a:off x="4954588" y="2655888"/>
            <a:ext cx="465137" cy="5238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72" name="Line 56"/>
          <p:cNvSpPr>
            <a:spLocks noChangeShapeType="1"/>
          </p:cNvSpPr>
          <p:nvPr/>
        </p:nvSpPr>
        <p:spPr bwMode="auto">
          <a:xfrm flipV="1">
            <a:off x="4954588" y="2709863"/>
            <a:ext cx="465137" cy="5397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73" name="Line 57"/>
          <p:cNvSpPr>
            <a:spLocks noChangeShapeType="1"/>
          </p:cNvSpPr>
          <p:nvPr/>
        </p:nvSpPr>
        <p:spPr bwMode="auto">
          <a:xfrm flipV="1">
            <a:off x="4954588" y="2763838"/>
            <a:ext cx="465137" cy="5397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74" name="Line 58"/>
          <p:cNvSpPr>
            <a:spLocks noChangeShapeType="1"/>
          </p:cNvSpPr>
          <p:nvPr/>
        </p:nvSpPr>
        <p:spPr bwMode="auto">
          <a:xfrm flipV="1">
            <a:off x="4954588" y="2166938"/>
            <a:ext cx="465137" cy="508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075" name="Rectangle 59"/>
          <p:cNvSpPr>
            <a:spLocks noChangeArrowheads="1"/>
          </p:cNvSpPr>
          <p:nvPr/>
        </p:nvSpPr>
        <p:spPr bwMode="auto">
          <a:xfrm>
            <a:off x="4994275" y="2879725"/>
            <a:ext cx="390525" cy="3968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6076" name="Rectangle 60"/>
          <p:cNvSpPr>
            <a:spLocks noChangeArrowheads="1"/>
          </p:cNvSpPr>
          <p:nvPr/>
        </p:nvSpPr>
        <p:spPr bwMode="auto">
          <a:xfrm>
            <a:off x="5289550" y="2932113"/>
            <a:ext cx="53975" cy="376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86077" name="Arc 61"/>
          <p:cNvSpPr>
            <a:spLocks/>
          </p:cNvSpPr>
          <p:nvPr/>
        </p:nvSpPr>
        <p:spPr bwMode="auto">
          <a:xfrm rot="10680000">
            <a:off x="5030788" y="2925763"/>
            <a:ext cx="112712" cy="77787"/>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solidFill>
            <a:srgbClr val="CCFF33"/>
          </a:solidFill>
          <a:ln w="12699" cap="rnd">
            <a:solidFill>
              <a:schemeClr val="tx1"/>
            </a:solidFill>
            <a:round/>
            <a:headEnd/>
            <a:tailEnd/>
          </a:ln>
          <a:effectLst/>
        </p:spPr>
        <p:txBody>
          <a:bodyPr wrap="none" anchor="ctr"/>
          <a:lstStyle/>
          <a:p>
            <a:endParaRPr lang="en-GB"/>
          </a:p>
        </p:txBody>
      </p:sp>
      <p:grpSp>
        <p:nvGrpSpPr>
          <p:cNvPr id="2" name="Group 96"/>
          <p:cNvGrpSpPr>
            <a:grpSpLocks/>
          </p:cNvGrpSpPr>
          <p:nvPr/>
        </p:nvGrpSpPr>
        <p:grpSpPr bwMode="auto">
          <a:xfrm>
            <a:off x="4991100" y="1625600"/>
            <a:ext cx="415925" cy="466725"/>
            <a:chOff x="3144" y="1024"/>
            <a:chExt cx="262" cy="294"/>
          </a:xfrm>
        </p:grpSpPr>
        <p:grpSp>
          <p:nvGrpSpPr>
            <p:cNvPr id="3" name="Group 78"/>
            <p:cNvGrpSpPr>
              <a:grpSpLocks/>
            </p:cNvGrpSpPr>
            <p:nvPr/>
          </p:nvGrpSpPr>
          <p:grpSpPr bwMode="auto">
            <a:xfrm>
              <a:off x="3144" y="1024"/>
              <a:ext cx="133" cy="294"/>
              <a:chOff x="3144" y="1024"/>
              <a:chExt cx="133" cy="294"/>
            </a:xfrm>
          </p:grpSpPr>
          <p:grpSp>
            <p:nvGrpSpPr>
              <p:cNvPr id="4" name="Group 65"/>
              <p:cNvGrpSpPr>
                <a:grpSpLocks/>
              </p:cNvGrpSpPr>
              <p:nvPr/>
            </p:nvGrpSpPr>
            <p:grpSpPr bwMode="auto">
              <a:xfrm>
                <a:off x="3165" y="1107"/>
                <a:ext cx="90" cy="182"/>
                <a:chOff x="3165" y="1107"/>
                <a:chExt cx="90" cy="182"/>
              </a:xfrm>
            </p:grpSpPr>
            <p:sp>
              <p:nvSpPr>
                <p:cNvPr id="86078" name="Freeform 62"/>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6079" name="Arc 63"/>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6080" name="Arc 64"/>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5" name="Group 69"/>
              <p:cNvGrpSpPr>
                <a:grpSpLocks/>
              </p:cNvGrpSpPr>
              <p:nvPr/>
            </p:nvGrpSpPr>
            <p:grpSpPr bwMode="auto">
              <a:xfrm>
                <a:off x="3158" y="1081"/>
                <a:ext cx="104" cy="219"/>
                <a:chOff x="3158" y="1081"/>
                <a:chExt cx="104" cy="219"/>
              </a:xfrm>
            </p:grpSpPr>
            <p:sp>
              <p:nvSpPr>
                <p:cNvPr id="86082" name="Freeform 66"/>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6083" name="Arc 67"/>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6084" name="Arc 68"/>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73"/>
              <p:cNvGrpSpPr>
                <a:grpSpLocks/>
              </p:cNvGrpSpPr>
              <p:nvPr/>
            </p:nvGrpSpPr>
            <p:grpSpPr bwMode="auto">
              <a:xfrm>
                <a:off x="3151" y="1058"/>
                <a:ext cx="118" cy="250"/>
                <a:chOff x="3151" y="1058"/>
                <a:chExt cx="118" cy="250"/>
              </a:xfrm>
            </p:grpSpPr>
            <p:sp>
              <p:nvSpPr>
                <p:cNvPr id="86086" name="Freeform 70"/>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6087" name="Arc 71"/>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6088" name="Arc 72"/>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7"/>
              <p:cNvGrpSpPr>
                <a:grpSpLocks/>
              </p:cNvGrpSpPr>
              <p:nvPr/>
            </p:nvGrpSpPr>
            <p:grpSpPr bwMode="auto">
              <a:xfrm>
                <a:off x="3144" y="1024"/>
                <a:ext cx="133" cy="294"/>
                <a:chOff x="3144" y="1024"/>
                <a:chExt cx="133" cy="294"/>
              </a:xfrm>
            </p:grpSpPr>
            <p:sp>
              <p:nvSpPr>
                <p:cNvPr id="86090" name="Freeform 74"/>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6091" name="Arc 75"/>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6092" name="Arc 76"/>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8" name="Group 95"/>
            <p:cNvGrpSpPr>
              <a:grpSpLocks/>
            </p:cNvGrpSpPr>
            <p:nvPr/>
          </p:nvGrpSpPr>
          <p:grpSpPr bwMode="auto">
            <a:xfrm>
              <a:off x="3273" y="1024"/>
              <a:ext cx="133" cy="294"/>
              <a:chOff x="3273" y="1024"/>
              <a:chExt cx="133" cy="294"/>
            </a:xfrm>
          </p:grpSpPr>
          <p:grpSp>
            <p:nvGrpSpPr>
              <p:cNvPr id="9" name="Group 82"/>
              <p:cNvGrpSpPr>
                <a:grpSpLocks/>
              </p:cNvGrpSpPr>
              <p:nvPr/>
            </p:nvGrpSpPr>
            <p:grpSpPr bwMode="auto">
              <a:xfrm>
                <a:off x="3294" y="1107"/>
                <a:ext cx="92" cy="182"/>
                <a:chOff x="3294" y="1107"/>
                <a:chExt cx="92" cy="182"/>
              </a:xfrm>
            </p:grpSpPr>
            <p:sp>
              <p:nvSpPr>
                <p:cNvPr id="86095" name="Freeform 79"/>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6096" name="Arc 80"/>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6097" name="Arc 81"/>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0" name="Group 86"/>
              <p:cNvGrpSpPr>
                <a:grpSpLocks/>
              </p:cNvGrpSpPr>
              <p:nvPr/>
            </p:nvGrpSpPr>
            <p:grpSpPr bwMode="auto">
              <a:xfrm>
                <a:off x="3286" y="1081"/>
                <a:ext cx="105" cy="219"/>
                <a:chOff x="3286" y="1081"/>
                <a:chExt cx="105" cy="219"/>
              </a:xfrm>
            </p:grpSpPr>
            <p:sp>
              <p:nvSpPr>
                <p:cNvPr id="86099" name="Freeform 83"/>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6100" name="Arc 84"/>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6101" name="Arc 85"/>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90"/>
              <p:cNvGrpSpPr>
                <a:grpSpLocks/>
              </p:cNvGrpSpPr>
              <p:nvPr/>
            </p:nvGrpSpPr>
            <p:grpSpPr bwMode="auto">
              <a:xfrm>
                <a:off x="3280" y="1059"/>
                <a:ext cx="118" cy="249"/>
                <a:chOff x="3280" y="1059"/>
                <a:chExt cx="118" cy="249"/>
              </a:xfrm>
            </p:grpSpPr>
            <p:sp>
              <p:nvSpPr>
                <p:cNvPr id="86103" name="Freeform 87"/>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6104" name="Arc 88"/>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6105" name="Arc 89"/>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4"/>
              <p:cNvGrpSpPr>
                <a:grpSpLocks/>
              </p:cNvGrpSpPr>
              <p:nvPr/>
            </p:nvGrpSpPr>
            <p:grpSpPr bwMode="auto">
              <a:xfrm>
                <a:off x="3273" y="1024"/>
                <a:ext cx="133" cy="294"/>
                <a:chOff x="3273" y="1024"/>
                <a:chExt cx="133" cy="294"/>
              </a:xfrm>
            </p:grpSpPr>
            <p:sp>
              <p:nvSpPr>
                <p:cNvPr id="86107" name="Freeform 91"/>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6108" name="Arc 92"/>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6109" name="Arc 93"/>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3" name="Group 113"/>
          <p:cNvGrpSpPr>
            <a:grpSpLocks/>
          </p:cNvGrpSpPr>
          <p:nvPr/>
        </p:nvGrpSpPr>
        <p:grpSpPr bwMode="auto">
          <a:xfrm>
            <a:off x="1036638" y="939800"/>
            <a:ext cx="723900" cy="969963"/>
            <a:chOff x="653" y="592"/>
            <a:chExt cx="456" cy="611"/>
          </a:xfrm>
        </p:grpSpPr>
        <p:sp>
          <p:nvSpPr>
            <p:cNvPr id="86113" name="Line 97"/>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86114" name="Line 98"/>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86115" name="Line 99"/>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116" name="Rectangle 100"/>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4" name="Group 104"/>
            <p:cNvGrpSpPr>
              <a:grpSpLocks/>
            </p:cNvGrpSpPr>
            <p:nvPr/>
          </p:nvGrpSpPr>
          <p:grpSpPr bwMode="auto">
            <a:xfrm>
              <a:off x="677" y="806"/>
              <a:ext cx="59" cy="60"/>
              <a:chOff x="677" y="806"/>
              <a:chExt cx="59" cy="60"/>
            </a:xfrm>
          </p:grpSpPr>
          <p:sp>
            <p:nvSpPr>
              <p:cNvPr id="86117" name="AutoShape 101"/>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86118" name="Line 102"/>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119" name="Line 103"/>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86121" name="Freeform 105"/>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5" name="Group 109"/>
            <p:cNvGrpSpPr>
              <a:grpSpLocks/>
            </p:cNvGrpSpPr>
            <p:nvPr/>
          </p:nvGrpSpPr>
          <p:grpSpPr bwMode="auto">
            <a:xfrm>
              <a:off x="708" y="974"/>
              <a:ext cx="115" cy="15"/>
              <a:chOff x="708" y="974"/>
              <a:chExt cx="115" cy="15"/>
            </a:xfrm>
          </p:grpSpPr>
          <p:sp>
            <p:nvSpPr>
              <p:cNvPr id="86122" name="Line 106"/>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123" name="Line 107"/>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6124" name="Line 108"/>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6" name="Group 112"/>
            <p:cNvGrpSpPr>
              <a:grpSpLocks/>
            </p:cNvGrpSpPr>
            <p:nvPr/>
          </p:nvGrpSpPr>
          <p:grpSpPr bwMode="auto">
            <a:xfrm>
              <a:off x="673" y="919"/>
              <a:ext cx="123" cy="3"/>
              <a:chOff x="673" y="919"/>
              <a:chExt cx="123" cy="3"/>
            </a:xfrm>
          </p:grpSpPr>
          <p:sp>
            <p:nvSpPr>
              <p:cNvPr id="86126" name="Rectangle 110"/>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86127" name="Line 111"/>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86130" name="Rectangle 114"/>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6"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7"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6922"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2071688" y="4346575"/>
            <a:ext cx="6577012" cy="0"/>
          </a:xfrm>
          <a:prstGeom prst="line">
            <a:avLst/>
          </a:prstGeom>
          <a:noFill/>
          <a:ln w="12699">
            <a:solidFill>
              <a:schemeClr val="tx1"/>
            </a:solidFill>
            <a:prstDash val="dashDot"/>
            <a:round/>
            <a:headEnd type="none" w="sm" len="sm"/>
            <a:tailEnd type="none" w="sm" len="sm"/>
          </a:ln>
          <a:effectLst/>
        </p:spPr>
        <p:txBody>
          <a:bodyPr wrap="none" anchor="ctr"/>
          <a:lstStyle/>
          <a:p>
            <a:endParaRPr lang="en-GB"/>
          </a:p>
        </p:txBody>
      </p:sp>
      <p:sp>
        <p:nvSpPr>
          <p:cNvPr id="88067" name="Line 3"/>
          <p:cNvSpPr>
            <a:spLocks noChangeShapeType="1"/>
          </p:cNvSpPr>
          <p:nvPr/>
        </p:nvSpPr>
        <p:spPr bwMode="auto">
          <a:xfrm>
            <a:off x="21526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88068"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88069" name="Rectangle 5"/>
          <p:cNvSpPr>
            <a:spLocks noChangeArrowheads="1"/>
          </p:cNvSpPr>
          <p:nvPr/>
        </p:nvSpPr>
        <p:spPr bwMode="auto">
          <a:xfrm>
            <a:off x="457200" y="5373216"/>
            <a:ext cx="2314600"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88070"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88071"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8072"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8073"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88074" name="Arc 10"/>
          <p:cNvSpPr>
            <a:spLocks/>
          </p:cNvSpPr>
          <p:nvPr/>
        </p:nvSpPr>
        <p:spPr bwMode="auto">
          <a:xfrm rot="10800000">
            <a:off x="1854200" y="3665538"/>
            <a:ext cx="252413" cy="685800"/>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75" name="Arc 11"/>
          <p:cNvSpPr>
            <a:spLocks/>
          </p:cNvSpPr>
          <p:nvPr/>
        </p:nvSpPr>
        <p:spPr bwMode="auto">
          <a:xfrm>
            <a:off x="2108200"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76" name="Arc 1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77" name="Arc 13"/>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78" name="Arc 1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79" name="Arc 1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80" name="Arc 1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81" name="Arc 1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82" name="Arc 1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83" name="Arc 1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84" name="Arc 2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85" name="Arc 2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86" name="Arc 2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8087" name="Arc 2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8088" name="Arc 2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88089" name="Arc 2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0" name="Arc 2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1" name="Arc 2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2" name="Arc 2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3" name="Arc 2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4" name="Arc 3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5" name="Arc 3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6" name="Arc 3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7" name="Arc 3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8098" name="Line 34"/>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099" name="Line 35"/>
          <p:cNvSpPr>
            <a:spLocks noChangeShapeType="1"/>
          </p:cNvSpPr>
          <p:nvPr/>
        </p:nvSpPr>
        <p:spPr bwMode="auto">
          <a:xfrm>
            <a:off x="57340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88100" name="Line 36"/>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01" name="Line 37"/>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02" name="Line 38"/>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03" name="Rectangle 39"/>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88104" name="Rectangle 40"/>
          <p:cNvSpPr>
            <a:spLocks noChangeArrowheads="1"/>
          </p:cNvSpPr>
          <p:nvPr/>
        </p:nvSpPr>
        <p:spPr bwMode="auto">
          <a:xfrm>
            <a:off x="4902200" y="16446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88105" name="Rectangle 41"/>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2" name="Group 62"/>
          <p:cNvGrpSpPr>
            <a:grpSpLocks/>
          </p:cNvGrpSpPr>
          <p:nvPr/>
        </p:nvGrpSpPr>
        <p:grpSpPr bwMode="auto">
          <a:xfrm>
            <a:off x="4954588" y="1931988"/>
            <a:ext cx="465137" cy="1376362"/>
            <a:chOff x="3121" y="1217"/>
            <a:chExt cx="293" cy="867"/>
          </a:xfrm>
        </p:grpSpPr>
        <p:sp>
          <p:nvSpPr>
            <p:cNvPr id="88106" name="Rectangle 42"/>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88107" name="Rectangle 43"/>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88108" name="Rectangle 44"/>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88109" name="Rectangle 45"/>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88110" name="Rectangle 46"/>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8111" name="Line 47"/>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12" name="Line 48"/>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13" name="Line 49"/>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14" name="Line 50"/>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15" name="Line 51"/>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16" name="Line 52"/>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17" name="Line 53"/>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18" name="Line 54"/>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19" name="Line 55"/>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20" name="Line 56"/>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21" name="Line 57"/>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22" name="Line 58"/>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23" name="Rectangle 59"/>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8124" name="Rectangle 60"/>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88125" name="Arc 61"/>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3" name="Group 97"/>
          <p:cNvGrpSpPr>
            <a:grpSpLocks/>
          </p:cNvGrpSpPr>
          <p:nvPr/>
        </p:nvGrpSpPr>
        <p:grpSpPr bwMode="auto">
          <a:xfrm>
            <a:off x="4991100" y="1625600"/>
            <a:ext cx="415925" cy="466725"/>
            <a:chOff x="3144" y="1024"/>
            <a:chExt cx="262" cy="294"/>
          </a:xfrm>
        </p:grpSpPr>
        <p:grpSp>
          <p:nvGrpSpPr>
            <p:cNvPr id="4" name="Group 79"/>
            <p:cNvGrpSpPr>
              <a:grpSpLocks/>
            </p:cNvGrpSpPr>
            <p:nvPr/>
          </p:nvGrpSpPr>
          <p:grpSpPr bwMode="auto">
            <a:xfrm>
              <a:off x="3144" y="1024"/>
              <a:ext cx="133" cy="294"/>
              <a:chOff x="3144" y="1024"/>
              <a:chExt cx="133" cy="294"/>
            </a:xfrm>
          </p:grpSpPr>
          <p:grpSp>
            <p:nvGrpSpPr>
              <p:cNvPr id="5" name="Group 66"/>
              <p:cNvGrpSpPr>
                <a:grpSpLocks/>
              </p:cNvGrpSpPr>
              <p:nvPr/>
            </p:nvGrpSpPr>
            <p:grpSpPr bwMode="auto">
              <a:xfrm>
                <a:off x="3165" y="1107"/>
                <a:ext cx="90" cy="182"/>
                <a:chOff x="3165" y="1107"/>
                <a:chExt cx="90" cy="182"/>
              </a:xfrm>
            </p:grpSpPr>
            <p:sp>
              <p:nvSpPr>
                <p:cNvPr id="88127" name="Freeform 63"/>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8128" name="Arc 64"/>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8129" name="Arc 65"/>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70"/>
              <p:cNvGrpSpPr>
                <a:grpSpLocks/>
              </p:cNvGrpSpPr>
              <p:nvPr/>
            </p:nvGrpSpPr>
            <p:grpSpPr bwMode="auto">
              <a:xfrm>
                <a:off x="3158" y="1081"/>
                <a:ext cx="104" cy="219"/>
                <a:chOff x="3158" y="1081"/>
                <a:chExt cx="104" cy="219"/>
              </a:xfrm>
            </p:grpSpPr>
            <p:sp>
              <p:nvSpPr>
                <p:cNvPr id="88131" name="Freeform 67"/>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8132" name="Arc 68"/>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8133" name="Arc 69"/>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151" y="1058"/>
                <a:ext cx="118" cy="250"/>
                <a:chOff x="3151" y="1058"/>
                <a:chExt cx="118" cy="250"/>
              </a:xfrm>
            </p:grpSpPr>
            <p:sp>
              <p:nvSpPr>
                <p:cNvPr id="88135" name="Freeform 71"/>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8136" name="Arc 72"/>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8137" name="Arc 73"/>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8"/>
              <p:cNvGrpSpPr>
                <a:grpSpLocks/>
              </p:cNvGrpSpPr>
              <p:nvPr/>
            </p:nvGrpSpPr>
            <p:grpSpPr bwMode="auto">
              <a:xfrm>
                <a:off x="3144" y="1024"/>
                <a:ext cx="133" cy="294"/>
                <a:chOff x="3144" y="1024"/>
                <a:chExt cx="133" cy="294"/>
              </a:xfrm>
            </p:grpSpPr>
            <p:sp>
              <p:nvSpPr>
                <p:cNvPr id="88139" name="Freeform 75"/>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8140" name="Arc 76"/>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8141" name="Arc 77"/>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9" name="Group 96"/>
            <p:cNvGrpSpPr>
              <a:grpSpLocks/>
            </p:cNvGrpSpPr>
            <p:nvPr/>
          </p:nvGrpSpPr>
          <p:grpSpPr bwMode="auto">
            <a:xfrm>
              <a:off x="3273" y="1024"/>
              <a:ext cx="133" cy="294"/>
              <a:chOff x="3273" y="1024"/>
              <a:chExt cx="133" cy="294"/>
            </a:xfrm>
          </p:grpSpPr>
          <p:grpSp>
            <p:nvGrpSpPr>
              <p:cNvPr id="10" name="Group 83"/>
              <p:cNvGrpSpPr>
                <a:grpSpLocks/>
              </p:cNvGrpSpPr>
              <p:nvPr/>
            </p:nvGrpSpPr>
            <p:grpSpPr bwMode="auto">
              <a:xfrm>
                <a:off x="3294" y="1107"/>
                <a:ext cx="92" cy="182"/>
                <a:chOff x="3294" y="1107"/>
                <a:chExt cx="92" cy="182"/>
              </a:xfrm>
            </p:grpSpPr>
            <p:sp>
              <p:nvSpPr>
                <p:cNvPr id="88144" name="Freeform 80"/>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8145" name="Arc 81"/>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8146" name="Arc 82"/>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87"/>
              <p:cNvGrpSpPr>
                <a:grpSpLocks/>
              </p:cNvGrpSpPr>
              <p:nvPr/>
            </p:nvGrpSpPr>
            <p:grpSpPr bwMode="auto">
              <a:xfrm>
                <a:off x="3286" y="1081"/>
                <a:ext cx="105" cy="219"/>
                <a:chOff x="3286" y="1081"/>
                <a:chExt cx="105" cy="219"/>
              </a:xfrm>
            </p:grpSpPr>
            <p:sp>
              <p:nvSpPr>
                <p:cNvPr id="88148" name="Freeform 84"/>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8149" name="Arc 85"/>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8150" name="Arc 86"/>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1"/>
              <p:cNvGrpSpPr>
                <a:grpSpLocks/>
              </p:cNvGrpSpPr>
              <p:nvPr/>
            </p:nvGrpSpPr>
            <p:grpSpPr bwMode="auto">
              <a:xfrm>
                <a:off x="3280" y="1059"/>
                <a:ext cx="118" cy="249"/>
                <a:chOff x="3280" y="1059"/>
                <a:chExt cx="118" cy="249"/>
              </a:xfrm>
            </p:grpSpPr>
            <p:sp>
              <p:nvSpPr>
                <p:cNvPr id="88152" name="Freeform 88"/>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8153" name="Arc 89"/>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8154" name="Arc 90"/>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5"/>
              <p:cNvGrpSpPr>
                <a:grpSpLocks/>
              </p:cNvGrpSpPr>
              <p:nvPr/>
            </p:nvGrpSpPr>
            <p:grpSpPr bwMode="auto">
              <a:xfrm>
                <a:off x="3273" y="1024"/>
                <a:ext cx="133" cy="294"/>
                <a:chOff x="3273" y="1024"/>
                <a:chExt cx="133" cy="294"/>
              </a:xfrm>
            </p:grpSpPr>
            <p:sp>
              <p:nvSpPr>
                <p:cNvPr id="88156" name="Freeform 92"/>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88157" name="Arc 93"/>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88158" name="Arc 94"/>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4" name="Group 114"/>
          <p:cNvGrpSpPr>
            <a:grpSpLocks/>
          </p:cNvGrpSpPr>
          <p:nvPr/>
        </p:nvGrpSpPr>
        <p:grpSpPr bwMode="auto">
          <a:xfrm>
            <a:off x="1036638" y="939800"/>
            <a:ext cx="723900" cy="969963"/>
            <a:chOff x="653" y="592"/>
            <a:chExt cx="456" cy="611"/>
          </a:xfrm>
        </p:grpSpPr>
        <p:sp>
          <p:nvSpPr>
            <p:cNvPr id="88162" name="Line 98"/>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88163" name="Line 99"/>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88164" name="Line 100"/>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65" name="Rectangle 101"/>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5" name="Group 105"/>
            <p:cNvGrpSpPr>
              <a:grpSpLocks/>
            </p:cNvGrpSpPr>
            <p:nvPr/>
          </p:nvGrpSpPr>
          <p:grpSpPr bwMode="auto">
            <a:xfrm>
              <a:off x="677" y="806"/>
              <a:ext cx="59" cy="60"/>
              <a:chOff x="677" y="806"/>
              <a:chExt cx="59" cy="60"/>
            </a:xfrm>
          </p:grpSpPr>
          <p:sp>
            <p:nvSpPr>
              <p:cNvPr id="88166" name="AutoShape 102"/>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88167" name="Line 103"/>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68" name="Line 104"/>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88170" name="Freeform 106"/>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6" name="Group 110"/>
            <p:cNvGrpSpPr>
              <a:grpSpLocks/>
            </p:cNvGrpSpPr>
            <p:nvPr/>
          </p:nvGrpSpPr>
          <p:grpSpPr bwMode="auto">
            <a:xfrm>
              <a:off x="708" y="974"/>
              <a:ext cx="115" cy="15"/>
              <a:chOff x="708" y="974"/>
              <a:chExt cx="115" cy="15"/>
            </a:xfrm>
          </p:grpSpPr>
          <p:sp>
            <p:nvSpPr>
              <p:cNvPr id="88171" name="Line 107"/>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72" name="Line 108"/>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8173" name="Line 109"/>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7" name="Group 113"/>
            <p:cNvGrpSpPr>
              <a:grpSpLocks/>
            </p:cNvGrpSpPr>
            <p:nvPr/>
          </p:nvGrpSpPr>
          <p:grpSpPr bwMode="auto">
            <a:xfrm>
              <a:off x="673" y="919"/>
              <a:ext cx="123" cy="3"/>
              <a:chOff x="673" y="919"/>
              <a:chExt cx="123" cy="3"/>
            </a:xfrm>
          </p:grpSpPr>
          <p:sp>
            <p:nvSpPr>
              <p:cNvPr id="88175" name="Rectangle 111"/>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88176" name="Line 112"/>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88179" name="Rectangle 115"/>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794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2000">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2"/>
          <p:cNvSpPr>
            <a:spLocks noChangeShapeType="1"/>
          </p:cNvSpPr>
          <p:nvPr/>
        </p:nvSpPr>
        <p:spPr bwMode="auto">
          <a:xfrm>
            <a:off x="2071688" y="4346575"/>
            <a:ext cx="6577012" cy="0"/>
          </a:xfrm>
          <a:prstGeom prst="line">
            <a:avLst/>
          </a:prstGeom>
          <a:noFill/>
          <a:ln w="12699">
            <a:solidFill>
              <a:schemeClr val="tx1"/>
            </a:solidFill>
            <a:prstDash val="dashDot"/>
            <a:round/>
            <a:headEnd type="none" w="sm" len="sm"/>
            <a:tailEnd type="none" w="sm" len="sm"/>
          </a:ln>
          <a:effectLst/>
        </p:spPr>
        <p:txBody>
          <a:bodyPr wrap="none" anchor="ctr"/>
          <a:lstStyle/>
          <a:p>
            <a:endParaRPr lang="en-GB"/>
          </a:p>
        </p:txBody>
      </p:sp>
      <p:sp>
        <p:nvSpPr>
          <p:cNvPr id="90115" name="Line 3"/>
          <p:cNvSpPr>
            <a:spLocks noChangeShapeType="1"/>
          </p:cNvSpPr>
          <p:nvPr/>
        </p:nvSpPr>
        <p:spPr bwMode="auto">
          <a:xfrm>
            <a:off x="21526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90116"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90117" name="Rectangle 5"/>
          <p:cNvSpPr>
            <a:spLocks noChangeArrowheads="1"/>
          </p:cNvSpPr>
          <p:nvPr/>
        </p:nvSpPr>
        <p:spPr bwMode="auto">
          <a:xfrm>
            <a:off x="457200" y="5373216"/>
            <a:ext cx="2314600"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90118"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90119"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0120"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0121"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0122" name="Arc 10"/>
          <p:cNvSpPr>
            <a:spLocks/>
          </p:cNvSpPr>
          <p:nvPr/>
        </p:nvSpPr>
        <p:spPr bwMode="auto">
          <a:xfrm rot="10800000">
            <a:off x="1854200" y="3665538"/>
            <a:ext cx="252413" cy="685800"/>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23" name="Arc 11"/>
          <p:cNvSpPr>
            <a:spLocks/>
          </p:cNvSpPr>
          <p:nvPr/>
        </p:nvSpPr>
        <p:spPr bwMode="auto">
          <a:xfrm>
            <a:off x="2108200"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24" name="Arc 1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25" name="Arc 13"/>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26" name="Arc 1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27" name="Arc 1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28" name="Arc 1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29" name="Arc 1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30" name="Arc 1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31" name="Arc 1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32" name="Arc 2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33" name="Arc 2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34" name="Arc 2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35" name="Arc 2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36" name="Arc 2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37" name="Arc 2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0138" name="Arc 2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0139" name="Arc 2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40" name="Arc 2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0141" name="Arc 2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42" name="Arc 3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43" name="Arc 3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44" name="Arc 3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45" name="Arc 3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0146" name="Line 34"/>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47" name="Line 35"/>
          <p:cNvSpPr>
            <a:spLocks noChangeShapeType="1"/>
          </p:cNvSpPr>
          <p:nvPr/>
        </p:nvSpPr>
        <p:spPr bwMode="auto">
          <a:xfrm>
            <a:off x="57340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90148" name="Line 36"/>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49" name="Line 37"/>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50" name="Line 38"/>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51" name="Rectangle 39"/>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90152" name="Rectangle 40"/>
          <p:cNvSpPr>
            <a:spLocks noChangeArrowheads="1"/>
          </p:cNvSpPr>
          <p:nvPr/>
        </p:nvSpPr>
        <p:spPr bwMode="auto">
          <a:xfrm>
            <a:off x="4902200" y="15430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0153" name="Rectangle 41"/>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2" name="Group 62"/>
          <p:cNvGrpSpPr>
            <a:grpSpLocks/>
          </p:cNvGrpSpPr>
          <p:nvPr/>
        </p:nvGrpSpPr>
        <p:grpSpPr bwMode="auto">
          <a:xfrm>
            <a:off x="4954588" y="1931988"/>
            <a:ext cx="465137" cy="1376362"/>
            <a:chOff x="3121" y="1217"/>
            <a:chExt cx="293" cy="867"/>
          </a:xfrm>
        </p:grpSpPr>
        <p:sp>
          <p:nvSpPr>
            <p:cNvPr id="90154" name="Rectangle 42"/>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90155" name="Rectangle 43"/>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90156" name="Rectangle 44"/>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90157" name="Rectangle 45"/>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90158" name="Rectangle 46"/>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0159" name="Line 47"/>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0" name="Line 48"/>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1" name="Line 49"/>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2" name="Line 50"/>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3" name="Line 51"/>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4" name="Line 52"/>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5" name="Line 53"/>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6" name="Line 54"/>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7" name="Line 55"/>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8" name="Line 56"/>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69" name="Line 57"/>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70" name="Line 58"/>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171" name="Rectangle 59"/>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0172" name="Rectangle 60"/>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0173" name="Arc 61"/>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3" name="Group 97"/>
          <p:cNvGrpSpPr>
            <a:grpSpLocks/>
          </p:cNvGrpSpPr>
          <p:nvPr/>
        </p:nvGrpSpPr>
        <p:grpSpPr bwMode="auto">
          <a:xfrm>
            <a:off x="4991100" y="1625600"/>
            <a:ext cx="415925" cy="466725"/>
            <a:chOff x="3144" y="1024"/>
            <a:chExt cx="262" cy="294"/>
          </a:xfrm>
        </p:grpSpPr>
        <p:grpSp>
          <p:nvGrpSpPr>
            <p:cNvPr id="4" name="Group 79"/>
            <p:cNvGrpSpPr>
              <a:grpSpLocks/>
            </p:cNvGrpSpPr>
            <p:nvPr/>
          </p:nvGrpSpPr>
          <p:grpSpPr bwMode="auto">
            <a:xfrm>
              <a:off x="3144" y="1024"/>
              <a:ext cx="133" cy="294"/>
              <a:chOff x="3144" y="1024"/>
              <a:chExt cx="133" cy="294"/>
            </a:xfrm>
          </p:grpSpPr>
          <p:grpSp>
            <p:nvGrpSpPr>
              <p:cNvPr id="5" name="Group 66"/>
              <p:cNvGrpSpPr>
                <a:grpSpLocks/>
              </p:cNvGrpSpPr>
              <p:nvPr/>
            </p:nvGrpSpPr>
            <p:grpSpPr bwMode="auto">
              <a:xfrm>
                <a:off x="3165" y="1107"/>
                <a:ext cx="90" cy="182"/>
                <a:chOff x="3165" y="1107"/>
                <a:chExt cx="90" cy="182"/>
              </a:xfrm>
            </p:grpSpPr>
            <p:sp>
              <p:nvSpPr>
                <p:cNvPr id="90175" name="Freeform 63"/>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0176" name="Arc 64"/>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0177" name="Arc 65"/>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70"/>
              <p:cNvGrpSpPr>
                <a:grpSpLocks/>
              </p:cNvGrpSpPr>
              <p:nvPr/>
            </p:nvGrpSpPr>
            <p:grpSpPr bwMode="auto">
              <a:xfrm>
                <a:off x="3158" y="1081"/>
                <a:ext cx="104" cy="219"/>
                <a:chOff x="3158" y="1081"/>
                <a:chExt cx="104" cy="219"/>
              </a:xfrm>
            </p:grpSpPr>
            <p:sp>
              <p:nvSpPr>
                <p:cNvPr id="90179" name="Freeform 67"/>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0180" name="Arc 68"/>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0181" name="Arc 69"/>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151" y="1058"/>
                <a:ext cx="118" cy="250"/>
                <a:chOff x="3151" y="1058"/>
                <a:chExt cx="118" cy="250"/>
              </a:xfrm>
            </p:grpSpPr>
            <p:sp>
              <p:nvSpPr>
                <p:cNvPr id="90183" name="Freeform 71"/>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0184" name="Arc 72"/>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0185" name="Arc 73"/>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8"/>
              <p:cNvGrpSpPr>
                <a:grpSpLocks/>
              </p:cNvGrpSpPr>
              <p:nvPr/>
            </p:nvGrpSpPr>
            <p:grpSpPr bwMode="auto">
              <a:xfrm>
                <a:off x="3144" y="1024"/>
                <a:ext cx="133" cy="294"/>
                <a:chOff x="3144" y="1024"/>
                <a:chExt cx="133" cy="294"/>
              </a:xfrm>
            </p:grpSpPr>
            <p:sp>
              <p:nvSpPr>
                <p:cNvPr id="90187" name="Freeform 75"/>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0188" name="Arc 76"/>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0189" name="Arc 77"/>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9" name="Group 96"/>
            <p:cNvGrpSpPr>
              <a:grpSpLocks/>
            </p:cNvGrpSpPr>
            <p:nvPr/>
          </p:nvGrpSpPr>
          <p:grpSpPr bwMode="auto">
            <a:xfrm>
              <a:off x="3273" y="1024"/>
              <a:ext cx="133" cy="294"/>
              <a:chOff x="3273" y="1024"/>
              <a:chExt cx="133" cy="294"/>
            </a:xfrm>
          </p:grpSpPr>
          <p:grpSp>
            <p:nvGrpSpPr>
              <p:cNvPr id="10" name="Group 83"/>
              <p:cNvGrpSpPr>
                <a:grpSpLocks/>
              </p:cNvGrpSpPr>
              <p:nvPr/>
            </p:nvGrpSpPr>
            <p:grpSpPr bwMode="auto">
              <a:xfrm>
                <a:off x="3294" y="1107"/>
                <a:ext cx="92" cy="182"/>
                <a:chOff x="3294" y="1107"/>
                <a:chExt cx="92" cy="182"/>
              </a:xfrm>
            </p:grpSpPr>
            <p:sp>
              <p:nvSpPr>
                <p:cNvPr id="90192" name="Freeform 80"/>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0193" name="Arc 81"/>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0194" name="Arc 82"/>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87"/>
              <p:cNvGrpSpPr>
                <a:grpSpLocks/>
              </p:cNvGrpSpPr>
              <p:nvPr/>
            </p:nvGrpSpPr>
            <p:grpSpPr bwMode="auto">
              <a:xfrm>
                <a:off x="3286" y="1081"/>
                <a:ext cx="105" cy="219"/>
                <a:chOff x="3286" y="1081"/>
                <a:chExt cx="105" cy="219"/>
              </a:xfrm>
            </p:grpSpPr>
            <p:sp>
              <p:nvSpPr>
                <p:cNvPr id="90196" name="Freeform 84"/>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0197" name="Arc 85"/>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0198" name="Arc 86"/>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1"/>
              <p:cNvGrpSpPr>
                <a:grpSpLocks/>
              </p:cNvGrpSpPr>
              <p:nvPr/>
            </p:nvGrpSpPr>
            <p:grpSpPr bwMode="auto">
              <a:xfrm>
                <a:off x="3280" y="1059"/>
                <a:ext cx="118" cy="249"/>
                <a:chOff x="3280" y="1059"/>
                <a:chExt cx="118" cy="249"/>
              </a:xfrm>
            </p:grpSpPr>
            <p:sp>
              <p:nvSpPr>
                <p:cNvPr id="90200" name="Freeform 88"/>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0201" name="Arc 89"/>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0202" name="Arc 90"/>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5"/>
              <p:cNvGrpSpPr>
                <a:grpSpLocks/>
              </p:cNvGrpSpPr>
              <p:nvPr/>
            </p:nvGrpSpPr>
            <p:grpSpPr bwMode="auto">
              <a:xfrm>
                <a:off x="3273" y="1024"/>
                <a:ext cx="133" cy="294"/>
                <a:chOff x="3273" y="1024"/>
                <a:chExt cx="133" cy="294"/>
              </a:xfrm>
            </p:grpSpPr>
            <p:sp>
              <p:nvSpPr>
                <p:cNvPr id="90204" name="Freeform 92"/>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0205" name="Arc 93"/>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0206" name="Arc 94"/>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4" name="Group 114"/>
          <p:cNvGrpSpPr>
            <a:grpSpLocks/>
          </p:cNvGrpSpPr>
          <p:nvPr/>
        </p:nvGrpSpPr>
        <p:grpSpPr bwMode="auto">
          <a:xfrm>
            <a:off x="1036638" y="939800"/>
            <a:ext cx="723900" cy="969963"/>
            <a:chOff x="653" y="592"/>
            <a:chExt cx="456" cy="611"/>
          </a:xfrm>
        </p:grpSpPr>
        <p:sp>
          <p:nvSpPr>
            <p:cNvPr id="90210" name="Line 98"/>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90211" name="Line 99"/>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90212" name="Line 100"/>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213" name="Rectangle 101"/>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5" name="Group 105"/>
            <p:cNvGrpSpPr>
              <a:grpSpLocks/>
            </p:cNvGrpSpPr>
            <p:nvPr/>
          </p:nvGrpSpPr>
          <p:grpSpPr bwMode="auto">
            <a:xfrm>
              <a:off x="677" y="806"/>
              <a:ext cx="59" cy="60"/>
              <a:chOff x="677" y="806"/>
              <a:chExt cx="59" cy="60"/>
            </a:xfrm>
          </p:grpSpPr>
          <p:sp>
            <p:nvSpPr>
              <p:cNvPr id="90214" name="AutoShape 102"/>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90215" name="Line 103"/>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216" name="Line 104"/>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90218" name="Freeform 106"/>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6" name="Group 110"/>
            <p:cNvGrpSpPr>
              <a:grpSpLocks/>
            </p:cNvGrpSpPr>
            <p:nvPr/>
          </p:nvGrpSpPr>
          <p:grpSpPr bwMode="auto">
            <a:xfrm>
              <a:off x="708" y="974"/>
              <a:ext cx="115" cy="15"/>
              <a:chOff x="708" y="974"/>
              <a:chExt cx="115" cy="15"/>
            </a:xfrm>
          </p:grpSpPr>
          <p:sp>
            <p:nvSpPr>
              <p:cNvPr id="90219" name="Line 107"/>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220" name="Line 108"/>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0221" name="Line 109"/>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7" name="Group 113"/>
            <p:cNvGrpSpPr>
              <a:grpSpLocks/>
            </p:cNvGrpSpPr>
            <p:nvPr/>
          </p:nvGrpSpPr>
          <p:grpSpPr bwMode="auto">
            <a:xfrm>
              <a:off x="673" y="919"/>
              <a:ext cx="123" cy="3"/>
              <a:chOff x="673" y="919"/>
              <a:chExt cx="123" cy="3"/>
            </a:xfrm>
          </p:grpSpPr>
          <p:sp>
            <p:nvSpPr>
              <p:cNvPr id="90223" name="Rectangle 111"/>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90224" name="Line 112"/>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90227" name="Rectangle 115"/>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897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2000">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2"/>
          <p:cNvSpPr>
            <a:spLocks noChangeShapeType="1"/>
          </p:cNvSpPr>
          <p:nvPr/>
        </p:nvSpPr>
        <p:spPr bwMode="auto">
          <a:xfrm>
            <a:off x="2071688" y="4346575"/>
            <a:ext cx="6577012" cy="0"/>
          </a:xfrm>
          <a:prstGeom prst="line">
            <a:avLst/>
          </a:prstGeom>
          <a:noFill/>
          <a:ln w="12699">
            <a:solidFill>
              <a:schemeClr val="tx1"/>
            </a:solidFill>
            <a:prstDash val="dashDot"/>
            <a:round/>
            <a:headEnd type="none" w="sm" len="sm"/>
            <a:tailEnd type="none" w="sm" len="sm"/>
          </a:ln>
          <a:effectLst/>
        </p:spPr>
        <p:txBody>
          <a:bodyPr wrap="none" anchor="ctr"/>
          <a:lstStyle/>
          <a:p>
            <a:endParaRPr lang="en-GB"/>
          </a:p>
        </p:txBody>
      </p:sp>
      <p:sp>
        <p:nvSpPr>
          <p:cNvPr id="92163" name="Line 3"/>
          <p:cNvSpPr>
            <a:spLocks noChangeShapeType="1"/>
          </p:cNvSpPr>
          <p:nvPr/>
        </p:nvSpPr>
        <p:spPr bwMode="auto">
          <a:xfrm>
            <a:off x="21526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92164"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92165" name="Rectangle 5"/>
          <p:cNvSpPr>
            <a:spLocks noChangeArrowheads="1"/>
          </p:cNvSpPr>
          <p:nvPr/>
        </p:nvSpPr>
        <p:spPr bwMode="auto">
          <a:xfrm>
            <a:off x="457200" y="5363282"/>
            <a:ext cx="2170584"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92166"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92167"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2168"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2169"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2170" name="Arc 10"/>
          <p:cNvSpPr>
            <a:spLocks/>
          </p:cNvSpPr>
          <p:nvPr/>
        </p:nvSpPr>
        <p:spPr bwMode="auto">
          <a:xfrm rot="10800000">
            <a:off x="1854200" y="3665538"/>
            <a:ext cx="252413" cy="685800"/>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1" name="Arc 11"/>
          <p:cNvSpPr>
            <a:spLocks/>
          </p:cNvSpPr>
          <p:nvPr/>
        </p:nvSpPr>
        <p:spPr bwMode="auto">
          <a:xfrm>
            <a:off x="2108200"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2" name="Arc 1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3" name="Arc 13"/>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4" name="Arc 1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5" name="Arc 1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6" name="Arc 1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7" name="Arc 1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8" name="Arc 1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79" name="Arc 1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0" name="Arc 2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1" name="Arc 2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2" name="Arc 2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3" name="Arc 2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4" name="Arc 2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5" name="Arc 2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6" name="Arc 2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7" name="Arc 2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2188" name="Arc 2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89" name="Arc 2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2190" name="Arc 3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2191" name="Arc 3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92" name="Arc 3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93" name="Arc 3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2194" name="Line 34"/>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195" name="Line 35"/>
          <p:cNvSpPr>
            <a:spLocks noChangeShapeType="1"/>
          </p:cNvSpPr>
          <p:nvPr/>
        </p:nvSpPr>
        <p:spPr bwMode="auto">
          <a:xfrm>
            <a:off x="57340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92196" name="Line 36"/>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197" name="Line 37"/>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198" name="Line 38"/>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199" name="Rectangle 39"/>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92200" name="Rectangle 40"/>
          <p:cNvSpPr>
            <a:spLocks noChangeArrowheads="1"/>
          </p:cNvSpPr>
          <p:nvPr/>
        </p:nvSpPr>
        <p:spPr bwMode="auto">
          <a:xfrm>
            <a:off x="4902200" y="14922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2201" name="Rectangle 41"/>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2" name="Group 62"/>
          <p:cNvGrpSpPr>
            <a:grpSpLocks/>
          </p:cNvGrpSpPr>
          <p:nvPr/>
        </p:nvGrpSpPr>
        <p:grpSpPr bwMode="auto">
          <a:xfrm>
            <a:off x="4954588" y="1931988"/>
            <a:ext cx="465137" cy="1376362"/>
            <a:chOff x="3121" y="1217"/>
            <a:chExt cx="293" cy="867"/>
          </a:xfrm>
        </p:grpSpPr>
        <p:sp>
          <p:nvSpPr>
            <p:cNvPr id="92202" name="Rectangle 42"/>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92203" name="Rectangle 43"/>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92204" name="Rectangle 44"/>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92205" name="Rectangle 45"/>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92206" name="Rectangle 46"/>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2207" name="Line 47"/>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08" name="Line 48"/>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09" name="Line 49"/>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0" name="Line 50"/>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1" name="Line 51"/>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2" name="Line 52"/>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3" name="Line 53"/>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4" name="Line 54"/>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5" name="Line 55"/>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6" name="Line 56"/>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7" name="Line 57"/>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8" name="Line 58"/>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19" name="Rectangle 59"/>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2220" name="Rectangle 60"/>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2221" name="Arc 61"/>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3" name="Group 97"/>
          <p:cNvGrpSpPr>
            <a:grpSpLocks/>
          </p:cNvGrpSpPr>
          <p:nvPr/>
        </p:nvGrpSpPr>
        <p:grpSpPr bwMode="auto">
          <a:xfrm>
            <a:off x="4991100" y="1625600"/>
            <a:ext cx="415925" cy="466725"/>
            <a:chOff x="3144" y="1024"/>
            <a:chExt cx="262" cy="294"/>
          </a:xfrm>
        </p:grpSpPr>
        <p:grpSp>
          <p:nvGrpSpPr>
            <p:cNvPr id="4" name="Group 79"/>
            <p:cNvGrpSpPr>
              <a:grpSpLocks/>
            </p:cNvGrpSpPr>
            <p:nvPr/>
          </p:nvGrpSpPr>
          <p:grpSpPr bwMode="auto">
            <a:xfrm>
              <a:off x="3144" y="1024"/>
              <a:ext cx="133" cy="294"/>
              <a:chOff x="3144" y="1024"/>
              <a:chExt cx="133" cy="294"/>
            </a:xfrm>
          </p:grpSpPr>
          <p:grpSp>
            <p:nvGrpSpPr>
              <p:cNvPr id="5" name="Group 66"/>
              <p:cNvGrpSpPr>
                <a:grpSpLocks/>
              </p:cNvGrpSpPr>
              <p:nvPr/>
            </p:nvGrpSpPr>
            <p:grpSpPr bwMode="auto">
              <a:xfrm>
                <a:off x="3165" y="1107"/>
                <a:ext cx="90" cy="182"/>
                <a:chOff x="3165" y="1107"/>
                <a:chExt cx="90" cy="182"/>
              </a:xfrm>
            </p:grpSpPr>
            <p:sp>
              <p:nvSpPr>
                <p:cNvPr id="92223" name="Freeform 63"/>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2224" name="Arc 64"/>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2225" name="Arc 65"/>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70"/>
              <p:cNvGrpSpPr>
                <a:grpSpLocks/>
              </p:cNvGrpSpPr>
              <p:nvPr/>
            </p:nvGrpSpPr>
            <p:grpSpPr bwMode="auto">
              <a:xfrm>
                <a:off x="3158" y="1081"/>
                <a:ext cx="104" cy="219"/>
                <a:chOff x="3158" y="1081"/>
                <a:chExt cx="104" cy="219"/>
              </a:xfrm>
            </p:grpSpPr>
            <p:sp>
              <p:nvSpPr>
                <p:cNvPr id="92227" name="Freeform 67"/>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2228" name="Arc 68"/>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2229" name="Arc 69"/>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151" y="1058"/>
                <a:ext cx="118" cy="250"/>
                <a:chOff x="3151" y="1058"/>
                <a:chExt cx="118" cy="250"/>
              </a:xfrm>
            </p:grpSpPr>
            <p:sp>
              <p:nvSpPr>
                <p:cNvPr id="92231" name="Freeform 71"/>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2232" name="Arc 72"/>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2233" name="Arc 73"/>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8"/>
              <p:cNvGrpSpPr>
                <a:grpSpLocks/>
              </p:cNvGrpSpPr>
              <p:nvPr/>
            </p:nvGrpSpPr>
            <p:grpSpPr bwMode="auto">
              <a:xfrm>
                <a:off x="3144" y="1024"/>
                <a:ext cx="133" cy="294"/>
                <a:chOff x="3144" y="1024"/>
                <a:chExt cx="133" cy="294"/>
              </a:xfrm>
            </p:grpSpPr>
            <p:sp>
              <p:nvSpPr>
                <p:cNvPr id="92235" name="Freeform 75"/>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2236" name="Arc 76"/>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2237" name="Arc 77"/>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9" name="Group 96"/>
            <p:cNvGrpSpPr>
              <a:grpSpLocks/>
            </p:cNvGrpSpPr>
            <p:nvPr/>
          </p:nvGrpSpPr>
          <p:grpSpPr bwMode="auto">
            <a:xfrm>
              <a:off x="3273" y="1024"/>
              <a:ext cx="133" cy="294"/>
              <a:chOff x="3273" y="1024"/>
              <a:chExt cx="133" cy="294"/>
            </a:xfrm>
          </p:grpSpPr>
          <p:grpSp>
            <p:nvGrpSpPr>
              <p:cNvPr id="10" name="Group 83"/>
              <p:cNvGrpSpPr>
                <a:grpSpLocks/>
              </p:cNvGrpSpPr>
              <p:nvPr/>
            </p:nvGrpSpPr>
            <p:grpSpPr bwMode="auto">
              <a:xfrm>
                <a:off x="3294" y="1107"/>
                <a:ext cx="92" cy="182"/>
                <a:chOff x="3294" y="1107"/>
                <a:chExt cx="92" cy="182"/>
              </a:xfrm>
            </p:grpSpPr>
            <p:sp>
              <p:nvSpPr>
                <p:cNvPr id="92240" name="Freeform 80"/>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2241" name="Arc 81"/>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2242" name="Arc 82"/>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87"/>
              <p:cNvGrpSpPr>
                <a:grpSpLocks/>
              </p:cNvGrpSpPr>
              <p:nvPr/>
            </p:nvGrpSpPr>
            <p:grpSpPr bwMode="auto">
              <a:xfrm>
                <a:off x="3286" y="1081"/>
                <a:ext cx="105" cy="219"/>
                <a:chOff x="3286" y="1081"/>
                <a:chExt cx="105" cy="219"/>
              </a:xfrm>
            </p:grpSpPr>
            <p:sp>
              <p:nvSpPr>
                <p:cNvPr id="92244" name="Freeform 84"/>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2245" name="Arc 85"/>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2246" name="Arc 86"/>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1"/>
              <p:cNvGrpSpPr>
                <a:grpSpLocks/>
              </p:cNvGrpSpPr>
              <p:nvPr/>
            </p:nvGrpSpPr>
            <p:grpSpPr bwMode="auto">
              <a:xfrm>
                <a:off x="3280" y="1059"/>
                <a:ext cx="118" cy="249"/>
                <a:chOff x="3280" y="1059"/>
                <a:chExt cx="118" cy="249"/>
              </a:xfrm>
            </p:grpSpPr>
            <p:sp>
              <p:nvSpPr>
                <p:cNvPr id="92248" name="Freeform 88"/>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2249" name="Arc 89"/>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2250" name="Arc 90"/>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5"/>
              <p:cNvGrpSpPr>
                <a:grpSpLocks/>
              </p:cNvGrpSpPr>
              <p:nvPr/>
            </p:nvGrpSpPr>
            <p:grpSpPr bwMode="auto">
              <a:xfrm>
                <a:off x="3273" y="1024"/>
                <a:ext cx="133" cy="294"/>
                <a:chOff x="3273" y="1024"/>
                <a:chExt cx="133" cy="294"/>
              </a:xfrm>
            </p:grpSpPr>
            <p:sp>
              <p:nvSpPr>
                <p:cNvPr id="92252" name="Freeform 92"/>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2253" name="Arc 93"/>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2254" name="Arc 94"/>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4" name="Group 114"/>
          <p:cNvGrpSpPr>
            <a:grpSpLocks/>
          </p:cNvGrpSpPr>
          <p:nvPr/>
        </p:nvGrpSpPr>
        <p:grpSpPr bwMode="auto">
          <a:xfrm>
            <a:off x="1036638" y="939800"/>
            <a:ext cx="723900" cy="969963"/>
            <a:chOff x="653" y="592"/>
            <a:chExt cx="456" cy="611"/>
          </a:xfrm>
        </p:grpSpPr>
        <p:sp>
          <p:nvSpPr>
            <p:cNvPr id="92258" name="Line 98"/>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92259" name="Line 99"/>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92260" name="Line 100"/>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61" name="Rectangle 101"/>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5" name="Group 105"/>
            <p:cNvGrpSpPr>
              <a:grpSpLocks/>
            </p:cNvGrpSpPr>
            <p:nvPr/>
          </p:nvGrpSpPr>
          <p:grpSpPr bwMode="auto">
            <a:xfrm>
              <a:off x="677" y="806"/>
              <a:ext cx="59" cy="60"/>
              <a:chOff x="677" y="806"/>
              <a:chExt cx="59" cy="60"/>
            </a:xfrm>
          </p:grpSpPr>
          <p:sp>
            <p:nvSpPr>
              <p:cNvPr id="92262" name="AutoShape 102"/>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92263" name="Line 103"/>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64" name="Line 104"/>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92266" name="Freeform 106"/>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6" name="Group 110"/>
            <p:cNvGrpSpPr>
              <a:grpSpLocks/>
            </p:cNvGrpSpPr>
            <p:nvPr/>
          </p:nvGrpSpPr>
          <p:grpSpPr bwMode="auto">
            <a:xfrm>
              <a:off x="708" y="974"/>
              <a:ext cx="115" cy="15"/>
              <a:chOff x="708" y="974"/>
              <a:chExt cx="115" cy="15"/>
            </a:xfrm>
          </p:grpSpPr>
          <p:sp>
            <p:nvSpPr>
              <p:cNvPr id="92267" name="Line 107"/>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68" name="Line 108"/>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2269" name="Line 109"/>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7" name="Group 113"/>
            <p:cNvGrpSpPr>
              <a:grpSpLocks/>
            </p:cNvGrpSpPr>
            <p:nvPr/>
          </p:nvGrpSpPr>
          <p:grpSpPr bwMode="auto">
            <a:xfrm>
              <a:off x="673" y="919"/>
              <a:ext cx="123" cy="3"/>
              <a:chOff x="673" y="919"/>
              <a:chExt cx="123" cy="3"/>
            </a:xfrm>
          </p:grpSpPr>
          <p:sp>
            <p:nvSpPr>
              <p:cNvPr id="92271" name="Rectangle 111"/>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92272" name="Line 112"/>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92275" name="Rectangle 115"/>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69994"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2000">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Line 2"/>
          <p:cNvSpPr>
            <a:spLocks noChangeShapeType="1"/>
          </p:cNvSpPr>
          <p:nvPr/>
        </p:nvSpPr>
        <p:spPr bwMode="auto">
          <a:xfrm>
            <a:off x="2071688" y="4346575"/>
            <a:ext cx="6577012" cy="0"/>
          </a:xfrm>
          <a:prstGeom prst="line">
            <a:avLst/>
          </a:prstGeom>
          <a:noFill/>
          <a:ln w="12699">
            <a:solidFill>
              <a:schemeClr val="tx1"/>
            </a:solidFill>
            <a:prstDash val="dashDot"/>
            <a:round/>
            <a:headEnd type="none" w="sm" len="sm"/>
            <a:tailEnd type="none" w="sm" len="sm"/>
          </a:ln>
          <a:effectLst/>
        </p:spPr>
        <p:txBody>
          <a:bodyPr wrap="none" anchor="ctr"/>
          <a:lstStyle/>
          <a:p>
            <a:endParaRPr lang="en-GB"/>
          </a:p>
        </p:txBody>
      </p:sp>
      <p:sp>
        <p:nvSpPr>
          <p:cNvPr id="94211" name="Line 3"/>
          <p:cNvSpPr>
            <a:spLocks noChangeShapeType="1"/>
          </p:cNvSpPr>
          <p:nvPr/>
        </p:nvSpPr>
        <p:spPr bwMode="auto">
          <a:xfrm>
            <a:off x="21526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94212"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94213" name="Rectangle 5"/>
          <p:cNvSpPr>
            <a:spLocks noChangeArrowheads="1"/>
          </p:cNvSpPr>
          <p:nvPr/>
        </p:nvSpPr>
        <p:spPr bwMode="auto">
          <a:xfrm>
            <a:off x="457200" y="5373216"/>
            <a:ext cx="2170584"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94214"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94215"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4216"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4217"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4218" name="Arc 10"/>
          <p:cNvSpPr>
            <a:spLocks/>
          </p:cNvSpPr>
          <p:nvPr/>
        </p:nvSpPr>
        <p:spPr bwMode="auto">
          <a:xfrm rot="10800000">
            <a:off x="1854200" y="3665538"/>
            <a:ext cx="252413" cy="685800"/>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19" name="Arc 11"/>
          <p:cNvSpPr>
            <a:spLocks/>
          </p:cNvSpPr>
          <p:nvPr/>
        </p:nvSpPr>
        <p:spPr bwMode="auto">
          <a:xfrm>
            <a:off x="2108200"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0" name="Arc 12"/>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1" name="Arc 13"/>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2" name="Arc 14"/>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3" name="Arc 15"/>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4" name="Arc 16"/>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5" name="Arc 17"/>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6" name="Arc 18"/>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7" name="Arc 19"/>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8" name="Arc 20"/>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29" name="Arc 21"/>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0" name="Arc 22"/>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1" name="Arc 23"/>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2" name="Arc 24"/>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3" name="Arc 25"/>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4" name="Arc 26"/>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5" name="Arc 27"/>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6" name="Arc 28"/>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7" name="Arc 29"/>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8" name="Arc 30"/>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4239" name="Arc 31"/>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4240" name="Arc 32"/>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4241" name="Arc 33"/>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25399" cap="rnd">
            <a:solidFill>
              <a:srgbClr val="CC0000"/>
            </a:solidFill>
            <a:round/>
            <a:headEnd type="none" w="sm" len="sm"/>
            <a:tailEnd type="none" w="sm" len="sm"/>
          </a:ln>
          <a:effectLst/>
        </p:spPr>
        <p:txBody>
          <a:bodyPr wrap="none" anchor="ctr"/>
          <a:lstStyle/>
          <a:p>
            <a:endParaRPr lang="en-GB"/>
          </a:p>
        </p:txBody>
      </p:sp>
      <p:sp>
        <p:nvSpPr>
          <p:cNvPr id="94242" name="Line 34"/>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43" name="Line 35"/>
          <p:cNvSpPr>
            <a:spLocks noChangeShapeType="1"/>
          </p:cNvSpPr>
          <p:nvPr/>
        </p:nvSpPr>
        <p:spPr bwMode="auto">
          <a:xfrm>
            <a:off x="5734050" y="6172200"/>
            <a:ext cx="2724150" cy="0"/>
          </a:xfrm>
          <a:prstGeom prst="line">
            <a:avLst/>
          </a:prstGeom>
          <a:noFill/>
          <a:ln w="25399">
            <a:solidFill>
              <a:schemeClr val="accent2"/>
            </a:solidFill>
            <a:round/>
            <a:headEnd type="none" w="sm" len="sm"/>
            <a:tailEnd type="none" w="sm" len="sm"/>
          </a:ln>
          <a:effectLst/>
        </p:spPr>
        <p:txBody>
          <a:bodyPr wrap="none" anchor="ctr"/>
          <a:lstStyle/>
          <a:p>
            <a:endParaRPr lang="en-GB"/>
          </a:p>
        </p:txBody>
      </p:sp>
      <p:sp>
        <p:nvSpPr>
          <p:cNvPr id="94244" name="Line 36"/>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45" name="Line 37"/>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46" name="Line 38"/>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47" name="Rectangle 39"/>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94248" name="Rectangle 40"/>
          <p:cNvSpPr>
            <a:spLocks noChangeArrowheads="1"/>
          </p:cNvSpPr>
          <p:nvPr/>
        </p:nvSpPr>
        <p:spPr bwMode="auto">
          <a:xfrm>
            <a:off x="4914900" y="13652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4249" name="Rectangle 41"/>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2" name="Group 62"/>
          <p:cNvGrpSpPr>
            <a:grpSpLocks/>
          </p:cNvGrpSpPr>
          <p:nvPr/>
        </p:nvGrpSpPr>
        <p:grpSpPr bwMode="auto">
          <a:xfrm>
            <a:off x="4954588" y="1931988"/>
            <a:ext cx="465137" cy="1376362"/>
            <a:chOff x="3121" y="1217"/>
            <a:chExt cx="293" cy="867"/>
          </a:xfrm>
        </p:grpSpPr>
        <p:sp>
          <p:nvSpPr>
            <p:cNvPr id="94250" name="Rectangle 42"/>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94251" name="Rectangle 43"/>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94252" name="Rectangle 44"/>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94253" name="Rectangle 45"/>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94254" name="Rectangle 46"/>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4255" name="Line 47"/>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56" name="Line 48"/>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57" name="Line 49"/>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58" name="Line 50"/>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59" name="Line 51"/>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60" name="Line 52"/>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61" name="Line 53"/>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62" name="Line 54"/>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63" name="Line 55"/>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64" name="Line 56"/>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65" name="Line 57"/>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66" name="Line 58"/>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267" name="Rectangle 59"/>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4268" name="Rectangle 60"/>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4269" name="Arc 61"/>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3" name="Group 97"/>
          <p:cNvGrpSpPr>
            <a:grpSpLocks/>
          </p:cNvGrpSpPr>
          <p:nvPr/>
        </p:nvGrpSpPr>
        <p:grpSpPr bwMode="auto">
          <a:xfrm>
            <a:off x="4991100" y="1625600"/>
            <a:ext cx="415925" cy="466725"/>
            <a:chOff x="3144" y="1024"/>
            <a:chExt cx="262" cy="294"/>
          </a:xfrm>
        </p:grpSpPr>
        <p:grpSp>
          <p:nvGrpSpPr>
            <p:cNvPr id="4" name="Group 79"/>
            <p:cNvGrpSpPr>
              <a:grpSpLocks/>
            </p:cNvGrpSpPr>
            <p:nvPr/>
          </p:nvGrpSpPr>
          <p:grpSpPr bwMode="auto">
            <a:xfrm>
              <a:off x="3144" y="1024"/>
              <a:ext cx="133" cy="294"/>
              <a:chOff x="3144" y="1024"/>
              <a:chExt cx="133" cy="294"/>
            </a:xfrm>
          </p:grpSpPr>
          <p:grpSp>
            <p:nvGrpSpPr>
              <p:cNvPr id="5" name="Group 66"/>
              <p:cNvGrpSpPr>
                <a:grpSpLocks/>
              </p:cNvGrpSpPr>
              <p:nvPr/>
            </p:nvGrpSpPr>
            <p:grpSpPr bwMode="auto">
              <a:xfrm>
                <a:off x="3165" y="1107"/>
                <a:ext cx="90" cy="182"/>
                <a:chOff x="3165" y="1107"/>
                <a:chExt cx="90" cy="182"/>
              </a:xfrm>
            </p:grpSpPr>
            <p:sp>
              <p:nvSpPr>
                <p:cNvPr id="94271" name="Freeform 63"/>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4272" name="Arc 64"/>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4273" name="Arc 65"/>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6" name="Group 70"/>
              <p:cNvGrpSpPr>
                <a:grpSpLocks/>
              </p:cNvGrpSpPr>
              <p:nvPr/>
            </p:nvGrpSpPr>
            <p:grpSpPr bwMode="auto">
              <a:xfrm>
                <a:off x="3158" y="1081"/>
                <a:ext cx="104" cy="219"/>
                <a:chOff x="3158" y="1081"/>
                <a:chExt cx="104" cy="219"/>
              </a:xfrm>
            </p:grpSpPr>
            <p:sp>
              <p:nvSpPr>
                <p:cNvPr id="94275" name="Freeform 67"/>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4276" name="Arc 68"/>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4277" name="Arc 69"/>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151" y="1058"/>
                <a:ext cx="118" cy="250"/>
                <a:chOff x="3151" y="1058"/>
                <a:chExt cx="118" cy="250"/>
              </a:xfrm>
            </p:grpSpPr>
            <p:sp>
              <p:nvSpPr>
                <p:cNvPr id="94279" name="Freeform 71"/>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4280" name="Arc 72"/>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4281" name="Arc 73"/>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8"/>
              <p:cNvGrpSpPr>
                <a:grpSpLocks/>
              </p:cNvGrpSpPr>
              <p:nvPr/>
            </p:nvGrpSpPr>
            <p:grpSpPr bwMode="auto">
              <a:xfrm>
                <a:off x="3144" y="1024"/>
                <a:ext cx="133" cy="294"/>
                <a:chOff x="3144" y="1024"/>
                <a:chExt cx="133" cy="294"/>
              </a:xfrm>
            </p:grpSpPr>
            <p:sp>
              <p:nvSpPr>
                <p:cNvPr id="94283" name="Freeform 75"/>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4284" name="Arc 76"/>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4285" name="Arc 77"/>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9" name="Group 96"/>
            <p:cNvGrpSpPr>
              <a:grpSpLocks/>
            </p:cNvGrpSpPr>
            <p:nvPr/>
          </p:nvGrpSpPr>
          <p:grpSpPr bwMode="auto">
            <a:xfrm>
              <a:off x="3273" y="1024"/>
              <a:ext cx="133" cy="294"/>
              <a:chOff x="3273" y="1024"/>
              <a:chExt cx="133" cy="294"/>
            </a:xfrm>
          </p:grpSpPr>
          <p:grpSp>
            <p:nvGrpSpPr>
              <p:cNvPr id="10" name="Group 83"/>
              <p:cNvGrpSpPr>
                <a:grpSpLocks/>
              </p:cNvGrpSpPr>
              <p:nvPr/>
            </p:nvGrpSpPr>
            <p:grpSpPr bwMode="auto">
              <a:xfrm>
                <a:off x="3294" y="1107"/>
                <a:ext cx="92" cy="182"/>
                <a:chOff x="3294" y="1107"/>
                <a:chExt cx="92" cy="182"/>
              </a:xfrm>
            </p:grpSpPr>
            <p:sp>
              <p:nvSpPr>
                <p:cNvPr id="94288" name="Freeform 80"/>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4289" name="Arc 81"/>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4290" name="Arc 82"/>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1" name="Group 87"/>
              <p:cNvGrpSpPr>
                <a:grpSpLocks/>
              </p:cNvGrpSpPr>
              <p:nvPr/>
            </p:nvGrpSpPr>
            <p:grpSpPr bwMode="auto">
              <a:xfrm>
                <a:off x="3286" y="1081"/>
                <a:ext cx="105" cy="219"/>
                <a:chOff x="3286" y="1081"/>
                <a:chExt cx="105" cy="219"/>
              </a:xfrm>
            </p:grpSpPr>
            <p:sp>
              <p:nvSpPr>
                <p:cNvPr id="94292" name="Freeform 84"/>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4293" name="Arc 85"/>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4294" name="Arc 86"/>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1"/>
              <p:cNvGrpSpPr>
                <a:grpSpLocks/>
              </p:cNvGrpSpPr>
              <p:nvPr/>
            </p:nvGrpSpPr>
            <p:grpSpPr bwMode="auto">
              <a:xfrm>
                <a:off x="3280" y="1059"/>
                <a:ext cx="118" cy="249"/>
                <a:chOff x="3280" y="1059"/>
                <a:chExt cx="118" cy="249"/>
              </a:xfrm>
            </p:grpSpPr>
            <p:sp>
              <p:nvSpPr>
                <p:cNvPr id="94296" name="Freeform 88"/>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4297" name="Arc 89"/>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4298" name="Arc 90"/>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5"/>
              <p:cNvGrpSpPr>
                <a:grpSpLocks/>
              </p:cNvGrpSpPr>
              <p:nvPr/>
            </p:nvGrpSpPr>
            <p:grpSpPr bwMode="auto">
              <a:xfrm>
                <a:off x="3273" y="1024"/>
                <a:ext cx="133" cy="294"/>
                <a:chOff x="3273" y="1024"/>
                <a:chExt cx="133" cy="294"/>
              </a:xfrm>
            </p:grpSpPr>
            <p:sp>
              <p:nvSpPr>
                <p:cNvPr id="94300" name="Freeform 92"/>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4301" name="Arc 93"/>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4302" name="Arc 94"/>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4" name="Group 114"/>
          <p:cNvGrpSpPr>
            <a:grpSpLocks/>
          </p:cNvGrpSpPr>
          <p:nvPr/>
        </p:nvGrpSpPr>
        <p:grpSpPr bwMode="auto">
          <a:xfrm>
            <a:off x="1036638" y="939800"/>
            <a:ext cx="723900" cy="969963"/>
            <a:chOff x="653" y="592"/>
            <a:chExt cx="456" cy="611"/>
          </a:xfrm>
        </p:grpSpPr>
        <p:sp>
          <p:nvSpPr>
            <p:cNvPr id="94306" name="Line 98"/>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94307" name="Line 99"/>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94308" name="Line 100"/>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309" name="Rectangle 101"/>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5" name="Group 105"/>
            <p:cNvGrpSpPr>
              <a:grpSpLocks/>
            </p:cNvGrpSpPr>
            <p:nvPr/>
          </p:nvGrpSpPr>
          <p:grpSpPr bwMode="auto">
            <a:xfrm>
              <a:off x="677" y="806"/>
              <a:ext cx="59" cy="60"/>
              <a:chOff x="677" y="806"/>
              <a:chExt cx="59" cy="60"/>
            </a:xfrm>
          </p:grpSpPr>
          <p:sp>
            <p:nvSpPr>
              <p:cNvPr id="94310" name="AutoShape 102"/>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94311" name="Line 103"/>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312" name="Line 104"/>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94314" name="Freeform 106"/>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6" name="Group 110"/>
            <p:cNvGrpSpPr>
              <a:grpSpLocks/>
            </p:cNvGrpSpPr>
            <p:nvPr/>
          </p:nvGrpSpPr>
          <p:grpSpPr bwMode="auto">
            <a:xfrm>
              <a:off x="708" y="974"/>
              <a:ext cx="115" cy="15"/>
              <a:chOff x="708" y="974"/>
              <a:chExt cx="115" cy="15"/>
            </a:xfrm>
          </p:grpSpPr>
          <p:sp>
            <p:nvSpPr>
              <p:cNvPr id="94315" name="Line 107"/>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316" name="Line 108"/>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4317" name="Line 109"/>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7" name="Group 113"/>
            <p:cNvGrpSpPr>
              <a:grpSpLocks/>
            </p:cNvGrpSpPr>
            <p:nvPr/>
          </p:nvGrpSpPr>
          <p:grpSpPr bwMode="auto">
            <a:xfrm>
              <a:off x="673" y="919"/>
              <a:ext cx="123" cy="3"/>
              <a:chOff x="673" y="919"/>
              <a:chExt cx="123" cy="3"/>
            </a:xfrm>
          </p:grpSpPr>
          <p:sp>
            <p:nvSpPr>
              <p:cNvPr id="94319" name="Rectangle 111"/>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94320" name="Line 112"/>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94323" name="Rectangle 115"/>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101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2000">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2"/>
          <p:cNvSpPr>
            <a:spLocks noChangeShapeType="1"/>
          </p:cNvSpPr>
          <p:nvPr/>
        </p:nvSpPr>
        <p:spPr bwMode="auto">
          <a:xfrm>
            <a:off x="2071688" y="4346575"/>
            <a:ext cx="6577012" cy="0"/>
          </a:xfrm>
          <a:prstGeom prst="line">
            <a:avLst/>
          </a:prstGeom>
          <a:noFill/>
          <a:ln w="12699">
            <a:solidFill>
              <a:schemeClr val="tx1"/>
            </a:solidFill>
            <a:prstDash val="dashDot"/>
            <a:round/>
            <a:headEnd type="none" w="sm" len="sm"/>
            <a:tailEnd type="none" w="sm" len="sm"/>
          </a:ln>
          <a:effectLst/>
        </p:spPr>
        <p:txBody>
          <a:bodyPr wrap="none" anchor="ctr"/>
          <a:lstStyle/>
          <a:p>
            <a:endParaRPr lang="en-GB"/>
          </a:p>
        </p:txBody>
      </p:sp>
      <p:sp>
        <p:nvSpPr>
          <p:cNvPr id="96259" name="Line 3"/>
          <p:cNvSpPr>
            <a:spLocks noChangeShapeType="1"/>
          </p:cNvSpPr>
          <p:nvPr/>
        </p:nvSpPr>
        <p:spPr bwMode="auto">
          <a:xfrm>
            <a:off x="2152650" y="6172200"/>
            <a:ext cx="272415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260"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96261" name="Rectangle 5"/>
          <p:cNvSpPr>
            <a:spLocks noChangeArrowheads="1"/>
          </p:cNvSpPr>
          <p:nvPr/>
        </p:nvSpPr>
        <p:spPr bwMode="auto">
          <a:xfrm>
            <a:off x="457200" y="5373216"/>
            <a:ext cx="2458616"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96262"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96263"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6264"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6265"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96266" name="Arc 10"/>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67" name="Arc 11"/>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68" name="Arc 12"/>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69" name="Arc 13"/>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0" name="Arc 14"/>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1" name="Arc 15"/>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2" name="Arc 16"/>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3" name="Arc 17"/>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4" name="Arc 18"/>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5" name="Arc 19"/>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6" name="Arc 20"/>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7" name="Arc 21"/>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8" name="Arc 22"/>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79" name="Arc 23"/>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80" name="Arc 24"/>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81" name="Arc 25"/>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82" name="Arc 26"/>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nvGrpSpPr>
          <p:cNvPr id="2" name="Group 29"/>
          <p:cNvGrpSpPr>
            <a:grpSpLocks/>
          </p:cNvGrpSpPr>
          <p:nvPr/>
        </p:nvGrpSpPr>
        <p:grpSpPr bwMode="auto">
          <a:xfrm>
            <a:off x="1854200" y="3665538"/>
            <a:ext cx="506413" cy="1287462"/>
            <a:chOff x="1168" y="2309"/>
            <a:chExt cx="319" cy="811"/>
          </a:xfrm>
        </p:grpSpPr>
        <p:sp>
          <p:nvSpPr>
            <p:cNvPr id="96283" name="Arc 27"/>
            <p:cNvSpPr>
              <a:spLocks/>
            </p:cNvSpPr>
            <p:nvPr/>
          </p:nvSpPr>
          <p:spPr bwMode="auto">
            <a:xfrm rot="10800000">
              <a:off x="1168" y="2309"/>
              <a:ext cx="159" cy="432"/>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84" name="Arc 28"/>
            <p:cNvSpPr>
              <a:spLocks/>
            </p:cNvSpPr>
            <p:nvPr/>
          </p:nvSpPr>
          <p:spPr bwMode="auto">
            <a:xfrm>
              <a:off x="1328" y="2739"/>
              <a:ext cx="159" cy="381"/>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sp>
        <p:nvSpPr>
          <p:cNvPr id="96286" name="Arc 30"/>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87" name="Arc 31"/>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96288" name="Arc 32"/>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2"/>
            </a:solidFill>
            <a:round/>
            <a:headEnd type="none" w="sm" len="sm"/>
            <a:tailEnd type="none" w="sm" len="sm"/>
          </a:ln>
          <a:effectLst/>
        </p:spPr>
        <p:txBody>
          <a:bodyPr wrap="none" anchor="ctr"/>
          <a:lstStyle/>
          <a:p>
            <a:endParaRPr lang="en-GB"/>
          </a:p>
        </p:txBody>
      </p:sp>
      <p:sp>
        <p:nvSpPr>
          <p:cNvPr id="96289" name="Arc 33"/>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2"/>
            </a:solidFill>
            <a:round/>
            <a:headEnd type="none" w="sm" len="sm"/>
            <a:tailEnd type="none" w="sm" len="sm"/>
          </a:ln>
          <a:effectLst/>
        </p:spPr>
        <p:txBody>
          <a:bodyPr wrap="none" anchor="ctr"/>
          <a:lstStyle/>
          <a:p>
            <a:endParaRPr lang="en-GB"/>
          </a:p>
        </p:txBody>
      </p:sp>
      <p:sp>
        <p:nvSpPr>
          <p:cNvPr id="96290" name="Arc 34"/>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2"/>
            </a:solidFill>
            <a:round/>
            <a:headEnd type="none" w="sm" len="sm"/>
            <a:tailEnd type="none" w="sm" len="sm"/>
          </a:ln>
          <a:effectLst/>
        </p:spPr>
        <p:txBody>
          <a:bodyPr wrap="none" anchor="ctr"/>
          <a:lstStyle/>
          <a:p>
            <a:endParaRPr lang="en-GB"/>
          </a:p>
        </p:txBody>
      </p:sp>
      <p:sp>
        <p:nvSpPr>
          <p:cNvPr id="96291" name="Line 35"/>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292" name="Line 36"/>
          <p:cNvSpPr>
            <a:spLocks noChangeShapeType="1"/>
          </p:cNvSpPr>
          <p:nvPr/>
        </p:nvSpPr>
        <p:spPr bwMode="auto">
          <a:xfrm>
            <a:off x="5734050" y="6172200"/>
            <a:ext cx="272415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293" name="Line 37"/>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294" name="Line 38"/>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295" name="Line 39"/>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296" name="Rectangle 40"/>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96297" name="Rectangle 41"/>
          <p:cNvSpPr>
            <a:spLocks noChangeArrowheads="1"/>
          </p:cNvSpPr>
          <p:nvPr/>
        </p:nvSpPr>
        <p:spPr bwMode="auto">
          <a:xfrm>
            <a:off x="5695950" y="130175"/>
            <a:ext cx="3305175" cy="206274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Θα ανιχνεύσει οποιοδήποτε αγώγιμο υλικό</a:t>
            </a:r>
            <a:endParaRPr lang="en-US" sz="1600" dirty="0"/>
          </a:p>
          <a:p>
            <a:pPr defTabSz="762000">
              <a:spcBef>
                <a:spcPct val="50000"/>
              </a:spcBef>
            </a:pPr>
            <a:r>
              <a:rPr lang="el-GR" sz="1600" dirty="0"/>
              <a:t>Οι αναφερόμενες αποστάσεις είναι για μαλακό χάλυβα</a:t>
            </a:r>
            <a:endParaRPr lang="en-GB" sz="1600" dirty="0"/>
          </a:p>
          <a:p>
            <a:pPr defTabSz="762000">
              <a:spcBef>
                <a:spcPct val="50000"/>
              </a:spcBef>
            </a:pPr>
            <a:r>
              <a:rPr lang="el-GR" sz="1600" dirty="0"/>
              <a:t>Η απόδοση του αισθητήρα μπορεί να επηρεαστεί από: - Θερμοκρασία, υλικό στόχου και διαστάσεις στόχου.</a:t>
            </a:r>
            <a:endParaRPr lang="en-GB" sz="1600" dirty="0"/>
          </a:p>
        </p:txBody>
      </p:sp>
      <p:sp>
        <p:nvSpPr>
          <p:cNvPr id="96298" name="Rectangle 42">
            <a:hlinkClick r:id="rId4" action="ppaction://hlinksldjump"/>
          </p:cNvPr>
          <p:cNvSpPr>
            <a:spLocks noChangeArrowheads="1"/>
          </p:cNvSpPr>
          <p:nvPr/>
        </p:nvSpPr>
        <p:spPr bwMode="auto">
          <a:xfrm>
            <a:off x="7639050" y="5695950"/>
            <a:ext cx="850900" cy="838200"/>
          </a:xfrm>
          <a:prstGeom prst="rect">
            <a:avLst/>
          </a:prstGeom>
          <a:gradFill rotWithShape="0">
            <a:gsLst>
              <a:gs pos="0">
                <a:schemeClr val="folHlink">
                  <a:gamma/>
                  <a:shade val="69804"/>
                  <a:invGamma/>
                </a:schemeClr>
              </a:gs>
              <a:gs pos="50000">
                <a:schemeClr val="folHlink"/>
              </a:gs>
              <a:gs pos="100000">
                <a:schemeClr val="folHlink">
                  <a:gamma/>
                  <a:shade val="69804"/>
                  <a:invGamma/>
                </a:schemeClr>
              </a:gs>
            </a:gsLst>
            <a:lin ang="5400000" scaled="1"/>
          </a:gradFill>
          <a:ln w="12699">
            <a:solidFill>
              <a:schemeClr val="tx1"/>
            </a:solidFill>
            <a:miter lim="800000"/>
            <a:headEnd/>
            <a:tailEnd/>
          </a:ln>
          <a:effectLst>
            <a:outerShdw dist="107763" dir="2700000" algn="ctr" rotWithShape="0">
              <a:schemeClr val="bg2"/>
            </a:outerShdw>
          </a:effectLst>
        </p:spPr>
        <p:txBody>
          <a:bodyPr wrap="none" anchor="ctr"/>
          <a:lstStyle/>
          <a:p>
            <a:endParaRPr lang="en-GB"/>
          </a:p>
        </p:txBody>
      </p:sp>
      <p:sp>
        <p:nvSpPr>
          <p:cNvPr id="96299" name="Rectangle 43"/>
          <p:cNvSpPr>
            <a:spLocks noChangeArrowheads="1"/>
          </p:cNvSpPr>
          <p:nvPr/>
        </p:nvSpPr>
        <p:spPr bwMode="auto">
          <a:xfrm>
            <a:off x="4914900" y="13652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6300" name="Rectangle 44"/>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3" name="Group 65"/>
          <p:cNvGrpSpPr>
            <a:grpSpLocks/>
          </p:cNvGrpSpPr>
          <p:nvPr/>
        </p:nvGrpSpPr>
        <p:grpSpPr bwMode="auto">
          <a:xfrm>
            <a:off x="4954588" y="1931988"/>
            <a:ext cx="465137" cy="1376362"/>
            <a:chOff x="3121" y="1217"/>
            <a:chExt cx="293" cy="867"/>
          </a:xfrm>
        </p:grpSpPr>
        <p:sp>
          <p:nvSpPr>
            <p:cNvPr id="96301" name="Rectangle 45"/>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96302" name="Rectangle 46"/>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96303" name="Rectangle 47"/>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96304" name="Rectangle 48"/>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96305" name="Rectangle 49"/>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6306" name="Line 50"/>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07" name="Line 51"/>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08" name="Line 52"/>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09" name="Line 53"/>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0" name="Line 54"/>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1" name="Line 55"/>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2" name="Line 56"/>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3" name="Line 57"/>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4" name="Line 58"/>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5" name="Line 59"/>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6" name="Line 60"/>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7" name="Line 61"/>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18" name="Rectangle 62"/>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6319" name="Rectangle 63"/>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6320" name="Arc 64"/>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4" name="Group 100"/>
          <p:cNvGrpSpPr>
            <a:grpSpLocks/>
          </p:cNvGrpSpPr>
          <p:nvPr/>
        </p:nvGrpSpPr>
        <p:grpSpPr bwMode="auto">
          <a:xfrm>
            <a:off x="4991100" y="1625600"/>
            <a:ext cx="415925" cy="466725"/>
            <a:chOff x="3144" y="1024"/>
            <a:chExt cx="262" cy="294"/>
          </a:xfrm>
        </p:grpSpPr>
        <p:grpSp>
          <p:nvGrpSpPr>
            <p:cNvPr id="5" name="Group 82"/>
            <p:cNvGrpSpPr>
              <a:grpSpLocks/>
            </p:cNvGrpSpPr>
            <p:nvPr/>
          </p:nvGrpSpPr>
          <p:grpSpPr bwMode="auto">
            <a:xfrm>
              <a:off x="3144" y="1024"/>
              <a:ext cx="133" cy="294"/>
              <a:chOff x="3144" y="1024"/>
              <a:chExt cx="133" cy="294"/>
            </a:xfrm>
          </p:grpSpPr>
          <p:grpSp>
            <p:nvGrpSpPr>
              <p:cNvPr id="6" name="Group 69"/>
              <p:cNvGrpSpPr>
                <a:grpSpLocks/>
              </p:cNvGrpSpPr>
              <p:nvPr/>
            </p:nvGrpSpPr>
            <p:grpSpPr bwMode="auto">
              <a:xfrm>
                <a:off x="3165" y="1107"/>
                <a:ext cx="90" cy="182"/>
                <a:chOff x="3165" y="1107"/>
                <a:chExt cx="90" cy="182"/>
              </a:xfrm>
            </p:grpSpPr>
            <p:sp>
              <p:nvSpPr>
                <p:cNvPr id="96322" name="Freeform 66"/>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6323" name="Arc 67"/>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6324" name="Arc 68"/>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3"/>
              <p:cNvGrpSpPr>
                <a:grpSpLocks/>
              </p:cNvGrpSpPr>
              <p:nvPr/>
            </p:nvGrpSpPr>
            <p:grpSpPr bwMode="auto">
              <a:xfrm>
                <a:off x="3158" y="1081"/>
                <a:ext cx="104" cy="219"/>
                <a:chOff x="3158" y="1081"/>
                <a:chExt cx="104" cy="219"/>
              </a:xfrm>
            </p:grpSpPr>
            <p:sp>
              <p:nvSpPr>
                <p:cNvPr id="96326" name="Freeform 70"/>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6327" name="Arc 71"/>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6328" name="Arc 72"/>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7"/>
              <p:cNvGrpSpPr>
                <a:grpSpLocks/>
              </p:cNvGrpSpPr>
              <p:nvPr/>
            </p:nvGrpSpPr>
            <p:grpSpPr bwMode="auto">
              <a:xfrm>
                <a:off x="3151" y="1058"/>
                <a:ext cx="118" cy="250"/>
                <a:chOff x="3151" y="1058"/>
                <a:chExt cx="118" cy="250"/>
              </a:xfrm>
            </p:grpSpPr>
            <p:sp>
              <p:nvSpPr>
                <p:cNvPr id="96330" name="Freeform 74"/>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6331" name="Arc 75"/>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6332" name="Arc 76"/>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9" name="Group 81"/>
              <p:cNvGrpSpPr>
                <a:grpSpLocks/>
              </p:cNvGrpSpPr>
              <p:nvPr/>
            </p:nvGrpSpPr>
            <p:grpSpPr bwMode="auto">
              <a:xfrm>
                <a:off x="3144" y="1024"/>
                <a:ext cx="133" cy="294"/>
                <a:chOff x="3144" y="1024"/>
                <a:chExt cx="133" cy="294"/>
              </a:xfrm>
            </p:grpSpPr>
            <p:sp>
              <p:nvSpPr>
                <p:cNvPr id="96334" name="Freeform 78"/>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6335" name="Arc 79"/>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6336" name="Arc 80"/>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10" name="Group 99"/>
            <p:cNvGrpSpPr>
              <a:grpSpLocks/>
            </p:cNvGrpSpPr>
            <p:nvPr/>
          </p:nvGrpSpPr>
          <p:grpSpPr bwMode="auto">
            <a:xfrm>
              <a:off x="3273" y="1024"/>
              <a:ext cx="133" cy="294"/>
              <a:chOff x="3273" y="1024"/>
              <a:chExt cx="133" cy="294"/>
            </a:xfrm>
          </p:grpSpPr>
          <p:grpSp>
            <p:nvGrpSpPr>
              <p:cNvPr id="11" name="Group 86"/>
              <p:cNvGrpSpPr>
                <a:grpSpLocks/>
              </p:cNvGrpSpPr>
              <p:nvPr/>
            </p:nvGrpSpPr>
            <p:grpSpPr bwMode="auto">
              <a:xfrm>
                <a:off x="3294" y="1107"/>
                <a:ext cx="92" cy="182"/>
                <a:chOff x="3294" y="1107"/>
                <a:chExt cx="92" cy="182"/>
              </a:xfrm>
            </p:grpSpPr>
            <p:sp>
              <p:nvSpPr>
                <p:cNvPr id="96339" name="Freeform 83"/>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6340" name="Arc 84"/>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6341" name="Arc 85"/>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90"/>
              <p:cNvGrpSpPr>
                <a:grpSpLocks/>
              </p:cNvGrpSpPr>
              <p:nvPr/>
            </p:nvGrpSpPr>
            <p:grpSpPr bwMode="auto">
              <a:xfrm>
                <a:off x="3286" y="1081"/>
                <a:ext cx="105" cy="219"/>
                <a:chOff x="3286" y="1081"/>
                <a:chExt cx="105" cy="219"/>
              </a:xfrm>
            </p:grpSpPr>
            <p:sp>
              <p:nvSpPr>
                <p:cNvPr id="96343" name="Freeform 87"/>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6344" name="Arc 88"/>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6345" name="Arc 89"/>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4"/>
              <p:cNvGrpSpPr>
                <a:grpSpLocks/>
              </p:cNvGrpSpPr>
              <p:nvPr/>
            </p:nvGrpSpPr>
            <p:grpSpPr bwMode="auto">
              <a:xfrm>
                <a:off x="3280" y="1059"/>
                <a:ext cx="118" cy="249"/>
                <a:chOff x="3280" y="1059"/>
                <a:chExt cx="118" cy="249"/>
              </a:xfrm>
            </p:grpSpPr>
            <p:sp>
              <p:nvSpPr>
                <p:cNvPr id="96347" name="Freeform 91"/>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6348" name="Arc 92"/>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6349" name="Arc 93"/>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4" name="Group 98"/>
              <p:cNvGrpSpPr>
                <a:grpSpLocks/>
              </p:cNvGrpSpPr>
              <p:nvPr/>
            </p:nvGrpSpPr>
            <p:grpSpPr bwMode="auto">
              <a:xfrm>
                <a:off x="3273" y="1024"/>
                <a:ext cx="133" cy="294"/>
                <a:chOff x="3273" y="1024"/>
                <a:chExt cx="133" cy="294"/>
              </a:xfrm>
            </p:grpSpPr>
            <p:sp>
              <p:nvSpPr>
                <p:cNvPr id="96351" name="Freeform 95"/>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96352" name="Arc 96"/>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96353" name="Arc 97"/>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5" name="Group 117"/>
          <p:cNvGrpSpPr>
            <a:grpSpLocks/>
          </p:cNvGrpSpPr>
          <p:nvPr/>
        </p:nvGrpSpPr>
        <p:grpSpPr bwMode="auto">
          <a:xfrm>
            <a:off x="1036638" y="939800"/>
            <a:ext cx="723900" cy="969963"/>
            <a:chOff x="653" y="592"/>
            <a:chExt cx="456" cy="611"/>
          </a:xfrm>
        </p:grpSpPr>
        <p:sp>
          <p:nvSpPr>
            <p:cNvPr id="96357" name="Line 101"/>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96358" name="Line 102"/>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96359" name="Line 103"/>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60" name="Rectangle 104"/>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6" name="Group 108"/>
            <p:cNvGrpSpPr>
              <a:grpSpLocks/>
            </p:cNvGrpSpPr>
            <p:nvPr/>
          </p:nvGrpSpPr>
          <p:grpSpPr bwMode="auto">
            <a:xfrm>
              <a:off x="677" y="806"/>
              <a:ext cx="59" cy="60"/>
              <a:chOff x="677" y="806"/>
              <a:chExt cx="59" cy="60"/>
            </a:xfrm>
          </p:grpSpPr>
          <p:sp>
            <p:nvSpPr>
              <p:cNvPr id="96361" name="AutoShape 105"/>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96362" name="Line 106"/>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63" name="Line 107"/>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96365" name="Freeform 109"/>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7" name="Group 113"/>
            <p:cNvGrpSpPr>
              <a:grpSpLocks/>
            </p:cNvGrpSpPr>
            <p:nvPr/>
          </p:nvGrpSpPr>
          <p:grpSpPr bwMode="auto">
            <a:xfrm>
              <a:off x="708" y="974"/>
              <a:ext cx="115" cy="15"/>
              <a:chOff x="708" y="974"/>
              <a:chExt cx="115" cy="15"/>
            </a:xfrm>
          </p:grpSpPr>
          <p:sp>
            <p:nvSpPr>
              <p:cNvPr id="96366" name="Line 110"/>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67" name="Line 111"/>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6368" name="Line 112"/>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8" name="Group 116"/>
            <p:cNvGrpSpPr>
              <a:grpSpLocks/>
            </p:cNvGrpSpPr>
            <p:nvPr/>
          </p:nvGrpSpPr>
          <p:grpSpPr bwMode="auto">
            <a:xfrm>
              <a:off x="673" y="919"/>
              <a:ext cx="123" cy="3"/>
              <a:chOff x="673" y="919"/>
              <a:chExt cx="123" cy="3"/>
            </a:xfrm>
          </p:grpSpPr>
          <p:sp>
            <p:nvSpPr>
              <p:cNvPr id="96370" name="Rectangle 114"/>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96371" name="Line 115"/>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96374" name="Rectangle 118"/>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2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2043" r:id="rId5" imgW="0" imgH="0" progId="">
                  <p:embed/>
                </p:oleObj>
              </mc:Choice>
              <mc:Fallback>
                <p:oleObj r:id="rId5" imgW="0" imgH="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00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6297">
                                            <p:txEl>
                                              <p:pRg st="0" end="0"/>
                                            </p:txEl>
                                          </p:spTgt>
                                        </p:tgtEl>
                                        <p:attrNameLst>
                                          <p:attrName>style.visibility</p:attrName>
                                        </p:attrNameLst>
                                      </p:cBhvr>
                                      <p:to>
                                        <p:strVal val="visible"/>
                                      </p:to>
                                    </p:set>
                                    <p:animEffect transition="in" filter="wipe(up)">
                                      <p:cBhvr>
                                        <p:cTn id="12" dur="500"/>
                                        <p:tgtEl>
                                          <p:spTgt spid="962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6297">
                                            <p:txEl>
                                              <p:pRg st="1" end="1"/>
                                            </p:txEl>
                                          </p:spTgt>
                                        </p:tgtEl>
                                        <p:attrNameLst>
                                          <p:attrName>style.visibility</p:attrName>
                                        </p:attrNameLst>
                                      </p:cBhvr>
                                      <p:to>
                                        <p:strVal val="visible"/>
                                      </p:to>
                                    </p:set>
                                    <p:animEffect transition="in" filter="wipe(up)">
                                      <p:cBhvr>
                                        <p:cTn id="17" dur="500"/>
                                        <p:tgtEl>
                                          <p:spTgt spid="96297">
                                            <p:txEl>
                                              <p:pRg st="1" end="1"/>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96298"/>
                                        </p:tgtEl>
                                        <p:attrNameLst>
                                          <p:attrName>style.visibility</p:attrName>
                                        </p:attrNameLst>
                                      </p:cBhvr>
                                      <p:to>
                                        <p:strVal val="visible"/>
                                      </p:to>
                                    </p:set>
                                    <p:animEffect transition="in" filter="dissolve">
                                      <p:cBhvr>
                                        <p:cTn id="21" dur="500"/>
                                        <p:tgtEl>
                                          <p:spTgt spid="96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97" grpId="0" build="p" autoUpdateAnimBg="0"/>
      <p:bldP spid="9629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2952750" y="2124075"/>
            <a:ext cx="2990850" cy="885825"/>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sz="2800" b="1" u="sng"/>
              <a:t>Reed Switch</a:t>
            </a:r>
            <a:endParaRPr lang="en-GB" sz="1600"/>
          </a:p>
          <a:p>
            <a:pPr algn="ctr" defTabSz="762000">
              <a:spcBef>
                <a:spcPct val="50000"/>
              </a:spcBef>
            </a:pPr>
            <a:endParaRPr lang="en-GB" sz="1600"/>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3066"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2"/>
          <p:cNvSpPr>
            <a:spLocks noChangeArrowheads="1"/>
          </p:cNvSpPr>
          <p:nvPr/>
        </p:nvSpPr>
        <p:spPr bwMode="auto">
          <a:xfrm>
            <a:off x="2073275" y="405447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8195" name="Arc 3"/>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6" name="Arc 4"/>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197" name="Rectangle 5"/>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8198" name="Oval 6"/>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8199" name="Rectangle 7"/>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8200" name="Rectangle 8"/>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201" name="Rectangle 9"/>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202" name="Rectangle 10"/>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8203" name="Oval 11"/>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8204" name="Oval 12"/>
          <p:cNvSpPr>
            <a:spLocks noChangeArrowheads="1"/>
          </p:cNvSpPr>
          <p:nvPr/>
        </p:nvSpPr>
        <p:spPr bwMode="auto">
          <a:xfrm>
            <a:off x="6216650" y="4044950"/>
            <a:ext cx="368300" cy="139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8205" name="Arc 13"/>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206" name="Arc 14"/>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8207" name="Rectangle 15"/>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8208" name="Oval 16"/>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8209" name="Rectangle 17"/>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8210" name="Rectangle 18"/>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211" name="Rectangle 19"/>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8212" name="Rectangle 20"/>
          <p:cNvSpPr>
            <a:spLocks noChangeArrowheads="1"/>
          </p:cNvSpPr>
          <p:nvPr/>
        </p:nvSpPr>
        <p:spPr bwMode="auto">
          <a:xfrm>
            <a:off x="5676900" y="4800600"/>
            <a:ext cx="12715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sp>
        <p:nvSpPr>
          <p:cNvPr id="8213" name="Rectangle 21"/>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grpSp>
        <p:nvGrpSpPr>
          <p:cNvPr id="2" name="Group 42"/>
          <p:cNvGrpSpPr>
            <a:grpSpLocks/>
          </p:cNvGrpSpPr>
          <p:nvPr/>
        </p:nvGrpSpPr>
        <p:grpSpPr bwMode="auto">
          <a:xfrm>
            <a:off x="2319338" y="215900"/>
            <a:ext cx="371475" cy="973138"/>
            <a:chOff x="1461" y="136"/>
            <a:chExt cx="234" cy="613"/>
          </a:xfrm>
        </p:grpSpPr>
        <p:sp>
          <p:nvSpPr>
            <p:cNvPr id="8214" name="Line 22"/>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8215" name="Line 23"/>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8216" name="Rectangle 24"/>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28"/>
            <p:cNvGrpSpPr>
              <a:grpSpLocks/>
            </p:cNvGrpSpPr>
            <p:nvPr/>
          </p:nvGrpSpPr>
          <p:grpSpPr bwMode="auto">
            <a:xfrm>
              <a:off x="1485" y="352"/>
              <a:ext cx="60" cy="59"/>
              <a:chOff x="1485" y="352"/>
              <a:chExt cx="60" cy="59"/>
            </a:xfrm>
          </p:grpSpPr>
          <p:sp>
            <p:nvSpPr>
              <p:cNvPr id="8217" name="AutoShape 25"/>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8218" name="Line 26"/>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19" name="Line 27"/>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4" name="Group 32"/>
            <p:cNvGrpSpPr>
              <a:grpSpLocks/>
            </p:cNvGrpSpPr>
            <p:nvPr/>
          </p:nvGrpSpPr>
          <p:grpSpPr bwMode="auto">
            <a:xfrm>
              <a:off x="1517" y="519"/>
              <a:ext cx="115" cy="15"/>
              <a:chOff x="1517" y="519"/>
              <a:chExt cx="115" cy="15"/>
            </a:xfrm>
          </p:grpSpPr>
          <p:sp>
            <p:nvSpPr>
              <p:cNvPr id="8221" name="Line 29"/>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22" name="Line 30"/>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23" name="Line 31"/>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39"/>
            <p:cNvGrpSpPr>
              <a:grpSpLocks/>
            </p:cNvGrpSpPr>
            <p:nvPr/>
          </p:nvGrpSpPr>
          <p:grpSpPr bwMode="auto">
            <a:xfrm>
              <a:off x="1495" y="444"/>
              <a:ext cx="90" cy="46"/>
              <a:chOff x="1495" y="444"/>
              <a:chExt cx="90" cy="46"/>
            </a:xfrm>
          </p:grpSpPr>
          <p:sp>
            <p:nvSpPr>
              <p:cNvPr id="8225" name="Line 33"/>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26" name="Line 34"/>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27" name="Line 35"/>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28" name="Line 36"/>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29" name="Line 37"/>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30" name="Line 38"/>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8232" name="Line 40"/>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33" name="Line 41"/>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65"/>
          <p:cNvGrpSpPr>
            <a:grpSpLocks/>
          </p:cNvGrpSpPr>
          <p:nvPr/>
        </p:nvGrpSpPr>
        <p:grpSpPr bwMode="auto">
          <a:xfrm>
            <a:off x="3595688" y="215900"/>
            <a:ext cx="725487" cy="973138"/>
            <a:chOff x="2265" y="136"/>
            <a:chExt cx="457" cy="613"/>
          </a:xfrm>
        </p:grpSpPr>
        <p:sp>
          <p:nvSpPr>
            <p:cNvPr id="8235" name="Line 43"/>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8236" name="Line 44"/>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8237" name="Line 45"/>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38" name="Rectangle 46"/>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7" name="Group 50"/>
            <p:cNvGrpSpPr>
              <a:grpSpLocks/>
            </p:cNvGrpSpPr>
            <p:nvPr/>
          </p:nvGrpSpPr>
          <p:grpSpPr bwMode="auto">
            <a:xfrm>
              <a:off x="2289" y="352"/>
              <a:ext cx="60" cy="59"/>
              <a:chOff x="2289" y="352"/>
              <a:chExt cx="60" cy="59"/>
            </a:xfrm>
          </p:grpSpPr>
          <p:sp>
            <p:nvSpPr>
              <p:cNvPr id="8239" name="AutoShape 47"/>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8240" name="Line 48"/>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41" name="Line 49"/>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8243" name="Freeform 51"/>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8" name="Group 55"/>
            <p:cNvGrpSpPr>
              <a:grpSpLocks/>
            </p:cNvGrpSpPr>
            <p:nvPr/>
          </p:nvGrpSpPr>
          <p:grpSpPr bwMode="auto">
            <a:xfrm>
              <a:off x="2321" y="519"/>
              <a:ext cx="115" cy="15"/>
              <a:chOff x="2321" y="519"/>
              <a:chExt cx="115" cy="15"/>
            </a:xfrm>
          </p:grpSpPr>
          <p:sp>
            <p:nvSpPr>
              <p:cNvPr id="8244" name="Line 52"/>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45" name="Line 53"/>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46" name="Line 54"/>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9" name="Group 62"/>
            <p:cNvGrpSpPr>
              <a:grpSpLocks/>
            </p:cNvGrpSpPr>
            <p:nvPr/>
          </p:nvGrpSpPr>
          <p:grpSpPr bwMode="auto">
            <a:xfrm>
              <a:off x="2299" y="444"/>
              <a:ext cx="90" cy="46"/>
              <a:chOff x="2299" y="444"/>
              <a:chExt cx="90" cy="46"/>
            </a:xfrm>
          </p:grpSpPr>
          <p:sp>
            <p:nvSpPr>
              <p:cNvPr id="8248" name="Line 56"/>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49" name="Line 57"/>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50" name="Line 58"/>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51" name="Line 59"/>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52" name="Line 60"/>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53" name="Line 61"/>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8255" name="Line 63"/>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8256" name="Line 64"/>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6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6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2801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99330"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99331"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99332"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99333"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99336"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9337"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99338"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30"/>
          <p:cNvGrpSpPr>
            <a:grpSpLocks/>
          </p:cNvGrpSpPr>
          <p:nvPr/>
        </p:nvGrpSpPr>
        <p:grpSpPr bwMode="auto">
          <a:xfrm>
            <a:off x="4549775" y="2589213"/>
            <a:ext cx="4586288" cy="2017712"/>
            <a:chOff x="2866" y="1631"/>
            <a:chExt cx="2889" cy="1271"/>
          </a:xfrm>
        </p:grpSpPr>
        <p:sp>
          <p:nvSpPr>
            <p:cNvPr id="99341" name="Rectangle 13"/>
            <p:cNvSpPr>
              <a:spLocks noChangeArrowheads="1"/>
            </p:cNvSpPr>
            <p:nvPr/>
          </p:nvSpPr>
          <p:spPr bwMode="auto">
            <a:xfrm>
              <a:off x="3888" y="2307"/>
              <a:ext cx="186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7" name="Group 29"/>
            <p:cNvGrpSpPr>
              <a:grpSpLocks/>
            </p:cNvGrpSpPr>
            <p:nvPr/>
          </p:nvGrpSpPr>
          <p:grpSpPr bwMode="auto">
            <a:xfrm>
              <a:off x="2866" y="1631"/>
              <a:ext cx="1345" cy="1271"/>
              <a:chOff x="2866" y="1631"/>
              <a:chExt cx="1345" cy="1271"/>
            </a:xfrm>
          </p:grpSpPr>
          <p:sp>
            <p:nvSpPr>
              <p:cNvPr id="99342" name="AutoShape 14"/>
              <p:cNvSpPr>
                <a:spLocks noChangeArrowheads="1"/>
              </p:cNvSpPr>
              <p:nvPr/>
            </p:nvSpPr>
            <p:spPr bwMode="auto">
              <a:xfrm>
                <a:off x="3212" y="2226"/>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99343" name="Rectangle 15"/>
              <p:cNvSpPr>
                <a:spLocks noChangeArrowheads="1"/>
              </p:cNvSpPr>
              <p:nvPr/>
            </p:nvSpPr>
            <p:spPr bwMode="auto">
              <a:xfrm>
                <a:off x="3411" y="1970"/>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8" name="Group 19"/>
              <p:cNvGrpSpPr>
                <a:grpSpLocks/>
              </p:cNvGrpSpPr>
              <p:nvPr/>
            </p:nvGrpSpPr>
            <p:grpSpPr bwMode="auto">
              <a:xfrm>
                <a:off x="3281" y="1967"/>
                <a:ext cx="168" cy="935"/>
                <a:chOff x="3281" y="1967"/>
                <a:chExt cx="168" cy="935"/>
              </a:xfrm>
            </p:grpSpPr>
            <p:sp>
              <p:nvSpPr>
                <p:cNvPr id="99344" name="AutoShape 16"/>
                <p:cNvSpPr>
                  <a:spLocks noChangeArrowheads="1"/>
                </p:cNvSpPr>
                <p:nvPr/>
              </p:nvSpPr>
              <p:spPr bwMode="auto">
                <a:xfrm rot="480000">
                  <a:off x="3281"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99345" name="AutoShape 17"/>
                <p:cNvSpPr>
                  <a:spLocks noChangeArrowheads="1"/>
                </p:cNvSpPr>
                <p:nvPr/>
              </p:nvSpPr>
              <p:spPr bwMode="auto">
                <a:xfrm rot="10320000" flipH="1">
                  <a:off x="3281"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99346" name="AutoShape 18"/>
                <p:cNvSpPr>
                  <a:spLocks noChangeArrowheads="1"/>
                </p:cNvSpPr>
                <p:nvPr/>
              </p:nvSpPr>
              <p:spPr bwMode="auto">
                <a:xfrm>
                  <a:off x="3341"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9" name="Group 23"/>
              <p:cNvGrpSpPr>
                <a:grpSpLocks/>
              </p:cNvGrpSpPr>
              <p:nvPr/>
            </p:nvGrpSpPr>
            <p:grpSpPr bwMode="auto">
              <a:xfrm>
                <a:off x="3655" y="1967"/>
                <a:ext cx="168" cy="935"/>
                <a:chOff x="3655" y="1967"/>
                <a:chExt cx="168" cy="935"/>
              </a:xfrm>
            </p:grpSpPr>
            <p:sp>
              <p:nvSpPr>
                <p:cNvPr id="99348" name="AutoShape 20"/>
                <p:cNvSpPr>
                  <a:spLocks noChangeArrowheads="1"/>
                </p:cNvSpPr>
                <p:nvPr/>
              </p:nvSpPr>
              <p:spPr bwMode="auto">
                <a:xfrm rot="21120000" flipH="1">
                  <a:off x="3657"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99349" name="AutoShape 21"/>
                <p:cNvSpPr>
                  <a:spLocks noChangeArrowheads="1"/>
                </p:cNvSpPr>
                <p:nvPr/>
              </p:nvSpPr>
              <p:spPr bwMode="auto">
                <a:xfrm rot="11280000">
                  <a:off x="3657"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99350" name="AutoShape 22"/>
                <p:cNvSpPr>
                  <a:spLocks noChangeArrowheads="1"/>
                </p:cNvSpPr>
                <p:nvPr/>
              </p:nvSpPr>
              <p:spPr bwMode="auto">
                <a:xfrm>
                  <a:off x="3655"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0" name="Group 27"/>
              <p:cNvGrpSpPr>
                <a:grpSpLocks/>
              </p:cNvGrpSpPr>
              <p:nvPr/>
            </p:nvGrpSpPr>
            <p:grpSpPr bwMode="auto">
              <a:xfrm>
                <a:off x="2866" y="1631"/>
                <a:ext cx="1345" cy="469"/>
                <a:chOff x="2866" y="1631"/>
                <a:chExt cx="1345" cy="469"/>
              </a:xfrm>
            </p:grpSpPr>
            <p:sp>
              <p:nvSpPr>
                <p:cNvPr id="99352" name="Oval 24"/>
                <p:cNvSpPr>
                  <a:spLocks noChangeArrowheads="1"/>
                </p:cNvSpPr>
                <p:nvPr/>
              </p:nvSpPr>
              <p:spPr bwMode="auto">
                <a:xfrm>
                  <a:off x="2966" y="1683"/>
                  <a:ext cx="1145" cy="365"/>
                </a:xfrm>
                <a:prstGeom prst="ellipse">
                  <a:avLst/>
                </a:prstGeom>
                <a:noFill/>
                <a:ln w="25399">
                  <a:solidFill>
                    <a:srgbClr val="CC0000"/>
                  </a:solidFill>
                  <a:round/>
                  <a:headEnd/>
                  <a:tailEnd/>
                </a:ln>
                <a:effectLst/>
              </p:spPr>
              <p:txBody>
                <a:bodyPr wrap="none" anchor="ctr"/>
                <a:lstStyle/>
                <a:p>
                  <a:endParaRPr lang="en-GB"/>
                </a:p>
              </p:txBody>
            </p:sp>
            <p:sp>
              <p:nvSpPr>
                <p:cNvPr id="99353" name="Oval 25"/>
                <p:cNvSpPr>
                  <a:spLocks noChangeArrowheads="1"/>
                </p:cNvSpPr>
                <p:nvPr/>
              </p:nvSpPr>
              <p:spPr bwMode="auto">
                <a:xfrm>
                  <a:off x="2866" y="1631"/>
                  <a:ext cx="1345" cy="469"/>
                </a:xfrm>
                <a:prstGeom prst="ellipse">
                  <a:avLst/>
                </a:prstGeom>
                <a:noFill/>
                <a:ln w="25399">
                  <a:solidFill>
                    <a:srgbClr val="CC0000"/>
                  </a:solidFill>
                  <a:round/>
                  <a:headEnd/>
                  <a:tailEnd/>
                </a:ln>
                <a:effectLst/>
              </p:spPr>
              <p:txBody>
                <a:bodyPr wrap="none" anchor="ctr"/>
                <a:lstStyle/>
                <a:p>
                  <a:endParaRPr lang="en-GB"/>
                </a:p>
              </p:txBody>
            </p:sp>
            <p:sp>
              <p:nvSpPr>
                <p:cNvPr id="99354" name="Oval 26"/>
                <p:cNvSpPr>
                  <a:spLocks noChangeArrowheads="1"/>
                </p:cNvSpPr>
                <p:nvPr/>
              </p:nvSpPr>
              <p:spPr bwMode="auto">
                <a:xfrm>
                  <a:off x="3074" y="1735"/>
                  <a:ext cx="929" cy="261"/>
                </a:xfrm>
                <a:prstGeom prst="ellipse">
                  <a:avLst/>
                </a:prstGeom>
                <a:noFill/>
                <a:ln w="25399">
                  <a:solidFill>
                    <a:srgbClr val="CC0000"/>
                  </a:solidFill>
                  <a:round/>
                  <a:headEnd/>
                  <a:tailEnd/>
                </a:ln>
                <a:effectLst/>
              </p:spPr>
              <p:txBody>
                <a:bodyPr wrap="none" anchor="ctr"/>
                <a:lstStyle/>
                <a:p>
                  <a:endParaRPr lang="en-GB"/>
                </a:p>
              </p:txBody>
            </p:sp>
          </p:grpSp>
          <p:sp>
            <p:nvSpPr>
              <p:cNvPr id="99356" name="Rectangle 28"/>
              <p:cNvSpPr>
                <a:spLocks noChangeArrowheads="1"/>
              </p:cNvSpPr>
              <p:nvPr/>
            </p:nvSpPr>
            <p:spPr bwMode="auto">
              <a:xfrm>
                <a:off x="3503" y="1974"/>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11" name="Group 67"/>
          <p:cNvGrpSpPr>
            <a:grpSpLocks/>
          </p:cNvGrpSpPr>
          <p:nvPr/>
        </p:nvGrpSpPr>
        <p:grpSpPr bwMode="auto">
          <a:xfrm>
            <a:off x="368300" y="1949450"/>
            <a:ext cx="4146550" cy="917575"/>
            <a:chOff x="232" y="1228"/>
            <a:chExt cx="2612" cy="578"/>
          </a:xfrm>
        </p:grpSpPr>
        <p:grpSp>
          <p:nvGrpSpPr>
            <p:cNvPr id="12" name="Group 40"/>
            <p:cNvGrpSpPr>
              <a:grpSpLocks/>
            </p:cNvGrpSpPr>
            <p:nvPr/>
          </p:nvGrpSpPr>
          <p:grpSpPr bwMode="auto">
            <a:xfrm>
              <a:off x="376" y="1342"/>
              <a:ext cx="444" cy="248"/>
              <a:chOff x="376" y="1342"/>
              <a:chExt cx="444" cy="248"/>
            </a:xfrm>
          </p:grpSpPr>
          <p:grpSp>
            <p:nvGrpSpPr>
              <p:cNvPr id="13" name="Group 33"/>
              <p:cNvGrpSpPr>
                <a:grpSpLocks/>
              </p:cNvGrpSpPr>
              <p:nvPr/>
            </p:nvGrpSpPr>
            <p:grpSpPr bwMode="auto">
              <a:xfrm>
                <a:off x="386" y="1522"/>
                <a:ext cx="434" cy="68"/>
                <a:chOff x="386" y="1522"/>
                <a:chExt cx="434" cy="68"/>
              </a:xfrm>
            </p:grpSpPr>
            <p:sp>
              <p:nvSpPr>
                <p:cNvPr id="99359" name="Rectangle 31"/>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99360" name="Line 32"/>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4" name="Group 36"/>
              <p:cNvGrpSpPr>
                <a:grpSpLocks/>
              </p:cNvGrpSpPr>
              <p:nvPr/>
            </p:nvGrpSpPr>
            <p:grpSpPr bwMode="auto">
              <a:xfrm>
                <a:off x="376" y="1452"/>
                <a:ext cx="430" cy="22"/>
                <a:chOff x="376" y="1452"/>
                <a:chExt cx="430" cy="22"/>
              </a:xfrm>
            </p:grpSpPr>
            <p:sp>
              <p:nvSpPr>
                <p:cNvPr id="99362" name="Rectangle 34"/>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99363" name="Line 35"/>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5" name="Group 39"/>
              <p:cNvGrpSpPr>
                <a:grpSpLocks/>
              </p:cNvGrpSpPr>
              <p:nvPr/>
            </p:nvGrpSpPr>
            <p:grpSpPr bwMode="auto">
              <a:xfrm>
                <a:off x="394" y="1342"/>
                <a:ext cx="426" cy="66"/>
                <a:chOff x="394" y="1342"/>
                <a:chExt cx="426" cy="66"/>
              </a:xfrm>
            </p:grpSpPr>
            <p:sp>
              <p:nvSpPr>
                <p:cNvPr id="99365" name="Rectangle 37"/>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99366" name="Line 38"/>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6" name="Group 54"/>
            <p:cNvGrpSpPr>
              <a:grpSpLocks/>
            </p:cNvGrpSpPr>
            <p:nvPr/>
          </p:nvGrpSpPr>
          <p:grpSpPr bwMode="auto">
            <a:xfrm>
              <a:off x="810" y="1228"/>
              <a:ext cx="2034" cy="578"/>
              <a:chOff x="810" y="1228"/>
              <a:chExt cx="2034" cy="578"/>
            </a:xfrm>
          </p:grpSpPr>
          <p:sp>
            <p:nvSpPr>
              <p:cNvPr id="99369" name="Rectangle 41"/>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99370" name="Oval 42"/>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99371" name="Rectangle 43"/>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99372" name="AutoShape 44"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99373" name="Line 45"/>
              <p:cNvSpPr>
                <a:spLocks noChangeShapeType="1"/>
              </p:cNvSpPr>
              <p:nvPr/>
            </p:nvSpPr>
            <p:spPr bwMode="auto">
              <a:xfrm>
                <a:off x="1536" y="1663"/>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99374" name="Line 46"/>
              <p:cNvSpPr>
                <a:spLocks noChangeShapeType="1"/>
              </p:cNvSpPr>
              <p:nvPr/>
            </p:nvSpPr>
            <p:spPr bwMode="auto">
              <a:xfrm>
                <a:off x="2067" y="1628"/>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99375" name="Freeform 47"/>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99376" name="Line 48"/>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377" name="Line 49"/>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378" name="Arc 50"/>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99379" name="Arc 51"/>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99380" name="Arc 52"/>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99381" name="Rectangle 53"/>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nvGrpSpPr>
            <p:cNvPr id="17" name="Group 66"/>
            <p:cNvGrpSpPr>
              <a:grpSpLocks/>
            </p:cNvGrpSpPr>
            <p:nvPr/>
          </p:nvGrpSpPr>
          <p:grpSpPr bwMode="auto">
            <a:xfrm>
              <a:off x="232" y="1258"/>
              <a:ext cx="292" cy="442"/>
              <a:chOff x="232" y="1258"/>
              <a:chExt cx="292" cy="442"/>
            </a:xfrm>
          </p:grpSpPr>
          <p:grpSp>
            <p:nvGrpSpPr>
              <p:cNvPr id="18" name="Group 57"/>
              <p:cNvGrpSpPr>
                <a:grpSpLocks/>
              </p:cNvGrpSpPr>
              <p:nvPr/>
            </p:nvGrpSpPr>
            <p:grpSpPr bwMode="auto">
              <a:xfrm>
                <a:off x="430" y="1620"/>
                <a:ext cx="80" cy="80"/>
                <a:chOff x="430" y="1620"/>
                <a:chExt cx="80" cy="80"/>
              </a:xfrm>
            </p:grpSpPr>
            <p:sp>
              <p:nvSpPr>
                <p:cNvPr id="99383" name="Line 55"/>
                <p:cNvSpPr>
                  <a:spLocks noChangeShapeType="1"/>
                </p:cNvSpPr>
                <p:nvPr/>
              </p:nvSpPr>
              <p:spPr bwMode="auto">
                <a:xfrm>
                  <a:off x="470" y="1620"/>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384" name="Line 56"/>
                <p:cNvSpPr>
                  <a:spLocks noChangeShapeType="1"/>
                </p:cNvSpPr>
                <p:nvPr/>
              </p:nvSpPr>
              <p:spPr bwMode="auto">
                <a:xfrm>
                  <a:off x="430" y="1660"/>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99386" name="Line 58"/>
              <p:cNvSpPr>
                <a:spLocks noChangeShapeType="1"/>
              </p:cNvSpPr>
              <p:nvPr/>
            </p:nvSpPr>
            <p:spPr bwMode="auto">
              <a:xfrm flipH="1">
                <a:off x="444" y="1258"/>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19" name="Group 65"/>
              <p:cNvGrpSpPr>
                <a:grpSpLocks/>
              </p:cNvGrpSpPr>
              <p:nvPr/>
            </p:nvGrpSpPr>
            <p:grpSpPr bwMode="auto">
              <a:xfrm>
                <a:off x="232" y="1436"/>
                <a:ext cx="127" cy="67"/>
                <a:chOff x="232" y="1436"/>
                <a:chExt cx="127" cy="67"/>
              </a:xfrm>
            </p:grpSpPr>
            <p:grpSp>
              <p:nvGrpSpPr>
                <p:cNvPr id="20" name="Group 62"/>
                <p:cNvGrpSpPr>
                  <a:grpSpLocks/>
                </p:cNvGrpSpPr>
                <p:nvPr/>
              </p:nvGrpSpPr>
              <p:grpSpPr bwMode="auto">
                <a:xfrm>
                  <a:off x="264" y="1436"/>
                  <a:ext cx="66" cy="67"/>
                  <a:chOff x="264" y="1436"/>
                  <a:chExt cx="66" cy="67"/>
                </a:xfrm>
              </p:grpSpPr>
              <p:sp>
                <p:nvSpPr>
                  <p:cNvPr id="99387" name="Line 59"/>
                  <p:cNvSpPr>
                    <a:spLocks noChangeShapeType="1"/>
                  </p:cNvSpPr>
                  <p:nvPr/>
                </p:nvSpPr>
                <p:spPr bwMode="auto">
                  <a:xfrm>
                    <a:off x="267" y="1437"/>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388" name="Line 60"/>
                  <p:cNvSpPr>
                    <a:spLocks noChangeShapeType="1"/>
                  </p:cNvSpPr>
                  <p:nvPr/>
                </p:nvSpPr>
                <p:spPr bwMode="auto">
                  <a:xfrm>
                    <a:off x="328" y="1436"/>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389" name="Line 61"/>
                  <p:cNvSpPr>
                    <a:spLocks noChangeShapeType="1"/>
                  </p:cNvSpPr>
                  <p:nvPr/>
                </p:nvSpPr>
                <p:spPr bwMode="auto">
                  <a:xfrm>
                    <a:off x="264" y="1437"/>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99391" name="Line 63"/>
                <p:cNvSpPr>
                  <a:spLocks noChangeShapeType="1"/>
                </p:cNvSpPr>
                <p:nvPr/>
              </p:nvSpPr>
              <p:spPr bwMode="auto">
                <a:xfrm>
                  <a:off x="232" y="1501"/>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392" name="Line 64"/>
                <p:cNvSpPr>
                  <a:spLocks noChangeShapeType="1"/>
                </p:cNvSpPr>
                <p:nvPr/>
              </p:nvSpPr>
              <p:spPr bwMode="auto">
                <a:xfrm>
                  <a:off x="326" y="1499"/>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grpSp>
      <p:sp>
        <p:nvSpPr>
          <p:cNvPr id="99396" name="Rectangle 68"/>
          <p:cNvSpPr>
            <a:spLocks noChangeArrowheads="1"/>
          </p:cNvSpPr>
          <p:nvPr/>
        </p:nvSpPr>
        <p:spPr bwMode="auto">
          <a:xfrm>
            <a:off x="447675" y="1190625"/>
            <a:ext cx="2314575" cy="6413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a:t>Glass Tube filled with nitrogen</a:t>
            </a:r>
          </a:p>
        </p:txBody>
      </p:sp>
      <p:sp>
        <p:nvSpPr>
          <p:cNvPr id="99397" name="Line 69"/>
          <p:cNvSpPr>
            <a:spLocks noChangeShapeType="1"/>
          </p:cNvSpPr>
          <p:nvPr/>
        </p:nvSpPr>
        <p:spPr bwMode="auto">
          <a:xfrm>
            <a:off x="2038350" y="1819275"/>
            <a:ext cx="619125" cy="762000"/>
          </a:xfrm>
          <a:prstGeom prst="line">
            <a:avLst/>
          </a:prstGeom>
          <a:noFill/>
          <a:ln w="25399">
            <a:solidFill>
              <a:srgbClr val="0A090A"/>
            </a:solidFill>
            <a:round/>
            <a:headEnd type="none" w="sm" len="sm"/>
            <a:tailEnd type="stealth" w="med" len="lg"/>
          </a:ln>
          <a:effectLst/>
        </p:spPr>
        <p:txBody>
          <a:bodyPr wrap="none" anchor="ctr"/>
          <a:lstStyle/>
          <a:p>
            <a:endParaRPr lang="en-GB"/>
          </a:p>
        </p:txBody>
      </p:sp>
      <p:sp>
        <p:nvSpPr>
          <p:cNvPr id="99398" name="Rectangle 70"/>
          <p:cNvSpPr>
            <a:spLocks noChangeArrowheads="1"/>
          </p:cNvSpPr>
          <p:nvPr/>
        </p:nvSpPr>
        <p:spPr bwMode="auto">
          <a:xfrm>
            <a:off x="2905125" y="1190625"/>
            <a:ext cx="17240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a:t>Reed contacts</a:t>
            </a:r>
          </a:p>
        </p:txBody>
      </p:sp>
      <p:sp>
        <p:nvSpPr>
          <p:cNvPr id="99399" name="Line 71"/>
          <p:cNvSpPr>
            <a:spLocks noChangeShapeType="1"/>
          </p:cNvSpPr>
          <p:nvPr/>
        </p:nvSpPr>
        <p:spPr bwMode="auto">
          <a:xfrm>
            <a:off x="3238500" y="1562100"/>
            <a:ext cx="76200" cy="1028700"/>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99400" name="Rectangle 72"/>
          <p:cNvSpPr>
            <a:spLocks noChangeArrowheads="1"/>
          </p:cNvSpPr>
          <p:nvPr/>
        </p:nvSpPr>
        <p:spPr bwMode="auto">
          <a:xfrm>
            <a:off x="4733925" y="1333500"/>
            <a:ext cx="1323975" cy="6413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a:t>LED indicator</a:t>
            </a:r>
          </a:p>
        </p:txBody>
      </p:sp>
      <p:sp>
        <p:nvSpPr>
          <p:cNvPr id="99401" name="Line 73"/>
          <p:cNvSpPr>
            <a:spLocks noChangeShapeType="1"/>
          </p:cNvSpPr>
          <p:nvPr/>
        </p:nvSpPr>
        <p:spPr bwMode="auto">
          <a:xfrm flipV="1">
            <a:off x="4191000" y="1562100"/>
            <a:ext cx="552450" cy="476250"/>
          </a:xfrm>
          <a:prstGeom prst="line">
            <a:avLst/>
          </a:prstGeom>
          <a:noFill/>
          <a:ln w="25399">
            <a:solidFill>
              <a:schemeClr val="tx1"/>
            </a:solidFill>
            <a:round/>
            <a:headEnd type="stealth" w="med" len="lg"/>
            <a:tailEnd type="none" w="sm" len="sm"/>
          </a:ln>
          <a:effectLst/>
        </p:spPr>
        <p:txBody>
          <a:bodyPr wrap="none" anchor="ctr"/>
          <a:lstStyle/>
          <a:p>
            <a:endParaRPr lang="en-GB"/>
          </a:p>
        </p:txBody>
      </p:sp>
      <p:grpSp>
        <p:nvGrpSpPr>
          <p:cNvPr id="21" name="Group 88"/>
          <p:cNvGrpSpPr>
            <a:grpSpLocks/>
          </p:cNvGrpSpPr>
          <p:nvPr/>
        </p:nvGrpSpPr>
        <p:grpSpPr bwMode="auto">
          <a:xfrm>
            <a:off x="7270750" y="593725"/>
            <a:ext cx="725488" cy="973138"/>
            <a:chOff x="4580" y="374"/>
            <a:chExt cx="457" cy="613"/>
          </a:xfrm>
        </p:grpSpPr>
        <p:sp>
          <p:nvSpPr>
            <p:cNvPr id="99402" name="Line 74"/>
            <p:cNvSpPr>
              <a:spLocks noChangeShapeType="1"/>
            </p:cNvSpPr>
            <p:nvPr/>
          </p:nvSpPr>
          <p:spPr bwMode="auto">
            <a:xfrm flipV="1">
              <a:off x="4695" y="374"/>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99403" name="Line 75"/>
            <p:cNvSpPr>
              <a:spLocks noChangeShapeType="1"/>
            </p:cNvSpPr>
            <p:nvPr/>
          </p:nvSpPr>
          <p:spPr bwMode="auto">
            <a:xfrm>
              <a:off x="4698" y="789"/>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99404" name="Line 76"/>
            <p:cNvSpPr>
              <a:spLocks noChangeShapeType="1"/>
            </p:cNvSpPr>
            <p:nvPr/>
          </p:nvSpPr>
          <p:spPr bwMode="auto">
            <a:xfrm>
              <a:off x="4804" y="686"/>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405" name="Rectangle 77"/>
            <p:cNvSpPr>
              <a:spLocks noChangeArrowheads="1"/>
            </p:cNvSpPr>
            <p:nvPr/>
          </p:nvSpPr>
          <p:spPr bwMode="auto">
            <a:xfrm>
              <a:off x="4580" y="5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2" name="Group 81"/>
            <p:cNvGrpSpPr>
              <a:grpSpLocks/>
            </p:cNvGrpSpPr>
            <p:nvPr/>
          </p:nvGrpSpPr>
          <p:grpSpPr bwMode="auto">
            <a:xfrm>
              <a:off x="4604" y="590"/>
              <a:ext cx="60" cy="59"/>
              <a:chOff x="4604" y="590"/>
              <a:chExt cx="60" cy="59"/>
            </a:xfrm>
          </p:grpSpPr>
          <p:sp>
            <p:nvSpPr>
              <p:cNvPr id="99406" name="AutoShape 78"/>
              <p:cNvSpPr>
                <a:spLocks noChangeArrowheads="1"/>
              </p:cNvSpPr>
              <p:nvPr/>
            </p:nvSpPr>
            <p:spPr bwMode="auto">
              <a:xfrm>
                <a:off x="4604" y="590"/>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99407" name="Line 79"/>
              <p:cNvSpPr>
                <a:spLocks noChangeShapeType="1"/>
              </p:cNvSpPr>
              <p:nvPr/>
            </p:nvSpPr>
            <p:spPr bwMode="auto">
              <a:xfrm>
                <a:off x="4625" y="596"/>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408" name="Line 80"/>
              <p:cNvSpPr>
                <a:spLocks noChangeShapeType="1"/>
              </p:cNvSpPr>
              <p:nvPr/>
            </p:nvSpPr>
            <p:spPr bwMode="auto">
              <a:xfrm>
                <a:off x="4643" y="5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99410" name="Freeform 82"/>
            <p:cNvSpPr>
              <a:spLocks/>
            </p:cNvSpPr>
            <p:nvPr/>
          </p:nvSpPr>
          <p:spPr bwMode="auto">
            <a:xfrm>
              <a:off x="4846" y="628"/>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3" name="Group 86"/>
            <p:cNvGrpSpPr>
              <a:grpSpLocks/>
            </p:cNvGrpSpPr>
            <p:nvPr/>
          </p:nvGrpSpPr>
          <p:grpSpPr bwMode="auto">
            <a:xfrm>
              <a:off x="4636" y="757"/>
              <a:ext cx="115" cy="15"/>
              <a:chOff x="4636" y="757"/>
              <a:chExt cx="115" cy="15"/>
            </a:xfrm>
          </p:grpSpPr>
          <p:sp>
            <p:nvSpPr>
              <p:cNvPr id="99411" name="Line 83"/>
              <p:cNvSpPr>
                <a:spLocks noChangeShapeType="1"/>
              </p:cNvSpPr>
              <p:nvPr/>
            </p:nvSpPr>
            <p:spPr bwMode="auto">
              <a:xfrm>
                <a:off x="4636" y="7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412" name="Line 84"/>
              <p:cNvSpPr>
                <a:spLocks noChangeShapeType="1"/>
              </p:cNvSpPr>
              <p:nvPr/>
            </p:nvSpPr>
            <p:spPr bwMode="auto">
              <a:xfrm>
                <a:off x="4718" y="7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99413" name="Line 85"/>
              <p:cNvSpPr>
                <a:spLocks noChangeShapeType="1"/>
              </p:cNvSpPr>
              <p:nvPr/>
            </p:nvSpPr>
            <p:spPr bwMode="auto">
              <a:xfrm flipV="1">
                <a:off x="4674" y="7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99415" name="Freeform 87"/>
            <p:cNvSpPr>
              <a:spLocks/>
            </p:cNvSpPr>
            <p:nvPr/>
          </p:nvSpPr>
          <p:spPr bwMode="auto">
            <a:xfrm>
              <a:off x="4617" y="695"/>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8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9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4090"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9396">
                                            <p:txEl>
                                              <p:pRg st="0" end="0"/>
                                            </p:txEl>
                                          </p:spTgt>
                                        </p:tgtEl>
                                        <p:attrNameLst>
                                          <p:attrName>style.visibility</p:attrName>
                                        </p:attrNameLst>
                                      </p:cBhvr>
                                      <p:to>
                                        <p:strVal val="visible"/>
                                      </p:to>
                                    </p:set>
                                    <p:animEffect transition="in" filter="dissolve">
                                      <p:cBhvr>
                                        <p:cTn id="19" dur="500"/>
                                        <p:tgtEl>
                                          <p:spTgt spid="99396">
                                            <p:txEl>
                                              <p:pRg st="0" end="0"/>
                                            </p:txEl>
                                          </p:spTgt>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99397"/>
                                        </p:tgtEl>
                                        <p:attrNameLst>
                                          <p:attrName>style.visibility</p:attrName>
                                        </p:attrNameLst>
                                      </p:cBhvr>
                                      <p:to>
                                        <p:strVal val="visible"/>
                                      </p:to>
                                    </p:set>
                                    <p:animEffect transition="in" filter="dissolve">
                                      <p:cBhvr>
                                        <p:cTn id="23" dur="500"/>
                                        <p:tgtEl>
                                          <p:spTgt spid="9939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9398">
                                            <p:txEl>
                                              <p:pRg st="0" end="0"/>
                                            </p:txEl>
                                          </p:spTgt>
                                        </p:tgtEl>
                                        <p:attrNameLst>
                                          <p:attrName>style.visibility</p:attrName>
                                        </p:attrNameLst>
                                      </p:cBhvr>
                                      <p:to>
                                        <p:strVal val="visible"/>
                                      </p:to>
                                    </p:set>
                                    <p:animEffect transition="in" filter="dissolve">
                                      <p:cBhvr>
                                        <p:cTn id="28" dur="500"/>
                                        <p:tgtEl>
                                          <p:spTgt spid="99398">
                                            <p:txEl>
                                              <p:pRg st="0" end="0"/>
                                            </p:txEl>
                                          </p:spTgt>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99399"/>
                                        </p:tgtEl>
                                        <p:attrNameLst>
                                          <p:attrName>style.visibility</p:attrName>
                                        </p:attrNameLst>
                                      </p:cBhvr>
                                      <p:to>
                                        <p:strVal val="visible"/>
                                      </p:to>
                                    </p:set>
                                    <p:animEffect transition="in" filter="dissolve">
                                      <p:cBhvr>
                                        <p:cTn id="32" dur="500"/>
                                        <p:tgtEl>
                                          <p:spTgt spid="9939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400">
                                            <p:txEl>
                                              <p:pRg st="0" end="0"/>
                                            </p:txEl>
                                          </p:spTgt>
                                        </p:tgtEl>
                                        <p:attrNameLst>
                                          <p:attrName>style.visibility</p:attrName>
                                        </p:attrNameLst>
                                      </p:cBhvr>
                                      <p:to>
                                        <p:strVal val="visible"/>
                                      </p:to>
                                    </p:set>
                                    <p:animEffect transition="in" filter="dissolve">
                                      <p:cBhvr>
                                        <p:cTn id="37" dur="500"/>
                                        <p:tgtEl>
                                          <p:spTgt spid="99400">
                                            <p:txEl>
                                              <p:pRg st="0" end="0"/>
                                            </p:txEl>
                                          </p:spTgt>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99401"/>
                                        </p:tgtEl>
                                        <p:attrNameLst>
                                          <p:attrName>style.visibility</p:attrName>
                                        </p:attrNameLst>
                                      </p:cBhvr>
                                      <p:to>
                                        <p:strVal val="visible"/>
                                      </p:to>
                                    </p:set>
                                    <p:animEffect transition="in" filter="dissolve">
                                      <p:cBhvr>
                                        <p:cTn id="41" dur="500"/>
                                        <p:tgtEl>
                                          <p:spTgt spid="9940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96" grpId="0" build="p" autoUpdateAnimBg="0"/>
      <p:bldP spid="99397" grpId="0" animBg="1"/>
      <p:bldP spid="99398" grpId="0" build="p" autoUpdateAnimBg="0"/>
      <p:bldP spid="99399" grpId="0" animBg="1"/>
      <p:bldP spid="99400" grpId="0" build="p" autoUpdateAnimBg="0"/>
      <p:bldP spid="9940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00354"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00355"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0356"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0357"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00360"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0361"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0362"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37"/>
          <p:cNvGrpSpPr>
            <a:grpSpLocks/>
          </p:cNvGrpSpPr>
          <p:nvPr/>
        </p:nvGrpSpPr>
        <p:grpSpPr bwMode="auto">
          <a:xfrm>
            <a:off x="596900" y="1949450"/>
            <a:ext cx="3917950" cy="917575"/>
            <a:chOff x="376" y="1228"/>
            <a:chExt cx="2468" cy="578"/>
          </a:xfrm>
        </p:grpSpPr>
        <p:grpSp>
          <p:nvGrpSpPr>
            <p:cNvPr id="7" name="Group 22"/>
            <p:cNvGrpSpPr>
              <a:grpSpLocks/>
            </p:cNvGrpSpPr>
            <p:nvPr/>
          </p:nvGrpSpPr>
          <p:grpSpPr bwMode="auto">
            <a:xfrm>
              <a:off x="376" y="1342"/>
              <a:ext cx="444" cy="248"/>
              <a:chOff x="376" y="1342"/>
              <a:chExt cx="444" cy="248"/>
            </a:xfrm>
          </p:grpSpPr>
          <p:grpSp>
            <p:nvGrpSpPr>
              <p:cNvPr id="8" name="Group 15"/>
              <p:cNvGrpSpPr>
                <a:grpSpLocks/>
              </p:cNvGrpSpPr>
              <p:nvPr/>
            </p:nvGrpSpPr>
            <p:grpSpPr bwMode="auto">
              <a:xfrm>
                <a:off x="386" y="1522"/>
                <a:ext cx="434" cy="68"/>
                <a:chOff x="386" y="1522"/>
                <a:chExt cx="434" cy="68"/>
              </a:xfrm>
            </p:grpSpPr>
            <p:sp>
              <p:nvSpPr>
                <p:cNvPr id="100365" name="Rectangle 1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0366" name="Line 1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9" name="Group 18"/>
              <p:cNvGrpSpPr>
                <a:grpSpLocks/>
              </p:cNvGrpSpPr>
              <p:nvPr/>
            </p:nvGrpSpPr>
            <p:grpSpPr bwMode="auto">
              <a:xfrm>
                <a:off x="376" y="1452"/>
                <a:ext cx="430" cy="22"/>
                <a:chOff x="376" y="1452"/>
                <a:chExt cx="430" cy="22"/>
              </a:xfrm>
            </p:grpSpPr>
            <p:sp>
              <p:nvSpPr>
                <p:cNvPr id="100368" name="Rectangle 1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0369" name="Line 1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0" name="Group 21"/>
              <p:cNvGrpSpPr>
                <a:grpSpLocks/>
              </p:cNvGrpSpPr>
              <p:nvPr/>
            </p:nvGrpSpPr>
            <p:grpSpPr bwMode="auto">
              <a:xfrm>
                <a:off x="394" y="1342"/>
                <a:ext cx="426" cy="66"/>
                <a:chOff x="394" y="1342"/>
                <a:chExt cx="426" cy="66"/>
              </a:xfrm>
            </p:grpSpPr>
            <p:sp>
              <p:nvSpPr>
                <p:cNvPr id="100371" name="Rectangle 1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0372" name="Line 2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1" name="Group 36"/>
            <p:cNvGrpSpPr>
              <a:grpSpLocks/>
            </p:cNvGrpSpPr>
            <p:nvPr/>
          </p:nvGrpSpPr>
          <p:grpSpPr bwMode="auto">
            <a:xfrm>
              <a:off x="810" y="1228"/>
              <a:ext cx="2034" cy="578"/>
              <a:chOff x="810" y="1228"/>
              <a:chExt cx="2034" cy="578"/>
            </a:xfrm>
          </p:grpSpPr>
          <p:sp>
            <p:nvSpPr>
              <p:cNvPr id="100375" name="Rectangle 2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00376" name="Oval 24"/>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0377" name="Rectangle 25"/>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0378" name="AutoShape 26"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0379" name="Line 27"/>
              <p:cNvSpPr>
                <a:spLocks noChangeShapeType="1"/>
              </p:cNvSpPr>
              <p:nvPr/>
            </p:nvSpPr>
            <p:spPr bwMode="auto">
              <a:xfrm>
                <a:off x="1536" y="1663"/>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0380" name="Line 28"/>
              <p:cNvSpPr>
                <a:spLocks noChangeShapeType="1"/>
              </p:cNvSpPr>
              <p:nvPr/>
            </p:nvSpPr>
            <p:spPr bwMode="auto">
              <a:xfrm>
                <a:off x="2067" y="1628"/>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0381" name="Freeform 29"/>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0382" name="Line 30"/>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0383" name="Line 31"/>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0384" name="Arc 32"/>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0385" name="Arc 33"/>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0386" name="Arc 34"/>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0387" name="Rectangle 35"/>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sp>
        <p:nvSpPr>
          <p:cNvPr id="100390" name="Rectangle 38"/>
          <p:cNvSpPr>
            <a:spLocks noChangeArrowheads="1"/>
          </p:cNvSpPr>
          <p:nvPr/>
        </p:nvSpPr>
        <p:spPr bwMode="auto">
          <a:xfrm>
            <a:off x="5895975" y="3659188"/>
            <a:ext cx="3240088" cy="3937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0391" name="AutoShape 39"/>
          <p:cNvSpPr>
            <a:spLocks noChangeArrowheads="1"/>
          </p:cNvSpPr>
          <p:nvPr/>
        </p:nvSpPr>
        <p:spPr bwMode="auto">
          <a:xfrm>
            <a:off x="4822825" y="3530600"/>
            <a:ext cx="1068388" cy="650875"/>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0392" name="Rectangle 40"/>
          <p:cNvSpPr>
            <a:spLocks noChangeArrowheads="1"/>
          </p:cNvSpPr>
          <p:nvPr/>
        </p:nvSpPr>
        <p:spPr bwMode="auto">
          <a:xfrm>
            <a:off x="5138738" y="3124200"/>
            <a:ext cx="455612" cy="1474788"/>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2" name="Group 44"/>
          <p:cNvGrpSpPr>
            <a:grpSpLocks/>
          </p:cNvGrpSpPr>
          <p:nvPr/>
        </p:nvGrpSpPr>
        <p:grpSpPr bwMode="auto">
          <a:xfrm>
            <a:off x="4932363" y="3119438"/>
            <a:ext cx="266700" cy="1484312"/>
            <a:chOff x="3107" y="1965"/>
            <a:chExt cx="168" cy="935"/>
          </a:xfrm>
        </p:grpSpPr>
        <p:sp>
          <p:nvSpPr>
            <p:cNvPr id="100393" name="AutoShape 41"/>
            <p:cNvSpPr>
              <a:spLocks noChangeArrowheads="1"/>
            </p:cNvSpPr>
            <p:nvPr/>
          </p:nvSpPr>
          <p:spPr bwMode="auto">
            <a:xfrm rot="480000">
              <a:off x="3107" y="1965"/>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0394" name="AutoShape 42"/>
            <p:cNvSpPr>
              <a:spLocks noChangeArrowheads="1"/>
            </p:cNvSpPr>
            <p:nvPr/>
          </p:nvSpPr>
          <p:spPr bwMode="auto">
            <a:xfrm rot="10320000" flipH="1">
              <a:off x="3107" y="2862"/>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0395" name="AutoShape 43"/>
            <p:cNvSpPr>
              <a:spLocks noChangeArrowheads="1"/>
            </p:cNvSpPr>
            <p:nvPr/>
          </p:nvSpPr>
          <p:spPr bwMode="auto">
            <a:xfrm>
              <a:off x="3167" y="1983"/>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3" name="Group 48"/>
          <p:cNvGrpSpPr>
            <a:grpSpLocks/>
          </p:cNvGrpSpPr>
          <p:nvPr/>
        </p:nvGrpSpPr>
        <p:grpSpPr bwMode="auto">
          <a:xfrm>
            <a:off x="5526088" y="3119438"/>
            <a:ext cx="266700" cy="1484312"/>
            <a:chOff x="3481" y="1965"/>
            <a:chExt cx="168" cy="935"/>
          </a:xfrm>
        </p:grpSpPr>
        <p:sp>
          <p:nvSpPr>
            <p:cNvPr id="100397" name="AutoShape 45"/>
            <p:cNvSpPr>
              <a:spLocks noChangeArrowheads="1"/>
            </p:cNvSpPr>
            <p:nvPr/>
          </p:nvSpPr>
          <p:spPr bwMode="auto">
            <a:xfrm rot="21120000" flipH="1">
              <a:off x="3483" y="1965"/>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0398" name="AutoShape 46"/>
            <p:cNvSpPr>
              <a:spLocks noChangeArrowheads="1"/>
            </p:cNvSpPr>
            <p:nvPr/>
          </p:nvSpPr>
          <p:spPr bwMode="auto">
            <a:xfrm rot="11280000">
              <a:off x="3483" y="2862"/>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0399" name="AutoShape 47"/>
            <p:cNvSpPr>
              <a:spLocks noChangeArrowheads="1"/>
            </p:cNvSpPr>
            <p:nvPr/>
          </p:nvSpPr>
          <p:spPr bwMode="auto">
            <a:xfrm>
              <a:off x="3481" y="1983"/>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4" name="Group 52"/>
          <p:cNvGrpSpPr>
            <a:grpSpLocks/>
          </p:cNvGrpSpPr>
          <p:nvPr/>
        </p:nvGrpSpPr>
        <p:grpSpPr bwMode="auto">
          <a:xfrm>
            <a:off x="4267200" y="2568575"/>
            <a:ext cx="2147888" cy="768350"/>
            <a:chOff x="2688" y="1618"/>
            <a:chExt cx="1353" cy="484"/>
          </a:xfrm>
        </p:grpSpPr>
        <p:sp>
          <p:nvSpPr>
            <p:cNvPr id="100401" name="Oval 49"/>
            <p:cNvSpPr>
              <a:spLocks noChangeArrowheads="1"/>
            </p:cNvSpPr>
            <p:nvPr/>
          </p:nvSpPr>
          <p:spPr bwMode="auto">
            <a:xfrm>
              <a:off x="2788" y="1671"/>
              <a:ext cx="1153" cy="378"/>
            </a:xfrm>
            <a:prstGeom prst="ellipse">
              <a:avLst/>
            </a:prstGeom>
            <a:noFill/>
            <a:ln w="12699">
              <a:solidFill>
                <a:srgbClr val="CC0000"/>
              </a:solidFill>
              <a:round/>
              <a:headEnd/>
              <a:tailEnd/>
            </a:ln>
            <a:effectLst/>
          </p:spPr>
          <p:txBody>
            <a:bodyPr wrap="none" anchor="ctr"/>
            <a:lstStyle/>
            <a:p>
              <a:endParaRPr lang="en-GB"/>
            </a:p>
          </p:txBody>
        </p:sp>
        <p:sp>
          <p:nvSpPr>
            <p:cNvPr id="100402" name="Oval 50"/>
            <p:cNvSpPr>
              <a:spLocks noChangeArrowheads="1"/>
            </p:cNvSpPr>
            <p:nvPr/>
          </p:nvSpPr>
          <p:spPr bwMode="auto">
            <a:xfrm>
              <a:off x="2688" y="1618"/>
              <a:ext cx="1353" cy="484"/>
            </a:xfrm>
            <a:prstGeom prst="ellipse">
              <a:avLst/>
            </a:prstGeom>
            <a:noFill/>
            <a:ln w="12699">
              <a:solidFill>
                <a:srgbClr val="CC0000"/>
              </a:solidFill>
              <a:round/>
              <a:headEnd/>
              <a:tailEnd/>
            </a:ln>
            <a:effectLst/>
          </p:spPr>
          <p:txBody>
            <a:bodyPr wrap="none" anchor="ctr"/>
            <a:lstStyle/>
            <a:p>
              <a:endParaRPr lang="en-GB"/>
            </a:p>
          </p:txBody>
        </p:sp>
        <p:sp>
          <p:nvSpPr>
            <p:cNvPr id="100403" name="Oval 51"/>
            <p:cNvSpPr>
              <a:spLocks noChangeArrowheads="1"/>
            </p:cNvSpPr>
            <p:nvPr/>
          </p:nvSpPr>
          <p:spPr bwMode="auto">
            <a:xfrm>
              <a:off x="2896" y="1723"/>
              <a:ext cx="937" cy="274"/>
            </a:xfrm>
            <a:prstGeom prst="ellipse">
              <a:avLst/>
            </a:prstGeom>
            <a:noFill/>
            <a:ln w="12699">
              <a:solidFill>
                <a:srgbClr val="CC0000"/>
              </a:solidFill>
              <a:round/>
              <a:headEnd/>
              <a:tailEnd/>
            </a:ln>
            <a:effectLst/>
          </p:spPr>
          <p:txBody>
            <a:bodyPr wrap="none" anchor="ctr"/>
            <a:lstStyle/>
            <a:p>
              <a:endParaRPr lang="en-GB"/>
            </a:p>
          </p:txBody>
        </p:sp>
      </p:grpSp>
      <p:sp>
        <p:nvSpPr>
          <p:cNvPr id="100405" name="Rectangle 53"/>
          <p:cNvSpPr>
            <a:spLocks noChangeArrowheads="1"/>
          </p:cNvSpPr>
          <p:nvPr/>
        </p:nvSpPr>
        <p:spPr bwMode="auto">
          <a:xfrm>
            <a:off x="5284788" y="3130550"/>
            <a:ext cx="160337" cy="1466850"/>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nvGrpSpPr>
          <p:cNvPr id="15" name="Group 68"/>
          <p:cNvGrpSpPr>
            <a:grpSpLocks/>
          </p:cNvGrpSpPr>
          <p:nvPr/>
        </p:nvGrpSpPr>
        <p:grpSpPr bwMode="auto">
          <a:xfrm>
            <a:off x="1052513" y="887413"/>
            <a:ext cx="725487" cy="973137"/>
            <a:chOff x="663" y="559"/>
            <a:chExt cx="457" cy="613"/>
          </a:xfrm>
        </p:grpSpPr>
        <p:sp>
          <p:nvSpPr>
            <p:cNvPr id="100406" name="Line 54"/>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0407" name="Line 55"/>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0408" name="Line 56"/>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0409" name="Rectangle 57"/>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6" name="Group 61"/>
            <p:cNvGrpSpPr>
              <a:grpSpLocks/>
            </p:cNvGrpSpPr>
            <p:nvPr/>
          </p:nvGrpSpPr>
          <p:grpSpPr bwMode="auto">
            <a:xfrm>
              <a:off x="687" y="775"/>
              <a:ext cx="60" cy="59"/>
              <a:chOff x="687" y="775"/>
              <a:chExt cx="60" cy="59"/>
            </a:xfrm>
          </p:grpSpPr>
          <p:sp>
            <p:nvSpPr>
              <p:cNvPr id="100410" name="AutoShape 58"/>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0411" name="Line 59"/>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0412" name="Line 60"/>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0414" name="Freeform 62"/>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7" name="Group 66"/>
            <p:cNvGrpSpPr>
              <a:grpSpLocks/>
            </p:cNvGrpSpPr>
            <p:nvPr/>
          </p:nvGrpSpPr>
          <p:grpSpPr bwMode="auto">
            <a:xfrm>
              <a:off x="719" y="942"/>
              <a:ext cx="115" cy="15"/>
              <a:chOff x="719" y="942"/>
              <a:chExt cx="115" cy="15"/>
            </a:xfrm>
          </p:grpSpPr>
          <p:sp>
            <p:nvSpPr>
              <p:cNvPr id="100415" name="Line 63"/>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0416" name="Line 64"/>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0417" name="Line 65"/>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0419" name="Freeform 67"/>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0421" name="Rectangle 69"/>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71"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2"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5114"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01378"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01379"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1380"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1381"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01384"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1385"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1386"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37"/>
          <p:cNvGrpSpPr>
            <a:grpSpLocks/>
          </p:cNvGrpSpPr>
          <p:nvPr/>
        </p:nvGrpSpPr>
        <p:grpSpPr bwMode="auto">
          <a:xfrm>
            <a:off x="596900" y="1949450"/>
            <a:ext cx="3917950" cy="917575"/>
            <a:chOff x="376" y="1228"/>
            <a:chExt cx="2468" cy="578"/>
          </a:xfrm>
        </p:grpSpPr>
        <p:grpSp>
          <p:nvGrpSpPr>
            <p:cNvPr id="7" name="Group 22"/>
            <p:cNvGrpSpPr>
              <a:grpSpLocks/>
            </p:cNvGrpSpPr>
            <p:nvPr/>
          </p:nvGrpSpPr>
          <p:grpSpPr bwMode="auto">
            <a:xfrm>
              <a:off x="376" y="1342"/>
              <a:ext cx="444" cy="248"/>
              <a:chOff x="376" y="1342"/>
              <a:chExt cx="444" cy="248"/>
            </a:xfrm>
          </p:grpSpPr>
          <p:grpSp>
            <p:nvGrpSpPr>
              <p:cNvPr id="8" name="Group 15"/>
              <p:cNvGrpSpPr>
                <a:grpSpLocks/>
              </p:cNvGrpSpPr>
              <p:nvPr/>
            </p:nvGrpSpPr>
            <p:grpSpPr bwMode="auto">
              <a:xfrm>
                <a:off x="386" y="1522"/>
                <a:ext cx="434" cy="68"/>
                <a:chOff x="386" y="1522"/>
                <a:chExt cx="434" cy="68"/>
              </a:xfrm>
            </p:grpSpPr>
            <p:sp>
              <p:nvSpPr>
                <p:cNvPr id="101389" name="Rectangle 1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1390" name="Line 1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9" name="Group 18"/>
              <p:cNvGrpSpPr>
                <a:grpSpLocks/>
              </p:cNvGrpSpPr>
              <p:nvPr/>
            </p:nvGrpSpPr>
            <p:grpSpPr bwMode="auto">
              <a:xfrm>
                <a:off x="376" y="1452"/>
                <a:ext cx="430" cy="22"/>
                <a:chOff x="376" y="1452"/>
                <a:chExt cx="430" cy="22"/>
              </a:xfrm>
            </p:grpSpPr>
            <p:sp>
              <p:nvSpPr>
                <p:cNvPr id="101392" name="Rectangle 1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1393" name="Line 1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0" name="Group 21"/>
              <p:cNvGrpSpPr>
                <a:grpSpLocks/>
              </p:cNvGrpSpPr>
              <p:nvPr/>
            </p:nvGrpSpPr>
            <p:grpSpPr bwMode="auto">
              <a:xfrm>
                <a:off x="394" y="1342"/>
                <a:ext cx="426" cy="66"/>
                <a:chOff x="394" y="1342"/>
                <a:chExt cx="426" cy="66"/>
              </a:xfrm>
            </p:grpSpPr>
            <p:sp>
              <p:nvSpPr>
                <p:cNvPr id="101395" name="Rectangle 1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1396" name="Line 2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1" name="Group 36"/>
            <p:cNvGrpSpPr>
              <a:grpSpLocks/>
            </p:cNvGrpSpPr>
            <p:nvPr/>
          </p:nvGrpSpPr>
          <p:grpSpPr bwMode="auto">
            <a:xfrm>
              <a:off x="810" y="1228"/>
              <a:ext cx="2034" cy="578"/>
              <a:chOff x="810" y="1228"/>
              <a:chExt cx="2034" cy="578"/>
            </a:xfrm>
          </p:grpSpPr>
          <p:sp>
            <p:nvSpPr>
              <p:cNvPr id="101399" name="Rectangle 2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01400" name="Oval 24"/>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1401" name="Rectangle 25"/>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1402" name="AutoShape 26"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1403" name="Line 27"/>
              <p:cNvSpPr>
                <a:spLocks noChangeShapeType="1"/>
              </p:cNvSpPr>
              <p:nvPr/>
            </p:nvSpPr>
            <p:spPr bwMode="auto">
              <a:xfrm>
                <a:off x="1536" y="1663"/>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1404" name="Line 28"/>
              <p:cNvSpPr>
                <a:spLocks noChangeShapeType="1"/>
              </p:cNvSpPr>
              <p:nvPr/>
            </p:nvSpPr>
            <p:spPr bwMode="auto">
              <a:xfrm>
                <a:off x="2067" y="1628"/>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1405" name="Freeform 29"/>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1406" name="Line 30"/>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1407" name="Line 31"/>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1408" name="Arc 32"/>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1409" name="Arc 33"/>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1410" name="Arc 34"/>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1411" name="Rectangle 35"/>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grpSp>
        <p:nvGrpSpPr>
          <p:cNvPr id="12" name="Group 55"/>
          <p:cNvGrpSpPr>
            <a:grpSpLocks/>
          </p:cNvGrpSpPr>
          <p:nvPr/>
        </p:nvGrpSpPr>
        <p:grpSpPr bwMode="auto">
          <a:xfrm>
            <a:off x="3994150" y="2568575"/>
            <a:ext cx="5141913" cy="2028825"/>
            <a:chOff x="2516" y="1618"/>
            <a:chExt cx="3239" cy="1278"/>
          </a:xfrm>
        </p:grpSpPr>
        <p:sp>
          <p:nvSpPr>
            <p:cNvPr id="101414" name="Rectangle 38"/>
            <p:cNvSpPr>
              <a:spLocks noChangeArrowheads="1"/>
            </p:cNvSpPr>
            <p:nvPr/>
          </p:nvSpPr>
          <p:spPr bwMode="auto">
            <a:xfrm>
              <a:off x="3542" y="2301"/>
              <a:ext cx="2213"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3" name="Group 54"/>
            <p:cNvGrpSpPr>
              <a:grpSpLocks/>
            </p:cNvGrpSpPr>
            <p:nvPr/>
          </p:nvGrpSpPr>
          <p:grpSpPr bwMode="auto">
            <a:xfrm>
              <a:off x="2516" y="1618"/>
              <a:ext cx="1353" cy="1278"/>
              <a:chOff x="2516" y="1618"/>
              <a:chExt cx="1353" cy="1278"/>
            </a:xfrm>
          </p:grpSpPr>
          <p:sp>
            <p:nvSpPr>
              <p:cNvPr id="101415" name="AutoShape 39"/>
              <p:cNvSpPr>
                <a:spLocks noChangeArrowheads="1"/>
              </p:cNvSpPr>
              <p:nvPr/>
            </p:nvSpPr>
            <p:spPr bwMode="auto">
              <a:xfrm>
                <a:off x="2866" y="2220"/>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1416" name="Rectangle 40"/>
              <p:cNvSpPr>
                <a:spLocks noChangeArrowheads="1"/>
              </p:cNvSpPr>
              <p:nvPr/>
            </p:nvSpPr>
            <p:spPr bwMode="auto">
              <a:xfrm>
                <a:off x="3065" y="1964"/>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4" name="Group 44"/>
              <p:cNvGrpSpPr>
                <a:grpSpLocks/>
              </p:cNvGrpSpPr>
              <p:nvPr/>
            </p:nvGrpSpPr>
            <p:grpSpPr bwMode="auto">
              <a:xfrm>
                <a:off x="2935" y="1961"/>
                <a:ext cx="168" cy="935"/>
                <a:chOff x="2935" y="1961"/>
                <a:chExt cx="168" cy="935"/>
              </a:xfrm>
            </p:grpSpPr>
            <p:sp>
              <p:nvSpPr>
                <p:cNvPr id="101417" name="AutoShape 41"/>
                <p:cNvSpPr>
                  <a:spLocks noChangeArrowheads="1"/>
                </p:cNvSpPr>
                <p:nvPr/>
              </p:nvSpPr>
              <p:spPr bwMode="auto">
                <a:xfrm rot="480000">
                  <a:off x="2935" y="19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1418" name="AutoShape 42"/>
                <p:cNvSpPr>
                  <a:spLocks noChangeArrowheads="1"/>
                </p:cNvSpPr>
                <p:nvPr/>
              </p:nvSpPr>
              <p:spPr bwMode="auto">
                <a:xfrm rot="10320000" flipH="1">
                  <a:off x="2935" y="2858"/>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1419" name="AutoShape 43"/>
                <p:cNvSpPr>
                  <a:spLocks noChangeArrowheads="1"/>
                </p:cNvSpPr>
                <p:nvPr/>
              </p:nvSpPr>
              <p:spPr bwMode="auto">
                <a:xfrm>
                  <a:off x="2995" y="1979"/>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5" name="Group 48"/>
              <p:cNvGrpSpPr>
                <a:grpSpLocks/>
              </p:cNvGrpSpPr>
              <p:nvPr/>
            </p:nvGrpSpPr>
            <p:grpSpPr bwMode="auto">
              <a:xfrm>
                <a:off x="3309" y="1961"/>
                <a:ext cx="168" cy="935"/>
                <a:chOff x="3309" y="1961"/>
                <a:chExt cx="168" cy="935"/>
              </a:xfrm>
            </p:grpSpPr>
            <p:sp>
              <p:nvSpPr>
                <p:cNvPr id="101421" name="AutoShape 45"/>
                <p:cNvSpPr>
                  <a:spLocks noChangeArrowheads="1"/>
                </p:cNvSpPr>
                <p:nvPr/>
              </p:nvSpPr>
              <p:spPr bwMode="auto">
                <a:xfrm rot="21120000" flipH="1">
                  <a:off x="3311" y="19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1422" name="AutoShape 46"/>
                <p:cNvSpPr>
                  <a:spLocks noChangeArrowheads="1"/>
                </p:cNvSpPr>
                <p:nvPr/>
              </p:nvSpPr>
              <p:spPr bwMode="auto">
                <a:xfrm rot="11280000">
                  <a:off x="3311" y="2858"/>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1423" name="AutoShape 47"/>
                <p:cNvSpPr>
                  <a:spLocks noChangeArrowheads="1"/>
                </p:cNvSpPr>
                <p:nvPr/>
              </p:nvSpPr>
              <p:spPr bwMode="auto">
                <a:xfrm>
                  <a:off x="3309" y="1979"/>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6" name="Group 52"/>
              <p:cNvGrpSpPr>
                <a:grpSpLocks/>
              </p:cNvGrpSpPr>
              <p:nvPr/>
            </p:nvGrpSpPr>
            <p:grpSpPr bwMode="auto">
              <a:xfrm>
                <a:off x="2516" y="1618"/>
                <a:ext cx="1353" cy="480"/>
                <a:chOff x="2516" y="1618"/>
                <a:chExt cx="1353" cy="480"/>
              </a:xfrm>
            </p:grpSpPr>
            <p:sp>
              <p:nvSpPr>
                <p:cNvPr id="101425" name="Oval 49"/>
                <p:cNvSpPr>
                  <a:spLocks noChangeArrowheads="1"/>
                </p:cNvSpPr>
                <p:nvPr/>
              </p:nvSpPr>
              <p:spPr bwMode="auto">
                <a:xfrm>
                  <a:off x="2616" y="1670"/>
                  <a:ext cx="1153" cy="376"/>
                </a:xfrm>
                <a:prstGeom prst="ellipse">
                  <a:avLst/>
                </a:prstGeom>
                <a:noFill/>
                <a:ln w="12699">
                  <a:solidFill>
                    <a:srgbClr val="CC0000"/>
                  </a:solidFill>
                  <a:round/>
                  <a:headEnd/>
                  <a:tailEnd/>
                </a:ln>
                <a:effectLst/>
              </p:spPr>
              <p:txBody>
                <a:bodyPr wrap="none" anchor="ctr"/>
                <a:lstStyle/>
                <a:p>
                  <a:endParaRPr lang="en-GB"/>
                </a:p>
              </p:txBody>
            </p:sp>
            <p:sp>
              <p:nvSpPr>
                <p:cNvPr id="101426" name="Oval 50"/>
                <p:cNvSpPr>
                  <a:spLocks noChangeArrowheads="1"/>
                </p:cNvSpPr>
                <p:nvPr/>
              </p:nvSpPr>
              <p:spPr bwMode="auto">
                <a:xfrm>
                  <a:off x="2516" y="1618"/>
                  <a:ext cx="1353" cy="480"/>
                </a:xfrm>
                <a:prstGeom prst="ellipse">
                  <a:avLst/>
                </a:prstGeom>
                <a:noFill/>
                <a:ln w="12699">
                  <a:solidFill>
                    <a:srgbClr val="CC0000"/>
                  </a:solidFill>
                  <a:round/>
                  <a:headEnd/>
                  <a:tailEnd/>
                </a:ln>
                <a:effectLst/>
              </p:spPr>
              <p:txBody>
                <a:bodyPr wrap="none" anchor="ctr"/>
                <a:lstStyle/>
                <a:p>
                  <a:endParaRPr lang="en-GB"/>
                </a:p>
              </p:txBody>
            </p:sp>
            <p:sp>
              <p:nvSpPr>
                <p:cNvPr id="101427" name="Oval 51"/>
                <p:cNvSpPr>
                  <a:spLocks noChangeArrowheads="1"/>
                </p:cNvSpPr>
                <p:nvPr/>
              </p:nvSpPr>
              <p:spPr bwMode="auto">
                <a:xfrm>
                  <a:off x="2724" y="1723"/>
                  <a:ext cx="937" cy="270"/>
                </a:xfrm>
                <a:prstGeom prst="ellipse">
                  <a:avLst/>
                </a:prstGeom>
                <a:noFill/>
                <a:ln w="12699">
                  <a:solidFill>
                    <a:srgbClr val="CC0000"/>
                  </a:solidFill>
                  <a:round/>
                  <a:headEnd/>
                  <a:tailEnd/>
                </a:ln>
                <a:effectLst/>
              </p:spPr>
              <p:txBody>
                <a:bodyPr wrap="none" anchor="ctr"/>
                <a:lstStyle/>
                <a:p>
                  <a:endParaRPr lang="en-GB"/>
                </a:p>
              </p:txBody>
            </p:sp>
          </p:grpSp>
          <p:sp>
            <p:nvSpPr>
              <p:cNvPr id="101429" name="Rectangle 53"/>
              <p:cNvSpPr>
                <a:spLocks noChangeArrowheads="1"/>
              </p:cNvSpPr>
              <p:nvPr/>
            </p:nvSpPr>
            <p:spPr bwMode="auto">
              <a:xfrm>
                <a:off x="3157" y="1968"/>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17" name="Group 70"/>
          <p:cNvGrpSpPr>
            <a:grpSpLocks/>
          </p:cNvGrpSpPr>
          <p:nvPr/>
        </p:nvGrpSpPr>
        <p:grpSpPr bwMode="auto">
          <a:xfrm>
            <a:off x="1052513" y="887413"/>
            <a:ext cx="725487" cy="973137"/>
            <a:chOff x="663" y="559"/>
            <a:chExt cx="457" cy="613"/>
          </a:xfrm>
        </p:grpSpPr>
        <p:sp>
          <p:nvSpPr>
            <p:cNvPr id="101432" name="Line 56"/>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1433" name="Line 57"/>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1434" name="Line 58"/>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1435" name="Rectangle 59"/>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8" name="Group 63"/>
            <p:cNvGrpSpPr>
              <a:grpSpLocks/>
            </p:cNvGrpSpPr>
            <p:nvPr/>
          </p:nvGrpSpPr>
          <p:grpSpPr bwMode="auto">
            <a:xfrm>
              <a:off x="687" y="775"/>
              <a:ext cx="60" cy="59"/>
              <a:chOff x="687" y="775"/>
              <a:chExt cx="60" cy="59"/>
            </a:xfrm>
          </p:grpSpPr>
          <p:sp>
            <p:nvSpPr>
              <p:cNvPr id="101436" name="AutoShape 60"/>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1437" name="Line 61"/>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1438" name="Line 62"/>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1440" name="Freeform 64"/>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9" name="Group 68"/>
            <p:cNvGrpSpPr>
              <a:grpSpLocks/>
            </p:cNvGrpSpPr>
            <p:nvPr/>
          </p:nvGrpSpPr>
          <p:grpSpPr bwMode="auto">
            <a:xfrm>
              <a:off x="719" y="942"/>
              <a:ext cx="115" cy="15"/>
              <a:chOff x="719" y="942"/>
              <a:chExt cx="115" cy="15"/>
            </a:xfrm>
          </p:grpSpPr>
          <p:sp>
            <p:nvSpPr>
              <p:cNvPr id="101441" name="Line 65"/>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1442" name="Line 66"/>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1443" name="Line 67"/>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1445" name="Freeform 69"/>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1447" name="Rectangle 71"/>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7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6138"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1000">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02402"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02403"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2404"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2405"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02408"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2409"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2410"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37"/>
          <p:cNvGrpSpPr>
            <a:grpSpLocks/>
          </p:cNvGrpSpPr>
          <p:nvPr/>
        </p:nvGrpSpPr>
        <p:grpSpPr bwMode="auto">
          <a:xfrm>
            <a:off x="596900" y="1949450"/>
            <a:ext cx="3917950" cy="917575"/>
            <a:chOff x="376" y="1228"/>
            <a:chExt cx="2468" cy="578"/>
          </a:xfrm>
        </p:grpSpPr>
        <p:grpSp>
          <p:nvGrpSpPr>
            <p:cNvPr id="7" name="Group 22"/>
            <p:cNvGrpSpPr>
              <a:grpSpLocks/>
            </p:cNvGrpSpPr>
            <p:nvPr/>
          </p:nvGrpSpPr>
          <p:grpSpPr bwMode="auto">
            <a:xfrm>
              <a:off x="376" y="1342"/>
              <a:ext cx="444" cy="248"/>
              <a:chOff x="376" y="1342"/>
              <a:chExt cx="444" cy="248"/>
            </a:xfrm>
          </p:grpSpPr>
          <p:grpSp>
            <p:nvGrpSpPr>
              <p:cNvPr id="8" name="Group 15"/>
              <p:cNvGrpSpPr>
                <a:grpSpLocks/>
              </p:cNvGrpSpPr>
              <p:nvPr/>
            </p:nvGrpSpPr>
            <p:grpSpPr bwMode="auto">
              <a:xfrm>
                <a:off x="386" y="1522"/>
                <a:ext cx="434" cy="68"/>
                <a:chOff x="386" y="1522"/>
                <a:chExt cx="434" cy="68"/>
              </a:xfrm>
            </p:grpSpPr>
            <p:sp>
              <p:nvSpPr>
                <p:cNvPr id="102413" name="Rectangle 1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2414" name="Line 1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9" name="Group 18"/>
              <p:cNvGrpSpPr>
                <a:grpSpLocks/>
              </p:cNvGrpSpPr>
              <p:nvPr/>
            </p:nvGrpSpPr>
            <p:grpSpPr bwMode="auto">
              <a:xfrm>
                <a:off x="376" y="1452"/>
                <a:ext cx="430" cy="22"/>
                <a:chOff x="376" y="1452"/>
                <a:chExt cx="430" cy="22"/>
              </a:xfrm>
            </p:grpSpPr>
            <p:sp>
              <p:nvSpPr>
                <p:cNvPr id="102416" name="Rectangle 1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2417" name="Line 1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0" name="Group 21"/>
              <p:cNvGrpSpPr>
                <a:grpSpLocks/>
              </p:cNvGrpSpPr>
              <p:nvPr/>
            </p:nvGrpSpPr>
            <p:grpSpPr bwMode="auto">
              <a:xfrm>
                <a:off x="394" y="1342"/>
                <a:ext cx="426" cy="66"/>
                <a:chOff x="394" y="1342"/>
                <a:chExt cx="426" cy="66"/>
              </a:xfrm>
            </p:grpSpPr>
            <p:sp>
              <p:nvSpPr>
                <p:cNvPr id="102419" name="Rectangle 1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2420" name="Line 2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1" name="Group 36"/>
            <p:cNvGrpSpPr>
              <a:grpSpLocks/>
            </p:cNvGrpSpPr>
            <p:nvPr/>
          </p:nvGrpSpPr>
          <p:grpSpPr bwMode="auto">
            <a:xfrm>
              <a:off x="810" y="1228"/>
              <a:ext cx="2034" cy="578"/>
              <a:chOff x="810" y="1228"/>
              <a:chExt cx="2034" cy="578"/>
            </a:xfrm>
          </p:grpSpPr>
          <p:sp>
            <p:nvSpPr>
              <p:cNvPr id="102423" name="Rectangle 2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02424" name="Oval 24"/>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2425" name="Rectangle 25"/>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2426" name="AutoShape 26"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2427" name="Line 27"/>
              <p:cNvSpPr>
                <a:spLocks noChangeShapeType="1"/>
              </p:cNvSpPr>
              <p:nvPr/>
            </p:nvSpPr>
            <p:spPr bwMode="auto">
              <a:xfrm>
                <a:off x="1536" y="1663"/>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2428" name="Line 28"/>
              <p:cNvSpPr>
                <a:spLocks noChangeShapeType="1"/>
              </p:cNvSpPr>
              <p:nvPr/>
            </p:nvSpPr>
            <p:spPr bwMode="auto">
              <a:xfrm>
                <a:off x="2067" y="1628"/>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2429" name="Freeform 29"/>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2430" name="Line 30"/>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431" name="Line 31"/>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432" name="Arc 32"/>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2433" name="Arc 33"/>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2434" name="Arc 34"/>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2435" name="Rectangle 35"/>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sp>
        <p:nvSpPr>
          <p:cNvPr id="102438" name="Rectangle 38"/>
          <p:cNvSpPr>
            <a:spLocks noChangeArrowheads="1"/>
          </p:cNvSpPr>
          <p:nvPr/>
        </p:nvSpPr>
        <p:spPr bwMode="auto">
          <a:xfrm>
            <a:off x="5359400" y="3656013"/>
            <a:ext cx="3776663" cy="3937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2" name="Group 54"/>
          <p:cNvGrpSpPr>
            <a:grpSpLocks/>
          </p:cNvGrpSpPr>
          <p:nvPr/>
        </p:nvGrpSpPr>
        <p:grpSpPr bwMode="auto">
          <a:xfrm>
            <a:off x="3730625" y="2573338"/>
            <a:ext cx="2147888" cy="2027237"/>
            <a:chOff x="2350" y="1621"/>
            <a:chExt cx="1353" cy="1277"/>
          </a:xfrm>
        </p:grpSpPr>
        <p:sp>
          <p:nvSpPr>
            <p:cNvPr id="102439" name="AutoShape 39"/>
            <p:cNvSpPr>
              <a:spLocks noChangeArrowheads="1"/>
            </p:cNvSpPr>
            <p:nvPr/>
          </p:nvSpPr>
          <p:spPr bwMode="auto">
            <a:xfrm>
              <a:off x="2700" y="2222"/>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2440" name="Rectangle 40"/>
            <p:cNvSpPr>
              <a:spLocks noChangeArrowheads="1"/>
            </p:cNvSpPr>
            <p:nvPr/>
          </p:nvSpPr>
          <p:spPr bwMode="auto">
            <a:xfrm>
              <a:off x="2899" y="1966"/>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3" name="Group 44"/>
            <p:cNvGrpSpPr>
              <a:grpSpLocks/>
            </p:cNvGrpSpPr>
            <p:nvPr/>
          </p:nvGrpSpPr>
          <p:grpSpPr bwMode="auto">
            <a:xfrm>
              <a:off x="2769" y="1963"/>
              <a:ext cx="168" cy="935"/>
              <a:chOff x="2769" y="1963"/>
              <a:chExt cx="168" cy="935"/>
            </a:xfrm>
          </p:grpSpPr>
          <p:sp>
            <p:nvSpPr>
              <p:cNvPr id="102441" name="AutoShape 41"/>
              <p:cNvSpPr>
                <a:spLocks noChangeArrowheads="1"/>
              </p:cNvSpPr>
              <p:nvPr/>
            </p:nvSpPr>
            <p:spPr bwMode="auto">
              <a:xfrm rot="480000">
                <a:off x="2769"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2442" name="AutoShape 42"/>
              <p:cNvSpPr>
                <a:spLocks noChangeArrowheads="1"/>
              </p:cNvSpPr>
              <p:nvPr/>
            </p:nvSpPr>
            <p:spPr bwMode="auto">
              <a:xfrm rot="10320000" flipH="1">
                <a:off x="2769"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2443" name="AutoShape 43"/>
              <p:cNvSpPr>
                <a:spLocks noChangeArrowheads="1"/>
              </p:cNvSpPr>
              <p:nvPr/>
            </p:nvSpPr>
            <p:spPr bwMode="auto">
              <a:xfrm>
                <a:off x="2829"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4" name="Group 48"/>
            <p:cNvGrpSpPr>
              <a:grpSpLocks/>
            </p:cNvGrpSpPr>
            <p:nvPr/>
          </p:nvGrpSpPr>
          <p:grpSpPr bwMode="auto">
            <a:xfrm>
              <a:off x="3143" y="1963"/>
              <a:ext cx="168" cy="935"/>
              <a:chOff x="3143" y="1963"/>
              <a:chExt cx="168" cy="935"/>
            </a:xfrm>
          </p:grpSpPr>
          <p:sp>
            <p:nvSpPr>
              <p:cNvPr id="102445" name="AutoShape 45"/>
              <p:cNvSpPr>
                <a:spLocks noChangeArrowheads="1"/>
              </p:cNvSpPr>
              <p:nvPr/>
            </p:nvSpPr>
            <p:spPr bwMode="auto">
              <a:xfrm rot="21120000" flipH="1">
                <a:off x="3145"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2446" name="AutoShape 46"/>
              <p:cNvSpPr>
                <a:spLocks noChangeArrowheads="1"/>
              </p:cNvSpPr>
              <p:nvPr/>
            </p:nvSpPr>
            <p:spPr bwMode="auto">
              <a:xfrm rot="11280000">
                <a:off x="3145"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2447" name="AutoShape 47"/>
              <p:cNvSpPr>
                <a:spLocks noChangeArrowheads="1"/>
              </p:cNvSpPr>
              <p:nvPr/>
            </p:nvSpPr>
            <p:spPr bwMode="auto">
              <a:xfrm>
                <a:off x="3143"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5" name="Group 52"/>
            <p:cNvGrpSpPr>
              <a:grpSpLocks/>
            </p:cNvGrpSpPr>
            <p:nvPr/>
          </p:nvGrpSpPr>
          <p:grpSpPr bwMode="auto">
            <a:xfrm>
              <a:off x="2350" y="1621"/>
              <a:ext cx="1353" cy="479"/>
              <a:chOff x="2350" y="1621"/>
              <a:chExt cx="1353" cy="479"/>
            </a:xfrm>
          </p:grpSpPr>
          <p:sp>
            <p:nvSpPr>
              <p:cNvPr id="102449" name="Oval 49"/>
              <p:cNvSpPr>
                <a:spLocks noChangeArrowheads="1"/>
              </p:cNvSpPr>
              <p:nvPr/>
            </p:nvSpPr>
            <p:spPr bwMode="auto">
              <a:xfrm>
                <a:off x="2450" y="1673"/>
                <a:ext cx="1153" cy="375"/>
              </a:xfrm>
              <a:prstGeom prst="ellipse">
                <a:avLst/>
              </a:prstGeom>
              <a:noFill/>
              <a:ln w="12699">
                <a:solidFill>
                  <a:srgbClr val="CC0000"/>
                </a:solidFill>
                <a:round/>
                <a:headEnd/>
                <a:tailEnd/>
              </a:ln>
              <a:effectLst/>
            </p:spPr>
            <p:txBody>
              <a:bodyPr wrap="none" anchor="ctr"/>
              <a:lstStyle/>
              <a:p>
                <a:endParaRPr lang="en-GB"/>
              </a:p>
            </p:txBody>
          </p:sp>
          <p:sp>
            <p:nvSpPr>
              <p:cNvPr id="102450" name="Oval 50"/>
              <p:cNvSpPr>
                <a:spLocks noChangeArrowheads="1"/>
              </p:cNvSpPr>
              <p:nvPr/>
            </p:nvSpPr>
            <p:spPr bwMode="auto">
              <a:xfrm>
                <a:off x="2350" y="1621"/>
                <a:ext cx="1353" cy="479"/>
              </a:xfrm>
              <a:prstGeom prst="ellipse">
                <a:avLst/>
              </a:prstGeom>
              <a:noFill/>
              <a:ln w="12699">
                <a:solidFill>
                  <a:srgbClr val="CC0000"/>
                </a:solidFill>
                <a:round/>
                <a:headEnd/>
                <a:tailEnd/>
              </a:ln>
              <a:effectLst/>
            </p:spPr>
            <p:txBody>
              <a:bodyPr wrap="none" anchor="ctr"/>
              <a:lstStyle/>
              <a:p>
                <a:endParaRPr lang="en-GB"/>
              </a:p>
            </p:txBody>
          </p:sp>
          <p:sp>
            <p:nvSpPr>
              <p:cNvPr id="102451" name="Oval 51"/>
              <p:cNvSpPr>
                <a:spLocks noChangeArrowheads="1"/>
              </p:cNvSpPr>
              <p:nvPr/>
            </p:nvSpPr>
            <p:spPr bwMode="auto">
              <a:xfrm>
                <a:off x="2558" y="1725"/>
                <a:ext cx="937" cy="271"/>
              </a:xfrm>
              <a:prstGeom prst="ellipse">
                <a:avLst/>
              </a:prstGeom>
              <a:noFill/>
              <a:ln w="12699">
                <a:solidFill>
                  <a:srgbClr val="CC0000"/>
                </a:solidFill>
                <a:round/>
                <a:headEnd/>
                <a:tailEnd/>
              </a:ln>
              <a:effectLst/>
            </p:spPr>
            <p:txBody>
              <a:bodyPr wrap="none" anchor="ctr"/>
              <a:lstStyle/>
              <a:p>
                <a:endParaRPr lang="en-GB"/>
              </a:p>
            </p:txBody>
          </p:sp>
        </p:grpSp>
        <p:sp>
          <p:nvSpPr>
            <p:cNvPr id="102453" name="Rectangle 53"/>
            <p:cNvSpPr>
              <a:spLocks noChangeArrowheads="1"/>
            </p:cNvSpPr>
            <p:nvPr/>
          </p:nvSpPr>
          <p:spPr bwMode="auto">
            <a:xfrm>
              <a:off x="2991" y="1970"/>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nvGrpSpPr>
          <p:cNvPr id="16" name="Group 69"/>
          <p:cNvGrpSpPr>
            <a:grpSpLocks/>
          </p:cNvGrpSpPr>
          <p:nvPr/>
        </p:nvGrpSpPr>
        <p:grpSpPr bwMode="auto">
          <a:xfrm>
            <a:off x="1052513" y="887413"/>
            <a:ext cx="725487" cy="973137"/>
            <a:chOff x="663" y="559"/>
            <a:chExt cx="457" cy="613"/>
          </a:xfrm>
        </p:grpSpPr>
        <p:sp>
          <p:nvSpPr>
            <p:cNvPr id="102455" name="Line 55"/>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2456" name="Line 56"/>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2457" name="Line 57"/>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458" name="Rectangle 58"/>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7" name="Group 62"/>
            <p:cNvGrpSpPr>
              <a:grpSpLocks/>
            </p:cNvGrpSpPr>
            <p:nvPr/>
          </p:nvGrpSpPr>
          <p:grpSpPr bwMode="auto">
            <a:xfrm>
              <a:off x="687" y="775"/>
              <a:ext cx="60" cy="59"/>
              <a:chOff x="687" y="775"/>
              <a:chExt cx="60" cy="59"/>
            </a:xfrm>
          </p:grpSpPr>
          <p:sp>
            <p:nvSpPr>
              <p:cNvPr id="102459" name="AutoShape 59"/>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2460" name="Line 60"/>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461" name="Line 61"/>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2463" name="Freeform 63"/>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8" name="Group 67"/>
            <p:cNvGrpSpPr>
              <a:grpSpLocks/>
            </p:cNvGrpSpPr>
            <p:nvPr/>
          </p:nvGrpSpPr>
          <p:grpSpPr bwMode="auto">
            <a:xfrm>
              <a:off x="719" y="942"/>
              <a:ext cx="115" cy="15"/>
              <a:chOff x="719" y="942"/>
              <a:chExt cx="115" cy="15"/>
            </a:xfrm>
          </p:grpSpPr>
          <p:sp>
            <p:nvSpPr>
              <p:cNvPr id="102464" name="Line 64"/>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465" name="Line 65"/>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466" name="Line 66"/>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2468" name="Freeform 68"/>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2470" name="Rectangle 70"/>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7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7162"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1000">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03426"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03427"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3428"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3429"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03432"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3433"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3434"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37"/>
          <p:cNvGrpSpPr>
            <a:grpSpLocks/>
          </p:cNvGrpSpPr>
          <p:nvPr/>
        </p:nvGrpSpPr>
        <p:grpSpPr bwMode="auto">
          <a:xfrm>
            <a:off x="596900" y="1949450"/>
            <a:ext cx="3917950" cy="917575"/>
            <a:chOff x="376" y="1228"/>
            <a:chExt cx="2468" cy="578"/>
          </a:xfrm>
        </p:grpSpPr>
        <p:grpSp>
          <p:nvGrpSpPr>
            <p:cNvPr id="7" name="Group 22"/>
            <p:cNvGrpSpPr>
              <a:grpSpLocks/>
            </p:cNvGrpSpPr>
            <p:nvPr/>
          </p:nvGrpSpPr>
          <p:grpSpPr bwMode="auto">
            <a:xfrm>
              <a:off x="376" y="1342"/>
              <a:ext cx="444" cy="248"/>
              <a:chOff x="376" y="1342"/>
              <a:chExt cx="444" cy="248"/>
            </a:xfrm>
          </p:grpSpPr>
          <p:grpSp>
            <p:nvGrpSpPr>
              <p:cNvPr id="8" name="Group 15"/>
              <p:cNvGrpSpPr>
                <a:grpSpLocks/>
              </p:cNvGrpSpPr>
              <p:nvPr/>
            </p:nvGrpSpPr>
            <p:grpSpPr bwMode="auto">
              <a:xfrm>
                <a:off x="386" y="1522"/>
                <a:ext cx="434" cy="68"/>
                <a:chOff x="386" y="1522"/>
                <a:chExt cx="434" cy="68"/>
              </a:xfrm>
            </p:grpSpPr>
            <p:sp>
              <p:nvSpPr>
                <p:cNvPr id="103437" name="Rectangle 1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3438" name="Line 1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9" name="Group 18"/>
              <p:cNvGrpSpPr>
                <a:grpSpLocks/>
              </p:cNvGrpSpPr>
              <p:nvPr/>
            </p:nvGrpSpPr>
            <p:grpSpPr bwMode="auto">
              <a:xfrm>
                <a:off x="376" y="1452"/>
                <a:ext cx="430" cy="22"/>
                <a:chOff x="376" y="1452"/>
                <a:chExt cx="430" cy="22"/>
              </a:xfrm>
            </p:grpSpPr>
            <p:sp>
              <p:nvSpPr>
                <p:cNvPr id="103440" name="Rectangle 1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3441" name="Line 1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0" name="Group 21"/>
              <p:cNvGrpSpPr>
                <a:grpSpLocks/>
              </p:cNvGrpSpPr>
              <p:nvPr/>
            </p:nvGrpSpPr>
            <p:grpSpPr bwMode="auto">
              <a:xfrm>
                <a:off x="394" y="1342"/>
                <a:ext cx="426" cy="66"/>
                <a:chOff x="394" y="1342"/>
                <a:chExt cx="426" cy="66"/>
              </a:xfrm>
            </p:grpSpPr>
            <p:sp>
              <p:nvSpPr>
                <p:cNvPr id="103443" name="Rectangle 1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3444" name="Line 2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1" name="Group 36"/>
            <p:cNvGrpSpPr>
              <a:grpSpLocks/>
            </p:cNvGrpSpPr>
            <p:nvPr/>
          </p:nvGrpSpPr>
          <p:grpSpPr bwMode="auto">
            <a:xfrm>
              <a:off x="810" y="1228"/>
              <a:ext cx="2034" cy="578"/>
              <a:chOff x="810" y="1228"/>
              <a:chExt cx="2034" cy="578"/>
            </a:xfrm>
          </p:grpSpPr>
          <p:sp>
            <p:nvSpPr>
              <p:cNvPr id="103447" name="Rectangle 2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03448" name="Oval 24"/>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3449" name="Rectangle 25"/>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3450" name="AutoShape 26"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3451" name="Line 27"/>
              <p:cNvSpPr>
                <a:spLocks noChangeShapeType="1"/>
              </p:cNvSpPr>
              <p:nvPr/>
            </p:nvSpPr>
            <p:spPr bwMode="auto">
              <a:xfrm>
                <a:off x="1536" y="1663"/>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3452" name="Line 28"/>
              <p:cNvSpPr>
                <a:spLocks noChangeShapeType="1"/>
              </p:cNvSpPr>
              <p:nvPr/>
            </p:nvSpPr>
            <p:spPr bwMode="auto">
              <a:xfrm>
                <a:off x="2067" y="1628"/>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3453" name="Freeform 29"/>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3454" name="Line 30"/>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455" name="Line 31"/>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456" name="Arc 32"/>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3457" name="Arc 33"/>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3458" name="Arc 34"/>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3459" name="Rectangle 35"/>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grpSp>
        <p:nvGrpSpPr>
          <p:cNvPr id="12" name="Group 54"/>
          <p:cNvGrpSpPr>
            <a:grpSpLocks/>
          </p:cNvGrpSpPr>
          <p:nvPr/>
        </p:nvGrpSpPr>
        <p:grpSpPr bwMode="auto">
          <a:xfrm>
            <a:off x="3463925" y="2563813"/>
            <a:ext cx="5672138" cy="2036762"/>
            <a:chOff x="2182" y="1615"/>
            <a:chExt cx="3573" cy="1283"/>
          </a:xfrm>
        </p:grpSpPr>
        <p:sp>
          <p:nvSpPr>
            <p:cNvPr id="103462" name="Rectangle 38"/>
            <p:cNvSpPr>
              <a:spLocks noChangeArrowheads="1"/>
            </p:cNvSpPr>
            <p:nvPr/>
          </p:nvSpPr>
          <p:spPr bwMode="auto">
            <a:xfrm>
              <a:off x="3208" y="2303"/>
              <a:ext cx="254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3463" name="AutoShape 39"/>
            <p:cNvSpPr>
              <a:spLocks noChangeArrowheads="1"/>
            </p:cNvSpPr>
            <p:nvPr/>
          </p:nvSpPr>
          <p:spPr bwMode="auto">
            <a:xfrm>
              <a:off x="2532" y="2222"/>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3464" name="Rectangle 40"/>
            <p:cNvSpPr>
              <a:spLocks noChangeArrowheads="1"/>
            </p:cNvSpPr>
            <p:nvPr/>
          </p:nvSpPr>
          <p:spPr bwMode="auto">
            <a:xfrm>
              <a:off x="2731" y="1966"/>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3" name="Group 44"/>
            <p:cNvGrpSpPr>
              <a:grpSpLocks/>
            </p:cNvGrpSpPr>
            <p:nvPr/>
          </p:nvGrpSpPr>
          <p:grpSpPr bwMode="auto">
            <a:xfrm>
              <a:off x="2601" y="1963"/>
              <a:ext cx="168" cy="935"/>
              <a:chOff x="2601" y="1963"/>
              <a:chExt cx="168" cy="935"/>
            </a:xfrm>
          </p:grpSpPr>
          <p:sp>
            <p:nvSpPr>
              <p:cNvPr id="103465" name="AutoShape 41"/>
              <p:cNvSpPr>
                <a:spLocks noChangeArrowheads="1"/>
              </p:cNvSpPr>
              <p:nvPr/>
            </p:nvSpPr>
            <p:spPr bwMode="auto">
              <a:xfrm rot="480000">
                <a:off x="2601"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3466" name="AutoShape 42"/>
              <p:cNvSpPr>
                <a:spLocks noChangeArrowheads="1"/>
              </p:cNvSpPr>
              <p:nvPr/>
            </p:nvSpPr>
            <p:spPr bwMode="auto">
              <a:xfrm rot="10320000" flipH="1">
                <a:off x="2601"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3467" name="AutoShape 43"/>
              <p:cNvSpPr>
                <a:spLocks noChangeArrowheads="1"/>
              </p:cNvSpPr>
              <p:nvPr/>
            </p:nvSpPr>
            <p:spPr bwMode="auto">
              <a:xfrm>
                <a:off x="2661"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4" name="Group 48"/>
            <p:cNvGrpSpPr>
              <a:grpSpLocks/>
            </p:cNvGrpSpPr>
            <p:nvPr/>
          </p:nvGrpSpPr>
          <p:grpSpPr bwMode="auto">
            <a:xfrm>
              <a:off x="2975" y="1963"/>
              <a:ext cx="168" cy="935"/>
              <a:chOff x="2975" y="1963"/>
              <a:chExt cx="168" cy="935"/>
            </a:xfrm>
          </p:grpSpPr>
          <p:sp>
            <p:nvSpPr>
              <p:cNvPr id="103469" name="AutoShape 45"/>
              <p:cNvSpPr>
                <a:spLocks noChangeArrowheads="1"/>
              </p:cNvSpPr>
              <p:nvPr/>
            </p:nvSpPr>
            <p:spPr bwMode="auto">
              <a:xfrm rot="21120000" flipH="1">
                <a:off x="2977"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3470" name="AutoShape 46"/>
              <p:cNvSpPr>
                <a:spLocks noChangeArrowheads="1"/>
              </p:cNvSpPr>
              <p:nvPr/>
            </p:nvSpPr>
            <p:spPr bwMode="auto">
              <a:xfrm rot="11280000">
                <a:off x="2977"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3471" name="AutoShape 47"/>
              <p:cNvSpPr>
                <a:spLocks noChangeArrowheads="1"/>
              </p:cNvSpPr>
              <p:nvPr/>
            </p:nvSpPr>
            <p:spPr bwMode="auto">
              <a:xfrm>
                <a:off x="2975"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5" name="Group 52"/>
            <p:cNvGrpSpPr>
              <a:grpSpLocks/>
            </p:cNvGrpSpPr>
            <p:nvPr/>
          </p:nvGrpSpPr>
          <p:grpSpPr bwMode="auto">
            <a:xfrm>
              <a:off x="2182" y="1615"/>
              <a:ext cx="1353" cy="485"/>
              <a:chOff x="2182" y="1615"/>
              <a:chExt cx="1353" cy="485"/>
            </a:xfrm>
          </p:grpSpPr>
          <p:sp>
            <p:nvSpPr>
              <p:cNvPr id="103473" name="Oval 49"/>
              <p:cNvSpPr>
                <a:spLocks noChangeArrowheads="1"/>
              </p:cNvSpPr>
              <p:nvPr/>
            </p:nvSpPr>
            <p:spPr bwMode="auto">
              <a:xfrm>
                <a:off x="2282" y="1668"/>
                <a:ext cx="1153" cy="379"/>
              </a:xfrm>
              <a:prstGeom prst="ellipse">
                <a:avLst/>
              </a:prstGeom>
              <a:noFill/>
              <a:ln w="12699">
                <a:solidFill>
                  <a:srgbClr val="CC0000"/>
                </a:solidFill>
                <a:round/>
                <a:headEnd/>
                <a:tailEnd/>
              </a:ln>
              <a:effectLst/>
            </p:spPr>
            <p:txBody>
              <a:bodyPr wrap="none" anchor="ctr"/>
              <a:lstStyle/>
              <a:p>
                <a:endParaRPr lang="en-GB"/>
              </a:p>
            </p:txBody>
          </p:sp>
          <p:sp>
            <p:nvSpPr>
              <p:cNvPr id="103474" name="Oval 50"/>
              <p:cNvSpPr>
                <a:spLocks noChangeArrowheads="1"/>
              </p:cNvSpPr>
              <p:nvPr/>
            </p:nvSpPr>
            <p:spPr bwMode="auto">
              <a:xfrm>
                <a:off x="2182" y="1615"/>
                <a:ext cx="1353" cy="485"/>
              </a:xfrm>
              <a:prstGeom prst="ellipse">
                <a:avLst/>
              </a:prstGeom>
              <a:noFill/>
              <a:ln w="12699">
                <a:solidFill>
                  <a:srgbClr val="CC0000"/>
                </a:solidFill>
                <a:round/>
                <a:headEnd/>
                <a:tailEnd/>
              </a:ln>
              <a:effectLst/>
            </p:spPr>
            <p:txBody>
              <a:bodyPr wrap="none" anchor="ctr"/>
              <a:lstStyle/>
              <a:p>
                <a:endParaRPr lang="en-GB"/>
              </a:p>
            </p:txBody>
          </p:sp>
          <p:sp>
            <p:nvSpPr>
              <p:cNvPr id="103475" name="Oval 51"/>
              <p:cNvSpPr>
                <a:spLocks noChangeArrowheads="1"/>
              </p:cNvSpPr>
              <p:nvPr/>
            </p:nvSpPr>
            <p:spPr bwMode="auto">
              <a:xfrm>
                <a:off x="2390" y="1721"/>
                <a:ext cx="937" cy="273"/>
              </a:xfrm>
              <a:prstGeom prst="ellipse">
                <a:avLst/>
              </a:prstGeom>
              <a:noFill/>
              <a:ln w="12699">
                <a:solidFill>
                  <a:srgbClr val="CC0000"/>
                </a:solidFill>
                <a:round/>
                <a:headEnd/>
                <a:tailEnd/>
              </a:ln>
              <a:effectLst/>
            </p:spPr>
            <p:txBody>
              <a:bodyPr wrap="none" anchor="ctr"/>
              <a:lstStyle/>
              <a:p>
                <a:endParaRPr lang="en-GB"/>
              </a:p>
            </p:txBody>
          </p:sp>
        </p:grpSp>
        <p:sp>
          <p:nvSpPr>
            <p:cNvPr id="103477" name="Rectangle 53"/>
            <p:cNvSpPr>
              <a:spLocks noChangeArrowheads="1"/>
            </p:cNvSpPr>
            <p:nvPr/>
          </p:nvSpPr>
          <p:spPr bwMode="auto">
            <a:xfrm>
              <a:off x="2823" y="1970"/>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nvGrpSpPr>
          <p:cNvPr id="16" name="Group 69"/>
          <p:cNvGrpSpPr>
            <a:grpSpLocks/>
          </p:cNvGrpSpPr>
          <p:nvPr/>
        </p:nvGrpSpPr>
        <p:grpSpPr bwMode="auto">
          <a:xfrm>
            <a:off x="1052513" y="887413"/>
            <a:ext cx="725487" cy="973137"/>
            <a:chOff x="663" y="559"/>
            <a:chExt cx="457" cy="613"/>
          </a:xfrm>
        </p:grpSpPr>
        <p:sp>
          <p:nvSpPr>
            <p:cNvPr id="103479" name="Line 55"/>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3480" name="Line 56"/>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3481" name="Line 57"/>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482" name="Rectangle 58"/>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7" name="Group 62"/>
            <p:cNvGrpSpPr>
              <a:grpSpLocks/>
            </p:cNvGrpSpPr>
            <p:nvPr/>
          </p:nvGrpSpPr>
          <p:grpSpPr bwMode="auto">
            <a:xfrm>
              <a:off x="687" y="775"/>
              <a:ext cx="60" cy="59"/>
              <a:chOff x="687" y="775"/>
              <a:chExt cx="60" cy="59"/>
            </a:xfrm>
          </p:grpSpPr>
          <p:sp>
            <p:nvSpPr>
              <p:cNvPr id="103483" name="AutoShape 59"/>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3484" name="Line 60"/>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485" name="Line 61"/>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3487" name="Freeform 63"/>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8" name="Group 67"/>
            <p:cNvGrpSpPr>
              <a:grpSpLocks/>
            </p:cNvGrpSpPr>
            <p:nvPr/>
          </p:nvGrpSpPr>
          <p:grpSpPr bwMode="auto">
            <a:xfrm>
              <a:off x="719" y="942"/>
              <a:ext cx="115" cy="15"/>
              <a:chOff x="719" y="942"/>
              <a:chExt cx="115" cy="15"/>
            </a:xfrm>
          </p:grpSpPr>
          <p:sp>
            <p:nvSpPr>
              <p:cNvPr id="103488" name="Line 64"/>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489" name="Line 65"/>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490" name="Line 66"/>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3492" name="Freeform 68"/>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3494" name="Rectangle 70"/>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7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8186"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1000">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04450"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04451"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4452"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4453"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04456"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4457"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4458"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37"/>
          <p:cNvGrpSpPr>
            <a:grpSpLocks/>
          </p:cNvGrpSpPr>
          <p:nvPr/>
        </p:nvGrpSpPr>
        <p:grpSpPr bwMode="auto">
          <a:xfrm>
            <a:off x="596900" y="1949450"/>
            <a:ext cx="3917950" cy="917575"/>
            <a:chOff x="376" y="1228"/>
            <a:chExt cx="2468" cy="578"/>
          </a:xfrm>
        </p:grpSpPr>
        <p:grpSp>
          <p:nvGrpSpPr>
            <p:cNvPr id="7" name="Group 22"/>
            <p:cNvGrpSpPr>
              <a:grpSpLocks/>
            </p:cNvGrpSpPr>
            <p:nvPr/>
          </p:nvGrpSpPr>
          <p:grpSpPr bwMode="auto">
            <a:xfrm>
              <a:off x="376" y="1342"/>
              <a:ext cx="444" cy="248"/>
              <a:chOff x="376" y="1342"/>
              <a:chExt cx="444" cy="248"/>
            </a:xfrm>
          </p:grpSpPr>
          <p:grpSp>
            <p:nvGrpSpPr>
              <p:cNvPr id="8" name="Group 15"/>
              <p:cNvGrpSpPr>
                <a:grpSpLocks/>
              </p:cNvGrpSpPr>
              <p:nvPr/>
            </p:nvGrpSpPr>
            <p:grpSpPr bwMode="auto">
              <a:xfrm>
                <a:off x="386" y="1522"/>
                <a:ext cx="434" cy="68"/>
                <a:chOff x="386" y="1522"/>
                <a:chExt cx="434" cy="68"/>
              </a:xfrm>
            </p:grpSpPr>
            <p:sp>
              <p:nvSpPr>
                <p:cNvPr id="104461" name="Rectangle 1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4462" name="Line 1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9" name="Group 18"/>
              <p:cNvGrpSpPr>
                <a:grpSpLocks/>
              </p:cNvGrpSpPr>
              <p:nvPr/>
            </p:nvGrpSpPr>
            <p:grpSpPr bwMode="auto">
              <a:xfrm>
                <a:off x="376" y="1452"/>
                <a:ext cx="430" cy="22"/>
                <a:chOff x="376" y="1452"/>
                <a:chExt cx="430" cy="22"/>
              </a:xfrm>
            </p:grpSpPr>
            <p:sp>
              <p:nvSpPr>
                <p:cNvPr id="104464" name="Rectangle 1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4465" name="Line 1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0" name="Group 21"/>
              <p:cNvGrpSpPr>
                <a:grpSpLocks/>
              </p:cNvGrpSpPr>
              <p:nvPr/>
            </p:nvGrpSpPr>
            <p:grpSpPr bwMode="auto">
              <a:xfrm>
                <a:off x="394" y="1342"/>
                <a:ext cx="426" cy="66"/>
                <a:chOff x="394" y="1342"/>
                <a:chExt cx="426" cy="66"/>
              </a:xfrm>
            </p:grpSpPr>
            <p:sp>
              <p:nvSpPr>
                <p:cNvPr id="104467" name="Rectangle 1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4468" name="Line 2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1" name="Group 36"/>
            <p:cNvGrpSpPr>
              <a:grpSpLocks/>
            </p:cNvGrpSpPr>
            <p:nvPr/>
          </p:nvGrpSpPr>
          <p:grpSpPr bwMode="auto">
            <a:xfrm>
              <a:off x="810" y="1228"/>
              <a:ext cx="2034" cy="578"/>
              <a:chOff x="810" y="1228"/>
              <a:chExt cx="2034" cy="578"/>
            </a:xfrm>
          </p:grpSpPr>
          <p:sp>
            <p:nvSpPr>
              <p:cNvPr id="104471" name="Rectangle 2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04472" name="Oval 24"/>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4473" name="Rectangle 25"/>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4474" name="AutoShape 26"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4475" name="Line 27"/>
              <p:cNvSpPr>
                <a:spLocks noChangeShapeType="1"/>
              </p:cNvSpPr>
              <p:nvPr/>
            </p:nvSpPr>
            <p:spPr bwMode="auto">
              <a:xfrm>
                <a:off x="1536" y="1663"/>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4476" name="Line 28"/>
              <p:cNvSpPr>
                <a:spLocks noChangeShapeType="1"/>
              </p:cNvSpPr>
              <p:nvPr/>
            </p:nvSpPr>
            <p:spPr bwMode="auto">
              <a:xfrm>
                <a:off x="2067" y="1628"/>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4477" name="Freeform 29"/>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4478" name="Line 30"/>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4479" name="Line 31"/>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4480" name="Arc 32"/>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4481" name="Arc 33"/>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4482" name="Arc 34"/>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4483" name="Rectangle 35"/>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sp>
        <p:nvSpPr>
          <p:cNvPr id="104486" name="Rectangle 38"/>
          <p:cNvSpPr>
            <a:spLocks noChangeArrowheads="1"/>
          </p:cNvSpPr>
          <p:nvPr/>
        </p:nvSpPr>
        <p:spPr bwMode="auto">
          <a:xfrm>
            <a:off x="4922838" y="3656013"/>
            <a:ext cx="4213225" cy="3937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4487" name="AutoShape 39"/>
          <p:cNvSpPr>
            <a:spLocks noChangeArrowheads="1"/>
          </p:cNvSpPr>
          <p:nvPr/>
        </p:nvSpPr>
        <p:spPr bwMode="auto">
          <a:xfrm>
            <a:off x="3849688" y="3527425"/>
            <a:ext cx="1068387" cy="650875"/>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4488" name="Rectangle 40"/>
          <p:cNvSpPr>
            <a:spLocks noChangeArrowheads="1"/>
          </p:cNvSpPr>
          <p:nvPr/>
        </p:nvSpPr>
        <p:spPr bwMode="auto">
          <a:xfrm>
            <a:off x="4165600" y="3121025"/>
            <a:ext cx="455613" cy="1474788"/>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2" name="Group 44"/>
          <p:cNvGrpSpPr>
            <a:grpSpLocks/>
          </p:cNvGrpSpPr>
          <p:nvPr/>
        </p:nvGrpSpPr>
        <p:grpSpPr bwMode="auto">
          <a:xfrm>
            <a:off x="3959225" y="3116263"/>
            <a:ext cx="266700" cy="1484312"/>
            <a:chOff x="2494" y="1963"/>
            <a:chExt cx="168" cy="935"/>
          </a:xfrm>
        </p:grpSpPr>
        <p:sp>
          <p:nvSpPr>
            <p:cNvPr id="104489" name="AutoShape 41"/>
            <p:cNvSpPr>
              <a:spLocks noChangeArrowheads="1"/>
            </p:cNvSpPr>
            <p:nvPr/>
          </p:nvSpPr>
          <p:spPr bwMode="auto">
            <a:xfrm rot="480000">
              <a:off x="2494"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4490" name="AutoShape 42"/>
            <p:cNvSpPr>
              <a:spLocks noChangeArrowheads="1"/>
            </p:cNvSpPr>
            <p:nvPr/>
          </p:nvSpPr>
          <p:spPr bwMode="auto">
            <a:xfrm rot="10320000" flipH="1">
              <a:off x="2494"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4491" name="AutoShape 43"/>
            <p:cNvSpPr>
              <a:spLocks noChangeArrowheads="1"/>
            </p:cNvSpPr>
            <p:nvPr/>
          </p:nvSpPr>
          <p:spPr bwMode="auto">
            <a:xfrm>
              <a:off x="2554"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3" name="Group 48"/>
          <p:cNvGrpSpPr>
            <a:grpSpLocks/>
          </p:cNvGrpSpPr>
          <p:nvPr/>
        </p:nvGrpSpPr>
        <p:grpSpPr bwMode="auto">
          <a:xfrm>
            <a:off x="4552950" y="3116263"/>
            <a:ext cx="266700" cy="1484312"/>
            <a:chOff x="2868" y="1963"/>
            <a:chExt cx="168" cy="935"/>
          </a:xfrm>
        </p:grpSpPr>
        <p:sp>
          <p:nvSpPr>
            <p:cNvPr id="104493" name="AutoShape 45"/>
            <p:cNvSpPr>
              <a:spLocks noChangeArrowheads="1"/>
            </p:cNvSpPr>
            <p:nvPr/>
          </p:nvSpPr>
          <p:spPr bwMode="auto">
            <a:xfrm rot="21120000" flipH="1">
              <a:off x="2870"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4494" name="AutoShape 46"/>
            <p:cNvSpPr>
              <a:spLocks noChangeArrowheads="1"/>
            </p:cNvSpPr>
            <p:nvPr/>
          </p:nvSpPr>
          <p:spPr bwMode="auto">
            <a:xfrm rot="11280000">
              <a:off x="2870"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4495" name="AutoShape 47"/>
            <p:cNvSpPr>
              <a:spLocks noChangeArrowheads="1"/>
            </p:cNvSpPr>
            <p:nvPr/>
          </p:nvSpPr>
          <p:spPr bwMode="auto">
            <a:xfrm>
              <a:off x="2868"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4" name="Group 52"/>
          <p:cNvGrpSpPr>
            <a:grpSpLocks/>
          </p:cNvGrpSpPr>
          <p:nvPr/>
        </p:nvGrpSpPr>
        <p:grpSpPr bwMode="auto">
          <a:xfrm>
            <a:off x="3294063" y="2559050"/>
            <a:ext cx="2147887" cy="774700"/>
            <a:chOff x="2075" y="1612"/>
            <a:chExt cx="1353" cy="488"/>
          </a:xfrm>
        </p:grpSpPr>
        <p:sp>
          <p:nvSpPr>
            <p:cNvPr id="104497" name="Oval 49"/>
            <p:cNvSpPr>
              <a:spLocks noChangeArrowheads="1"/>
            </p:cNvSpPr>
            <p:nvPr/>
          </p:nvSpPr>
          <p:spPr bwMode="auto">
            <a:xfrm>
              <a:off x="2175" y="1665"/>
              <a:ext cx="1153" cy="382"/>
            </a:xfrm>
            <a:prstGeom prst="ellipse">
              <a:avLst/>
            </a:prstGeom>
            <a:noFill/>
            <a:ln w="12699">
              <a:solidFill>
                <a:srgbClr val="CC0000"/>
              </a:solidFill>
              <a:round/>
              <a:headEnd/>
              <a:tailEnd/>
            </a:ln>
            <a:effectLst/>
          </p:spPr>
          <p:txBody>
            <a:bodyPr wrap="none" anchor="ctr"/>
            <a:lstStyle/>
            <a:p>
              <a:endParaRPr lang="en-GB"/>
            </a:p>
          </p:txBody>
        </p:sp>
        <p:sp>
          <p:nvSpPr>
            <p:cNvPr id="104498" name="Oval 50"/>
            <p:cNvSpPr>
              <a:spLocks noChangeArrowheads="1"/>
            </p:cNvSpPr>
            <p:nvPr/>
          </p:nvSpPr>
          <p:spPr bwMode="auto">
            <a:xfrm>
              <a:off x="2075" y="1612"/>
              <a:ext cx="1353" cy="488"/>
            </a:xfrm>
            <a:prstGeom prst="ellipse">
              <a:avLst/>
            </a:prstGeom>
            <a:noFill/>
            <a:ln w="12699">
              <a:solidFill>
                <a:srgbClr val="CC0000"/>
              </a:solidFill>
              <a:round/>
              <a:headEnd/>
              <a:tailEnd/>
            </a:ln>
            <a:effectLst/>
          </p:spPr>
          <p:txBody>
            <a:bodyPr wrap="none" anchor="ctr"/>
            <a:lstStyle/>
            <a:p>
              <a:endParaRPr lang="en-GB"/>
            </a:p>
          </p:txBody>
        </p:sp>
        <p:sp>
          <p:nvSpPr>
            <p:cNvPr id="104499" name="Oval 51"/>
            <p:cNvSpPr>
              <a:spLocks noChangeArrowheads="1"/>
            </p:cNvSpPr>
            <p:nvPr/>
          </p:nvSpPr>
          <p:spPr bwMode="auto">
            <a:xfrm>
              <a:off x="2283" y="1718"/>
              <a:ext cx="937" cy="276"/>
            </a:xfrm>
            <a:prstGeom prst="ellipse">
              <a:avLst/>
            </a:prstGeom>
            <a:noFill/>
            <a:ln w="12699">
              <a:solidFill>
                <a:srgbClr val="CC0000"/>
              </a:solidFill>
              <a:round/>
              <a:headEnd/>
              <a:tailEnd/>
            </a:ln>
            <a:effectLst/>
          </p:spPr>
          <p:txBody>
            <a:bodyPr wrap="none" anchor="ctr"/>
            <a:lstStyle/>
            <a:p>
              <a:endParaRPr lang="en-GB"/>
            </a:p>
          </p:txBody>
        </p:sp>
      </p:grpSp>
      <p:sp>
        <p:nvSpPr>
          <p:cNvPr id="104501" name="Rectangle 53"/>
          <p:cNvSpPr>
            <a:spLocks noChangeArrowheads="1"/>
          </p:cNvSpPr>
          <p:nvPr/>
        </p:nvSpPr>
        <p:spPr bwMode="auto">
          <a:xfrm>
            <a:off x="4311650" y="3127375"/>
            <a:ext cx="160338" cy="1466850"/>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nvGrpSpPr>
          <p:cNvPr id="15" name="Group 68"/>
          <p:cNvGrpSpPr>
            <a:grpSpLocks/>
          </p:cNvGrpSpPr>
          <p:nvPr/>
        </p:nvGrpSpPr>
        <p:grpSpPr bwMode="auto">
          <a:xfrm>
            <a:off x="1052513" y="887413"/>
            <a:ext cx="725487" cy="973137"/>
            <a:chOff x="663" y="559"/>
            <a:chExt cx="457" cy="613"/>
          </a:xfrm>
        </p:grpSpPr>
        <p:sp>
          <p:nvSpPr>
            <p:cNvPr id="104502" name="Line 54"/>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4503" name="Line 55"/>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4504" name="Line 56"/>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4505" name="Rectangle 57"/>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6" name="Group 61"/>
            <p:cNvGrpSpPr>
              <a:grpSpLocks/>
            </p:cNvGrpSpPr>
            <p:nvPr/>
          </p:nvGrpSpPr>
          <p:grpSpPr bwMode="auto">
            <a:xfrm>
              <a:off x="687" y="775"/>
              <a:ext cx="60" cy="59"/>
              <a:chOff x="687" y="775"/>
              <a:chExt cx="60" cy="59"/>
            </a:xfrm>
          </p:grpSpPr>
          <p:sp>
            <p:nvSpPr>
              <p:cNvPr id="104506" name="AutoShape 58"/>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4507" name="Line 59"/>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4508" name="Line 60"/>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4510" name="Freeform 62"/>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7" name="Group 66"/>
            <p:cNvGrpSpPr>
              <a:grpSpLocks/>
            </p:cNvGrpSpPr>
            <p:nvPr/>
          </p:nvGrpSpPr>
          <p:grpSpPr bwMode="auto">
            <a:xfrm>
              <a:off x="719" y="942"/>
              <a:ext cx="115" cy="15"/>
              <a:chOff x="719" y="942"/>
              <a:chExt cx="115" cy="15"/>
            </a:xfrm>
          </p:grpSpPr>
          <p:sp>
            <p:nvSpPr>
              <p:cNvPr id="104511" name="Line 63"/>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4512" name="Line 64"/>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4513" name="Line 65"/>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4515" name="Freeform 67"/>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4517" name="Rectangle 69"/>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71"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2"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79210"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1000">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05474"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05475"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5476"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5477"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05480"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5481"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5482"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37"/>
          <p:cNvGrpSpPr>
            <a:grpSpLocks/>
          </p:cNvGrpSpPr>
          <p:nvPr/>
        </p:nvGrpSpPr>
        <p:grpSpPr bwMode="auto">
          <a:xfrm>
            <a:off x="596900" y="1949450"/>
            <a:ext cx="3917950" cy="917575"/>
            <a:chOff x="376" y="1228"/>
            <a:chExt cx="2468" cy="578"/>
          </a:xfrm>
        </p:grpSpPr>
        <p:grpSp>
          <p:nvGrpSpPr>
            <p:cNvPr id="7" name="Group 22"/>
            <p:cNvGrpSpPr>
              <a:grpSpLocks/>
            </p:cNvGrpSpPr>
            <p:nvPr/>
          </p:nvGrpSpPr>
          <p:grpSpPr bwMode="auto">
            <a:xfrm>
              <a:off x="376" y="1342"/>
              <a:ext cx="444" cy="248"/>
              <a:chOff x="376" y="1342"/>
              <a:chExt cx="444" cy="248"/>
            </a:xfrm>
          </p:grpSpPr>
          <p:grpSp>
            <p:nvGrpSpPr>
              <p:cNvPr id="8" name="Group 15"/>
              <p:cNvGrpSpPr>
                <a:grpSpLocks/>
              </p:cNvGrpSpPr>
              <p:nvPr/>
            </p:nvGrpSpPr>
            <p:grpSpPr bwMode="auto">
              <a:xfrm>
                <a:off x="386" y="1522"/>
                <a:ext cx="434" cy="68"/>
                <a:chOff x="386" y="1522"/>
                <a:chExt cx="434" cy="68"/>
              </a:xfrm>
            </p:grpSpPr>
            <p:sp>
              <p:nvSpPr>
                <p:cNvPr id="105485" name="Rectangle 1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5486" name="Line 1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9" name="Group 18"/>
              <p:cNvGrpSpPr>
                <a:grpSpLocks/>
              </p:cNvGrpSpPr>
              <p:nvPr/>
            </p:nvGrpSpPr>
            <p:grpSpPr bwMode="auto">
              <a:xfrm>
                <a:off x="376" y="1452"/>
                <a:ext cx="430" cy="22"/>
                <a:chOff x="376" y="1452"/>
                <a:chExt cx="430" cy="22"/>
              </a:xfrm>
            </p:grpSpPr>
            <p:sp>
              <p:nvSpPr>
                <p:cNvPr id="105488" name="Rectangle 1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5489" name="Line 1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0" name="Group 21"/>
              <p:cNvGrpSpPr>
                <a:grpSpLocks/>
              </p:cNvGrpSpPr>
              <p:nvPr/>
            </p:nvGrpSpPr>
            <p:grpSpPr bwMode="auto">
              <a:xfrm>
                <a:off x="394" y="1342"/>
                <a:ext cx="426" cy="66"/>
                <a:chOff x="394" y="1342"/>
                <a:chExt cx="426" cy="66"/>
              </a:xfrm>
            </p:grpSpPr>
            <p:sp>
              <p:nvSpPr>
                <p:cNvPr id="105491" name="Rectangle 1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5492" name="Line 2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1" name="Group 36"/>
            <p:cNvGrpSpPr>
              <a:grpSpLocks/>
            </p:cNvGrpSpPr>
            <p:nvPr/>
          </p:nvGrpSpPr>
          <p:grpSpPr bwMode="auto">
            <a:xfrm>
              <a:off x="810" y="1228"/>
              <a:ext cx="2034" cy="578"/>
              <a:chOff x="810" y="1228"/>
              <a:chExt cx="2034" cy="578"/>
            </a:xfrm>
          </p:grpSpPr>
          <p:sp>
            <p:nvSpPr>
              <p:cNvPr id="105495" name="Rectangle 2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05496" name="Oval 24"/>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5497" name="Rectangle 25"/>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5498" name="AutoShape 26"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5499" name="Line 27"/>
              <p:cNvSpPr>
                <a:spLocks noChangeShapeType="1"/>
              </p:cNvSpPr>
              <p:nvPr/>
            </p:nvSpPr>
            <p:spPr bwMode="auto">
              <a:xfrm flipV="1">
                <a:off x="1536" y="1653"/>
                <a:ext cx="645" cy="1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5500" name="Line 28"/>
              <p:cNvSpPr>
                <a:spLocks noChangeShapeType="1"/>
              </p:cNvSpPr>
              <p:nvPr/>
            </p:nvSpPr>
            <p:spPr bwMode="auto">
              <a:xfrm flipV="1">
                <a:off x="2064" y="1628"/>
                <a:ext cx="654" cy="8"/>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5501" name="Freeform 29"/>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5502" name="Line 30"/>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5503" name="Line 31"/>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5504" name="Arc 32"/>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5505" name="Arc 33"/>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5506" name="Arc 34"/>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5507" name="Rectangle 35"/>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grpSp>
        <p:nvGrpSpPr>
          <p:cNvPr id="12" name="Group 55"/>
          <p:cNvGrpSpPr>
            <a:grpSpLocks/>
          </p:cNvGrpSpPr>
          <p:nvPr/>
        </p:nvGrpSpPr>
        <p:grpSpPr bwMode="auto">
          <a:xfrm>
            <a:off x="3032125" y="2559050"/>
            <a:ext cx="6103938" cy="2041525"/>
            <a:chOff x="1910" y="1612"/>
            <a:chExt cx="3845" cy="1286"/>
          </a:xfrm>
        </p:grpSpPr>
        <p:sp>
          <p:nvSpPr>
            <p:cNvPr id="105510" name="Rectangle 38"/>
            <p:cNvSpPr>
              <a:spLocks noChangeArrowheads="1"/>
            </p:cNvSpPr>
            <p:nvPr/>
          </p:nvSpPr>
          <p:spPr bwMode="auto">
            <a:xfrm>
              <a:off x="2936" y="2303"/>
              <a:ext cx="2819"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3" name="Group 54"/>
            <p:cNvGrpSpPr>
              <a:grpSpLocks/>
            </p:cNvGrpSpPr>
            <p:nvPr/>
          </p:nvGrpSpPr>
          <p:grpSpPr bwMode="auto">
            <a:xfrm>
              <a:off x="1910" y="1612"/>
              <a:ext cx="1353" cy="1286"/>
              <a:chOff x="1910" y="1612"/>
              <a:chExt cx="1353" cy="1286"/>
            </a:xfrm>
          </p:grpSpPr>
          <p:sp>
            <p:nvSpPr>
              <p:cNvPr id="105511" name="AutoShape 39"/>
              <p:cNvSpPr>
                <a:spLocks noChangeArrowheads="1"/>
              </p:cNvSpPr>
              <p:nvPr/>
            </p:nvSpPr>
            <p:spPr bwMode="auto">
              <a:xfrm>
                <a:off x="2260" y="2222"/>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5512" name="Rectangle 40"/>
              <p:cNvSpPr>
                <a:spLocks noChangeArrowheads="1"/>
              </p:cNvSpPr>
              <p:nvPr/>
            </p:nvSpPr>
            <p:spPr bwMode="auto">
              <a:xfrm>
                <a:off x="2459" y="1966"/>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4" name="Group 44"/>
              <p:cNvGrpSpPr>
                <a:grpSpLocks/>
              </p:cNvGrpSpPr>
              <p:nvPr/>
            </p:nvGrpSpPr>
            <p:grpSpPr bwMode="auto">
              <a:xfrm>
                <a:off x="2329" y="1963"/>
                <a:ext cx="168" cy="935"/>
                <a:chOff x="2329" y="1963"/>
                <a:chExt cx="168" cy="935"/>
              </a:xfrm>
            </p:grpSpPr>
            <p:sp>
              <p:nvSpPr>
                <p:cNvPr id="105513" name="AutoShape 41"/>
                <p:cNvSpPr>
                  <a:spLocks noChangeArrowheads="1"/>
                </p:cNvSpPr>
                <p:nvPr/>
              </p:nvSpPr>
              <p:spPr bwMode="auto">
                <a:xfrm rot="480000">
                  <a:off x="2329"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5514" name="AutoShape 42"/>
                <p:cNvSpPr>
                  <a:spLocks noChangeArrowheads="1"/>
                </p:cNvSpPr>
                <p:nvPr/>
              </p:nvSpPr>
              <p:spPr bwMode="auto">
                <a:xfrm rot="10320000" flipH="1">
                  <a:off x="2329"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5515" name="AutoShape 43"/>
                <p:cNvSpPr>
                  <a:spLocks noChangeArrowheads="1"/>
                </p:cNvSpPr>
                <p:nvPr/>
              </p:nvSpPr>
              <p:spPr bwMode="auto">
                <a:xfrm>
                  <a:off x="2389"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5" name="Group 48"/>
              <p:cNvGrpSpPr>
                <a:grpSpLocks/>
              </p:cNvGrpSpPr>
              <p:nvPr/>
            </p:nvGrpSpPr>
            <p:grpSpPr bwMode="auto">
              <a:xfrm>
                <a:off x="2703" y="1963"/>
                <a:ext cx="168" cy="935"/>
                <a:chOff x="2703" y="1963"/>
                <a:chExt cx="168" cy="935"/>
              </a:xfrm>
            </p:grpSpPr>
            <p:sp>
              <p:nvSpPr>
                <p:cNvPr id="105517" name="AutoShape 45"/>
                <p:cNvSpPr>
                  <a:spLocks noChangeArrowheads="1"/>
                </p:cNvSpPr>
                <p:nvPr/>
              </p:nvSpPr>
              <p:spPr bwMode="auto">
                <a:xfrm rot="21120000" flipH="1">
                  <a:off x="2705"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5518" name="AutoShape 46"/>
                <p:cNvSpPr>
                  <a:spLocks noChangeArrowheads="1"/>
                </p:cNvSpPr>
                <p:nvPr/>
              </p:nvSpPr>
              <p:spPr bwMode="auto">
                <a:xfrm rot="11280000">
                  <a:off x="2705"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5519" name="AutoShape 47"/>
                <p:cNvSpPr>
                  <a:spLocks noChangeArrowheads="1"/>
                </p:cNvSpPr>
                <p:nvPr/>
              </p:nvSpPr>
              <p:spPr bwMode="auto">
                <a:xfrm>
                  <a:off x="2703"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6" name="Group 52"/>
              <p:cNvGrpSpPr>
                <a:grpSpLocks/>
              </p:cNvGrpSpPr>
              <p:nvPr/>
            </p:nvGrpSpPr>
            <p:grpSpPr bwMode="auto">
              <a:xfrm>
                <a:off x="1910" y="1612"/>
                <a:ext cx="1353" cy="488"/>
                <a:chOff x="1910" y="1612"/>
                <a:chExt cx="1353" cy="488"/>
              </a:xfrm>
            </p:grpSpPr>
            <p:sp>
              <p:nvSpPr>
                <p:cNvPr id="105521" name="Oval 49"/>
                <p:cNvSpPr>
                  <a:spLocks noChangeArrowheads="1"/>
                </p:cNvSpPr>
                <p:nvPr/>
              </p:nvSpPr>
              <p:spPr bwMode="auto">
                <a:xfrm>
                  <a:off x="2010" y="1665"/>
                  <a:ext cx="1153" cy="382"/>
                </a:xfrm>
                <a:prstGeom prst="ellipse">
                  <a:avLst/>
                </a:prstGeom>
                <a:noFill/>
                <a:ln w="12699">
                  <a:solidFill>
                    <a:srgbClr val="CC0000"/>
                  </a:solidFill>
                  <a:round/>
                  <a:headEnd/>
                  <a:tailEnd/>
                </a:ln>
                <a:effectLst/>
              </p:spPr>
              <p:txBody>
                <a:bodyPr wrap="none" anchor="ctr"/>
                <a:lstStyle/>
                <a:p>
                  <a:endParaRPr lang="en-GB"/>
                </a:p>
              </p:txBody>
            </p:sp>
            <p:sp>
              <p:nvSpPr>
                <p:cNvPr id="105522" name="Oval 50"/>
                <p:cNvSpPr>
                  <a:spLocks noChangeArrowheads="1"/>
                </p:cNvSpPr>
                <p:nvPr/>
              </p:nvSpPr>
              <p:spPr bwMode="auto">
                <a:xfrm>
                  <a:off x="1910" y="1612"/>
                  <a:ext cx="1353" cy="488"/>
                </a:xfrm>
                <a:prstGeom prst="ellipse">
                  <a:avLst/>
                </a:prstGeom>
                <a:noFill/>
                <a:ln w="12699">
                  <a:solidFill>
                    <a:srgbClr val="CC0000"/>
                  </a:solidFill>
                  <a:round/>
                  <a:headEnd/>
                  <a:tailEnd/>
                </a:ln>
                <a:effectLst/>
              </p:spPr>
              <p:txBody>
                <a:bodyPr wrap="none" anchor="ctr"/>
                <a:lstStyle/>
                <a:p>
                  <a:endParaRPr lang="en-GB"/>
                </a:p>
              </p:txBody>
            </p:sp>
            <p:sp>
              <p:nvSpPr>
                <p:cNvPr id="105523" name="Oval 51"/>
                <p:cNvSpPr>
                  <a:spLocks noChangeArrowheads="1"/>
                </p:cNvSpPr>
                <p:nvPr/>
              </p:nvSpPr>
              <p:spPr bwMode="auto">
                <a:xfrm>
                  <a:off x="2118" y="1718"/>
                  <a:ext cx="937" cy="276"/>
                </a:xfrm>
                <a:prstGeom prst="ellipse">
                  <a:avLst/>
                </a:prstGeom>
                <a:noFill/>
                <a:ln w="12699">
                  <a:solidFill>
                    <a:srgbClr val="CC0000"/>
                  </a:solidFill>
                  <a:round/>
                  <a:headEnd/>
                  <a:tailEnd/>
                </a:ln>
                <a:effectLst/>
              </p:spPr>
              <p:txBody>
                <a:bodyPr wrap="none" anchor="ctr"/>
                <a:lstStyle/>
                <a:p>
                  <a:endParaRPr lang="en-GB"/>
                </a:p>
              </p:txBody>
            </p:sp>
          </p:grpSp>
          <p:sp>
            <p:nvSpPr>
              <p:cNvPr id="105525" name="Rectangle 53"/>
              <p:cNvSpPr>
                <a:spLocks noChangeArrowheads="1"/>
              </p:cNvSpPr>
              <p:nvPr/>
            </p:nvSpPr>
            <p:spPr bwMode="auto">
              <a:xfrm>
                <a:off x="2551" y="1970"/>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17" name="Group 70"/>
          <p:cNvGrpSpPr>
            <a:grpSpLocks/>
          </p:cNvGrpSpPr>
          <p:nvPr/>
        </p:nvGrpSpPr>
        <p:grpSpPr bwMode="auto">
          <a:xfrm>
            <a:off x="1052513" y="887413"/>
            <a:ext cx="725487" cy="973137"/>
            <a:chOff x="663" y="559"/>
            <a:chExt cx="457" cy="613"/>
          </a:xfrm>
        </p:grpSpPr>
        <p:sp>
          <p:nvSpPr>
            <p:cNvPr id="105528" name="Line 56"/>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5529" name="Line 57"/>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5530" name="Line 58"/>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5531" name="Rectangle 59"/>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8" name="Group 63"/>
            <p:cNvGrpSpPr>
              <a:grpSpLocks/>
            </p:cNvGrpSpPr>
            <p:nvPr/>
          </p:nvGrpSpPr>
          <p:grpSpPr bwMode="auto">
            <a:xfrm>
              <a:off x="687" y="775"/>
              <a:ext cx="60" cy="59"/>
              <a:chOff x="687" y="775"/>
              <a:chExt cx="60" cy="59"/>
            </a:xfrm>
          </p:grpSpPr>
          <p:sp>
            <p:nvSpPr>
              <p:cNvPr id="105532" name="AutoShape 60"/>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5533" name="Line 61"/>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5534" name="Line 62"/>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5536" name="Freeform 64"/>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9" name="Group 68"/>
            <p:cNvGrpSpPr>
              <a:grpSpLocks/>
            </p:cNvGrpSpPr>
            <p:nvPr/>
          </p:nvGrpSpPr>
          <p:grpSpPr bwMode="auto">
            <a:xfrm>
              <a:off x="719" y="942"/>
              <a:ext cx="115" cy="15"/>
              <a:chOff x="719" y="942"/>
              <a:chExt cx="115" cy="15"/>
            </a:xfrm>
          </p:grpSpPr>
          <p:sp>
            <p:nvSpPr>
              <p:cNvPr id="105537" name="Line 65"/>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5538" name="Line 66"/>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5539" name="Line 67"/>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5541" name="Freeform 69"/>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5543" name="Rectangle 71"/>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7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0234"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06498"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06499"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6500"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6501"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06504"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6505"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6506"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sp>
        <p:nvSpPr>
          <p:cNvPr id="106509" name="Rectangle 13"/>
          <p:cNvSpPr>
            <a:spLocks noChangeArrowheads="1"/>
          </p:cNvSpPr>
          <p:nvPr/>
        </p:nvSpPr>
        <p:spPr bwMode="auto">
          <a:xfrm>
            <a:off x="2251075" y="2114550"/>
            <a:ext cx="2263775" cy="752475"/>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06510" name="Oval 14"/>
          <p:cNvSpPr>
            <a:spLocks noChangeArrowheads="1"/>
          </p:cNvSpPr>
          <p:nvPr/>
        </p:nvSpPr>
        <p:spPr bwMode="auto">
          <a:xfrm>
            <a:off x="4006850" y="1949450"/>
            <a:ext cx="241300" cy="487363"/>
          </a:xfrm>
          <a:prstGeom prst="ellipse">
            <a:avLst/>
          </a:prstGeom>
          <a:solidFill>
            <a:srgbClr val="FFFF00"/>
          </a:solidFill>
          <a:ln w="12699">
            <a:solidFill>
              <a:schemeClr val="tx1"/>
            </a:solidFill>
            <a:round/>
            <a:headEnd/>
            <a:tailEnd/>
          </a:ln>
          <a:effectLst/>
        </p:spPr>
        <p:txBody>
          <a:bodyPr wrap="none" anchor="ctr"/>
          <a:lstStyle/>
          <a:p>
            <a:endParaRPr lang="en-GB"/>
          </a:p>
        </p:txBody>
      </p:sp>
      <p:grpSp>
        <p:nvGrpSpPr>
          <p:cNvPr id="6" name="Group 37"/>
          <p:cNvGrpSpPr>
            <a:grpSpLocks/>
          </p:cNvGrpSpPr>
          <p:nvPr/>
        </p:nvGrpSpPr>
        <p:grpSpPr bwMode="auto">
          <a:xfrm>
            <a:off x="596900" y="2130425"/>
            <a:ext cx="3852863" cy="676275"/>
            <a:chOff x="376" y="1342"/>
            <a:chExt cx="2427" cy="426"/>
          </a:xfrm>
        </p:grpSpPr>
        <p:grpSp>
          <p:nvGrpSpPr>
            <p:cNvPr id="7" name="Group 24"/>
            <p:cNvGrpSpPr>
              <a:grpSpLocks/>
            </p:cNvGrpSpPr>
            <p:nvPr/>
          </p:nvGrpSpPr>
          <p:grpSpPr bwMode="auto">
            <a:xfrm>
              <a:off x="376" y="1342"/>
              <a:ext cx="444" cy="248"/>
              <a:chOff x="376" y="1342"/>
              <a:chExt cx="444" cy="248"/>
            </a:xfrm>
          </p:grpSpPr>
          <p:grpSp>
            <p:nvGrpSpPr>
              <p:cNvPr id="8" name="Group 17"/>
              <p:cNvGrpSpPr>
                <a:grpSpLocks/>
              </p:cNvGrpSpPr>
              <p:nvPr/>
            </p:nvGrpSpPr>
            <p:grpSpPr bwMode="auto">
              <a:xfrm>
                <a:off x="386" y="1522"/>
                <a:ext cx="434" cy="68"/>
                <a:chOff x="386" y="1522"/>
                <a:chExt cx="434" cy="68"/>
              </a:xfrm>
            </p:grpSpPr>
            <p:sp>
              <p:nvSpPr>
                <p:cNvPr id="106511" name="Rectangle 15"/>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6512" name="Line 16"/>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9" name="Group 20"/>
              <p:cNvGrpSpPr>
                <a:grpSpLocks/>
              </p:cNvGrpSpPr>
              <p:nvPr/>
            </p:nvGrpSpPr>
            <p:grpSpPr bwMode="auto">
              <a:xfrm>
                <a:off x="376" y="1452"/>
                <a:ext cx="430" cy="22"/>
                <a:chOff x="376" y="1452"/>
                <a:chExt cx="430" cy="22"/>
              </a:xfrm>
            </p:grpSpPr>
            <p:sp>
              <p:nvSpPr>
                <p:cNvPr id="106514" name="Rectangle 18"/>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6515" name="Line 19"/>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0" name="Group 23"/>
              <p:cNvGrpSpPr>
                <a:grpSpLocks/>
              </p:cNvGrpSpPr>
              <p:nvPr/>
            </p:nvGrpSpPr>
            <p:grpSpPr bwMode="auto">
              <a:xfrm>
                <a:off x="394" y="1342"/>
                <a:ext cx="426" cy="66"/>
                <a:chOff x="394" y="1342"/>
                <a:chExt cx="426" cy="66"/>
              </a:xfrm>
            </p:grpSpPr>
            <p:sp>
              <p:nvSpPr>
                <p:cNvPr id="106517" name="Rectangle 21"/>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6518" name="Line 22"/>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1" name="Group 36"/>
            <p:cNvGrpSpPr>
              <a:grpSpLocks/>
            </p:cNvGrpSpPr>
            <p:nvPr/>
          </p:nvGrpSpPr>
          <p:grpSpPr bwMode="auto">
            <a:xfrm>
              <a:off x="810" y="1370"/>
              <a:ext cx="1993" cy="398"/>
              <a:chOff x="810" y="1370"/>
              <a:chExt cx="1993" cy="398"/>
            </a:xfrm>
          </p:grpSpPr>
          <p:sp>
            <p:nvSpPr>
              <p:cNvPr id="106521" name="Rectangle 25"/>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6522" name="AutoShape 26"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6523" name="Line 27"/>
              <p:cNvSpPr>
                <a:spLocks noChangeShapeType="1"/>
              </p:cNvSpPr>
              <p:nvPr/>
            </p:nvSpPr>
            <p:spPr bwMode="auto">
              <a:xfrm flipV="1">
                <a:off x="1536" y="1650"/>
                <a:ext cx="654" cy="13"/>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6524" name="Line 28"/>
              <p:cNvSpPr>
                <a:spLocks noChangeShapeType="1"/>
              </p:cNvSpPr>
              <p:nvPr/>
            </p:nvSpPr>
            <p:spPr bwMode="auto">
              <a:xfrm flipV="1">
                <a:off x="2055" y="1628"/>
                <a:ext cx="663" cy="19"/>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6525" name="Freeform 29"/>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6526" name="Line 30"/>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6527" name="Line 31"/>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6528" name="Arc 32"/>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6529" name="Arc 33"/>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6530" name="Arc 34"/>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6531" name="Rectangle 35"/>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grpSp>
        <p:nvGrpSpPr>
          <p:cNvPr id="12" name="Group 55"/>
          <p:cNvGrpSpPr>
            <a:grpSpLocks/>
          </p:cNvGrpSpPr>
          <p:nvPr/>
        </p:nvGrpSpPr>
        <p:grpSpPr bwMode="auto">
          <a:xfrm>
            <a:off x="2774950" y="2559050"/>
            <a:ext cx="6361113" cy="2041525"/>
            <a:chOff x="1748" y="1612"/>
            <a:chExt cx="4007" cy="1286"/>
          </a:xfrm>
        </p:grpSpPr>
        <p:sp>
          <p:nvSpPr>
            <p:cNvPr id="106534" name="Rectangle 38"/>
            <p:cNvSpPr>
              <a:spLocks noChangeArrowheads="1"/>
            </p:cNvSpPr>
            <p:nvPr/>
          </p:nvSpPr>
          <p:spPr bwMode="auto">
            <a:xfrm>
              <a:off x="2774" y="2303"/>
              <a:ext cx="2981"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3" name="Group 54"/>
            <p:cNvGrpSpPr>
              <a:grpSpLocks/>
            </p:cNvGrpSpPr>
            <p:nvPr/>
          </p:nvGrpSpPr>
          <p:grpSpPr bwMode="auto">
            <a:xfrm>
              <a:off x="1748" y="1612"/>
              <a:ext cx="1353" cy="1286"/>
              <a:chOff x="1748" y="1612"/>
              <a:chExt cx="1353" cy="1286"/>
            </a:xfrm>
          </p:grpSpPr>
          <p:sp>
            <p:nvSpPr>
              <p:cNvPr id="106535" name="AutoShape 39"/>
              <p:cNvSpPr>
                <a:spLocks noChangeArrowheads="1"/>
              </p:cNvSpPr>
              <p:nvPr/>
            </p:nvSpPr>
            <p:spPr bwMode="auto">
              <a:xfrm>
                <a:off x="2098" y="2222"/>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6536" name="Rectangle 40"/>
              <p:cNvSpPr>
                <a:spLocks noChangeArrowheads="1"/>
              </p:cNvSpPr>
              <p:nvPr/>
            </p:nvSpPr>
            <p:spPr bwMode="auto">
              <a:xfrm>
                <a:off x="2297" y="1966"/>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4" name="Group 44"/>
              <p:cNvGrpSpPr>
                <a:grpSpLocks/>
              </p:cNvGrpSpPr>
              <p:nvPr/>
            </p:nvGrpSpPr>
            <p:grpSpPr bwMode="auto">
              <a:xfrm>
                <a:off x="2167" y="1963"/>
                <a:ext cx="168" cy="935"/>
                <a:chOff x="2167" y="1963"/>
                <a:chExt cx="168" cy="935"/>
              </a:xfrm>
            </p:grpSpPr>
            <p:sp>
              <p:nvSpPr>
                <p:cNvPr id="106537" name="AutoShape 41"/>
                <p:cNvSpPr>
                  <a:spLocks noChangeArrowheads="1"/>
                </p:cNvSpPr>
                <p:nvPr/>
              </p:nvSpPr>
              <p:spPr bwMode="auto">
                <a:xfrm rot="480000">
                  <a:off x="2167"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6538" name="AutoShape 42"/>
                <p:cNvSpPr>
                  <a:spLocks noChangeArrowheads="1"/>
                </p:cNvSpPr>
                <p:nvPr/>
              </p:nvSpPr>
              <p:spPr bwMode="auto">
                <a:xfrm rot="10320000" flipH="1">
                  <a:off x="2167"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6539" name="AutoShape 43"/>
                <p:cNvSpPr>
                  <a:spLocks noChangeArrowheads="1"/>
                </p:cNvSpPr>
                <p:nvPr/>
              </p:nvSpPr>
              <p:spPr bwMode="auto">
                <a:xfrm>
                  <a:off x="2227"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5" name="Group 48"/>
              <p:cNvGrpSpPr>
                <a:grpSpLocks/>
              </p:cNvGrpSpPr>
              <p:nvPr/>
            </p:nvGrpSpPr>
            <p:grpSpPr bwMode="auto">
              <a:xfrm>
                <a:off x="2541" y="1963"/>
                <a:ext cx="168" cy="935"/>
                <a:chOff x="2541" y="1963"/>
                <a:chExt cx="168" cy="935"/>
              </a:xfrm>
            </p:grpSpPr>
            <p:sp>
              <p:nvSpPr>
                <p:cNvPr id="106541" name="AutoShape 45"/>
                <p:cNvSpPr>
                  <a:spLocks noChangeArrowheads="1"/>
                </p:cNvSpPr>
                <p:nvPr/>
              </p:nvSpPr>
              <p:spPr bwMode="auto">
                <a:xfrm rot="21120000" flipH="1">
                  <a:off x="2543"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6542" name="AutoShape 46"/>
                <p:cNvSpPr>
                  <a:spLocks noChangeArrowheads="1"/>
                </p:cNvSpPr>
                <p:nvPr/>
              </p:nvSpPr>
              <p:spPr bwMode="auto">
                <a:xfrm rot="11280000">
                  <a:off x="2543"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6543" name="AutoShape 47"/>
                <p:cNvSpPr>
                  <a:spLocks noChangeArrowheads="1"/>
                </p:cNvSpPr>
                <p:nvPr/>
              </p:nvSpPr>
              <p:spPr bwMode="auto">
                <a:xfrm>
                  <a:off x="2541"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6" name="Group 52"/>
              <p:cNvGrpSpPr>
                <a:grpSpLocks/>
              </p:cNvGrpSpPr>
              <p:nvPr/>
            </p:nvGrpSpPr>
            <p:grpSpPr bwMode="auto">
              <a:xfrm>
                <a:off x="1748" y="1612"/>
                <a:ext cx="1353" cy="488"/>
                <a:chOff x="1748" y="1612"/>
                <a:chExt cx="1353" cy="488"/>
              </a:xfrm>
            </p:grpSpPr>
            <p:sp>
              <p:nvSpPr>
                <p:cNvPr id="106545" name="Oval 49"/>
                <p:cNvSpPr>
                  <a:spLocks noChangeArrowheads="1"/>
                </p:cNvSpPr>
                <p:nvPr/>
              </p:nvSpPr>
              <p:spPr bwMode="auto">
                <a:xfrm>
                  <a:off x="1848" y="1665"/>
                  <a:ext cx="1153" cy="382"/>
                </a:xfrm>
                <a:prstGeom prst="ellipse">
                  <a:avLst/>
                </a:prstGeom>
                <a:noFill/>
                <a:ln w="12699">
                  <a:solidFill>
                    <a:srgbClr val="CC0000"/>
                  </a:solidFill>
                  <a:round/>
                  <a:headEnd/>
                  <a:tailEnd/>
                </a:ln>
                <a:effectLst/>
              </p:spPr>
              <p:txBody>
                <a:bodyPr wrap="none" anchor="ctr"/>
                <a:lstStyle/>
                <a:p>
                  <a:endParaRPr lang="en-GB"/>
                </a:p>
              </p:txBody>
            </p:sp>
            <p:sp>
              <p:nvSpPr>
                <p:cNvPr id="106546" name="Oval 50"/>
                <p:cNvSpPr>
                  <a:spLocks noChangeArrowheads="1"/>
                </p:cNvSpPr>
                <p:nvPr/>
              </p:nvSpPr>
              <p:spPr bwMode="auto">
                <a:xfrm>
                  <a:off x="1748" y="1612"/>
                  <a:ext cx="1353" cy="488"/>
                </a:xfrm>
                <a:prstGeom prst="ellipse">
                  <a:avLst/>
                </a:prstGeom>
                <a:noFill/>
                <a:ln w="12699">
                  <a:solidFill>
                    <a:srgbClr val="CC0000"/>
                  </a:solidFill>
                  <a:round/>
                  <a:headEnd/>
                  <a:tailEnd/>
                </a:ln>
                <a:effectLst/>
              </p:spPr>
              <p:txBody>
                <a:bodyPr wrap="none" anchor="ctr"/>
                <a:lstStyle/>
                <a:p>
                  <a:endParaRPr lang="en-GB"/>
                </a:p>
              </p:txBody>
            </p:sp>
            <p:sp>
              <p:nvSpPr>
                <p:cNvPr id="106547" name="Oval 51"/>
                <p:cNvSpPr>
                  <a:spLocks noChangeArrowheads="1"/>
                </p:cNvSpPr>
                <p:nvPr/>
              </p:nvSpPr>
              <p:spPr bwMode="auto">
                <a:xfrm>
                  <a:off x="1956" y="1718"/>
                  <a:ext cx="937" cy="276"/>
                </a:xfrm>
                <a:prstGeom prst="ellipse">
                  <a:avLst/>
                </a:prstGeom>
                <a:noFill/>
                <a:ln w="12699">
                  <a:solidFill>
                    <a:srgbClr val="CC0000"/>
                  </a:solidFill>
                  <a:round/>
                  <a:headEnd/>
                  <a:tailEnd/>
                </a:ln>
                <a:effectLst/>
              </p:spPr>
              <p:txBody>
                <a:bodyPr wrap="none" anchor="ctr"/>
                <a:lstStyle/>
                <a:p>
                  <a:endParaRPr lang="en-GB"/>
                </a:p>
              </p:txBody>
            </p:sp>
          </p:grpSp>
          <p:sp>
            <p:nvSpPr>
              <p:cNvPr id="106549" name="Rectangle 53"/>
              <p:cNvSpPr>
                <a:spLocks noChangeArrowheads="1"/>
              </p:cNvSpPr>
              <p:nvPr/>
            </p:nvSpPr>
            <p:spPr bwMode="auto">
              <a:xfrm>
                <a:off x="2389" y="1970"/>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17" name="Group 70"/>
          <p:cNvGrpSpPr>
            <a:grpSpLocks/>
          </p:cNvGrpSpPr>
          <p:nvPr/>
        </p:nvGrpSpPr>
        <p:grpSpPr bwMode="auto">
          <a:xfrm>
            <a:off x="1052513" y="887413"/>
            <a:ext cx="725487" cy="973137"/>
            <a:chOff x="663" y="559"/>
            <a:chExt cx="457" cy="613"/>
          </a:xfrm>
        </p:grpSpPr>
        <p:sp>
          <p:nvSpPr>
            <p:cNvPr id="106552" name="Line 56"/>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6553" name="Line 57"/>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6554" name="Line 58"/>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6555" name="Rectangle 59"/>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8" name="Group 63"/>
            <p:cNvGrpSpPr>
              <a:grpSpLocks/>
            </p:cNvGrpSpPr>
            <p:nvPr/>
          </p:nvGrpSpPr>
          <p:grpSpPr bwMode="auto">
            <a:xfrm>
              <a:off x="687" y="775"/>
              <a:ext cx="60" cy="59"/>
              <a:chOff x="687" y="775"/>
              <a:chExt cx="60" cy="59"/>
            </a:xfrm>
          </p:grpSpPr>
          <p:sp>
            <p:nvSpPr>
              <p:cNvPr id="106556" name="AutoShape 60"/>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6557" name="Line 61"/>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6558" name="Line 62"/>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6560" name="Freeform 64"/>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9" name="Group 68"/>
            <p:cNvGrpSpPr>
              <a:grpSpLocks/>
            </p:cNvGrpSpPr>
            <p:nvPr/>
          </p:nvGrpSpPr>
          <p:grpSpPr bwMode="auto">
            <a:xfrm>
              <a:off x="719" y="942"/>
              <a:ext cx="115" cy="15"/>
              <a:chOff x="719" y="942"/>
              <a:chExt cx="115" cy="15"/>
            </a:xfrm>
          </p:grpSpPr>
          <p:sp>
            <p:nvSpPr>
              <p:cNvPr id="106561" name="Line 65"/>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6562" name="Line 66"/>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6563" name="Line 67"/>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6565" name="Freeform 69"/>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6567" name="Rectangle 71"/>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106569" name="Text Box 73"/>
          <p:cNvSpPr txBox="1">
            <a:spLocks noChangeArrowheads="1"/>
          </p:cNvSpPr>
          <p:nvPr/>
        </p:nvSpPr>
        <p:spPr bwMode="auto">
          <a:xfrm>
            <a:off x="228600" y="2133600"/>
            <a:ext cx="685800" cy="33655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sz="1600"/>
              <a:t>24v</a:t>
            </a:r>
          </a:p>
        </p:txBody>
      </p:sp>
      <p:sp>
        <p:nvSpPr>
          <p:cNvPr id="7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1258"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569"/>
                                        </p:tgtEl>
                                        <p:attrNameLst>
                                          <p:attrName>style.visibility</p:attrName>
                                        </p:attrNameLst>
                                      </p:cBhvr>
                                      <p:to>
                                        <p:strVal val="visible"/>
                                      </p:to>
                                    </p:set>
                                    <p:animEffect transition="in" filter="dissolve">
                                      <p:cBhvr>
                                        <p:cTn id="7" dur="500"/>
                                        <p:tgtEl>
                                          <p:spTgt spid="10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6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07522"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07523"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7524"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7525"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07528"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7529"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7530"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sp>
        <p:nvSpPr>
          <p:cNvPr id="107533" name="Rectangle 13"/>
          <p:cNvSpPr>
            <a:spLocks noChangeArrowheads="1"/>
          </p:cNvSpPr>
          <p:nvPr/>
        </p:nvSpPr>
        <p:spPr bwMode="auto">
          <a:xfrm>
            <a:off x="2251075" y="2114550"/>
            <a:ext cx="2263775" cy="752475"/>
          </a:xfrm>
          <a:prstGeom prst="rect">
            <a:avLst/>
          </a:prstGeom>
          <a:solidFill>
            <a:srgbClr val="4D4D4D"/>
          </a:solidFill>
          <a:ln w="12699">
            <a:solidFill>
              <a:schemeClr val="tx1"/>
            </a:solidFill>
            <a:miter lim="800000"/>
            <a:headEnd/>
            <a:tailEnd/>
          </a:ln>
          <a:effectLst/>
        </p:spPr>
        <p:txBody>
          <a:bodyPr wrap="none" anchor="ctr"/>
          <a:lstStyle/>
          <a:p>
            <a:endParaRPr lang="en-GB"/>
          </a:p>
        </p:txBody>
      </p:sp>
      <p:grpSp>
        <p:nvGrpSpPr>
          <p:cNvPr id="6" name="Group 37"/>
          <p:cNvGrpSpPr>
            <a:grpSpLocks/>
          </p:cNvGrpSpPr>
          <p:nvPr/>
        </p:nvGrpSpPr>
        <p:grpSpPr bwMode="auto">
          <a:xfrm>
            <a:off x="596900" y="1949450"/>
            <a:ext cx="3852863" cy="857250"/>
            <a:chOff x="376" y="1228"/>
            <a:chExt cx="2427" cy="540"/>
          </a:xfrm>
        </p:grpSpPr>
        <p:grpSp>
          <p:nvGrpSpPr>
            <p:cNvPr id="7" name="Group 23"/>
            <p:cNvGrpSpPr>
              <a:grpSpLocks/>
            </p:cNvGrpSpPr>
            <p:nvPr/>
          </p:nvGrpSpPr>
          <p:grpSpPr bwMode="auto">
            <a:xfrm>
              <a:off x="376" y="1342"/>
              <a:ext cx="444" cy="248"/>
              <a:chOff x="376" y="1342"/>
              <a:chExt cx="444" cy="248"/>
            </a:xfrm>
          </p:grpSpPr>
          <p:grpSp>
            <p:nvGrpSpPr>
              <p:cNvPr id="8" name="Group 16"/>
              <p:cNvGrpSpPr>
                <a:grpSpLocks/>
              </p:cNvGrpSpPr>
              <p:nvPr/>
            </p:nvGrpSpPr>
            <p:grpSpPr bwMode="auto">
              <a:xfrm>
                <a:off x="386" y="1522"/>
                <a:ext cx="434" cy="68"/>
                <a:chOff x="386" y="1522"/>
                <a:chExt cx="434" cy="68"/>
              </a:xfrm>
            </p:grpSpPr>
            <p:sp>
              <p:nvSpPr>
                <p:cNvPr id="107534" name="Rectangle 14"/>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7535" name="Line 15"/>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9" name="Group 19"/>
              <p:cNvGrpSpPr>
                <a:grpSpLocks/>
              </p:cNvGrpSpPr>
              <p:nvPr/>
            </p:nvGrpSpPr>
            <p:grpSpPr bwMode="auto">
              <a:xfrm>
                <a:off x="376" y="1452"/>
                <a:ext cx="430" cy="22"/>
                <a:chOff x="376" y="1452"/>
                <a:chExt cx="430" cy="22"/>
              </a:xfrm>
            </p:grpSpPr>
            <p:sp>
              <p:nvSpPr>
                <p:cNvPr id="107537" name="Rectangle 17"/>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7538" name="Line 18"/>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0" name="Group 22"/>
              <p:cNvGrpSpPr>
                <a:grpSpLocks/>
              </p:cNvGrpSpPr>
              <p:nvPr/>
            </p:nvGrpSpPr>
            <p:grpSpPr bwMode="auto">
              <a:xfrm>
                <a:off x="394" y="1342"/>
                <a:ext cx="426" cy="66"/>
                <a:chOff x="394" y="1342"/>
                <a:chExt cx="426" cy="66"/>
              </a:xfrm>
            </p:grpSpPr>
            <p:sp>
              <p:nvSpPr>
                <p:cNvPr id="107540" name="Rectangle 20"/>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7541" name="Line 21"/>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11" name="Group 36"/>
            <p:cNvGrpSpPr>
              <a:grpSpLocks/>
            </p:cNvGrpSpPr>
            <p:nvPr/>
          </p:nvGrpSpPr>
          <p:grpSpPr bwMode="auto">
            <a:xfrm>
              <a:off x="810" y="1228"/>
              <a:ext cx="1993" cy="540"/>
              <a:chOff x="810" y="1228"/>
              <a:chExt cx="1993" cy="540"/>
            </a:xfrm>
          </p:grpSpPr>
          <p:sp>
            <p:nvSpPr>
              <p:cNvPr id="107544" name="Oval 24"/>
              <p:cNvSpPr>
                <a:spLocks noChangeArrowheads="1"/>
              </p:cNvSpPr>
              <p:nvPr/>
            </p:nvSpPr>
            <p:spPr bwMode="auto">
              <a:xfrm>
                <a:off x="2524" y="1228"/>
                <a:ext cx="152" cy="307"/>
              </a:xfrm>
              <a:prstGeom prst="ellipse">
                <a:avLst/>
              </a:prstGeom>
              <a:solidFill>
                <a:srgbClr val="FFFF00"/>
              </a:solidFill>
              <a:ln w="12699">
                <a:solidFill>
                  <a:schemeClr val="tx1"/>
                </a:solidFill>
                <a:round/>
                <a:headEnd/>
                <a:tailEnd/>
              </a:ln>
              <a:effectLst/>
            </p:spPr>
            <p:txBody>
              <a:bodyPr wrap="none" anchor="ctr"/>
              <a:lstStyle/>
              <a:p>
                <a:endParaRPr lang="en-GB"/>
              </a:p>
            </p:txBody>
          </p:sp>
          <p:sp>
            <p:nvSpPr>
              <p:cNvPr id="107545" name="Rectangle 25"/>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7546" name="AutoShape 26"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7547" name="Line 27"/>
              <p:cNvSpPr>
                <a:spLocks noChangeShapeType="1"/>
              </p:cNvSpPr>
              <p:nvPr/>
            </p:nvSpPr>
            <p:spPr bwMode="auto">
              <a:xfrm flipV="1">
                <a:off x="1536" y="1650"/>
                <a:ext cx="642" cy="13"/>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7548" name="Line 28"/>
              <p:cNvSpPr>
                <a:spLocks noChangeShapeType="1"/>
              </p:cNvSpPr>
              <p:nvPr/>
            </p:nvSpPr>
            <p:spPr bwMode="auto">
              <a:xfrm flipV="1">
                <a:off x="2061" y="1628"/>
                <a:ext cx="657" cy="16"/>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7549" name="Freeform 29"/>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7550" name="Line 30"/>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7551" name="Line 31"/>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7552" name="Arc 32"/>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7553" name="Arc 33"/>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7554" name="Arc 34"/>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7555" name="Rectangle 35"/>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grpSp>
        <p:nvGrpSpPr>
          <p:cNvPr id="12" name="Group 55"/>
          <p:cNvGrpSpPr>
            <a:grpSpLocks/>
          </p:cNvGrpSpPr>
          <p:nvPr/>
        </p:nvGrpSpPr>
        <p:grpSpPr bwMode="auto">
          <a:xfrm>
            <a:off x="2527300" y="2559050"/>
            <a:ext cx="6608763" cy="2041525"/>
            <a:chOff x="1592" y="1612"/>
            <a:chExt cx="4163" cy="1286"/>
          </a:xfrm>
        </p:grpSpPr>
        <p:sp>
          <p:nvSpPr>
            <p:cNvPr id="107558" name="Rectangle 38"/>
            <p:cNvSpPr>
              <a:spLocks noChangeArrowheads="1"/>
            </p:cNvSpPr>
            <p:nvPr/>
          </p:nvSpPr>
          <p:spPr bwMode="auto">
            <a:xfrm>
              <a:off x="2618" y="2303"/>
              <a:ext cx="313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3" name="Group 54"/>
            <p:cNvGrpSpPr>
              <a:grpSpLocks/>
            </p:cNvGrpSpPr>
            <p:nvPr/>
          </p:nvGrpSpPr>
          <p:grpSpPr bwMode="auto">
            <a:xfrm>
              <a:off x="1592" y="1612"/>
              <a:ext cx="1353" cy="1286"/>
              <a:chOff x="1592" y="1612"/>
              <a:chExt cx="1353" cy="1286"/>
            </a:xfrm>
          </p:grpSpPr>
          <p:sp>
            <p:nvSpPr>
              <p:cNvPr id="107559" name="AutoShape 39"/>
              <p:cNvSpPr>
                <a:spLocks noChangeArrowheads="1"/>
              </p:cNvSpPr>
              <p:nvPr/>
            </p:nvSpPr>
            <p:spPr bwMode="auto">
              <a:xfrm>
                <a:off x="1942" y="2222"/>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7560" name="Rectangle 40"/>
              <p:cNvSpPr>
                <a:spLocks noChangeArrowheads="1"/>
              </p:cNvSpPr>
              <p:nvPr/>
            </p:nvSpPr>
            <p:spPr bwMode="auto">
              <a:xfrm>
                <a:off x="2141" y="1966"/>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4" name="Group 44"/>
              <p:cNvGrpSpPr>
                <a:grpSpLocks/>
              </p:cNvGrpSpPr>
              <p:nvPr/>
            </p:nvGrpSpPr>
            <p:grpSpPr bwMode="auto">
              <a:xfrm>
                <a:off x="2011" y="1963"/>
                <a:ext cx="168" cy="935"/>
                <a:chOff x="2011" y="1963"/>
                <a:chExt cx="168" cy="935"/>
              </a:xfrm>
            </p:grpSpPr>
            <p:sp>
              <p:nvSpPr>
                <p:cNvPr id="107561" name="AutoShape 41"/>
                <p:cNvSpPr>
                  <a:spLocks noChangeArrowheads="1"/>
                </p:cNvSpPr>
                <p:nvPr/>
              </p:nvSpPr>
              <p:spPr bwMode="auto">
                <a:xfrm rot="480000">
                  <a:off x="2011"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7562" name="AutoShape 42"/>
                <p:cNvSpPr>
                  <a:spLocks noChangeArrowheads="1"/>
                </p:cNvSpPr>
                <p:nvPr/>
              </p:nvSpPr>
              <p:spPr bwMode="auto">
                <a:xfrm rot="10320000" flipH="1">
                  <a:off x="2011"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7563" name="AutoShape 43"/>
                <p:cNvSpPr>
                  <a:spLocks noChangeArrowheads="1"/>
                </p:cNvSpPr>
                <p:nvPr/>
              </p:nvSpPr>
              <p:spPr bwMode="auto">
                <a:xfrm>
                  <a:off x="2071"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5" name="Group 48"/>
              <p:cNvGrpSpPr>
                <a:grpSpLocks/>
              </p:cNvGrpSpPr>
              <p:nvPr/>
            </p:nvGrpSpPr>
            <p:grpSpPr bwMode="auto">
              <a:xfrm>
                <a:off x="2385" y="1963"/>
                <a:ext cx="168" cy="935"/>
                <a:chOff x="2385" y="1963"/>
                <a:chExt cx="168" cy="935"/>
              </a:xfrm>
            </p:grpSpPr>
            <p:sp>
              <p:nvSpPr>
                <p:cNvPr id="107565" name="AutoShape 45"/>
                <p:cNvSpPr>
                  <a:spLocks noChangeArrowheads="1"/>
                </p:cNvSpPr>
                <p:nvPr/>
              </p:nvSpPr>
              <p:spPr bwMode="auto">
                <a:xfrm rot="21120000" flipH="1">
                  <a:off x="2387" y="1963"/>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7566" name="AutoShape 46"/>
                <p:cNvSpPr>
                  <a:spLocks noChangeArrowheads="1"/>
                </p:cNvSpPr>
                <p:nvPr/>
              </p:nvSpPr>
              <p:spPr bwMode="auto">
                <a:xfrm rot="11280000">
                  <a:off x="2387" y="2860"/>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7567" name="AutoShape 47"/>
                <p:cNvSpPr>
                  <a:spLocks noChangeArrowheads="1"/>
                </p:cNvSpPr>
                <p:nvPr/>
              </p:nvSpPr>
              <p:spPr bwMode="auto">
                <a:xfrm>
                  <a:off x="2385" y="1981"/>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6" name="Group 52"/>
              <p:cNvGrpSpPr>
                <a:grpSpLocks/>
              </p:cNvGrpSpPr>
              <p:nvPr/>
            </p:nvGrpSpPr>
            <p:grpSpPr bwMode="auto">
              <a:xfrm>
                <a:off x="1592" y="1612"/>
                <a:ext cx="1353" cy="488"/>
                <a:chOff x="1592" y="1612"/>
                <a:chExt cx="1353" cy="488"/>
              </a:xfrm>
            </p:grpSpPr>
            <p:sp>
              <p:nvSpPr>
                <p:cNvPr id="107569" name="Oval 49"/>
                <p:cNvSpPr>
                  <a:spLocks noChangeArrowheads="1"/>
                </p:cNvSpPr>
                <p:nvPr/>
              </p:nvSpPr>
              <p:spPr bwMode="auto">
                <a:xfrm>
                  <a:off x="1692" y="1665"/>
                  <a:ext cx="1153" cy="382"/>
                </a:xfrm>
                <a:prstGeom prst="ellipse">
                  <a:avLst/>
                </a:prstGeom>
                <a:noFill/>
                <a:ln w="12699">
                  <a:solidFill>
                    <a:srgbClr val="CC0000"/>
                  </a:solidFill>
                  <a:round/>
                  <a:headEnd/>
                  <a:tailEnd/>
                </a:ln>
                <a:effectLst/>
              </p:spPr>
              <p:txBody>
                <a:bodyPr wrap="none" anchor="ctr"/>
                <a:lstStyle/>
                <a:p>
                  <a:endParaRPr lang="en-GB"/>
                </a:p>
              </p:txBody>
            </p:sp>
            <p:sp>
              <p:nvSpPr>
                <p:cNvPr id="107570" name="Oval 50"/>
                <p:cNvSpPr>
                  <a:spLocks noChangeArrowheads="1"/>
                </p:cNvSpPr>
                <p:nvPr/>
              </p:nvSpPr>
              <p:spPr bwMode="auto">
                <a:xfrm>
                  <a:off x="1592" y="1612"/>
                  <a:ext cx="1353" cy="488"/>
                </a:xfrm>
                <a:prstGeom prst="ellipse">
                  <a:avLst/>
                </a:prstGeom>
                <a:noFill/>
                <a:ln w="12699">
                  <a:solidFill>
                    <a:srgbClr val="CC0000"/>
                  </a:solidFill>
                  <a:round/>
                  <a:headEnd/>
                  <a:tailEnd/>
                </a:ln>
                <a:effectLst/>
              </p:spPr>
              <p:txBody>
                <a:bodyPr wrap="none" anchor="ctr"/>
                <a:lstStyle/>
                <a:p>
                  <a:endParaRPr lang="en-GB"/>
                </a:p>
              </p:txBody>
            </p:sp>
            <p:sp>
              <p:nvSpPr>
                <p:cNvPr id="107571" name="Oval 51"/>
                <p:cNvSpPr>
                  <a:spLocks noChangeArrowheads="1"/>
                </p:cNvSpPr>
                <p:nvPr/>
              </p:nvSpPr>
              <p:spPr bwMode="auto">
                <a:xfrm>
                  <a:off x="1800" y="1718"/>
                  <a:ext cx="937" cy="276"/>
                </a:xfrm>
                <a:prstGeom prst="ellipse">
                  <a:avLst/>
                </a:prstGeom>
                <a:noFill/>
                <a:ln w="12699">
                  <a:solidFill>
                    <a:srgbClr val="CC0000"/>
                  </a:solidFill>
                  <a:round/>
                  <a:headEnd/>
                  <a:tailEnd/>
                </a:ln>
                <a:effectLst/>
              </p:spPr>
              <p:txBody>
                <a:bodyPr wrap="none" anchor="ctr"/>
                <a:lstStyle/>
                <a:p>
                  <a:endParaRPr lang="en-GB"/>
                </a:p>
              </p:txBody>
            </p:sp>
          </p:grpSp>
          <p:sp>
            <p:nvSpPr>
              <p:cNvPr id="107573" name="Rectangle 53"/>
              <p:cNvSpPr>
                <a:spLocks noChangeArrowheads="1"/>
              </p:cNvSpPr>
              <p:nvPr/>
            </p:nvSpPr>
            <p:spPr bwMode="auto">
              <a:xfrm>
                <a:off x="2233" y="1970"/>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17" name="Group 70"/>
          <p:cNvGrpSpPr>
            <a:grpSpLocks/>
          </p:cNvGrpSpPr>
          <p:nvPr/>
        </p:nvGrpSpPr>
        <p:grpSpPr bwMode="auto">
          <a:xfrm>
            <a:off x="1052513" y="887413"/>
            <a:ext cx="725487" cy="973137"/>
            <a:chOff x="663" y="559"/>
            <a:chExt cx="457" cy="613"/>
          </a:xfrm>
        </p:grpSpPr>
        <p:sp>
          <p:nvSpPr>
            <p:cNvPr id="107576" name="Line 56"/>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7577" name="Line 57"/>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7578" name="Line 58"/>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7579" name="Rectangle 59"/>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8" name="Group 63"/>
            <p:cNvGrpSpPr>
              <a:grpSpLocks/>
            </p:cNvGrpSpPr>
            <p:nvPr/>
          </p:nvGrpSpPr>
          <p:grpSpPr bwMode="auto">
            <a:xfrm>
              <a:off x="687" y="775"/>
              <a:ext cx="60" cy="59"/>
              <a:chOff x="687" y="775"/>
              <a:chExt cx="60" cy="59"/>
            </a:xfrm>
          </p:grpSpPr>
          <p:sp>
            <p:nvSpPr>
              <p:cNvPr id="107580" name="AutoShape 60"/>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7581" name="Line 61"/>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7582" name="Line 62"/>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7584" name="Freeform 64"/>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9" name="Group 68"/>
            <p:cNvGrpSpPr>
              <a:grpSpLocks/>
            </p:cNvGrpSpPr>
            <p:nvPr/>
          </p:nvGrpSpPr>
          <p:grpSpPr bwMode="auto">
            <a:xfrm>
              <a:off x="719" y="942"/>
              <a:ext cx="115" cy="15"/>
              <a:chOff x="719" y="942"/>
              <a:chExt cx="115" cy="15"/>
            </a:xfrm>
          </p:grpSpPr>
          <p:sp>
            <p:nvSpPr>
              <p:cNvPr id="107585" name="Line 65"/>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7586" name="Line 66"/>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7587" name="Line 67"/>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7589" name="Freeform 69"/>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7591" name="Rectangle 71"/>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107593" name="Text Box 73"/>
          <p:cNvSpPr txBox="1">
            <a:spLocks noChangeArrowheads="1"/>
          </p:cNvSpPr>
          <p:nvPr/>
        </p:nvSpPr>
        <p:spPr bwMode="auto">
          <a:xfrm>
            <a:off x="228600" y="2133600"/>
            <a:ext cx="685800" cy="33655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sz="1600"/>
              <a:t>24v</a:t>
            </a:r>
          </a:p>
        </p:txBody>
      </p:sp>
      <p:sp>
        <p:nvSpPr>
          <p:cNvPr id="7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2282"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552575" y="2892425"/>
            <a:ext cx="5842000" cy="1930400"/>
            <a:chOff x="978" y="1822"/>
            <a:chExt cx="3680" cy="1216"/>
          </a:xfrm>
        </p:grpSpPr>
        <p:sp>
          <p:nvSpPr>
            <p:cNvPr id="108546"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3" name="Group 6"/>
            <p:cNvGrpSpPr>
              <a:grpSpLocks/>
            </p:cNvGrpSpPr>
            <p:nvPr/>
          </p:nvGrpSpPr>
          <p:grpSpPr bwMode="auto">
            <a:xfrm>
              <a:off x="978" y="1822"/>
              <a:ext cx="3680" cy="1216"/>
              <a:chOff x="978" y="1822"/>
              <a:chExt cx="3680" cy="1216"/>
            </a:xfrm>
          </p:grpSpPr>
          <p:sp>
            <p:nvSpPr>
              <p:cNvPr id="108547"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8548"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08549"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4" name="Group 32"/>
          <p:cNvGrpSpPr>
            <a:grpSpLocks/>
          </p:cNvGrpSpPr>
          <p:nvPr/>
        </p:nvGrpSpPr>
        <p:grpSpPr bwMode="auto">
          <a:xfrm>
            <a:off x="596900" y="1949450"/>
            <a:ext cx="3917950" cy="917575"/>
            <a:chOff x="376" y="1228"/>
            <a:chExt cx="2468" cy="578"/>
          </a:xfrm>
        </p:grpSpPr>
        <p:grpSp>
          <p:nvGrpSpPr>
            <p:cNvPr id="5" name="Group 17"/>
            <p:cNvGrpSpPr>
              <a:grpSpLocks/>
            </p:cNvGrpSpPr>
            <p:nvPr/>
          </p:nvGrpSpPr>
          <p:grpSpPr bwMode="auto">
            <a:xfrm>
              <a:off x="376" y="1342"/>
              <a:ext cx="444" cy="248"/>
              <a:chOff x="376" y="1342"/>
              <a:chExt cx="444" cy="248"/>
            </a:xfrm>
          </p:grpSpPr>
          <p:grpSp>
            <p:nvGrpSpPr>
              <p:cNvPr id="6" name="Group 10"/>
              <p:cNvGrpSpPr>
                <a:grpSpLocks/>
              </p:cNvGrpSpPr>
              <p:nvPr/>
            </p:nvGrpSpPr>
            <p:grpSpPr bwMode="auto">
              <a:xfrm>
                <a:off x="386" y="1522"/>
                <a:ext cx="434" cy="68"/>
                <a:chOff x="386" y="1522"/>
                <a:chExt cx="434" cy="68"/>
              </a:xfrm>
            </p:grpSpPr>
            <p:sp>
              <p:nvSpPr>
                <p:cNvPr id="108552" name="Rectangle 8"/>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08553" name="Line 9"/>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13"/>
              <p:cNvGrpSpPr>
                <a:grpSpLocks/>
              </p:cNvGrpSpPr>
              <p:nvPr/>
            </p:nvGrpSpPr>
            <p:grpSpPr bwMode="auto">
              <a:xfrm>
                <a:off x="376" y="1452"/>
                <a:ext cx="430" cy="22"/>
                <a:chOff x="376" y="1452"/>
                <a:chExt cx="430" cy="22"/>
              </a:xfrm>
            </p:grpSpPr>
            <p:sp>
              <p:nvSpPr>
                <p:cNvPr id="108555" name="Rectangle 11"/>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08556" name="Line 12"/>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8" name="Group 16"/>
              <p:cNvGrpSpPr>
                <a:grpSpLocks/>
              </p:cNvGrpSpPr>
              <p:nvPr/>
            </p:nvGrpSpPr>
            <p:grpSpPr bwMode="auto">
              <a:xfrm>
                <a:off x="394" y="1342"/>
                <a:ext cx="426" cy="66"/>
                <a:chOff x="394" y="1342"/>
                <a:chExt cx="426" cy="66"/>
              </a:xfrm>
            </p:grpSpPr>
            <p:sp>
              <p:nvSpPr>
                <p:cNvPr id="108558" name="Rectangle 14"/>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08559" name="Line 15"/>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9" name="Group 31"/>
            <p:cNvGrpSpPr>
              <a:grpSpLocks/>
            </p:cNvGrpSpPr>
            <p:nvPr/>
          </p:nvGrpSpPr>
          <p:grpSpPr bwMode="auto">
            <a:xfrm>
              <a:off x="810" y="1228"/>
              <a:ext cx="2034" cy="578"/>
              <a:chOff x="810" y="1228"/>
              <a:chExt cx="2034" cy="578"/>
            </a:xfrm>
          </p:grpSpPr>
          <p:sp>
            <p:nvSpPr>
              <p:cNvPr id="108562" name="Rectangle 18"/>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08563" name="Oval 19"/>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8564" name="Rectangle 20"/>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08565" name="AutoShape 21"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08566" name="Line 22"/>
              <p:cNvSpPr>
                <a:spLocks noChangeShapeType="1"/>
              </p:cNvSpPr>
              <p:nvPr/>
            </p:nvSpPr>
            <p:spPr bwMode="auto">
              <a:xfrm>
                <a:off x="1536" y="1663"/>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8567" name="Line 23"/>
              <p:cNvSpPr>
                <a:spLocks noChangeShapeType="1"/>
              </p:cNvSpPr>
              <p:nvPr/>
            </p:nvSpPr>
            <p:spPr bwMode="auto">
              <a:xfrm>
                <a:off x="2067" y="1628"/>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08568" name="Freeform 24"/>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08569" name="Line 25"/>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8570" name="Line 26"/>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8571" name="Arc 27"/>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8572" name="Arc 28"/>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08573" name="Arc 29"/>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08574" name="Rectangle 30"/>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grpSp>
        <p:nvGrpSpPr>
          <p:cNvPr id="10" name="Group 36"/>
          <p:cNvGrpSpPr>
            <a:grpSpLocks/>
          </p:cNvGrpSpPr>
          <p:nvPr/>
        </p:nvGrpSpPr>
        <p:grpSpPr bwMode="auto">
          <a:xfrm>
            <a:off x="1555750" y="4121150"/>
            <a:ext cx="736600" cy="393700"/>
            <a:chOff x="980" y="2596"/>
            <a:chExt cx="464" cy="248"/>
          </a:xfrm>
        </p:grpSpPr>
        <p:sp>
          <p:nvSpPr>
            <p:cNvPr id="108577" name="Rectangle 33"/>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8578" name="Rectangle 34"/>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8579" name="Rectangle 35"/>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sp>
        <p:nvSpPr>
          <p:cNvPr id="108581" name="Rectangle 37"/>
          <p:cNvSpPr>
            <a:spLocks noChangeArrowheads="1"/>
          </p:cNvSpPr>
          <p:nvPr/>
        </p:nvSpPr>
        <p:spPr bwMode="auto">
          <a:xfrm>
            <a:off x="4838700" y="34925"/>
            <a:ext cx="4303713" cy="206274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Πρέπει να αποφεύγονται οι παρεμβολές από άλλα μαγνητικά πεδία.
Εάν τοποθετηθεί στη μέση της διαδρομής, το σημείο μεταγωγής θα διαφέρει ανάλογα με την κατεύθυνση προσέγγισης.
Το μέγιστο ρεύμα πρέπει να περιορίζεται για να αποφεύγεται η καύση των επαφών καλαμιών.</a:t>
            </a:r>
            <a:endParaRPr lang="en-GB" sz="2000" dirty="0"/>
          </a:p>
        </p:txBody>
      </p:sp>
      <p:sp>
        <p:nvSpPr>
          <p:cNvPr id="108582" name="Rectangle 38">
            <a:hlinkClick r:id="rId3" action="ppaction://hlinksldjump"/>
          </p:cNvPr>
          <p:cNvSpPr>
            <a:spLocks noChangeArrowheads="1"/>
          </p:cNvSpPr>
          <p:nvPr/>
        </p:nvSpPr>
        <p:spPr bwMode="auto">
          <a:xfrm>
            <a:off x="7639050" y="5695950"/>
            <a:ext cx="850900" cy="838200"/>
          </a:xfrm>
          <a:prstGeom prst="rect">
            <a:avLst/>
          </a:prstGeom>
          <a:gradFill rotWithShape="0">
            <a:gsLst>
              <a:gs pos="0">
                <a:schemeClr val="folHlink">
                  <a:gamma/>
                  <a:shade val="69804"/>
                  <a:invGamma/>
                </a:schemeClr>
              </a:gs>
              <a:gs pos="50000">
                <a:schemeClr val="folHlink"/>
              </a:gs>
              <a:gs pos="100000">
                <a:schemeClr val="folHlink">
                  <a:gamma/>
                  <a:shade val="69804"/>
                  <a:invGamma/>
                </a:schemeClr>
              </a:gs>
            </a:gsLst>
            <a:lin ang="5400000" scaled="1"/>
          </a:gradFill>
          <a:ln w="12699">
            <a:solidFill>
              <a:schemeClr val="tx1"/>
            </a:solidFill>
            <a:miter lim="800000"/>
            <a:headEnd/>
            <a:tailEnd/>
          </a:ln>
          <a:effectLst>
            <a:outerShdw dist="107763" dir="2700000" algn="ctr" rotWithShape="0">
              <a:schemeClr val="bg2"/>
            </a:outerShdw>
          </a:effectLst>
        </p:spPr>
        <p:txBody>
          <a:bodyPr wrap="none" anchor="ctr"/>
          <a:lstStyle/>
          <a:p>
            <a:endParaRPr lang="en-GB"/>
          </a:p>
        </p:txBody>
      </p:sp>
      <p:grpSp>
        <p:nvGrpSpPr>
          <p:cNvPr id="11" name="Group 56"/>
          <p:cNvGrpSpPr>
            <a:grpSpLocks/>
          </p:cNvGrpSpPr>
          <p:nvPr/>
        </p:nvGrpSpPr>
        <p:grpSpPr bwMode="auto">
          <a:xfrm>
            <a:off x="4549775" y="2589213"/>
            <a:ext cx="4586288" cy="2017712"/>
            <a:chOff x="2866" y="1631"/>
            <a:chExt cx="2889" cy="1271"/>
          </a:xfrm>
        </p:grpSpPr>
        <p:sp>
          <p:nvSpPr>
            <p:cNvPr id="108583" name="Rectangle 39"/>
            <p:cNvSpPr>
              <a:spLocks noChangeArrowheads="1"/>
            </p:cNvSpPr>
            <p:nvPr/>
          </p:nvSpPr>
          <p:spPr bwMode="auto">
            <a:xfrm>
              <a:off x="3888" y="2307"/>
              <a:ext cx="186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2" name="Group 55"/>
            <p:cNvGrpSpPr>
              <a:grpSpLocks/>
            </p:cNvGrpSpPr>
            <p:nvPr/>
          </p:nvGrpSpPr>
          <p:grpSpPr bwMode="auto">
            <a:xfrm>
              <a:off x="2866" y="1631"/>
              <a:ext cx="1345" cy="1271"/>
              <a:chOff x="2866" y="1631"/>
              <a:chExt cx="1345" cy="1271"/>
            </a:xfrm>
          </p:grpSpPr>
          <p:sp>
            <p:nvSpPr>
              <p:cNvPr id="108584" name="AutoShape 40"/>
              <p:cNvSpPr>
                <a:spLocks noChangeArrowheads="1"/>
              </p:cNvSpPr>
              <p:nvPr/>
            </p:nvSpPr>
            <p:spPr bwMode="auto">
              <a:xfrm>
                <a:off x="3212" y="2226"/>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8585" name="Rectangle 41"/>
              <p:cNvSpPr>
                <a:spLocks noChangeArrowheads="1"/>
              </p:cNvSpPr>
              <p:nvPr/>
            </p:nvSpPr>
            <p:spPr bwMode="auto">
              <a:xfrm>
                <a:off x="3411" y="1970"/>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3" name="Group 45"/>
              <p:cNvGrpSpPr>
                <a:grpSpLocks/>
              </p:cNvGrpSpPr>
              <p:nvPr/>
            </p:nvGrpSpPr>
            <p:grpSpPr bwMode="auto">
              <a:xfrm>
                <a:off x="3281" y="1967"/>
                <a:ext cx="168" cy="935"/>
                <a:chOff x="3281" y="1967"/>
                <a:chExt cx="168" cy="935"/>
              </a:xfrm>
            </p:grpSpPr>
            <p:sp>
              <p:nvSpPr>
                <p:cNvPr id="108586" name="AutoShape 42"/>
                <p:cNvSpPr>
                  <a:spLocks noChangeArrowheads="1"/>
                </p:cNvSpPr>
                <p:nvPr/>
              </p:nvSpPr>
              <p:spPr bwMode="auto">
                <a:xfrm rot="480000">
                  <a:off x="3281"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8587" name="AutoShape 43"/>
                <p:cNvSpPr>
                  <a:spLocks noChangeArrowheads="1"/>
                </p:cNvSpPr>
                <p:nvPr/>
              </p:nvSpPr>
              <p:spPr bwMode="auto">
                <a:xfrm rot="10320000" flipH="1">
                  <a:off x="3281"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8588" name="AutoShape 44"/>
                <p:cNvSpPr>
                  <a:spLocks noChangeArrowheads="1"/>
                </p:cNvSpPr>
                <p:nvPr/>
              </p:nvSpPr>
              <p:spPr bwMode="auto">
                <a:xfrm>
                  <a:off x="3341"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4" name="Group 49"/>
              <p:cNvGrpSpPr>
                <a:grpSpLocks/>
              </p:cNvGrpSpPr>
              <p:nvPr/>
            </p:nvGrpSpPr>
            <p:grpSpPr bwMode="auto">
              <a:xfrm>
                <a:off x="3655" y="1967"/>
                <a:ext cx="168" cy="935"/>
                <a:chOff x="3655" y="1967"/>
                <a:chExt cx="168" cy="935"/>
              </a:xfrm>
            </p:grpSpPr>
            <p:sp>
              <p:nvSpPr>
                <p:cNvPr id="108590" name="AutoShape 46"/>
                <p:cNvSpPr>
                  <a:spLocks noChangeArrowheads="1"/>
                </p:cNvSpPr>
                <p:nvPr/>
              </p:nvSpPr>
              <p:spPr bwMode="auto">
                <a:xfrm rot="21120000" flipH="1">
                  <a:off x="3657"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8591" name="AutoShape 47"/>
                <p:cNvSpPr>
                  <a:spLocks noChangeArrowheads="1"/>
                </p:cNvSpPr>
                <p:nvPr/>
              </p:nvSpPr>
              <p:spPr bwMode="auto">
                <a:xfrm rot="11280000">
                  <a:off x="3657"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08592" name="AutoShape 48"/>
                <p:cNvSpPr>
                  <a:spLocks noChangeArrowheads="1"/>
                </p:cNvSpPr>
                <p:nvPr/>
              </p:nvSpPr>
              <p:spPr bwMode="auto">
                <a:xfrm>
                  <a:off x="3655"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5" name="Group 53"/>
              <p:cNvGrpSpPr>
                <a:grpSpLocks/>
              </p:cNvGrpSpPr>
              <p:nvPr/>
            </p:nvGrpSpPr>
            <p:grpSpPr bwMode="auto">
              <a:xfrm>
                <a:off x="2866" y="1631"/>
                <a:ext cx="1345" cy="469"/>
                <a:chOff x="2866" y="1631"/>
                <a:chExt cx="1345" cy="469"/>
              </a:xfrm>
            </p:grpSpPr>
            <p:sp>
              <p:nvSpPr>
                <p:cNvPr id="108594" name="Oval 50"/>
                <p:cNvSpPr>
                  <a:spLocks noChangeArrowheads="1"/>
                </p:cNvSpPr>
                <p:nvPr/>
              </p:nvSpPr>
              <p:spPr bwMode="auto">
                <a:xfrm>
                  <a:off x="2966" y="1683"/>
                  <a:ext cx="1145" cy="365"/>
                </a:xfrm>
                <a:prstGeom prst="ellipse">
                  <a:avLst/>
                </a:prstGeom>
                <a:noFill/>
                <a:ln w="25399">
                  <a:solidFill>
                    <a:srgbClr val="CC0000"/>
                  </a:solidFill>
                  <a:round/>
                  <a:headEnd/>
                  <a:tailEnd/>
                </a:ln>
                <a:effectLst/>
              </p:spPr>
              <p:txBody>
                <a:bodyPr wrap="none" anchor="ctr"/>
                <a:lstStyle/>
                <a:p>
                  <a:endParaRPr lang="en-GB"/>
                </a:p>
              </p:txBody>
            </p:sp>
            <p:sp>
              <p:nvSpPr>
                <p:cNvPr id="108595" name="Oval 51"/>
                <p:cNvSpPr>
                  <a:spLocks noChangeArrowheads="1"/>
                </p:cNvSpPr>
                <p:nvPr/>
              </p:nvSpPr>
              <p:spPr bwMode="auto">
                <a:xfrm>
                  <a:off x="2866" y="1631"/>
                  <a:ext cx="1345" cy="469"/>
                </a:xfrm>
                <a:prstGeom prst="ellipse">
                  <a:avLst/>
                </a:prstGeom>
                <a:noFill/>
                <a:ln w="25399">
                  <a:solidFill>
                    <a:srgbClr val="CC0000"/>
                  </a:solidFill>
                  <a:round/>
                  <a:headEnd/>
                  <a:tailEnd/>
                </a:ln>
                <a:effectLst/>
              </p:spPr>
              <p:txBody>
                <a:bodyPr wrap="none" anchor="ctr"/>
                <a:lstStyle/>
                <a:p>
                  <a:endParaRPr lang="en-GB"/>
                </a:p>
              </p:txBody>
            </p:sp>
            <p:sp>
              <p:nvSpPr>
                <p:cNvPr id="108596" name="Oval 52"/>
                <p:cNvSpPr>
                  <a:spLocks noChangeArrowheads="1"/>
                </p:cNvSpPr>
                <p:nvPr/>
              </p:nvSpPr>
              <p:spPr bwMode="auto">
                <a:xfrm>
                  <a:off x="3074" y="1735"/>
                  <a:ext cx="929" cy="261"/>
                </a:xfrm>
                <a:prstGeom prst="ellipse">
                  <a:avLst/>
                </a:prstGeom>
                <a:noFill/>
                <a:ln w="25399">
                  <a:solidFill>
                    <a:srgbClr val="CC0000"/>
                  </a:solidFill>
                  <a:round/>
                  <a:headEnd/>
                  <a:tailEnd/>
                </a:ln>
                <a:effectLst/>
              </p:spPr>
              <p:txBody>
                <a:bodyPr wrap="none" anchor="ctr"/>
                <a:lstStyle/>
                <a:p>
                  <a:endParaRPr lang="en-GB"/>
                </a:p>
              </p:txBody>
            </p:sp>
          </p:grpSp>
          <p:sp>
            <p:nvSpPr>
              <p:cNvPr id="108598" name="Rectangle 54"/>
              <p:cNvSpPr>
                <a:spLocks noChangeArrowheads="1"/>
              </p:cNvSpPr>
              <p:nvPr/>
            </p:nvSpPr>
            <p:spPr bwMode="auto">
              <a:xfrm>
                <a:off x="3503" y="1974"/>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16" name="Group 71"/>
          <p:cNvGrpSpPr>
            <a:grpSpLocks/>
          </p:cNvGrpSpPr>
          <p:nvPr/>
        </p:nvGrpSpPr>
        <p:grpSpPr bwMode="auto">
          <a:xfrm>
            <a:off x="1052513" y="887413"/>
            <a:ext cx="725487" cy="973137"/>
            <a:chOff x="663" y="559"/>
            <a:chExt cx="457" cy="613"/>
          </a:xfrm>
        </p:grpSpPr>
        <p:sp>
          <p:nvSpPr>
            <p:cNvPr id="108601" name="Line 57"/>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8602" name="Line 58"/>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8603" name="Line 59"/>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8604" name="Rectangle 60"/>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7" name="Group 64"/>
            <p:cNvGrpSpPr>
              <a:grpSpLocks/>
            </p:cNvGrpSpPr>
            <p:nvPr/>
          </p:nvGrpSpPr>
          <p:grpSpPr bwMode="auto">
            <a:xfrm>
              <a:off x="687" y="775"/>
              <a:ext cx="60" cy="59"/>
              <a:chOff x="687" y="775"/>
              <a:chExt cx="60" cy="59"/>
            </a:xfrm>
          </p:grpSpPr>
          <p:sp>
            <p:nvSpPr>
              <p:cNvPr id="108605" name="AutoShape 61"/>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8606" name="Line 62"/>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8607" name="Line 63"/>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8609" name="Freeform 65"/>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8" name="Group 69"/>
            <p:cNvGrpSpPr>
              <a:grpSpLocks/>
            </p:cNvGrpSpPr>
            <p:nvPr/>
          </p:nvGrpSpPr>
          <p:grpSpPr bwMode="auto">
            <a:xfrm>
              <a:off x="719" y="942"/>
              <a:ext cx="115" cy="15"/>
              <a:chOff x="719" y="942"/>
              <a:chExt cx="115" cy="15"/>
            </a:xfrm>
          </p:grpSpPr>
          <p:sp>
            <p:nvSpPr>
              <p:cNvPr id="108610" name="Line 66"/>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8611" name="Line 67"/>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8612" name="Line 68"/>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8614" name="Freeform 70"/>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08616" name="Rectangle 72"/>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7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3307"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8581">
                                            <p:txEl>
                                              <p:pRg st="0" end="0"/>
                                            </p:txEl>
                                          </p:spTgt>
                                        </p:tgtEl>
                                        <p:attrNameLst>
                                          <p:attrName>style.visibility</p:attrName>
                                        </p:attrNameLst>
                                      </p:cBhvr>
                                      <p:to>
                                        <p:strVal val="visible"/>
                                      </p:to>
                                    </p:set>
                                    <p:animEffect transition="in" filter="wipe(up)">
                                      <p:cBhvr>
                                        <p:cTn id="7" dur="500"/>
                                        <p:tgtEl>
                                          <p:spTgt spid="10858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8582"/>
                                        </p:tgtEl>
                                        <p:attrNameLst>
                                          <p:attrName>style.visibility</p:attrName>
                                        </p:attrNameLst>
                                      </p:cBhvr>
                                      <p:to>
                                        <p:strVal val="visible"/>
                                      </p:to>
                                    </p:set>
                                    <p:animEffect transition="in" filter="dissolve">
                                      <p:cBhvr>
                                        <p:cTn id="11" dur="500"/>
                                        <p:tgtEl>
                                          <p:spTgt spid="108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1" grpId="0" build="p" autoUpdateAnimBg="0"/>
      <p:bldP spid="1085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16250" y="3008313"/>
            <a:ext cx="3678238" cy="1447800"/>
            <a:chOff x="1900" y="1895"/>
            <a:chExt cx="2317" cy="912"/>
          </a:xfrm>
        </p:grpSpPr>
        <p:sp>
          <p:nvSpPr>
            <p:cNvPr id="10242" name="Arc 2"/>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10243" name="Arc 3"/>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10245" name="Oval 5"/>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246"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0247" name="Rectangle 7"/>
          <p:cNvSpPr>
            <a:spLocks noChangeArrowheads="1"/>
          </p:cNvSpPr>
          <p:nvPr/>
        </p:nvSpPr>
        <p:spPr bwMode="auto">
          <a:xfrm>
            <a:off x="2901950" y="3654425"/>
            <a:ext cx="2863850" cy="149225"/>
          </a:xfrm>
          <a:prstGeom prst="rect">
            <a:avLst/>
          </a:prstGeom>
          <a:gradFill rotWithShape="0">
            <a:gsLst>
              <a:gs pos="0">
                <a:srgbClr val="CC0000"/>
              </a:gs>
              <a:gs pos="100000">
                <a:srgbClr val="CC0000">
                  <a:gamma/>
                  <a:tint val="10196"/>
                  <a:invGamma/>
                </a:srgbClr>
              </a:gs>
            </a:gsLst>
            <a:lin ang="0" scaled="1"/>
          </a:gradFill>
          <a:ln w="12699">
            <a:solidFill>
              <a:srgbClr val="CC0000"/>
            </a:solidFill>
            <a:miter lim="800000"/>
            <a:headEnd/>
            <a:tailEnd/>
          </a:ln>
          <a:effectLst/>
        </p:spPr>
        <p:txBody>
          <a:bodyPr wrap="none" anchor="ctr"/>
          <a:lstStyle/>
          <a:p>
            <a:endParaRPr lang="en-GB"/>
          </a:p>
        </p:txBody>
      </p:sp>
      <p:sp>
        <p:nvSpPr>
          <p:cNvPr id="10248" name="Arc 8"/>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0249" name="Arc 9"/>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0250" name="Rectangle 10"/>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251" name="Oval 11"/>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252" name="Rectangle 12"/>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253" name="Rectangle 13"/>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254" name="Rectangle 14"/>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255" name="Oval 15"/>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0256" name="Arc 16"/>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0257" name="Arc 17"/>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0258" name="Rectangle 18"/>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259" name="Oval 19"/>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0260" name="Rectangle 20"/>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0261" name="Rectangle 21"/>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262" name="Rectangle 22"/>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0263" name="Line 23"/>
          <p:cNvSpPr>
            <a:spLocks noChangeShapeType="1"/>
          </p:cNvSpPr>
          <p:nvPr/>
        </p:nvSpPr>
        <p:spPr bwMode="auto">
          <a:xfrm>
            <a:off x="2895600" y="3810000"/>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0264" name="Line 24"/>
          <p:cNvSpPr>
            <a:spLocks noChangeShapeType="1"/>
          </p:cNvSpPr>
          <p:nvPr/>
        </p:nvSpPr>
        <p:spPr bwMode="auto">
          <a:xfrm>
            <a:off x="2895600" y="36480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0265" name="Line 25"/>
          <p:cNvSpPr>
            <a:spLocks noChangeShapeType="1"/>
          </p:cNvSpPr>
          <p:nvPr/>
        </p:nvSpPr>
        <p:spPr bwMode="auto">
          <a:xfrm>
            <a:off x="4365625" y="3810000"/>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266" name="Line 26"/>
          <p:cNvSpPr>
            <a:spLocks noChangeShapeType="1"/>
          </p:cNvSpPr>
          <p:nvPr/>
        </p:nvSpPr>
        <p:spPr bwMode="auto">
          <a:xfrm>
            <a:off x="4368800" y="3648075"/>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267" name="Rectangle 27"/>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10268" name="Rectangle 28"/>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10269" name="Rectangle 29"/>
          <p:cNvSpPr>
            <a:spLocks noChangeArrowheads="1"/>
          </p:cNvSpPr>
          <p:nvPr/>
        </p:nvSpPr>
        <p:spPr bwMode="auto">
          <a:xfrm>
            <a:off x="5676900" y="4800600"/>
            <a:ext cx="14160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50"/>
          <p:cNvGrpSpPr>
            <a:grpSpLocks/>
          </p:cNvGrpSpPr>
          <p:nvPr/>
        </p:nvGrpSpPr>
        <p:grpSpPr bwMode="auto">
          <a:xfrm>
            <a:off x="2319338" y="215900"/>
            <a:ext cx="371475" cy="973138"/>
            <a:chOff x="1461" y="136"/>
            <a:chExt cx="234" cy="613"/>
          </a:xfrm>
        </p:grpSpPr>
        <p:sp>
          <p:nvSpPr>
            <p:cNvPr id="10270" name="Line 30"/>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271" name="Line 31"/>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272" name="Rectangle 32"/>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6"/>
            <p:cNvGrpSpPr>
              <a:grpSpLocks/>
            </p:cNvGrpSpPr>
            <p:nvPr/>
          </p:nvGrpSpPr>
          <p:grpSpPr bwMode="auto">
            <a:xfrm>
              <a:off x="1485" y="352"/>
              <a:ext cx="60" cy="59"/>
              <a:chOff x="1485" y="352"/>
              <a:chExt cx="60" cy="59"/>
            </a:xfrm>
          </p:grpSpPr>
          <p:sp>
            <p:nvSpPr>
              <p:cNvPr id="10273" name="AutoShape 33"/>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274" name="Line 34"/>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75" name="Line 35"/>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40"/>
            <p:cNvGrpSpPr>
              <a:grpSpLocks/>
            </p:cNvGrpSpPr>
            <p:nvPr/>
          </p:nvGrpSpPr>
          <p:grpSpPr bwMode="auto">
            <a:xfrm>
              <a:off x="1517" y="519"/>
              <a:ext cx="115" cy="15"/>
              <a:chOff x="1517" y="519"/>
              <a:chExt cx="115" cy="15"/>
            </a:xfrm>
          </p:grpSpPr>
          <p:sp>
            <p:nvSpPr>
              <p:cNvPr id="10277" name="Line 37"/>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78" name="Line 38"/>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79" name="Line 39"/>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7"/>
            <p:cNvGrpSpPr>
              <a:grpSpLocks/>
            </p:cNvGrpSpPr>
            <p:nvPr/>
          </p:nvGrpSpPr>
          <p:grpSpPr bwMode="auto">
            <a:xfrm>
              <a:off x="1495" y="444"/>
              <a:ext cx="90" cy="46"/>
              <a:chOff x="1495" y="444"/>
              <a:chExt cx="90" cy="46"/>
            </a:xfrm>
          </p:grpSpPr>
          <p:sp>
            <p:nvSpPr>
              <p:cNvPr id="10281" name="Line 41"/>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82" name="Line 42"/>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83" name="Line 43"/>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84" name="Line 44"/>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85" name="Line 45"/>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86" name="Line 46"/>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288" name="Line 48"/>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89" name="Line 49"/>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3"/>
          <p:cNvGrpSpPr>
            <a:grpSpLocks/>
          </p:cNvGrpSpPr>
          <p:nvPr/>
        </p:nvGrpSpPr>
        <p:grpSpPr bwMode="auto">
          <a:xfrm>
            <a:off x="3595688" y="215900"/>
            <a:ext cx="725487" cy="973138"/>
            <a:chOff x="2265" y="136"/>
            <a:chExt cx="457" cy="613"/>
          </a:xfrm>
        </p:grpSpPr>
        <p:sp>
          <p:nvSpPr>
            <p:cNvPr id="10291" name="Line 51"/>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0292" name="Line 52"/>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0293" name="Line 53"/>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94" name="Rectangle 54"/>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8"/>
            <p:cNvGrpSpPr>
              <a:grpSpLocks/>
            </p:cNvGrpSpPr>
            <p:nvPr/>
          </p:nvGrpSpPr>
          <p:grpSpPr bwMode="auto">
            <a:xfrm>
              <a:off x="2289" y="352"/>
              <a:ext cx="60" cy="59"/>
              <a:chOff x="2289" y="352"/>
              <a:chExt cx="60" cy="59"/>
            </a:xfrm>
          </p:grpSpPr>
          <p:sp>
            <p:nvSpPr>
              <p:cNvPr id="10295" name="AutoShape 55"/>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0296" name="Line 56"/>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297" name="Line 57"/>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299" name="Freeform 59"/>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3"/>
            <p:cNvGrpSpPr>
              <a:grpSpLocks/>
            </p:cNvGrpSpPr>
            <p:nvPr/>
          </p:nvGrpSpPr>
          <p:grpSpPr bwMode="auto">
            <a:xfrm>
              <a:off x="2321" y="519"/>
              <a:ext cx="115" cy="15"/>
              <a:chOff x="2321" y="519"/>
              <a:chExt cx="115" cy="15"/>
            </a:xfrm>
          </p:grpSpPr>
          <p:sp>
            <p:nvSpPr>
              <p:cNvPr id="10300" name="Line 60"/>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01" name="Line 61"/>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02" name="Line 62"/>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70"/>
            <p:cNvGrpSpPr>
              <a:grpSpLocks/>
            </p:cNvGrpSpPr>
            <p:nvPr/>
          </p:nvGrpSpPr>
          <p:grpSpPr bwMode="auto">
            <a:xfrm>
              <a:off x="2299" y="444"/>
              <a:ext cx="90" cy="46"/>
              <a:chOff x="2299" y="444"/>
              <a:chExt cx="90" cy="46"/>
            </a:xfrm>
          </p:grpSpPr>
          <p:sp>
            <p:nvSpPr>
              <p:cNvPr id="10304" name="Line 64"/>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05" name="Line 65"/>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06" name="Line 66"/>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07" name="Line 67"/>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08" name="Line 68"/>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09" name="Line 69"/>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0311" name="Line 71"/>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0312" name="Line 72"/>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5"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6"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29034"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2914650" y="2149475"/>
            <a:ext cx="3889598" cy="954750"/>
          </a:xfrm>
          <a:prstGeom prst="rect">
            <a:avLst/>
          </a:prstGeom>
          <a:noFill/>
          <a:ln w="9525">
            <a:noFill/>
            <a:miter lim="800000"/>
            <a:headEnd/>
            <a:tailEnd/>
          </a:ln>
          <a:effectLst/>
        </p:spPr>
        <p:txBody>
          <a:bodyPr wrap="square" lIns="92075" tIns="46038" rIns="92075" bIns="46038">
            <a:spAutoFit/>
          </a:bodyPr>
          <a:lstStyle/>
          <a:p>
            <a:pPr algn="ctr" defTabSz="762000">
              <a:spcBef>
                <a:spcPct val="50000"/>
              </a:spcBef>
            </a:pPr>
            <a:r>
              <a:rPr lang="el-GR" sz="2800" b="1" u="sng" dirty="0"/>
              <a:t>Επαγωγικός μαγνητικός αισθητήρας</a:t>
            </a:r>
            <a:endParaRPr lang="en-GB" sz="2800" b="1" u="sng" dirty="0"/>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4331"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10594"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10595"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0596"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0597"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10600"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0601"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0602"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30"/>
          <p:cNvGrpSpPr>
            <a:grpSpLocks/>
          </p:cNvGrpSpPr>
          <p:nvPr/>
        </p:nvGrpSpPr>
        <p:grpSpPr bwMode="auto">
          <a:xfrm>
            <a:off x="4549775" y="2589213"/>
            <a:ext cx="4586288" cy="2017712"/>
            <a:chOff x="2866" y="1631"/>
            <a:chExt cx="2889" cy="1271"/>
          </a:xfrm>
        </p:grpSpPr>
        <p:sp>
          <p:nvSpPr>
            <p:cNvPr id="110605" name="Rectangle 13"/>
            <p:cNvSpPr>
              <a:spLocks noChangeArrowheads="1"/>
            </p:cNvSpPr>
            <p:nvPr/>
          </p:nvSpPr>
          <p:spPr bwMode="auto">
            <a:xfrm>
              <a:off x="3888" y="2307"/>
              <a:ext cx="186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7" name="Group 29"/>
            <p:cNvGrpSpPr>
              <a:grpSpLocks/>
            </p:cNvGrpSpPr>
            <p:nvPr/>
          </p:nvGrpSpPr>
          <p:grpSpPr bwMode="auto">
            <a:xfrm>
              <a:off x="2866" y="1631"/>
              <a:ext cx="1345" cy="1271"/>
              <a:chOff x="2866" y="1631"/>
              <a:chExt cx="1345" cy="1271"/>
            </a:xfrm>
          </p:grpSpPr>
          <p:sp>
            <p:nvSpPr>
              <p:cNvPr id="110606" name="AutoShape 14"/>
              <p:cNvSpPr>
                <a:spLocks noChangeArrowheads="1"/>
              </p:cNvSpPr>
              <p:nvPr/>
            </p:nvSpPr>
            <p:spPr bwMode="auto">
              <a:xfrm>
                <a:off x="3212" y="2226"/>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0607" name="Rectangle 15"/>
              <p:cNvSpPr>
                <a:spLocks noChangeArrowheads="1"/>
              </p:cNvSpPr>
              <p:nvPr/>
            </p:nvSpPr>
            <p:spPr bwMode="auto">
              <a:xfrm>
                <a:off x="3411" y="1970"/>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8" name="Group 19"/>
              <p:cNvGrpSpPr>
                <a:grpSpLocks/>
              </p:cNvGrpSpPr>
              <p:nvPr/>
            </p:nvGrpSpPr>
            <p:grpSpPr bwMode="auto">
              <a:xfrm>
                <a:off x="3281" y="1967"/>
                <a:ext cx="168" cy="935"/>
                <a:chOff x="3281" y="1967"/>
                <a:chExt cx="168" cy="935"/>
              </a:xfrm>
            </p:grpSpPr>
            <p:sp>
              <p:nvSpPr>
                <p:cNvPr id="110608" name="AutoShape 16"/>
                <p:cNvSpPr>
                  <a:spLocks noChangeArrowheads="1"/>
                </p:cNvSpPr>
                <p:nvPr/>
              </p:nvSpPr>
              <p:spPr bwMode="auto">
                <a:xfrm rot="480000">
                  <a:off x="3281"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0609" name="AutoShape 17"/>
                <p:cNvSpPr>
                  <a:spLocks noChangeArrowheads="1"/>
                </p:cNvSpPr>
                <p:nvPr/>
              </p:nvSpPr>
              <p:spPr bwMode="auto">
                <a:xfrm rot="10320000" flipH="1">
                  <a:off x="3281"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0610" name="AutoShape 18"/>
                <p:cNvSpPr>
                  <a:spLocks noChangeArrowheads="1"/>
                </p:cNvSpPr>
                <p:nvPr/>
              </p:nvSpPr>
              <p:spPr bwMode="auto">
                <a:xfrm>
                  <a:off x="3341"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9" name="Group 23"/>
              <p:cNvGrpSpPr>
                <a:grpSpLocks/>
              </p:cNvGrpSpPr>
              <p:nvPr/>
            </p:nvGrpSpPr>
            <p:grpSpPr bwMode="auto">
              <a:xfrm>
                <a:off x="3655" y="1967"/>
                <a:ext cx="168" cy="935"/>
                <a:chOff x="3655" y="1967"/>
                <a:chExt cx="168" cy="935"/>
              </a:xfrm>
            </p:grpSpPr>
            <p:sp>
              <p:nvSpPr>
                <p:cNvPr id="110612" name="AutoShape 20"/>
                <p:cNvSpPr>
                  <a:spLocks noChangeArrowheads="1"/>
                </p:cNvSpPr>
                <p:nvPr/>
              </p:nvSpPr>
              <p:spPr bwMode="auto">
                <a:xfrm rot="21120000" flipH="1">
                  <a:off x="3657"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0613" name="AutoShape 21"/>
                <p:cNvSpPr>
                  <a:spLocks noChangeArrowheads="1"/>
                </p:cNvSpPr>
                <p:nvPr/>
              </p:nvSpPr>
              <p:spPr bwMode="auto">
                <a:xfrm rot="11280000">
                  <a:off x="3657"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0614" name="AutoShape 22"/>
                <p:cNvSpPr>
                  <a:spLocks noChangeArrowheads="1"/>
                </p:cNvSpPr>
                <p:nvPr/>
              </p:nvSpPr>
              <p:spPr bwMode="auto">
                <a:xfrm>
                  <a:off x="3655"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0" name="Group 27"/>
              <p:cNvGrpSpPr>
                <a:grpSpLocks/>
              </p:cNvGrpSpPr>
              <p:nvPr/>
            </p:nvGrpSpPr>
            <p:grpSpPr bwMode="auto">
              <a:xfrm>
                <a:off x="2866" y="1631"/>
                <a:ext cx="1345" cy="469"/>
                <a:chOff x="2866" y="1631"/>
                <a:chExt cx="1345" cy="469"/>
              </a:xfrm>
            </p:grpSpPr>
            <p:sp>
              <p:nvSpPr>
                <p:cNvPr id="110616" name="Oval 24"/>
                <p:cNvSpPr>
                  <a:spLocks noChangeArrowheads="1"/>
                </p:cNvSpPr>
                <p:nvPr/>
              </p:nvSpPr>
              <p:spPr bwMode="auto">
                <a:xfrm>
                  <a:off x="2966" y="1683"/>
                  <a:ext cx="1145" cy="365"/>
                </a:xfrm>
                <a:prstGeom prst="ellipse">
                  <a:avLst/>
                </a:prstGeom>
                <a:noFill/>
                <a:ln w="25399">
                  <a:solidFill>
                    <a:srgbClr val="CC0000"/>
                  </a:solidFill>
                  <a:round/>
                  <a:headEnd/>
                  <a:tailEnd/>
                </a:ln>
                <a:effectLst/>
              </p:spPr>
              <p:txBody>
                <a:bodyPr wrap="none" anchor="ctr"/>
                <a:lstStyle/>
                <a:p>
                  <a:endParaRPr lang="en-GB"/>
                </a:p>
              </p:txBody>
            </p:sp>
            <p:sp>
              <p:nvSpPr>
                <p:cNvPr id="110617" name="Oval 25"/>
                <p:cNvSpPr>
                  <a:spLocks noChangeArrowheads="1"/>
                </p:cNvSpPr>
                <p:nvPr/>
              </p:nvSpPr>
              <p:spPr bwMode="auto">
                <a:xfrm>
                  <a:off x="2866" y="1631"/>
                  <a:ext cx="1345" cy="469"/>
                </a:xfrm>
                <a:prstGeom prst="ellipse">
                  <a:avLst/>
                </a:prstGeom>
                <a:noFill/>
                <a:ln w="25399">
                  <a:solidFill>
                    <a:srgbClr val="CC0000"/>
                  </a:solidFill>
                  <a:round/>
                  <a:headEnd/>
                  <a:tailEnd/>
                </a:ln>
                <a:effectLst/>
              </p:spPr>
              <p:txBody>
                <a:bodyPr wrap="none" anchor="ctr"/>
                <a:lstStyle/>
                <a:p>
                  <a:endParaRPr lang="en-GB"/>
                </a:p>
              </p:txBody>
            </p:sp>
            <p:sp>
              <p:nvSpPr>
                <p:cNvPr id="110618" name="Oval 26"/>
                <p:cNvSpPr>
                  <a:spLocks noChangeArrowheads="1"/>
                </p:cNvSpPr>
                <p:nvPr/>
              </p:nvSpPr>
              <p:spPr bwMode="auto">
                <a:xfrm>
                  <a:off x="3074" y="1735"/>
                  <a:ext cx="929" cy="261"/>
                </a:xfrm>
                <a:prstGeom prst="ellipse">
                  <a:avLst/>
                </a:prstGeom>
                <a:noFill/>
                <a:ln w="25399">
                  <a:solidFill>
                    <a:srgbClr val="CC0000"/>
                  </a:solidFill>
                  <a:round/>
                  <a:headEnd/>
                  <a:tailEnd/>
                </a:ln>
                <a:effectLst/>
              </p:spPr>
              <p:txBody>
                <a:bodyPr wrap="none" anchor="ctr"/>
                <a:lstStyle/>
                <a:p>
                  <a:endParaRPr lang="en-GB"/>
                </a:p>
              </p:txBody>
            </p:sp>
          </p:grpSp>
          <p:sp>
            <p:nvSpPr>
              <p:cNvPr id="110620" name="Rectangle 28"/>
              <p:cNvSpPr>
                <a:spLocks noChangeArrowheads="1"/>
              </p:cNvSpPr>
              <p:nvPr/>
            </p:nvSpPr>
            <p:spPr bwMode="auto">
              <a:xfrm>
                <a:off x="3503" y="1974"/>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11" name="Group 52"/>
          <p:cNvGrpSpPr>
            <a:grpSpLocks/>
          </p:cNvGrpSpPr>
          <p:nvPr/>
        </p:nvGrpSpPr>
        <p:grpSpPr bwMode="auto">
          <a:xfrm>
            <a:off x="596900" y="1949450"/>
            <a:ext cx="3917950" cy="922338"/>
            <a:chOff x="376" y="1228"/>
            <a:chExt cx="2468" cy="581"/>
          </a:xfrm>
        </p:grpSpPr>
        <p:sp>
          <p:nvSpPr>
            <p:cNvPr id="110623" name="Oval 31"/>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12" name="Group 51"/>
            <p:cNvGrpSpPr>
              <a:grpSpLocks/>
            </p:cNvGrpSpPr>
            <p:nvPr/>
          </p:nvGrpSpPr>
          <p:grpSpPr bwMode="auto">
            <a:xfrm>
              <a:off x="376" y="1332"/>
              <a:ext cx="2468" cy="477"/>
              <a:chOff x="376" y="1332"/>
              <a:chExt cx="2468" cy="477"/>
            </a:xfrm>
          </p:grpSpPr>
          <p:grpSp>
            <p:nvGrpSpPr>
              <p:cNvPr id="13" name="Group 43"/>
              <p:cNvGrpSpPr>
                <a:grpSpLocks/>
              </p:cNvGrpSpPr>
              <p:nvPr/>
            </p:nvGrpSpPr>
            <p:grpSpPr bwMode="auto">
              <a:xfrm>
                <a:off x="376" y="1342"/>
                <a:ext cx="1092" cy="248"/>
                <a:chOff x="376" y="1342"/>
                <a:chExt cx="1092" cy="248"/>
              </a:xfrm>
            </p:grpSpPr>
            <p:grpSp>
              <p:nvGrpSpPr>
                <p:cNvPr id="14" name="Group 41"/>
                <p:cNvGrpSpPr>
                  <a:grpSpLocks/>
                </p:cNvGrpSpPr>
                <p:nvPr/>
              </p:nvGrpSpPr>
              <p:grpSpPr bwMode="auto">
                <a:xfrm>
                  <a:off x="376" y="1342"/>
                  <a:ext cx="444" cy="248"/>
                  <a:chOff x="376" y="1342"/>
                  <a:chExt cx="444" cy="248"/>
                </a:xfrm>
              </p:grpSpPr>
              <p:grpSp>
                <p:nvGrpSpPr>
                  <p:cNvPr id="15" name="Group 34"/>
                  <p:cNvGrpSpPr>
                    <a:grpSpLocks/>
                  </p:cNvGrpSpPr>
                  <p:nvPr/>
                </p:nvGrpSpPr>
                <p:grpSpPr bwMode="auto">
                  <a:xfrm>
                    <a:off x="386" y="1522"/>
                    <a:ext cx="434" cy="68"/>
                    <a:chOff x="386" y="1522"/>
                    <a:chExt cx="434" cy="68"/>
                  </a:xfrm>
                </p:grpSpPr>
                <p:sp>
                  <p:nvSpPr>
                    <p:cNvPr id="110624" name="Rectangle 32"/>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0625" name="Line 33"/>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6" name="Group 37"/>
                  <p:cNvGrpSpPr>
                    <a:grpSpLocks/>
                  </p:cNvGrpSpPr>
                  <p:nvPr/>
                </p:nvGrpSpPr>
                <p:grpSpPr bwMode="auto">
                  <a:xfrm>
                    <a:off x="376" y="1452"/>
                    <a:ext cx="430" cy="22"/>
                    <a:chOff x="376" y="1452"/>
                    <a:chExt cx="430" cy="22"/>
                  </a:xfrm>
                </p:grpSpPr>
                <p:sp>
                  <p:nvSpPr>
                    <p:cNvPr id="110627" name="Rectangle 35"/>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0628" name="Line 36"/>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7" name="Group 40"/>
                  <p:cNvGrpSpPr>
                    <a:grpSpLocks/>
                  </p:cNvGrpSpPr>
                  <p:nvPr/>
                </p:nvGrpSpPr>
                <p:grpSpPr bwMode="auto">
                  <a:xfrm>
                    <a:off x="394" y="1342"/>
                    <a:ext cx="426" cy="66"/>
                    <a:chOff x="394" y="1342"/>
                    <a:chExt cx="426" cy="66"/>
                  </a:xfrm>
                </p:grpSpPr>
                <p:sp>
                  <p:nvSpPr>
                    <p:cNvPr id="110630" name="Rectangle 38"/>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0631" name="Line 39"/>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10634" name="Rectangle 42"/>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10636" name="Rectangle 44"/>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10637" name="Freeform 45"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10638" name="Rectangle 46"/>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10639" name="Rectangle 47"/>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0640" name="Rectangle 48"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10641" name="Rectangle 49"/>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0642" name="Rectangle 50"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18" name="Group 64"/>
          <p:cNvGrpSpPr>
            <a:grpSpLocks/>
          </p:cNvGrpSpPr>
          <p:nvPr/>
        </p:nvGrpSpPr>
        <p:grpSpPr bwMode="auto">
          <a:xfrm>
            <a:off x="368300" y="1997075"/>
            <a:ext cx="463550" cy="701675"/>
            <a:chOff x="232" y="1258"/>
            <a:chExt cx="292" cy="442"/>
          </a:xfrm>
        </p:grpSpPr>
        <p:grpSp>
          <p:nvGrpSpPr>
            <p:cNvPr id="19" name="Group 55"/>
            <p:cNvGrpSpPr>
              <a:grpSpLocks/>
            </p:cNvGrpSpPr>
            <p:nvPr/>
          </p:nvGrpSpPr>
          <p:grpSpPr bwMode="auto">
            <a:xfrm>
              <a:off x="430" y="1620"/>
              <a:ext cx="80" cy="80"/>
              <a:chOff x="430" y="1620"/>
              <a:chExt cx="80" cy="80"/>
            </a:xfrm>
          </p:grpSpPr>
          <p:sp>
            <p:nvSpPr>
              <p:cNvPr id="110645" name="Line 53"/>
              <p:cNvSpPr>
                <a:spLocks noChangeShapeType="1"/>
              </p:cNvSpPr>
              <p:nvPr/>
            </p:nvSpPr>
            <p:spPr bwMode="auto">
              <a:xfrm>
                <a:off x="470" y="1620"/>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0646" name="Line 54"/>
              <p:cNvSpPr>
                <a:spLocks noChangeShapeType="1"/>
              </p:cNvSpPr>
              <p:nvPr/>
            </p:nvSpPr>
            <p:spPr bwMode="auto">
              <a:xfrm>
                <a:off x="430" y="1660"/>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0648" name="Line 56"/>
            <p:cNvSpPr>
              <a:spLocks noChangeShapeType="1"/>
            </p:cNvSpPr>
            <p:nvPr/>
          </p:nvSpPr>
          <p:spPr bwMode="auto">
            <a:xfrm flipH="1">
              <a:off x="444" y="1258"/>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20" name="Group 63"/>
            <p:cNvGrpSpPr>
              <a:grpSpLocks/>
            </p:cNvGrpSpPr>
            <p:nvPr/>
          </p:nvGrpSpPr>
          <p:grpSpPr bwMode="auto">
            <a:xfrm>
              <a:off x="232" y="1436"/>
              <a:ext cx="127" cy="67"/>
              <a:chOff x="232" y="1436"/>
              <a:chExt cx="127" cy="67"/>
            </a:xfrm>
          </p:grpSpPr>
          <p:grpSp>
            <p:nvGrpSpPr>
              <p:cNvPr id="21" name="Group 60"/>
              <p:cNvGrpSpPr>
                <a:grpSpLocks/>
              </p:cNvGrpSpPr>
              <p:nvPr/>
            </p:nvGrpSpPr>
            <p:grpSpPr bwMode="auto">
              <a:xfrm>
                <a:off x="264" y="1436"/>
                <a:ext cx="66" cy="67"/>
                <a:chOff x="264" y="1436"/>
                <a:chExt cx="66" cy="67"/>
              </a:xfrm>
            </p:grpSpPr>
            <p:sp>
              <p:nvSpPr>
                <p:cNvPr id="110649" name="Line 57"/>
                <p:cNvSpPr>
                  <a:spLocks noChangeShapeType="1"/>
                </p:cNvSpPr>
                <p:nvPr/>
              </p:nvSpPr>
              <p:spPr bwMode="auto">
                <a:xfrm>
                  <a:off x="267" y="1437"/>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0650" name="Line 58"/>
                <p:cNvSpPr>
                  <a:spLocks noChangeShapeType="1"/>
                </p:cNvSpPr>
                <p:nvPr/>
              </p:nvSpPr>
              <p:spPr bwMode="auto">
                <a:xfrm>
                  <a:off x="328" y="1436"/>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0651" name="Line 59"/>
                <p:cNvSpPr>
                  <a:spLocks noChangeShapeType="1"/>
                </p:cNvSpPr>
                <p:nvPr/>
              </p:nvSpPr>
              <p:spPr bwMode="auto">
                <a:xfrm>
                  <a:off x="264" y="1437"/>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0653" name="Line 61"/>
              <p:cNvSpPr>
                <a:spLocks noChangeShapeType="1"/>
              </p:cNvSpPr>
              <p:nvPr/>
            </p:nvSpPr>
            <p:spPr bwMode="auto">
              <a:xfrm>
                <a:off x="232" y="1501"/>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0654" name="Line 62"/>
              <p:cNvSpPr>
                <a:spLocks noChangeShapeType="1"/>
              </p:cNvSpPr>
              <p:nvPr/>
            </p:nvSpPr>
            <p:spPr bwMode="auto">
              <a:xfrm>
                <a:off x="326" y="1499"/>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110657" name="Rectangle 65"/>
          <p:cNvSpPr>
            <a:spLocks noChangeArrowheads="1"/>
          </p:cNvSpPr>
          <p:nvPr/>
        </p:nvSpPr>
        <p:spPr bwMode="auto">
          <a:xfrm>
            <a:off x="114300" y="1536700"/>
            <a:ext cx="2019300"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a:t>Connection cable</a:t>
            </a:r>
          </a:p>
        </p:txBody>
      </p:sp>
      <p:sp>
        <p:nvSpPr>
          <p:cNvPr id="110658" name="Rectangle 66"/>
          <p:cNvSpPr>
            <a:spLocks noChangeArrowheads="1"/>
          </p:cNvSpPr>
          <p:nvPr/>
        </p:nvSpPr>
        <p:spPr bwMode="auto">
          <a:xfrm>
            <a:off x="4927600" y="1447800"/>
            <a:ext cx="1638300"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a:t>LED Indicator</a:t>
            </a:r>
          </a:p>
        </p:txBody>
      </p:sp>
      <p:sp>
        <p:nvSpPr>
          <p:cNvPr id="110659" name="Line 67"/>
          <p:cNvSpPr>
            <a:spLocks noChangeShapeType="1"/>
          </p:cNvSpPr>
          <p:nvPr/>
        </p:nvSpPr>
        <p:spPr bwMode="auto">
          <a:xfrm flipV="1">
            <a:off x="4292600" y="1727200"/>
            <a:ext cx="622300" cy="241300"/>
          </a:xfrm>
          <a:prstGeom prst="line">
            <a:avLst/>
          </a:prstGeom>
          <a:noFill/>
          <a:ln w="25399">
            <a:solidFill>
              <a:schemeClr val="tx1"/>
            </a:solidFill>
            <a:round/>
            <a:headEnd type="stealth" w="med" len="lg"/>
            <a:tailEnd type="none" w="sm" len="sm"/>
          </a:ln>
          <a:effectLst/>
        </p:spPr>
        <p:txBody>
          <a:bodyPr wrap="none" anchor="ctr"/>
          <a:lstStyle/>
          <a:p>
            <a:endParaRPr lang="en-GB"/>
          </a:p>
        </p:txBody>
      </p:sp>
      <p:sp>
        <p:nvSpPr>
          <p:cNvPr id="110660" name="Rectangle 68"/>
          <p:cNvSpPr>
            <a:spLocks noChangeArrowheads="1"/>
          </p:cNvSpPr>
          <p:nvPr/>
        </p:nvSpPr>
        <p:spPr bwMode="auto">
          <a:xfrm>
            <a:off x="889000" y="1079500"/>
            <a:ext cx="2603500"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a:t>Resonant circuit coil</a:t>
            </a:r>
          </a:p>
        </p:txBody>
      </p:sp>
      <p:sp>
        <p:nvSpPr>
          <p:cNvPr id="110661" name="Line 69"/>
          <p:cNvSpPr>
            <a:spLocks noChangeShapeType="1"/>
          </p:cNvSpPr>
          <p:nvPr/>
        </p:nvSpPr>
        <p:spPr bwMode="auto">
          <a:xfrm>
            <a:off x="2705100" y="1473200"/>
            <a:ext cx="863600" cy="990600"/>
          </a:xfrm>
          <a:prstGeom prst="line">
            <a:avLst/>
          </a:prstGeom>
          <a:noFill/>
          <a:ln w="25399">
            <a:solidFill>
              <a:schemeClr val="tx1"/>
            </a:solidFill>
            <a:round/>
            <a:headEnd type="none" w="sm" len="sm"/>
            <a:tailEnd type="stealth" w="med" len="lg"/>
          </a:ln>
          <a:effectLst/>
        </p:spPr>
        <p:txBody>
          <a:bodyPr wrap="none" anchor="ctr"/>
          <a:lstStyle/>
          <a:p>
            <a:endParaRPr lang="en-GB"/>
          </a:p>
        </p:txBody>
      </p:sp>
      <p:grpSp>
        <p:nvGrpSpPr>
          <p:cNvPr id="22" name="Group 78"/>
          <p:cNvGrpSpPr>
            <a:grpSpLocks/>
          </p:cNvGrpSpPr>
          <p:nvPr/>
        </p:nvGrpSpPr>
        <p:grpSpPr bwMode="auto">
          <a:xfrm>
            <a:off x="3516313" y="2471738"/>
            <a:ext cx="762000" cy="369887"/>
            <a:chOff x="2215" y="1557"/>
            <a:chExt cx="480" cy="233"/>
          </a:xfrm>
        </p:grpSpPr>
        <p:grpSp>
          <p:nvGrpSpPr>
            <p:cNvPr id="23" name="Group 73"/>
            <p:cNvGrpSpPr>
              <a:grpSpLocks/>
            </p:cNvGrpSpPr>
            <p:nvPr/>
          </p:nvGrpSpPr>
          <p:grpSpPr bwMode="auto">
            <a:xfrm>
              <a:off x="2215" y="1557"/>
              <a:ext cx="230" cy="233"/>
              <a:chOff x="2215" y="1557"/>
              <a:chExt cx="230" cy="233"/>
            </a:xfrm>
          </p:grpSpPr>
          <p:sp>
            <p:nvSpPr>
              <p:cNvPr id="110662" name="AutoShape 70"/>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0663" name="AutoShape 71"/>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0664" name="AutoShape 72"/>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24" name="Group 77"/>
            <p:cNvGrpSpPr>
              <a:grpSpLocks/>
            </p:cNvGrpSpPr>
            <p:nvPr/>
          </p:nvGrpSpPr>
          <p:grpSpPr bwMode="auto">
            <a:xfrm>
              <a:off x="2465" y="1557"/>
              <a:ext cx="230" cy="233"/>
              <a:chOff x="2465" y="1557"/>
              <a:chExt cx="230" cy="233"/>
            </a:xfrm>
          </p:grpSpPr>
          <p:sp>
            <p:nvSpPr>
              <p:cNvPr id="110666" name="AutoShape 74"/>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0667" name="AutoShape 75"/>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0668" name="AutoShape 76"/>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sp>
        <p:nvSpPr>
          <p:cNvPr id="110671" name="Rectangle 79"/>
          <p:cNvSpPr>
            <a:spLocks noChangeArrowheads="1"/>
          </p:cNvSpPr>
          <p:nvPr/>
        </p:nvSpPr>
        <p:spPr bwMode="auto">
          <a:xfrm>
            <a:off x="3530600" y="927100"/>
            <a:ext cx="3633788"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a:t>High Frequency magnetic field</a:t>
            </a:r>
          </a:p>
        </p:txBody>
      </p:sp>
      <p:sp>
        <p:nvSpPr>
          <p:cNvPr id="110672" name="Line 80"/>
          <p:cNvSpPr>
            <a:spLocks noChangeShapeType="1"/>
          </p:cNvSpPr>
          <p:nvPr/>
        </p:nvSpPr>
        <p:spPr bwMode="auto">
          <a:xfrm>
            <a:off x="3898900" y="1282700"/>
            <a:ext cx="0" cy="1257300"/>
          </a:xfrm>
          <a:prstGeom prst="line">
            <a:avLst/>
          </a:prstGeom>
          <a:noFill/>
          <a:ln w="25399">
            <a:solidFill>
              <a:schemeClr val="tx1"/>
            </a:solidFill>
            <a:round/>
            <a:headEnd type="none" w="sm" len="sm"/>
            <a:tailEnd type="stealth" w="med" len="lg"/>
          </a:ln>
          <a:effectLst/>
        </p:spPr>
        <p:txBody>
          <a:bodyPr wrap="none" anchor="ctr"/>
          <a:lstStyle/>
          <a:p>
            <a:endParaRPr lang="en-GB"/>
          </a:p>
        </p:txBody>
      </p:sp>
      <p:grpSp>
        <p:nvGrpSpPr>
          <p:cNvPr id="25" name="Group 95"/>
          <p:cNvGrpSpPr>
            <a:grpSpLocks/>
          </p:cNvGrpSpPr>
          <p:nvPr/>
        </p:nvGrpSpPr>
        <p:grpSpPr bwMode="auto">
          <a:xfrm>
            <a:off x="7675563" y="795338"/>
            <a:ext cx="725487" cy="973137"/>
            <a:chOff x="4835" y="501"/>
            <a:chExt cx="457" cy="613"/>
          </a:xfrm>
        </p:grpSpPr>
        <p:sp>
          <p:nvSpPr>
            <p:cNvPr id="110673" name="Line 81"/>
            <p:cNvSpPr>
              <a:spLocks noChangeShapeType="1"/>
            </p:cNvSpPr>
            <p:nvPr/>
          </p:nvSpPr>
          <p:spPr bwMode="auto">
            <a:xfrm flipV="1">
              <a:off x="4950" y="501"/>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0674" name="Line 82"/>
            <p:cNvSpPr>
              <a:spLocks noChangeShapeType="1"/>
            </p:cNvSpPr>
            <p:nvPr/>
          </p:nvSpPr>
          <p:spPr bwMode="auto">
            <a:xfrm>
              <a:off x="4953" y="916"/>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0675" name="Line 83"/>
            <p:cNvSpPr>
              <a:spLocks noChangeShapeType="1"/>
            </p:cNvSpPr>
            <p:nvPr/>
          </p:nvSpPr>
          <p:spPr bwMode="auto">
            <a:xfrm>
              <a:off x="5059" y="813"/>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0676" name="Rectangle 84"/>
            <p:cNvSpPr>
              <a:spLocks noChangeArrowheads="1"/>
            </p:cNvSpPr>
            <p:nvPr/>
          </p:nvSpPr>
          <p:spPr bwMode="auto">
            <a:xfrm>
              <a:off x="4835" y="702"/>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6" name="Group 88"/>
            <p:cNvGrpSpPr>
              <a:grpSpLocks/>
            </p:cNvGrpSpPr>
            <p:nvPr/>
          </p:nvGrpSpPr>
          <p:grpSpPr bwMode="auto">
            <a:xfrm>
              <a:off x="4859" y="717"/>
              <a:ext cx="60" cy="59"/>
              <a:chOff x="4859" y="717"/>
              <a:chExt cx="60" cy="59"/>
            </a:xfrm>
          </p:grpSpPr>
          <p:sp>
            <p:nvSpPr>
              <p:cNvPr id="110677" name="AutoShape 85"/>
              <p:cNvSpPr>
                <a:spLocks noChangeArrowheads="1"/>
              </p:cNvSpPr>
              <p:nvPr/>
            </p:nvSpPr>
            <p:spPr bwMode="auto">
              <a:xfrm>
                <a:off x="4859" y="717"/>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0678" name="Line 86"/>
              <p:cNvSpPr>
                <a:spLocks noChangeShapeType="1"/>
              </p:cNvSpPr>
              <p:nvPr/>
            </p:nvSpPr>
            <p:spPr bwMode="auto">
              <a:xfrm>
                <a:off x="4880" y="723"/>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0679" name="Line 87"/>
              <p:cNvSpPr>
                <a:spLocks noChangeShapeType="1"/>
              </p:cNvSpPr>
              <p:nvPr/>
            </p:nvSpPr>
            <p:spPr bwMode="auto">
              <a:xfrm>
                <a:off x="4898" y="72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0681" name="Freeform 89"/>
            <p:cNvSpPr>
              <a:spLocks/>
            </p:cNvSpPr>
            <p:nvPr/>
          </p:nvSpPr>
          <p:spPr bwMode="auto">
            <a:xfrm>
              <a:off x="5101" y="755"/>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7" name="Group 93"/>
            <p:cNvGrpSpPr>
              <a:grpSpLocks/>
            </p:cNvGrpSpPr>
            <p:nvPr/>
          </p:nvGrpSpPr>
          <p:grpSpPr bwMode="auto">
            <a:xfrm>
              <a:off x="4891" y="884"/>
              <a:ext cx="115" cy="15"/>
              <a:chOff x="4891" y="884"/>
              <a:chExt cx="115" cy="15"/>
            </a:xfrm>
          </p:grpSpPr>
          <p:sp>
            <p:nvSpPr>
              <p:cNvPr id="110682" name="Line 90"/>
              <p:cNvSpPr>
                <a:spLocks noChangeShapeType="1"/>
              </p:cNvSpPr>
              <p:nvPr/>
            </p:nvSpPr>
            <p:spPr bwMode="auto">
              <a:xfrm>
                <a:off x="4891" y="899"/>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0683" name="Line 91"/>
              <p:cNvSpPr>
                <a:spLocks noChangeShapeType="1"/>
              </p:cNvSpPr>
              <p:nvPr/>
            </p:nvSpPr>
            <p:spPr bwMode="auto">
              <a:xfrm>
                <a:off x="4973" y="899"/>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0684" name="Line 92"/>
              <p:cNvSpPr>
                <a:spLocks noChangeShapeType="1"/>
              </p:cNvSpPr>
              <p:nvPr/>
            </p:nvSpPr>
            <p:spPr bwMode="auto">
              <a:xfrm flipV="1">
                <a:off x="4929" y="88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0686" name="Freeform 94"/>
            <p:cNvSpPr>
              <a:spLocks/>
            </p:cNvSpPr>
            <p:nvPr/>
          </p:nvSpPr>
          <p:spPr bwMode="auto">
            <a:xfrm>
              <a:off x="4872" y="822"/>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10688" name="Rectangle 96"/>
          <p:cNvSpPr>
            <a:spLocks noChangeArrowheads="1"/>
          </p:cNvSpPr>
          <p:nvPr/>
        </p:nvSpPr>
        <p:spPr bwMode="auto">
          <a:xfrm>
            <a:off x="0" y="282575"/>
            <a:ext cx="5429250" cy="457200"/>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a:t>Inductive Magnetic Sensor</a:t>
            </a:r>
          </a:p>
        </p:txBody>
      </p:sp>
      <p:sp>
        <p:nvSpPr>
          <p:cNvPr id="9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9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5354"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0657">
                                            <p:txEl>
                                              <p:pRg st="0" end="0"/>
                                            </p:txEl>
                                          </p:spTgt>
                                        </p:tgtEl>
                                        <p:attrNameLst>
                                          <p:attrName>style.visibility</p:attrName>
                                        </p:attrNameLst>
                                      </p:cBhvr>
                                      <p:to>
                                        <p:strVal val="visible"/>
                                      </p:to>
                                    </p:set>
                                    <p:animEffect transition="in" filter="dissolve">
                                      <p:cBhvr>
                                        <p:cTn id="23" dur="500"/>
                                        <p:tgtEl>
                                          <p:spTgt spid="11065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0658">
                                            <p:txEl>
                                              <p:pRg st="0" end="0"/>
                                            </p:txEl>
                                          </p:spTgt>
                                        </p:tgtEl>
                                        <p:attrNameLst>
                                          <p:attrName>style.visibility</p:attrName>
                                        </p:attrNameLst>
                                      </p:cBhvr>
                                      <p:to>
                                        <p:strVal val="visible"/>
                                      </p:to>
                                    </p:set>
                                    <p:animEffect transition="in" filter="dissolve">
                                      <p:cBhvr>
                                        <p:cTn id="28" dur="500"/>
                                        <p:tgtEl>
                                          <p:spTgt spid="110658">
                                            <p:txEl>
                                              <p:pRg st="0" end="0"/>
                                            </p:txEl>
                                          </p:spTgt>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10659"/>
                                        </p:tgtEl>
                                        <p:attrNameLst>
                                          <p:attrName>style.visibility</p:attrName>
                                        </p:attrNameLst>
                                      </p:cBhvr>
                                      <p:to>
                                        <p:strVal val="visible"/>
                                      </p:to>
                                    </p:set>
                                    <p:animEffect transition="in" filter="dissolve">
                                      <p:cBhvr>
                                        <p:cTn id="32" dur="500"/>
                                        <p:tgtEl>
                                          <p:spTgt spid="11065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0660">
                                            <p:txEl>
                                              <p:pRg st="0" end="0"/>
                                            </p:txEl>
                                          </p:spTgt>
                                        </p:tgtEl>
                                        <p:attrNameLst>
                                          <p:attrName>style.visibility</p:attrName>
                                        </p:attrNameLst>
                                      </p:cBhvr>
                                      <p:to>
                                        <p:strVal val="visible"/>
                                      </p:to>
                                    </p:set>
                                    <p:animEffect transition="in" filter="dissolve">
                                      <p:cBhvr>
                                        <p:cTn id="37" dur="500"/>
                                        <p:tgtEl>
                                          <p:spTgt spid="110660">
                                            <p:txEl>
                                              <p:pRg st="0" end="0"/>
                                            </p:txEl>
                                          </p:spTgt>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110661"/>
                                        </p:tgtEl>
                                        <p:attrNameLst>
                                          <p:attrName>style.visibility</p:attrName>
                                        </p:attrNameLst>
                                      </p:cBhvr>
                                      <p:to>
                                        <p:strVal val="visible"/>
                                      </p:to>
                                    </p:set>
                                    <p:animEffect transition="in" filter="dissolve">
                                      <p:cBhvr>
                                        <p:cTn id="41" dur="500"/>
                                        <p:tgtEl>
                                          <p:spTgt spid="11066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110671">
                                            <p:txEl>
                                              <p:pRg st="0" end="0"/>
                                            </p:txEl>
                                          </p:spTgt>
                                        </p:tgtEl>
                                        <p:attrNameLst>
                                          <p:attrName>style.visibility</p:attrName>
                                        </p:attrNameLst>
                                      </p:cBhvr>
                                      <p:to>
                                        <p:strVal val="visible"/>
                                      </p:to>
                                    </p:set>
                                    <p:animEffect transition="in" filter="dissolve">
                                      <p:cBhvr>
                                        <p:cTn id="50" dur="500"/>
                                        <p:tgtEl>
                                          <p:spTgt spid="110671">
                                            <p:txEl>
                                              <p:pRg st="0" end="0"/>
                                            </p:txEl>
                                          </p:spTgt>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110672"/>
                                        </p:tgtEl>
                                        <p:attrNameLst>
                                          <p:attrName>style.visibility</p:attrName>
                                        </p:attrNameLst>
                                      </p:cBhvr>
                                      <p:to>
                                        <p:strVal val="visible"/>
                                      </p:to>
                                    </p:set>
                                    <p:animEffect transition="in" filter="dissolve">
                                      <p:cBhvr>
                                        <p:cTn id="54" dur="500"/>
                                        <p:tgtEl>
                                          <p:spTgt spid="110672"/>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dissolv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57" grpId="0" build="p" autoUpdateAnimBg="0"/>
      <p:bldP spid="110658" grpId="0" build="p" autoUpdateAnimBg="0"/>
      <p:bldP spid="110659" grpId="0" animBg="1"/>
      <p:bldP spid="110660" grpId="0" build="p" autoUpdateAnimBg="0"/>
      <p:bldP spid="110661" grpId="0" animBg="1"/>
      <p:bldP spid="110671" grpId="0" build="p" autoUpdateAnimBg="0" advAuto="0"/>
      <p:bldP spid="11067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11618"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11619"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1620"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1621"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11624"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1625"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1626"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29"/>
          <p:cNvGrpSpPr>
            <a:grpSpLocks/>
          </p:cNvGrpSpPr>
          <p:nvPr/>
        </p:nvGrpSpPr>
        <p:grpSpPr bwMode="auto">
          <a:xfrm>
            <a:off x="4543425" y="2582863"/>
            <a:ext cx="4592638" cy="2024062"/>
            <a:chOff x="2862" y="1627"/>
            <a:chExt cx="2893" cy="1275"/>
          </a:xfrm>
        </p:grpSpPr>
        <p:sp>
          <p:nvSpPr>
            <p:cNvPr id="111629" name="Rectangle 13"/>
            <p:cNvSpPr>
              <a:spLocks noChangeArrowheads="1"/>
            </p:cNvSpPr>
            <p:nvPr/>
          </p:nvSpPr>
          <p:spPr bwMode="auto">
            <a:xfrm>
              <a:off x="3888" y="2307"/>
              <a:ext cx="186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1630" name="AutoShape 14"/>
            <p:cNvSpPr>
              <a:spLocks noChangeArrowheads="1"/>
            </p:cNvSpPr>
            <p:nvPr/>
          </p:nvSpPr>
          <p:spPr bwMode="auto">
            <a:xfrm>
              <a:off x="3212" y="2226"/>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1631" name="Rectangle 15"/>
            <p:cNvSpPr>
              <a:spLocks noChangeArrowheads="1"/>
            </p:cNvSpPr>
            <p:nvPr/>
          </p:nvSpPr>
          <p:spPr bwMode="auto">
            <a:xfrm>
              <a:off x="3411" y="1970"/>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7" name="Group 19"/>
            <p:cNvGrpSpPr>
              <a:grpSpLocks/>
            </p:cNvGrpSpPr>
            <p:nvPr/>
          </p:nvGrpSpPr>
          <p:grpSpPr bwMode="auto">
            <a:xfrm>
              <a:off x="3281" y="1967"/>
              <a:ext cx="168" cy="935"/>
              <a:chOff x="3281" y="1967"/>
              <a:chExt cx="168" cy="935"/>
            </a:xfrm>
          </p:grpSpPr>
          <p:sp>
            <p:nvSpPr>
              <p:cNvPr id="111632" name="AutoShape 16"/>
              <p:cNvSpPr>
                <a:spLocks noChangeArrowheads="1"/>
              </p:cNvSpPr>
              <p:nvPr/>
            </p:nvSpPr>
            <p:spPr bwMode="auto">
              <a:xfrm rot="480000">
                <a:off x="3281"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1633" name="AutoShape 17"/>
              <p:cNvSpPr>
                <a:spLocks noChangeArrowheads="1"/>
              </p:cNvSpPr>
              <p:nvPr/>
            </p:nvSpPr>
            <p:spPr bwMode="auto">
              <a:xfrm rot="10320000" flipH="1">
                <a:off x="3281"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1634" name="AutoShape 18"/>
              <p:cNvSpPr>
                <a:spLocks noChangeArrowheads="1"/>
              </p:cNvSpPr>
              <p:nvPr/>
            </p:nvSpPr>
            <p:spPr bwMode="auto">
              <a:xfrm>
                <a:off x="3341"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8" name="Group 23"/>
            <p:cNvGrpSpPr>
              <a:grpSpLocks/>
            </p:cNvGrpSpPr>
            <p:nvPr/>
          </p:nvGrpSpPr>
          <p:grpSpPr bwMode="auto">
            <a:xfrm>
              <a:off x="3655" y="1967"/>
              <a:ext cx="168" cy="935"/>
              <a:chOff x="3655" y="1967"/>
              <a:chExt cx="168" cy="935"/>
            </a:xfrm>
          </p:grpSpPr>
          <p:sp>
            <p:nvSpPr>
              <p:cNvPr id="111636" name="AutoShape 20"/>
              <p:cNvSpPr>
                <a:spLocks noChangeArrowheads="1"/>
              </p:cNvSpPr>
              <p:nvPr/>
            </p:nvSpPr>
            <p:spPr bwMode="auto">
              <a:xfrm rot="21120000" flipH="1">
                <a:off x="3657"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1637" name="AutoShape 21"/>
              <p:cNvSpPr>
                <a:spLocks noChangeArrowheads="1"/>
              </p:cNvSpPr>
              <p:nvPr/>
            </p:nvSpPr>
            <p:spPr bwMode="auto">
              <a:xfrm rot="11280000">
                <a:off x="3657"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1638" name="AutoShape 22"/>
              <p:cNvSpPr>
                <a:spLocks noChangeArrowheads="1"/>
              </p:cNvSpPr>
              <p:nvPr/>
            </p:nvSpPr>
            <p:spPr bwMode="auto">
              <a:xfrm>
                <a:off x="3655"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9" name="Group 27"/>
            <p:cNvGrpSpPr>
              <a:grpSpLocks/>
            </p:cNvGrpSpPr>
            <p:nvPr/>
          </p:nvGrpSpPr>
          <p:grpSpPr bwMode="auto">
            <a:xfrm>
              <a:off x="2862" y="1627"/>
              <a:ext cx="1353" cy="477"/>
              <a:chOff x="2862" y="1627"/>
              <a:chExt cx="1353" cy="477"/>
            </a:xfrm>
          </p:grpSpPr>
          <p:sp>
            <p:nvSpPr>
              <p:cNvPr id="111640" name="Oval 24"/>
              <p:cNvSpPr>
                <a:spLocks noChangeArrowheads="1"/>
              </p:cNvSpPr>
              <p:nvPr/>
            </p:nvSpPr>
            <p:spPr bwMode="auto">
              <a:xfrm>
                <a:off x="2962" y="1679"/>
                <a:ext cx="1153" cy="373"/>
              </a:xfrm>
              <a:prstGeom prst="ellipse">
                <a:avLst/>
              </a:prstGeom>
              <a:noFill/>
              <a:ln w="12699">
                <a:solidFill>
                  <a:srgbClr val="CC0000"/>
                </a:solidFill>
                <a:round/>
                <a:headEnd/>
                <a:tailEnd/>
              </a:ln>
              <a:effectLst/>
            </p:spPr>
            <p:txBody>
              <a:bodyPr wrap="none" anchor="ctr"/>
              <a:lstStyle/>
              <a:p>
                <a:endParaRPr lang="en-GB"/>
              </a:p>
            </p:txBody>
          </p:sp>
          <p:sp>
            <p:nvSpPr>
              <p:cNvPr id="111641" name="Oval 25"/>
              <p:cNvSpPr>
                <a:spLocks noChangeArrowheads="1"/>
              </p:cNvSpPr>
              <p:nvPr/>
            </p:nvSpPr>
            <p:spPr bwMode="auto">
              <a:xfrm>
                <a:off x="2862" y="1627"/>
                <a:ext cx="1353" cy="477"/>
              </a:xfrm>
              <a:prstGeom prst="ellipse">
                <a:avLst/>
              </a:prstGeom>
              <a:noFill/>
              <a:ln w="12699">
                <a:solidFill>
                  <a:srgbClr val="CC0000"/>
                </a:solidFill>
                <a:round/>
                <a:headEnd/>
                <a:tailEnd/>
              </a:ln>
              <a:effectLst/>
            </p:spPr>
            <p:txBody>
              <a:bodyPr wrap="none" anchor="ctr"/>
              <a:lstStyle/>
              <a:p>
                <a:endParaRPr lang="en-GB"/>
              </a:p>
            </p:txBody>
          </p:sp>
          <p:sp>
            <p:nvSpPr>
              <p:cNvPr id="111642" name="Oval 26"/>
              <p:cNvSpPr>
                <a:spLocks noChangeArrowheads="1"/>
              </p:cNvSpPr>
              <p:nvPr/>
            </p:nvSpPr>
            <p:spPr bwMode="auto">
              <a:xfrm>
                <a:off x="3070" y="1731"/>
                <a:ext cx="937" cy="269"/>
              </a:xfrm>
              <a:prstGeom prst="ellipse">
                <a:avLst/>
              </a:prstGeom>
              <a:noFill/>
              <a:ln w="12699">
                <a:solidFill>
                  <a:srgbClr val="CC0000"/>
                </a:solidFill>
                <a:round/>
                <a:headEnd/>
                <a:tailEnd/>
              </a:ln>
              <a:effectLst/>
            </p:spPr>
            <p:txBody>
              <a:bodyPr wrap="none" anchor="ctr"/>
              <a:lstStyle/>
              <a:p>
                <a:endParaRPr lang="en-GB"/>
              </a:p>
            </p:txBody>
          </p:sp>
        </p:grpSp>
        <p:sp>
          <p:nvSpPr>
            <p:cNvPr id="111644" name="Rectangle 28"/>
            <p:cNvSpPr>
              <a:spLocks noChangeArrowheads="1"/>
            </p:cNvSpPr>
            <p:nvPr/>
          </p:nvSpPr>
          <p:spPr bwMode="auto">
            <a:xfrm>
              <a:off x="3503" y="1974"/>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nvGrpSpPr>
          <p:cNvPr id="10" name="Group 60"/>
          <p:cNvGrpSpPr>
            <a:grpSpLocks/>
          </p:cNvGrpSpPr>
          <p:nvPr/>
        </p:nvGrpSpPr>
        <p:grpSpPr bwMode="auto">
          <a:xfrm>
            <a:off x="596900" y="1949450"/>
            <a:ext cx="3917950" cy="922338"/>
            <a:chOff x="376" y="1228"/>
            <a:chExt cx="2468" cy="581"/>
          </a:xfrm>
        </p:grpSpPr>
        <p:sp>
          <p:nvSpPr>
            <p:cNvPr id="111646" name="Oval 30"/>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11" name="Group 59"/>
            <p:cNvGrpSpPr>
              <a:grpSpLocks/>
            </p:cNvGrpSpPr>
            <p:nvPr/>
          </p:nvGrpSpPr>
          <p:grpSpPr bwMode="auto">
            <a:xfrm>
              <a:off x="376" y="1332"/>
              <a:ext cx="2468" cy="477"/>
              <a:chOff x="376" y="1332"/>
              <a:chExt cx="2468" cy="477"/>
            </a:xfrm>
          </p:grpSpPr>
          <p:grpSp>
            <p:nvGrpSpPr>
              <p:cNvPr id="12" name="Group 42"/>
              <p:cNvGrpSpPr>
                <a:grpSpLocks/>
              </p:cNvGrpSpPr>
              <p:nvPr/>
            </p:nvGrpSpPr>
            <p:grpSpPr bwMode="auto">
              <a:xfrm>
                <a:off x="376" y="1342"/>
                <a:ext cx="1092" cy="248"/>
                <a:chOff x="376" y="1342"/>
                <a:chExt cx="1092" cy="248"/>
              </a:xfrm>
            </p:grpSpPr>
            <p:grpSp>
              <p:nvGrpSpPr>
                <p:cNvPr id="13" name="Group 40"/>
                <p:cNvGrpSpPr>
                  <a:grpSpLocks/>
                </p:cNvGrpSpPr>
                <p:nvPr/>
              </p:nvGrpSpPr>
              <p:grpSpPr bwMode="auto">
                <a:xfrm>
                  <a:off x="376" y="1342"/>
                  <a:ext cx="444" cy="248"/>
                  <a:chOff x="376" y="1342"/>
                  <a:chExt cx="444" cy="248"/>
                </a:xfrm>
              </p:grpSpPr>
              <p:grpSp>
                <p:nvGrpSpPr>
                  <p:cNvPr id="14" name="Group 33"/>
                  <p:cNvGrpSpPr>
                    <a:grpSpLocks/>
                  </p:cNvGrpSpPr>
                  <p:nvPr/>
                </p:nvGrpSpPr>
                <p:grpSpPr bwMode="auto">
                  <a:xfrm>
                    <a:off x="386" y="1522"/>
                    <a:ext cx="434" cy="68"/>
                    <a:chOff x="386" y="1522"/>
                    <a:chExt cx="434" cy="68"/>
                  </a:xfrm>
                </p:grpSpPr>
                <p:sp>
                  <p:nvSpPr>
                    <p:cNvPr id="111647" name="Rectangle 31"/>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1648" name="Line 32"/>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5" name="Group 36"/>
                  <p:cNvGrpSpPr>
                    <a:grpSpLocks/>
                  </p:cNvGrpSpPr>
                  <p:nvPr/>
                </p:nvGrpSpPr>
                <p:grpSpPr bwMode="auto">
                  <a:xfrm>
                    <a:off x="376" y="1452"/>
                    <a:ext cx="430" cy="22"/>
                    <a:chOff x="376" y="1452"/>
                    <a:chExt cx="430" cy="22"/>
                  </a:xfrm>
                </p:grpSpPr>
                <p:sp>
                  <p:nvSpPr>
                    <p:cNvPr id="111650" name="Rectangle 34"/>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1651" name="Line 35"/>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6" name="Group 39"/>
                  <p:cNvGrpSpPr>
                    <a:grpSpLocks/>
                  </p:cNvGrpSpPr>
                  <p:nvPr/>
                </p:nvGrpSpPr>
                <p:grpSpPr bwMode="auto">
                  <a:xfrm>
                    <a:off x="394" y="1342"/>
                    <a:ext cx="426" cy="66"/>
                    <a:chOff x="394" y="1342"/>
                    <a:chExt cx="426" cy="66"/>
                  </a:xfrm>
                </p:grpSpPr>
                <p:sp>
                  <p:nvSpPr>
                    <p:cNvPr id="111653" name="Rectangle 37"/>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1654" name="Line 38"/>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11657" name="Rectangle 41"/>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11659" name="Rectangle 4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11660" name="Freeform 44"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11661" name="Rectangle 45"/>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11662" name="Rectangle 46"/>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1663" name="Rectangle 47"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11664" name="Rectangle 48"/>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1665" name="Rectangle 49"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17" name="Group 58"/>
              <p:cNvGrpSpPr>
                <a:grpSpLocks/>
              </p:cNvGrpSpPr>
              <p:nvPr/>
            </p:nvGrpSpPr>
            <p:grpSpPr bwMode="auto">
              <a:xfrm>
                <a:off x="2215" y="1557"/>
                <a:ext cx="480" cy="233"/>
                <a:chOff x="2215" y="1557"/>
                <a:chExt cx="480" cy="233"/>
              </a:xfrm>
            </p:grpSpPr>
            <p:grpSp>
              <p:nvGrpSpPr>
                <p:cNvPr id="18" name="Group 53"/>
                <p:cNvGrpSpPr>
                  <a:grpSpLocks/>
                </p:cNvGrpSpPr>
                <p:nvPr/>
              </p:nvGrpSpPr>
              <p:grpSpPr bwMode="auto">
                <a:xfrm>
                  <a:off x="2215" y="1557"/>
                  <a:ext cx="230" cy="233"/>
                  <a:chOff x="2215" y="1557"/>
                  <a:chExt cx="230" cy="233"/>
                </a:xfrm>
              </p:grpSpPr>
              <p:sp>
                <p:nvSpPr>
                  <p:cNvPr id="111666" name="AutoShape 50"/>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1667" name="AutoShape 51"/>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1668" name="AutoShape 52"/>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19" name="Group 57"/>
                <p:cNvGrpSpPr>
                  <a:grpSpLocks/>
                </p:cNvGrpSpPr>
                <p:nvPr/>
              </p:nvGrpSpPr>
              <p:grpSpPr bwMode="auto">
                <a:xfrm>
                  <a:off x="2465" y="1557"/>
                  <a:ext cx="230" cy="233"/>
                  <a:chOff x="2465" y="1557"/>
                  <a:chExt cx="230" cy="233"/>
                </a:xfrm>
              </p:grpSpPr>
              <p:sp>
                <p:nvSpPr>
                  <p:cNvPr id="111670" name="AutoShape 54"/>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1671" name="AutoShape 55"/>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1672" name="AutoShape 56"/>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grpSp>
      </p:grpSp>
      <p:grpSp>
        <p:nvGrpSpPr>
          <p:cNvPr id="20" name="Group 75"/>
          <p:cNvGrpSpPr>
            <a:grpSpLocks/>
          </p:cNvGrpSpPr>
          <p:nvPr/>
        </p:nvGrpSpPr>
        <p:grpSpPr bwMode="auto">
          <a:xfrm>
            <a:off x="1033463" y="792163"/>
            <a:ext cx="725487" cy="973137"/>
            <a:chOff x="651" y="499"/>
            <a:chExt cx="457" cy="613"/>
          </a:xfrm>
        </p:grpSpPr>
        <p:sp>
          <p:nvSpPr>
            <p:cNvPr id="111677" name="Line 61"/>
            <p:cNvSpPr>
              <a:spLocks noChangeShapeType="1"/>
            </p:cNvSpPr>
            <p:nvPr/>
          </p:nvSpPr>
          <p:spPr bwMode="auto">
            <a:xfrm flipV="1">
              <a:off x="766" y="49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1678" name="Line 62"/>
            <p:cNvSpPr>
              <a:spLocks noChangeShapeType="1"/>
            </p:cNvSpPr>
            <p:nvPr/>
          </p:nvSpPr>
          <p:spPr bwMode="auto">
            <a:xfrm>
              <a:off x="769" y="91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1679" name="Line 63"/>
            <p:cNvSpPr>
              <a:spLocks noChangeShapeType="1"/>
            </p:cNvSpPr>
            <p:nvPr/>
          </p:nvSpPr>
          <p:spPr bwMode="auto">
            <a:xfrm>
              <a:off x="875" y="81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1680" name="Rectangle 64"/>
            <p:cNvSpPr>
              <a:spLocks noChangeArrowheads="1"/>
            </p:cNvSpPr>
            <p:nvPr/>
          </p:nvSpPr>
          <p:spPr bwMode="auto">
            <a:xfrm>
              <a:off x="651" y="70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1" name="Group 68"/>
            <p:cNvGrpSpPr>
              <a:grpSpLocks/>
            </p:cNvGrpSpPr>
            <p:nvPr/>
          </p:nvGrpSpPr>
          <p:grpSpPr bwMode="auto">
            <a:xfrm>
              <a:off x="675" y="715"/>
              <a:ext cx="60" cy="59"/>
              <a:chOff x="675" y="715"/>
              <a:chExt cx="60" cy="59"/>
            </a:xfrm>
          </p:grpSpPr>
          <p:sp>
            <p:nvSpPr>
              <p:cNvPr id="111681" name="AutoShape 65"/>
              <p:cNvSpPr>
                <a:spLocks noChangeArrowheads="1"/>
              </p:cNvSpPr>
              <p:nvPr/>
            </p:nvSpPr>
            <p:spPr bwMode="auto">
              <a:xfrm>
                <a:off x="675" y="71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1682" name="Line 66"/>
              <p:cNvSpPr>
                <a:spLocks noChangeShapeType="1"/>
              </p:cNvSpPr>
              <p:nvPr/>
            </p:nvSpPr>
            <p:spPr bwMode="auto">
              <a:xfrm>
                <a:off x="696" y="72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1683" name="Line 67"/>
              <p:cNvSpPr>
                <a:spLocks noChangeShapeType="1"/>
              </p:cNvSpPr>
              <p:nvPr/>
            </p:nvSpPr>
            <p:spPr bwMode="auto">
              <a:xfrm>
                <a:off x="714" y="72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1685" name="Freeform 69"/>
            <p:cNvSpPr>
              <a:spLocks/>
            </p:cNvSpPr>
            <p:nvPr/>
          </p:nvSpPr>
          <p:spPr bwMode="auto">
            <a:xfrm>
              <a:off x="917" y="75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2" name="Group 73"/>
            <p:cNvGrpSpPr>
              <a:grpSpLocks/>
            </p:cNvGrpSpPr>
            <p:nvPr/>
          </p:nvGrpSpPr>
          <p:grpSpPr bwMode="auto">
            <a:xfrm>
              <a:off x="707" y="882"/>
              <a:ext cx="115" cy="15"/>
              <a:chOff x="707" y="882"/>
              <a:chExt cx="115" cy="15"/>
            </a:xfrm>
          </p:grpSpPr>
          <p:sp>
            <p:nvSpPr>
              <p:cNvPr id="111686" name="Line 70"/>
              <p:cNvSpPr>
                <a:spLocks noChangeShapeType="1"/>
              </p:cNvSpPr>
              <p:nvPr/>
            </p:nvSpPr>
            <p:spPr bwMode="auto">
              <a:xfrm>
                <a:off x="707" y="89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1687" name="Line 71"/>
              <p:cNvSpPr>
                <a:spLocks noChangeShapeType="1"/>
              </p:cNvSpPr>
              <p:nvPr/>
            </p:nvSpPr>
            <p:spPr bwMode="auto">
              <a:xfrm>
                <a:off x="789" y="89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1688" name="Line 72"/>
              <p:cNvSpPr>
                <a:spLocks noChangeShapeType="1"/>
              </p:cNvSpPr>
              <p:nvPr/>
            </p:nvSpPr>
            <p:spPr bwMode="auto">
              <a:xfrm flipV="1">
                <a:off x="745" y="88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1690" name="Freeform 74"/>
            <p:cNvSpPr>
              <a:spLocks/>
            </p:cNvSpPr>
            <p:nvPr/>
          </p:nvSpPr>
          <p:spPr bwMode="auto">
            <a:xfrm>
              <a:off x="688" y="82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11692" name="Rectangle 76"/>
          <p:cNvSpPr>
            <a:spLocks noChangeArrowheads="1"/>
          </p:cNvSpPr>
          <p:nvPr/>
        </p:nvSpPr>
        <p:spPr bwMode="auto">
          <a:xfrm>
            <a:off x="0" y="282575"/>
            <a:ext cx="5429250" cy="457200"/>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a:t>Inductive Magnetic Sensor</a:t>
            </a:r>
          </a:p>
        </p:txBody>
      </p:sp>
      <p:sp>
        <p:nvSpPr>
          <p:cNvPr id="7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6378"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1000">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596900" y="1949450"/>
            <a:ext cx="3917950" cy="922338"/>
            <a:chOff x="376" y="1228"/>
            <a:chExt cx="2468" cy="581"/>
          </a:xfrm>
        </p:grpSpPr>
        <p:sp>
          <p:nvSpPr>
            <p:cNvPr id="112642" name="Oval 2"/>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3" name="Group 31"/>
            <p:cNvGrpSpPr>
              <a:grpSpLocks/>
            </p:cNvGrpSpPr>
            <p:nvPr/>
          </p:nvGrpSpPr>
          <p:grpSpPr bwMode="auto">
            <a:xfrm>
              <a:off x="376" y="1332"/>
              <a:ext cx="2468" cy="477"/>
              <a:chOff x="376" y="1332"/>
              <a:chExt cx="2468" cy="477"/>
            </a:xfrm>
          </p:grpSpPr>
          <p:grpSp>
            <p:nvGrpSpPr>
              <p:cNvPr id="4" name="Group 14"/>
              <p:cNvGrpSpPr>
                <a:grpSpLocks/>
              </p:cNvGrpSpPr>
              <p:nvPr/>
            </p:nvGrpSpPr>
            <p:grpSpPr bwMode="auto">
              <a:xfrm>
                <a:off x="376" y="1342"/>
                <a:ext cx="1092" cy="248"/>
                <a:chOff x="376" y="1342"/>
                <a:chExt cx="1092" cy="248"/>
              </a:xfrm>
            </p:grpSpPr>
            <p:grpSp>
              <p:nvGrpSpPr>
                <p:cNvPr id="5" name="Group 12"/>
                <p:cNvGrpSpPr>
                  <a:grpSpLocks/>
                </p:cNvGrpSpPr>
                <p:nvPr/>
              </p:nvGrpSpPr>
              <p:grpSpPr bwMode="auto">
                <a:xfrm>
                  <a:off x="376" y="1342"/>
                  <a:ext cx="444" cy="248"/>
                  <a:chOff x="376" y="1342"/>
                  <a:chExt cx="444" cy="248"/>
                </a:xfrm>
              </p:grpSpPr>
              <p:grpSp>
                <p:nvGrpSpPr>
                  <p:cNvPr id="6" name="Group 5"/>
                  <p:cNvGrpSpPr>
                    <a:grpSpLocks/>
                  </p:cNvGrpSpPr>
                  <p:nvPr/>
                </p:nvGrpSpPr>
                <p:grpSpPr bwMode="auto">
                  <a:xfrm>
                    <a:off x="386" y="1522"/>
                    <a:ext cx="434" cy="68"/>
                    <a:chOff x="386" y="1522"/>
                    <a:chExt cx="434" cy="68"/>
                  </a:xfrm>
                </p:grpSpPr>
                <p:sp>
                  <p:nvSpPr>
                    <p:cNvPr id="112643" name="Rectangle 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2644" name="Line 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8"/>
                  <p:cNvGrpSpPr>
                    <a:grpSpLocks/>
                  </p:cNvGrpSpPr>
                  <p:nvPr/>
                </p:nvGrpSpPr>
                <p:grpSpPr bwMode="auto">
                  <a:xfrm>
                    <a:off x="376" y="1452"/>
                    <a:ext cx="430" cy="22"/>
                    <a:chOff x="376" y="1452"/>
                    <a:chExt cx="430" cy="22"/>
                  </a:xfrm>
                </p:grpSpPr>
                <p:sp>
                  <p:nvSpPr>
                    <p:cNvPr id="112646" name="Rectangle 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2647" name="Line 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8" name="Group 11"/>
                  <p:cNvGrpSpPr>
                    <a:grpSpLocks/>
                  </p:cNvGrpSpPr>
                  <p:nvPr/>
                </p:nvGrpSpPr>
                <p:grpSpPr bwMode="auto">
                  <a:xfrm>
                    <a:off x="394" y="1342"/>
                    <a:ext cx="426" cy="66"/>
                    <a:chOff x="394" y="1342"/>
                    <a:chExt cx="426" cy="66"/>
                  </a:xfrm>
                </p:grpSpPr>
                <p:sp>
                  <p:nvSpPr>
                    <p:cNvPr id="112649" name="Rectangle 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2650" name="Line 1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12653" name="Rectangle 13"/>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12655" name="Rectangle 15"/>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12656" name="Freeform 16"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12657" name="Rectangle 17"/>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12658" name="Rectangle 18"/>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2659" name="Rectangle 19"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12660" name="Rectangle 20"/>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2661" name="Rectangle 21"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9" name="Group 30"/>
              <p:cNvGrpSpPr>
                <a:grpSpLocks/>
              </p:cNvGrpSpPr>
              <p:nvPr/>
            </p:nvGrpSpPr>
            <p:grpSpPr bwMode="auto">
              <a:xfrm>
                <a:off x="2215" y="1557"/>
                <a:ext cx="480" cy="233"/>
                <a:chOff x="2215" y="1557"/>
                <a:chExt cx="480" cy="233"/>
              </a:xfrm>
            </p:grpSpPr>
            <p:grpSp>
              <p:nvGrpSpPr>
                <p:cNvPr id="10" name="Group 25"/>
                <p:cNvGrpSpPr>
                  <a:grpSpLocks/>
                </p:cNvGrpSpPr>
                <p:nvPr/>
              </p:nvGrpSpPr>
              <p:grpSpPr bwMode="auto">
                <a:xfrm>
                  <a:off x="2215" y="1557"/>
                  <a:ext cx="230" cy="233"/>
                  <a:chOff x="2215" y="1557"/>
                  <a:chExt cx="230" cy="233"/>
                </a:xfrm>
              </p:grpSpPr>
              <p:sp>
                <p:nvSpPr>
                  <p:cNvPr id="112662" name="AutoShape 22"/>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2663" name="AutoShape 23"/>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2664" name="AutoShape 24"/>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11" name="Group 29"/>
                <p:cNvGrpSpPr>
                  <a:grpSpLocks/>
                </p:cNvGrpSpPr>
                <p:nvPr/>
              </p:nvGrpSpPr>
              <p:grpSpPr bwMode="auto">
                <a:xfrm>
                  <a:off x="2465" y="1557"/>
                  <a:ext cx="230" cy="233"/>
                  <a:chOff x="2465" y="1557"/>
                  <a:chExt cx="230" cy="233"/>
                </a:xfrm>
              </p:grpSpPr>
              <p:sp>
                <p:nvSpPr>
                  <p:cNvPr id="112666" name="AutoShape 26"/>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2667" name="AutoShape 27"/>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2668" name="AutoShape 28"/>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grpSp>
      </p:grpSp>
      <p:grpSp>
        <p:nvGrpSpPr>
          <p:cNvPr id="12" name="Group 43"/>
          <p:cNvGrpSpPr>
            <a:grpSpLocks/>
          </p:cNvGrpSpPr>
          <p:nvPr/>
        </p:nvGrpSpPr>
        <p:grpSpPr bwMode="auto">
          <a:xfrm>
            <a:off x="1552575" y="2892425"/>
            <a:ext cx="5842000" cy="1930400"/>
            <a:chOff x="978" y="1822"/>
            <a:chExt cx="3680" cy="1216"/>
          </a:xfrm>
        </p:grpSpPr>
        <p:grpSp>
          <p:nvGrpSpPr>
            <p:cNvPr id="13" name="Group 38"/>
            <p:cNvGrpSpPr>
              <a:grpSpLocks/>
            </p:cNvGrpSpPr>
            <p:nvPr/>
          </p:nvGrpSpPr>
          <p:grpSpPr bwMode="auto">
            <a:xfrm>
              <a:off x="978" y="1822"/>
              <a:ext cx="3680" cy="1216"/>
              <a:chOff x="978" y="1822"/>
              <a:chExt cx="3680" cy="1216"/>
            </a:xfrm>
          </p:grpSpPr>
          <p:sp>
            <p:nvSpPr>
              <p:cNvPr id="112673" name="Rectangle 33"/>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14" name="Group 37"/>
              <p:cNvGrpSpPr>
                <a:grpSpLocks/>
              </p:cNvGrpSpPr>
              <p:nvPr/>
            </p:nvGrpSpPr>
            <p:grpSpPr bwMode="auto">
              <a:xfrm>
                <a:off x="978" y="1822"/>
                <a:ext cx="3680" cy="1216"/>
                <a:chOff x="978" y="1822"/>
                <a:chExt cx="3680" cy="1216"/>
              </a:xfrm>
            </p:grpSpPr>
            <p:sp>
              <p:nvSpPr>
                <p:cNvPr id="112674" name="Rectangle 34"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2675" name="Rectangle 35"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2676" name="Rectangle 36"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15" name="Group 42"/>
            <p:cNvGrpSpPr>
              <a:grpSpLocks/>
            </p:cNvGrpSpPr>
            <p:nvPr/>
          </p:nvGrpSpPr>
          <p:grpSpPr bwMode="auto">
            <a:xfrm>
              <a:off x="980" y="2596"/>
              <a:ext cx="464" cy="248"/>
              <a:chOff x="980" y="2596"/>
              <a:chExt cx="464" cy="248"/>
            </a:xfrm>
          </p:grpSpPr>
          <p:sp>
            <p:nvSpPr>
              <p:cNvPr id="112679" name="Rectangle 39"/>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2680" name="Rectangle 40"/>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2681" name="Rectangle 41"/>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16" name="Group 61"/>
          <p:cNvGrpSpPr>
            <a:grpSpLocks/>
          </p:cNvGrpSpPr>
          <p:nvPr/>
        </p:nvGrpSpPr>
        <p:grpSpPr bwMode="auto">
          <a:xfrm>
            <a:off x="4291013" y="2578100"/>
            <a:ext cx="4845050" cy="2024063"/>
            <a:chOff x="2703" y="1624"/>
            <a:chExt cx="3052" cy="1275"/>
          </a:xfrm>
        </p:grpSpPr>
        <p:sp>
          <p:nvSpPr>
            <p:cNvPr id="112684" name="Rectangle 44"/>
            <p:cNvSpPr>
              <a:spLocks noChangeArrowheads="1"/>
            </p:cNvSpPr>
            <p:nvPr/>
          </p:nvSpPr>
          <p:spPr bwMode="auto">
            <a:xfrm>
              <a:off x="3729" y="2304"/>
              <a:ext cx="2026"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7" name="Group 60"/>
            <p:cNvGrpSpPr>
              <a:grpSpLocks/>
            </p:cNvGrpSpPr>
            <p:nvPr/>
          </p:nvGrpSpPr>
          <p:grpSpPr bwMode="auto">
            <a:xfrm>
              <a:off x="2703" y="1624"/>
              <a:ext cx="1353" cy="1275"/>
              <a:chOff x="2703" y="1624"/>
              <a:chExt cx="1353" cy="1275"/>
            </a:xfrm>
          </p:grpSpPr>
          <p:sp>
            <p:nvSpPr>
              <p:cNvPr id="112685" name="AutoShape 45"/>
              <p:cNvSpPr>
                <a:spLocks noChangeArrowheads="1"/>
              </p:cNvSpPr>
              <p:nvPr/>
            </p:nvSpPr>
            <p:spPr bwMode="auto">
              <a:xfrm>
                <a:off x="3053" y="2223"/>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2686" name="Rectangle 46"/>
              <p:cNvSpPr>
                <a:spLocks noChangeArrowheads="1"/>
              </p:cNvSpPr>
              <p:nvPr/>
            </p:nvSpPr>
            <p:spPr bwMode="auto">
              <a:xfrm>
                <a:off x="3252" y="1967"/>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8" name="Group 50"/>
              <p:cNvGrpSpPr>
                <a:grpSpLocks/>
              </p:cNvGrpSpPr>
              <p:nvPr/>
            </p:nvGrpSpPr>
            <p:grpSpPr bwMode="auto">
              <a:xfrm>
                <a:off x="3122" y="1964"/>
                <a:ext cx="168" cy="935"/>
                <a:chOff x="3122" y="1964"/>
                <a:chExt cx="168" cy="935"/>
              </a:xfrm>
            </p:grpSpPr>
            <p:sp>
              <p:nvSpPr>
                <p:cNvPr id="112687" name="AutoShape 47"/>
                <p:cNvSpPr>
                  <a:spLocks noChangeArrowheads="1"/>
                </p:cNvSpPr>
                <p:nvPr/>
              </p:nvSpPr>
              <p:spPr bwMode="auto">
                <a:xfrm rot="480000">
                  <a:off x="3122" y="19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2688" name="AutoShape 48"/>
                <p:cNvSpPr>
                  <a:spLocks noChangeArrowheads="1"/>
                </p:cNvSpPr>
                <p:nvPr/>
              </p:nvSpPr>
              <p:spPr bwMode="auto">
                <a:xfrm rot="10320000" flipH="1">
                  <a:off x="3122" y="28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2689" name="AutoShape 49"/>
                <p:cNvSpPr>
                  <a:spLocks noChangeArrowheads="1"/>
                </p:cNvSpPr>
                <p:nvPr/>
              </p:nvSpPr>
              <p:spPr bwMode="auto">
                <a:xfrm>
                  <a:off x="3182" y="1982"/>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9" name="Group 54"/>
              <p:cNvGrpSpPr>
                <a:grpSpLocks/>
              </p:cNvGrpSpPr>
              <p:nvPr/>
            </p:nvGrpSpPr>
            <p:grpSpPr bwMode="auto">
              <a:xfrm>
                <a:off x="3496" y="1964"/>
                <a:ext cx="168" cy="935"/>
                <a:chOff x="3496" y="1964"/>
                <a:chExt cx="168" cy="935"/>
              </a:xfrm>
            </p:grpSpPr>
            <p:sp>
              <p:nvSpPr>
                <p:cNvPr id="112691" name="AutoShape 51"/>
                <p:cNvSpPr>
                  <a:spLocks noChangeArrowheads="1"/>
                </p:cNvSpPr>
                <p:nvPr/>
              </p:nvSpPr>
              <p:spPr bwMode="auto">
                <a:xfrm rot="21120000" flipH="1">
                  <a:off x="3498" y="19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2692" name="AutoShape 52"/>
                <p:cNvSpPr>
                  <a:spLocks noChangeArrowheads="1"/>
                </p:cNvSpPr>
                <p:nvPr/>
              </p:nvSpPr>
              <p:spPr bwMode="auto">
                <a:xfrm rot="11280000">
                  <a:off x="3498" y="28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2693" name="AutoShape 53"/>
                <p:cNvSpPr>
                  <a:spLocks noChangeArrowheads="1"/>
                </p:cNvSpPr>
                <p:nvPr/>
              </p:nvSpPr>
              <p:spPr bwMode="auto">
                <a:xfrm>
                  <a:off x="3496" y="1982"/>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20" name="Group 58"/>
              <p:cNvGrpSpPr>
                <a:grpSpLocks/>
              </p:cNvGrpSpPr>
              <p:nvPr/>
            </p:nvGrpSpPr>
            <p:grpSpPr bwMode="auto">
              <a:xfrm>
                <a:off x="2703" y="1624"/>
                <a:ext cx="1353" cy="477"/>
                <a:chOff x="2703" y="1624"/>
                <a:chExt cx="1353" cy="477"/>
              </a:xfrm>
            </p:grpSpPr>
            <p:sp>
              <p:nvSpPr>
                <p:cNvPr id="112695" name="Oval 55"/>
                <p:cNvSpPr>
                  <a:spLocks noChangeArrowheads="1"/>
                </p:cNvSpPr>
                <p:nvPr/>
              </p:nvSpPr>
              <p:spPr bwMode="auto">
                <a:xfrm>
                  <a:off x="2803" y="1676"/>
                  <a:ext cx="1153" cy="373"/>
                </a:xfrm>
                <a:prstGeom prst="ellipse">
                  <a:avLst/>
                </a:prstGeom>
                <a:noFill/>
                <a:ln w="12699">
                  <a:solidFill>
                    <a:srgbClr val="CC0000"/>
                  </a:solidFill>
                  <a:round/>
                  <a:headEnd/>
                  <a:tailEnd/>
                </a:ln>
                <a:effectLst/>
              </p:spPr>
              <p:txBody>
                <a:bodyPr wrap="none" anchor="ctr"/>
                <a:lstStyle/>
                <a:p>
                  <a:endParaRPr lang="en-GB"/>
                </a:p>
              </p:txBody>
            </p:sp>
            <p:sp>
              <p:nvSpPr>
                <p:cNvPr id="112696" name="Oval 56"/>
                <p:cNvSpPr>
                  <a:spLocks noChangeArrowheads="1"/>
                </p:cNvSpPr>
                <p:nvPr/>
              </p:nvSpPr>
              <p:spPr bwMode="auto">
                <a:xfrm>
                  <a:off x="2703" y="1624"/>
                  <a:ext cx="1353" cy="477"/>
                </a:xfrm>
                <a:prstGeom prst="ellipse">
                  <a:avLst/>
                </a:prstGeom>
                <a:noFill/>
                <a:ln w="12699">
                  <a:solidFill>
                    <a:srgbClr val="CC0000"/>
                  </a:solidFill>
                  <a:round/>
                  <a:headEnd/>
                  <a:tailEnd/>
                </a:ln>
                <a:effectLst/>
              </p:spPr>
              <p:txBody>
                <a:bodyPr wrap="none" anchor="ctr"/>
                <a:lstStyle/>
                <a:p>
                  <a:endParaRPr lang="en-GB"/>
                </a:p>
              </p:txBody>
            </p:sp>
            <p:sp>
              <p:nvSpPr>
                <p:cNvPr id="112697" name="Oval 57"/>
                <p:cNvSpPr>
                  <a:spLocks noChangeArrowheads="1"/>
                </p:cNvSpPr>
                <p:nvPr/>
              </p:nvSpPr>
              <p:spPr bwMode="auto">
                <a:xfrm>
                  <a:off x="2911" y="1728"/>
                  <a:ext cx="937" cy="269"/>
                </a:xfrm>
                <a:prstGeom prst="ellipse">
                  <a:avLst/>
                </a:prstGeom>
                <a:noFill/>
                <a:ln w="12699">
                  <a:solidFill>
                    <a:srgbClr val="CC0000"/>
                  </a:solidFill>
                  <a:round/>
                  <a:headEnd/>
                  <a:tailEnd/>
                </a:ln>
                <a:effectLst/>
              </p:spPr>
              <p:txBody>
                <a:bodyPr wrap="none" anchor="ctr"/>
                <a:lstStyle/>
                <a:p>
                  <a:endParaRPr lang="en-GB"/>
                </a:p>
              </p:txBody>
            </p:sp>
          </p:grpSp>
          <p:sp>
            <p:nvSpPr>
              <p:cNvPr id="112699" name="Rectangle 59"/>
              <p:cNvSpPr>
                <a:spLocks noChangeArrowheads="1"/>
              </p:cNvSpPr>
              <p:nvPr/>
            </p:nvSpPr>
            <p:spPr bwMode="auto">
              <a:xfrm>
                <a:off x="3344" y="1971"/>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21" name="Group 76"/>
          <p:cNvGrpSpPr>
            <a:grpSpLocks/>
          </p:cNvGrpSpPr>
          <p:nvPr/>
        </p:nvGrpSpPr>
        <p:grpSpPr bwMode="auto">
          <a:xfrm>
            <a:off x="1033463" y="792163"/>
            <a:ext cx="725487" cy="973137"/>
            <a:chOff x="651" y="499"/>
            <a:chExt cx="457" cy="613"/>
          </a:xfrm>
        </p:grpSpPr>
        <p:sp>
          <p:nvSpPr>
            <p:cNvPr id="112702" name="Line 62"/>
            <p:cNvSpPr>
              <a:spLocks noChangeShapeType="1"/>
            </p:cNvSpPr>
            <p:nvPr/>
          </p:nvSpPr>
          <p:spPr bwMode="auto">
            <a:xfrm flipV="1">
              <a:off x="766" y="49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2703" name="Line 63"/>
            <p:cNvSpPr>
              <a:spLocks noChangeShapeType="1"/>
            </p:cNvSpPr>
            <p:nvPr/>
          </p:nvSpPr>
          <p:spPr bwMode="auto">
            <a:xfrm>
              <a:off x="769" y="91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2704" name="Line 64"/>
            <p:cNvSpPr>
              <a:spLocks noChangeShapeType="1"/>
            </p:cNvSpPr>
            <p:nvPr/>
          </p:nvSpPr>
          <p:spPr bwMode="auto">
            <a:xfrm>
              <a:off x="875" y="81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2705" name="Rectangle 65"/>
            <p:cNvSpPr>
              <a:spLocks noChangeArrowheads="1"/>
            </p:cNvSpPr>
            <p:nvPr/>
          </p:nvSpPr>
          <p:spPr bwMode="auto">
            <a:xfrm>
              <a:off x="651" y="70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2" name="Group 69"/>
            <p:cNvGrpSpPr>
              <a:grpSpLocks/>
            </p:cNvGrpSpPr>
            <p:nvPr/>
          </p:nvGrpSpPr>
          <p:grpSpPr bwMode="auto">
            <a:xfrm>
              <a:off x="675" y="715"/>
              <a:ext cx="60" cy="59"/>
              <a:chOff x="675" y="715"/>
              <a:chExt cx="60" cy="59"/>
            </a:xfrm>
          </p:grpSpPr>
          <p:sp>
            <p:nvSpPr>
              <p:cNvPr id="112706" name="AutoShape 66"/>
              <p:cNvSpPr>
                <a:spLocks noChangeArrowheads="1"/>
              </p:cNvSpPr>
              <p:nvPr/>
            </p:nvSpPr>
            <p:spPr bwMode="auto">
              <a:xfrm>
                <a:off x="675" y="71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2707" name="Line 67"/>
              <p:cNvSpPr>
                <a:spLocks noChangeShapeType="1"/>
              </p:cNvSpPr>
              <p:nvPr/>
            </p:nvSpPr>
            <p:spPr bwMode="auto">
              <a:xfrm>
                <a:off x="696" y="72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2708" name="Line 68"/>
              <p:cNvSpPr>
                <a:spLocks noChangeShapeType="1"/>
              </p:cNvSpPr>
              <p:nvPr/>
            </p:nvSpPr>
            <p:spPr bwMode="auto">
              <a:xfrm>
                <a:off x="714" y="72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2710" name="Freeform 70"/>
            <p:cNvSpPr>
              <a:spLocks/>
            </p:cNvSpPr>
            <p:nvPr/>
          </p:nvSpPr>
          <p:spPr bwMode="auto">
            <a:xfrm>
              <a:off x="917" y="75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3" name="Group 74"/>
            <p:cNvGrpSpPr>
              <a:grpSpLocks/>
            </p:cNvGrpSpPr>
            <p:nvPr/>
          </p:nvGrpSpPr>
          <p:grpSpPr bwMode="auto">
            <a:xfrm>
              <a:off x="707" y="882"/>
              <a:ext cx="115" cy="15"/>
              <a:chOff x="707" y="882"/>
              <a:chExt cx="115" cy="15"/>
            </a:xfrm>
          </p:grpSpPr>
          <p:sp>
            <p:nvSpPr>
              <p:cNvPr id="112711" name="Line 71"/>
              <p:cNvSpPr>
                <a:spLocks noChangeShapeType="1"/>
              </p:cNvSpPr>
              <p:nvPr/>
            </p:nvSpPr>
            <p:spPr bwMode="auto">
              <a:xfrm>
                <a:off x="707" y="89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2712" name="Line 72"/>
              <p:cNvSpPr>
                <a:spLocks noChangeShapeType="1"/>
              </p:cNvSpPr>
              <p:nvPr/>
            </p:nvSpPr>
            <p:spPr bwMode="auto">
              <a:xfrm>
                <a:off x="789" y="89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2713" name="Line 73"/>
              <p:cNvSpPr>
                <a:spLocks noChangeShapeType="1"/>
              </p:cNvSpPr>
              <p:nvPr/>
            </p:nvSpPr>
            <p:spPr bwMode="auto">
              <a:xfrm flipV="1">
                <a:off x="745" y="88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2715" name="Freeform 75"/>
            <p:cNvSpPr>
              <a:spLocks/>
            </p:cNvSpPr>
            <p:nvPr/>
          </p:nvSpPr>
          <p:spPr bwMode="auto">
            <a:xfrm>
              <a:off x="688" y="82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12717" name="Rectangle 77"/>
          <p:cNvSpPr>
            <a:spLocks noChangeArrowheads="1"/>
          </p:cNvSpPr>
          <p:nvPr/>
        </p:nvSpPr>
        <p:spPr bwMode="auto">
          <a:xfrm>
            <a:off x="0" y="282575"/>
            <a:ext cx="5429250" cy="457200"/>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a:t>Inductive Magnetic Sensor</a:t>
            </a:r>
          </a:p>
        </p:txBody>
      </p:sp>
      <p:sp>
        <p:nvSpPr>
          <p:cNvPr id="7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8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7402"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1000">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596900" y="1949450"/>
            <a:ext cx="3917950" cy="922338"/>
            <a:chOff x="376" y="1228"/>
            <a:chExt cx="2468" cy="581"/>
          </a:xfrm>
        </p:grpSpPr>
        <p:sp>
          <p:nvSpPr>
            <p:cNvPr id="113666" name="Oval 2"/>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3" name="Group 31"/>
            <p:cNvGrpSpPr>
              <a:grpSpLocks/>
            </p:cNvGrpSpPr>
            <p:nvPr/>
          </p:nvGrpSpPr>
          <p:grpSpPr bwMode="auto">
            <a:xfrm>
              <a:off x="376" y="1332"/>
              <a:ext cx="2468" cy="477"/>
              <a:chOff x="376" y="1332"/>
              <a:chExt cx="2468" cy="477"/>
            </a:xfrm>
          </p:grpSpPr>
          <p:grpSp>
            <p:nvGrpSpPr>
              <p:cNvPr id="4" name="Group 14"/>
              <p:cNvGrpSpPr>
                <a:grpSpLocks/>
              </p:cNvGrpSpPr>
              <p:nvPr/>
            </p:nvGrpSpPr>
            <p:grpSpPr bwMode="auto">
              <a:xfrm>
                <a:off x="376" y="1342"/>
                <a:ext cx="1092" cy="248"/>
                <a:chOff x="376" y="1342"/>
                <a:chExt cx="1092" cy="248"/>
              </a:xfrm>
            </p:grpSpPr>
            <p:grpSp>
              <p:nvGrpSpPr>
                <p:cNvPr id="5" name="Group 12"/>
                <p:cNvGrpSpPr>
                  <a:grpSpLocks/>
                </p:cNvGrpSpPr>
                <p:nvPr/>
              </p:nvGrpSpPr>
              <p:grpSpPr bwMode="auto">
                <a:xfrm>
                  <a:off x="376" y="1342"/>
                  <a:ext cx="444" cy="248"/>
                  <a:chOff x="376" y="1342"/>
                  <a:chExt cx="444" cy="248"/>
                </a:xfrm>
              </p:grpSpPr>
              <p:grpSp>
                <p:nvGrpSpPr>
                  <p:cNvPr id="6" name="Group 5"/>
                  <p:cNvGrpSpPr>
                    <a:grpSpLocks/>
                  </p:cNvGrpSpPr>
                  <p:nvPr/>
                </p:nvGrpSpPr>
                <p:grpSpPr bwMode="auto">
                  <a:xfrm>
                    <a:off x="386" y="1522"/>
                    <a:ext cx="434" cy="68"/>
                    <a:chOff x="386" y="1522"/>
                    <a:chExt cx="434" cy="68"/>
                  </a:xfrm>
                </p:grpSpPr>
                <p:sp>
                  <p:nvSpPr>
                    <p:cNvPr id="113667" name="Rectangle 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3668" name="Line 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8"/>
                  <p:cNvGrpSpPr>
                    <a:grpSpLocks/>
                  </p:cNvGrpSpPr>
                  <p:nvPr/>
                </p:nvGrpSpPr>
                <p:grpSpPr bwMode="auto">
                  <a:xfrm>
                    <a:off x="376" y="1452"/>
                    <a:ext cx="430" cy="22"/>
                    <a:chOff x="376" y="1452"/>
                    <a:chExt cx="430" cy="22"/>
                  </a:xfrm>
                </p:grpSpPr>
                <p:sp>
                  <p:nvSpPr>
                    <p:cNvPr id="113670" name="Rectangle 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3671" name="Line 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8" name="Group 11"/>
                  <p:cNvGrpSpPr>
                    <a:grpSpLocks/>
                  </p:cNvGrpSpPr>
                  <p:nvPr/>
                </p:nvGrpSpPr>
                <p:grpSpPr bwMode="auto">
                  <a:xfrm>
                    <a:off x="394" y="1342"/>
                    <a:ext cx="426" cy="66"/>
                    <a:chOff x="394" y="1342"/>
                    <a:chExt cx="426" cy="66"/>
                  </a:xfrm>
                </p:grpSpPr>
                <p:sp>
                  <p:nvSpPr>
                    <p:cNvPr id="113673" name="Rectangle 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3674" name="Line 1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13677" name="Rectangle 13"/>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13679" name="Rectangle 15"/>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13680" name="Freeform 16"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13681" name="Rectangle 17"/>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13682" name="Rectangle 18"/>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3683" name="Rectangle 19"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13684" name="Rectangle 20"/>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3685" name="Rectangle 21"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9" name="Group 30"/>
              <p:cNvGrpSpPr>
                <a:grpSpLocks/>
              </p:cNvGrpSpPr>
              <p:nvPr/>
            </p:nvGrpSpPr>
            <p:grpSpPr bwMode="auto">
              <a:xfrm>
                <a:off x="2215" y="1557"/>
                <a:ext cx="480" cy="233"/>
                <a:chOff x="2215" y="1557"/>
                <a:chExt cx="480" cy="233"/>
              </a:xfrm>
            </p:grpSpPr>
            <p:grpSp>
              <p:nvGrpSpPr>
                <p:cNvPr id="10" name="Group 25"/>
                <p:cNvGrpSpPr>
                  <a:grpSpLocks/>
                </p:cNvGrpSpPr>
                <p:nvPr/>
              </p:nvGrpSpPr>
              <p:grpSpPr bwMode="auto">
                <a:xfrm>
                  <a:off x="2215" y="1557"/>
                  <a:ext cx="230" cy="233"/>
                  <a:chOff x="2215" y="1557"/>
                  <a:chExt cx="230" cy="233"/>
                </a:xfrm>
              </p:grpSpPr>
              <p:sp>
                <p:nvSpPr>
                  <p:cNvPr id="113686" name="AutoShape 22"/>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3687" name="AutoShape 23"/>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3688" name="AutoShape 24"/>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11" name="Group 29"/>
                <p:cNvGrpSpPr>
                  <a:grpSpLocks/>
                </p:cNvGrpSpPr>
                <p:nvPr/>
              </p:nvGrpSpPr>
              <p:grpSpPr bwMode="auto">
                <a:xfrm>
                  <a:off x="2465" y="1557"/>
                  <a:ext cx="230" cy="233"/>
                  <a:chOff x="2465" y="1557"/>
                  <a:chExt cx="230" cy="233"/>
                </a:xfrm>
              </p:grpSpPr>
              <p:sp>
                <p:nvSpPr>
                  <p:cNvPr id="113690" name="AutoShape 26"/>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3691" name="AutoShape 27"/>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3692" name="AutoShape 28"/>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grpSp>
      </p:grpSp>
      <p:grpSp>
        <p:nvGrpSpPr>
          <p:cNvPr id="12" name="Group 43"/>
          <p:cNvGrpSpPr>
            <a:grpSpLocks/>
          </p:cNvGrpSpPr>
          <p:nvPr/>
        </p:nvGrpSpPr>
        <p:grpSpPr bwMode="auto">
          <a:xfrm>
            <a:off x="1552575" y="2892425"/>
            <a:ext cx="5842000" cy="1930400"/>
            <a:chOff x="978" y="1822"/>
            <a:chExt cx="3680" cy="1216"/>
          </a:xfrm>
        </p:grpSpPr>
        <p:grpSp>
          <p:nvGrpSpPr>
            <p:cNvPr id="13" name="Group 38"/>
            <p:cNvGrpSpPr>
              <a:grpSpLocks/>
            </p:cNvGrpSpPr>
            <p:nvPr/>
          </p:nvGrpSpPr>
          <p:grpSpPr bwMode="auto">
            <a:xfrm>
              <a:off x="978" y="1822"/>
              <a:ext cx="3680" cy="1216"/>
              <a:chOff x="978" y="1822"/>
              <a:chExt cx="3680" cy="1216"/>
            </a:xfrm>
          </p:grpSpPr>
          <p:sp>
            <p:nvSpPr>
              <p:cNvPr id="113697" name="Rectangle 33"/>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14" name="Group 37"/>
              <p:cNvGrpSpPr>
                <a:grpSpLocks/>
              </p:cNvGrpSpPr>
              <p:nvPr/>
            </p:nvGrpSpPr>
            <p:grpSpPr bwMode="auto">
              <a:xfrm>
                <a:off x="978" y="1822"/>
                <a:ext cx="3680" cy="1216"/>
                <a:chOff x="978" y="1822"/>
                <a:chExt cx="3680" cy="1216"/>
              </a:xfrm>
            </p:grpSpPr>
            <p:sp>
              <p:nvSpPr>
                <p:cNvPr id="113698" name="Rectangle 34"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3699" name="Rectangle 35"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3700" name="Rectangle 36"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15" name="Group 42"/>
            <p:cNvGrpSpPr>
              <a:grpSpLocks/>
            </p:cNvGrpSpPr>
            <p:nvPr/>
          </p:nvGrpSpPr>
          <p:grpSpPr bwMode="auto">
            <a:xfrm>
              <a:off x="980" y="2596"/>
              <a:ext cx="464" cy="248"/>
              <a:chOff x="980" y="2596"/>
              <a:chExt cx="464" cy="248"/>
            </a:xfrm>
          </p:grpSpPr>
          <p:sp>
            <p:nvSpPr>
              <p:cNvPr id="113703" name="Rectangle 39"/>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3704" name="Rectangle 40"/>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3705" name="Rectangle 41"/>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16" name="Group 61"/>
          <p:cNvGrpSpPr>
            <a:grpSpLocks/>
          </p:cNvGrpSpPr>
          <p:nvPr/>
        </p:nvGrpSpPr>
        <p:grpSpPr bwMode="auto">
          <a:xfrm>
            <a:off x="4024313" y="2573338"/>
            <a:ext cx="5111750" cy="2024062"/>
            <a:chOff x="2535" y="1621"/>
            <a:chExt cx="3220" cy="1275"/>
          </a:xfrm>
        </p:grpSpPr>
        <p:sp>
          <p:nvSpPr>
            <p:cNvPr id="113708" name="Rectangle 44"/>
            <p:cNvSpPr>
              <a:spLocks noChangeArrowheads="1"/>
            </p:cNvSpPr>
            <p:nvPr/>
          </p:nvSpPr>
          <p:spPr bwMode="auto">
            <a:xfrm>
              <a:off x="3561" y="2301"/>
              <a:ext cx="2194"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7" name="Group 60"/>
            <p:cNvGrpSpPr>
              <a:grpSpLocks/>
            </p:cNvGrpSpPr>
            <p:nvPr/>
          </p:nvGrpSpPr>
          <p:grpSpPr bwMode="auto">
            <a:xfrm>
              <a:off x="2535" y="1621"/>
              <a:ext cx="1353" cy="1275"/>
              <a:chOff x="2535" y="1621"/>
              <a:chExt cx="1353" cy="1275"/>
            </a:xfrm>
          </p:grpSpPr>
          <p:sp>
            <p:nvSpPr>
              <p:cNvPr id="113709" name="AutoShape 45"/>
              <p:cNvSpPr>
                <a:spLocks noChangeArrowheads="1"/>
              </p:cNvSpPr>
              <p:nvPr/>
            </p:nvSpPr>
            <p:spPr bwMode="auto">
              <a:xfrm>
                <a:off x="2885" y="2220"/>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3710" name="Rectangle 46"/>
              <p:cNvSpPr>
                <a:spLocks noChangeArrowheads="1"/>
              </p:cNvSpPr>
              <p:nvPr/>
            </p:nvSpPr>
            <p:spPr bwMode="auto">
              <a:xfrm>
                <a:off x="3084" y="1964"/>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8" name="Group 50"/>
              <p:cNvGrpSpPr>
                <a:grpSpLocks/>
              </p:cNvGrpSpPr>
              <p:nvPr/>
            </p:nvGrpSpPr>
            <p:grpSpPr bwMode="auto">
              <a:xfrm>
                <a:off x="2954" y="1961"/>
                <a:ext cx="168" cy="935"/>
                <a:chOff x="2954" y="1961"/>
                <a:chExt cx="168" cy="935"/>
              </a:xfrm>
            </p:grpSpPr>
            <p:sp>
              <p:nvSpPr>
                <p:cNvPr id="113711" name="AutoShape 47"/>
                <p:cNvSpPr>
                  <a:spLocks noChangeArrowheads="1"/>
                </p:cNvSpPr>
                <p:nvPr/>
              </p:nvSpPr>
              <p:spPr bwMode="auto">
                <a:xfrm rot="480000">
                  <a:off x="2954" y="19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3712" name="AutoShape 48"/>
                <p:cNvSpPr>
                  <a:spLocks noChangeArrowheads="1"/>
                </p:cNvSpPr>
                <p:nvPr/>
              </p:nvSpPr>
              <p:spPr bwMode="auto">
                <a:xfrm rot="10320000" flipH="1">
                  <a:off x="2954" y="2858"/>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3713" name="AutoShape 49"/>
                <p:cNvSpPr>
                  <a:spLocks noChangeArrowheads="1"/>
                </p:cNvSpPr>
                <p:nvPr/>
              </p:nvSpPr>
              <p:spPr bwMode="auto">
                <a:xfrm>
                  <a:off x="3014" y="1979"/>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9" name="Group 54"/>
              <p:cNvGrpSpPr>
                <a:grpSpLocks/>
              </p:cNvGrpSpPr>
              <p:nvPr/>
            </p:nvGrpSpPr>
            <p:grpSpPr bwMode="auto">
              <a:xfrm>
                <a:off x="3328" y="1961"/>
                <a:ext cx="168" cy="935"/>
                <a:chOff x="3328" y="1961"/>
                <a:chExt cx="168" cy="935"/>
              </a:xfrm>
            </p:grpSpPr>
            <p:sp>
              <p:nvSpPr>
                <p:cNvPr id="113715" name="AutoShape 51"/>
                <p:cNvSpPr>
                  <a:spLocks noChangeArrowheads="1"/>
                </p:cNvSpPr>
                <p:nvPr/>
              </p:nvSpPr>
              <p:spPr bwMode="auto">
                <a:xfrm rot="21120000" flipH="1">
                  <a:off x="3330" y="19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3716" name="AutoShape 52"/>
                <p:cNvSpPr>
                  <a:spLocks noChangeArrowheads="1"/>
                </p:cNvSpPr>
                <p:nvPr/>
              </p:nvSpPr>
              <p:spPr bwMode="auto">
                <a:xfrm rot="11280000">
                  <a:off x="3330" y="2858"/>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3717" name="AutoShape 53"/>
                <p:cNvSpPr>
                  <a:spLocks noChangeArrowheads="1"/>
                </p:cNvSpPr>
                <p:nvPr/>
              </p:nvSpPr>
              <p:spPr bwMode="auto">
                <a:xfrm>
                  <a:off x="3328" y="1979"/>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20" name="Group 58"/>
              <p:cNvGrpSpPr>
                <a:grpSpLocks/>
              </p:cNvGrpSpPr>
              <p:nvPr/>
            </p:nvGrpSpPr>
            <p:grpSpPr bwMode="auto">
              <a:xfrm>
                <a:off x="2535" y="1621"/>
                <a:ext cx="1353" cy="477"/>
                <a:chOff x="2535" y="1621"/>
                <a:chExt cx="1353" cy="477"/>
              </a:xfrm>
            </p:grpSpPr>
            <p:sp>
              <p:nvSpPr>
                <p:cNvPr id="113719" name="Oval 55"/>
                <p:cNvSpPr>
                  <a:spLocks noChangeArrowheads="1"/>
                </p:cNvSpPr>
                <p:nvPr/>
              </p:nvSpPr>
              <p:spPr bwMode="auto">
                <a:xfrm>
                  <a:off x="2635" y="1673"/>
                  <a:ext cx="1153" cy="373"/>
                </a:xfrm>
                <a:prstGeom prst="ellipse">
                  <a:avLst/>
                </a:prstGeom>
                <a:noFill/>
                <a:ln w="12699">
                  <a:solidFill>
                    <a:srgbClr val="CC0000"/>
                  </a:solidFill>
                  <a:round/>
                  <a:headEnd/>
                  <a:tailEnd/>
                </a:ln>
                <a:effectLst/>
              </p:spPr>
              <p:txBody>
                <a:bodyPr wrap="none" anchor="ctr"/>
                <a:lstStyle/>
                <a:p>
                  <a:endParaRPr lang="en-GB"/>
                </a:p>
              </p:txBody>
            </p:sp>
            <p:sp>
              <p:nvSpPr>
                <p:cNvPr id="113720" name="Oval 56"/>
                <p:cNvSpPr>
                  <a:spLocks noChangeArrowheads="1"/>
                </p:cNvSpPr>
                <p:nvPr/>
              </p:nvSpPr>
              <p:spPr bwMode="auto">
                <a:xfrm>
                  <a:off x="2535" y="1621"/>
                  <a:ext cx="1353" cy="477"/>
                </a:xfrm>
                <a:prstGeom prst="ellipse">
                  <a:avLst/>
                </a:prstGeom>
                <a:noFill/>
                <a:ln w="12699">
                  <a:solidFill>
                    <a:srgbClr val="CC0000"/>
                  </a:solidFill>
                  <a:round/>
                  <a:headEnd/>
                  <a:tailEnd/>
                </a:ln>
                <a:effectLst/>
              </p:spPr>
              <p:txBody>
                <a:bodyPr wrap="none" anchor="ctr"/>
                <a:lstStyle/>
                <a:p>
                  <a:endParaRPr lang="en-GB"/>
                </a:p>
              </p:txBody>
            </p:sp>
            <p:sp>
              <p:nvSpPr>
                <p:cNvPr id="113721" name="Oval 57"/>
                <p:cNvSpPr>
                  <a:spLocks noChangeArrowheads="1"/>
                </p:cNvSpPr>
                <p:nvPr/>
              </p:nvSpPr>
              <p:spPr bwMode="auto">
                <a:xfrm>
                  <a:off x="2743" y="1725"/>
                  <a:ext cx="937" cy="269"/>
                </a:xfrm>
                <a:prstGeom prst="ellipse">
                  <a:avLst/>
                </a:prstGeom>
                <a:noFill/>
                <a:ln w="12699">
                  <a:solidFill>
                    <a:srgbClr val="CC0000"/>
                  </a:solidFill>
                  <a:round/>
                  <a:headEnd/>
                  <a:tailEnd/>
                </a:ln>
                <a:effectLst/>
              </p:spPr>
              <p:txBody>
                <a:bodyPr wrap="none" anchor="ctr"/>
                <a:lstStyle/>
                <a:p>
                  <a:endParaRPr lang="en-GB"/>
                </a:p>
              </p:txBody>
            </p:sp>
          </p:grpSp>
          <p:sp>
            <p:nvSpPr>
              <p:cNvPr id="113723" name="Rectangle 59"/>
              <p:cNvSpPr>
                <a:spLocks noChangeArrowheads="1"/>
              </p:cNvSpPr>
              <p:nvPr/>
            </p:nvSpPr>
            <p:spPr bwMode="auto">
              <a:xfrm>
                <a:off x="3176" y="1968"/>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21" name="Group 76"/>
          <p:cNvGrpSpPr>
            <a:grpSpLocks/>
          </p:cNvGrpSpPr>
          <p:nvPr/>
        </p:nvGrpSpPr>
        <p:grpSpPr bwMode="auto">
          <a:xfrm>
            <a:off x="1033463" y="792163"/>
            <a:ext cx="725487" cy="973137"/>
            <a:chOff x="651" y="499"/>
            <a:chExt cx="457" cy="613"/>
          </a:xfrm>
        </p:grpSpPr>
        <p:sp>
          <p:nvSpPr>
            <p:cNvPr id="113726" name="Line 62"/>
            <p:cNvSpPr>
              <a:spLocks noChangeShapeType="1"/>
            </p:cNvSpPr>
            <p:nvPr/>
          </p:nvSpPr>
          <p:spPr bwMode="auto">
            <a:xfrm flipV="1">
              <a:off x="766" y="49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3727" name="Line 63"/>
            <p:cNvSpPr>
              <a:spLocks noChangeShapeType="1"/>
            </p:cNvSpPr>
            <p:nvPr/>
          </p:nvSpPr>
          <p:spPr bwMode="auto">
            <a:xfrm>
              <a:off x="769" y="91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3728" name="Line 64"/>
            <p:cNvSpPr>
              <a:spLocks noChangeShapeType="1"/>
            </p:cNvSpPr>
            <p:nvPr/>
          </p:nvSpPr>
          <p:spPr bwMode="auto">
            <a:xfrm>
              <a:off x="875" y="81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3729" name="Rectangle 65"/>
            <p:cNvSpPr>
              <a:spLocks noChangeArrowheads="1"/>
            </p:cNvSpPr>
            <p:nvPr/>
          </p:nvSpPr>
          <p:spPr bwMode="auto">
            <a:xfrm>
              <a:off x="651" y="70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2" name="Group 69"/>
            <p:cNvGrpSpPr>
              <a:grpSpLocks/>
            </p:cNvGrpSpPr>
            <p:nvPr/>
          </p:nvGrpSpPr>
          <p:grpSpPr bwMode="auto">
            <a:xfrm>
              <a:off x="675" y="715"/>
              <a:ext cx="60" cy="59"/>
              <a:chOff x="675" y="715"/>
              <a:chExt cx="60" cy="59"/>
            </a:xfrm>
          </p:grpSpPr>
          <p:sp>
            <p:nvSpPr>
              <p:cNvPr id="113730" name="AutoShape 66"/>
              <p:cNvSpPr>
                <a:spLocks noChangeArrowheads="1"/>
              </p:cNvSpPr>
              <p:nvPr/>
            </p:nvSpPr>
            <p:spPr bwMode="auto">
              <a:xfrm>
                <a:off x="675" y="71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3731" name="Line 67"/>
              <p:cNvSpPr>
                <a:spLocks noChangeShapeType="1"/>
              </p:cNvSpPr>
              <p:nvPr/>
            </p:nvSpPr>
            <p:spPr bwMode="auto">
              <a:xfrm>
                <a:off x="696" y="72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3732" name="Line 68"/>
              <p:cNvSpPr>
                <a:spLocks noChangeShapeType="1"/>
              </p:cNvSpPr>
              <p:nvPr/>
            </p:nvSpPr>
            <p:spPr bwMode="auto">
              <a:xfrm>
                <a:off x="714" y="72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3734" name="Freeform 70"/>
            <p:cNvSpPr>
              <a:spLocks/>
            </p:cNvSpPr>
            <p:nvPr/>
          </p:nvSpPr>
          <p:spPr bwMode="auto">
            <a:xfrm>
              <a:off x="917" y="75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3" name="Group 74"/>
            <p:cNvGrpSpPr>
              <a:grpSpLocks/>
            </p:cNvGrpSpPr>
            <p:nvPr/>
          </p:nvGrpSpPr>
          <p:grpSpPr bwMode="auto">
            <a:xfrm>
              <a:off x="707" y="882"/>
              <a:ext cx="115" cy="15"/>
              <a:chOff x="707" y="882"/>
              <a:chExt cx="115" cy="15"/>
            </a:xfrm>
          </p:grpSpPr>
          <p:sp>
            <p:nvSpPr>
              <p:cNvPr id="113735" name="Line 71"/>
              <p:cNvSpPr>
                <a:spLocks noChangeShapeType="1"/>
              </p:cNvSpPr>
              <p:nvPr/>
            </p:nvSpPr>
            <p:spPr bwMode="auto">
              <a:xfrm>
                <a:off x="707" y="89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3736" name="Line 72"/>
              <p:cNvSpPr>
                <a:spLocks noChangeShapeType="1"/>
              </p:cNvSpPr>
              <p:nvPr/>
            </p:nvSpPr>
            <p:spPr bwMode="auto">
              <a:xfrm>
                <a:off x="789" y="89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3737" name="Line 73"/>
              <p:cNvSpPr>
                <a:spLocks noChangeShapeType="1"/>
              </p:cNvSpPr>
              <p:nvPr/>
            </p:nvSpPr>
            <p:spPr bwMode="auto">
              <a:xfrm flipV="1">
                <a:off x="745" y="88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3739" name="Freeform 75"/>
            <p:cNvSpPr>
              <a:spLocks/>
            </p:cNvSpPr>
            <p:nvPr/>
          </p:nvSpPr>
          <p:spPr bwMode="auto">
            <a:xfrm>
              <a:off x="688" y="82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13741" name="Rectangle 77"/>
          <p:cNvSpPr>
            <a:spLocks noChangeArrowheads="1"/>
          </p:cNvSpPr>
          <p:nvPr/>
        </p:nvSpPr>
        <p:spPr bwMode="auto">
          <a:xfrm>
            <a:off x="0" y="282575"/>
            <a:ext cx="5429250" cy="457200"/>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a:t>Inductive Magnetic Sensor</a:t>
            </a:r>
          </a:p>
        </p:txBody>
      </p:sp>
      <p:sp>
        <p:nvSpPr>
          <p:cNvPr id="7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8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8426"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1000">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596900" y="1949450"/>
            <a:ext cx="3917950" cy="922338"/>
            <a:chOff x="376" y="1228"/>
            <a:chExt cx="2468" cy="581"/>
          </a:xfrm>
        </p:grpSpPr>
        <p:sp>
          <p:nvSpPr>
            <p:cNvPr id="114690" name="Oval 2"/>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3" name="Group 31"/>
            <p:cNvGrpSpPr>
              <a:grpSpLocks/>
            </p:cNvGrpSpPr>
            <p:nvPr/>
          </p:nvGrpSpPr>
          <p:grpSpPr bwMode="auto">
            <a:xfrm>
              <a:off x="376" y="1332"/>
              <a:ext cx="2468" cy="477"/>
              <a:chOff x="376" y="1332"/>
              <a:chExt cx="2468" cy="477"/>
            </a:xfrm>
          </p:grpSpPr>
          <p:grpSp>
            <p:nvGrpSpPr>
              <p:cNvPr id="4" name="Group 14"/>
              <p:cNvGrpSpPr>
                <a:grpSpLocks/>
              </p:cNvGrpSpPr>
              <p:nvPr/>
            </p:nvGrpSpPr>
            <p:grpSpPr bwMode="auto">
              <a:xfrm>
                <a:off x="376" y="1342"/>
                <a:ext cx="1092" cy="248"/>
                <a:chOff x="376" y="1342"/>
                <a:chExt cx="1092" cy="248"/>
              </a:xfrm>
            </p:grpSpPr>
            <p:grpSp>
              <p:nvGrpSpPr>
                <p:cNvPr id="5" name="Group 12"/>
                <p:cNvGrpSpPr>
                  <a:grpSpLocks/>
                </p:cNvGrpSpPr>
                <p:nvPr/>
              </p:nvGrpSpPr>
              <p:grpSpPr bwMode="auto">
                <a:xfrm>
                  <a:off x="376" y="1342"/>
                  <a:ext cx="444" cy="248"/>
                  <a:chOff x="376" y="1342"/>
                  <a:chExt cx="444" cy="248"/>
                </a:xfrm>
              </p:grpSpPr>
              <p:grpSp>
                <p:nvGrpSpPr>
                  <p:cNvPr id="6" name="Group 5"/>
                  <p:cNvGrpSpPr>
                    <a:grpSpLocks/>
                  </p:cNvGrpSpPr>
                  <p:nvPr/>
                </p:nvGrpSpPr>
                <p:grpSpPr bwMode="auto">
                  <a:xfrm>
                    <a:off x="386" y="1522"/>
                    <a:ext cx="434" cy="68"/>
                    <a:chOff x="386" y="1522"/>
                    <a:chExt cx="434" cy="68"/>
                  </a:xfrm>
                </p:grpSpPr>
                <p:sp>
                  <p:nvSpPr>
                    <p:cNvPr id="114691" name="Rectangle 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4692" name="Line 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8"/>
                  <p:cNvGrpSpPr>
                    <a:grpSpLocks/>
                  </p:cNvGrpSpPr>
                  <p:nvPr/>
                </p:nvGrpSpPr>
                <p:grpSpPr bwMode="auto">
                  <a:xfrm>
                    <a:off x="376" y="1452"/>
                    <a:ext cx="430" cy="22"/>
                    <a:chOff x="376" y="1452"/>
                    <a:chExt cx="430" cy="22"/>
                  </a:xfrm>
                </p:grpSpPr>
                <p:sp>
                  <p:nvSpPr>
                    <p:cNvPr id="114694" name="Rectangle 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4695" name="Line 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8" name="Group 11"/>
                  <p:cNvGrpSpPr>
                    <a:grpSpLocks/>
                  </p:cNvGrpSpPr>
                  <p:nvPr/>
                </p:nvGrpSpPr>
                <p:grpSpPr bwMode="auto">
                  <a:xfrm>
                    <a:off x="394" y="1342"/>
                    <a:ext cx="426" cy="66"/>
                    <a:chOff x="394" y="1342"/>
                    <a:chExt cx="426" cy="66"/>
                  </a:xfrm>
                </p:grpSpPr>
                <p:sp>
                  <p:nvSpPr>
                    <p:cNvPr id="114697" name="Rectangle 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4698" name="Line 1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14701" name="Rectangle 13"/>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14703" name="Rectangle 15"/>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14704" name="Freeform 16"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14705" name="Rectangle 17"/>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14706" name="Rectangle 18"/>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4707" name="Rectangle 19"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14708" name="Rectangle 20"/>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4709" name="Rectangle 21"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9" name="Group 30"/>
              <p:cNvGrpSpPr>
                <a:grpSpLocks/>
              </p:cNvGrpSpPr>
              <p:nvPr/>
            </p:nvGrpSpPr>
            <p:grpSpPr bwMode="auto">
              <a:xfrm>
                <a:off x="2215" y="1557"/>
                <a:ext cx="480" cy="233"/>
                <a:chOff x="2215" y="1557"/>
                <a:chExt cx="480" cy="233"/>
              </a:xfrm>
            </p:grpSpPr>
            <p:grpSp>
              <p:nvGrpSpPr>
                <p:cNvPr id="10" name="Group 25"/>
                <p:cNvGrpSpPr>
                  <a:grpSpLocks/>
                </p:cNvGrpSpPr>
                <p:nvPr/>
              </p:nvGrpSpPr>
              <p:grpSpPr bwMode="auto">
                <a:xfrm>
                  <a:off x="2215" y="1557"/>
                  <a:ext cx="230" cy="233"/>
                  <a:chOff x="2215" y="1557"/>
                  <a:chExt cx="230" cy="233"/>
                </a:xfrm>
              </p:grpSpPr>
              <p:sp>
                <p:nvSpPr>
                  <p:cNvPr id="114710" name="AutoShape 22"/>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4711" name="AutoShape 23"/>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4712" name="AutoShape 24"/>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11" name="Group 29"/>
                <p:cNvGrpSpPr>
                  <a:grpSpLocks/>
                </p:cNvGrpSpPr>
                <p:nvPr/>
              </p:nvGrpSpPr>
              <p:grpSpPr bwMode="auto">
                <a:xfrm>
                  <a:off x="2465" y="1557"/>
                  <a:ext cx="230" cy="233"/>
                  <a:chOff x="2465" y="1557"/>
                  <a:chExt cx="230" cy="233"/>
                </a:xfrm>
              </p:grpSpPr>
              <p:sp>
                <p:nvSpPr>
                  <p:cNvPr id="114714" name="AutoShape 26"/>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4715" name="AutoShape 27"/>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4716" name="AutoShape 28"/>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grpSp>
      </p:grpSp>
      <p:grpSp>
        <p:nvGrpSpPr>
          <p:cNvPr id="12" name="Group 43"/>
          <p:cNvGrpSpPr>
            <a:grpSpLocks/>
          </p:cNvGrpSpPr>
          <p:nvPr/>
        </p:nvGrpSpPr>
        <p:grpSpPr bwMode="auto">
          <a:xfrm>
            <a:off x="1552575" y="2892425"/>
            <a:ext cx="5842000" cy="1930400"/>
            <a:chOff x="978" y="1822"/>
            <a:chExt cx="3680" cy="1216"/>
          </a:xfrm>
        </p:grpSpPr>
        <p:grpSp>
          <p:nvGrpSpPr>
            <p:cNvPr id="13" name="Group 38"/>
            <p:cNvGrpSpPr>
              <a:grpSpLocks/>
            </p:cNvGrpSpPr>
            <p:nvPr/>
          </p:nvGrpSpPr>
          <p:grpSpPr bwMode="auto">
            <a:xfrm>
              <a:off x="978" y="1822"/>
              <a:ext cx="3680" cy="1216"/>
              <a:chOff x="978" y="1822"/>
              <a:chExt cx="3680" cy="1216"/>
            </a:xfrm>
          </p:grpSpPr>
          <p:sp>
            <p:nvSpPr>
              <p:cNvPr id="114721" name="Rectangle 33"/>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14" name="Group 37"/>
              <p:cNvGrpSpPr>
                <a:grpSpLocks/>
              </p:cNvGrpSpPr>
              <p:nvPr/>
            </p:nvGrpSpPr>
            <p:grpSpPr bwMode="auto">
              <a:xfrm>
                <a:off x="978" y="1822"/>
                <a:ext cx="3680" cy="1216"/>
                <a:chOff x="978" y="1822"/>
                <a:chExt cx="3680" cy="1216"/>
              </a:xfrm>
            </p:grpSpPr>
            <p:sp>
              <p:nvSpPr>
                <p:cNvPr id="114722" name="Rectangle 34"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4723" name="Rectangle 35"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4724" name="Rectangle 36"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15" name="Group 42"/>
            <p:cNvGrpSpPr>
              <a:grpSpLocks/>
            </p:cNvGrpSpPr>
            <p:nvPr/>
          </p:nvGrpSpPr>
          <p:grpSpPr bwMode="auto">
            <a:xfrm>
              <a:off x="980" y="2596"/>
              <a:ext cx="464" cy="248"/>
              <a:chOff x="980" y="2596"/>
              <a:chExt cx="464" cy="248"/>
            </a:xfrm>
          </p:grpSpPr>
          <p:sp>
            <p:nvSpPr>
              <p:cNvPr id="114727" name="Rectangle 39"/>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4728" name="Rectangle 40"/>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4729" name="Rectangle 41"/>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16" name="Group 61"/>
          <p:cNvGrpSpPr>
            <a:grpSpLocks/>
          </p:cNvGrpSpPr>
          <p:nvPr/>
        </p:nvGrpSpPr>
        <p:grpSpPr bwMode="auto">
          <a:xfrm>
            <a:off x="3771900" y="2578100"/>
            <a:ext cx="5364163" cy="2024063"/>
            <a:chOff x="2376" y="1624"/>
            <a:chExt cx="3379" cy="1275"/>
          </a:xfrm>
        </p:grpSpPr>
        <p:sp>
          <p:nvSpPr>
            <p:cNvPr id="114732" name="Rectangle 44"/>
            <p:cNvSpPr>
              <a:spLocks noChangeArrowheads="1"/>
            </p:cNvSpPr>
            <p:nvPr/>
          </p:nvSpPr>
          <p:spPr bwMode="auto">
            <a:xfrm>
              <a:off x="3402" y="2304"/>
              <a:ext cx="2353"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7" name="Group 60"/>
            <p:cNvGrpSpPr>
              <a:grpSpLocks/>
            </p:cNvGrpSpPr>
            <p:nvPr/>
          </p:nvGrpSpPr>
          <p:grpSpPr bwMode="auto">
            <a:xfrm>
              <a:off x="2376" y="1624"/>
              <a:ext cx="1353" cy="1275"/>
              <a:chOff x="2376" y="1624"/>
              <a:chExt cx="1353" cy="1275"/>
            </a:xfrm>
          </p:grpSpPr>
          <p:sp>
            <p:nvSpPr>
              <p:cNvPr id="114733" name="AutoShape 45"/>
              <p:cNvSpPr>
                <a:spLocks noChangeArrowheads="1"/>
              </p:cNvSpPr>
              <p:nvPr/>
            </p:nvSpPr>
            <p:spPr bwMode="auto">
              <a:xfrm>
                <a:off x="2726" y="2223"/>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4734" name="Rectangle 46"/>
              <p:cNvSpPr>
                <a:spLocks noChangeArrowheads="1"/>
              </p:cNvSpPr>
              <p:nvPr/>
            </p:nvSpPr>
            <p:spPr bwMode="auto">
              <a:xfrm>
                <a:off x="2925" y="1967"/>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8" name="Group 50"/>
              <p:cNvGrpSpPr>
                <a:grpSpLocks/>
              </p:cNvGrpSpPr>
              <p:nvPr/>
            </p:nvGrpSpPr>
            <p:grpSpPr bwMode="auto">
              <a:xfrm>
                <a:off x="2795" y="1964"/>
                <a:ext cx="168" cy="935"/>
                <a:chOff x="2795" y="1964"/>
                <a:chExt cx="168" cy="935"/>
              </a:xfrm>
            </p:grpSpPr>
            <p:sp>
              <p:nvSpPr>
                <p:cNvPr id="114735" name="AutoShape 47"/>
                <p:cNvSpPr>
                  <a:spLocks noChangeArrowheads="1"/>
                </p:cNvSpPr>
                <p:nvPr/>
              </p:nvSpPr>
              <p:spPr bwMode="auto">
                <a:xfrm rot="480000">
                  <a:off x="2795" y="19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4736" name="AutoShape 48"/>
                <p:cNvSpPr>
                  <a:spLocks noChangeArrowheads="1"/>
                </p:cNvSpPr>
                <p:nvPr/>
              </p:nvSpPr>
              <p:spPr bwMode="auto">
                <a:xfrm rot="10320000" flipH="1">
                  <a:off x="2795" y="28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4737" name="AutoShape 49"/>
                <p:cNvSpPr>
                  <a:spLocks noChangeArrowheads="1"/>
                </p:cNvSpPr>
                <p:nvPr/>
              </p:nvSpPr>
              <p:spPr bwMode="auto">
                <a:xfrm>
                  <a:off x="2855" y="1982"/>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9" name="Group 54"/>
              <p:cNvGrpSpPr>
                <a:grpSpLocks/>
              </p:cNvGrpSpPr>
              <p:nvPr/>
            </p:nvGrpSpPr>
            <p:grpSpPr bwMode="auto">
              <a:xfrm>
                <a:off x="3169" y="1964"/>
                <a:ext cx="168" cy="935"/>
                <a:chOff x="3169" y="1964"/>
                <a:chExt cx="168" cy="935"/>
              </a:xfrm>
            </p:grpSpPr>
            <p:sp>
              <p:nvSpPr>
                <p:cNvPr id="114739" name="AutoShape 51"/>
                <p:cNvSpPr>
                  <a:spLocks noChangeArrowheads="1"/>
                </p:cNvSpPr>
                <p:nvPr/>
              </p:nvSpPr>
              <p:spPr bwMode="auto">
                <a:xfrm rot="21120000" flipH="1">
                  <a:off x="3171" y="19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4740" name="AutoShape 52"/>
                <p:cNvSpPr>
                  <a:spLocks noChangeArrowheads="1"/>
                </p:cNvSpPr>
                <p:nvPr/>
              </p:nvSpPr>
              <p:spPr bwMode="auto">
                <a:xfrm rot="11280000">
                  <a:off x="3171" y="28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4741" name="AutoShape 53"/>
                <p:cNvSpPr>
                  <a:spLocks noChangeArrowheads="1"/>
                </p:cNvSpPr>
                <p:nvPr/>
              </p:nvSpPr>
              <p:spPr bwMode="auto">
                <a:xfrm>
                  <a:off x="3169" y="1982"/>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20" name="Group 58"/>
              <p:cNvGrpSpPr>
                <a:grpSpLocks/>
              </p:cNvGrpSpPr>
              <p:nvPr/>
            </p:nvGrpSpPr>
            <p:grpSpPr bwMode="auto">
              <a:xfrm>
                <a:off x="2376" y="1624"/>
                <a:ext cx="1353" cy="477"/>
                <a:chOff x="2376" y="1624"/>
                <a:chExt cx="1353" cy="477"/>
              </a:xfrm>
            </p:grpSpPr>
            <p:sp>
              <p:nvSpPr>
                <p:cNvPr id="114743" name="Oval 55"/>
                <p:cNvSpPr>
                  <a:spLocks noChangeArrowheads="1"/>
                </p:cNvSpPr>
                <p:nvPr/>
              </p:nvSpPr>
              <p:spPr bwMode="auto">
                <a:xfrm>
                  <a:off x="2476" y="1676"/>
                  <a:ext cx="1153" cy="373"/>
                </a:xfrm>
                <a:prstGeom prst="ellipse">
                  <a:avLst/>
                </a:prstGeom>
                <a:noFill/>
                <a:ln w="12699">
                  <a:solidFill>
                    <a:srgbClr val="CC0000"/>
                  </a:solidFill>
                  <a:round/>
                  <a:headEnd/>
                  <a:tailEnd/>
                </a:ln>
                <a:effectLst/>
              </p:spPr>
              <p:txBody>
                <a:bodyPr wrap="none" anchor="ctr"/>
                <a:lstStyle/>
                <a:p>
                  <a:endParaRPr lang="en-GB"/>
                </a:p>
              </p:txBody>
            </p:sp>
            <p:sp>
              <p:nvSpPr>
                <p:cNvPr id="114744" name="Oval 56"/>
                <p:cNvSpPr>
                  <a:spLocks noChangeArrowheads="1"/>
                </p:cNvSpPr>
                <p:nvPr/>
              </p:nvSpPr>
              <p:spPr bwMode="auto">
                <a:xfrm>
                  <a:off x="2376" y="1624"/>
                  <a:ext cx="1353" cy="477"/>
                </a:xfrm>
                <a:prstGeom prst="ellipse">
                  <a:avLst/>
                </a:prstGeom>
                <a:noFill/>
                <a:ln w="12699">
                  <a:solidFill>
                    <a:srgbClr val="CC0000"/>
                  </a:solidFill>
                  <a:round/>
                  <a:headEnd/>
                  <a:tailEnd/>
                </a:ln>
                <a:effectLst/>
              </p:spPr>
              <p:txBody>
                <a:bodyPr wrap="none" anchor="ctr"/>
                <a:lstStyle/>
                <a:p>
                  <a:endParaRPr lang="en-GB"/>
                </a:p>
              </p:txBody>
            </p:sp>
            <p:sp>
              <p:nvSpPr>
                <p:cNvPr id="114745" name="Oval 57"/>
                <p:cNvSpPr>
                  <a:spLocks noChangeArrowheads="1"/>
                </p:cNvSpPr>
                <p:nvPr/>
              </p:nvSpPr>
              <p:spPr bwMode="auto">
                <a:xfrm>
                  <a:off x="2584" y="1728"/>
                  <a:ext cx="937" cy="269"/>
                </a:xfrm>
                <a:prstGeom prst="ellipse">
                  <a:avLst/>
                </a:prstGeom>
                <a:noFill/>
                <a:ln w="12699">
                  <a:solidFill>
                    <a:srgbClr val="CC0000"/>
                  </a:solidFill>
                  <a:round/>
                  <a:headEnd/>
                  <a:tailEnd/>
                </a:ln>
                <a:effectLst/>
              </p:spPr>
              <p:txBody>
                <a:bodyPr wrap="none" anchor="ctr"/>
                <a:lstStyle/>
                <a:p>
                  <a:endParaRPr lang="en-GB"/>
                </a:p>
              </p:txBody>
            </p:sp>
          </p:grpSp>
          <p:sp>
            <p:nvSpPr>
              <p:cNvPr id="114747" name="Rectangle 59"/>
              <p:cNvSpPr>
                <a:spLocks noChangeArrowheads="1"/>
              </p:cNvSpPr>
              <p:nvPr/>
            </p:nvSpPr>
            <p:spPr bwMode="auto">
              <a:xfrm>
                <a:off x="3017" y="1971"/>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21" name="Group 76"/>
          <p:cNvGrpSpPr>
            <a:grpSpLocks/>
          </p:cNvGrpSpPr>
          <p:nvPr/>
        </p:nvGrpSpPr>
        <p:grpSpPr bwMode="auto">
          <a:xfrm>
            <a:off x="1033463" y="792163"/>
            <a:ext cx="725487" cy="973137"/>
            <a:chOff x="651" y="499"/>
            <a:chExt cx="457" cy="613"/>
          </a:xfrm>
        </p:grpSpPr>
        <p:sp>
          <p:nvSpPr>
            <p:cNvPr id="114750" name="Line 62"/>
            <p:cNvSpPr>
              <a:spLocks noChangeShapeType="1"/>
            </p:cNvSpPr>
            <p:nvPr/>
          </p:nvSpPr>
          <p:spPr bwMode="auto">
            <a:xfrm flipV="1">
              <a:off x="766" y="49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4751" name="Line 63"/>
            <p:cNvSpPr>
              <a:spLocks noChangeShapeType="1"/>
            </p:cNvSpPr>
            <p:nvPr/>
          </p:nvSpPr>
          <p:spPr bwMode="auto">
            <a:xfrm>
              <a:off x="769" y="91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4752" name="Line 64"/>
            <p:cNvSpPr>
              <a:spLocks noChangeShapeType="1"/>
            </p:cNvSpPr>
            <p:nvPr/>
          </p:nvSpPr>
          <p:spPr bwMode="auto">
            <a:xfrm>
              <a:off x="875" y="81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4753" name="Rectangle 65"/>
            <p:cNvSpPr>
              <a:spLocks noChangeArrowheads="1"/>
            </p:cNvSpPr>
            <p:nvPr/>
          </p:nvSpPr>
          <p:spPr bwMode="auto">
            <a:xfrm>
              <a:off x="651" y="70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2" name="Group 69"/>
            <p:cNvGrpSpPr>
              <a:grpSpLocks/>
            </p:cNvGrpSpPr>
            <p:nvPr/>
          </p:nvGrpSpPr>
          <p:grpSpPr bwMode="auto">
            <a:xfrm>
              <a:off x="675" y="715"/>
              <a:ext cx="60" cy="59"/>
              <a:chOff x="675" y="715"/>
              <a:chExt cx="60" cy="59"/>
            </a:xfrm>
          </p:grpSpPr>
          <p:sp>
            <p:nvSpPr>
              <p:cNvPr id="114754" name="AutoShape 66"/>
              <p:cNvSpPr>
                <a:spLocks noChangeArrowheads="1"/>
              </p:cNvSpPr>
              <p:nvPr/>
            </p:nvSpPr>
            <p:spPr bwMode="auto">
              <a:xfrm>
                <a:off x="675" y="71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4755" name="Line 67"/>
              <p:cNvSpPr>
                <a:spLocks noChangeShapeType="1"/>
              </p:cNvSpPr>
              <p:nvPr/>
            </p:nvSpPr>
            <p:spPr bwMode="auto">
              <a:xfrm>
                <a:off x="696" y="72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4756" name="Line 68"/>
              <p:cNvSpPr>
                <a:spLocks noChangeShapeType="1"/>
              </p:cNvSpPr>
              <p:nvPr/>
            </p:nvSpPr>
            <p:spPr bwMode="auto">
              <a:xfrm>
                <a:off x="714" y="72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4758" name="Freeform 70"/>
            <p:cNvSpPr>
              <a:spLocks/>
            </p:cNvSpPr>
            <p:nvPr/>
          </p:nvSpPr>
          <p:spPr bwMode="auto">
            <a:xfrm>
              <a:off x="917" y="75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3" name="Group 74"/>
            <p:cNvGrpSpPr>
              <a:grpSpLocks/>
            </p:cNvGrpSpPr>
            <p:nvPr/>
          </p:nvGrpSpPr>
          <p:grpSpPr bwMode="auto">
            <a:xfrm>
              <a:off x="707" y="882"/>
              <a:ext cx="115" cy="15"/>
              <a:chOff x="707" y="882"/>
              <a:chExt cx="115" cy="15"/>
            </a:xfrm>
          </p:grpSpPr>
          <p:sp>
            <p:nvSpPr>
              <p:cNvPr id="114759" name="Line 71"/>
              <p:cNvSpPr>
                <a:spLocks noChangeShapeType="1"/>
              </p:cNvSpPr>
              <p:nvPr/>
            </p:nvSpPr>
            <p:spPr bwMode="auto">
              <a:xfrm>
                <a:off x="707" y="89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4760" name="Line 72"/>
              <p:cNvSpPr>
                <a:spLocks noChangeShapeType="1"/>
              </p:cNvSpPr>
              <p:nvPr/>
            </p:nvSpPr>
            <p:spPr bwMode="auto">
              <a:xfrm>
                <a:off x="789" y="89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4761" name="Line 73"/>
              <p:cNvSpPr>
                <a:spLocks noChangeShapeType="1"/>
              </p:cNvSpPr>
              <p:nvPr/>
            </p:nvSpPr>
            <p:spPr bwMode="auto">
              <a:xfrm flipV="1">
                <a:off x="745" y="88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4763" name="Freeform 75"/>
            <p:cNvSpPr>
              <a:spLocks/>
            </p:cNvSpPr>
            <p:nvPr/>
          </p:nvSpPr>
          <p:spPr bwMode="auto">
            <a:xfrm>
              <a:off x="688" y="82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14765" name="Rectangle 77"/>
          <p:cNvSpPr>
            <a:spLocks noChangeArrowheads="1"/>
          </p:cNvSpPr>
          <p:nvPr/>
        </p:nvSpPr>
        <p:spPr bwMode="auto">
          <a:xfrm>
            <a:off x="0" y="282575"/>
            <a:ext cx="5429250" cy="457200"/>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a:t>Inductive Magnetic Sensor</a:t>
            </a:r>
          </a:p>
        </p:txBody>
      </p:sp>
      <p:sp>
        <p:nvSpPr>
          <p:cNvPr id="7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8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89450"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1000">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p:cNvSpPr>
            <a:spLocks noChangeArrowheads="1"/>
          </p:cNvSpPr>
          <p:nvPr/>
        </p:nvSpPr>
        <p:spPr bwMode="auto">
          <a:xfrm>
            <a:off x="4006850" y="1949450"/>
            <a:ext cx="241300" cy="487363"/>
          </a:xfrm>
          <a:prstGeom prst="ellipse">
            <a:avLst/>
          </a:prstGeom>
          <a:solidFill>
            <a:srgbClr val="CCFF33"/>
          </a:solidFill>
          <a:ln w="12699">
            <a:solidFill>
              <a:schemeClr val="tx1"/>
            </a:solidFill>
            <a:round/>
            <a:headEnd/>
            <a:tailEnd/>
          </a:ln>
          <a:effectLst/>
        </p:spPr>
        <p:txBody>
          <a:bodyPr wrap="none" anchor="ctr"/>
          <a:lstStyle/>
          <a:p>
            <a:endParaRPr lang="en-GB"/>
          </a:p>
        </p:txBody>
      </p:sp>
      <p:grpSp>
        <p:nvGrpSpPr>
          <p:cNvPr id="2" name="Group 31"/>
          <p:cNvGrpSpPr>
            <a:grpSpLocks/>
          </p:cNvGrpSpPr>
          <p:nvPr/>
        </p:nvGrpSpPr>
        <p:grpSpPr bwMode="auto">
          <a:xfrm>
            <a:off x="596900" y="2114550"/>
            <a:ext cx="3917950" cy="757238"/>
            <a:chOff x="376" y="1332"/>
            <a:chExt cx="2468" cy="477"/>
          </a:xfrm>
        </p:grpSpPr>
        <p:grpSp>
          <p:nvGrpSpPr>
            <p:cNvPr id="3" name="Group 14"/>
            <p:cNvGrpSpPr>
              <a:grpSpLocks/>
            </p:cNvGrpSpPr>
            <p:nvPr/>
          </p:nvGrpSpPr>
          <p:grpSpPr bwMode="auto">
            <a:xfrm>
              <a:off x="376" y="1342"/>
              <a:ext cx="1092" cy="248"/>
              <a:chOff x="376" y="1342"/>
              <a:chExt cx="1092" cy="248"/>
            </a:xfrm>
          </p:grpSpPr>
          <p:grpSp>
            <p:nvGrpSpPr>
              <p:cNvPr id="4" name="Group 12"/>
              <p:cNvGrpSpPr>
                <a:grpSpLocks/>
              </p:cNvGrpSpPr>
              <p:nvPr/>
            </p:nvGrpSpPr>
            <p:grpSpPr bwMode="auto">
              <a:xfrm>
                <a:off x="376" y="1342"/>
                <a:ext cx="444" cy="248"/>
                <a:chOff x="376" y="1342"/>
                <a:chExt cx="444" cy="248"/>
              </a:xfrm>
            </p:grpSpPr>
            <p:grpSp>
              <p:nvGrpSpPr>
                <p:cNvPr id="5" name="Group 5"/>
                <p:cNvGrpSpPr>
                  <a:grpSpLocks/>
                </p:cNvGrpSpPr>
                <p:nvPr/>
              </p:nvGrpSpPr>
              <p:grpSpPr bwMode="auto">
                <a:xfrm>
                  <a:off x="386" y="1522"/>
                  <a:ext cx="434" cy="68"/>
                  <a:chOff x="386" y="1522"/>
                  <a:chExt cx="434" cy="68"/>
                </a:xfrm>
              </p:grpSpPr>
              <p:sp>
                <p:nvSpPr>
                  <p:cNvPr id="115715" name="Rectangle 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5716" name="Line 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6" name="Group 8"/>
                <p:cNvGrpSpPr>
                  <a:grpSpLocks/>
                </p:cNvGrpSpPr>
                <p:nvPr/>
              </p:nvGrpSpPr>
              <p:grpSpPr bwMode="auto">
                <a:xfrm>
                  <a:off x="376" y="1452"/>
                  <a:ext cx="430" cy="22"/>
                  <a:chOff x="376" y="1452"/>
                  <a:chExt cx="430" cy="22"/>
                </a:xfrm>
              </p:grpSpPr>
              <p:sp>
                <p:nvSpPr>
                  <p:cNvPr id="115718" name="Rectangle 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5719" name="Line 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11"/>
                <p:cNvGrpSpPr>
                  <a:grpSpLocks/>
                </p:cNvGrpSpPr>
                <p:nvPr/>
              </p:nvGrpSpPr>
              <p:grpSpPr bwMode="auto">
                <a:xfrm>
                  <a:off x="394" y="1342"/>
                  <a:ext cx="426" cy="66"/>
                  <a:chOff x="394" y="1342"/>
                  <a:chExt cx="426" cy="66"/>
                </a:xfrm>
              </p:grpSpPr>
              <p:sp>
                <p:nvSpPr>
                  <p:cNvPr id="115721" name="Rectangle 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5722" name="Line 1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15725" name="Rectangle 13"/>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15727" name="Rectangle 15"/>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15728" name="Freeform 16"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15729" name="Rectangle 17"/>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15730" name="Rectangle 18"/>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5731" name="Rectangle 19"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15732" name="Rectangle 20"/>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5733" name="Rectangle 21"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8" name="Group 30"/>
            <p:cNvGrpSpPr>
              <a:grpSpLocks/>
            </p:cNvGrpSpPr>
            <p:nvPr/>
          </p:nvGrpSpPr>
          <p:grpSpPr bwMode="auto">
            <a:xfrm>
              <a:off x="2215" y="1557"/>
              <a:ext cx="480" cy="233"/>
              <a:chOff x="2215" y="1557"/>
              <a:chExt cx="480" cy="233"/>
            </a:xfrm>
          </p:grpSpPr>
          <p:grpSp>
            <p:nvGrpSpPr>
              <p:cNvPr id="9" name="Group 25"/>
              <p:cNvGrpSpPr>
                <a:grpSpLocks/>
              </p:cNvGrpSpPr>
              <p:nvPr/>
            </p:nvGrpSpPr>
            <p:grpSpPr bwMode="auto">
              <a:xfrm>
                <a:off x="2215" y="1557"/>
                <a:ext cx="230" cy="233"/>
                <a:chOff x="2215" y="1557"/>
                <a:chExt cx="230" cy="233"/>
              </a:xfrm>
            </p:grpSpPr>
            <p:sp>
              <p:nvSpPr>
                <p:cNvPr id="115734" name="AutoShape 22"/>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5735" name="AutoShape 23"/>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5736" name="AutoShape 24"/>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10" name="Group 29"/>
              <p:cNvGrpSpPr>
                <a:grpSpLocks/>
              </p:cNvGrpSpPr>
              <p:nvPr/>
            </p:nvGrpSpPr>
            <p:grpSpPr bwMode="auto">
              <a:xfrm>
                <a:off x="2465" y="1557"/>
                <a:ext cx="230" cy="233"/>
                <a:chOff x="2465" y="1557"/>
                <a:chExt cx="230" cy="233"/>
              </a:xfrm>
            </p:grpSpPr>
            <p:sp>
              <p:nvSpPr>
                <p:cNvPr id="115738" name="AutoShape 26"/>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5739" name="AutoShape 27"/>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5740" name="AutoShape 28"/>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grpSp>
      <p:grpSp>
        <p:nvGrpSpPr>
          <p:cNvPr id="11" name="Group 42"/>
          <p:cNvGrpSpPr>
            <a:grpSpLocks/>
          </p:cNvGrpSpPr>
          <p:nvPr/>
        </p:nvGrpSpPr>
        <p:grpSpPr bwMode="auto">
          <a:xfrm>
            <a:off x="1552575" y="2892425"/>
            <a:ext cx="5842000" cy="1930400"/>
            <a:chOff x="978" y="1822"/>
            <a:chExt cx="3680" cy="1216"/>
          </a:xfrm>
        </p:grpSpPr>
        <p:grpSp>
          <p:nvGrpSpPr>
            <p:cNvPr id="12" name="Group 37"/>
            <p:cNvGrpSpPr>
              <a:grpSpLocks/>
            </p:cNvGrpSpPr>
            <p:nvPr/>
          </p:nvGrpSpPr>
          <p:grpSpPr bwMode="auto">
            <a:xfrm>
              <a:off x="978" y="1822"/>
              <a:ext cx="3680" cy="1216"/>
              <a:chOff x="978" y="1822"/>
              <a:chExt cx="3680" cy="1216"/>
            </a:xfrm>
          </p:grpSpPr>
          <p:sp>
            <p:nvSpPr>
              <p:cNvPr id="115744" name="Rectangle 3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13" name="Group 36"/>
              <p:cNvGrpSpPr>
                <a:grpSpLocks/>
              </p:cNvGrpSpPr>
              <p:nvPr/>
            </p:nvGrpSpPr>
            <p:grpSpPr bwMode="auto">
              <a:xfrm>
                <a:off x="978" y="1822"/>
                <a:ext cx="3680" cy="1216"/>
                <a:chOff x="978" y="1822"/>
                <a:chExt cx="3680" cy="1216"/>
              </a:xfrm>
            </p:grpSpPr>
            <p:sp>
              <p:nvSpPr>
                <p:cNvPr id="115745" name="Rectangle 3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5746" name="Rectangle 3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5747" name="Rectangle 3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14" name="Group 41"/>
            <p:cNvGrpSpPr>
              <a:grpSpLocks/>
            </p:cNvGrpSpPr>
            <p:nvPr/>
          </p:nvGrpSpPr>
          <p:grpSpPr bwMode="auto">
            <a:xfrm>
              <a:off x="980" y="2596"/>
              <a:ext cx="464" cy="248"/>
              <a:chOff x="980" y="2596"/>
              <a:chExt cx="464" cy="248"/>
            </a:xfrm>
          </p:grpSpPr>
          <p:sp>
            <p:nvSpPr>
              <p:cNvPr id="115750" name="Rectangle 3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5751" name="Rectangle 3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5752" name="Rectangle 4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15" name="Group 60"/>
          <p:cNvGrpSpPr>
            <a:grpSpLocks/>
          </p:cNvGrpSpPr>
          <p:nvPr/>
        </p:nvGrpSpPr>
        <p:grpSpPr bwMode="auto">
          <a:xfrm>
            <a:off x="3505200" y="2578100"/>
            <a:ext cx="5630863" cy="2024063"/>
            <a:chOff x="2208" y="1624"/>
            <a:chExt cx="3547" cy="1275"/>
          </a:xfrm>
        </p:grpSpPr>
        <p:sp>
          <p:nvSpPr>
            <p:cNvPr id="115755" name="Rectangle 43"/>
            <p:cNvSpPr>
              <a:spLocks noChangeArrowheads="1"/>
            </p:cNvSpPr>
            <p:nvPr/>
          </p:nvSpPr>
          <p:spPr bwMode="auto">
            <a:xfrm>
              <a:off x="3234" y="2304"/>
              <a:ext cx="2521"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6" name="Group 59"/>
            <p:cNvGrpSpPr>
              <a:grpSpLocks/>
            </p:cNvGrpSpPr>
            <p:nvPr/>
          </p:nvGrpSpPr>
          <p:grpSpPr bwMode="auto">
            <a:xfrm>
              <a:off x="2208" y="1624"/>
              <a:ext cx="1353" cy="1275"/>
              <a:chOff x="2208" y="1624"/>
              <a:chExt cx="1353" cy="1275"/>
            </a:xfrm>
          </p:grpSpPr>
          <p:sp>
            <p:nvSpPr>
              <p:cNvPr id="115756" name="AutoShape 44"/>
              <p:cNvSpPr>
                <a:spLocks noChangeArrowheads="1"/>
              </p:cNvSpPr>
              <p:nvPr/>
            </p:nvSpPr>
            <p:spPr bwMode="auto">
              <a:xfrm>
                <a:off x="2558" y="2223"/>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5757" name="Rectangle 45"/>
              <p:cNvSpPr>
                <a:spLocks noChangeArrowheads="1"/>
              </p:cNvSpPr>
              <p:nvPr/>
            </p:nvSpPr>
            <p:spPr bwMode="auto">
              <a:xfrm>
                <a:off x="2757" y="1967"/>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7" name="Group 49"/>
              <p:cNvGrpSpPr>
                <a:grpSpLocks/>
              </p:cNvGrpSpPr>
              <p:nvPr/>
            </p:nvGrpSpPr>
            <p:grpSpPr bwMode="auto">
              <a:xfrm>
                <a:off x="2627" y="1964"/>
                <a:ext cx="168" cy="935"/>
                <a:chOff x="2627" y="1964"/>
                <a:chExt cx="168" cy="935"/>
              </a:xfrm>
            </p:grpSpPr>
            <p:sp>
              <p:nvSpPr>
                <p:cNvPr id="115758" name="AutoShape 46"/>
                <p:cNvSpPr>
                  <a:spLocks noChangeArrowheads="1"/>
                </p:cNvSpPr>
                <p:nvPr/>
              </p:nvSpPr>
              <p:spPr bwMode="auto">
                <a:xfrm rot="480000">
                  <a:off x="2627" y="19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5759" name="AutoShape 47"/>
                <p:cNvSpPr>
                  <a:spLocks noChangeArrowheads="1"/>
                </p:cNvSpPr>
                <p:nvPr/>
              </p:nvSpPr>
              <p:spPr bwMode="auto">
                <a:xfrm rot="10320000" flipH="1">
                  <a:off x="2627" y="28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5760" name="AutoShape 48"/>
                <p:cNvSpPr>
                  <a:spLocks noChangeArrowheads="1"/>
                </p:cNvSpPr>
                <p:nvPr/>
              </p:nvSpPr>
              <p:spPr bwMode="auto">
                <a:xfrm>
                  <a:off x="2687" y="1982"/>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8" name="Group 53"/>
              <p:cNvGrpSpPr>
                <a:grpSpLocks/>
              </p:cNvGrpSpPr>
              <p:nvPr/>
            </p:nvGrpSpPr>
            <p:grpSpPr bwMode="auto">
              <a:xfrm>
                <a:off x="3001" y="1964"/>
                <a:ext cx="168" cy="935"/>
                <a:chOff x="3001" y="1964"/>
                <a:chExt cx="168" cy="935"/>
              </a:xfrm>
            </p:grpSpPr>
            <p:sp>
              <p:nvSpPr>
                <p:cNvPr id="115762" name="AutoShape 50"/>
                <p:cNvSpPr>
                  <a:spLocks noChangeArrowheads="1"/>
                </p:cNvSpPr>
                <p:nvPr/>
              </p:nvSpPr>
              <p:spPr bwMode="auto">
                <a:xfrm rot="21120000" flipH="1">
                  <a:off x="3003" y="19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5763" name="AutoShape 51"/>
                <p:cNvSpPr>
                  <a:spLocks noChangeArrowheads="1"/>
                </p:cNvSpPr>
                <p:nvPr/>
              </p:nvSpPr>
              <p:spPr bwMode="auto">
                <a:xfrm rot="11280000">
                  <a:off x="3003" y="28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5764" name="AutoShape 52"/>
                <p:cNvSpPr>
                  <a:spLocks noChangeArrowheads="1"/>
                </p:cNvSpPr>
                <p:nvPr/>
              </p:nvSpPr>
              <p:spPr bwMode="auto">
                <a:xfrm>
                  <a:off x="3001" y="1982"/>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9" name="Group 57"/>
              <p:cNvGrpSpPr>
                <a:grpSpLocks/>
              </p:cNvGrpSpPr>
              <p:nvPr/>
            </p:nvGrpSpPr>
            <p:grpSpPr bwMode="auto">
              <a:xfrm>
                <a:off x="2208" y="1624"/>
                <a:ext cx="1353" cy="477"/>
                <a:chOff x="2208" y="1624"/>
                <a:chExt cx="1353" cy="477"/>
              </a:xfrm>
            </p:grpSpPr>
            <p:sp>
              <p:nvSpPr>
                <p:cNvPr id="115766" name="Oval 54"/>
                <p:cNvSpPr>
                  <a:spLocks noChangeArrowheads="1"/>
                </p:cNvSpPr>
                <p:nvPr/>
              </p:nvSpPr>
              <p:spPr bwMode="auto">
                <a:xfrm>
                  <a:off x="2308" y="1676"/>
                  <a:ext cx="1153" cy="373"/>
                </a:xfrm>
                <a:prstGeom prst="ellipse">
                  <a:avLst/>
                </a:prstGeom>
                <a:noFill/>
                <a:ln w="12699">
                  <a:solidFill>
                    <a:srgbClr val="CC0000"/>
                  </a:solidFill>
                  <a:round/>
                  <a:headEnd/>
                  <a:tailEnd/>
                </a:ln>
                <a:effectLst/>
              </p:spPr>
              <p:txBody>
                <a:bodyPr wrap="none" anchor="ctr"/>
                <a:lstStyle/>
                <a:p>
                  <a:endParaRPr lang="en-GB"/>
                </a:p>
              </p:txBody>
            </p:sp>
            <p:sp>
              <p:nvSpPr>
                <p:cNvPr id="115767" name="Oval 55"/>
                <p:cNvSpPr>
                  <a:spLocks noChangeArrowheads="1"/>
                </p:cNvSpPr>
                <p:nvPr/>
              </p:nvSpPr>
              <p:spPr bwMode="auto">
                <a:xfrm>
                  <a:off x="2208" y="1624"/>
                  <a:ext cx="1353" cy="477"/>
                </a:xfrm>
                <a:prstGeom prst="ellipse">
                  <a:avLst/>
                </a:prstGeom>
                <a:noFill/>
                <a:ln w="12699">
                  <a:solidFill>
                    <a:srgbClr val="CC0000"/>
                  </a:solidFill>
                  <a:round/>
                  <a:headEnd/>
                  <a:tailEnd/>
                </a:ln>
                <a:effectLst/>
              </p:spPr>
              <p:txBody>
                <a:bodyPr wrap="none" anchor="ctr"/>
                <a:lstStyle/>
                <a:p>
                  <a:endParaRPr lang="en-GB"/>
                </a:p>
              </p:txBody>
            </p:sp>
            <p:sp>
              <p:nvSpPr>
                <p:cNvPr id="115768" name="Oval 56"/>
                <p:cNvSpPr>
                  <a:spLocks noChangeArrowheads="1"/>
                </p:cNvSpPr>
                <p:nvPr/>
              </p:nvSpPr>
              <p:spPr bwMode="auto">
                <a:xfrm>
                  <a:off x="2416" y="1728"/>
                  <a:ext cx="937" cy="269"/>
                </a:xfrm>
                <a:prstGeom prst="ellipse">
                  <a:avLst/>
                </a:prstGeom>
                <a:noFill/>
                <a:ln w="12699">
                  <a:solidFill>
                    <a:srgbClr val="CC0000"/>
                  </a:solidFill>
                  <a:round/>
                  <a:headEnd/>
                  <a:tailEnd/>
                </a:ln>
                <a:effectLst/>
              </p:spPr>
              <p:txBody>
                <a:bodyPr wrap="none" anchor="ctr"/>
                <a:lstStyle/>
                <a:p>
                  <a:endParaRPr lang="en-GB"/>
                </a:p>
              </p:txBody>
            </p:sp>
          </p:grpSp>
          <p:sp>
            <p:nvSpPr>
              <p:cNvPr id="115770" name="Rectangle 58"/>
              <p:cNvSpPr>
                <a:spLocks noChangeArrowheads="1"/>
              </p:cNvSpPr>
              <p:nvPr/>
            </p:nvSpPr>
            <p:spPr bwMode="auto">
              <a:xfrm>
                <a:off x="2849" y="1971"/>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20" name="Group 75"/>
          <p:cNvGrpSpPr>
            <a:grpSpLocks/>
          </p:cNvGrpSpPr>
          <p:nvPr/>
        </p:nvGrpSpPr>
        <p:grpSpPr bwMode="auto">
          <a:xfrm>
            <a:off x="1033463" y="792163"/>
            <a:ext cx="725487" cy="973137"/>
            <a:chOff x="651" y="499"/>
            <a:chExt cx="457" cy="613"/>
          </a:xfrm>
        </p:grpSpPr>
        <p:sp>
          <p:nvSpPr>
            <p:cNvPr id="115773" name="Line 61"/>
            <p:cNvSpPr>
              <a:spLocks noChangeShapeType="1"/>
            </p:cNvSpPr>
            <p:nvPr/>
          </p:nvSpPr>
          <p:spPr bwMode="auto">
            <a:xfrm flipV="1">
              <a:off x="766" y="49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5774" name="Line 62"/>
            <p:cNvSpPr>
              <a:spLocks noChangeShapeType="1"/>
            </p:cNvSpPr>
            <p:nvPr/>
          </p:nvSpPr>
          <p:spPr bwMode="auto">
            <a:xfrm>
              <a:off x="769" y="91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5775" name="Line 63"/>
            <p:cNvSpPr>
              <a:spLocks noChangeShapeType="1"/>
            </p:cNvSpPr>
            <p:nvPr/>
          </p:nvSpPr>
          <p:spPr bwMode="auto">
            <a:xfrm>
              <a:off x="875" y="81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5776" name="Rectangle 64"/>
            <p:cNvSpPr>
              <a:spLocks noChangeArrowheads="1"/>
            </p:cNvSpPr>
            <p:nvPr/>
          </p:nvSpPr>
          <p:spPr bwMode="auto">
            <a:xfrm>
              <a:off x="651" y="70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1" name="Group 68"/>
            <p:cNvGrpSpPr>
              <a:grpSpLocks/>
            </p:cNvGrpSpPr>
            <p:nvPr/>
          </p:nvGrpSpPr>
          <p:grpSpPr bwMode="auto">
            <a:xfrm>
              <a:off x="675" y="715"/>
              <a:ext cx="60" cy="59"/>
              <a:chOff x="675" y="715"/>
              <a:chExt cx="60" cy="59"/>
            </a:xfrm>
          </p:grpSpPr>
          <p:sp>
            <p:nvSpPr>
              <p:cNvPr id="115777" name="AutoShape 65"/>
              <p:cNvSpPr>
                <a:spLocks noChangeArrowheads="1"/>
              </p:cNvSpPr>
              <p:nvPr/>
            </p:nvSpPr>
            <p:spPr bwMode="auto">
              <a:xfrm>
                <a:off x="675" y="71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5778" name="Line 66"/>
              <p:cNvSpPr>
                <a:spLocks noChangeShapeType="1"/>
              </p:cNvSpPr>
              <p:nvPr/>
            </p:nvSpPr>
            <p:spPr bwMode="auto">
              <a:xfrm>
                <a:off x="696" y="72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5779" name="Line 67"/>
              <p:cNvSpPr>
                <a:spLocks noChangeShapeType="1"/>
              </p:cNvSpPr>
              <p:nvPr/>
            </p:nvSpPr>
            <p:spPr bwMode="auto">
              <a:xfrm>
                <a:off x="714" y="72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5781" name="Freeform 69"/>
            <p:cNvSpPr>
              <a:spLocks/>
            </p:cNvSpPr>
            <p:nvPr/>
          </p:nvSpPr>
          <p:spPr bwMode="auto">
            <a:xfrm>
              <a:off x="917" y="75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2" name="Group 73"/>
            <p:cNvGrpSpPr>
              <a:grpSpLocks/>
            </p:cNvGrpSpPr>
            <p:nvPr/>
          </p:nvGrpSpPr>
          <p:grpSpPr bwMode="auto">
            <a:xfrm>
              <a:off x="707" y="882"/>
              <a:ext cx="115" cy="15"/>
              <a:chOff x="707" y="882"/>
              <a:chExt cx="115" cy="15"/>
            </a:xfrm>
          </p:grpSpPr>
          <p:sp>
            <p:nvSpPr>
              <p:cNvPr id="115782" name="Line 70"/>
              <p:cNvSpPr>
                <a:spLocks noChangeShapeType="1"/>
              </p:cNvSpPr>
              <p:nvPr/>
            </p:nvSpPr>
            <p:spPr bwMode="auto">
              <a:xfrm>
                <a:off x="707" y="89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5783" name="Line 71"/>
              <p:cNvSpPr>
                <a:spLocks noChangeShapeType="1"/>
              </p:cNvSpPr>
              <p:nvPr/>
            </p:nvSpPr>
            <p:spPr bwMode="auto">
              <a:xfrm>
                <a:off x="789" y="89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5784" name="Line 72"/>
              <p:cNvSpPr>
                <a:spLocks noChangeShapeType="1"/>
              </p:cNvSpPr>
              <p:nvPr/>
            </p:nvSpPr>
            <p:spPr bwMode="auto">
              <a:xfrm flipV="1">
                <a:off x="745" y="88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5786" name="Freeform 74"/>
            <p:cNvSpPr>
              <a:spLocks/>
            </p:cNvSpPr>
            <p:nvPr/>
          </p:nvSpPr>
          <p:spPr bwMode="auto">
            <a:xfrm>
              <a:off x="688" y="82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15788" name="Rectangle 76"/>
          <p:cNvSpPr>
            <a:spLocks noChangeArrowheads="1"/>
          </p:cNvSpPr>
          <p:nvPr/>
        </p:nvSpPr>
        <p:spPr bwMode="auto">
          <a:xfrm>
            <a:off x="0" y="282575"/>
            <a:ext cx="5429250" cy="457200"/>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a:t>Inductive Magnetic Sensor</a:t>
            </a:r>
          </a:p>
        </p:txBody>
      </p:sp>
      <p:sp>
        <p:nvSpPr>
          <p:cNvPr id="7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0474"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val 2"/>
          <p:cNvSpPr>
            <a:spLocks noChangeArrowheads="1"/>
          </p:cNvSpPr>
          <p:nvPr/>
        </p:nvSpPr>
        <p:spPr bwMode="auto">
          <a:xfrm>
            <a:off x="4006850" y="1949450"/>
            <a:ext cx="241300" cy="487363"/>
          </a:xfrm>
          <a:prstGeom prst="ellipse">
            <a:avLst/>
          </a:prstGeom>
          <a:solidFill>
            <a:srgbClr val="CCFF33"/>
          </a:solidFill>
          <a:ln w="12699">
            <a:solidFill>
              <a:schemeClr val="tx1"/>
            </a:solidFill>
            <a:round/>
            <a:headEnd/>
            <a:tailEnd/>
          </a:ln>
          <a:effectLst/>
        </p:spPr>
        <p:txBody>
          <a:bodyPr wrap="none" anchor="ctr"/>
          <a:lstStyle/>
          <a:p>
            <a:endParaRPr lang="en-GB"/>
          </a:p>
        </p:txBody>
      </p:sp>
      <p:grpSp>
        <p:nvGrpSpPr>
          <p:cNvPr id="2" name="Group 31"/>
          <p:cNvGrpSpPr>
            <a:grpSpLocks/>
          </p:cNvGrpSpPr>
          <p:nvPr/>
        </p:nvGrpSpPr>
        <p:grpSpPr bwMode="auto">
          <a:xfrm>
            <a:off x="596900" y="2114550"/>
            <a:ext cx="3917950" cy="757238"/>
            <a:chOff x="376" y="1332"/>
            <a:chExt cx="2468" cy="477"/>
          </a:xfrm>
        </p:grpSpPr>
        <p:grpSp>
          <p:nvGrpSpPr>
            <p:cNvPr id="3" name="Group 14"/>
            <p:cNvGrpSpPr>
              <a:grpSpLocks/>
            </p:cNvGrpSpPr>
            <p:nvPr/>
          </p:nvGrpSpPr>
          <p:grpSpPr bwMode="auto">
            <a:xfrm>
              <a:off x="376" y="1342"/>
              <a:ext cx="1092" cy="248"/>
              <a:chOff x="376" y="1342"/>
              <a:chExt cx="1092" cy="248"/>
            </a:xfrm>
          </p:grpSpPr>
          <p:grpSp>
            <p:nvGrpSpPr>
              <p:cNvPr id="4" name="Group 12"/>
              <p:cNvGrpSpPr>
                <a:grpSpLocks/>
              </p:cNvGrpSpPr>
              <p:nvPr/>
            </p:nvGrpSpPr>
            <p:grpSpPr bwMode="auto">
              <a:xfrm>
                <a:off x="376" y="1342"/>
                <a:ext cx="444" cy="248"/>
                <a:chOff x="376" y="1342"/>
                <a:chExt cx="444" cy="248"/>
              </a:xfrm>
            </p:grpSpPr>
            <p:grpSp>
              <p:nvGrpSpPr>
                <p:cNvPr id="5" name="Group 5"/>
                <p:cNvGrpSpPr>
                  <a:grpSpLocks/>
                </p:cNvGrpSpPr>
                <p:nvPr/>
              </p:nvGrpSpPr>
              <p:grpSpPr bwMode="auto">
                <a:xfrm>
                  <a:off x="386" y="1522"/>
                  <a:ext cx="434" cy="68"/>
                  <a:chOff x="386" y="1522"/>
                  <a:chExt cx="434" cy="68"/>
                </a:xfrm>
              </p:grpSpPr>
              <p:sp>
                <p:nvSpPr>
                  <p:cNvPr id="116739" name="Rectangle 3"/>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6740" name="Line 4"/>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6" name="Group 8"/>
                <p:cNvGrpSpPr>
                  <a:grpSpLocks/>
                </p:cNvGrpSpPr>
                <p:nvPr/>
              </p:nvGrpSpPr>
              <p:grpSpPr bwMode="auto">
                <a:xfrm>
                  <a:off x="376" y="1452"/>
                  <a:ext cx="430" cy="22"/>
                  <a:chOff x="376" y="1452"/>
                  <a:chExt cx="430" cy="22"/>
                </a:xfrm>
              </p:grpSpPr>
              <p:sp>
                <p:nvSpPr>
                  <p:cNvPr id="116742" name="Rectangle 6"/>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6743" name="Line 7"/>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11"/>
                <p:cNvGrpSpPr>
                  <a:grpSpLocks/>
                </p:cNvGrpSpPr>
                <p:nvPr/>
              </p:nvGrpSpPr>
              <p:grpSpPr bwMode="auto">
                <a:xfrm>
                  <a:off x="394" y="1342"/>
                  <a:ext cx="426" cy="66"/>
                  <a:chOff x="394" y="1342"/>
                  <a:chExt cx="426" cy="66"/>
                </a:xfrm>
              </p:grpSpPr>
              <p:sp>
                <p:nvSpPr>
                  <p:cNvPr id="116745" name="Rectangle 9"/>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6746" name="Line 10"/>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16749" name="Rectangle 13"/>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16751" name="Rectangle 15"/>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16752" name="Freeform 16"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16753" name="Rectangle 17"/>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16754" name="Rectangle 18"/>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6755" name="Rectangle 19"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16756" name="Rectangle 20"/>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6757" name="Rectangle 21"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8" name="Group 30"/>
            <p:cNvGrpSpPr>
              <a:grpSpLocks/>
            </p:cNvGrpSpPr>
            <p:nvPr/>
          </p:nvGrpSpPr>
          <p:grpSpPr bwMode="auto">
            <a:xfrm>
              <a:off x="2215" y="1557"/>
              <a:ext cx="480" cy="233"/>
              <a:chOff x="2215" y="1557"/>
              <a:chExt cx="480" cy="233"/>
            </a:xfrm>
          </p:grpSpPr>
          <p:grpSp>
            <p:nvGrpSpPr>
              <p:cNvPr id="9" name="Group 25"/>
              <p:cNvGrpSpPr>
                <a:grpSpLocks/>
              </p:cNvGrpSpPr>
              <p:nvPr/>
            </p:nvGrpSpPr>
            <p:grpSpPr bwMode="auto">
              <a:xfrm>
                <a:off x="2215" y="1557"/>
                <a:ext cx="230" cy="233"/>
                <a:chOff x="2215" y="1557"/>
                <a:chExt cx="230" cy="233"/>
              </a:xfrm>
            </p:grpSpPr>
            <p:sp>
              <p:nvSpPr>
                <p:cNvPr id="116758" name="AutoShape 22"/>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6759" name="AutoShape 23"/>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6760" name="AutoShape 24"/>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10" name="Group 29"/>
              <p:cNvGrpSpPr>
                <a:grpSpLocks/>
              </p:cNvGrpSpPr>
              <p:nvPr/>
            </p:nvGrpSpPr>
            <p:grpSpPr bwMode="auto">
              <a:xfrm>
                <a:off x="2465" y="1557"/>
                <a:ext cx="230" cy="233"/>
                <a:chOff x="2465" y="1557"/>
                <a:chExt cx="230" cy="233"/>
              </a:xfrm>
            </p:grpSpPr>
            <p:sp>
              <p:nvSpPr>
                <p:cNvPr id="116762" name="AutoShape 26"/>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6763" name="AutoShape 27"/>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6764" name="AutoShape 28"/>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grpSp>
      <p:grpSp>
        <p:nvGrpSpPr>
          <p:cNvPr id="11" name="Group 42"/>
          <p:cNvGrpSpPr>
            <a:grpSpLocks/>
          </p:cNvGrpSpPr>
          <p:nvPr/>
        </p:nvGrpSpPr>
        <p:grpSpPr bwMode="auto">
          <a:xfrm>
            <a:off x="1552575" y="2892425"/>
            <a:ext cx="5842000" cy="1930400"/>
            <a:chOff x="978" y="1822"/>
            <a:chExt cx="3680" cy="1216"/>
          </a:xfrm>
        </p:grpSpPr>
        <p:grpSp>
          <p:nvGrpSpPr>
            <p:cNvPr id="12" name="Group 37"/>
            <p:cNvGrpSpPr>
              <a:grpSpLocks/>
            </p:cNvGrpSpPr>
            <p:nvPr/>
          </p:nvGrpSpPr>
          <p:grpSpPr bwMode="auto">
            <a:xfrm>
              <a:off x="978" y="1822"/>
              <a:ext cx="3680" cy="1216"/>
              <a:chOff x="978" y="1822"/>
              <a:chExt cx="3680" cy="1216"/>
            </a:xfrm>
          </p:grpSpPr>
          <p:sp>
            <p:nvSpPr>
              <p:cNvPr id="116768" name="Rectangle 3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13" name="Group 36"/>
              <p:cNvGrpSpPr>
                <a:grpSpLocks/>
              </p:cNvGrpSpPr>
              <p:nvPr/>
            </p:nvGrpSpPr>
            <p:grpSpPr bwMode="auto">
              <a:xfrm>
                <a:off x="978" y="1822"/>
                <a:ext cx="3680" cy="1216"/>
                <a:chOff x="978" y="1822"/>
                <a:chExt cx="3680" cy="1216"/>
              </a:xfrm>
            </p:grpSpPr>
            <p:sp>
              <p:nvSpPr>
                <p:cNvPr id="116769" name="Rectangle 3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6770" name="Rectangle 3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6771" name="Rectangle 3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14" name="Group 41"/>
            <p:cNvGrpSpPr>
              <a:grpSpLocks/>
            </p:cNvGrpSpPr>
            <p:nvPr/>
          </p:nvGrpSpPr>
          <p:grpSpPr bwMode="auto">
            <a:xfrm>
              <a:off x="980" y="2596"/>
              <a:ext cx="464" cy="248"/>
              <a:chOff x="980" y="2596"/>
              <a:chExt cx="464" cy="248"/>
            </a:xfrm>
          </p:grpSpPr>
          <p:sp>
            <p:nvSpPr>
              <p:cNvPr id="116774" name="Rectangle 3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6775" name="Rectangle 3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6776" name="Rectangle 4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15" name="Group 60"/>
          <p:cNvGrpSpPr>
            <a:grpSpLocks/>
          </p:cNvGrpSpPr>
          <p:nvPr/>
        </p:nvGrpSpPr>
        <p:grpSpPr bwMode="auto">
          <a:xfrm>
            <a:off x="3233738" y="2578100"/>
            <a:ext cx="5902325" cy="2024063"/>
            <a:chOff x="2037" y="1624"/>
            <a:chExt cx="3718" cy="1275"/>
          </a:xfrm>
        </p:grpSpPr>
        <p:sp>
          <p:nvSpPr>
            <p:cNvPr id="116779" name="Rectangle 43"/>
            <p:cNvSpPr>
              <a:spLocks noChangeArrowheads="1"/>
            </p:cNvSpPr>
            <p:nvPr/>
          </p:nvSpPr>
          <p:spPr bwMode="auto">
            <a:xfrm>
              <a:off x="3063" y="2304"/>
              <a:ext cx="2692"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6" name="Group 59"/>
            <p:cNvGrpSpPr>
              <a:grpSpLocks/>
            </p:cNvGrpSpPr>
            <p:nvPr/>
          </p:nvGrpSpPr>
          <p:grpSpPr bwMode="auto">
            <a:xfrm>
              <a:off x="2037" y="1624"/>
              <a:ext cx="1353" cy="1275"/>
              <a:chOff x="2037" y="1624"/>
              <a:chExt cx="1353" cy="1275"/>
            </a:xfrm>
          </p:grpSpPr>
          <p:sp>
            <p:nvSpPr>
              <p:cNvPr id="116780" name="AutoShape 44"/>
              <p:cNvSpPr>
                <a:spLocks noChangeArrowheads="1"/>
              </p:cNvSpPr>
              <p:nvPr/>
            </p:nvSpPr>
            <p:spPr bwMode="auto">
              <a:xfrm>
                <a:off x="2387" y="2223"/>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6781" name="Rectangle 45"/>
              <p:cNvSpPr>
                <a:spLocks noChangeArrowheads="1"/>
              </p:cNvSpPr>
              <p:nvPr/>
            </p:nvSpPr>
            <p:spPr bwMode="auto">
              <a:xfrm>
                <a:off x="2586" y="1967"/>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7" name="Group 49"/>
              <p:cNvGrpSpPr>
                <a:grpSpLocks/>
              </p:cNvGrpSpPr>
              <p:nvPr/>
            </p:nvGrpSpPr>
            <p:grpSpPr bwMode="auto">
              <a:xfrm>
                <a:off x="2456" y="1964"/>
                <a:ext cx="168" cy="935"/>
                <a:chOff x="2456" y="1964"/>
                <a:chExt cx="168" cy="935"/>
              </a:xfrm>
            </p:grpSpPr>
            <p:sp>
              <p:nvSpPr>
                <p:cNvPr id="116782" name="AutoShape 46"/>
                <p:cNvSpPr>
                  <a:spLocks noChangeArrowheads="1"/>
                </p:cNvSpPr>
                <p:nvPr/>
              </p:nvSpPr>
              <p:spPr bwMode="auto">
                <a:xfrm rot="480000">
                  <a:off x="2456" y="19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6783" name="AutoShape 47"/>
                <p:cNvSpPr>
                  <a:spLocks noChangeArrowheads="1"/>
                </p:cNvSpPr>
                <p:nvPr/>
              </p:nvSpPr>
              <p:spPr bwMode="auto">
                <a:xfrm rot="10320000" flipH="1">
                  <a:off x="2456" y="28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6784" name="AutoShape 48"/>
                <p:cNvSpPr>
                  <a:spLocks noChangeArrowheads="1"/>
                </p:cNvSpPr>
                <p:nvPr/>
              </p:nvSpPr>
              <p:spPr bwMode="auto">
                <a:xfrm>
                  <a:off x="2516" y="1982"/>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8" name="Group 53"/>
              <p:cNvGrpSpPr>
                <a:grpSpLocks/>
              </p:cNvGrpSpPr>
              <p:nvPr/>
            </p:nvGrpSpPr>
            <p:grpSpPr bwMode="auto">
              <a:xfrm>
                <a:off x="2830" y="1964"/>
                <a:ext cx="168" cy="935"/>
                <a:chOff x="2830" y="1964"/>
                <a:chExt cx="168" cy="935"/>
              </a:xfrm>
            </p:grpSpPr>
            <p:sp>
              <p:nvSpPr>
                <p:cNvPr id="116786" name="AutoShape 50"/>
                <p:cNvSpPr>
                  <a:spLocks noChangeArrowheads="1"/>
                </p:cNvSpPr>
                <p:nvPr/>
              </p:nvSpPr>
              <p:spPr bwMode="auto">
                <a:xfrm rot="21120000" flipH="1">
                  <a:off x="2832" y="19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6787" name="AutoShape 51"/>
                <p:cNvSpPr>
                  <a:spLocks noChangeArrowheads="1"/>
                </p:cNvSpPr>
                <p:nvPr/>
              </p:nvSpPr>
              <p:spPr bwMode="auto">
                <a:xfrm rot="11280000">
                  <a:off x="2832" y="2861"/>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6788" name="AutoShape 52"/>
                <p:cNvSpPr>
                  <a:spLocks noChangeArrowheads="1"/>
                </p:cNvSpPr>
                <p:nvPr/>
              </p:nvSpPr>
              <p:spPr bwMode="auto">
                <a:xfrm>
                  <a:off x="2830" y="1982"/>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9" name="Group 57"/>
              <p:cNvGrpSpPr>
                <a:grpSpLocks/>
              </p:cNvGrpSpPr>
              <p:nvPr/>
            </p:nvGrpSpPr>
            <p:grpSpPr bwMode="auto">
              <a:xfrm>
                <a:off x="2037" y="1624"/>
                <a:ext cx="1353" cy="477"/>
                <a:chOff x="2037" y="1624"/>
                <a:chExt cx="1353" cy="477"/>
              </a:xfrm>
            </p:grpSpPr>
            <p:sp>
              <p:nvSpPr>
                <p:cNvPr id="116790" name="Oval 54"/>
                <p:cNvSpPr>
                  <a:spLocks noChangeArrowheads="1"/>
                </p:cNvSpPr>
                <p:nvPr/>
              </p:nvSpPr>
              <p:spPr bwMode="auto">
                <a:xfrm>
                  <a:off x="2137" y="1676"/>
                  <a:ext cx="1153" cy="373"/>
                </a:xfrm>
                <a:prstGeom prst="ellipse">
                  <a:avLst/>
                </a:prstGeom>
                <a:noFill/>
                <a:ln w="12699">
                  <a:solidFill>
                    <a:srgbClr val="CC0000"/>
                  </a:solidFill>
                  <a:round/>
                  <a:headEnd/>
                  <a:tailEnd/>
                </a:ln>
                <a:effectLst/>
              </p:spPr>
              <p:txBody>
                <a:bodyPr wrap="none" anchor="ctr"/>
                <a:lstStyle/>
                <a:p>
                  <a:endParaRPr lang="en-GB"/>
                </a:p>
              </p:txBody>
            </p:sp>
            <p:sp>
              <p:nvSpPr>
                <p:cNvPr id="116791" name="Oval 55"/>
                <p:cNvSpPr>
                  <a:spLocks noChangeArrowheads="1"/>
                </p:cNvSpPr>
                <p:nvPr/>
              </p:nvSpPr>
              <p:spPr bwMode="auto">
                <a:xfrm>
                  <a:off x="2037" y="1624"/>
                  <a:ext cx="1353" cy="477"/>
                </a:xfrm>
                <a:prstGeom prst="ellipse">
                  <a:avLst/>
                </a:prstGeom>
                <a:noFill/>
                <a:ln w="12699">
                  <a:solidFill>
                    <a:srgbClr val="CC0000"/>
                  </a:solidFill>
                  <a:round/>
                  <a:headEnd/>
                  <a:tailEnd/>
                </a:ln>
                <a:effectLst/>
              </p:spPr>
              <p:txBody>
                <a:bodyPr wrap="none" anchor="ctr"/>
                <a:lstStyle/>
                <a:p>
                  <a:endParaRPr lang="en-GB"/>
                </a:p>
              </p:txBody>
            </p:sp>
            <p:sp>
              <p:nvSpPr>
                <p:cNvPr id="116792" name="Oval 56"/>
                <p:cNvSpPr>
                  <a:spLocks noChangeArrowheads="1"/>
                </p:cNvSpPr>
                <p:nvPr/>
              </p:nvSpPr>
              <p:spPr bwMode="auto">
                <a:xfrm>
                  <a:off x="2245" y="1728"/>
                  <a:ext cx="937" cy="269"/>
                </a:xfrm>
                <a:prstGeom prst="ellipse">
                  <a:avLst/>
                </a:prstGeom>
                <a:noFill/>
                <a:ln w="12699">
                  <a:solidFill>
                    <a:srgbClr val="CC0000"/>
                  </a:solidFill>
                  <a:round/>
                  <a:headEnd/>
                  <a:tailEnd/>
                </a:ln>
                <a:effectLst/>
              </p:spPr>
              <p:txBody>
                <a:bodyPr wrap="none" anchor="ctr"/>
                <a:lstStyle/>
                <a:p>
                  <a:endParaRPr lang="en-GB"/>
                </a:p>
              </p:txBody>
            </p:sp>
          </p:grpSp>
          <p:sp>
            <p:nvSpPr>
              <p:cNvPr id="116794" name="Rectangle 58"/>
              <p:cNvSpPr>
                <a:spLocks noChangeArrowheads="1"/>
              </p:cNvSpPr>
              <p:nvPr/>
            </p:nvSpPr>
            <p:spPr bwMode="auto">
              <a:xfrm>
                <a:off x="2678" y="1971"/>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20" name="Group 75"/>
          <p:cNvGrpSpPr>
            <a:grpSpLocks/>
          </p:cNvGrpSpPr>
          <p:nvPr/>
        </p:nvGrpSpPr>
        <p:grpSpPr bwMode="auto">
          <a:xfrm>
            <a:off x="1033463" y="792163"/>
            <a:ext cx="725487" cy="973137"/>
            <a:chOff x="651" y="499"/>
            <a:chExt cx="457" cy="613"/>
          </a:xfrm>
        </p:grpSpPr>
        <p:sp>
          <p:nvSpPr>
            <p:cNvPr id="116797" name="Line 61"/>
            <p:cNvSpPr>
              <a:spLocks noChangeShapeType="1"/>
            </p:cNvSpPr>
            <p:nvPr/>
          </p:nvSpPr>
          <p:spPr bwMode="auto">
            <a:xfrm flipV="1">
              <a:off x="766" y="49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6798" name="Line 62"/>
            <p:cNvSpPr>
              <a:spLocks noChangeShapeType="1"/>
            </p:cNvSpPr>
            <p:nvPr/>
          </p:nvSpPr>
          <p:spPr bwMode="auto">
            <a:xfrm>
              <a:off x="769" y="91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6799" name="Line 63"/>
            <p:cNvSpPr>
              <a:spLocks noChangeShapeType="1"/>
            </p:cNvSpPr>
            <p:nvPr/>
          </p:nvSpPr>
          <p:spPr bwMode="auto">
            <a:xfrm>
              <a:off x="875" y="81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6800" name="Rectangle 64"/>
            <p:cNvSpPr>
              <a:spLocks noChangeArrowheads="1"/>
            </p:cNvSpPr>
            <p:nvPr/>
          </p:nvSpPr>
          <p:spPr bwMode="auto">
            <a:xfrm>
              <a:off x="651" y="70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1" name="Group 68"/>
            <p:cNvGrpSpPr>
              <a:grpSpLocks/>
            </p:cNvGrpSpPr>
            <p:nvPr/>
          </p:nvGrpSpPr>
          <p:grpSpPr bwMode="auto">
            <a:xfrm>
              <a:off x="675" y="715"/>
              <a:ext cx="60" cy="59"/>
              <a:chOff x="675" y="715"/>
              <a:chExt cx="60" cy="59"/>
            </a:xfrm>
          </p:grpSpPr>
          <p:sp>
            <p:nvSpPr>
              <p:cNvPr id="116801" name="AutoShape 65"/>
              <p:cNvSpPr>
                <a:spLocks noChangeArrowheads="1"/>
              </p:cNvSpPr>
              <p:nvPr/>
            </p:nvSpPr>
            <p:spPr bwMode="auto">
              <a:xfrm>
                <a:off x="675" y="71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6802" name="Line 66"/>
              <p:cNvSpPr>
                <a:spLocks noChangeShapeType="1"/>
              </p:cNvSpPr>
              <p:nvPr/>
            </p:nvSpPr>
            <p:spPr bwMode="auto">
              <a:xfrm>
                <a:off x="696" y="72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6803" name="Line 67"/>
              <p:cNvSpPr>
                <a:spLocks noChangeShapeType="1"/>
              </p:cNvSpPr>
              <p:nvPr/>
            </p:nvSpPr>
            <p:spPr bwMode="auto">
              <a:xfrm>
                <a:off x="714" y="72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6805" name="Freeform 69"/>
            <p:cNvSpPr>
              <a:spLocks/>
            </p:cNvSpPr>
            <p:nvPr/>
          </p:nvSpPr>
          <p:spPr bwMode="auto">
            <a:xfrm>
              <a:off x="917" y="75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2" name="Group 73"/>
            <p:cNvGrpSpPr>
              <a:grpSpLocks/>
            </p:cNvGrpSpPr>
            <p:nvPr/>
          </p:nvGrpSpPr>
          <p:grpSpPr bwMode="auto">
            <a:xfrm>
              <a:off x="707" y="882"/>
              <a:ext cx="115" cy="15"/>
              <a:chOff x="707" y="882"/>
              <a:chExt cx="115" cy="15"/>
            </a:xfrm>
          </p:grpSpPr>
          <p:sp>
            <p:nvSpPr>
              <p:cNvPr id="116806" name="Line 70"/>
              <p:cNvSpPr>
                <a:spLocks noChangeShapeType="1"/>
              </p:cNvSpPr>
              <p:nvPr/>
            </p:nvSpPr>
            <p:spPr bwMode="auto">
              <a:xfrm>
                <a:off x="707" y="89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6807" name="Line 71"/>
              <p:cNvSpPr>
                <a:spLocks noChangeShapeType="1"/>
              </p:cNvSpPr>
              <p:nvPr/>
            </p:nvSpPr>
            <p:spPr bwMode="auto">
              <a:xfrm>
                <a:off x="789" y="89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6808" name="Line 72"/>
              <p:cNvSpPr>
                <a:spLocks noChangeShapeType="1"/>
              </p:cNvSpPr>
              <p:nvPr/>
            </p:nvSpPr>
            <p:spPr bwMode="auto">
              <a:xfrm flipV="1">
                <a:off x="745" y="88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6810" name="Freeform 74"/>
            <p:cNvSpPr>
              <a:spLocks/>
            </p:cNvSpPr>
            <p:nvPr/>
          </p:nvSpPr>
          <p:spPr bwMode="auto">
            <a:xfrm>
              <a:off x="688" y="82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16812" name="Rectangle 76"/>
          <p:cNvSpPr>
            <a:spLocks noChangeArrowheads="1"/>
          </p:cNvSpPr>
          <p:nvPr/>
        </p:nvSpPr>
        <p:spPr bwMode="auto">
          <a:xfrm>
            <a:off x="0" y="282575"/>
            <a:ext cx="5429250" cy="457200"/>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a:t>Inductive </a:t>
            </a:r>
            <a:r>
              <a:rPr lang="en-GB" sz="2000"/>
              <a:t>Magnetic</a:t>
            </a:r>
            <a:r>
              <a:rPr lang="en-GB"/>
              <a:t> Sensor</a:t>
            </a:r>
          </a:p>
        </p:txBody>
      </p:sp>
      <p:sp>
        <p:nvSpPr>
          <p:cNvPr id="7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1498"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17762"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17763"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7764"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17765"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17768"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7769"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7770"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29"/>
          <p:cNvGrpSpPr>
            <a:grpSpLocks/>
          </p:cNvGrpSpPr>
          <p:nvPr/>
        </p:nvGrpSpPr>
        <p:grpSpPr bwMode="auto">
          <a:xfrm>
            <a:off x="4543425" y="2582863"/>
            <a:ext cx="4592638" cy="2024062"/>
            <a:chOff x="2862" y="1627"/>
            <a:chExt cx="2893" cy="1275"/>
          </a:xfrm>
        </p:grpSpPr>
        <p:sp>
          <p:nvSpPr>
            <p:cNvPr id="117773" name="Rectangle 13"/>
            <p:cNvSpPr>
              <a:spLocks noChangeArrowheads="1"/>
            </p:cNvSpPr>
            <p:nvPr/>
          </p:nvSpPr>
          <p:spPr bwMode="auto">
            <a:xfrm>
              <a:off x="3888" y="2307"/>
              <a:ext cx="186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7774" name="AutoShape 14"/>
            <p:cNvSpPr>
              <a:spLocks noChangeArrowheads="1"/>
            </p:cNvSpPr>
            <p:nvPr/>
          </p:nvSpPr>
          <p:spPr bwMode="auto">
            <a:xfrm>
              <a:off x="3212" y="2226"/>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17775" name="Rectangle 15"/>
            <p:cNvSpPr>
              <a:spLocks noChangeArrowheads="1"/>
            </p:cNvSpPr>
            <p:nvPr/>
          </p:nvSpPr>
          <p:spPr bwMode="auto">
            <a:xfrm>
              <a:off x="3411" y="1970"/>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7" name="Group 19"/>
            <p:cNvGrpSpPr>
              <a:grpSpLocks/>
            </p:cNvGrpSpPr>
            <p:nvPr/>
          </p:nvGrpSpPr>
          <p:grpSpPr bwMode="auto">
            <a:xfrm>
              <a:off x="3281" y="1967"/>
              <a:ext cx="168" cy="935"/>
              <a:chOff x="3281" y="1967"/>
              <a:chExt cx="168" cy="935"/>
            </a:xfrm>
          </p:grpSpPr>
          <p:sp>
            <p:nvSpPr>
              <p:cNvPr id="117776" name="AutoShape 16"/>
              <p:cNvSpPr>
                <a:spLocks noChangeArrowheads="1"/>
              </p:cNvSpPr>
              <p:nvPr/>
            </p:nvSpPr>
            <p:spPr bwMode="auto">
              <a:xfrm rot="480000">
                <a:off x="3281"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7777" name="AutoShape 17"/>
              <p:cNvSpPr>
                <a:spLocks noChangeArrowheads="1"/>
              </p:cNvSpPr>
              <p:nvPr/>
            </p:nvSpPr>
            <p:spPr bwMode="auto">
              <a:xfrm rot="10320000" flipH="1">
                <a:off x="3281"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7778" name="AutoShape 18"/>
              <p:cNvSpPr>
                <a:spLocks noChangeArrowheads="1"/>
              </p:cNvSpPr>
              <p:nvPr/>
            </p:nvSpPr>
            <p:spPr bwMode="auto">
              <a:xfrm>
                <a:off x="3341"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8" name="Group 23"/>
            <p:cNvGrpSpPr>
              <a:grpSpLocks/>
            </p:cNvGrpSpPr>
            <p:nvPr/>
          </p:nvGrpSpPr>
          <p:grpSpPr bwMode="auto">
            <a:xfrm>
              <a:off x="3655" y="1967"/>
              <a:ext cx="168" cy="935"/>
              <a:chOff x="3655" y="1967"/>
              <a:chExt cx="168" cy="935"/>
            </a:xfrm>
          </p:grpSpPr>
          <p:sp>
            <p:nvSpPr>
              <p:cNvPr id="117780" name="AutoShape 20"/>
              <p:cNvSpPr>
                <a:spLocks noChangeArrowheads="1"/>
              </p:cNvSpPr>
              <p:nvPr/>
            </p:nvSpPr>
            <p:spPr bwMode="auto">
              <a:xfrm rot="21120000" flipH="1">
                <a:off x="3657"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7781" name="AutoShape 21"/>
              <p:cNvSpPr>
                <a:spLocks noChangeArrowheads="1"/>
              </p:cNvSpPr>
              <p:nvPr/>
            </p:nvSpPr>
            <p:spPr bwMode="auto">
              <a:xfrm rot="11280000">
                <a:off x="3657"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17782" name="AutoShape 22"/>
              <p:cNvSpPr>
                <a:spLocks noChangeArrowheads="1"/>
              </p:cNvSpPr>
              <p:nvPr/>
            </p:nvSpPr>
            <p:spPr bwMode="auto">
              <a:xfrm>
                <a:off x="3655"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9" name="Group 27"/>
            <p:cNvGrpSpPr>
              <a:grpSpLocks/>
            </p:cNvGrpSpPr>
            <p:nvPr/>
          </p:nvGrpSpPr>
          <p:grpSpPr bwMode="auto">
            <a:xfrm>
              <a:off x="2862" y="1627"/>
              <a:ext cx="1353" cy="477"/>
              <a:chOff x="2862" y="1627"/>
              <a:chExt cx="1353" cy="477"/>
            </a:xfrm>
          </p:grpSpPr>
          <p:sp>
            <p:nvSpPr>
              <p:cNvPr id="117784" name="Oval 24"/>
              <p:cNvSpPr>
                <a:spLocks noChangeArrowheads="1"/>
              </p:cNvSpPr>
              <p:nvPr/>
            </p:nvSpPr>
            <p:spPr bwMode="auto">
              <a:xfrm>
                <a:off x="2962" y="1679"/>
                <a:ext cx="1153" cy="373"/>
              </a:xfrm>
              <a:prstGeom prst="ellipse">
                <a:avLst/>
              </a:prstGeom>
              <a:noFill/>
              <a:ln w="12699">
                <a:solidFill>
                  <a:srgbClr val="CC0000"/>
                </a:solidFill>
                <a:round/>
                <a:headEnd/>
                <a:tailEnd/>
              </a:ln>
              <a:effectLst/>
            </p:spPr>
            <p:txBody>
              <a:bodyPr wrap="none" anchor="ctr"/>
              <a:lstStyle/>
              <a:p>
                <a:endParaRPr lang="en-GB"/>
              </a:p>
            </p:txBody>
          </p:sp>
          <p:sp>
            <p:nvSpPr>
              <p:cNvPr id="117785" name="Oval 25"/>
              <p:cNvSpPr>
                <a:spLocks noChangeArrowheads="1"/>
              </p:cNvSpPr>
              <p:nvPr/>
            </p:nvSpPr>
            <p:spPr bwMode="auto">
              <a:xfrm>
                <a:off x="2862" y="1627"/>
                <a:ext cx="1353" cy="477"/>
              </a:xfrm>
              <a:prstGeom prst="ellipse">
                <a:avLst/>
              </a:prstGeom>
              <a:noFill/>
              <a:ln w="12699">
                <a:solidFill>
                  <a:srgbClr val="CC0000"/>
                </a:solidFill>
                <a:round/>
                <a:headEnd/>
                <a:tailEnd/>
              </a:ln>
              <a:effectLst/>
            </p:spPr>
            <p:txBody>
              <a:bodyPr wrap="none" anchor="ctr"/>
              <a:lstStyle/>
              <a:p>
                <a:endParaRPr lang="en-GB"/>
              </a:p>
            </p:txBody>
          </p:sp>
          <p:sp>
            <p:nvSpPr>
              <p:cNvPr id="117786" name="Oval 26"/>
              <p:cNvSpPr>
                <a:spLocks noChangeArrowheads="1"/>
              </p:cNvSpPr>
              <p:nvPr/>
            </p:nvSpPr>
            <p:spPr bwMode="auto">
              <a:xfrm>
                <a:off x="3070" y="1731"/>
                <a:ext cx="937" cy="269"/>
              </a:xfrm>
              <a:prstGeom prst="ellipse">
                <a:avLst/>
              </a:prstGeom>
              <a:noFill/>
              <a:ln w="12699">
                <a:solidFill>
                  <a:srgbClr val="CC0000"/>
                </a:solidFill>
                <a:round/>
                <a:headEnd/>
                <a:tailEnd/>
              </a:ln>
              <a:effectLst/>
            </p:spPr>
            <p:txBody>
              <a:bodyPr wrap="none" anchor="ctr"/>
              <a:lstStyle/>
              <a:p>
                <a:endParaRPr lang="en-GB"/>
              </a:p>
            </p:txBody>
          </p:sp>
        </p:grpSp>
        <p:sp>
          <p:nvSpPr>
            <p:cNvPr id="117788" name="Rectangle 28"/>
            <p:cNvSpPr>
              <a:spLocks noChangeArrowheads="1"/>
            </p:cNvSpPr>
            <p:nvPr/>
          </p:nvSpPr>
          <p:spPr bwMode="auto">
            <a:xfrm>
              <a:off x="3503" y="1974"/>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nvGrpSpPr>
          <p:cNvPr id="10" name="Group 60"/>
          <p:cNvGrpSpPr>
            <a:grpSpLocks/>
          </p:cNvGrpSpPr>
          <p:nvPr/>
        </p:nvGrpSpPr>
        <p:grpSpPr bwMode="auto">
          <a:xfrm>
            <a:off x="596900" y="1949450"/>
            <a:ext cx="3917950" cy="922338"/>
            <a:chOff x="376" y="1228"/>
            <a:chExt cx="2468" cy="581"/>
          </a:xfrm>
        </p:grpSpPr>
        <p:sp>
          <p:nvSpPr>
            <p:cNvPr id="117790" name="Oval 30"/>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11" name="Group 59"/>
            <p:cNvGrpSpPr>
              <a:grpSpLocks/>
            </p:cNvGrpSpPr>
            <p:nvPr/>
          </p:nvGrpSpPr>
          <p:grpSpPr bwMode="auto">
            <a:xfrm>
              <a:off x="376" y="1332"/>
              <a:ext cx="2468" cy="477"/>
              <a:chOff x="376" y="1332"/>
              <a:chExt cx="2468" cy="477"/>
            </a:xfrm>
          </p:grpSpPr>
          <p:grpSp>
            <p:nvGrpSpPr>
              <p:cNvPr id="12" name="Group 42"/>
              <p:cNvGrpSpPr>
                <a:grpSpLocks/>
              </p:cNvGrpSpPr>
              <p:nvPr/>
            </p:nvGrpSpPr>
            <p:grpSpPr bwMode="auto">
              <a:xfrm>
                <a:off x="376" y="1342"/>
                <a:ext cx="1092" cy="248"/>
                <a:chOff x="376" y="1342"/>
                <a:chExt cx="1092" cy="248"/>
              </a:xfrm>
            </p:grpSpPr>
            <p:grpSp>
              <p:nvGrpSpPr>
                <p:cNvPr id="13" name="Group 40"/>
                <p:cNvGrpSpPr>
                  <a:grpSpLocks/>
                </p:cNvGrpSpPr>
                <p:nvPr/>
              </p:nvGrpSpPr>
              <p:grpSpPr bwMode="auto">
                <a:xfrm>
                  <a:off x="376" y="1342"/>
                  <a:ext cx="444" cy="248"/>
                  <a:chOff x="376" y="1342"/>
                  <a:chExt cx="444" cy="248"/>
                </a:xfrm>
              </p:grpSpPr>
              <p:grpSp>
                <p:nvGrpSpPr>
                  <p:cNvPr id="14" name="Group 33"/>
                  <p:cNvGrpSpPr>
                    <a:grpSpLocks/>
                  </p:cNvGrpSpPr>
                  <p:nvPr/>
                </p:nvGrpSpPr>
                <p:grpSpPr bwMode="auto">
                  <a:xfrm>
                    <a:off x="386" y="1522"/>
                    <a:ext cx="434" cy="68"/>
                    <a:chOff x="386" y="1522"/>
                    <a:chExt cx="434" cy="68"/>
                  </a:xfrm>
                </p:grpSpPr>
                <p:sp>
                  <p:nvSpPr>
                    <p:cNvPr id="117791" name="Rectangle 31"/>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7792" name="Line 32"/>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5" name="Group 36"/>
                  <p:cNvGrpSpPr>
                    <a:grpSpLocks/>
                  </p:cNvGrpSpPr>
                  <p:nvPr/>
                </p:nvGrpSpPr>
                <p:grpSpPr bwMode="auto">
                  <a:xfrm>
                    <a:off x="376" y="1452"/>
                    <a:ext cx="430" cy="22"/>
                    <a:chOff x="376" y="1452"/>
                    <a:chExt cx="430" cy="22"/>
                  </a:xfrm>
                </p:grpSpPr>
                <p:sp>
                  <p:nvSpPr>
                    <p:cNvPr id="117794" name="Rectangle 34"/>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7795" name="Line 35"/>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6" name="Group 39"/>
                  <p:cNvGrpSpPr>
                    <a:grpSpLocks/>
                  </p:cNvGrpSpPr>
                  <p:nvPr/>
                </p:nvGrpSpPr>
                <p:grpSpPr bwMode="auto">
                  <a:xfrm>
                    <a:off x="394" y="1342"/>
                    <a:ext cx="426" cy="66"/>
                    <a:chOff x="394" y="1342"/>
                    <a:chExt cx="426" cy="66"/>
                  </a:xfrm>
                </p:grpSpPr>
                <p:sp>
                  <p:nvSpPr>
                    <p:cNvPr id="117797" name="Rectangle 37"/>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7798" name="Line 38"/>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17801" name="Rectangle 41"/>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17803" name="Rectangle 4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17804" name="Freeform 44"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17805" name="Rectangle 45"/>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17806" name="Rectangle 46"/>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7807" name="Rectangle 47"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17808" name="Rectangle 48"/>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17809" name="Rectangle 49"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17" name="Group 58"/>
              <p:cNvGrpSpPr>
                <a:grpSpLocks/>
              </p:cNvGrpSpPr>
              <p:nvPr/>
            </p:nvGrpSpPr>
            <p:grpSpPr bwMode="auto">
              <a:xfrm>
                <a:off x="2215" y="1557"/>
                <a:ext cx="480" cy="233"/>
                <a:chOff x="2215" y="1557"/>
                <a:chExt cx="480" cy="233"/>
              </a:xfrm>
            </p:grpSpPr>
            <p:grpSp>
              <p:nvGrpSpPr>
                <p:cNvPr id="18" name="Group 53"/>
                <p:cNvGrpSpPr>
                  <a:grpSpLocks/>
                </p:cNvGrpSpPr>
                <p:nvPr/>
              </p:nvGrpSpPr>
              <p:grpSpPr bwMode="auto">
                <a:xfrm>
                  <a:off x="2215" y="1557"/>
                  <a:ext cx="230" cy="233"/>
                  <a:chOff x="2215" y="1557"/>
                  <a:chExt cx="230" cy="233"/>
                </a:xfrm>
              </p:grpSpPr>
              <p:sp>
                <p:nvSpPr>
                  <p:cNvPr id="117810" name="AutoShape 50"/>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7811" name="AutoShape 51"/>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7812" name="AutoShape 52"/>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19" name="Group 57"/>
                <p:cNvGrpSpPr>
                  <a:grpSpLocks/>
                </p:cNvGrpSpPr>
                <p:nvPr/>
              </p:nvGrpSpPr>
              <p:grpSpPr bwMode="auto">
                <a:xfrm>
                  <a:off x="2465" y="1557"/>
                  <a:ext cx="230" cy="233"/>
                  <a:chOff x="2465" y="1557"/>
                  <a:chExt cx="230" cy="233"/>
                </a:xfrm>
              </p:grpSpPr>
              <p:sp>
                <p:nvSpPr>
                  <p:cNvPr id="117814" name="AutoShape 54"/>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7815" name="AutoShape 55"/>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17816" name="AutoShape 56"/>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grpSp>
      </p:grpSp>
      <p:sp>
        <p:nvSpPr>
          <p:cNvPr id="117821" name="Rectangle 61"/>
          <p:cNvSpPr>
            <a:spLocks noChangeArrowheads="1"/>
          </p:cNvSpPr>
          <p:nvPr/>
        </p:nvSpPr>
        <p:spPr bwMode="auto">
          <a:xfrm>
            <a:off x="4997450" y="187325"/>
            <a:ext cx="4144963" cy="1816524"/>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Επαγωγική αρχή λειτουργίας - αλλά αντιδρά μόνο σε μαγνητικά πεδία
Πρέπει να αποφεύγονται οι παρεμβολές από άλλα μαγνητικά πεδία.
Συσκευή στερεάς κατάστασης - υψηλότερη συχνότητα μεταγωγής - 1kHz</a:t>
            </a:r>
            <a:endParaRPr lang="en-GB" sz="2000" dirty="0"/>
          </a:p>
        </p:txBody>
      </p:sp>
      <p:sp>
        <p:nvSpPr>
          <p:cNvPr id="117822" name="Rectangle 62">
            <a:hlinkClick r:id="rId3" action="ppaction://hlinksldjump"/>
          </p:cNvPr>
          <p:cNvSpPr>
            <a:spLocks noChangeArrowheads="1"/>
          </p:cNvSpPr>
          <p:nvPr/>
        </p:nvSpPr>
        <p:spPr bwMode="auto">
          <a:xfrm>
            <a:off x="7639050" y="5695950"/>
            <a:ext cx="850900" cy="838200"/>
          </a:xfrm>
          <a:prstGeom prst="rect">
            <a:avLst/>
          </a:prstGeom>
          <a:gradFill rotWithShape="0">
            <a:gsLst>
              <a:gs pos="0">
                <a:schemeClr val="folHlink">
                  <a:gamma/>
                  <a:shade val="69804"/>
                  <a:invGamma/>
                </a:schemeClr>
              </a:gs>
              <a:gs pos="50000">
                <a:schemeClr val="folHlink"/>
              </a:gs>
              <a:gs pos="100000">
                <a:schemeClr val="folHlink">
                  <a:gamma/>
                  <a:shade val="69804"/>
                  <a:invGamma/>
                </a:schemeClr>
              </a:gs>
            </a:gsLst>
            <a:lin ang="5400000" scaled="1"/>
          </a:gradFill>
          <a:ln w="12699">
            <a:solidFill>
              <a:schemeClr val="tx1"/>
            </a:solidFill>
            <a:miter lim="800000"/>
            <a:headEnd/>
            <a:tailEnd/>
          </a:ln>
          <a:effectLst>
            <a:outerShdw dist="107763" dir="2700000" algn="ctr" rotWithShape="0">
              <a:schemeClr val="bg2"/>
            </a:outerShdw>
          </a:effectLst>
        </p:spPr>
        <p:txBody>
          <a:bodyPr wrap="none" anchor="ctr"/>
          <a:lstStyle/>
          <a:p>
            <a:endParaRPr lang="en-GB"/>
          </a:p>
        </p:txBody>
      </p:sp>
      <p:grpSp>
        <p:nvGrpSpPr>
          <p:cNvPr id="20" name="Group 77"/>
          <p:cNvGrpSpPr>
            <a:grpSpLocks/>
          </p:cNvGrpSpPr>
          <p:nvPr/>
        </p:nvGrpSpPr>
        <p:grpSpPr bwMode="auto">
          <a:xfrm>
            <a:off x="1033463" y="792163"/>
            <a:ext cx="725487" cy="973137"/>
            <a:chOff x="651" y="499"/>
            <a:chExt cx="457" cy="613"/>
          </a:xfrm>
        </p:grpSpPr>
        <p:sp>
          <p:nvSpPr>
            <p:cNvPr id="117823" name="Line 63"/>
            <p:cNvSpPr>
              <a:spLocks noChangeShapeType="1"/>
            </p:cNvSpPr>
            <p:nvPr/>
          </p:nvSpPr>
          <p:spPr bwMode="auto">
            <a:xfrm flipV="1">
              <a:off x="766" y="49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7824" name="Line 64"/>
            <p:cNvSpPr>
              <a:spLocks noChangeShapeType="1"/>
            </p:cNvSpPr>
            <p:nvPr/>
          </p:nvSpPr>
          <p:spPr bwMode="auto">
            <a:xfrm>
              <a:off x="769" y="91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7825" name="Line 65"/>
            <p:cNvSpPr>
              <a:spLocks noChangeShapeType="1"/>
            </p:cNvSpPr>
            <p:nvPr/>
          </p:nvSpPr>
          <p:spPr bwMode="auto">
            <a:xfrm>
              <a:off x="875" y="81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7826" name="Rectangle 66"/>
            <p:cNvSpPr>
              <a:spLocks noChangeArrowheads="1"/>
            </p:cNvSpPr>
            <p:nvPr/>
          </p:nvSpPr>
          <p:spPr bwMode="auto">
            <a:xfrm>
              <a:off x="651" y="70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1" name="Group 70"/>
            <p:cNvGrpSpPr>
              <a:grpSpLocks/>
            </p:cNvGrpSpPr>
            <p:nvPr/>
          </p:nvGrpSpPr>
          <p:grpSpPr bwMode="auto">
            <a:xfrm>
              <a:off x="675" y="715"/>
              <a:ext cx="60" cy="59"/>
              <a:chOff x="675" y="715"/>
              <a:chExt cx="60" cy="59"/>
            </a:xfrm>
          </p:grpSpPr>
          <p:sp>
            <p:nvSpPr>
              <p:cNvPr id="117827" name="AutoShape 67"/>
              <p:cNvSpPr>
                <a:spLocks noChangeArrowheads="1"/>
              </p:cNvSpPr>
              <p:nvPr/>
            </p:nvSpPr>
            <p:spPr bwMode="auto">
              <a:xfrm>
                <a:off x="675" y="71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7828" name="Line 68"/>
              <p:cNvSpPr>
                <a:spLocks noChangeShapeType="1"/>
              </p:cNvSpPr>
              <p:nvPr/>
            </p:nvSpPr>
            <p:spPr bwMode="auto">
              <a:xfrm>
                <a:off x="696" y="72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7829" name="Line 69"/>
              <p:cNvSpPr>
                <a:spLocks noChangeShapeType="1"/>
              </p:cNvSpPr>
              <p:nvPr/>
            </p:nvSpPr>
            <p:spPr bwMode="auto">
              <a:xfrm>
                <a:off x="714" y="72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7831" name="Freeform 71"/>
            <p:cNvSpPr>
              <a:spLocks/>
            </p:cNvSpPr>
            <p:nvPr/>
          </p:nvSpPr>
          <p:spPr bwMode="auto">
            <a:xfrm>
              <a:off x="917" y="75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2" name="Group 75"/>
            <p:cNvGrpSpPr>
              <a:grpSpLocks/>
            </p:cNvGrpSpPr>
            <p:nvPr/>
          </p:nvGrpSpPr>
          <p:grpSpPr bwMode="auto">
            <a:xfrm>
              <a:off x="707" y="882"/>
              <a:ext cx="115" cy="15"/>
              <a:chOff x="707" y="882"/>
              <a:chExt cx="115" cy="15"/>
            </a:xfrm>
          </p:grpSpPr>
          <p:sp>
            <p:nvSpPr>
              <p:cNvPr id="117832" name="Line 72"/>
              <p:cNvSpPr>
                <a:spLocks noChangeShapeType="1"/>
              </p:cNvSpPr>
              <p:nvPr/>
            </p:nvSpPr>
            <p:spPr bwMode="auto">
              <a:xfrm>
                <a:off x="707" y="89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7833" name="Line 73"/>
              <p:cNvSpPr>
                <a:spLocks noChangeShapeType="1"/>
              </p:cNvSpPr>
              <p:nvPr/>
            </p:nvSpPr>
            <p:spPr bwMode="auto">
              <a:xfrm>
                <a:off x="789" y="89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7834" name="Line 74"/>
              <p:cNvSpPr>
                <a:spLocks noChangeShapeType="1"/>
              </p:cNvSpPr>
              <p:nvPr/>
            </p:nvSpPr>
            <p:spPr bwMode="auto">
              <a:xfrm flipV="1">
                <a:off x="745" y="88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7836" name="Freeform 76"/>
            <p:cNvSpPr>
              <a:spLocks/>
            </p:cNvSpPr>
            <p:nvPr/>
          </p:nvSpPr>
          <p:spPr bwMode="auto">
            <a:xfrm>
              <a:off x="688" y="82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17838" name="Rectangle 78"/>
          <p:cNvSpPr>
            <a:spLocks noChangeArrowheads="1"/>
          </p:cNvSpPr>
          <p:nvPr/>
        </p:nvSpPr>
        <p:spPr bwMode="auto">
          <a:xfrm>
            <a:off x="0" y="282575"/>
            <a:ext cx="5429250" cy="369974"/>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l-GR" dirty="0"/>
              <a:t>Επαγωγικός μαγνητικός αισθητήρας</a:t>
            </a:r>
            <a:endParaRPr lang="en-GB" dirty="0"/>
          </a:p>
        </p:txBody>
      </p:sp>
      <p:sp>
        <p:nvSpPr>
          <p:cNvPr id="79"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80"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2523"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7821">
                                            <p:txEl>
                                              <p:pRg st="0" end="0"/>
                                            </p:txEl>
                                          </p:spTgt>
                                        </p:tgtEl>
                                        <p:attrNameLst>
                                          <p:attrName>style.visibility</p:attrName>
                                        </p:attrNameLst>
                                      </p:cBhvr>
                                      <p:to>
                                        <p:strVal val="visible"/>
                                      </p:to>
                                    </p:set>
                                    <p:animEffect transition="in" filter="wipe(up)">
                                      <p:cBhvr>
                                        <p:cTn id="7" dur="500"/>
                                        <p:tgtEl>
                                          <p:spTgt spid="11782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7822"/>
                                        </p:tgtEl>
                                        <p:attrNameLst>
                                          <p:attrName>style.visibility</p:attrName>
                                        </p:attrNameLst>
                                      </p:cBhvr>
                                      <p:to>
                                        <p:strVal val="visible"/>
                                      </p:to>
                                    </p:set>
                                    <p:animEffect transition="in" filter="dissolve">
                                      <p:cBhvr>
                                        <p:cTn id="11" dur="500"/>
                                        <p:tgtEl>
                                          <p:spTgt spid="117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21" grpId="0" build="p" autoUpdateAnimBg="0"/>
      <p:bldP spid="11782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914650" y="2149475"/>
            <a:ext cx="3486150" cy="519113"/>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sz="2800" b="1" u="sng"/>
              <a:t>Capacitive Sensor</a:t>
            </a:r>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3546"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78325" y="243840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291" name="Rectangle 3"/>
          <p:cNvSpPr>
            <a:spLocks noChangeArrowheads="1"/>
          </p:cNvSpPr>
          <p:nvPr/>
        </p:nvSpPr>
        <p:spPr bwMode="auto">
          <a:xfrm>
            <a:off x="4543425" y="2470150"/>
            <a:ext cx="1036638"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Target</a:t>
            </a:r>
          </a:p>
        </p:txBody>
      </p:sp>
      <p:sp>
        <p:nvSpPr>
          <p:cNvPr id="12292" name="Rectangle 4"/>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grpSp>
        <p:nvGrpSpPr>
          <p:cNvPr id="2" name="Group 7"/>
          <p:cNvGrpSpPr>
            <a:grpSpLocks/>
          </p:cNvGrpSpPr>
          <p:nvPr/>
        </p:nvGrpSpPr>
        <p:grpSpPr bwMode="auto">
          <a:xfrm>
            <a:off x="3016250" y="3008313"/>
            <a:ext cx="3678238" cy="1447800"/>
            <a:chOff x="1900" y="1895"/>
            <a:chExt cx="2317" cy="912"/>
          </a:xfrm>
        </p:grpSpPr>
        <p:sp>
          <p:nvSpPr>
            <p:cNvPr id="12293" name="Arc 5"/>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12294" name="Arc 6"/>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12296" name="Oval 8"/>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2297" name="Oval 9"/>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2298" name="Rectangle 10"/>
          <p:cNvSpPr>
            <a:spLocks noChangeArrowheads="1"/>
          </p:cNvSpPr>
          <p:nvPr/>
        </p:nvSpPr>
        <p:spPr bwMode="auto">
          <a:xfrm>
            <a:off x="2901950" y="3654425"/>
            <a:ext cx="2863850" cy="149225"/>
          </a:xfrm>
          <a:prstGeom prst="rect">
            <a:avLst/>
          </a:prstGeom>
          <a:gradFill rotWithShape="0">
            <a:gsLst>
              <a:gs pos="0">
                <a:srgbClr val="CC0000"/>
              </a:gs>
              <a:gs pos="100000">
                <a:srgbClr val="CC0000">
                  <a:gamma/>
                  <a:tint val="10196"/>
                  <a:invGamma/>
                </a:srgbClr>
              </a:gs>
            </a:gsLst>
            <a:lin ang="0" scaled="1"/>
          </a:gradFill>
          <a:ln w="12699">
            <a:solidFill>
              <a:srgbClr val="CC0000"/>
            </a:solidFill>
            <a:miter lim="800000"/>
            <a:headEnd/>
            <a:tailEnd/>
          </a:ln>
          <a:effectLst/>
        </p:spPr>
        <p:txBody>
          <a:bodyPr wrap="none" anchor="ctr"/>
          <a:lstStyle/>
          <a:p>
            <a:endParaRPr lang="en-GB"/>
          </a:p>
        </p:txBody>
      </p:sp>
      <p:sp>
        <p:nvSpPr>
          <p:cNvPr id="12299" name="Arc 11"/>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2300" name="Arc 12"/>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2301" name="Rectangle 13"/>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2302" name="Oval 14"/>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2303" name="Rectangle 15"/>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2304" name="Rectangle 16"/>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305" name="Rectangle 17"/>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306" name="Oval 18"/>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2307" name="Arc 19"/>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2308" name="Arc 20"/>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2309" name="Rectangle 21"/>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2310" name="Oval 22"/>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2311" name="Rectangle 23"/>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2312" name="Rectangle 24"/>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313" name="Rectangle 25"/>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314" name="Line 26"/>
          <p:cNvSpPr>
            <a:spLocks noChangeShapeType="1"/>
          </p:cNvSpPr>
          <p:nvPr/>
        </p:nvSpPr>
        <p:spPr bwMode="auto">
          <a:xfrm>
            <a:off x="2895600" y="3810000"/>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2315" name="Line 27"/>
          <p:cNvSpPr>
            <a:spLocks noChangeShapeType="1"/>
          </p:cNvSpPr>
          <p:nvPr/>
        </p:nvSpPr>
        <p:spPr bwMode="auto">
          <a:xfrm>
            <a:off x="2895600" y="36480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2316" name="Line 28"/>
          <p:cNvSpPr>
            <a:spLocks noChangeShapeType="1"/>
          </p:cNvSpPr>
          <p:nvPr/>
        </p:nvSpPr>
        <p:spPr bwMode="auto">
          <a:xfrm>
            <a:off x="4365625" y="3810000"/>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317" name="Line 29"/>
          <p:cNvSpPr>
            <a:spLocks noChangeShapeType="1"/>
          </p:cNvSpPr>
          <p:nvPr/>
        </p:nvSpPr>
        <p:spPr bwMode="auto">
          <a:xfrm>
            <a:off x="4368800" y="3648075"/>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318" name="Rectangle 30"/>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12319" name="Rectangle 31"/>
          <p:cNvSpPr>
            <a:spLocks noChangeArrowheads="1"/>
          </p:cNvSpPr>
          <p:nvPr/>
        </p:nvSpPr>
        <p:spPr bwMode="auto">
          <a:xfrm>
            <a:off x="5676900" y="4800600"/>
            <a:ext cx="14874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52"/>
          <p:cNvGrpSpPr>
            <a:grpSpLocks/>
          </p:cNvGrpSpPr>
          <p:nvPr/>
        </p:nvGrpSpPr>
        <p:grpSpPr bwMode="auto">
          <a:xfrm>
            <a:off x="2319338" y="215900"/>
            <a:ext cx="371475" cy="973138"/>
            <a:chOff x="1461" y="136"/>
            <a:chExt cx="234" cy="613"/>
          </a:xfrm>
        </p:grpSpPr>
        <p:sp>
          <p:nvSpPr>
            <p:cNvPr id="12320" name="Line 32"/>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321" name="Line 33"/>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322" name="Rectangle 34"/>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8"/>
            <p:cNvGrpSpPr>
              <a:grpSpLocks/>
            </p:cNvGrpSpPr>
            <p:nvPr/>
          </p:nvGrpSpPr>
          <p:grpSpPr bwMode="auto">
            <a:xfrm>
              <a:off x="1485" y="352"/>
              <a:ext cx="60" cy="59"/>
              <a:chOff x="1485" y="352"/>
              <a:chExt cx="60" cy="59"/>
            </a:xfrm>
          </p:grpSpPr>
          <p:sp>
            <p:nvSpPr>
              <p:cNvPr id="12323" name="AutoShape 35"/>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324" name="Line 36"/>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25" name="Line 37"/>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42"/>
            <p:cNvGrpSpPr>
              <a:grpSpLocks/>
            </p:cNvGrpSpPr>
            <p:nvPr/>
          </p:nvGrpSpPr>
          <p:grpSpPr bwMode="auto">
            <a:xfrm>
              <a:off x="1517" y="519"/>
              <a:ext cx="115" cy="15"/>
              <a:chOff x="1517" y="519"/>
              <a:chExt cx="115" cy="15"/>
            </a:xfrm>
          </p:grpSpPr>
          <p:sp>
            <p:nvSpPr>
              <p:cNvPr id="12327" name="Line 39"/>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28" name="Line 40"/>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29" name="Line 41"/>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9"/>
            <p:cNvGrpSpPr>
              <a:grpSpLocks/>
            </p:cNvGrpSpPr>
            <p:nvPr/>
          </p:nvGrpSpPr>
          <p:grpSpPr bwMode="auto">
            <a:xfrm>
              <a:off x="1495" y="444"/>
              <a:ext cx="90" cy="46"/>
              <a:chOff x="1495" y="444"/>
              <a:chExt cx="90" cy="46"/>
            </a:xfrm>
          </p:grpSpPr>
          <p:sp>
            <p:nvSpPr>
              <p:cNvPr id="12331" name="Line 43"/>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32" name="Line 44"/>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33" name="Line 45"/>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34" name="Line 46"/>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35" name="Line 47"/>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36" name="Line 48"/>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338" name="Line 50"/>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39" name="Line 51"/>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5"/>
          <p:cNvGrpSpPr>
            <a:grpSpLocks/>
          </p:cNvGrpSpPr>
          <p:nvPr/>
        </p:nvGrpSpPr>
        <p:grpSpPr bwMode="auto">
          <a:xfrm>
            <a:off x="3595688" y="215900"/>
            <a:ext cx="725487" cy="973138"/>
            <a:chOff x="2265" y="136"/>
            <a:chExt cx="457" cy="613"/>
          </a:xfrm>
        </p:grpSpPr>
        <p:sp>
          <p:nvSpPr>
            <p:cNvPr id="12341" name="Line 53"/>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342" name="Line 54"/>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343" name="Line 55"/>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44" name="Rectangle 56"/>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60"/>
            <p:cNvGrpSpPr>
              <a:grpSpLocks/>
            </p:cNvGrpSpPr>
            <p:nvPr/>
          </p:nvGrpSpPr>
          <p:grpSpPr bwMode="auto">
            <a:xfrm>
              <a:off x="2289" y="352"/>
              <a:ext cx="60" cy="59"/>
              <a:chOff x="2289" y="352"/>
              <a:chExt cx="60" cy="59"/>
            </a:xfrm>
          </p:grpSpPr>
          <p:sp>
            <p:nvSpPr>
              <p:cNvPr id="12345" name="AutoShape 57"/>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346" name="Line 58"/>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47" name="Line 59"/>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349" name="Freeform 61"/>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5"/>
            <p:cNvGrpSpPr>
              <a:grpSpLocks/>
            </p:cNvGrpSpPr>
            <p:nvPr/>
          </p:nvGrpSpPr>
          <p:grpSpPr bwMode="auto">
            <a:xfrm>
              <a:off x="2321" y="519"/>
              <a:ext cx="115" cy="15"/>
              <a:chOff x="2321" y="519"/>
              <a:chExt cx="115" cy="15"/>
            </a:xfrm>
          </p:grpSpPr>
          <p:sp>
            <p:nvSpPr>
              <p:cNvPr id="12350" name="Line 62"/>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51" name="Line 63"/>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52" name="Line 64"/>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72"/>
            <p:cNvGrpSpPr>
              <a:grpSpLocks/>
            </p:cNvGrpSpPr>
            <p:nvPr/>
          </p:nvGrpSpPr>
          <p:grpSpPr bwMode="auto">
            <a:xfrm>
              <a:off x="2299" y="444"/>
              <a:ext cx="90" cy="46"/>
              <a:chOff x="2299" y="444"/>
              <a:chExt cx="90" cy="46"/>
            </a:xfrm>
          </p:grpSpPr>
          <p:sp>
            <p:nvSpPr>
              <p:cNvPr id="12354" name="Line 66"/>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55" name="Line 67"/>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56" name="Line 68"/>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57" name="Line 69"/>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58" name="Line 70"/>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59" name="Line 71"/>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361" name="Line 73"/>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62" name="Line 74"/>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0058"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wipe(up)">
                                      <p:cBhvr>
                                        <p:cTn id="12"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build="p" autoUpdateAnimBg="0"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5683250" y="1965325"/>
            <a:ext cx="1184275" cy="3748088"/>
            <a:chOff x="3580" y="1238"/>
            <a:chExt cx="746" cy="2361"/>
          </a:xfrm>
        </p:grpSpPr>
        <p:sp>
          <p:nvSpPr>
            <p:cNvPr id="119810" name="Rectangle 2"/>
            <p:cNvSpPr>
              <a:spLocks noChangeArrowheads="1"/>
            </p:cNvSpPr>
            <p:nvPr/>
          </p:nvSpPr>
          <p:spPr bwMode="auto">
            <a:xfrm>
              <a:off x="3893" y="2646"/>
              <a:ext cx="83" cy="14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79"/>
            <p:cNvGrpSpPr>
              <a:grpSpLocks/>
            </p:cNvGrpSpPr>
            <p:nvPr/>
          </p:nvGrpSpPr>
          <p:grpSpPr bwMode="auto">
            <a:xfrm>
              <a:off x="3580" y="1238"/>
              <a:ext cx="746" cy="2361"/>
              <a:chOff x="3580" y="1238"/>
              <a:chExt cx="746" cy="2361"/>
            </a:xfrm>
          </p:grpSpPr>
          <p:grpSp>
            <p:nvGrpSpPr>
              <p:cNvPr id="4" name="Group 12"/>
              <p:cNvGrpSpPr>
                <a:grpSpLocks/>
              </p:cNvGrpSpPr>
              <p:nvPr/>
            </p:nvGrpSpPr>
            <p:grpSpPr bwMode="auto">
              <a:xfrm>
                <a:off x="3957" y="3041"/>
                <a:ext cx="248" cy="444"/>
                <a:chOff x="3957" y="3041"/>
                <a:chExt cx="248" cy="444"/>
              </a:xfrm>
            </p:grpSpPr>
            <p:grpSp>
              <p:nvGrpSpPr>
                <p:cNvPr id="5" name="Group 5"/>
                <p:cNvGrpSpPr>
                  <a:grpSpLocks/>
                </p:cNvGrpSpPr>
                <p:nvPr/>
              </p:nvGrpSpPr>
              <p:grpSpPr bwMode="auto">
                <a:xfrm>
                  <a:off x="4137" y="3041"/>
                  <a:ext cx="68" cy="434"/>
                  <a:chOff x="4137" y="3041"/>
                  <a:chExt cx="68" cy="434"/>
                </a:xfrm>
              </p:grpSpPr>
              <p:sp>
                <p:nvSpPr>
                  <p:cNvPr id="119811" name="Rectangle 3"/>
                  <p:cNvSpPr>
                    <a:spLocks noChangeArrowheads="1"/>
                  </p:cNvSpPr>
                  <p:nvPr/>
                </p:nvSpPr>
                <p:spPr bwMode="auto">
                  <a:xfrm rot="4680000" flipH="1">
                    <a:off x="3966" y="321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19812" name="Line 4"/>
                  <p:cNvSpPr>
                    <a:spLocks noChangeShapeType="1"/>
                  </p:cNvSpPr>
                  <p:nvPr/>
                </p:nvSpPr>
                <p:spPr bwMode="auto">
                  <a:xfrm>
                    <a:off x="4187" y="3407"/>
                    <a:ext cx="18" cy="6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6" name="Group 8"/>
                <p:cNvGrpSpPr>
                  <a:grpSpLocks/>
                </p:cNvGrpSpPr>
                <p:nvPr/>
              </p:nvGrpSpPr>
              <p:grpSpPr bwMode="auto">
                <a:xfrm>
                  <a:off x="4067" y="3055"/>
                  <a:ext cx="22" cy="430"/>
                  <a:chOff x="4067" y="3055"/>
                  <a:chExt cx="22" cy="430"/>
                </a:xfrm>
              </p:grpSpPr>
              <p:sp>
                <p:nvSpPr>
                  <p:cNvPr id="119814" name="Rectangle 6"/>
                  <p:cNvSpPr>
                    <a:spLocks noChangeArrowheads="1"/>
                  </p:cNvSpPr>
                  <p:nvPr/>
                </p:nvSpPr>
                <p:spPr bwMode="auto">
                  <a:xfrm>
                    <a:off x="4067" y="3055"/>
                    <a:ext cx="22" cy="364"/>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9815" name="Line 7"/>
                  <p:cNvSpPr>
                    <a:spLocks noChangeShapeType="1"/>
                  </p:cNvSpPr>
                  <p:nvPr/>
                </p:nvSpPr>
                <p:spPr bwMode="auto">
                  <a:xfrm>
                    <a:off x="4077" y="3425"/>
                    <a:ext cx="0"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11"/>
                <p:cNvGrpSpPr>
                  <a:grpSpLocks/>
                </p:cNvGrpSpPr>
                <p:nvPr/>
              </p:nvGrpSpPr>
              <p:grpSpPr bwMode="auto">
                <a:xfrm>
                  <a:off x="3957" y="3041"/>
                  <a:ext cx="66" cy="426"/>
                  <a:chOff x="3957" y="3041"/>
                  <a:chExt cx="66" cy="426"/>
                </a:xfrm>
              </p:grpSpPr>
              <p:sp>
                <p:nvSpPr>
                  <p:cNvPr id="119817" name="Rectangle 9"/>
                  <p:cNvSpPr>
                    <a:spLocks noChangeArrowheads="1"/>
                  </p:cNvSpPr>
                  <p:nvPr/>
                </p:nvSpPr>
                <p:spPr bwMode="auto">
                  <a:xfrm rot="16920000">
                    <a:off x="3830" y="3212"/>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19818" name="Line 10"/>
                  <p:cNvSpPr>
                    <a:spLocks noChangeShapeType="1"/>
                  </p:cNvSpPr>
                  <p:nvPr/>
                </p:nvSpPr>
                <p:spPr bwMode="auto">
                  <a:xfrm flipV="1">
                    <a:off x="3957" y="3407"/>
                    <a:ext cx="14"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8" name="Group 15"/>
              <p:cNvGrpSpPr>
                <a:grpSpLocks/>
              </p:cNvGrpSpPr>
              <p:nvPr/>
            </p:nvGrpSpPr>
            <p:grpSpPr bwMode="auto">
              <a:xfrm>
                <a:off x="4246" y="3438"/>
                <a:ext cx="80" cy="80"/>
                <a:chOff x="4246" y="3438"/>
                <a:chExt cx="80" cy="80"/>
              </a:xfrm>
            </p:grpSpPr>
            <p:sp>
              <p:nvSpPr>
                <p:cNvPr id="119821" name="Line 13"/>
                <p:cNvSpPr>
                  <a:spLocks noChangeShapeType="1"/>
                </p:cNvSpPr>
                <p:nvPr/>
              </p:nvSpPr>
              <p:spPr bwMode="auto">
                <a:xfrm>
                  <a:off x="4286" y="3438"/>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22" name="Line 14"/>
                <p:cNvSpPr>
                  <a:spLocks noChangeShapeType="1"/>
                </p:cNvSpPr>
                <p:nvPr/>
              </p:nvSpPr>
              <p:spPr bwMode="auto">
                <a:xfrm>
                  <a:off x="4246" y="3478"/>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9824" name="Line 16"/>
              <p:cNvSpPr>
                <a:spLocks noChangeShapeType="1"/>
              </p:cNvSpPr>
              <p:nvPr/>
            </p:nvSpPr>
            <p:spPr bwMode="auto">
              <a:xfrm flipH="1">
                <a:off x="3830" y="3488"/>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9" name="Group 23"/>
              <p:cNvGrpSpPr>
                <a:grpSpLocks/>
              </p:cNvGrpSpPr>
              <p:nvPr/>
            </p:nvGrpSpPr>
            <p:grpSpPr bwMode="auto">
              <a:xfrm>
                <a:off x="4010" y="3532"/>
                <a:ext cx="127" cy="67"/>
                <a:chOff x="4010" y="3532"/>
                <a:chExt cx="127" cy="67"/>
              </a:xfrm>
            </p:grpSpPr>
            <p:grpSp>
              <p:nvGrpSpPr>
                <p:cNvPr id="10" name="Group 20"/>
                <p:cNvGrpSpPr>
                  <a:grpSpLocks/>
                </p:cNvGrpSpPr>
                <p:nvPr/>
              </p:nvGrpSpPr>
              <p:grpSpPr bwMode="auto">
                <a:xfrm>
                  <a:off x="4042" y="3532"/>
                  <a:ext cx="66" cy="67"/>
                  <a:chOff x="4042" y="3532"/>
                  <a:chExt cx="66" cy="67"/>
                </a:xfrm>
              </p:grpSpPr>
              <p:sp>
                <p:nvSpPr>
                  <p:cNvPr id="119825" name="Line 17"/>
                  <p:cNvSpPr>
                    <a:spLocks noChangeShapeType="1"/>
                  </p:cNvSpPr>
                  <p:nvPr/>
                </p:nvSpPr>
                <p:spPr bwMode="auto">
                  <a:xfrm>
                    <a:off x="4045" y="3533"/>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26" name="Line 18"/>
                  <p:cNvSpPr>
                    <a:spLocks noChangeShapeType="1"/>
                  </p:cNvSpPr>
                  <p:nvPr/>
                </p:nvSpPr>
                <p:spPr bwMode="auto">
                  <a:xfrm>
                    <a:off x="4106" y="3532"/>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27" name="Line 19"/>
                  <p:cNvSpPr>
                    <a:spLocks noChangeShapeType="1"/>
                  </p:cNvSpPr>
                  <p:nvPr/>
                </p:nvSpPr>
                <p:spPr bwMode="auto">
                  <a:xfrm>
                    <a:off x="4042" y="3533"/>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9829" name="Line 21"/>
                <p:cNvSpPr>
                  <a:spLocks noChangeShapeType="1"/>
                </p:cNvSpPr>
                <p:nvPr/>
              </p:nvSpPr>
              <p:spPr bwMode="auto">
                <a:xfrm>
                  <a:off x="4010" y="3597"/>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30" name="Line 22"/>
                <p:cNvSpPr>
                  <a:spLocks noChangeShapeType="1"/>
                </p:cNvSpPr>
                <p:nvPr/>
              </p:nvSpPr>
              <p:spPr bwMode="auto">
                <a:xfrm>
                  <a:off x="4104" y="3595"/>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1" name="Group 78"/>
              <p:cNvGrpSpPr>
                <a:grpSpLocks/>
              </p:cNvGrpSpPr>
              <p:nvPr/>
            </p:nvGrpSpPr>
            <p:grpSpPr bwMode="auto">
              <a:xfrm>
                <a:off x="3580" y="1238"/>
                <a:ext cx="636" cy="1834"/>
                <a:chOff x="3580" y="1238"/>
                <a:chExt cx="636" cy="1834"/>
              </a:xfrm>
            </p:grpSpPr>
            <p:grpSp>
              <p:nvGrpSpPr>
                <p:cNvPr id="12" name="Group 30"/>
                <p:cNvGrpSpPr>
                  <a:grpSpLocks/>
                </p:cNvGrpSpPr>
                <p:nvPr/>
              </p:nvGrpSpPr>
              <p:grpSpPr bwMode="auto">
                <a:xfrm>
                  <a:off x="3616" y="1241"/>
                  <a:ext cx="570" cy="352"/>
                  <a:chOff x="3616" y="1241"/>
                  <a:chExt cx="570" cy="352"/>
                </a:xfrm>
              </p:grpSpPr>
              <p:grpSp>
                <p:nvGrpSpPr>
                  <p:cNvPr id="13" name="Group 26"/>
                  <p:cNvGrpSpPr>
                    <a:grpSpLocks/>
                  </p:cNvGrpSpPr>
                  <p:nvPr/>
                </p:nvGrpSpPr>
                <p:grpSpPr bwMode="auto">
                  <a:xfrm>
                    <a:off x="3616" y="1241"/>
                    <a:ext cx="284" cy="352"/>
                    <a:chOff x="3616" y="1241"/>
                    <a:chExt cx="284" cy="352"/>
                  </a:xfrm>
                </p:grpSpPr>
                <p:sp>
                  <p:nvSpPr>
                    <p:cNvPr id="119832" name="Freeform 24"/>
                    <p:cNvSpPr>
                      <a:spLocks/>
                    </p:cNvSpPr>
                    <p:nvPr/>
                  </p:nvSpPr>
                  <p:spPr bwMode="auto">
                    <a:xfrm>
                      <a:off x="3616" y="1482"/>
                      <a:ext cx="279" cy="111"/>
                    </a:xfrm>
                    <a:custGeom>
                      <a:avLst/>
                      <a:gdLst/>
                      <a:ahLst/>
                      <a:cxnLst>
                        <a:cxn ang="0">
                          <a:pos x="278" y="1"/>
                        </a:cxn>
                        <a:cxn ang="0">
                          <a:pos x="278" y="110"/>
                        </a:cxn>
                        <a:cxn ang="0">
                          <a:pos x="0" y="110"/>
                        </a:cxn>
                        <a:cxn ang="0">
                          <a:pos x="0" y="0"/>
                        </a:cxn>
                      </a:cxnLst>
                      <a:rect l="0" t="0" r="r" b="b"/>
                      <a:pathLst>
                        <a:path w="279" h="111">
                          <a:moveTo>
                            <a:pt x="278" y="1"/>
                          </a:moveTo>
                          <a:lnTo>
                            <a:pt x="27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19833" name="Arc 25"/>
                    <p:cNvSpPr>
                      <a:spLocks/>
                    </p:cNvSpPr>
                    <p:nvPr/>
                  </p:nvSpPr>
                  <p:spPr bwMode="auto">
                    <a:xfrm rot="10800000">
                      <a:off x="3617" y="1241"/>
                      <a:ext cx="28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14" name="Group 29"/>
                  <p:cNvGrpSpPr>
                    <a:grpSpLocks/>
                  </p:cNvGrpSpPr>
                  <p:nvPr/>
                </p:nvGrpSpPr>
                <p:grpSpPr bwMode="auto">
                  <a:xfrm>
                    <a:off x="3892" y="1241"/>
                    <a:ext cx="294" cy="352"/>
                    <a:chOff x="3892" y="1241"/>
                    <a:chExt cx="294" cy="352"/>
                  </a:xfrm>
                </p:grpSpPr>
                <p:sp>
                  <p:nvSpPr>
                    <p:cNvPr id="119835" name="Freeform 27"/>
                    <p:cNvSpPr>
                      <a:spLocks/>
                    </p:cNvSpPr>
                    <p:nvPr/>
                  </p:nvSpPr>
                  <p:spPr bwMode="auto">
                    <a:xfrm>
                      <a:off x="3892" y="1482"/>
                      <a:ext cx="289" cy="111"/>
                    </a:xfrm>
                    <a:custGeom>
                      <a:avLst/>
                      <a:gdLst/>
                      <a:ahLst/>
                      <a:cxnLst>
                        <a:cxn ang="0">
                          <a:pos x="288" y="1"/>
                        </a:cxn>
                        <a:cxn ang="0">
                          <a:pos x="288" y="110"/>
                        </a:cxn>
                        <a:cxn ang="0">
                          <a:pos x="0" y="110"/>
                        </a:cxn>
                        <a:cxn ang="0">
                          <a:pos x="0" y="0"/>
                        </a:cxn>
                      </a:cxnLst>
                      <a:rect l="0" t="0" r="r" b="b"/>
                      <a:pathLst>
                        <a:path w="289" h="111">
                          <a:moveTo>
                            <a:pt x="288" y="1"/>
                          </a:moveTo>
                          <a:lnTo>
                            <a:pt x="28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19836" name="Arc 28"/>
                    <p:cNvSpPr>
                      <a:spLocks/>
                    </p:cNvSpPr>
                    <p:nvPr/>
                  </p:nvSpPr>
                  <p:spPr bwMode="auto">
                    <a:xfrm rot="10800000">
                      <a:off x="3893" y="1241"/>
                      <a:ext cx="29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5" name="Group 56"/>
                <p:cNvGrpSpPr>
                  <a:grpSpLocks/>
                </p:cNvGrpSpPr>
                <p:nvPr/>
              </p:nvGrpSpPr>
              <p:grpSpPr bwMode="auto">
                <a:xfrm>
                  <a:off x="3634" y="1238"/>
                  <a:ext cx="532" cy="379"/>
                  <a:chOff x="3634" y="1238"/>
                  <a:chExt cx="532" cy="379"/>
                </a:xfrm>
              </p:grpSpPr>
              <p:grpSp>
                <p:nvGrpSpPr>
                  <p:cNvPr id="16" name="Group 34"/>
                  <p:cNvGrpSpPr>
                    <a:grpSpLocks/>
                  </p:cNvGrpSpPr>
                  <p:nvPr/>
                </p:nvGrpSpPr>
                <p:grpSpPr bwMode="auto">
                  <a:xfrm>
                    <a:off x="3660" y="1313"/>
                    <a:ext cx="198" cy="274"/>
                    <a:chOff x="3660" y="1313"/>
                    <a:chExt cx="198" cy="274"/>
                  </a:xfrm>
                </p:grpSpPr>
                <p:sp>
                  <p:nvSpPr>
                    <p:cNvPr id="119839" name="Freeform 31"/>
                    <p:cNvSpPr>
                      <a:spLocks/>
                    </p:cNvSpPr>
                    <p:nvPr/>
                  </p:nvSpPr>
                  <p:spPr bwMode="auto">
                    <a:xfrm>
                      <a:off x="3660" y="1447"/>
                      <a:ext cx="194" cy="140"/>
                    </a:xfrm>
                    <a:custGeom>
                      <a:avLst/>
                      <a:gdLst/>
                      <a:ahLst/>
                      <a:cxnLst>
                        <a:cxn ang="0">
                          <a:pos x="0" y="1"/>
                        </a:cxn>
                        <a:cxn ang="0">
                          <a:pos x="0" y="139"/>
                        </a:cxn>
                        <a:cxn ang="0">
                          <a:pos x="193" y="139"/>
                        </a:cxn>
                        <a:cxn ang="0">
                          <a:pos x="193" y="0"/>
                        </a:cxn>
                      </a:cxnLst>
                      <a:rect l="0" t="0" r="r" b="b"/>
                      <a:pathLst>
                        <a:path w="194" h="140">
                          <a:moveTo>
                            <a:pt x="0" y="1"/>
                          </a:moveTo>
                          <a:lnTo>
                            <a:pt x="0" y="139"/>
                          </a:lnTo>
                          <a:lnTo>
                            <a:pt x="193" y="139"/>
                          </a:lnTo>
                          <a:lnTo>
                            <a:pt x="193"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19840" name="Arc 32"/>
                    <p:cNvSpPr>
                      <a:spLocks/>
                    </p:cNvSpPr>
                    <p:nvPr/>
                  </p:nvSpPr>
                  <p:spPr bwMode="auto">
                    <a:xfrm rot="10800000">
                      <a:off x="3661" y="1313"/>
                      <a:ext cx="97"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19841" name="Arc 33"/>
                    <p:cNvSpPr>
                      <a:spLocks/>
                    </p:cNvSpPr>
                    <p:nvPr/>
                  </p:nvSpPr>
                  <p:spPr bwMode="auto">
                    <a:xfrm rot="10800000">
                      <a:off x="3765" y="1313"/>
                      <a:ext cx="93" cy="1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38"/>
                  <p:cNvGrpSpPr>
                    <a:grpSpLocks/>
                  </p:cNvGrpSpPr>
                  <p:nvPr/>
                </p:nvGrpSpPr>
                <p:grpSpPr bwMode="auto">
                  <a:xfrm>
                    <a:off x="3646" y="1272"/>
                    <a:ext cx="225" cy="333"/>
                    <a:chOff x="3646" y="1272"/>
                    <a:chExt cx="225" cy="333"/>
                  </a:xfrm>
                </p:grpSpPr>
                <p:sp>
                  <p:nvSpPr>
                    <p:cNvPr id="119843" name="Freeform 35"/>
                    <p:cNvSpPr>
                      <a:spLocks/>
                    </p:cNvSpPr>
                    <p:nvPr/>
                  </p:nvSpPr>
                  <p:spPr bwMode="auto">
                    <a:xfrm>
                      <a:off x="3647" y="1433"/>
                      <a:ext cx="222" cy="172"/>
                    </a:xfrm>
                    <a:custGeom>
                      <a:avLst/>
                      <a:gdLst/>
                      <a:ahLst/>
                      <a:cxnLst>
                        <a:cxn ang="0">
                          <a:pos x="0" y="2"/>
                        </a:cxn>
                        <a:cxn ang="0">
                          <a:pos x="0" y="171"/>
                        </a:cxn>
                        <a:cxn ang="0">
                          <a:pos x="221" y="171"/>
                        </a:cxn>
                        <a:cxn ang="0">
                          <a:pos x="221" y="0"/>
                        </a:cxn>
                      </a:cxnLst>
                      <a:rect l="0" t="0" r="r" b="b"/>
                      <a:pathLst>
                        <a:path w="222" h="172">
                          <a:moveTo>
                            <a:pt x="0" y="2"/>
                          </a:moveTo>
                          <a:lnTo>
                            <a:pt x="0" y="171"/>
                          </a:lnTo>
                          <a:lnTo>
                            <a:pt x="221" y="171"/>
                          </a:lnTo>
                          <a:lnTo>
                            <a:pt x="221"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19844" name="Arc 36"/>
                    <p:cNvSpPr>
                      <a:spLocks/>
                    </p:cNvSpPr>
                    <p:nvPr/>
                  </p:nvSpPr>
                  <p:spPr bwMode="auto">
                    <a:xfrm rot="10800000">
                      <a:off x="3646" y="1272"/>
                      <a:ext cx="113" cy="160"/>
                    </a:xfrm>
                    <a:custGeom>
                      <a:avLst/>
                      <a:gdLst>
                        <a:gd name="G0" fmla="+- 194 0 0"/>
                        <a:gd name="G1" fmla="+- 137 0 0"/>
                        <a:gd name="G2" fmla="+- 21600 0 0"/>
                        <a:gd name="T0" fmla="*/ 21794 w 21794"/>
                        <a:gd name="T1" fmla="*/ 0 h 21737"/>
                        <a:gd name="T2" fmla="*/ 0 w 21794"/>
                        <a:gd name="T3" fmla="*/ 21736 h 21737"/>
                        <a:gd name="T4" fmla="*/ 194 w 21794"/>
                        <a:gd name="T5" fmla="*/ 137 h 21737"/>
                      </a:gdLst>
                      <a:ahLst/>
                      <a:cxnLst>
                        <a:cxn ang="0">
                          <a:pos x="T0" y="T1"/>
                        </a:cxn>
                        <a:cxn ang="0">
                          <a:pos x="T2" y="T3"/>
                        </a:cxn>
                        <a:cxn ang="0">
                          <a:pos x="T4" y="T5"/>
                        </a:cxn>
                      </a:cxnLst>
                      <a:rect l="0" t="0" r="r" b="b"/>
                      <a:pathLst>
                        <a:path w="21794" h="21737" fill="none" extrusionOk="0">
                          <a:moveTo>
                            <a:pt x="21793" y="0"/>
                          </a:moveTo>
                          <a:cubicBezTo>
                            <a:pt x="21793" y="45"/>
                            <a:pt x="21794" y="91"/>
                            <a:pt x="21794" y="137"/>
                          </a:cubicBezTo>
                          <a:cubicBezTo>
                            <a:pt x="21794" y="12066"/>
                            <a:pt x="12123" y="21737"/>
                            <a:pt x="194" y="21737"/>
                          </a:cubicBezTo>
                          <a:cubicBezTo>
                            <a:pt x="129" y="21737"/>
                            <a:pt x="64" y="21736"/>
                            <a:pt x="-1" y="21736"/>
                          </a:cubicBezTo>
                        </a:path>
                        <a:path w="21794" h="21737" stroke="0" extrusionOk="0">
                          <a:moveTo>
                            <a:pt x="21793" y="0"/>
                          </a:moveTo>
                          <a:cubicBezTo>
                            <a:pt x="21793" y="45"/>
                            <a:pt x="21794" y="91"/>
                            <a:pt x="21794" y="137"/>
                          </a:cubicBezTo>
                          <a:cubicBezTo>
                            <a:pt x="21794" y="12066"/>
                            <a:pt x="12123" y="21737"/>
                            <a:pt x="194" y="21737"/>
                          </a:cubicBezTo>
                          <a:cubicBezTo>
                            <a:pt x="129" y="21737"/>
                            <a:pt x="64" y="21736"/>
                            <a:pt x="-1" y="21736"/>
                          </a:cubicBezTo>
                          <a:lnTo>
                            <a:pt x="194"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19845" name="Arc 37"/>
                    <p:cNvSpPr>
                      <a:spLocks/>
                    </p:cNvSpPr>
                    <p:nvPr/>
                  </p:nvSpPr>
                  <p:spPr bwMode="auto">
                    <a:xfrm rot="10800000">
                      <a:off x="3762" y="1273"/>
                      <a:ext cx="109" cy="160"/>
                    </a:xfrm>
                    <a:custGeom>
                      <a:avLst/>
                      <a:gdLst>
                        <a:gd name="G0" fmla="+- 21600 0 0"/>
                        <a:gd name="G1" fmla="+- 135 0 0"/>
                        <a:gd name="G2" fmla="+- 21600 0 0"/>
                        <a:gd name="T0" fmla="*/ 21400 w 21600"/>
                        <a:gd name="T1" fmla="*/ 21734 h 21734"/>
                        <a:gd name="T2" fmla="*/ 0 w 21600"/>
                        <a:gd name="T3" fmla="*/ 0 h 21734"/>
                        <a:gd name="T4" fmla="*/ 21600 w 21600"/>
                        <a:gd name="T5" fmla="*/ 135 h 21734"/>
                      </a:gdLst>
                      <a:ahLst/>
                      <a:cxnLst>
                        <a:cxn ang="0">
                          <a:pos x="T0" y="T1"/>
                        </a:cxn>
                        <a:cxn ang="0">
                          <a:pos x="T2" y="T3"/>
                        </a:cxn>
                        <a:cxn ang="0">
                          <a:pos x="T4" y="T5"/>
                        </a:cxn>
                      </a:cxnLst>
                      <a:rect l="0" t="0" r="r" b="b"/>
                      <a:pathLst>
                        <a:path w="21600" h="21734" fill="none" extrusionOk="0">
                          <a:moveTo>
                            <a:pt x="21399" y="21734"/>
                          </a:moveTo>
                          <a:cubicBezTo>
                            <a:pt x="9549" y="21624"/>
                            <a:pt x="0" y="11986"/>
                            <a:pt x="0" y="135"/>
                          </a:cubicBezTo>
                          <a:cubicBezTo>
                            <a:pt x="-1" y="90"/>
                            <a:pt x="0" y="45"/>
                            <a:pt x="0" y="0"/>
                          </a:cubicBezTo>
                        </a:path>
                        <a:path w="21600" h="21734" stroke="0" extrusionOk="0">
                          <a:moveTo>
                            <a:pt x="21399" y="21734"/>
                          </a:moveTo>
                          <a:cubicBezTo>
                            <a:pt x="9549" y="21624"/>
                            <a:pt x="0" y="11986"/>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8" name="Group 42"/>
                  <p:cNvGrpSpPr>
                    <a:grpSpLocks/>
                  </p:cNvGrpSpPr>
                  <p:nvPr/>
                </p:nvGrpSpPr>
                <p:grpSpPr bwMode="auto">
                  <a:xfrm>
                    <a:off x="3941" y="1313"/>
                    <a:ext cx="200" cy="274"/>
                    <a:chOff x="3941" y="1313"/>
                    <a:chExt cx="200" cy="274"/>
                  </a:xfrm>
                </p:grpSpPr>
                <p:sp>
                  <p:nvSpPr>
                    <p:cNvPr id="119847" name="Freeform 39"/>
                    <p:cNvSpPr>
                      <a:spLocks/>
                    </p:cNvSpPr>
                    <p:nvPr/>
                  </p:nvSpPr>
                  <p:spPr bwMode="auto">
                    <a:xfrm>
                      <a:off x="3941" y="1447"/>
                      <a:ext cx="193" cy="140"/>
                    </a:xfrm>
                    <a:custGeom>
                      <a:avLst/>
                      <a:gdLst/>
                      <a:ahLst/>
                      <a:cxnLst>
                        <a:cxn ang="0">
                          <a:pos x="0" y="1"/>
                        </a:cxn>
                        <a:cxn ang="0">
                          <a:pos x="0" y="139"/>
                        </a:cxn>
                        <a:cxn ang="0">
                          <a:pos x="192" y="139"/>
                        </a:cxn>
                        <a:cxn ang="0">
                          <a:pos x="192" y="0"/>
                        </a:cxn>
                      </a:cxnLst>
                      <a:rect l="0" t="0" r="r" b="b"/>
                      <a:pathLst>
                        <a:path w="193" h="140">
                          <a:moveTo>
                            <a:pt x="0" y="1"/>
                          </a:moveTo>
                          <a:lnTo>
                            <a:pt x="0" y="139"/>
                          </a:lnTo>
                          <a:lnTo>
                            <a:pt x="192" y="139"/>
                          </a:lnTo>
                          <a:lnTo>
                            <a:pt x="19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19848" name="Arc 40"/>
                    <p:cNvSpPr>
                      <a:spLocks/>
                    </p:cNvSpPr>
                    <p:nvPr/>
                  </p:nvSpPr>
                  <p:spPr bwMode="auto">
                    <a:xfrm rot="10800000">
                      <a:off x="3943" y="1313"/>
                      <a:ext cx="93"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19849" name="Arc 41"/>
                    <p:cNvSpPr>
                      <a:spLocks/>
                    </p:cNvSpPr>
                    <p:nvPr/>
                  </p:nvSpPr>
                  <p:spPr bwMode="auto">
                    <a:xfrm rot="10800000">
                      <a:off x="4042" y="1313"/>
                      <a:ext cx="99" cy="135"/>
                    </a:xfrm>
                    <a:custGeom>
                      <a:avLst/>
                      <a:gdLst>
                        <a:gd name="G0" fmla="+- 21600 0 0"/>
                        <a:gd name="G1" fmla="+- 0 0 0"/>
                        <a:gd name="G2" fmla="+- 21600 0 0"/>
                        <a:gd name="T0" fmla="*/ 21381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81" y="21598"/>
                          </a:moveTo>
                          <a:cubicBezTo>
                            <a:pt x="9537" y="21478"/>
                            <a:pt x="0" y="11843"/>
                            <a:pt x="0" y="0"/>
                          </a:cubicBezTo>
                        </a:path>
                        <a:path w="21600" h="21599" stroke="0" extrusionOk="0">
                          <a:moveTo>
                            <a:pt x="21381" y="21598"/>
                          </a:moveTo>
                          <a:cubicBezTo>
                            <a:pt x="9537" y="21478"/>
                            <a:pt x="0" y="1184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9" name="Group 46"/>
                  <p:cNvGrpSpPr>
                    <a:grpSpLocks/>
                  </p:cNvGrpSpPr>
                  <p:nvPr/>
                </p:nvGrpSpPr>
                <p:grpSpPr bwMode="auto">
                  <a:xfrm>
                    <a:off x="3925" y="1272"/>
                    <a:ext cx="224" cy="333"/>
                    <a:chOff x="3925" y="1272"/>
                    <a:chExt cx="224" cy="333"/>
                  </a:xfrm>
                </p:grpSpPr>
                <p:sp>
                  <p:nvSpPr>
                    <p:cNvPr id="119851" name="Freeform 43"/>
                    <p:cNvSpPr>
                      <a:spLocks/>
                    </p:cNvSpPr>
                    <p:nvPr/>
                  </p:nvSpPr>
                  <p:spPr bwMode="auto">
                    <a:xfrm>
                      <a:off x="3925" y="1433"/>
                      <a:ext cx="223" cy="172"/>
                    </a:xfrm>
                    <a:custGeom>
                      <a:avLst/>
                      <a:gdLst/>
                      <a:ahLst/>
                      <a:cxnLst>
                        <a:cxn ang="0">
                          <a:pos x="0" y="2"/>
                        </a:cxn>
                        <a:cxn ang="0">
                          <a:pos x="0" y="171"/>
                        </a:cxn>
                        <a:cxn ang="0">
                          <a:pos x="222" y="171"/>
                        </a:cxn>
                        <a:cxn ang="0">
                          <a:pos x="222" y="0"/>
                        </a:cxn>
                      </a:cxnLst>
                      <a:rect l="0" t="0" r="r" b="b"/>
                      <a:pathLst>
                        <a:path w="223" h="172">
                          <a:moveTo>
                            <a:pt x="0" y="2"/>
                          </a:moveTo>
                          <a:lnTo>
                            <a:pt x="0" y="171"/>
                          </a:lnTo>
                          <a:lnTo>
                            <a:pt x="222" y="171"/>
                          </a:lnTo>
                          <a:lnTo>
                            <a:pt x="22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19852" name="Arc 44"/>
                    <p:cNvSpPr>
                      <a:spLocks/>
                    </p:cNvSpPr>
                    <p:nvPr/>
                  </p:nvSpPr>
                  <p:spPr bwMode="auto">
                    <a:xfrm rot="10800000">
                      <a:off x="3926" y="1272"/>
                      <a:ext cx="111" cy="160"/>
                    </a:xfrm>
                    <a:custGeom>
                      <a:avLst/>
                      <a:gdLst>
                        <a:gd name="G0" fmla="+- 198 0 0"/>
                        <a:gd name="G1" fmla="+- 137 0 0"/>
                        <a:gd name="G2" fmla="+- 21600 0 0"/>
                        <a:gd name="T0" fmla="*/ 21798 w 21798"/>
                        <a:gd name="T1" fmla="*/ 0 h 21737"/>
                        <a:gd name="T2" fmla="*/ 0 w 21798"/>
                        <a:gd name="T3" fmla="*/ 21736 h 21737"/>
                        <a:gd name="T4" fmla="*/ 198 w 21798"/>
                        <a:gd name="T5" fmla="*/ 137 h 21737"/>
                      </a:gdLst>
                      <a:ahLst/>
                      <a:cxnLst>
                        <a:cxn ang="0">
                          <a:pos x="T0" y="T1"/>
                        </a:cxn>
                        <a:cxn ang="0">
                          <a:pos x="T2" y="T3"/>
                        </a:cxn>
                        <a:cxn ang="0">
                          <a:pos x="T4" y="T5"/>
                        </a:cxn>
                      </a:cxnLst>
                      <a:rect l="0" t="0" r="r" b="b"/>
                      <a:pathLst>
                        <a:path w="21798" h="21737" fill="none" extrusionOk="0">
                          <a:moveTo>
                            <a:pt x="21797" y="0"/>
                          </a:moveTo>
                          <a:cubicBezTo>
                            <a:pt x="21797" y="45"/>
                            <a:pt x="21798" y="91"/>
                            <a:pt x="21798" y="137"/>
                          </a:cubicBezTo>
                          <a:cubicBezTo>
                            <a:pt x="21798" y="12066"/>
                            <a:pt x="12127" y="21737"/>
                            <a:pt x="198" y="21737"/>
                          </a:cubicBezTo>
                          <a:cubicBezTo>
                            <a:pt x="131" y="21737"/>
                            <a:pt x="65" y="21736"/>
                            <a:pt x="-1" y="21736"/>
                          </a:cubicBezTo>
                        </a:path>
                        <a:path w="21798" h="21737" stroke="0" extrusionOk="0">
                          <a:moveTo>
                            <a:pt x="21797" y="0"/>
                          </a:moveTo>
                          <a:cubicBezTo>
                            <a:pt x="21797" y="45"/>
                            <a:pt x="21798" y="91"/>
                            <a:pt x="21798" y="137"/>
                          </a:cubicBezTo>
                          <a:cubicBezTo>
                            <a:pt x="21798" y="12066"/>
                            <a:pt x="12127" y="21737"/>
                            <a:pt x="198" y="21737"/>
                          </a:cubicBezTo>
                          <a:cubicBezTo>
                            <a:pt x="131" y="21737"/>
                            <a:pt x="65" y="21736"/>
                            <a:pt x="-1" y="21736"/>
                          </a:cubicBezTo>
                          <a:lnTo>
                            <a:pt x="198"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19853" name="Arc 45"/>
                    <p:cNvSpPr>
                      <a:spLocks/>
                    </p:cNvSpPr>
                    <p:nvPr/>
                  </p:nvSpPr>
                  <p:spPr bwMode="auto">
                    <a:xfrm rot="10800000">
                      <a:off x="4040" y="1273"/>
                      <a:ext cx="109" cy="160"/>
                    </a:xfrm>
                    <a:custGeom>
                      <a:avLst/>
                      <a:gdLst>
                        <a:gd name="G0" fmla="+- 21600 0 0"/>
                        <a:gd name="G1" fmla="+- 135 0 0"/>
                        <a:gd name="G2" fmla="+- 21600 0 0"/>
                        <a:gd name="T0" fmla="*/ 21600 w 21600"/>
                        <a:gd name="T1" fmla="*/ 21735 h 21735"/>
                        <a:gd name="T2" fmla="*/ 0 w 21600"/>
                        <a:gd name="T3" fmla="*/ 0 h 21735"/>
                        <a:gd name="T4" fmla="*/ 21600 w 21600"/>
                        <a:gd name="T5" fmla="*/ 135 h 21735"/>
                      </a:gdLst>
                      <a:ahLst/>
                      <a:cxnLst>
                        <a:cxn ang="0">
                          <a:pos x="T0" y="T1"/>
                        </a:cxn>
                        <a:cxn ang="0">
                          <a:pos x="T2" y="T3"/>
                        </a:cxn>
                        <a:cxn ang="0">
                          <a:pos x="T4" y="T5"/>
                        </a:cxn>
                      </a:cxnLst>
                      <a:rect l="0" t="0" r="r" b="b"/>
                      <a:pathLst>
                        <a:path w="21600" h="21735" fill="none" extrusionOk="0">
                          <a:moveTo>
                            <a:pt x="21600" y="21735"/>
                          </a:moveTo>
                          <a:cubicBezTo>
                            <a:pt x="9670" y="21735"/>
                            <a:pt x="0" y="12064"/>
                            <a:pt x="0" y="135"/>
                          </a:cubicBezTo>
                          <a:cubicBezTo>
                            <a:pt x="-1" y="90"/>
                            <a:pt x="0" y="45"/>
                            <a:pt x="0" y="0"/>
                          </a:cubicBezTo>
                        </a:path>
                        <a:path w="21600" h="21735" stroke="0" extrusionOk="0">
                          <a:moveTo>
                            <a:pt x="21600" y="21735"/>
                          </a:moveTo>
                          <a:cubicBezTo>
                            <a:pt x="9670" y="21735"/>
                            <a:pt x="0" y="12064"/>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0" name="Group 55"/>
                  <p:cNvGrpSpPr>
                    <a:grpSpLocks/>
                  </p:cNvGrpSpPr>
                  <p:nvPr/>
                </p:nvGrpSpPr>
                <p:grpSpPr bwMode="auto">
                  <a:xfrm>
                    <a:off x="3634" y="1238"/>
                    <a:ext cx="532" cy="379"/>
                    <a:chOff x="3634" y="1238"/>
                    <a:chExt cx="532" cy="379"/>
                  </a:xfrm>
                </p:grpSpPr>
                <p:grpSp>
                  <p:nvGrpSpPr>
                    <p:cNvPr id="21" name="Group 50"/>
                    <p:cNvGrpSpPr>
                      <a:grpSpLocks/>
                    </p:cNvGrpSpPr>
                    <p:nvPr/>
                  </p:nvGrpSpPr>
                  <p:grpSpPr bwMode="auto">
                    <a:xfrm>
                      <a:off x="3634" y="1238"/>
                      <a:ext cx="254" cy="379"/>
                      <a:chOff x="3634" y="1238"/>
                      <a:chExt cx="254" cy="379"/>
                    </a:xfrm>
                  </p:grpSpPr>
                  <p:sp>
                    <p:nvSpPr>
                      <p:cNvPr id="119855" name="Freeform 47"/>
                      <p:cNvSpPr>
                        <a:spLocks/>
                      </p:cNvSpPr>
                      <p:nvPr/>
                    </p:nvSpPr>
                    <p:spPr bwMode="auto">
                      <a:xfrm>
                        <a:off x="3636" y="1424"/>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19856" name="Arc 48"/>
                      <p:cNvSpPr>
                        <a:spLocks/>
                      </p:cNvSpPr>
                      <p:nvPr/>
                    </p:nvSpPr>
                    <p:spPr bwMode="auto">
                      <a:xfrm rot="10800000">
                        <a:off x="3634" y="1238"/>
                        <a:ext cx="123"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19857" name="Arc 49"/>
                      <p:cNvSpPr>
                        <a:spLocks/>
                      </p:cNvSpPr>
                      <p:nvPr/>
                    </p:nvSpPr>
                    <p:spPr bwMode="auto">
                      <a:xfrm rot="10800000">
                        <a:off x="3766" y="1238"/>
                        <a:ext cx="122" cy="183"/>
                      </a:xfrm>
                      <a:custGeom>
                        <a:avLst/>
                        <a:gdLst>
                          <a:gd name="G0" fmla="+- 21600 0 0"/>
                          <a:gd name="G1" fmla="+- 0 0 0"/>
                          <a:gd name="G2" fmla="+- 21600 0 0"/>
                          <a:gd name="T0" fmla="*/ 21422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21" y="21599"/>
                            </a:moveTo>
                            <a:cubicBezTo>
                              <a:pt x="9562" y="21501"/>
                              <a:pt x="0" y="11859"/>
                              <a:pt x="0" y="0"/>
                            </a:cubicBezTo>
                          </a:path>
                          <a:path w="21600" h="21599" stroke="0" extrusionOk="0">
                            <a:moveTo>
                              <a:pt x="21421" y="21599"/>
                            </a:moveTo>
                            <a:cubicBezTo>
                              <a:pt x="9562" y="21501"/>
                              <a:pt x="0" y="1185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2" name="Group 54"/>
                    <p:cNvGrpSpPr>
                      <a:grpSpLocks/>
                    </p:cNvGrpSpPr>
                    <p:nvPr/>
                  </p:nvGrpSpPr>
                  <p:grpSpPr bwMode="auto">
                    <a:xfrm>
                      <a:off x="3912" y="1238"/>
                      <a:ext cx="254" cy="379"/>
                      <a:chOff x="3912" y="1238"/>
                      <a:chExt cx="254" cy="379"/>
                    </a:xfrm>
                  </p:grpSpPr>
                  <p:sp>
                    <p:nvSpPr>
                      <p:cNvPr id="119859" name="Freeform 51"/>
                      <p:cNvSpPr>
                        <a:spLocks/>
                      </p:cNvSpPr>
                      <p:nvPr/>
                    </p:nvSpPr>
                    <p:spPr bwMode="auto">
                      <a:xfrm>
                        <a:off x="3914" y="1424"/>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19860" name="Arc 52"/>
                      <p:cNvSpPr>
                        <a:spLocks/>
                      </p:cNvSpPr>
                      <p:nvPr/>
                    </p:nvSpPr>
                    <p:spPr bwMode="auto">
                      <a:xfrm rot="10800000">
                        <a:off x="3912" y="1238"/>
                        <a:ext cx="125" cy="183"/>
                      </a:xfrm>
                      <a:custGeom>
                        <a:avLst/>
                        <a:gdLst>
                          <a:gd name="G0" fmla="+- 175 0 0"/>
                          <a:gd name="G1" fmla="+- 0 0 0"/>
                          <a:gd name="G2" fmla="+- 21600 0 0"/>
                          <a:gd name="T0" fmla="*/ 21775 w 21775"/>
                          <a:gd name="T1" fmla="*/ 0 h 21600"/>
                          <a:gd name="T2" fmla="*/ 0 w 21775"/>
                          <a:gd name="T3" fmla="*/ 21599 h 21600"/>
                          <a:gd name="T4" fmla="*/ 175 w 21775"/>
                          <a:gd name="T5" fmla="*/ 0 h 21600"/>
                        </a:gdLst>
                        <a:ahLst/>
                        <a:cxnLst>
                          <a:cxn ang="0">
                            <a:pos x="T0" y="T1"/>
                          </a:cxn>
                          <a:cxn ang="0">
                            <a:pos x="T2" y="T3"/>
                          </a:cxn>
                          <a:cxn ang="0">
                            <a:pos x="T4" y="T5"/>
                          </a:cxn>
                        </a:cxnLst>
                        <a:rect l="0" t="0" r="r" b="b"/>
                        <a:pathLst>
                          <a:path w="21775" h="21600" fill="none" extrusionOk="0">
                            <a:moveTo>
                              <a:pt x="21775" y="0"/>
                            </a:moveTo>
                            <a:cubicBezTo>
                              <a:pt x="21775" y="11929"/>
                              <a:pt x="12104" y="21600"/>
                              <a:pt x="175" y="21600"/>
                            </a:cubicBezTo>
                            <a:cubicBezTo>
                              <a:pt x="116" y="21600"/>
                              <a:pt x="58" y="21599"/>
                              <a:pt x="-1" y="21599"/>
                            </a:cubicBezTo>
                          </a:path>
                          <a:path w="21775" h="21600" stroke="0" extrusionOk="0">
                            <a:moveTo>
                              <a:pt x="21775" y="0"/>
                            </a:moveTo>
                            <a:cubicBezTo>
                              <a:pt x="21775" y="11929"/>
                              <a:pt x="12104" y="21600"/>
                              <a:pt x="175" y="21600"/>
                            </a:cubicBezTo>
                            <a:cubicBezTo>
                              <a:pt x="116" y="21600"/>
                              <a:pt x="58" y="21599"/>
                              <a:pt x="-1" y="21599"/>
                            </a:cubicBezTo>
                            <a:lnTo>
                              <a:pt x="175"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19861" name="Arc 53"/>
                      <p:cNvSpPr>
                        <a:spLocks/>
                      </p:cNvSpPr>
                      <p:nvPr/>
                    </p:nvSpPr>
                    <p:spPr bwMode="auto">
                      <a:xfrm rot="10800000">
                        <a:off x="4044" y="1238"/>
                        <a:ext cx="122"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19865" name="Rectangle 57"/>
                <p:cNvSpPr>
                  <a:spLocks noChangeArrowheads="1"/>
                </p:cNvSpPr>
                <p:nvPr/>
              </p:nvSpPr>
              <p:spPr bwMode="auto">
                <a:xfrm>
                  <a:off x="3585" y="1547"/>
                  <a:ext cx="626" cy="209"/>
                </a:xfrm>
                <a:prstGeom prst="rect">
                  <a:avLst/>
                </a:prstGeom>
                <a:solidFill>
                  <a:srgbClr val="8FAC97"/>
                </a:solidFill>
                <a:ln w="9525">
                  <a:noFill/>
                  <a:miter lim="800000"/>
                  <a:headEnd/>
                  <a:tailEnd/>
                </a:ln>
                <a:effectLst/>
              </p:spPr>
              <p:txBody>
                <a:bodyPr wrap="none" anchor="ctr"/>
                <a:lstStyle/>
                <a:p>
                  <a:endParaRPr lang="en-GB"/>
                </a:p>
              </p:txBody>
            </p:sp>
            <p:sp>
              <p:nvSpPr>
                <p:cNvPr id="119866" name="Rectangle 58"/>
                <p:cNvSpPr>
                  <a:spLocks noChangeArrowheads="1"/>
                </p:cNvSpPr>
                <p:nvPr/>
              </p:nvSpPr>
              <p:spPr bwMode="auto">
                <a:xfrm>
                  <a:off x="3611" y="1551"/>
                  <a:ext cx="573" cy="184"/>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19867" name="Rectangle 59" descr="Dotted diamond"/>
                <p:cNvSpPr>
                  <a:spLocks noChangeArrowheads="1"/>
                </p:cNvSpPr>
                <p:nvPr/>
              </p:nvSpPr>
              <p:spPr bwMode="auto">
                <a:xfrm>
                  <a:off x="3823" y="1551"/>
                  <a:ext cx="145" cy="182"/>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19868" name="Rectangle 60"/>
                <p:cNvSpPr>
                  <a:spLocks noChangeArrowheads="1"/>
                </p:cNvSpPr>
                <p:nvPr/>
              </p:nvSpPr>
              <p:spPr bwMode="auto">
                <a:xfrm>
                  <a:off x="3588" y="1749"/>
                  <a:ext cx="624" cy="83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9869" name="Line 61"/>
                <p:cNvSpPr>
                  <a:spLocks noChangeShapeType="1"/>
                </p:cNvSpPr>
                <p:nvPr/>
              </p:nvSpPr>
              <p:spPr bwMode="auto">
                <a:xfrm flipV="1">
                  <a:off x="3580" y="1863"/>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0" name="Line 62"/>
                <p:cNvSpPr>
                  <a:spLocks noChangeShapeType="1"/>
                </p:cNvSpPr>
                <p:nvPr/>
              </p:nvSpPr>
              <p:spPr bwMode="auto">
                <a:xfrm flipV="1">
                  <a:off x="3580" y="1920"/>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1" name="Line 63"/>
                <p:cNvSpPr>
                  <a:spLocks noChangeShapeType="1"/>
                </p:cNvSpPr>
                <p:nvPr/>
              </p:nvSpPr>
              <p:spPr bwMode="auto">
                <a:xfrm flipV="1">
                  <a:off x="3580" y="1980"/>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2" name="Line 64"/>
                <p:cNvSpPr>
                  <a:spLocks noChangeShapeType="1"/>
                </p:cNvSpPr>
                <p:nvPr/>
              </p:nvSpPr>
              <p:spPr bwMode="auto">
                <a:xfrm flipV="1">
                  <a:off x="3580" y="2045"/>
                  <a:ext cx="636" cy="5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3" name="Line 65"/>
                <p:cNvSpPr>
                  <a:spLocks noChangeShapeType="1"/>
                </p:cNvSpPr>
                <p:nvPr/>
              </p:nvSpPr>
              <p:spPr bwMode="auto">
                <a:xfrm flipV="1">
                  <a:off x="3580" y="2103"/>
                  <a:ext cx="636" cy="6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4" name="Line 66"/>
                <p:cNvSpPr>
                  <a:spLocks noChangeShapeType="1"/>
                </p:cNvSpPr>
                <p:nvPr/>
              </p:nvSpPr>
              <p:spPr bwMode="auto">
                <a:xfrm flipV="1">
                  <a:off x="3580" y="2163"/>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5" name="Line 67"/>
                <p:cNvSpPr>
                  <a:spLocks noChangeShapeType="1"/>
                </p:cNvSpPr>
                <p:nvPr/>
              </p:nvSpPr>
              <p:spPr bwMode="auto">
                <a:xfrm flipV="1">
                  <a:off x="3580" y="2225"/>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6" name="Line 68"/>
                <p:cNvSpPr>
                  <a:spLocks noChangeShapeType="1"/>
                </p:cNvSpPr>
                <p:nvPr/>
              </p:nvSpPr>
              <p:spPr bwMode="auto">
                <a:xfrm flipV="1">
                  <a:off x="3580" y="2288"/>
                  <a:ext cx="636" cy="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7" name="Line 69"/>
                <p:cNvSpPr>
                  <a:spLocks noChangeShapeType="1"/>
                </p:cNvSpPr>
                <p:nvPr/>
              </p:nvSpPr>
              <p:spPr bwMode="auto">
                <a:xfrm flipV="1">
                  <a:off x="3580" y="2349"/>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8" name="Line 70"/>
                <p:cNvSpPr>
                  <a:spLocks noChangeShapeType="1"/>
                </p:cNvSpPr>
                <p:nvPr/>
              </p:nvSpPr>
              <p:spPr bwMode="auto">
                <a:xfrm flipV="1">
                  <a:off x="3580" y="2407"/>
                  <a:ext cx="636" cy="6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79" name="Line 71"/>
                <p:cNvSpPr>
                  <a:spLocks noChangeShapeType="1"/>
                </p:cNvSpPr>
                <p:nvPr/>
              </p:nvSpPr>
              <p:spPr bwMode="auto">
                <a:xfrm flipV="1">
                  <a:off x="3580" y="2467"/>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80" name="Line 72"/>
                <p:cNvSpPr>
                  <a:spLocks noChangeShapeType="1"/>
                </p:cNvSpPr>
                <p:nvPr/>
              </p:nvSpPr>
              <p:spPr bwMode="auto">
                <a:xfrm flipV="1">
                  <a:off x="3580" y="1806"/>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881" name="Rectangle 73"/>
                <p:cNvSpPr>
                  <a:spLocks noChangeArrowheads="1"/>
                </p:cNvSpPr>
                <p:nvPr/>
              </p:nvSpPr>
              <p:spPr bwMode="auto">
                <a:xfrm>
                  <a:off x="3627" y="2592"/>
                  <a:ext cx="544" cy="5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19882" name="Rectangle 74"/>
                <p:cNvSpPr>
                  <a:spLocks noChangeArrowheads="1"/>
                </p:cNvSpPr>
                <p:nvPr/>
              </p:nvSpPr>
              <p:spPr bwMode="auto">
                <a:xfrm>
                  <a:off x="4031" y="2650"/>
                  <a:ext cx="83" cy="4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19883" name="Arc 75"/>
                <p:cNvSpPr>
                  <a:spLocks/>
                </p:cNvSpPr>
                <p:nvPr/>
              </p:nvSpPr>
              <p:spPr bwMode="auto">
                <a:xfrm rot="10680000">
                  <a:off x="3681" y="2646"/>
                  <a:ext cx="155" cy="86"/>
                </a:xfrm>
                <a:custGeom>
                  <a:avLst/>
                  <a:gdLst>
                    <a:gd name="G0" fmla="+- 21600 0 0"/>
                    <a:gd name="G1" fmla="+- 21600 0 0"/>
                    <a:gd name="G2" fmla="+- 21600 0 0"/>
                    <a:gd name="T0" fmla="*/ 2 w 43200"/>
                    <a:gd name="T1" fmla="*/ 21863 h 22680"/>
                    <a:gd name="T2" fmla="*/ 43173 w 43200"/>
                    <a:gd name="T3" fmla="*/ 22680 h 22680"/>
                    <a:gd name="T4" fmla="*/ 21600 w 43200"/>
                    <a:gd name="T5" fmla="*/ 21600 h 22680"/>
                  </a:gdLst>
                  <a:ahLst/>
                  <a:cxnLst>
                    <a:cxn ang="0">
                      <a:pos x="T0" y="T1"/>
                    </a:cxn>
                    <a:cxn ang="0">
                      <a:pos x="T2" y="T3"/>
                    </a:cxn>
                    <a:cxn ang="0">
                      <a:pos x="T4" y="T5"/>
                    </a:cxn>
                  </a:cxnLst>
                  <a:rect l="0" t="0" r="r" b="b"/>
                  <a:pathLst>
                    <a:path w="43200" h="22680" fill="none"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path>
                    <a:path w="43200" h="22680" stroke="0"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19884" name="Rectangle 76" descr="Light upward diagonal"/>
                <p:cNvSpPr>
                  <a:spLocks noChangeArrowheads="1"/>
                </p:cNvSpPr>
                <p:nvPr/>
              </p:nvSpPr>
              <p:spPr bwMode="auto">
                <a:xfrm>
                  <a:off x="4069" y="1551"/>
                  <a:ext cx="112" cy="182"/>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19885" name="Rectangle 77" descr="Light upward diagonal"/>
                <p:cNvSpPr>
                  <a:spLocks noChangeArrowheads="1"/>
                </p:cNvSpPr>
                <p:nvPr/>
              </p:nvSpPr>
              <p:spPr bwMode="auto">
                <a:xfrm>
                  <a:off x="3609" y="1551"/>
                  <a:ext cx="112" cy="182"/>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grpSp>
      </p:grpSp>
      <p:sp>
        <p:nvSpPr>
          <p:cNvPr id="119889" name="Rectangle 81"/>
          <p:cNvSpPr>
            <a:spLocks noChangeArrowheads="1"/>
          </p:cNvSpPr>
          <p:nvPr/>
        </p:nvSpPr>
        <p:spPr bwMode="auto">
          <a:xfrm>
            <a:off x="1905000" y="4914900"/>
            <a:ext cx="2209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Connection cable</a:t>
            </a:r>
          </a:p>
        </p:txBody>
      </p:sp>
      <p:sp>
        <p:nvSpPr>
          <p:cNvPr id="119890" name="Line 82"/>
          <p:cNvSpPr>
            <a:spLocks noChangeShapeType="1"/>
          </p:cNvSpPr>
          <p:nvPr/>
        </p:nvSpPr>
        <p:spPr bwMode="auto">
          <a:xfrm>
            <a:off x="3937000" y="5143500"/>
            <a:ext cx="2260600" cy="0"/>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119891" name="Rectangle 83"/>
          <p:cNvSpPr>
            <a:spLocks noChangeArrowheads="1"/>
          </p:cNvSpPr>
          <p:nvPr/>
        </p:nvSpPr>
        <p:spPr bwMode="auto">
          <a:xfrm>
            <a:off x="2019300" y="4559300"/>
            <a:ext cx="219233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Adjusting screw</a:t>
            </a:r>
          </a:p>
        </p:txBody>
      </p:sp>
      <p:sp>
        <p:nvSpPr>
          <p:cNvPr id="119892" name="Line 84"/>
          <p:cNvSpPr>
            <a:spLocks noChangeShapeType="1"/>
          </p:cNvSpPr>
          <p:nvPr/>
        </p:nvSpPr>
        <p:spPr bwMode="auto">
          <a:xfrm flipV="1">
            <a:off x="4124325" y="4467225"/>
            <a:ext cx="1962150" cy="288925"/>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119893" name="Rectangle 85"/>
          <p:cNvSpPr>
            <a:spLocks noChangeArrowheads="1"/>
          </p:cNvSpPr>
          <p:nvPr/>
        </p:nvSpPr>
        <p:spPr bwMode="auto">
          <a:xfrm>
            <a:off x="2400300" y="4146550"/>
            <a:ext cx="17526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LED indicator</a:t>
            </a:r>
          </a:p>
        </p:txBody>
      </p:sp>
      <p:sp>
        <p:nvSpPr>
          <p:cNvPr id="119894" name="Line 86"/>
          <p:cNvSpPr>
            <a:spLocks noChangeShapeType="1"/>
          </p:cNvSpPr>
          <p:nvPr/>
        </p:nvSpPr>
        <p:spPr bwMode="auto">
          <a:xfrm>
            <a:off x="4203700" y="4311650"/>
            <a:ext cx="1574800" cy="0"/>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119895" name="Rectangle 87"/>
          <p:cNvSpPr>
            <a:spLocks noChangeArrowheads="1"/>
          </p:cNvSpPr>
          <p:nvPr/>
        </p:nvSpPr>
        <p:spPr bwMode="auto">
          <a:xfrm>
            <a:off x="2393950" y="2203450"/>
            <a:ext cx="18542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Active surface</a:t>
            </a:r>
          </a:p>
        </p:txBody>
      </p:sp>
      <p:sp>
        <p:nvSpPr>
          <p:cNvPr id="119896" name="Line 88"/>
          <p:cNvSpPr>
            <a:spLocks noChangeShapeType="1"/>
          </p:cNvSpPr>
          <p:nvPr/>
        </p:nvSpPr>
        <p:spPr bwMode="auto">
          <a:xfrm>
            <a:off x="4260850" y="2444750"/>
            <a:ext cx="1409700" cy="0"/>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119897" name="Rectangle 89"/>
          <p:cNvSpPr>
            <a:spLocks noChangeArrowheads="1"/>
          </p:cNvSpPr>
          <p:nvPr/>
        </p:nvSpPr>
        <p:spPr bwMode="auto">
          <a:xfrm>
            <a:off x="2386013" y="2644775"/>
            <a:ext cx="2027237"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Active electrode</a:t>
            </a:r>
          </a:p>
        </p:txBody>
      </p:sp>
      <p:sp>
        <p:nvSpPr>
          <p:cNvPr id="119898" name="Line 90"/>
          <p:cNvSpPr>
            <a:spLocks noChangeShapeType="1"/>
          </p:cNvSpPr>
          <p:nvPr/>
        </p:nvSpPr>
        <p:spPr bwMode="auto">
          <a:xfrm flipV="1">
            <a:off x="4240213" y="2635250"/>
            <a:ext cx="1443037" cy="201613"/>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119899" name="Rectangle 91"/>
          <p:cNvSpPr>
            <a:spLocks noChangeArrowheads="1"/>
          </p:cNvSpPr>
          <p:nvPr/>
        </p:nvSpPr>
        <p:spPr bwMode="auto">
          <a:xfrm>
            <a:off x="2444750" y="3092450"/>
            <a:ext cx="21986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Earth electrode</a:t>
            </a:r>
          </a:p>
        </p:txBody>
      </p:sp>
      <p:sp>
        <p:nvSpPr>
          <p:cNvPr id="119900" name="Line 92"/>
          <p:cNvSpPr>
            <a:spLocks noChangeShapeType="1"/>
          </p:cNvSpPr>
          <p:nvPr/>
        </p:nvSpPr>
        <p:spPr bwMode="auto">
          <a:xfrm flipV="1">
            <a:off x="4254500" y="2678113"/>
            <a:ext cx="1876425" cy="611187"/>
          </a:xfrm>
          <a:prstGeom prst="line">
            <a:avLst/>
          </a:prstGeom>
          <a:noFill/>
          <a:ln w="25399">
            <a:solidFill>
              <a:schemeClr val="tx1"/>
            </a:solidFill>
            <a:round/>
            <a:headEnd type="none" w="sm" len="sm"/>
            <a:tailEnd type="stealth" w="med" len="lg"/>
          </a:ln>
          <a:effectLst/>
        </p:spPr>
        <p:txBody>
          <a:bodyPr wrap="none" anchor="ctr"/>
          <a:lstStyle/>
          <a:p>
            <a:endParaRPr lang="en-GB"/>
          </a:p>
        </p:txBody>
      </p:sp>
      <p:sp>
        <p:nvSpPr>
          <p:cNvPr id="119901" name="Rectangle 93"/>
          <p:cNvSpPr>
            <a:spLocks noChangeArrowheads="1"/>
          </p:cNvSpPr>
          <p:nvPr/>
        </p:nvSpPr>
        <p:spPr bwMode="auto">
          <a:xfrm>
            <a:off x="2436813" y="1611313"/>
            <a:ext cx="24955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Electrostatic field</a:t>
            </a:r>
          </a:p>
        </p:txBody>
      </p:sp>
      <p:grpSp>
        <p:nvGrpSpPr>
          <p:cNvPr id="23" name="Group 96"/>
          <p:cNvGrpSpPr>
            <a:grpSpLocks/>
          </p:cNvGrpSpPr>
          <p:nvPr/>
        </p:nvGrpSpPr>
        <p:grpSpPr bwMode="auto">
          <a:xfrm>
            <a:off x="4572000" y="1863725"/>
            <a:ext cx="2173288" cy="563563"/>
            <a:chOff x="2880" y="1174"/>
            <a:chExt cx="1369" cy="355"/>
          </a:xfrm>
        </p:grpSpPr>
        <p:sp>
          <p:nvSpPr>
            <p:cNvPr id="119902" name="Oval 94"/>
            <p:cNvSpPr>
              <a:spLocks noChangeArrowheads="1"/>
            </p:cNvSpPr>
            <p:nvPr/>
          </p:nvSpPr>
          <p:spPr bwMode="auto">
            <a:xfrm>
              <a:off x="3548" y="1174"/>
              <a:ext cx="701" cy="355"/>
            </a:xfrm>
            <a:prstGeom prst="ellipse">
              <a:avLst/>
            </a:prstGeom>
            <a:noFill/>
            <a:ln w="12699">
              <a:solidFill>
                <a:schemeClr val="tx1"/>
              </a:solidFill>
              <a:round/>
              <a:headEnd/>
              <a:tailEnd/>
            </a:ln>
            <a:effectLst/>
          </p:spPr>
          <p:txBody>
            <a:bodyPr wrap="none" anchor="ctr"/>
            <a:lstStyle/>
            <a:p>
              <a:endParaRPr lang="en-GB"/>
            </a:p>
          </p:txBody>
        </p:sp>
        <p:sp>
          <p:nvSpPr>
            <p:cNvPr id="119903" name="Line 95"/>
            <p:cNvSpPr>
              <a:spLocks noChangeShapeType="1"/>
            </p:cNvSpPr>
            <p:nvPr/>
          </p:nvSpPr>
          <p:spPr bwMode="auto">
            <a:xfrm>
              <a:off x="2880" y="1178"/>
              <a:ext cx="682" cy="13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9905" name="Rectangle 97"/>
          <p:cNvSpPr>
            <a:spLocks noChangeArrowheads="1"/>
          </p:cNvSpPr>
          <p:nvPr/>
        </p:nvSpPr>
        <p:spPr bwMode="auto">
          <a:xfrm>
            <a:off x="4760913" y="803275"/>
            <a:ext cx="2971800" cy="523862"/>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400" dirty="0"/>
              <a:t>Ο αισθητήρας αναζητά μια αλλαγή στην χωρητικότητα στο ενεργό πεδίο</a:t>
            </a:r>
            <a:endParaRPr lang="en-GB" sz="1400" dirty="0"/>
          </a:p>
        </p:txBody>
      </p:sp>
      <p:sp>
        <p:nvSpPr>
          <p:cNvPr id="119906" name="Rectangle 98"/>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grpSp>
        <p:nvGrpSpPr>
          <p:cNvPr id="24" name="Group 116"/>
          <p:cNvGrpSpPr>
            <a:grpSpLocks/>
          </p:cNvGrpSpPr>
          <p:nvPr/>
        </p:nvGrpSpPr>
        <p:grpSpPr bwMode="auto">
          <a:xfrm>
            <a:off x="2811463" y="277813"/>
            <a:ext cx="725487" cy="969962"/>
            <a:chOff x="1771" y="175"/>
            <a:chExt cx="457" cy="611"/>
          </a:xfrm>
        </p:grpSpPr>
        <p:sp>
          <p:nvSpPr>
            <p:cNvPr id="119907" name="Line 99"/>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19908" name="Line 100"/>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19909" name="Line 101"/>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910" name="Rectangle 102"/>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5" name="Group 106"/>
            <p:cNvGrpSpPr>
              <a:grpSpLocks/>
            </p:cNvGrpSpPr>
            <p:nvPr/>
          </p:nvGrpSpPr>
          <p:grpSpPr bwMode="auto">
            <a:xfrm>
              <a:off x="1795" y="389"/>
              <a:ext cx="60" cy="60"/>
              <a:chOff x="1795" y="389"/>
              <a:chExt cx="60" cy="60"/>
            </a:xfrm>
          </p:grpSpPr>
          <p:sp>
            <p:nvSpPr>
              <p:cNvPr id="119911" name="AutoShape 103"/>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19912" name="Line 104"/>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913" name="Line 105"/>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9915" name="Freeform 107"/>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6" name="Group 111"/>
            <p:cNvGrpSpPr>
              <a:grpSpLocks/>
            </p:cNvGrpSpPr>
            <p:nvPr/>
          </p:nvGrpSpPr>
          <p:grpSpPr bwMode="auto">
            <a:xfrm>
              <a:off x="1827" y="557"/>
              <a:ext cx="115" cy="15"/>
              <a:chOff x="1827" y="557"/>
              <a:chExt cx="115" cy="15"/>
            </a:xfrm>
          </p:grpSpPr>
          <p:sp>
            <p:nvSpPr>
              <p:cNvPr id="119916" name="Line 108"/>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917" name="Line 109"/>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918" name="Line 110"/>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9920" name="Line 112"/>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921" name="Line 113"/>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922" name="Line 114"/>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19923" name="Line 115"/>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1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4571"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889">
                                            <p:txEl>
                                              <p:pRg st="0" end="0"/>
                                            </p:txEl>
                                          </p:spTgt>
                                        </p:tgtEl>
                                        <p:attrNameLst>
                                          <p:attrName>style.visibility</p:attrName>
                                        </p:attrNameLst>
                                      </p:cBhvr>
                                      <p:to>
                                        <p:strVal val="visible"/>
                                      </p:to>
                                    </p:set>
                                    <p:animEffect transition="in" filter="dissolve">
                                      <p:cBhvr>
                                        <p:cTn id="7" dur="500"/>
                                        <p:tgtEl>
                                          <p:spTgt spid="11988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9890"/>
                                        </p:tgtEl>
                                        <p:attrNameLst>
                                          <p:attrName>style.visibility</p:attrName>
                                        </p:attrNameLst>
                                      </p:cBhvr>
                                      <p:to>
                                        <p:strVal val="visible"/>
                                      </p:to>
                                    </p:set>
                                    <p:animEffect transition="in" filter="dissolve">
                                      <p:cBhvr>
                                        <p:cTn id="11" dur="500"/>
                                        <p:tgtEl>
                                          <p:spTgt spid="11989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9891"/>
                                        </p:tgtEl>
                                        <p:attrNameLst>
                                          <p:attrName>style.visibility</p:attrName>
                                        </p:attrNameLst>
                                      </p:cBhvr>
                                      <p:to>
                                        <p:strVal val="visible"/>
                                      </p:to>
                                    </p:set>
                                    <p:animEffect transition="in" filter="dissolve">
                                      <p:cBhvr>
                                        <p:cTn id="16" dur="500"/>
                                        <p:tgtEl>
                                          <p:spTgt spid="119891"/>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9892"/>
                                        </p:tgtEl>
                                        <p:attrNameLst>
                                          <p:attrName>style.visibility</p:attrName>
                                        </p:attrNameLst>
                                      </p:cBhvr>
                                      <p:to>
                                        <p:strVal val="visible"/>
                                      </p:to>
                                    </p:set>
                                    <p:animEffect transition="in" filter="dissolve">
                                      <p:cBhvr>
                                        <p:cTn id="20" dur="500"/>
                                        <p:tgtEl>
                                          <p:spTgt spid="11989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9893">
                                            <p:txEl>
                                              <p:pRg st="0" end="0"/>
                                            </p:txEl>
                                          </p:spTgt>
                                        </p:tgtEl>
                                        <p:attrNameLst>
                                          <p:attrName>style.visibility</p:attrName>
                                        </p:attrNameLst>
                                      </p:cBhvr>
                                      <p:to>
                                        <p:strVal val="visible"/>
                                      </p:to>
                                    </p:set>
                                    <p:animEffect transition="in" filter="dissolve">
                                      <p:cBhvr>
                                        <p:cTn id="25" dur="500"/>
                                        <p:tgtEl>
                                          <p:spTgt spid="119893">
                                            <p:txEl>
                                              <p:pRg st="0" end="0"/>
                                            </p:txEl>
                                          </p:spTgt>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19894"/>
                                        </p:tgtEl>
                                        <p:attrNameLst>
                                          <p:attrName>style.visibility</p:attrName>
                                        </p:attrNameLst>
                                      </p:cBhvr>
                                      <p:to>
                                        <p:strVal val="visible"/>
                                      </p:to>
                                    </p:set>
                                    <p:animEffect transition="in" filter="dissolve">
                                      <p:cBhvr>
                                        <p:cTn id="29" dur="500"/>
                                        <p:tgtEl>
                                          <p:spTgt spid="11989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9895">
                                            <p:txEl>
                                              <p:pRg st="0" end="0"/>
                                            </p:txEl>
                                          </p:spTgt>
                                        </p:tgtEl>
                                        <p:attrNameLst>
                                          <p:attrName>style.visibility</p:attrName>
                                        </p:attrNameLst>
                                      </p:cBhvr>
                                      <p:to>
                                        <p:strVal val="visible"/>
                                      </p:to>
                                    </p:set>
                                    <p:animEffect transition="in" filter="dissolve">
                                      <p:cBhvr>
                                        <p:cTn id="34" dur="500"/>
                                        <p:tgtEl>
                                          <p:spTgt spid="119895">
                                            <p:txEl>
                                              <p:pRg st="0" end="0"/>
                                            </p:txEl>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19896"/>
                                        </p:tgtEl>
                                        <p:attrNameLst>
                                          <p:attrName>style.visibility</p:attrName>
                                        </p:attrNameLst>
                                      </p:cBhvr>
                                      <p:to>
                                        <p:strVal val="visible"/>
                                      </p:to>
                                    </p:set>
                                    <p:animEffect transition="in" filter="dissolve">
                                      <p:cBhvr>
                                        <p:cTn id="38" dur="500"/>
                                        <p:tgtEl>
                                          <p:spTgt spid="11989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9897">
                                            <p:txEl>
                                              <p:pRg st="0" end="0"/>
                                            </p:txEl>
                                          </p:spTgt>
                                        </p:tgtEl>
                                        <p:attrNameLst>
                                          <p:attrName>style.visibility</p:attrName>
                                        </p:attrNameLst>
                                      </p:cBhvr>
                                      <p:to>
                                        <p:strVal val="visible"/>
                                      </p:to>
                                    </p:set>
                                    <p:animEffect transition="in" filter="dissolve">
                                      <p:cBhvr>
                                        <p:cTn id="43" dur="500"/>
                                        <p:tgtEl>
                                          <p:spTgt spid="119897">
                                            <p:txEl>
                                              <p:pRg st="0" end="0"/>
                                            </p:txEl>
                                          </p:spTgt>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19898"/>
                                        </p:tgtEl>
                                        <p:attrNameLst>
                                          <p:attrName>style.visibility</p:attrName>
                                        </p:attrNameLst>
                                      </p:cBhvr>
                                      <p:to>
                                        <p:strVal val="visible"/>
                                      </p:to>
                                    </p:set>
                                    <p:animEffect transition="in" filter="dissolve">
                                      <p:cBhvr>
                                        <p:cTn id="47" dur="500"/>
                                        <p:tgtEl>
                                          <p:spTgt spid="11989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9899">
                                            <p:txEl>
                                              <p:pRg st="0" end="0"/>
                                            </p:txEl>
                                          </p:spTgt>
                                        </p:tgtEl>
                                        <p:attrNameLst>
                                          <p:attrName>style.visibility</p:attrName>
                                        </p:attrNameLst>
                                      </p:cBhvr>
                                      <p:to>
                                        <p:strVal val="visible"/>
                                      </p:to>
                                    </p:set>
                                    <p:animEffect transition="in" filter="dissolve">
                                      <p:cBhvr>
                                        <p:cTn id="52" dur="500"/>
                                        <p:tgtEl>
                                          <p:spTgt spid="119899">
                                            <p:txEl>
                                              <p:pRg st="0" end="0"/>
                                            </p:txEl>
                                          </p:spTgt>
                                        </p:tgtEl>
                                      </p:cBhvr>
                                    </p:animEffect>
                                  </p:childTnLst>
                                </p:cTn>
                              </p:par>
                            </p:childTnLst>
                          </p:cTn>
                        </p:par>
                        <p:par>
                          <p:cTn id="53" fill="hold">
                            <p:stCondLst>
                              <p:cond delay="500"/>
                            </p:stCondLst>
                            <p:childTnLst>
                              <p:par>
                                <p:cTn id="54" presetID="9" presetClass="entr" presetSubtype="0" fill="hold" grpId="0" nodeType="afterEffect">
                                  <p:stCondLst>
                                    <p:cond delay="0"/>
                                  </p:stCondLst>
                                  <p:childTnLst>
                                    <p:set>
                                      <p:cBhvr>
                                        <p:cTn id="55" dur="1" fill="hold">
                                          <p:stCondLst>
                                            <p:cond delay="0"/>
                                          </p:stCondLst>
                                        </p:cTn>
                                        <p:tgtEl>
                                          <p:spTgt spid="119900"/>
                                        </p:tgtEl>
                                        <p:attrNameLst>
                                          <p:attrName>style.visibility</p:attrName>
                                        </p:attrNameLst>
                                      </p:cBhvr>
                                      <p:to>
                                        <p:strVal val="visible"/>
                                      </p:to>
                                    </p:set>
                                    <p:animEffect transition="in" filter="dissolve">
                                      <p:cBhvr>
                                        <p:cTn id="56" dur="500"/>
                                        <p:tgtEl>
                                          <p:spTgt spid="11990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9901"/>
                                        </p:tgtEl>
                                        <p:attrNameLst>
                                          <p:attrName>style.visibility</p:attrName>
                                        </p:attrNameLst>
                                      </p:cBhvr>
                                      <p:to>
                                        <p:strVal val="visible"/>
                                      </p:to>
                                    </p:set>
                                    <p:animEffect transition="in" filter="dissolve">
                                      <p:cBhvr>
                                        <p:cTn id="61" dur="500"/>
                                        <p:tgtEl>
                                          <p:spTgt spid="119901"/>
                                        </p:tgtEl>
                                      </p:cBhvr>
                                    </p:animEffect>
                                  </p:childTnLst>
                                </p:cTn>
                              </p:par>
                            </p:childTnLst>
                          </p:cTn>
                        </p:par>
                        <p:par>
                          <p:cTn id="62" fill="hold">
                            <p:stCondLst>
                              <p:cond delay="500"/>
                            </p:stCondLst>
                            <p:childTnLst>
                              <p:par>
                                <p:cTn id="63" presetID="9" presetClass="entr" presetSubtype="0"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dissolv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19905"/>
                                        </p:tgtEl>
                                        <p:attrNameLst>
                                          <p:attrName>style.visibility</p:attrName>
                                        </p:attrNameLst>
                                      </p:cBhvr>
                                      <p:to>
                                        <p:strVal val="visible"/>
                                      </p:to>
                                    </p:set>
                                    <p:animEffect transition="in" filter="dissolve">
                                      <p:cBhvr>
                                        <p:cTn id="70" dur="500"/>
                                        <p:tgtEl>
                                          <p:spTgt spid="119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89" grpId="0" build="p" autoUpdateAnimBg="0"/>
      <p:bldP spid="119890" grpId="0" animBg="1"/>
      <p:bldP spid="119891" grpId="0" autoUpdateAnimBg="0"/>
      <p:bldP spid="119892" grpId="0" animBg="1"/>
      <p:bldP spid="119893" grpId="0" build="p" autoUpdateAnimBg="0"/>
      <p:bldP spid="119894" grpId="0" animBg="1"/>
      <p:bldP spid="119895" grpId="0" build="p" autoUpdateAnimBg="0"/>
      <p:bldP spid="119896" grpId="0" animBg="1"/>
      <p:bldP spid="119897" grpId="0" build="p" autoUpdateAnimBg="0"/>
      <p:bldP spid="119898" grpId="0" animBg="1"/>
      <p:bldP spid="119899" grpId="0" build="p" autoUpdateAnimBg="0"/>
      <p:bldP spid="119900" grpId="0" animBg="1"/>
      <p:bldP spid="119901" grpId="0" autoUpdateAnimBg="0"/>
      <p:bldP spid="119905"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3965575" y="2181225"/>
            <a:ext cx="1184275" cy="3748088"/>
            <a:chOff x="2498" y="1374"/>
            <a:chExt cx="746" cy="2361"/>
          </a:xfrm>
        </p:grpSpPr>
        <p:sp>
          <p:nvSpPr>
            <p:cNvPr id="120834" name="Rectangle 2"/>
            <p:cNvSpPr>
              <a:spLocks noChangeArrowheads="1"/>
            </p:cNvSpPr>
            <p:nvPr/>
          </p:nvSpPr>
          <p:spPr bwMode="auto">
            <a:xfrm>
              <a:off x="2811" y="2782"/>
              <a:ext cx="83" cy="14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79"/>
            <p:cNvGrpSpPr>
              <a:grpSpLocks/>
            </p:cNvGrpSpPr>
            <p:nvPr/>
          </p:nvGrpSpPr>
          <p:grpSpPr bwMode="auto">
            <a:xfrm>
              <a:off x="2498" y="1374"/>
              <a:ext cx="746" cy="2361"/>
              <a:chOff x="2498" y="1374"/>
              <a:chExt cx="746" cy="2361"/>
            </a:xfrm>
          </p:grpSpPr>
          <p:grpSp>
            <p:nvGrpSpPr>
              <p:cNvPr id="4" name="Group 12"/>
              <p:cNvGrpSpPr>
                <a:grpSpLocks/>
              </p:cNvGrpSpPr>
              <p:nvPr/>
            </p:nvGrpSpPr>
            <p:grpSpPr bwMode="auto">
              <a:xfrm>
                <a:off x="2875" y="3177"/>
                <a:ext cx="248" cy="444"/>
                <a:chOff x="2875" y="3177"/>
                <a:chExt cx="248" cy="444"/>
              </a:xfrm>
            </p:grpSpPr>
            <p:grpSp>
              <p:nvGrpSpPr>
                <p:cNvPr id="5" name="Group 5"/>
                <p:cNvGrpSpPr>
                  <a:grpSpLocks/>
                </p:cNvGrpSpPr>
                <p:nvPr/>
              </p:nvGrpSpPr>
              <p:grpSpPr bwMode="auto">
                <a:xfrm>
                  <a:off x="3055" y="3177"/>
                  <a:ext cx="68" cy="434"/>
                  <a:chOff x="3055" y="3177"/>
                  <a:chExt cx="68" cy="434"/>
                </a:xfrm>
              </p:grpSpPr>
              <p:sp>
                <p:nvSpPr>
                  <p:cNvPr id="120835" name="Rectangle 3"/>
                  <p:cNvSpPr>
                    <a:spLocks noChangeArrowheads="1"/>
                  </p:cNvSpPr>
                  <p:nvPr/>
                </p:nvSpPr>
                <p:spPr bwMode="auto">
                  <a:xfrm rot="4680000" flipH="1">
                    <a:off x="2884" y="3348"/>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20836" name="Line 4"/>
                  <p:cNvSpPr>
                    <a:spLocks noChangeShapeType="1"/>
                  </p:cNvSpPr>
                  <p:nvPr/>
                </p:nvSpPr>
                <p:spPr bwMode="auto">
                  <a:xfrm>
                    <a:off x="3105" y="3543"/>
                    <a:ext cx="18" cy="6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6" name="Group 8"/>
                <p:cNvGrpSpPr>
                  <a:grpSpLocks/>
                </p:cNvGrpSpPr>
                <p:nvPr/>
              </p:nvGrpSpPr>
              <p:grpSpPr bwMode="auto">
                <a:xfrm>
                  <a:off x="2985" y="3191"/>
                  <a:ext cx="22" cy="430"/>
                  <a:chOff x="2985" y="3191"/>
                  <a:chExt cx="22" cy="430"/>
                </a:xfrm>
              </p:grpSpPr>
              <p:sp>
                <p:nvSpPr>
                  <p:cNvPr id="120838" name="Rectangle 6"/>
                  <p:cNvSpPr>
                    <a:spLocks noChangeArrowheads="1"/>
                  </p:cNvSpPr>
                  <p:nvPr/>
                </p:nvSpPr>
                <p:spPr bwMode="auto">
                  <a:xfrm>
                    <a:off x="2985" y="3191"/>
                    <a:ext cx="22" cy="364"/>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0839" name="Line 7"/>
                  <p:cNvSpPr>
                    <a:spLocks noChangeShapeType="1"/>
                  </p:cNvSpPr>
                  <p:nvPr/>
                </p:nvSpPr>
                <p:spPr bwMode="auto">
                  <a:xfrm>
                    <a:off x="2995" y="3561"/>
                    <a:ext cx="0"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11"/>
                <p:cNvGrpSpPr>
                  <a:grpSpLocks/>
                </p:cNvGrpSpPr>
                <p:nvPr/>
              </p:nvGrpSpPr>
              <p:grpSpPr bwMode="auto">
                <a:xfrm>
                  <a:off x="2875" y="3177"/>
                  <a:ext cx="66" cy="426"/>
                  <a:chOff x="2875" y="3177"/>
                  <a:chExt cx="66" cy="426"/>
                </a:xfrm>
              </p:grpSpPr>
              <p:sp>
                <p:nvSpPr>
                  <p:cNvPr id="120841" name="Rectangle 9"/>
                  <p:cNvSpPr>
                    <a:spLocks noChangeArrowheads="1"/>
                  </p:cNvSpPr>
                  <p:nvPr/>
                </p:nvSpPr>
                <p:spPr bwMode="auto">
                  <a:xfrm rot="16920000">
                    <a:off x="2748" y="3348"/>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20842" name="Line 10"/>
                  <p:cNvSpPr>
                    <a:spLocks noChangeShapeType="1"/>
                  </p:cNvSpPr>
                  <p:nvPr/>
                </p:nvSpPr>
                <p:spPr bwMode="auto">
                  <a:xfrm flipV="1">
                    <a:off x="2875" y="3543"/>
                    <a:ext cx="14"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8" name="Group 15"/>
              <p:cNvGrpSpPr>
                <a:grpSpLocks/>
              </p:cNvGrpSpPr>
              <p:nvPr/>
            </p:nvGrpSpPr>
            <p:grpSpPr bwMode="auto">
              <a:xfrm>
                <a:off x="3164" y="3574"/>
                <a:ext cx="80" cy="80"/>
                <a:chOff x="3164" y="3574"/>
                <a:chExt cx="80" cy="80"/>
              </a:xfrm>
            </p:grpSpPr>
            <p:sp>
              <p:nvSpPr>
                <p:cNvPr id="120845" name="Line 13"/>
                <p:cNvSpPr>
                  <a:spLocks noChangeShapeType="1"/>
                </p:cNvSpPr>
                <p:nvPr/>
              </p:nvSpPr>
              <p:spPr bwMode="auto">
                <a:xfrm>
                  <a:off x="3204" y="3574"/>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46" name="Line 14"/>
                <p:cNvSpPr>
                  <a:spLocks noChangeShapeType="1"/>
                </p:cNvSpPr>
                <p:nvPr/>
              </p:nvSpPr>
              <p:spPr bwMode="auto">
                <a:xfrm>
                  <a:off x="3164" y="361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0848" name="Line 16"/>
              <p:cNvSpPr>
                <a:spLocks noChangeShapeType="1"/>
              </p:cNvSpPr>
              <p:nvPr/>
            </p:nvSpPr>
            <p:spPr bwMode="auto">
              <a:xfrm flipH="1">
                <a:off x="2748" y="362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9" name="Group 23"/>
              <p:cNvGrpSpPr>
                <a:grpSpLocks/>
              </p:cNvGrpSpPr>
              <p:nvPr/>
            </p:nvGrpSpPr>
            <p:grpSpPr bwMode="auto">
              <a:xfrm>
                <a:off x="2928" y="3668"/>
                <a:ext cx="127" cy="67"/>
                <a:chOff x="2928" y="3668"/>
                <a:chExt cx="127" cy="67"/>
              </a:xfrm>
            </p:grpSpPr>
            <p:grpSp>
              <p:nvGrpSpPr>
                <p:cNvPr id="10" name="Group 20"/>
                <p:cNvGrpSpPr>
                  <a:grpSpLocks/>
                </p:cNvGrpSpPr>
                <p:nvPr/>
              </p:nvGrpSpPr>
              <p:grpSpPr bwMode="auto">
                <a:xfrm>
                  <a:off x="2960" y="3668"/>
                  <a:ext cx="66" cy="67"/>
                  <a:chOff x="2960" y="3668"/>
                  <a:chExt cx="66" cy="67"/>
                </a:xfrm>
              </p:grpSpPr>
              <p:sp>
                <p:nvSpPr>
                  <p:cNvPr id="120849" name="Line 17"/>
                  <p:cNvSpPr>
                    <a:spLocks noChangeShapeType="1"/>
                  </p:cNvSpPr>
                  <p:nvPr/>
                </p:nvSpPr>
                <p:spPr bwMode="auto">
                  <a:xfrm>
                    <a:off x="2963" y="3669"/>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50" name="Line 18"/>
                  <p:cNvSpPr>
                    <a:spLocks noChangeShapeType="1"/>
                  </p:cNvSpPr>
                  <p:nvPr/>
                </p:nvSpPr>
                <p:spPr bwMode="auto">
                  <a:xfrm>
                    <a:off x="3024" y="3668"/>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51" name="Line 19"/>
                  <p:cNvSpPr>
                    <a:spLocks noChangeShapeType="1"/>
                  </p:cNvSpPr>
                  <p:nvPr/>
                </p:nvSpPr>
                <p:spPr bwMode="auto">
                  <a:xfrm>
                    <a:off x="2960" y="3669"/>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0853" name="Line 21"/>
                <p:cNvSpPr>
                  <a:spLocks noChangeShapeType="1"/>
                </p:cNvSpPr>
                <p:nvPr/>
              </p:nvSpPr>
              <p:spPr bwMode="auto">
                <a:xfrm>
                  <a:off x="2928" y="3733"/>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54" name="Line 22"/>
                <p:cNvSpPr>
                  <a:spLocks noChangeShapeType="1"/>
                </p:cNvSpPr>
                <p:nvPr/>
              </p:nvSpPr>
              <p:spPr bwMode="auto">
                <a:xfrm>
                  <a:off x="3022" y="3731"/>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1" name="Group 78"/>
              <p:cNvGrpSpPr>
                <a:grpSpLocks/>
              </p:cNvGrpSpPr>
              <p:nvPr/>
            </p:nvGrpSpPr>
            <p:grpSpPr bwMode="auto">
              <a:xfrm>
                <a:off x="2498" y="1374"/>
                <a:ext cx="636" cy="1834"/>
                <a:chOff x="2498" y="1374"/>
                <a:chExt cx="636" cy="1834"/>
              </a:xfrm>
            </p:grpSpPr>
            <p:grpSp>
              <p:nvGrpSpPr>
                <p:cNvPr id="12" name="Group 30"/>
                <p:cNvGrpSpPr>
                  <a:grpSpLocks/>
                </p:cNvGrpSpPr>
                <p:nvPr/>
              </p:nvGrpSpPr>
              <p:grpSpPr bwMode="auto">
                <a:xfrm>
                  <a:off x="2534" y="1377"/>
                  <a:ext cx="570" cy="352"/>
                  <a:chOff x="2534" y="1377"/>
                  <a:chExt cx="570" cy="352"/>
                </a:xfrm>
              </p:grpSpPr>
              <p:grpSp>
                <p:nvGrpSpPr>
                  <p:cNvPr id="13" name="Group 26"/>
                  <p:cNvGrpSpPr>
                    <a:grpSpLocks/>
                  </p:cNvGrpSpPr>
                  <p:nvPr/>
                </p:nvGrpSpPr>
                <p:grpSpPr bwMode="auto">
                  <a:xfrm>
                    <a:off x="2534" y="1377"/>
                    <a:ext cx="284" cy="352"/>
                    <a:chOff x="2534" y="1377"/>
                    <a:chExt cx="284" cy="352"/>
                  </a:xfrm>
                </p:grpSpPr>
                <p:sp>
                  <p:nvSpPr>
                    <p:cNvPr id="120856" name="Freeform 24"/>
                    <p:cNvSpPr>
                      <a:spLocks/>
                    </p:cNvSpPr>
                    <p:nvPr/>
                  </p:nvSpPr>
                  <p:spPr bwMode="auto">
                    <a:xfrm>
                      <a:off x="2534" y="1618"/>
                      <a:ext cx="279" cy="111"/>
                    </a:xfrm>
                    <a:custGeom>
                      <a:avLst/>
                      <a:gdLst/>
                      <a:ahLst/>
                      <a:cxnLst>
                        <a:cxn ang="0">
                          <a:pos x="278" y="1"/>
                        </a:cxn>
                        <a:cxn ang="0">
                          <a:pos x="278" y="110"/>
                        </a:cxn>
                        <a:cxn ang="0">
                          <a:pos x="0" y="110"/>
                        </a:cxn>
                        <a:cxn ang="0">
                          <a:pos x="0" y="0"/>
                        </a:cxn>
                      </a:cxnLst>
                      <a:rect l="0" t="0" r="r" b="b"/>
                      <a:pathLst>
                        <a:path w="279" h="111">
                          <a:moveTo>
                            <a:pt x="278" y="1"/>
                          </a:moveTo>
                          <a:lnTo>
                            <a:pt x="27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0857" name="Arc 25"/>
                    <p:cNvSpPr>
                      <a:spLocks/>
                    </p:cNvSpPr>
                    <p:nvPr/>
                  </p:nvSpPr>
                  <p:spPr bwMode="auto">
                    <a:xfrm rot="10800000">
                      <a:off x="2535" y="1377"/>
                      <a:ext cx="28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14" name="Group 29"/>
                  <p:cNvGrpSpPr>
                    <a:grpSpLocks/>
                  </p:cNvGrpSpPr>
                  <p:nvPr/>
                </p:nvGrpSpPr>
                <p:grpSpPr bwMode="auto">
                  <a:xfrm>
                    <a:off x="2810" y="1377"/>
                    <a:ext cx="294" cy="352"/>
                    <a:chOff x="2810" y="1377"/>
                    <a:chExt cx="294" cy="352"/>
                  </a:xfrm>
                </p:grpSpPr>
                <p:sp>
                  <p:nvSpPr>
                    <p:cNvPr id="120859" name="Freeform 27"/>
                    <p:cNvSpPr>
                      <a:spLocks/>
                    </p:cNvSpPr>
                    <p:nvPr/>
                  </p:nvSpPr>
                  <p:spPr bwMode="auto">
                    <a:xfrm>
                      <a:off x="2810" y="1618"/>
                      <a:ext cx="289" cy="111"/>
                    </a:xfrm>
                    <a:custGeom>
                      <a:avLst/>
                      <a:gdLst/>
                      <a:ahLst/>
                      <a:cxnLst>
                        <a:cxn ang="0">
                          <a:pos x="288" y="1"/>
                        </a:cxn>
                        <a:cxn ang="0">
                          <a:pos x="288" y="110"/>
                        </a:cxn>
                        <a:cxn ang="0">
                          <a:pos x="0" y="110"/>
                        </a:cxn>
                        <a:cxn ang="0">
                          <a:pos x="0" y="0"/>
                        </a:cxn>
                      </a:cxnLst>
                      <a:rect l="0" t="0" r="r" b="b"/>
                      <a:pathLst>
                        <a:path w="289" h="111">
                          <a:moveTo>
                            <a:pt x="288" y="1"/>
                          </a:moveTo>
                          <a:lnTo>
                            <a:pt x="28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0860" name="Arc 28"/>
                    <p:cNvSpPr>
                      <a:spLocks/>
                    </p:cNvSpPr>
                    <p:nvPr/>
                  </p:nvSpPr>
                  <p:spPr bwMode="auto">
                    <a:xfrm rot="10800000">
                      <a:off x="2811" y="1377"/>
                      <a:ext cx="29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5" name="Group 56"/>
                <p:cNvGrpSpPr>
                  <a:grpSpLocks/>
                </p:cNvGrpSpPr>
                <p:nvPr/>
              </p:nvGrpSpPr>
              <p:grpSpPr bwMode="auto">
                <a:xfrm>
                  <a:off x="2552" y="1374"/>
                  <a:ext cx="532" cy="379"/>
                  <a:chOff x="2552" y="1374"/>
                  <a:chExt cx="532" cy="379"/>
                </a:xfrm>
              </p:grpSpPr>
              <p:grpSp>
                <p:nvGrpSpPr>
                  <p:cNvPr id="16" name="Group 34"/>
                  <p:cNvGrpSpPr>
                    <a:grpSpLocks/>
                  </p:cNvGrpSpPr>
                  <p:nvPr/>
                </p:nvGrpSpPr>
                <p:grpSpPr bwMode="auto">
                  <a:xfrm>
                    <a:off x="2578" y="1449"/>
                    <a:ext cx="198" cy="274"/>
                    <a:chOff x="2578" y="1449"/>
                    <a:chExt cx="198" cy="274"/>
                  </a:xfrm>
                </p:grpSpPr>
                <p:sp>
                  <p:nvSpPr>
                    <p:cNvPr id="120863" name="Freeform 31"/>
                    <p:cNvSpPr>
                      <a:spLocks/>
                    </p:cNvSpPr>
                    <p:nvPr/>
                  </p:nvSpPr>
                  <p:spPr bwMode="auto">
                    <a:xfrm>
                      <a:off x="2578" y="1583"/>
                      <a:ext cx="194" cy="140"/>
                    </a:xfrm>
                    <a:custGeom>
                      <a:avLst/>
                      <a:gdLst/>
                      <a:ahLst/>
                      <a:cxnLst>
                        <a:cxn ang="0">
                          <a:pos x="0" y="1"/>
                        </a:cxn>
                        <a:cxn ang="0">
                          <a:pos x="0" y="139"/>
                        </a:cxn>
                        <a:cxn ang="0">
                          <a:pos x="193" y="139"/>
                        </a:cxn>
                        <a:cxn ang="0">
                          <a:pos x="193" y="0"/>
                        </a:cxn>
                      </a:cxnLst>
                      <a:rect l="0" t="0" r="r" b="b"/>
                      <a:pathLst>
                        <a:path w="194" h="140">
                          <a:moveTo>
                            <a:pt x="0" y="1"/>
                          </a:moveTo>
                          <a:lnTo>
                            <a:pt x="0" y="139"/>
                          </a:lnTo>
                          <a:lnTo>
                            <a:pt x="193" y="139"/>
                          </a:lnTo>
                          <a:lnTo>
                            <a:pt x="193"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0864" name="Arc 32"/>
                    <p:cNvSpPr>
                      <a:spLocks/>
                    </p:cNvSpPr>
                    <p:nvPr/>
                  </p:nvSpPr>
                  <p:spPr bwMode="auto">
                    <a:xfrm rot="10800000">
                      <a:off x="2579" y="1449"/>
                      <a:ext cx="97"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0865" name="Arc 33"/>
                    <p:cNvSpPr>
                      <a:spLocks/>
                    </p:cNvSpPr>
                    <p:nvPr/>
                  </p:nvSpPr>
                  <p:spPr bwMode="auto">
                    <a:xfrm rot="10800000">
                      <a:off x="2683" y="1449"/>
                      <a:ext cx="93" cy="1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38"/>
                  <p:cNvGrpSpPr>
                    <a:grpSpLocks/>
                  </p:cNvGrpSpPr>
                  <p:nvPr/>
                </p:nvGrpSpPr>
                <p:grpSpPr bwMode="auto">
                  <a:xfrm>
                    <a:off x="2564" y="1408"/>
                    <a:ext cx="225" cy="333"/>
                    <a:chOff x="2564" y="1408"/>
                    <a:chExt cx="225" cy="333"/>
                  </a:xfrm>
                </p:grpSpPr>
                <p:sp>
                  <p:nvSpPr>
                    <p:cNvPr id="120867" name="Freeform 35"/>
                    <p:cNvSpPr>
                      <a:spLocks/>
                    </p:cNvSpPr>
                    <p:nvPr/>
                  </p:nvSpPr>
                  <p:spPr bwMode="auto">
                    <a:xfrm>
                      <a:off x="2565" y="1569"/>
                      <a:ext cx="222" cy="172"/>
                    </a:xfrm>
                    <a:custGeom>
                      <a:avLst/>
                      <a:gdLst/>
                      <a:ahLst/>
                      <a:cxnLst>
                        <a:cxn ang="0">
                          <a:pos x="0" y="2"/>
                        </a:cxn>
                        <a:cxn ang="0">
                          <a:pos x="0" y="171"/>
                        </a:cxn>
                        <a:cxn ang="0">
                          <a:pos x="221" y="171"/>
                        </a:cxn>
                        <a:cxn ang="0">
                          <a:pos x="221" y="0"/>
                        </a:cxn>
                      </a:cxnLst>
                      <a:rect l="0" t="0" r="r" b="b"/>
                      <a:pathLst>
                        <a:path w="222" h="172">
                          <a:moveTo>
                            <a:pt x="0" y="2"/>
                          </a:moveTo>
                          <a:lnTo>
                            <a:pt x="0" y="171"/>
                          </a:lnTo>
                          <a:lnTo>
                            <a:pt x="221" y="171"/>
                          </a:lnTo>
                          <a:lnTo>
                            <a:pt x="221"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0868" name="Arc 36"/>
                    <p:cNvSpPr>
                      <a:spLocks/>
                    </p:cNvSpPr>
                    <p:nvPr/>
                  </p:nvSpPr>
                  <p:spPr bwMode="auto">
                    <a:xfrm rot="10800000">
                      <a:off x="2564" y="1408"/>
                      <a:ext cx="113" cy="160"/>
                    </a:xfrm>
                    <a:custGeom>
                      <a:avLst/>
                      <a:gdLst>
                        <a:gd name="G0" fmla="+- 194 0 0"/>
                        <a:gd name="G1" fmla="+- 137 0 0"/>
                        <a:gd name="G2" fmla="+- 21600 0 0"/>
                        <a:gd name="T0" fmla="*/ 21794 w 21794"/>
                        <a:gd name="T1" fmla="*/ 0 h 21737"/>
                        <a:gd name="T2" fmla="*/ 0 w 21794"/>
                        <a:gd name="T3" fmla="*/ 21736 h 21737"/>
                        <a:gd name="T4" fmla="*/ 194 w 21794"/>
                        <a:gd name="T5" fmla="*/ 137 h 21737"/>
                      </a:gdLst>
                      <a:ahLst/>
                      <a:cxnLst>
                        <a:cxn ang="0">
                          <a:pos x="T0" y="T1"/>
                        </a:cxn>
                        <a:cxn ang="0">
                          <a:pos x="T2" y="T3"/>
                        </a:cxn>
                        <a:cxn ang="0">
                          <a:pos x="T4" y="T5"/>
                        </a:cxn>
                      </a:cxnLst>
                      <a:rect l="0" t="0" r="r" b="b"/>
                      <a:pathLst>
                        <a:path w="21794" h="21737" fill="none" extrusionOk="0">
                          <a:moveTo>
                            <a:pt x="21793" y="0"/>
                          </a:moveTo>
                          <a:cubicBezTo>
                            <a:pt x="21793" y="45"/>
                            <a:pt x="21794" y="91"/>
                            <a:pt x="21794" y="137"/>
                          </a:cubicBezTo>
                          <a:cubicBezTo>
                            <a:pt x="21794" y="12066"/>
                            <a:pt x="12123" y="21737"/>
                            <a:pt x="194" y="21737"/>
                          </a:cubicBezTo>
                          <a:cubicBezTo>
                            <a:pt x="129" y="21737"/>
                            <a:pt x="64" y="21736"/>
                            <a:pt x="-1" y="21736"/>
                          </a:cubicBezTo>
                        </a:path>
                        <a:path w="21794" h="21737" stroke="0" extrusionOk="0">
                          <a:moveTo>
                            <a:pt x="21793" y="0"/>
                          </a:moveTo>
                          <a:cubicBezTo>
                            <a:pt x="21793" y="45"/>
                            <a:pt x="21794" y="91"/>
                            <a:pt x="21794" y="137"/>
                          </a:cubicBezTo>
                          <a:cubicBezTo>
                            <a:pt x="21794" y="12066"/>
                            <a:pt x="12123" y="21737"/>
                            <a:pt x="194" y="21737"/>
                          </a:cubicBezTo>
                          <a:cubicBezTo>
                            <a:pt x="129" y="21737"/>
                            <a:pt x="64" y="21736"/>
                            <a:pt x="-1" y="21736"/>
                          </a:cubicBezTo>
                          <a:lnTo>
                            <a:pt x="194"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0869" name="Arc 37"/>
                    <p:cNvSpPr>
                      <a:spLocks/>
                    </p:cNvSpPr>
                    <p:nvPr/>
                  </p:nvSpPr>
                  <p:spPr bwMode="auto">
                    <a:xfrm rot="10800000">
                      <a:off x="2680" y="1409"/>
                      <a:ext cx="109" cy="160"/>
                    </a:xfrm>
                    <a:custGeom>
                      <a:avLst/>
                      <a:gdLst>
                        <a:gd name="G0" fmla="+- 21600 0 0"/>
                        <a:gd name="G1" fmla="+- 135 0 0"/>
                        <a:gd name="G2" fmla="+- 21600 0 0"/>
                        <a:gd name="T0" fmla="*/ 21400 w 21600"/>
                        <a:gd name="T1" fmla="*/ 21734 h 21734"/>
                        <a:gd name="T2" fmla="*/ 0 w 21600"/>
                        <a:gd name="T3" fmla="*/ 0 h 21734"/>
                        <a:gd name="T4" fmla="*/ 21600 w 21600"/>
                        <a:gd name="T5" fmla="*/ 135 h 21734"/>
                      </a:gdLst>
                      <a:ahLst/>
                      <a:cxnLst>
                        <a:cxn ang="0">
                          <a:pos x="T0" y="T1"/>
                        </a:cxn>
                        <a:cxn ang="0">
                          <a:pos x="T2" y="T3"/>
                        </a:cxn>
                        <a:cxn ang="0">
                          <a:pos x="T4" y="T5"/>
                        </a:cxn>
                      </a:cxnLst>
                      <a:rect l="0" t="0" r="r" b="b"/>
                      <a:pathLst>
                        <a:path w="21600" h="21734" fill="none" extrusionOk="0">
                          <a:moveTo>
                            <a:pt x="21399" y="21734"/>
                          </a:moveTo>
                          <a:cubicBezTo>
                            <a:pt x="9549" y="21624"/>
                            <a:pt x="0" y="11986"/>
                            <a:pt x="0" y="135"/>
                          </a:cubicBezTo>
                          <a:cubicBezTo>
                            <a:pt x="-1" y="90"/>
                            <a:pt x="0" y="45"/>
                            <a:pt x="0" y="0"/>
                          </a:cubicBezTo>
                        </a:path>
                        <a:path w="21600" h="21734" stroke="0" extrusionOk="0">
                          <a:moveTo>
                            <a:pt x="21399" y="21734"/>
                          </a:moveTo>
                          <a:cubicBezTo>
                            <a:pt x="9549" y="21624"/>
                            <a:pt x="0" y="11986"/>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8" name="Group 42"/>
                  <p:cNvGrpSpPr>
                    <a:grpSpLocks/>
                  </p:cNvGrpSpPr>
                  <p:nvPr/>
                </p:nvGrpSpPr>
                <p:grpSpPr bwMode="auto">
                  <a:xfrm>
                    <a:off x="2859" y="1449"/>
                    <a:ext cx="200" cy="274"/>
                    <a:chOff x="2859" y="1449"/>
                    <a:chExt cx="200" cy="274"/>
                  </a:xfrm>
                </p:grpSpPr>
                <p:sp>
                  <p:nvSpPr>
                    <p:cNvPr id="120871" name="Freeform 39"/>
                    <p:cNvSpPr>
                      <a:spLocks/>
                    </p:cNvSpPr>
                    <p:nvPr/>
                  </p:nvSpPr>
                  <p:spPr bwMode="auto">
                    <a:xfrm>
                      <a:off x="2859" y="1583"/>
                      <a:ext cx="193" cy="140"/>
                    </a:xfrm>
                    <a:custGeom>
                      <a:avLst/>
                      <a:gdLst/>
                      <a:ahLst/>
                      <a:cxnLst>
                        <a:cxn ang="0">
                          <a:pos x="0" y="1"/>
                        </a:cxn>
                        <a:cxn ang="0">
                          <a:pos x="0" y="139"/>
                        </a:cxn>
                        <a:cxn ang="0">
                          <a:pos x="192" y="139"/>
                        </a:cxn>
                        <a:cxn ang="0">
                          <a:pos x="192" y="0"/>
                        </a:cxn>
                      </a:cxnLst>
                      <a:rect l="0" t="0" r="r" b="b"/>
                      <a:pathLst>
                        <a:path w="193" h="140">
                          <a:moveTo>
                            <a:pt x="0" y="1"/>
                          </a:moveTo>
                          <a:lnTo>
                            <a:pt x="0" y="139"/>
                          </a:lnTo>
                          <a:lnTo>
                            <a:pt x="192" y="139"/>
                          </a:lnTo>
                          <a:lnTo>
                            <a:pt x="19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0872" name="Arc 40"/>
                    <p:cNvSpPr>
                      <a:spLocks/>
                    </p:cNvSpPr>
                    <p:nvPr/>
                  </p:nvSpPr>
                  <p:spPr bwMode="auto">
                    <a:xfrm rot="10800000">
                      <a:off x="2861" y="1449"/>
                      <a:ext cx="93"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0873" name="Arc 41"/>
                    <p:cNvSpPr>
                      <a:spLocks/>
                    </p:cNvSpPr>
                    <p:nvPr/>
                  </p:nvSpPr>
                  <p:spPr bwMode="auto">
                    <a:xfrm rot="10800000">
                      <a:off x="2960" y="1449"/>
                      <a:ext cx="99" cy="135"/>
                    </a:xfrm>
                    <a:custGeom>
                      <a:avLst/>
                      <a:gdLst>
                        <a:gd name="G0" fmla="+- 21600 0 0"/>
                        <a:gd name="G1" fmla="+- 0 0 0"/>
                        <a:gd name="G2" fmla="+- 21600 0 0"/>
                        <a:gd name="T0" fmla="*/ 21381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81" y="21598"/>
                          </a:moveTo>
                          <a:cubicBezTo>
                            <a:pt x="9537" y="21478"/>
                            <a:pt x="0" y="11843"/>
                            <a:pt x="0" y="0"/>
                          </a:cubicBezTo>
                        </a:path>
                        <a:path w="21600" h="21599" stroke="0" extrusionOk="0">
                          <a:moveTo>
                            <a:pt x="21381" y="21598"/>
                          </a:moveTo>
                          <a:cubicBezTo>
                            <a:pt x="9537" y="21478"/>
                            <a:pt x="0" y="1184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9" name="Group 46"/>
                  <p:cNvGrpSpPr>
                    <a:grpSpLocks/>
                  </p:cNvGrpSpPr>
                  <p:nvPr/>
                </p:nvGrpSpPr>
                <p:grpSpPr bwMode="auto">
                  <a:xfrm>
                    <a:off x="2843" y="1408"/>
                    <a:ext cx="224" cy="333"/>
                    <a:chOff x="2843" y="1408"/>
                    <a:chExt cx="224" cy="333"/>
                  </a:xfrm>
                </p:grpSpPr>
                <p:sp>
                  <p:nvSpPr>
                    <p:cNvPr id="120875" name="Freeform 43"/>
                    <p:cNvSpPr>
                      <a:spLocks/>
                    </p:cNvSpPr>
                    <p:nvPr/>
                  </p:nvSpPr>
                  <p:spPr bwMode="auto">
                    <a:xfrm>
                      <a:off x="2843" y="1569"/>
                      <a:ext cx="223" cy="172"/>
                    </a:xfrm>
                    <a:custGeom>
                      <a:avLst/>
                      <a:gdLst/>
                      <a:ahLst/>
                      <a:cxnLst>
                        <a:cxn ang="0">
                          <a:pos x="0" y="2"/>
                        </a:cxn>
                        <a:cxn ang="0">
                          <a:pos x="0" y="171"/>
                        </a:cxn>
                        <a:cxn ang="0">
                          <a:pos x="222" y="171"/>
                        </a:cxn>
                        <a:cxn ang="0">
                          <a:pos x="222" y="0"/>
                        </a:cxn>
                      </a:cxnLst>
                      <a:rect l="0" t="0" r="r" b="b"/>
                      <a:pathLst>
                        <a:path w="223" h="172">
                          <a:moveTo>
                            <a:pt x="0" y="2"/>
                          </a:moveTo>
                          <a:lnTo>
                            <a:pt x="0" y="171"/>
                          </a:lnTo>
                          <a:lnTo>
                            <a:pt x="222" y="171"/>
                          </a:lnTo>
                          <a:lnTo>
                            <a:pt x="22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0876" name="Arc 44"/>
                    <p:cNvSpPr>
                      <a:spLocks/>
                    </p:cNvSpPr>
                    <p:nvPr/>
                  </p:nvSpPr>
                  <p:spPr bwMode="auto">
                    <a:xfrm rot="10800000">
                      <a:off x="2844" y="1408"/>
                      <a:ext cx="111" cy="160"/>
                    </a:xfrm>
                    <a:custGeom>
                      <a:avLst/>
                      <a:gdLst>
                        <a:gd name="G0" fmla="+- 198 0 0"/>
                        <a:gd name="G1" fmla="+- 137 0 0"/>
                        <a:gd name="G2" fmla="+- 21600 0 0"/>
                        <a:gd name="T0" fmla="*/ 21798 w 21798"/>
                        <a:gd name="T1" fmla="*/ 0 h 21737"/>
                        <a:gd name="T2" fmla="*/ 0 w 21798"/>
                        <a:gd name="T3" fmla="*/ 21736 h 21737"/>
                        <a:gd name="T4" fmla="*/ 198 w 21798"/>
                        <a:gd name="T5" fmla="*/ 137 h 21737"/>
                      </a:gdLst>
                      <a:ahLst/>
                      <a:cxnLst>
                        <a:cxn ang="0">
                          <a:pos x="T0" y="T1"/>
                        </a:cxn>
                        <a:cxn ang="0">
                          <a:pos x="T2" y="T3"/>
                        </a:cxn>
                        <a:cxn ang="0">
                          <a:pos x="T4" y="T5"/>
                        </a:cxn>
                      </a:cxnLst>
                      <a:rect l="0" t="0" r="r" b="b"/>
                      <a:pathLst>
                        <a:path w="21798" h="21737" fill="none" extrusionOk="0">
                          <a:moveTo>
                            <a:pt x="21797" y="0"/>
                          </a:moveTo>
                          <a:cubicBezTo>
                            <a:pt x="21797" y="45"/>
                            <a:pt x="21798" y="91"/>
                            <a:pt x="21798" y="137"/>
                          </a:cubicBezTo>
                          <a:cubicBezTo>
                            <a:pt x="21798" y="12066"/>
                            <a:pt x="12127" y="21737"/>
                            <a:pt x="198" y="21737"/>
                          </a:cubicBezTo>
                          <a:cubicBezTo>
                            <a:pt x="131" y="21737"/>
                            <a:pt x="65" y="21736"/>
                            <a:pt x="-1" y="21736"/>
                          </a:cubicBezTo>
                        </a:path>
                        <a:path w="21798" h="21737" stroke="0" extrusionOk="0">
                          <a:moveTo>
                            <a:pt x="21797" y="0"/>
                          </a:moveTo>
                          <a:cubicBezTo>
                            <a:pt x="21797" y="45"/>
                            <a:pt x="21798" y="91"/>
                            <a:pt x="21798" y="137"/>
                          </a:cubicBezTo>
                          <a:cubicBezTo>
                            <a:pt x="21798" y="12066"/>
                            <a:pt x="12127" y="21737"/>
                            <a:pt x="198" y="21737"/>
                          </a:cubicBezTo>
                          <a:cubicBezTo>
                            <a:pt x="131" y="21737"/>
                            <a:pt x="65" y="21736"/>
                            <a:pt x="-1" y="21736"/>
                          </a:cubicBezTo>
                          <a:lnTo>
                            <a:pt x="198"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0877" name="Arc 45"/>
                    <p:cNvSpPr>
                      <a:spLocks/>
                    </p:cNvSpPr>
                    <p:nvPr/>
                  </p:nvSpPr>
                  <p:spPr bwMode="auto">
                    <a:xfrm rot="10800000">
                      <a:off x="2958" y="1409"/>
                      <a:ext cx="109" cy="160"/>
                    </a:xfrm>
                    <a:custGeom>
                      <a:avLst/>
                      <a:gdLst>
                        <a:gd name="G0" fmla="+- 21600 0 0"/>
                        <a:gd name="G1" fmla="+- 135 0 0"/>
                        <a:gd name="G2" fmla="+- 21600 0 0"/>
                        <a:gd name="T0" fmla="*/ 21600 w 21600"/>
                        <a:gd name="T1" fmla="*/ 21735 h 21735"/>
                        <a:gd name="T2" fmla="*/ 0 w 21600"/>
                        <a:gd name="T3" fmla="*/ 0 h 21735"/>
                        <a:gd name="T4" fmla="*/ 21600 w 21600"/>
                        <a:gd name="T5" fmla="*/ 135 h 21735"/>
                      </a:gdLst>
                      <a:ahLst/>
                      <a:cxnLst>
                        <a:cxn ang="0">
                          <a:pos x="T0" y="T1"/>
                        </a:cxn>
                        <a:cxn ang="0">
                          <a:pos x="T2" y="T3"/>
                        </a:cxn>
                        <a:cxn ang="0">
                          <a:pos x="T4" y="T5"/>
                        </a:cxn>
                      </a:cxnLst>
                      <a:rect l="0" t="0" r="r" b="b"/>
                      <a:pathLst>
                        <a:path w="21600" h="21735" fill="none" extrusionOk="0">
                          <a:moveTo>
                            <a:pt x="21600" y="21735"/>
                          </a:moveTo>
                          <a:cubicBezTo>
                            <a:pt x="9670" y="21735"/>
                            <a:pt x="0" y="12064"/>
                            <a:pt x="0" y="135"/>
                          </a:cubicBezTo>
                          <a:cubicBezTo>
                            <a:pt x="-1" y="90"/>
                            <a:pt x="0" y="45"/>
                            <a:pt x="0" y="0"/>
                          </a:cubicBezTo>
                        </a:path>
                        <a:path w="21600" h="21735" stroke="0" extrusionOk="0">
                          <a:moveTo>
                            <a:pt x="21600" y="21735"/>
                          </a:moveTo>
                          <a:cubicBezTo>
                            <a:pt x="9670" y="21735"/>
                            <a:pt x="0" y="12064"/>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0" name="Group 55"/>
                  <p:cNvGrpSpPr>
                    <a:grpSpLocks/>
                  </p:cNvGrpSpPr>
                  <p:nvPr/>
                </p:nvGrpSpPr>
                <p:grpSpPr bwMode="auto">
                  <a:xfrm>
                    <a:off x="2552" y="1374"/>
                    <a:ext cx="532" cy="379"/>
                    <a:chOff x="2552" y="1374"/>
                    <a:chExt cx="532" cy="379"/>
                  </a:xfrm>
                </p:grpSpPr>
                <p:grpSp>
                  <p:nvGrpSpPr>
                    <p:cNvPr id="21" name="Group 50"/>
                    <p:cNvGrpSpPr>
                      <a:grpSpLocks/>
                    </p:cNvGrpSpPr>
                    <p:nvPr/>
                  </p:nvGrpSpPr>
                  <p:grpSpPr bwMode="auto">
                    <a:xfrm>
                      <a:off x="2552" y="1374"/>
                      <a:ext cx="254" cy="379"/>
                      <a:chOff x="2552" y="1374"/>
                      <a:chExt cx="254" cy="379"/>
                    </a:xfrm>
                  </p:grpSpPr>
                  <p:sp>
                    <p:nvSpPr>
                      <p:cNvPr id="120879" name="Freeform 47"/>
                      <p:cNvSpPr>
                        <a:spLocks/>
                      </p:cNvSpPr>
                      <p:nvPr/>
                    </p:nvSpPr>
                    <p:spPr bwMode="auto">
                      <a:xfrm>
                        <a:off x="2554"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0880" name="Arc 48"/>
                      <p:cNvSpPr>
                        <a:spLocks/>
                      </p:cNvSpPr>
                      <p:nvPr/>
                    </p:nvSpPr>
                    <p:spPr bwMode="auto">
                      <a:xfrm rot="10800000">
                        <a:off x="2552" y="1374"/>
                        <a:ext cx="123"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0881" name="Arc 49"/>
                      <p:cNvSpPr>
                        <a:spLocks/>
                      </p:cNvSpPr>
                      <p:nvPr/>
                    </p:nvSpPr>
                    <p:spPr bwMode="auto">
                      <a:xfrm rot="10800000">
                        <a:off x="2684" y="1374"/>
                        <a:ext cx="122" cy="183"/>
                      </a:xfrm>
                      <a:custGeom>
                        <a:avLst/>
                        <a:gdLst>
                          <a:gd name="G0" fmla="+- 21600 0 0"/>
                          <a:gd name="G1" fmla="+- 0 0 0"/>
                          <a:gd name="G2" fmla="+- 21600 0 0"/>
                          <a:gd name="T0" fmla="*/ 21422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21" y="21599"/>
                            </a:moveTo>
                            <a:cubicBezTo>
                              <a:pt x="9562" y="21501"/>
                              <a:pt x="0" y="11859"/>
                              <a:pt x="0" y="0"/>
                            </a:cubicBezTo>
                          </a:path>
                          <a:path w="21600" h="21599" stroke="0" extrusionOk="0">
                            <a:moveTo>
                              <a:pt x="21421" y="21599"/>
                            </a:moveTo>
                            <a:cubicBezTo>
                              <a:pt x="9562" y="21501"/>
                              <a:pt x="0" y="1185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2" name="Group 54"/>
                    <p:cNvGrpSpPr>
                      <a:grpSpLocks/>
                    </p:cNvGrpSpPr>
                    <p:nvPr/>
                  </p:nvGrpSpPr>
                  <p:grpSpPr bwMode="auto">
                    <a:xfrm>
                      <a:off x="2830" y="1374"/>
                      <a:ext cx="254" cy="379"/>
                      <a:chOff x="2830" y="1374"/>
                      <a:chExt cx="254" cy="379"/>
                    </a:xfrm>
                  </p:grpSpPr>
                  <p:sp>
                    <p:nvSpPr>
                      <p:cNvPr id="120883" name="Freeform 51"/>
                      <p:cNvSpPr>
                        <a:spLocks/>
                      </p:cNvSpPr>
                      <p:nvPr/>
                    </p:nvSpPr>
                    <p:spPr bwMode="auto">
                      <a:xfrm>
                        <a:off x="2832"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0884" name="Arc 52"/>
                      <p:cNvSpPr>
                        <a:spLocks/>
                      </p:cNvSpPr>
                      <p:nvPr/>
                    </p:nvSpPr>
                    <p:spPr bwMode="auto">
                      <a:xfrm rot="10800000">
                        <a:off x="2830" y="1374"/>
                        <a:ext cx="125" cy="183"/>
                      </a:xfrm>
                      <a:custGeom>
                        <a:avLst/>
                        <a:gdLst>
                          <a:gd name="G0" fmla="+- 175 0 0"/>
                          <a:gd name="G1" fmla="+- 0 0 0"/>
                          <a:gd name="G2" fmla="+- 21600 0 0"/>
                          <a:gd name="T0" fmla="*/ 21775 w 21775"/>
                          <a:gd name="T1" fmla="*/ 0 h 21600"/>
                          <a:gd name="T2" fmla="*/ 0 w 21775"/>
                          <a:gd name="T3" fmla="*/ 21599 h 21600"/>
                          <a:gd name="T4" fmla="*/ 175 w 21775"/>
                          <a:gd name="T5" fmla="*/ 0 h 21600"/>
                        </a:gdLst>
                        <a:ahLst/>
                        <a:cxnLst>
                          <a:cxn ang="0">
                            <a:pos x="T0" y="T1"/>
                          </a:cxn>
                          <a:cxn ang="0">
                            <a:pos x="T2" y="T3"/>
                          </a:cxn>
                          <a:cxn ang="0">
                            <a:pos x="T4" y="T5"/>
                          </a:cxn>
                        </a:cxnLst>
                        <a:rect l="0" t="0" r="r" b="b"/>
                        <a:pathLst>
                          <a:path w="21775" h="21600" fill="none" extrusionOk="0">
                            <a:moveTo>
                              <a:pt x="21775" y="0"/>
                            </a:moveTo>
                            <a:cubicBezTo>
                              <a:pt x="21775" y="11929"/>
                              <a:pt x="12104" y="21600"/>
                              <a:pt x="175" y="21600"/>
                            </a:cubicBezTo>
                            <a:cubicBezTo>
                              <a:pt x="116" y="21600"/>
                              <a:pt x="58" y="21599"/>
                              <a:pt x="-1" y="21599"/>
                            </a:cubicBezTo>
                          </a:path>
                          <a:path w="21775" h="21600" stroke="0" extrusionOk="0">
                            <a:moveTo>
                              <a:pt x="21775" y="0"/>
                            </a:moveTo>
                            <a:cubicBezTo>
                              <a:pt x="21775" y="11929"/>
                              <a:pt x="12104" y="21600"/>
                              <a:pt x="175" y="21600"/>
                            </a:cubicBezTo>
                            <a:cubicBezTo>
                              <a:pt x="116" y="21600"/>
                              <a:pt x="58" y="21599"/>
                              <a:pt x="-1" y="21599"/>
                            </a:cubicBezTo>
                            <a:lnTo>
                              <a:pt x="175"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0885" name="Arc 53"/>
                      <p:cNvSpPr>
                        <a:spLocks/>
                      </p:cNvSpPr>
                      <p:nvPr/>
                    </p:nvSpPr>
                    <p:spPr bwMode="auto">
                      <a:xfrm rot="10800000">
                        <a:off x="2962" y="1374"/>
                        <a:ext cx="122"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20889" name="Rectangle 57"/>
                <p:cNvSpPr>
                  <a:spLocks noChangeArrowheads="1"/>
                </p:cNvSpPr>
                <p:nvPr/>
              </p:nvSpPr>
              <p:spPr bwMode="auto">
                <a:xfrm>
                  <a:off x="2503" y="1683"/>
                  <a:ext cx="626" cy="209"/>
                </a:xfrm>
                <a:prstGeom prst="rect">
                  <a:avLst/>
                </a:prstGeom>
                <a:solidFill>
                  <a:srgbClr val="8FAC97"/>
                </a:solidFill>
                <a:ln w="9525">
                  <a:noFill/>
                  <a:miter lim="800000"/>
                  <a:headEnd/>
                  <a:tailEnd/>
                </a:ln>
                <a:effectLst/>
              </p:spPr>
              <p:txBody>
                <a:bodyPr wrap="none" anchor="ctr"/>
                <a:lstStyle/>
                <a:p>
                  <a:endParaRPr lang="en-GB"/>
                </a:p>
              </p:txBody>
            </p:sp>
            <p:sp>
              <p:nvSpPr>
                <p:cNvPr id="120890" name="Rectangle 58"/>
                <p:cNvSpPr>
                  <a:spLocks noChangeArrowheads="1"/>
                </p:cNvSpPr>
                <p:nvPr/>
              </p:nvSpPr>
              <p:spPr bwMode="auto">
                <a:xfrm>
                  <a:off x="2529" y="1687"/>
                  <a:ext cx="573" cy="184"/>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20891" name="Rectangle 59" descr="Dotted diamond"/>
                <p:cNvSpPr>
                  <a:spLocks noChangeArrowheads="1"/>
                </p:cNvSpPr>
                <p:nvPr/>
              </p:nvSpPr>
              <p:spPr bwMode="auto">
                <a:xfrm>
                  <a:off x="2741" y="1687"/>
                  <a:ext cx="145" cy="182"/>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20892" name="Rectangle 60"/>
                <p:cNvSpPr>
                  <a:spLocks noChangeArrowheads="1"/>
                </p:cNvSpPr>
                <p:nvPr/>
              </p:nvSpPr>
              <p:spPr bwMode="auto">
                <a:xfrm>
                  <a:off x="2506" y="1885"/>
                  <a:ext cx="624" cy="83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0893" name="Line 61"/>
                <p:cNvSpPr>
                  <a:spLocks noChangeShapeType="1"/>
                </p:cNvSpPr>
                <p:nvPr/>
              </p:nvSpPr>
              <p:spPr bwMode="auto">
                <a:xfrm flipV="1">
                  <a:off x="2498" y="1999"/>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94" name="Line 62"/>
                <p:cNvSpPr>
                  <a:spLocks noChangeShapeType="1"/>
                </p:cNvSpPr>
                <p:nvPr/>
              </p:nvSpPr>
              <p:spPr bwMode="auto">
                <a:xfrm flipV="1">
                  <a:off x="2498" y="205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95" name="Line 63"/>
                <p:cNvSpPr>
                  <a:spLocks noChangeShapeType="1"/>
                </p:cNvSpPr>
                <p:nvPr/>
              </p:nvSpPr>
              <p:spPr bwMode="auto">
                <a:xfrm flipV="1">
                  <a:off x="2498" y="211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96" name="Line 64"/>
                <p:cNvSpPr>
                  <a:spLocks noChangeShapeType="1"/>
                </p:cNvSpPr>
                <p:nvPr/>
              </p:nvSpPr>
              <p:spPr bwMode="auto">
                <a:xfrm flipV="1">
                  <a:off x="2498" y="2181"/>
                  <a:ext cx="636" cy="5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97" name="Line 65"/>
                <p:cNvSpPr>
                  <a:spLocks noChangeShapeType="1"/>
                </p:cNvSpPr>
                <p:nvPr/>
              </p:nvSpPr>
              <p:spPr bwMode="auto">
                <a:xfrm flipV="1">
                  <a:off x="2498" y="2239"/>
                  <a:ext cx="636" cy="6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98" name="Line 66"/>
                <p:cNvSpPr>
                  <a:spLocks noChangeShapeType="1"/>
                </p:cNvSpPr>
                <p:nvPr/>
              </p:nvSpPr>
              <p:spPr bwMode="auto">
                <a:xfrm flipV="1">
                  <a:off x="2498" y="2299"/>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899" name="Line 67"/>
                <p:cNvSpPr>
                  <a:spLocks noChangeShapeType="1"/>
                </p:cNvSpPr>
                <p:nvPr/>
              </p:nvSpPr>
              <p:spPr bwMode="auto">
                <a:xfrm flipV="1">
                  <a:off x="2498" y="2361"/>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00" name="Line 68"/>
                <p:cNvSpPr>
                  <a:spLocks noChangeShapeType="1"/>
                </p:cNvSpPr>
                <p:nvPr/>
              </p:nvSpPr>
              <p:spPr bwMode="auto">
                <a:xfrm flipV="1">
                  <a:off x="2498" y="2424"/>
                  <a:ext cx="636" cy="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01" name="Line 69"/>
                <p:cNvSpPr>
                  <a:spLocks noChangeShapeType="1"/>
                </p:cNvSpPr>
                <p:nvPr/>
              </p:nvSpPr>
              <p:spPr bwMode="auto">
                <a:xfrm flipV="1">
                  <a:off x="2498" y="2485"/>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02" name="Line 70"/>
                <p:cNvSpPr>
                  <a:spLocks noChangeShapeType="1"/>
                </p:cNvSpPr>
                <p:nvPr/>
              </p:nvSpPr>
              <p:spPr bwMode="auto">
                <a:xfrm flipV="1">
                  <a:off x="2498" y="2543"/>
                  <a:ext cx="636" cy="6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03" name="Line 71"/>
                <p:cNvSpPr>
                  <a:spLocks noChangeShapeType="1"/>
                </p:cNvSpPr>
                <p:nvPr/>
              </p:nvSpPr>
              <p:spPr bwMode="auto">
                <a:xfrm flipV="1">
                  <a:off x="2498" y="2603"/>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04" name="Line 72"/>
                <p:cNvSpPr>
                  <a:spLocks noChangeShapeType="1"/>
                </p:cNvSpPr>
                <p:nvPr/>
              </p:nvSpPr>
              <p:spPr bwMode="auto">
                <a:xfrm flipV="1">
                  <a:off x="2498" y="1942"/>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05" name="Rectangle 73"/>
                <p:cNvSpPr>
                  <a:spLocks noChangeArrowheads="1"/>
                </p:cNvSpPr>
                <p:nvPr/>
              </p:nvSpPr>
              <p:spPr bwMode="auto">
                <a:xfrm>
                  <a:off x="2545" y="2728"/>
                  <a:ext cx="544" cy="5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0906" name="Rectangle 74"/>
                <p:cNvSpPr>
                  <a:spLocks noChangeArrowheads="1"/>
                </p:cNvSpPr>
                <p:nvPr/>
              </p:nvSpPr>
              <p:spPr bwMode="auto">
                <a:xfrm>
                  <a:off x="2949" y="2786"/>
                  <a:ext cx="83" cy="4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0907" name="Arc 75"/>
                <p:cNvSpPr>
                  <a:spLocks/>
                </p:cNvSpPr>
                <p:nvPr/>
              </p:nvSpPr>
              <p:spPr bwMode="auto">
                <a:xfrm rot="10680000">
                  <a:off x="2599" y="2782"/>
                  <a:ext cx="155" cy="86"/>
                </a:xfrm>
                <a:custGeom>
                  <a:avLst/>
                  <a:gdLst>
                    <a:gd name="G0" fmla="+- 21600 0 0"/>
                    <a:gd name="G1" fmla="+- 21600 0 0"/>
                    <a:gd name="G2" fmla="+- 21600 0 0"/>
                    <a:gd name="T0" fmla="*/ 2 w 43200"/>
                    <a:gd name="T1" fmla="*/ 21863 h 22680"/>
                    <a:gd name="T2" fmla="*/ 43173 w 43200"/>
                    <a:gd name="T3" fmla="*/ 22680 h 22680"/>
                    <a:gd name="T4" fmla="*/ 21600 w 43200"/>
                    <a:gd name="T5" fmla="*/ 21600 h 22680"/>
                  </a:gdLst>
                  <a:ahLst/>
                  <a:cxnLst>
                    <a:cxn ang="0">
                      <a:pos x="T0" y="T1"/>
                    </a:cxn>
                    <a:cxn ang="0">
                      <a:pos x="T2" y="T3"/>
                    </a:cxn>
                    <a:cxn ang="0">
                      <a:pos x="T4" y="T5"/>
                    </a:cxn>
                  </a:cxnLst>
                  <a:rect l="0" t="0" r="r" b="b"/>
                  <a:pathLst>
                    <a:path w="43200" h="22680" fill="none"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path>
                    <a:path w="43200" h="22680" stroke="0"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20908" name="Rectangle 76" descr="Light upward diagonal"/>
                <p:cNvSpPr>
                  <a:spLocks noChangeArrowheads="1"/>
                </p:cNvSpPr>
                <p:nvPr/>
              </p:nvSpPr>
              <p:spPr bwMode="auto">
                <a:xfrm>
                  <a:off x="2987" y="1687"/>
                  <a:ext cx="112" cy="182"/>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20909" name="Rectangle 77" descr="Light upward diagonal"/>
                <p:cNvSpPr>
                  <a:spLocks noChangeArrowheads="1"/>
                </p:cNvSpPr>
                <p:nvPr/>
              </p:nvSpPr>
              <p:spPr bwMode="auto">
                <a:xfrm>
                  <a:off x="2527" y="1687"/>
                  <a:ext cx="112" cy="182"/>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grpSp>
      </p:grpSp>
      <p:sp>
        <p:nvSpPr>
          <p:cNvPr id="120913" name="Rectangle 81"/>
          <p:cNvSpPr>
            <a:spLocks noChangeArrowheads="1"/>
          </p:cNvSpPr>
          <p:nvPr/>
        </p:nvSpPr>
        <p:spPr bwMode="auto">
          <a:xfrm>
            <a:off x="4014788" y="1835150"/>
            <a:ext cx="925512" cy="174625"/>
          </a:xfrm>
          <a:prstGeom prst="rect">
            <a:avLst/>
          </a:prstGeom>
          <a:solidFill>
            <a:schemeClr val="tx2"/>
          </a:solidFill>
          <a:ln w="12699">
            <a:solidFill>
              <a:schemeClr val="tx1"/>
            </a:solidFill>
            <a:miter lim="800000"/>
            <a:headEnd/>
            <a:tailEnd/>
          </a:ln>
          <a:effectLst/>
        </p:spPr>
        <p:txBody>
          <a:bodyPr wrap="none" anchor="ctr"/>
          <a:lstStyle/>
          <a:p>
            <a:endParaRPr lang="en-GB"/>
          </a:p>
        </p:txBody>
      </p:sp>
      <p:sp>
        <p:nvSpPr>
          <p:cNvPr id="120914" name="Rectangle 82"/>
          <p:cNvSpPr>
            <a:spLocks noChangeArrowheads="1"/>
          </p:cNvSpPr>
          <p:nvPr/>
        </p:nvSpPr>
        <p:spPr bwMode="auto">
          <a:xfrm>
            <a:off x="5307013" y="1712913"/>
            <a:ext cx="1169987" cy="366712"/>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a:t>Target</a:t>
            </a:r>
          </a:p>
        </p:txBody>
      </p:sp>
      <p:grpSp>
        <p:nvGrpSpPr>
          <p:cNvPr id="23" name="Group 100"/>
          <p:cNvGrpSpPr>
            <a:grpSpLocks/>
          </p:cNvGrpSpPr>
          <p:nvPr/>
        </p:nvGrpSpPr>
        <p:grpSpPr bwMode="auto">
          <a:xfrm>
            <a:off x="2811463" y="277813"/>
            <a:ext cx="725487" cy="969962"/>
            <a:chOff x="1771" y="175"/>
            <a:chExt cx="457" cy="611"/>
          </a:xfrm>
        </p:grpSpPr>
        <p:sp>
          <p:nvSpPr>
            <p:cNvPr id="120915" name="Line 83"/>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0916" name="Line 84"/>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0917" name="Line 85"/>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18" name="Rectangle 86"/>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4" name="Group 90"/>
            <p:cNvGrpSpPr>
              <a:grpSpLocks/>
            </p:cNvGrpSpPr>
            <p:nvPr/>
          </p:nvGrpSpPr>
          <p:grpSpPr bwMode="auto">
            <a:xfrm>
              <a:off x="1795" y="389"/>
              <a:ext cx="60" cy="60"/>
              <a:chOff x="1795" y="389"/>
              <a:chExt cx="60" cy="60"/>
            </a:xfrm>
          </p:grpSpPr>
          <p:sp>
            <p:nvSpPr>
              <p:cNvPr id="120919" name="AutoShape 87"/>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0920" name="Line 88"/>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21" name="Line 89"/>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0923" name="Freeform 91"/>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5" name="Group 95"/>
            <p:cNvGrpSpPr>
              <a:grpSpLocks/>
            </p:cNvGrpSpPr>
            <p:nvPr/>
          </p:nvGrpSpPr>
          <p:grpSpPr bwMode="auto">
            <a:xfrm>
              <a:off x="1827" y="557"/>
              <a:ext cx="115" cy="15"/>
              <a:chOff x="1827" y="557"/>
              <a:chExt cx="115" cy="15"/>
            </a:xfrm>
          </p:grpSpPr>
          <p:sp>
            <p:nvSpPr>
              <p:cNvPr id="120924" name="Line 92"/>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25" name="Line 93"/>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26" name="Line 94"/>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0928" name="Line 96"/>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29" name="Line 97"/>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30" name="Line 98"/>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0931" name="Line 99"/>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0933" name="Rectangle 101"/>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10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0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5594"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0913"/>
                                        </p:tgtEl>
                                        <p:attrNameLst>
                                          <p:attrName>style.visibility</p:attrName>
                                        </p:attrNameLst>
                                      </p:cBhvr>
                                      <p:to>
                                        <p:strVal val="visible"/>
                                      </p:to>
                                    </p:set>
                                    <p:anim calcmode="lin" valueType="num">
                                      <p:cBhvr additive="base">
                                        <p:cTn id="7" dur="500" fill="hold"/>
                                        <p:tgtEl>
                                          <p:spTgt spid="120913"/>
                                        </p:tgtEl>
                                        <p:attrNameLst>
                                          <p:attrName>ppt_x</p:attrName>
                                        </p:attrNameLst>
                                      </p:cBhvr>
                                      <p:tavLst>
                                        <p:tav tm="0">
                                          <p:val>
                                            <p:strVal val="#ppt_x"/>
                                          </p:val>
                                        </p:tav>
                                        <p:tav tm="100000">
                                          <p:val>
                                            <p:strVal val="#ppt_x"/>
                                          </p:val>
                                        </p:tav>
                                      </p:tavLst>
                                    </p:anim>
                                    <p:anim calcmode="lin" valueType="num">
                                      <p:cBhvr additive="base">
                                        <p:cTn id="8" dur="500" fill="hold"/>
                                        <p:tgtEl>
                                          <p:spTgt spid="1209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20914"/>
                                        </p:tgtEl>
                                        <p:attrNameLst>
                                          <p:attrName>style.visibility</p:attrName>
                                        </p:attrNameLst>
                                      </p:cBhvr>
                                      <p:to>
                                        <p:strVal val="visible"/>
                                      </p:to>
                                    </p:set>
                                    <p:animEffect transition="in" filter="dissolve">
                                      <p:cBhvr>
                                        <p:cTn id="12" dur="500"/>
                                        <p:tgtEl>
                                          <p:spTgt spid="120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13" grpId="0" animBg="1"/>
      <p:bldP spid="120914"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3965575" y="2181225"/>
            <a:ext cx="1184275" cy="3748088"/>
            <a:chOff x="2498" y="1374"/>
            <a:chExt cx="746" cy="2361"/>
          </a:xfrm>
        </p:grpSpPr>
        <p:sp>
          <p:nvSpPr>
            <p:cNvPr id="121858" name="Rectangle 2"/>
            <p:cNvSpPr>
              <a:spLocks noChangeArrowheads="1"/>
            </p:cNvSpPr>
            <p:nvPr/>
          </p:nvSpPr>
          <p:spPr bwMode="auto">
            <a:xfrm>
              <a:off x="2811" y="2782"/>
              <a:ext cx="83" cy="14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79"/>
            <p:cNvGrpSpPr>
              <a:grpSpLocks/>
            </p:cNvGrpSpPr>
            <p:nvPr/>
          </p:nvGrpSpPr>
          <p:grpSpPr bwMode="auto">
            <a:xfrm>
              <a:off x="2498" y="1374"/>
              <a:ext cx="746" cy="2361"/>
              <a:chOff x="2498" y="1374"/>
              <a:chExt cx="746" cy="2361"/>
            </a:xfrm>
          </p:grpSpPr>
          <p:grpSp>
            <p:nvGrpSpPr>
              <p:cNvPr id="4" name="Group 12"/>
              <p:cNvGrpSpPr>
                <a:grpSpLocks/>
              </p:cNvGrpSpPr>
              <p:nvPr/>
            </p:nvGrpSpPr>
            <p:grpSpPr bwMode="auto">
              <a:xfrm>
                <a:off x="2875" y="3177"/>
                <a:ext cx="248" cy="444"/>
                <a:chOff x="2875" y="3177"/>
                <a:chExt cx="248" cy="444"/>
              </a:xfrm>
            </p:grpSpPr>
            <p:grpSp>
              <p:nvGrpSpPr>
                <p:cNvPr id="5" name="Group 5"/>
                <p:cNvGrpSpPr>
                  <a:grpSpLocks/>
                </p:cNvGrpSpPr>
                <p:nvPr/>
              </p:nvGrpSpPr>
              <p:grpSpPr bwMode="auto">
                <a:xfrm>
                  <a:off x="3055" y="3177"/>
                  <a:ext cx="68" cy="434"/>
                  <a:chOff x="3055" y="3177"/>
                  <a:chExt cx="68" cy="434"/>
                </a:xfrm>
              </p:grpSpPr>
              <p:sp>
                <p:nvSpPr>
                  <p:cNvPr id="121859" name="Rectangle 3"/>
                  <p:cNvSpPr>
                    <a:spLocks noChangeArrowheads="1"/>
                  </p:cNvSpPr>
                  <p:nvPr/>
                </p:nvSpPr>
                <p:spPr bwMode="auto">
                  <a:xfrm rot="4680000" flipH="1">
                    <a:off x="2884" y="3348"/>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21860" name="Line 4"/>
                  <p:cNvSpPr>
                    <a:spLocks noChangeShapeType="1"/>
                  </p:cNvSpPr>
                  <p:nvPr/>
                </p:nvSpPr>
                <p:spPr bwMode="auto">
                  <a:xfrm>
                    <a:off x="3105" y="3543"/>
                    <a:ext cx="18" cy="6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6" name="Group 8"/>
                <p:cNvGrpSpPr>
                  <a:grpSpLocks/>
                </p:cNvGrpSpPr>
                <p:nvPr/>
              </p:nvGrpSpPr>
              <p:grpSpPr bwMode="auto">
                <a:xfrm>
                  <a:off x="2985" y="3191"/>
                  <a:ext cx="22" cy="430"/>
                  <a:chOff x="2985" y="3191"/>
                  <a:chExt cx="22" cy="430"/>
                </a:xfrm>
              </p:grpSpPr>
              <p:sp>
                <p:nvSpPr>
                  <p:cNvPr id="121862" name="Rectangle 6"/>
                  <p:cNvSpPr>
                    <a:spLocks noChangeArrowheads="1"/>
                  </p:cNvSpPr>
                  <p:nvPr/>
                </p:nvSpPr>
                <p:spPr bwMode="auto">
                  <a:xfrm>
                    <a:off x="2985" y="3191"/>
                    <a:ext cx="22" cy="364"/>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1863" name="Line 7"/>
                  <p:cNvSpPr>
                    <a:spLocks noChangeShapeType="1"/>
                  </p:cNvSpPr>
                  <p:nvPr/>
                </p:nvSpPr>
                <p:spPr bwMode="auto">
                  <a:xfrm>
                    <a:off x="2995" y="3561"/>
                    <a:ext cx="0"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11"/>
                <p:cNvGrpSpPr>
                  <a:grpSpLocks/>
                </p:cNvGrpSpPr>
                <p:nvPr/>
              </p:nvGrpSpPr>
              <p:grpSpPr bwMode="auto">
                <a:xfrm>
                  <a:off x="2875" y="3177"/>
                  <a:ext cx="66" cy="426"/>
                  <a:chOff x="2875" y="3177"/>
                  <a:chExt cx="66" cy="426"/>
                </a:xfrm>
              </p:grpSpPr>
              <p:sp>
                <p:nvSpPr>
                  <p:cNvPr id="121865" name="Rectangle 9"/>
                  <p:cNvSpPr>
                    <a:spLocks noChangeArrowheads="1"/>
                  </p:cNvSpPr>
                  <p:nvPr/>
                </p:nvSpPr>
                <p:spPr bwMode="auto">
                  <a:xfrm rot="16920000">
                    <a:off x="2748" y="3348"/>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21866" name="Line 10"/>
                  <p:cNvSpPr>
                    <a:spLocks noChangeShapeType="1"/>
                  </p:cNvSpPr>
                  <p:nvPr/>
                </p:nvSpPr>
                <p:spPr bwMode="auto">
                  <a:xfrm flipV="1">
                    <a:off x="2875" y="3543"/>
                    <a:ext cx="14"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8" name="Group 15"/>
              <p:cNvGrpSpPr>
                <a:grpSpLocks/>
              </p:cNvGrpSpPr>
              <p:nvPr/>
            </p:nvGrpSpPr>
            <p:grpSpPr bwMode="auto">
              <a:xfrm>
                <a:off x="3164" y="3574"/>
                <a:ext cx="80" cy="80"/>
                <a:chOff x="3164" y="3574"/>
                <a:chExt cx="80" cy="80"/>
              </a:xfrm>
            </p:grpSpPr>
            <p:sp>
              <p:nvSpPr>
                <p:cNvPr id="121869" name="Line 13"/>
                <p:cNvSpPr>
                  <a:spLocks noChangeShapeType="1"/>
                </p:cNvSpPr>
                <p:nvPr/>
              </p:nvSpPr>
              <p:spPr bwMode="auto">
                <a:xfrm>
                  <a:off x="3204" y="3574"/>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870" name="Line 14"/>
                <p:cNvSpPr>
                  <a:spLocks noChangeShapeType="1"/>
                </p:cNvSpPr>
                <p:nvPr/>
              </p:nvSpPr>
              <p:spPr bwMode="auto">
                <a:xfrm>
                  <a:off x="3164" y="361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1872" name="Line 16"/>
              <p:cNvSpPr>
                <a:spLocks noChangeShapeType="1"/>
              </p:cNvSpPr>
              <p:nvPr/>
            </p:nvSpPr>
            <p:spPr bwMode="auto">
              <a:xfrm flipH="1">
                <a:off x="2748" y="362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9" name="Group 23"/>
              <p:cNvGrpSpPr>
                <a:grpSpLocks/>
              </p:cNvGrpSpPr>
              <p:nvPr/>
            </p:nvGrpSpPr>
            <p:grpSpPr bwMode="auto">
              <a:xfrm>
                <a:off x="2928" y="3668"/>
                <a:ext cx="127" cy="67"/>
                <a:chOff x="2928" y="3668"/>
                <a:chExt cx="127" cy="67"/>
              </a:xfrm>
            </p:grpSpPr>
            <p:grpSp>
              <p:nvGrpSpPr>
                <p:cNvPr id="10" name="Group 20"/>
                <p:cNvGrpSpPr>
                  <a:grpSpLocks/>
                </p:cNvGrpSpPr>
                <p:nvPr/>
              </p:nvGrpSpPr>
              <p:grpSpPr bwMode="auto">
                <a:xfrm>
                  <a:off x="2960" y="3668"/>
                  <a:ext cx="66" cy="67"/>
                  <a:chOff x="2960" y="3668"/>
                  <a:chExt cx="66" cy="67"/>
                </a:xfrm>
              </p:grpSpPr>
              <p:sp>
                <p:nvSpPr>
                  <p:cNvPr id="121873" name="Line 17"/>
                  <p:cNvSpPr>
                    <a:spLocks noChangeShapeType="1"/>
                  </p:cNvSpPr>
                  <p:nvPr/>
                </p:nvSpPr>
                <p:spPr bwMode="auto">
                  <a:xfrm>
                    <a:off x="2963" y="3669"/>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874" name="Line 18"/>
                  <p:cNvSpPr>
                    <a:spLocks noChangeShapeType="1"/>
                  </p:cNvSpPr>
                  <p:nvPr/>
                </p:nvSpPr>
                <p:spPr bwMode="auto">
                  <a:xfrm>
                    <a:off x="3024" y="3668"/>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875" name="Line 19"/>
                  <p:cNvSpPr>
                    <a:spLocks noChangeShapeType="1"/>
                  </p:cNvSpPr>
                  <p:nvPr/>
                </p:nvSpPr>
                <p:spPr bwMode="auto">
                  <a:xfrm>
                    <a:off x="2960" y="3669"/>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1877" name="Line 21"/>
                <p:cNvSpPr>
                  <a:spLocks noChangeShapeType="1"/>
                </p:cNvSpPr>
                <p:nvPr/>
              </p:nvSpPr>
              <p:spPr bwMode="auto">
                <a:xfrm>
                  <a:off x="2928" y="3733"/>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878" name="Line 22"/>
                <p:cNvSpPr>
                  <a:spLocks noChangeShapeType="1"/>
                </p:cNvSpPr>
                <p:nvPr/>
              </p:nvSpPr>
              <p:spPr bwMode="auto">
                <a:xfrm>
                  <a:off x="3022" y="3731"/>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1" name="Group 78"/>
              <p:cNvGrpSpPr>
                <a:grpSpLocks/>
              </p:cNvGrpSpPr>
              <p:nvPr/>
            </p:nvGrpSpPr>
            <p:grpSpPr bwMode="auto">
              <a:xfrm>
                <a:off x="2498" y="1374"/>
                <a:ext cx="636" cy="1834"/>
                <a:chOff x="2498" y="1374"/>
                <a:chExt cx="636" cy="1834"/>
              </a:xfrm>
            </p:grpSpPr>
            <p:grpSp>
              <p:nvGrpSpPr>
                <p:cNvPr id="12" name="Group 30"/>
                <p:cNvGrpSpPr>
                  <a:grpSpLocks/>
                </p:cNvGrpSpPr>
                <p:nvPr/>
              </p:nvGrpSpPr>
              <p:grpSpPr bwMode="auto">
                <a:xfrm>
                  <a:off x="2534" y="1377"/>
                  <a:ext cx="570" cy="352"/>
                  <a:chOff x="2534" y="1377"/>
                  <a:chExt cx="570" cy="352"/>
                </a:xfrm>
              </p:grpSpPr>
              <p:grpSp>
                <p:nvGrpSpPr>
                  <p:cNvPr id="13" name="Group 26"/>
                  <p:cNvGrpSpPr>
                    <a:grpSpLocks/>
                  </p:cNvGrpSpPr>
                  <p:nvPr/>
                </p:nvGrpSpPr>
                <p:grpSpPr bwMode="auto">
                  <a:xfrm>
                    <a:off x="2534" y="1377"/>
                    <a:ext cx="284" cy="352"/>
                    <a:chOff x="2534" y="1377"/>
                    <a:chExt cx="284" cy="352"/>
                  </a:xfrm>
                </p:grpSpPr>
                <p:sp>
                  <p:nvSpPr>
                    <p:cNvPr id="121880" name="Freeform 24"/>
                    <p:cNvSpPr>
                      <a:spLocks/>
                    </p:cNvSpPr>
                    <p:nvPr/>
                  </p:nvSpPr>
                  <p:spPr bwMode="auto">
                    <a:xfrm>
                      <a:off x="2534" y="1618"/>
                      <a:ext cx="279" cy="111"/>
                    </a:xfrm>
                    <a:custGeom>
                      <a:avLst/>
                      <a:gdLst/>
                      <a:ahLst/>
                      <a:cxnLst>
                        <a:cxn ang="0">
                          <a:pos x="278" y="1"/>
                        </a:cxn>
                        <a:cxn ang="0">
                          <a:pos x="278" y="110"/>
                        </a:cxn>
                        <a:cxn ang="0">
                          <a:pos x="0" y="110"/>
                        </a:cxn>
                        <a:cxn ang="0">
                          <a:pos x="0" y="0"/>
                        </a:cxn>
                      </a:cxnLst>
                      <a:rect l="0" t="0" r="r" b="b"/>
                      <a:pathLst>
                        <a:path w="279" h="111">
                          <a:moveTo>
                            <a:pt x="278" y="1"/>
                          </a:moveTo>
                          <a:lnTo>
                            <a:pt x="27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1881" name="Arc 25"/>
                    <p:cNvSpPr>
                      <a:spLocks/>
                    </p:cNvSpPr>
                    <p:nvPr/>
                  </p:nvSpPr>
                  <p:spPr bwMode="auto">
                    <a:xfrm rot="10800000">
                      <a:off x="2535" y="1377"/>
                      <a:ext cx="28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14" name="Group 29"/>
                  <p:cNvGrpSpPr>
                    <a:grpSpLocks/>
                  </p:cNvGrpSpPr>
                  <p:nvPr/>
                </p:nvGrpSpPr>
                <p:grpSpPr bwMode="auto">
                  <a:xfrm>
                    <a:off x="2810" y="1377"/>
                    <a:ext cx="294" cy="352"/>
                    <a:chOff x="2810" y="1377"/>
                    <a:chExt cx="294" cy="352"/>
                  </a:xfrm>
                </p:grpSpPr>
                <p:sp>
                  <p:nvSpPr>
                    <p:cNvPr id="121883" name="Freeform 27"/>
                    <p:cNvSpPr>
                      <a:spLocks/>
                    </p:cNvSpPr>
                    <p:nvPr/>
                  </p:nvSpPr>
                  <p:spPr bwMode="auto">
                    <a:xfrm>
                      <a:off x="2810" y="1618"/>
                      <a:ext cx="289" cy="111"/>
                    </a:xfrm>
                    <a:custGeom>
                      <a:avLst/>
                      <a:gdLst/>
                      <a:ahLst/>
                      <a:cxnLst>
                        <a:cxn ang="0">
                          <a:pos x="288" y="1"/>
                        </a:cxn>
                        <a:cxn ang="0">
                          <a:pos x="288" y="110"/>
                        </a:cxn>
                        <a:cxn ang="0">
                          <a:pos x="0" y="110"/>
                        </a:cxn>
                        <a:cxn ang="0">
                          <a:pos x="0" y="0"/>
                        </a:cxn>
                      </a:cxnLst>
                      <a:rect l="0" t="0" r="r" b="b"/>
                      <a:pathLst>
                        <a:path w="289" h="111">
                          <a:moveTo>
                            <a:pt x="288" y="1"/>
                          </a:moveTo>
                          <a:lnTo>
                            <a:pt x="28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1884" name="Arc 28"/>
                    <p:cNvSpPr>
                      <a:spLocks/>
                    </p:cNvSpPr>
                    <p:nvPr/>
                  </p:nvSpPr>
                  <p:spPr bwMode="auto">
                    <a:xfrm rot="10800000">
                      <a:off x="2811" y="1377"/>
                      <a:ext cx="29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5" name="Group 56"/>
                <p:cNvGrpSpPr>
                  <a:grpSpLocks/>
                </p:cNvGrpSpPr>
                <p:nvPr/>
              </p:nvGrpSpPr>
              <p:grpSpPr bwMode="auto">
                <a:xfrm>
                  <a:off x="2552" y="1374"/>
                  <a:ext cx="532" cy="379"/>
                  <a:chOff x="2552" y="1374"/>
                  <a:chExt cx="532" cy="379"/>
                </a:xfrm>
              </p:grpSpPr>
              <p:grpSp>
                <p:nvGrpSpPr>
                  <p:cNvPr id="16" name="Group 34"/>
                  <p:cNvGrpSpPr>
                    <a:grpSpLocks/>
                  </p:cNvGrpSpPr>
                  <p:nvPr/>
                </p:nvGrpSpPr>
                <p:grpSpPr bwMode="auto">
                  <a:xfrm>
                    <a:off x="2578" y="1449"/>
                    <a:ext cx="198" cy="274"/>
                    <a:chOff x="2578" y="1449"/>
                    <a:chExt cx="198" cy="274"/>
                  </a:xfrm>
                </p:grpSpPr>
                <p:sp>
                  <p:nvSpPr>
                    <p:cNvPr id="121887" name="Freeform 31"/>
                    <p:cNvSpPr>
                      <a:spLocks/>
                    </p:cNvSpPr>
                    <p:nvPr/>
                  </p:nvSpPr>
                  <p:spPr bwMode="auto">
                    <a:xfrm>
                      <a:off x="2578" y="1583"/>
                      <a:ext cx="194" cy="140"/>
                    </a:xfrm>
                    <a:custGeom>
                      <a:avLst/>
                      <a:gdLst/>
                      <a:ahLst/>
                      <a:cxnLst>
                        <a:cxn ang="0">
                          <a:pos x="0" y="1"/>
                        </a:cxn>
                        <a:cxn ang="0">
                          <a:pos x="0" y="139"/>
                        </a:cxn>
                        <a:cxn ang="0">
                          <a:pos x="193" y="139"/>
                        </a:cxn>
                        <a:cxn ang="0">
                          <a:pos x="193" y="0"/>
                        </a:cxn>
                      </a:cxnLst>
                      <a:rect l="0" t="0" r="r" b="b"/>
                      <a:pathLst>
                        <a:path w="194" h="140">
                          <a:moveTo>
                            <a:pt x="0" y="1"/>
                          </a:moveTo>
                          <a:lnTo>
                            <a:pt x="0" y="139"/>
                          </a:lnTo>
                          <a:lnTo>
                            <a:pt x="193" y="139"/>
                          </a:lnTo>
                          <a:lnTo>
                            <a:pt x="193"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1888" name="Arc 32"/>
                    <p:cNvSpPr>
                      <a:spLocks/>
                    </p:cNvSpPr>
                    <p:nvPr/>
                  </p:nvSpPr>
                  <p:spPr bwMode="auto">
                    <a:xfrm rot="10800000">
                      <a:off x="2579" y="1449"/>
                      <a:ext cx="97"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1889" name="Arc 33"/>
                    <p:cNvSpPr>
                      <a:spLocks/>
                    </p:cNvSpPr>
                    <p:nvPr/>
                  </p:nvSpPr>
                  <p:spPr bwMode="auto">
                    <a:xfrm rot="10800000">
                      <a:off x="2683" y="1449"/>
                      <a:ext cx="93" cy="1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38"/>
                  <p:cNvGrpSpPr>
                    <a:grpSpLocks/>
                  </p:cNvGrpSpPr>
                  <p:nvPr/>
                </p:nvGrpSpPr>
                <p:grpSpPr bwMode="auto">
                  <a:xfrm>
                    <a:off x="2564" y="1408"/>
                    <a:ext cx="225" cy="333"/>
                    <a:chOff x="2564" y="1408"/>
                    <a:chExt cx="225" cy="333"/>
                  </a:xfrm>
                </p:grpSpPr>
                <p:sp>
                  <p:nvSpPr>
                    <p:cNvPr id="121891" name="Freeform 35"/>
                    <p:cNvSpPr>
                      <a:spLocks/>
                    </p:cNvSpPr>
                    <p:nvPr/>
                  </p:nvSpPr>
                  <p:spPr bwMode="auto">
                    <a:xfrm>
                      <a:off x="2565" y="1569"/>
                      <a:ext cx="222" cy="172"/>
                    </a:xfrm>
                    <a:custGeom>
                      <a:avLst/>
                      <a:gdLst/>
                      <a:ahLst/>
                      <a:cxnLst>
                        <a:cxn ang="0">
                          <a:pos x="0" y="2"/>
                        </a:cxn>
                        <a:cxn ang="0">
                          <a:pos x="0" y="171"/>
                        </a:cxn>
                        <a:cxn ang="0">
                          <a:pos x="221" y="171"/>
                        </a:cxn>
                        <a:cxn ang="0">
                          <a:pos x="221" y="0"/>
                        </a:cxn>
                      </a:cxnLst>
                      <a:rect l="0" t="0" r="r" b="b"/>
                      <a:pathLst>
                        <a:path w="222" h="172">
                          <a:moveTo>
                            <a:pt x="0" y="2"/>
                          </a:moveTo>
                          <a:lnTo>
                            <a:pt x="0" y="171"/>
                          </a:lnTo>
                          <a:lnTo>
                            <a:pt x="221" y="171"/>
                          </a:lnTo>
                          <a:lnTo>
                            <a:pt x="221"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1892" name="Arc 36"/>
                    <p:cNvSpPr>
                      <a:spLocks/>
                    </p:cNvSpPr>
                    <p:nvPr/>
                  </p:nvSpPr>
                  <p:spPr bwMode="auto">
                    <a:xfrm rot="10800000">
                      <a:off x="2564" y="1408"/>
                      <a:ext cx="113" cy="160"/>
                    </a:xfrm>
                    <a:custGeom>
                      <a:avLst/>
                      <a:gdLst>
                        <a:gd name="G0" fmla="+- 194 0 0"/>
                        <a:gd name="G1" fmla="+- 137 0 0"/>
                        <a:gd name="G2" fmla="+- 21600 0 0"/>
                        <a:gd name="T0" fmla="*/ 21794 w 21794"/>
                        <a:gd name="T1" fmla="*/ 0 h 21737"/>
                        <a:gd name="T2" fmla="*/ 0 w 21794"/>
                        <a:gd name="T3" fmla="*/ 21736 h 21737"/>
                        <a:gd name="T4" fmla="*/ 194 w 21794"/>
                        <a:gd name="T5" fmla="*/ 137 h 21737"/>
                      </a:gdLst>
                      <a:ahLst/>
                      <a:cxnLst>
                        <a:cxn ang="0">
                          <a:pos x="T0" y="T1"/>
                        </a:cxn>
                        <a:cxn ang="0">
                          <a:pos x="T2" y="T3"/>
                        </a:cxn>
                        <a:cxn ang="0">
                          <a:pos x="T4" y="T5"/>
                        </a:cxn>
                      </a:cxnLst>
                      <a:rect l="0" t="0" r="r" b="b"/>
                      <a:pathLst>
                        <a:path w="21794" h="21737" fill="none" extrusionOk="0">
                          <a:moveTo>
                            <a:pt x="21793" y="0"/>
                          </a:moveTo>
                          <a:cubicBezTo>
                            <a:pt x="21793" y="45"/>
                            <a:pt x="21794" y="91"/>
                            <a:pt x="21794" y="137"/>
                          </a:cubicBezTo>
                          <a:cubicBezTo>
                            <a:pt x="21794" y="12066"/>
                            <a:pt x="12123" y="21737"/>
                            <a:pt x="194" y="21737"/>
                          </a:cubicBezTo>
                          <a:cubicBezTo>
                            <a:pt x="129" y="21737"/>
                            <a:pt x="64" y="21736"/>
                            <a:pt x="-1" y="21736"/>
                          </a:cubicBezTo>
                        </a:path>
                        <a:path w="21794" h="21737" stroke="0" extrusionOk="0">
                          <a:moveTo>
                            <a:pt x="21793" y="0"/>
                          </a:moveTo>
                          <a:cubicBezTo>
                            <a:pt x="21793" y="45"/>
                            <a:pt x="21794" y="91"/>
                            <a:pt x="21794" y="137"/>
                          </a:cubicBezTo>
                          <a:cubicBezTo>
                            <a:pt x="21794" y="12066"/>
                            <a:pt x="12123" y="21737"/>
                            <a:pt x="194" y="21737"/>
                          </a:cubicBezTo>
                          <a:cubicBezTo>
                            <a:pt x="129" y="21737"/>
                            <a:pt x="64" y="21736"/>
                            <a:pt x="-1" y="21736"/>
                          </a:cubicBezTo>
                          <a:lnTo>
                            <a:pt x="194"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1893" name="Arc 37"/>
                    <p:cNvSpPr>
                      <a:spLocks/>
                    </p:cNvSpPr>
                    <p:nvPr/>
                  </p:nvSpPr>
                  <p:spPr bwMode="auto">
                    <a:xfrm rot="10800000">
                      <a:off x="2680" y="1409"/>
                      <a:ext cx="109" cy="160"/>
                    </a:xfrm>
                    <a:custGeom>
                      <a:avLst/>
                      <a:gdLst>
                        <a:gd name="G0" fmla="+- 21600 0 0"/>
                        <a:gd name="G1" fmla="+- 135 0 0"/>
                        <a:gd name="G2" fmla="+- 21600 0 0"/>
                        <a:gd name="T0" fmla="*/ 21400 w 21600"/>
                        <a:gd name="T1" fmla="*/ 21734 h 21734"/>
                        <a:gd name="T2" fmla="*/ 0 w 21600"/>
                        <a:gd name="T3" fmla="*/ 0 h 21734"/>
                        <a:gd name="T4" fmla="*/ 21600 w 21600"/>
                        <a:gd name="T5" fmla="*/ 135 h 21734"/>
                      </a:gdLst>
                      <a:ahLst/>
                      <a:cxnLst>
                        <a:cxn ang="0">
                          <a:pos x="T0" y="T1"/>
                        </a:cxn>
                        <a:cxn ang="0">
                          <a:pos x="T2" y="T3"/>
                        </a:cxn>
                        <a:cxn ang="0">
                          <a:pos x="T4" y="T5"/>
                        </a:cxn>
                      </a:cxnLst>
                      <a:rect l="0" t="0" r="r" b="b"/>
                      <a:pathLst>
                        <a:path w="21600" h="21734" fill="none" extrusionOk="0">
                          <a:moveTo>
                            <a:pt x="21399" y="21734"/>
                          </a:moveTo>
                          <a:cubicBezTo>
                            <a:pt x="9549" y="21624"/>
                            <a:pt x="0" y="11986"/>
                            <a:pt x="0" y="135"/>
                          </a:cubicBezTo>
                          <a:cubicBezTo>
                            <a:pt x="-1" y="90"/>
                            <a:pt x="0" y="45"/>
                            <a:pt x="0" y="0"/>
                          </a:cubicBezTo>
                        </a:path>
                        <a:path w="21600" h="21734" stroke="0" extrusionOk="0">
                          <a:moveTo>
                            <a:pt x="21399" y="21734"/>
                          </a:moveTo>
                          <a:cubicBezTo>
                            <a:pt x="9549" y="21624"/>
                            <a:pt x="0" y="11986"/>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8" name="Group 42"/>
                  <p:cNvGrpSpPr>
                    <a:grpSpLocks/>
                  </p:cNvGrpSpPr>
                  <p:nvPr/>
                </p:nvGrpSpPr>
                <p:grpSpPr bwMode="auto">
                  <a:xfrm>
                    <a:off x="2859" y="1449"/>
                    <a:ext cx="200" cy="274"/>
                    <a:chOff x="2859" y="1449"/>
                    <a:chExt cx="200" cy="274"/>
                  </a:xfrm>
                </p:grpSpPr>
                <p:sp>
                  <p:nvSpPr>
                    <p:cNvPr id="121895" name="Freeform 39"/>
                    <p:cNvSpPr>
                      <a:spLocks/>
                    </p:cNvSpPr>
                    <p:nvPr/>
                  </p:nvSpPr>
                  <p:spPr bwMode="auto">
                    <a:xfrm>
                      <a:off x="2859" y="1583"/>
                      <a:ext cx="193" cy="140"/>
                    </a:xfrm>
                    <a:custGeom>
                      <a:avLst/>
                      <a:gdLst/>
                      <a:ahLst/>
                      <a:cxnLst>
                        <a:cxn ang="0">
                          <a:pos x="0" y="1"/>
                        </a:cxn>
                        <a:cxn ang="0">
                          <a:pos x="0" y="139"/>
                        </a:cxn>
                        <a:cxn ang="0">
                          <a:pos x="192" y="139"/>
                        </a:cxn>
                        <a:cxn ang="0">
                          <a:pos x="192" y="0"/>
                        </a:cxn>
                      </a:cxnLst>
                      <a:rect l="0" t="0" r="r" b="b"/>
                      <a:pathLst>
                        <a:path w="193" h="140">
                          <a:moveTo>
                            <a:pt x="0" y="1"/>
                          </a:moveTo>
                          <a:lnTo>
                            <a:pt x="0" y="139"/>
                          </a:lnTo>
                          <a:lnTo>
                            <a:pt x="192" y="139"/>
                          </a:lnTo>
                          <a:lnTo>
                            <a:pt x="19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1896" name="Arc 40"/>
                    <p:cNvSpPr>
                      <a:spLocks/>
                    </p:cNvSpPr>
                    <p:nvPr/>
                  </p:nvSpPr>
                  <p:spPr bwMode="auto">
                    <a:xfrm rot="10800000">
                      <a:off x="2861" y="1449"/>
                      <a:ext cx="93"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1897" name="Arc 41"/>
                    <p:cNvSpPr>
                      <a:spLocks/>
                    </p:cNvSpPr>
                    <p:nvPr/>
                  </p:nvSpPr>
                  <p:spPr bwMode="auto">
                    <a:xfrm rot="10800000">
                      <a:off x="2960" y="1449"/>
                      <a:ext cx="99" cy="135"/>
                    </a:xfrm>
                    <a:custGeom>
                      <a:avLst/>
                      <a:gdLst>
                        <a:gd name="G0" fmla="+- 21600 0 0"/>
                        <a:gd name="G1" fmla="+- 0 0 0"/>
                        <a:gd name="G2" fmla="+- 21600 0 0"/>
                        <a:gd name="T0" fmla="*/ 21381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81" y="21598"/>
                          </a:moveTo>
                          <a:cubicBezTo>
                            <a:pt x="9537" y="21478"/>
                            <a:pt x="0" y="11843"/>
                            <a:pt x="0" y="0"/>
                          </a:cubicBezTo>
                        </a:path>
                        <a:path w="21600" h="21599" stroke="0" extrusionOk="0">
                          <a:moveTo>
                            <a:pt x="21381" y="21598"/>
                          </a:moveTo>
                          <a:cubicBezTo>
                            <a:pt x="9537" y="21478"/>
                            <a:pt x="0" y="1184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9" name="Group 46"/>
                  <p:cNvGrpSpPr>
                    <a:grpSpLocks/>
                  </p:cNvGrpSpPr>
                  <p:nvPr/>
                </p:nvGrpSpPr>
                <p:grpSpPr bwMode="auto">
                  <a:xfrm>
                    <a:off x="2843" y="1408"/>
                    <a:ext cx="224" cy="333"/>
                    <a:chOff x="2843" y="1408"/>
                    <a:chExt cx="224" cy="333"/>
                  </a:xfrm>
                </p:grpSpPr>
                <p:sp>
                  <p:nvSpPr>
                    <p:cNvPr id="121899" name="Freeform 43"/>
                    <p:cNvSpPr>
                      <a:spLocks/>
                    </p:cNvSpPr>
                    <p:nvPr/>
                  </p:nvSpPr>
                  <p:spPr bwMode="auto">
                    <a:xfrm>
                      <a:off x="2843" y="1569"/>
                      <a:ext cx="223" cy="172"/>
                    </a:xfrm>
                    <a:custGeom>
                      <a:avLst/>
                      <a:gdLst/>
                      <a:ahLst/>
                      <a:cxnLst>
                        <a:cxn ang="0">
                          <a:pos x="0" y="2"/>
                        </a:cxn>
                        <a:cxn ang="0">
                          <a:pos x="0" y="171"/>
                        </a:cxn>
                        <a:cxn ang="0">
                          <a:pos x="222" y="171"/>
                        </a:cxn>
                        <a:cxn ang="0">
                          <a:pos x="222" y="0"/>
                        </a:cxn>
                      </a:cxnLst>
                      <a:rect l="0" t="0" r="r" b="b"/>
                      <a:pathLst>
                        <a:path w="223" h="172">
                          <a:moveTo>
                            <a:pt x="0" y="2"/>
                          </a:moveTo>
                          <a:lnTo>
                            <a:pt x="0" y="171"/>
                          </a:lnTo>
                          <a:lnTo>
                            <a:pt x="222" y="171"/>
                          </a:lnTo>
                          <a:lnTo>
                            <a:pt x="22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1900" name="Arc 44"/>
                    <p:cNvSpPr>
                      <a:spLocks/>
                    </p:cNvSpPr>
                    <p:nvPr/>
                  </p:nvSpPr>
                  <p:spPr bwMode="auto">
                    <a:xfrm rot="10800000">
                      <a:off x="2844" y="1408"/>
                      <a:ext cx="111" cy="160"/>
                    </a:xfrm>
                    <a:custGeom>
                      <a:avLst/>
                      <a:gdLst>
                        <a:gd name="G0" fmla="+- 198 0 0"/>
                        <a:gd name="G1" fmla="+- 137 0 0"/>
                        <a:gd name="G2" fmla="+- 21600 0 0"/>
                        <a:gd name="T0" fmla="*/ 21798 w 21798"/>
                        <a:gd name="T1" fmla="*/ 0 h 21737"/>
                        <a:gd name="T2" fmla="*/ 0 w 21798"/>
                        <a:gd name="T3" fmla="*/ 21736 h 21737"/>
                        <a:gd name="T4" fmla="*/ 198 w 21798"/>
                        <a:gd name="T5" fmla="*/ 137 h 21737"/>
                      </a:gdLst>
                      <a:ahLst/>
                      <a:cxnLst>
                        <a:cxn ang="0">
                          <a:pos x="T0" y="T1"/>
                        </a:cxn>
                        <a:cxn ang="0">
                          <a:pos x="T2" y="T3"/>
                        </a:cxn>
                        <a:cxn ang="0">
                          <a:pos x="T4" y="T5"/>
                        </a:cxn>
                      </a:cxnLst>
                      <a:rect l="0" t="0" r="r" b="b"/>
                      <a:pathLst>
                        <a:path w="21798" h="21737" fill="none" extrusionOk="0">
                          <a:moveTo>
                            <a:pt x="21797" y="0"/>
                          </a:moveTo>
                          <a:cubicBezTo>
                            <a:pt x="21797" y="45"/>
                            <a:pt x="21798" y="91"/>
                            <a:pt x="21798" y="137"/>
                          </a:cubicBezTo>
                          <a:cubicBezTo>
                            <a:pt x="21798" y="12066"/>
                            <a:pt x="12127" y="21737"/>
                            <a:pt x="198" y="21737"/>
                          </a:cubicBezTo>
                          <a:cubicBezTo>
                            <a:pt x="131" y="21737"/>
                            <a:pt x="65" y="21736"/>
                            <a:pt x="-1" y="21736"/>
                          </a:cubicBezTo>
                        </a:path>
                        <a:path w="21798" h="21737" stroke="0" extrusionOk="0">
                          <a:moveTo>
                            <a:pt x="21797" y="0"/>
                          </a:moveTo>
                          <a:cubicBezTo>
                            <a:pt x="21797" y="45"/>
                            <a:pt x="21798" y="91"/>
                            <a:pt x="21798" y="137"/>
                          </a:cubicBezTo>
                          <a:cubicBezTo>
                            <a:pt x="21798" y="12066"/>
                            <a:pt x="12127" y="21737"/>
                            <a:pt x="198" y="21737"/>
                          </a:cubicBezTo>
                          <a:cubicBezTo>
                            <a:pt x="131" y="21737"/>
                            <a:pt x="65" y="21736"/>
                            <a:pt x="-1" y="21736"/>
                          </a:cubicBezTo>
                          <a:lnTo>
                            <a:pt x="198"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1901" name="Arc 45"/>
                    <p:cNvSpPr>
                      <a:spLocks/>
                    </p:cNvSpPr>
                    <p:nvPr/>
                  </p:nvSpPr>
                  <p:spPr bwMode="auto">
                    <a:xfrm rot="10800000">
                      <a:off x="2958" y="1409"/>
                      <a:ext cx="109" cy="160"/>
                    </a:xfrm>
                    <a:custGeom>
                      <a:avLst/>
                      <a:gdLst>
                        <a:gd name="G0" fmla="+- 21600 0 0"/>
                        <a:gd name="G1" fmla="+- 135 0 0"/>
                        <a:gd name="G2" fmla="+- 21600 0 0"/>
                        <a:gd name="T0" fmla="*/ 21600 w 21600"/>
                        <a:gd name="T1" fmla="*/ 21735 h 21735"/>
                        <a:gd name="T2" fmla="*/ 0 w 21600"/>
                        <a:gd name="T3" fmla="*/ 0 h 21735"/>
                        <a:gd name="T4" fmla="*/ 21600 w 21600"/>
                        <a:gd name="T5" fmla="*/ 135 h 21735"/>
                      </a:gdLst>
                      <a:ahLst/>
                      <a:cxnLst>
                        <a:cxn ang="0">
                          <a:pos x="T0" y="T1"/>
                        </a:cxn>
                        <a:cxn ang="0">
                          <a:pos x="T2" y="T3"/>
                        </a:cxn>
                        <a:cxn ang="0">
                          <a:pos x="T4" y="T5"/>
                        </a:cxn>
                      </a:cxnLst>
                      <a:rect l="0" t="0" r="r" b="b"/>
                      <a:pathLst>
                        <a:path w="21600" h="21735" fill="none" extrusionOk="0">
                          <a:moveTo>
                            <a:pt x="21600" y="21735"/>
                          </a:moveTo>
                          <a:cubicBezTo>
                            <a:pt x="9670" y="21735"/>
                            <a:pt x="0" y="12064"/>
                            <a:pt x="0" y="135"/>
                          </a:cubicBezTo>
                          <a:cubicBezTo>
                            <a:pt x="-1" y="90"/>
                            <a:pt x="0" y="45"/>
                            <a:pt x="0" y="0"/>
                          </a:cubicBezTo>
                        </a:path>
                        <a:path w="21600" h="21735" stroke="0" extrusionOk="0">
                          <a:moveTo>
                            <a:pt x="21600" y="21735"/>
                          </a:moveTo>
                          <a:cubicBezTo>
                            <a:pt x="9670" y="21735"/>
                            <a:pt x="0" y="12064"/>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0" name="Group 55"/>
                  <p:cNvGrpSpPr>
                    <a:grpSpLocks/>
                  </p:cNvGrpSpPr>
                  <p:nvPr/>
                </p:nvGrpSpPr>
                <p:grpSpPr bwMode="auto">
                  <a:xfrm>
                    <a:off x="2552" y="1374"/>
                    <a:ext cx="532" cy="379"/>
                    <a:chOff x="2552" y="1374"/>
                    <a:chExt cx="532" cy="379"/>
                  </a:xfrm>
                </p:grpSpPr>
                <p:grpSp>
                  <p:nvGrpSpPr>
                    <p:cNvPr id="21" name="Group 50"/>
                    <p:cNvGrpSpPr>
                      <a:grpSpLocks/>
                    </p:cNvGrpSpPr>
                    <p:nvPr/>
                  </p:nvGrpSpPr>
                  <p:grpSpPr bwMode="auto">
                    <a:xfrm>
                      <a:off x="2552" y="1374"/>
                      <a:ext cx="254" cy="379"/>
                      <a:chOff x="2552" y="1374"/>
                      <a:chExt cx="254" cy="379"/>
                    </a:xfrm>
                  </p:grpSpPr>
                  <p:sp>
                    <p:nvSpPr>
                      <p:cNvPr id="121903" name="Freeform 47"/>
                      <p:cNvSpPr>
                        <a:spLocks/>
                      </p:cNvSpPr>
                      <p:nvPr/>
                    </p:nvSpPr>
                    <p:spPr bwMode="auto">
                      <a:xfrm>
                        <a:off x="2554"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1904" name="Arc 48"/>
                      <p:cNvSpPr>
                        <a:spLocks/>
                      </p:cNvSpPr>
                      <p:nvPr/>
                    </p:nvSpPr>
                    <p:spPr bwMode="auto">
                      <a:xfrm rot="10800000">
                        <a:off x="2552" y="1374"/>
                        <a:ext cx="123"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1905" name="Arc 49"/>
                      <p:cNvSpPr>
                        <a:spLocks/>
                      </p:cNvSpPr>
                      <p:nvPr/>
                    </p:nvSpPr>
                    <p:spPr bwMode="auto">
                      <a:xfrm rot="10800000">
                        <a:off x="2684" y="1374"/>
                        <a:ext cx="122" cy="183"/>
                      </a:xfrm>
                      <a:custGeom>
                        <a:avLst/>
                        <a:gdLst>
                          <a:gd name="G0" fmla="+- 21600 0 0"/>
                          <a:gd name="G1" fmla="+- 0 0 0"/>
                          <a:gd name="G2" fmla="+- 21600 0 0"/>
                          <a:gd name="T0" fmla="*/ 21422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21" y="21599"/>
                            </a:moveTo>
                            <a:cubicBezTo>
                              <a:pt x="9562" y="21501"/>
                              <a:pt x="0" y="11859"/>
                              <a:pt x="0" y="0"/>
                            </a:cubicBezTo>
                          </a:path>
                          <a:path w="21600" h="21599" stroke="0" extrusionOk="0">
                            <a:moveTo>
                              <a:pt x="21421" y="21599"/>
                            </a:moveTo>
                            <a:cubicBezTo>
                              <a:pt x="9562" y="21501"/>
                              <a:pt x="0" y="1185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2" name="Group 54"/>
                    <p:cNvGrpSpPr>
                      <a:grpSpLocks/>
                    </p:cNvGrpSpPr>
                    <p:nvPr/>
                  </p:nvGrpSpPr>
                  <p:grpSpPr bwMode="auto">
                    <a:xfrm>
                      <a:off x="2830" y="1374"/>
                      <a:ext cx="254" cy="379"/>
                      <a:chOff x="2830" y="1374"/>
                      <a:chExt cx="254" cy="379"/>
                    </a:xfrm>
                  </p:grpSpPr>
                  <p:sp>
                    <p:nvSpPr>
                      <p:cNvPr id="121907" name="Freeform 51"/>
                      <p:cNvSpPr>
                        <a:spLocks/>
                      </p:cNvSpPr>
                      <p:nvPr/>
                    </p:nvSpPr>
                    <p:spPr bwMode="auto">
                      <a:xfrm>
                        <a:off x="2832"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1908" name="Arc 52"/>
                      <p:cNvSpPr>
                        <a:spLocks/>
                      </p:cNvSpPr>
                      <p:nvPr/>
                    </p:nvSpPr>
                    <p:spPr bwMode="auto">
                      <a:xfrm rot="10800000">
                        <a:off x="2830" y="1374"/>
                        <a:ext cx="125" cy="183"/>
                      </a:xfrm>
                      <a:custGeom>
                        <a:avLst/>
                        <a:gdLst>
                          <a:gd name="G0" fmla="+- 175 0 0"/>
                          <a:gd name="G1" fmla="+- 0 0 0"/>
                          <a:gd name="G2" fmla="+- 21600 0 0"/>
                          <a:gd name="T0" fmla="*/ 21775 w 21775"/>
                          <a:gd name="T1" fmla="*/ 0 h 21600"/>
                          <a:gd name="T2" fmla="*/ 0 w 21775"/>
                          <a:gd name="T3" fmla="*/ 21599 h 21600"/>
                          <a:gd name="T4" fmla="*/ 175 w 21775"/>
                          <a:gd name="T5" fmla="*/ 0 h 21600"/>
                        </a:gdLst>
                        <a:ahLst/>
                        <a:cxnLst>
                          <a:cxn ang="0">
                            <a:pos x="T0" y="T1"/>
                          </a:cxn>
                          <a:cxn ang="0">
                            <a:pos x="T2" y="T3"/>
                          </a:cxn>
                          <a:cxn ang="0">
                            <a:pos x="T4" y="T5"/>
                          </a:cxn>
                        </a:cxnLst>
                        <a:rect l="0" t="0" r="r" b="b"/>
                        <a:pathLst>
                          <a:path w="21775" h="21600" fill="none" extrusionOk="0">
                            <a:moveTo>
                              <a:pt x="21775" y="0"/>
                            </a:moveTo>
                            <a:cubicBezTo>
                              <a:pt x="21775" y="11929"/>
                              <a:pt x="12104" y="21600"/>
                              <a:pt x="175" y="21600"/>
                            </a:cubicBezTo>
                            <a:cubicBezTo>
                              <a:pt x="116" y="21600"/>
                              <a:pt x="58" y="21599"/>
                              <a:pt x="-1" y="21599"/>
                            </a:cubicBezTo>
                          </a:path>
                          <a:path w="21775" h="21600" stroke="0" extrusionOk="0">
                            <a:moveTo>
                              <a:pt x="21775" y="0"/>
                            </a:moveTo>
                            <a:cubicBezTo>
                              <a:pt x="21775" y="11929"/>
                              <a:pt x="12104" y="21600"/>
                              <a:pt x="175" y="21600"/>
                            </a:cubicBezTo>
                            <a:cubicBezTo>
                              <a:pt x="116" y="21600"/>
                              <a:pt x="58" y="21599"/>
                              <a:pt x="-1" y="21599"/>
                            </a:cubicBezTo>
                            <a:lnTo>
                              <a:pt x="175"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1909" name="Arc 53"/>
                      <p:cNvSpPr>
                        <a:spLocks/>
                      </p:cNvSpPr>
                      <p:nvPr/>
                    </p:nvSpPr>
                    <p:spPr bwMode="auto">
                      <a:xfrm rot="10800000">
                        <a:off x="2962" y="1374"/>
                        <a:ext cx="122"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21913" name="Rectangle 57"/>
                <p:cNvSpPr>
                  <a:spLocks noChangeArrowheads="1"/>
                </p:cNvSpPr>
                <p:nvPr/>
              </p:nvSpPr>
              <p:spPr bwMode="auto">
                <a:xfrm>
                  <a:off x="2503" y="1683"/>
                  <a:ext cx="626" cy="209"/>
                </a:xfrm>
                <a:prstGeom prst="rect">
                  <a:avLst/>
                </a:prstGeom>
                <a:solidFill>
                  <a:srgbClr val="8FAC97"/>
                </a:solidFill>
                <a:ln w="9525">
                  <a:noFill/>
                  <a:miter lim="800000"/>
                  <a:headEnd/>
                  <a:tailEnd/>
                </a:ln>
                <a:effectLst/>
              </p:spPr>
              <p:txBody>
                <a:bodyPr wrap="none" anchor="ctr"/>
                <a:lstStyle/>
                <a:p>
                  <a:endParaRPr lang="en-GB"/>
                </a:p>
              </p:txBody>
            </p:sp>
            <p:sp>
              <p:nvSpPr>
                <p:cNvPr id="121914" name="Rectangle 58"/>
                <p:cNvSpPr>
                  <a:spLocks noChangeArrowheads="1"/>
                </p:cNvSpPr>
                <p:nvPr/>
              </p:nvSpPr>
              <p:spPr bwMode="auto">
                <a:xfrm>
                  <a:off x="2529" y="1687"/>
                  <a:ext cx="573" cy="184"/>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21915" name="Rectangle 59" descr="Dotted diamond"/>
                <p:cNvSpPr>
                  <a:spLocks noChangeArrowheads="1"/>
                </p:cNvSpPr>
                <p:nvPr/>
              </p:nvSpPr>
              <p:spPr bwMode="auto">
                <a:xfrm>
                  <a:off x="2741" y="1687"/>
                  <a:ext cx="145" cy="182"/>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21916" name="Rectangle 60"/>
                <p:cNvSpPr>
                  <a:spLocks noChangeArrowheads="1"/>
                </p:cNvSpPr>
                <p:nvPr/>
              </p:nvSpPr>
              <p:spPr bwMode="auto">
                <a:xfrm>
                  <a:off x="2506" y="1885"/>
                  <a:ext cx="624" cy="83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1917" name="Line 61"/>
                <p:cNvSpPr>
                  <a:spLocks noChangeShapeType="1"/>
                </p:cNvSpPr>
                <p:nvPr/>
              </p:nvSpPr>
              <p:spPr bwMode="auto">
                <a:xfrm flipV="1">
                  <a:off x="2498" y="1999"/>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18" name="Line 62"/>
                <p:cNvSpPr>
                  <a:spLocks noChangeShapeType="1"/>
                </p:cNvSpPr>
                <p:nvPr/>
              </p:nvSpPr>
              <p:spPr bwMode="auto">
                <a:xfrm flipV="1">
                  <a:off x="2498" y="205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19" name="Line 63"/>
                <p:cNvSpPr>
                  <a:spLocks noChangeShapeType="1"/>
                </p:cNvSpPr>
                <p:nvPr/>
              </p:nvSpPr>
              <p:spPr bwMode="auto">
                <a:xfrm flipV="1">
                  <a:off x="2498" y="211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0" name="Line 64"/>
                <p:cNvSpPr>
                  <a:spLocks noChangeShapeType="1"/>
                </p:cNvSpPr>
                <p:nvPr/>
              </p:nvSpPr>
              <p:spPr bwMode="auto">
                <a:xfrm flipV="1">
                  <a:off x="2498" y="2181"/>
                  <a:ext cx="636" cy="5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1" name="Line 65"/>
                <p:cNvSpPr>
                  <a:spLocks noChangeShapeType="1"/>
                </p:cNvSpPr>
                <p:nvPr/>
              </p:nvSpPr>
              <p:spPr bwMode="auto">
                <a:xfrm flipV="1">
                  <a:off x="2498" y="2239"/>
                  <a:ext cx="636" cy="6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2" name="Line 66"/>
                <p:cNvSpPr>
                  <a:spLocks noChangeShapeType="1"/>
                </p:cNvSpPr>
                <p:nvPr/>
              </p:nvSpPr>
              <p:spPr bwMode="auto">
                <a:xfrm flipV="1">
                  <a:off x="2498" y="2299"/>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3" name="Line 67"/>
                <p:cNvSpPr>
                  <a:spLocks noChangeShapeType="1"/>
                </p:cNvSpPr>
                <p:nvPr/>
              </p:nvSpPr>
              <p:spPr bwMode="auto">
                <a:xfrm flipV="1">
                  <a:off x="2498" y="2361"/>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4" name="Line 68"/>
                <p:cNvSpPr>
                  <a:spLocks noChangeShapeType="1"/>
                </p:cNvSpPr>
                <p:nvPr/>
              </p:nvSpPr>
              <p:spPr bwMode="auto">
                <a:xfrm flipV="1">
                  <a:off x="2498" y="2424"/>
                  <a:ext cx="636" cy="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5" name="Line 69"/>
                <p:cNvSpPr>
                  <a:spLocks noChangeShapeType="1"/>
                </p:cNvSpPr>
                <p:nvPr/>
              </p:nvSpPr>
              <p:spPr bwMode="auto">
                <a:xfrm flipV="1">
                  <a:off x="2498" y="2485"/>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6" name="Line 70"/>
                <p:cNvSpPr>
                  <a:spLocks noChangeShapeType="1"/>
                </p:cNvSpPr>
                <p:nvPr/>
              </p:nvSpPr>
              <p:spPr bwMode="auto">
                <a:xfrm flipV="1">
                  <a:off x="2498" y="2543"/>
                  <a:ext cx="636" cy="6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7" name="Line 71"/>
                <p:cNvSpPr>
                  <a:spLocks noChangeShapeType="1"/>
                </p:cNvSpPr>
                <p:nvPr/>
              </p:nvSpPr>
              <p:spPr bwMode="auto">
                <a:xfrm flipV="1">
                  <a:off x="2498" y="2603"/>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8" name="Line 72"/>
                <p:cNvSpPr>
                  <a:spLocks noChangeShapeType="1"/>
                </p:cNvSpPr>
                <p:nvPr/>
              </p:nvSpPr>
              <p:spPr bwMode="auto">
                <a:xfrm flipV="1">
                  <a:off x="2498" y="1942"/>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29" name="Rectangle 73"/>
                <p:cNvSpPr>
                  <a:spLocks noChangeArrowheads="1"/>
                </p:cNvSpPr>
                <p:nvPr/>
              </p:nvSpPr>
              <p:spPr bwMode="auto">
                <a:xfrm>
                  <a:off x="2545" y="2728"/>
                  <a:ext cx="544" cy="5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1930" name="Rectangle 74"/>
                <p:cNvSpPr>
                  <a:spLocks noChangeArrowheads="1"/>
                </p:cNvSpPr>
                <p:nvPr/>
              </p:nvSpPr>
              <p:spPr bwMode="auto">
                <a:xfrm>
                  <a:off x="2949" y="2786"/>
                  <a:ext cx="83" cy="4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1931" name="Arc 75"/>
                <p:cNvSpPr>
                  <a:spLocks/>
                </p:cNvSpPr>
                <p:nvPr/>
              </p:nvSpPr>
              <p:spPr bwMode="auto">
                <a:xfrm rot="10680000">
                  <a:off x="2599" y="2782"/>
                  <a:ext cx="155" cy="86"/>
                </a:xfrm>
                <a:custGeom>
                  <a:avLst/>
                  <a:gdLst>
                    <a:gd name="G0" fmla="+- 21600 0 0"/>
                    <a:gd name="G1" fmla="+- 21600 0 0"/>
                    <a:gd name="G2" fmla="+- 21600 0 0"/>
                    <a:gd name="T0" fmla="*/ 2 w 43200"/>
                    <a:gd name="T1" fmla="*/ 21863 h 22680"/>
                    <a:gd name="T2" fmla="*/ 43173 w 43200"/>
                    <a:gd name="T3" fmla="*/ 22680 h 22680"/>
                    <a:gd name="T4" fmla="*/ 21600 w 43200"/>
                    <a:gd name="T5" fmla="*/ 21600 h 22680"/>
                  </a:gdLst>
                  <a:ahLst/>
                  <a:cxnLst>
                    <a:cxn ang="0">
                      <a:pos x="T0" y="T1"/>
                    </a:cxn>
                    <a:cxn ang="0">
                      <a:pos x="T2" y="T3"/>
                    </a:cxn>
                    <a:cxn ang="0">
                      <a:pos x="T4" y="T5"/>
                    </a:cxn>
                  </a:cxnLst>
                  <a:rect l="0" t="0" r="r" b="b"/>
                  <a:pathLst>
                    <a:path w="43200" h="22680" fill="none"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path>
                    <a:path w="43200" h="22680" stroke="0"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21932" name="Rectangle 76" descr="Light upward diagonal"/>
                <p:cNvSpPr>
                  <a:spLocks noChangeArrowheads="1"/>
                </p:cNvSpPr>
                <p:nvPr/>
              </p:nvSpPr>
              <p:spPr bwMode="auto">
                <a:xfrm>
                  <a:off x="2987" y="1687"/>
                  <a:ext cx="112" cy="182"/>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21933" name="Rectangle 77" descr="Light upward diagonal"/>
                <p:cNvSpPr>
                  <a:spLocks noChangeArrowheads="1"/>
                </p:cNvSpPr>
                <p:nvPr/>
              </p:nvSpPr>
              <p:spPr bwMode="auto">
                <a:xfrm>
                  <a:off x="2527" y="1687"/>
                  <a:ext cx="112" cy="182"/>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grpSp>
      </p:grpSp>
      <p:sp>
        <p:nvSpPr>
          <p:cNvPr id="121937" name="Rectangle 81"/>
          <p:cNvSpPr>
            <a:spLocks noChangeArrowheads="1"/>
          </p:cNvSpPr>
          <p:nvPr/>
        </p:nvSpPr>
        <p:spPr bwMode="auto">
          <a:xfrm>
            <a:off x="4014788" y="1979613"/>
            <a:ext cx="925512" cy="174625"/>
          </a:xfrm>
          <a:prstGeom prst="rect">
            <a:avLst/>
          </a:prstGeom>
          <a:solidFill>
            <a:schemeClr val="tx2"/>
          </a:solidFill>
          <a:ln w="12699">
            <a:solidFill>
              <a:schemeClr val="tx1"/>
            </a:solidFill>
            <a:miter lim="800000"/>
            <a:headEnd/>
            <a:tailEnd/>
          </a:ln>
          <a:effectLst/>
        </p:spPr>
        <p:txBody>
          <a:bodyPr wrap="none" anchor="ctr"/>
          <a:lstStyle/>
          <a:p>
            <a:endParaRPr lang="en-GB"/>
          </a:p>
        </p:txBody>
      </p:sp>
      <p:grpSp>
        <p:nvGrpSpPr>
          <p:cNvPr id="23" name="Group 99"/>
          <p:cNvGrpSpPr>
            <a:grpSpLocks/>
          </p:cNvGrpSpPr>
          <p:nvPr/>
        </p:nvGrpSpPr>
        <p:grpSpPr bwMode="auto">
          <a:xfrm>
            <a:off x="2811463" y="277813"/>
            <a:ext cx="725487" cy="969962"/>
            <a:chOff x="1771" y="175"/>
            <a:chExt cx="457" cy="611"/>
          </a:xfrm>
        </p:grpSpPr>
        <p:sp>
          <p:nvSpPr>
            <p:cNvPr id="121938" name="Line 82"/>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1939" name="Line 83"/>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1940" name="Line 84"/>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41" name="Rectangle 85"/>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4" name="Group 89"/>
            <p:cNvGrpSpPr>
              <a:grpSpLocks/>
            </p:cNvGrpSpPr>
            <p:nvPr/>
          </p:nvGrpSpPr>
          <p:grpSpPr bwMode="auto">
            <a:xfrm>
              <a:off x="1795" y="389"/>
              <a:ext cx="60" cy="60"/>
              <a:chOff x="1795" y="389"/>
              <a:chExt cx="60" cy="60"/>
            </a:xfrm>
          </p:grpSpPr>
          <p:sp>
            <p:nvSpPr>
              <p:cNvPr id="121942" name="AutoShape 86"/>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1943" name="Line 87"/>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44" name="Line 88"/>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1946" name="Freeform 90"/>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5" name="Group 94"/>
            <p:cNvGrpSpPr>
              <a:grpSpLocks/>
            </p:cNvGrpSpPr>
            <p:nvPr/>
          </p:nvGrpSpPr>
          <p:grpSpPr bwMode="auto">
            <a:xfrm>
              <a:off x="1827" y="557"/>
              <a:ext cx="115" cy="15"/>
              <a:chOff x="1827" y="557"/>
              <a:chExt cx="115" cy="15"/>
            </a:xfrm>
          </p:grpSpPr>
          <p:sp>
            <p:nvSpPr>
              <p:cNvPr id="121947" name="Line 91"/>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48" name="Line 92"/>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49" name="Line 93"/>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1951" name="Line 95"/>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52" name="Line 96"/>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53" name="Line 97"/>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1954" name="Line 98"/>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1956" name="Rectangle 100"/>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10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0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6618"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3965575" y="2181225"/>
            <a:ext cx="1184275" cy="3748088"/>
            <a:chOff x="2498" y="1374"/>
            <a:chExt cx="746" cy="2361"/>
          </a:xfrm>
        </p:grpSpPr>
        <p:sp>
          <p:nvSpPr>
            <p:cNvPr id="122882" name="Rectangle 2"/>
            <p:cNvSpPr>
              <a:spLocks noChangeArrowheads="1"/>
            </p:cNvSpPr>
            <p:nvPr/>
          </p:nvSpPr>
          <p:spPr bwMode="auto">
            <a:xfrm>
              <a:off x="2811" y="2782"/>
              <a:ext cx="83" cy="14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79"/>
            <p:cNvGrpSpPr>
              <a:grpSpLocks/>
            </p:cNvGrpSpPr>
            <p:nvPr/>
          </p:nvGrpSpPr>
          <p:grpSpPr bwMode="auto">
            <a:xfrm>
              <a:off x="2498" y="1374"/>
              <a:ext cx="746" cy="2361"/>
              <a:chOff x="2498" y="1374"/>
              <a:chExt cx="746" cy="2361"/>
            </a:xfrm>
          </p:grpSpPr>
          <p:grpSp>
            <p:nvGrpSpPr>
              <p:cNvPr id="4" name="Group 12"/>
              <p:cNvGrpSpPr>
                <a:grpSpLocks/>
              </p:cNvGrpSpPr>
              <p:nvPr/>
            </p:nvGrpSpPr>
            <p:grpSpPr bwMode="auto">
              <a:xfrm>
                <a:off x="2875" y="3177"/>
                <a:ext cx="248" cy="444"/>
                <a:chOff x="2875" y="3177"/>
                <a:chExt cx="248" cy="444"/>
              </a:xfrm>
            </p:grpSpPr>
            <p:grpSp>
              <p:nvGrpSpPr>
                <p:cNvPr id="5" name="Group 5"/>
                <p:cNvGrpSpPr>
                  <a:grpSpLocks/>
                </p:cNvGrpSpPr>
                <p:nvPr/>
              </p:nvGrpSpPr>
              <p:grpSpPr bwMode="auto">
                <a:xfrm>
                  <a:off x="3055" y="3177"/>
                  <a:ext cx="68" cy="434"/>
                  <a:chOff x="3055" y="3177"/>
                  <a:chExt cx="68" cy="434"/>
                </a:xfrm>
              </p:grpSpPr>
              <p:sp>
                <p:nvSpPr>
                  <p:cNvPr id="122883" name="Rectangle 3"/>
                  <p:cNvSpPr>
                    <a:spLocks noChangeArrowheads="1"/>
                  </p:cNvSpPr>
                  <p:nvPr/>
                </p:nvSpPr>
                <p:spPr bwMode="auto">
                  <a:xfrm rot="4680000" flipH="1">
                    <a:off x="2884" y="3348"/>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22884" name="Line 4"/>
                  <p:cNvSpPr>
                    <a:spLocks noChangeShapeType="1"/>
                  </p:cNvSpPr>
                  <p:nvPr/>
                </p:nvSpPr>
                <p:spPr bwMode="auto">
                  <a:xfrm>
                    <a:off x="3105" y="3543"/>
                    <a:ext cx="18" cy="6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6" name="Group 8"/>
                <p:cNvGrpSpPr>
                  <a:grpSpLocks/>
                </p:cNvGrpSpPr>
                <p:nvPr/>
              </p:nvGrpSpPr>
              <p:grpSpPr bwMode="auto">
                <a:xfrm>
                  <a:off x="2985" y="3191"/>
                  <a:ext cx="22" cy="430"/>
                  <a:chOff x="2985" y="3191"/>
                  <a:chExt cx="22" cy="430"/>
                </a:xfrm>
              </p:grpSpPr>
              <p:sp>
                <p:nvSpPr>
                  <p:cNvPr id="122886" name="Rectangle 6"/>
                  <p:cNvSpPr>
                    <a:spLocks noChangeArrowheads="1"/>
                  </p:cNvSpPr>
                  <p:nvPr/>
                </p:nvSpPr>
                <p:spPr bwMode="auto">
                  <a:xfrm>
                    <a:off x="2985" y="3191"/>
                    <a:ext cx="22" cy="364"/>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2887" name="Line 7"/>
                  <p:cNvSpPr>
                    <a:spLocks noChangeShapeType="1"/>
                  </p:cNvSpPr>
                  <p:nvPr/>
                </p:nvSpPr>
                <p:spPr bwMode="auto">
                  <a:xfrm>
                    <a:off x="2995" y="3561"/>
                    <a:ext cx="0"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11"/>
                <p:cNvGrpSpPr>
                  <a:grpSpLocks/>
                </p:cNvGrpSpPr>
                <p:nvPr/>
              </p:nvGrpSpPr>
              <p:grpSpPr bwMode="auto">
                <a:xfrm>
                  <a:off x="2875" y="3177"/>
                  <a:ext cx="66" cy="426"/>
                  <a:chOff x="2875" y="3177"/>
                  <a:chExt cx="66" cy="426"/>
                </a:xfrm>
              </p:grpSpPr>
              <p:sp>
                <p:nvSpPr>
                  <p:cNvPr id="122889" name="Rectangle 9"/>
                  <p:cNvSpPr>
                    <a:spLocks noChangeArrowheads="1"/>
                  </p:cNvSpPr>
                  <p:nvPr/>
                </p:nvSpPr>
                <p:spPr bwMode="auto">
                  <a:xfrm rot="16920000">
                    <a:off x="2748" y="3348"/>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22890" name="Line 10"/>
                  <p:cNvSpPr>
                    <a:spLocks noChangeShapeType="1"/>
                  </p:cNvSpPr>
                  <p:nvPr/>
                </p:nvSpPr>
                <p:spPr bwMode="auto">
                  <a:xfrm flipV="1">
                    <a:off x="2875" y="3543"/>
                    <a:ext cx="14"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8" name="Group 15"/>
              <p:cNvGrpSpPr>
                <a:grpSpLocks/>
              </p:cNvGrpSpPr>
              <p:nvPr/>
            </p:nvGrpSpPr>
            <p:grpSpPr bwMode="auto">
              <a:xfrm>
                <a:off x="3164" y="3574"/>
                <a:ext cx="80" cy="80"/>
                <a:chOff x="3164" y="3574"/>
                <a:chExt cx="80" cy="80"/>
              </a:xfrm>
            </p:grpSpPr>
            <p:sp>
              <p:nvSpPr>
                <p:cNvPr id="122893" name="Line 13"/>
                <p:cNvSpPr>
                  <a:spLocks noChangeShapeType="1"/>
                </p:cNvSpPr>
                <p:nvPr/>
              </p:nvSpPr>
              <p:spPr bwMode="auto">
                <a:xfrm>
                  <a:off x="3204" y="3574"/>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894" name="Line 14"/>
                <p:cNvSpPr>
                  <a:spLocks noChangeShapeType="1"/>
                </p:cNvSpPr>
                <p:nvPr/>
              </p:nvSpPr>
              <p:spPr bwMode="auto">
                <a:xfrm>
                  <a:off x="3164" y="361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2896" name="Line 16"/>
              <p:cNvSpPr>
                <a:spLocks noChangeShapeType="1"/>
              </p:cNvSpPr>
              <p:nvPr/>
            </p:nvSpPr>
            <p:spPr bwMode="auto">
              <a:xfrm flipH="1">
                <a:off x="2748" y="362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9" name="Group 23"/>
              <p:cNvGrpSpPr>
                <a:grpSpLocks/>
              </p:cNvGrpSpPr>
              <p:nvPr/>
            </p:nvGrpSpPr>
            <p:grpSpPr bwMode="auto">
              <a:xfrm>
                <a:off x="2928" y="3668"/>
                <a:ext cx="127" cy="67"/>
                <a:chOff x="2928" y="3668"/>
                <a:chExt cx="127" cy="67"/>
              </a:xfrm>
            </p:grpSpPr>
            <p:grpSp>
              <p:nvGrpSpPr>
                <p:cNvPr id="10" name="Group 20"/>
                <p:cNvGrpSpPr>
                  <a:grpSpLocks/>
                </p:cNvGrpSpPr>
                <p:nvPr/>
              </p:nvGrpSpPr>
              <p:grpSpPr bwMode="auto">
                <a:xfrm>
                  <a:off x="2960" y="3668"/>
                  <a:ext cx="66" cy="67"/>
                  <a:chOff x="2960" y="3668"/>
                  <a:chExt cx="66" cy="67"/>
                </a:xfrm>
              </p:grpSpPr>
              <p:sp>
                <p:nvSpPr>
                  <p:cNvPr id="122897" name="Line 17"/>
                  <p:cNvSpPr>
                    <a:spLocks noChangeShapeType="1"/>
                  </p:cNvSpPr>
                  <p:nvPr/>
                </p:nvSpPr>
                <p:spPr bwMode="auto">
                  <a:xfrm>
                    <a:off x="2963" y="3669"/>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898" name="Line 18"/>
                  <p:cNvSpPr>
                    <a:spLocks noChangeShapeType="1"/>
                  </p:cNvSpPr>
                  <p:nvPr/>
                </p:nvSpPr>
                <p:spPr bwMode="auto">
                  <a:xfrm>
                    <a:off x="3024" y="3668"/>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899" name="Line 19"/>
                  <p:cNvSpPr>
                    <a:spLocks noChangeShapeType="1"/>
                  </p:cNvSpPr>
                  <p:nvPr/>
                </p:nvSpPr>
                <p:spPr bwMode="auto">
                  <a:xfrm>
                    <a:off x="2960" y="3669"/>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2901" name="Line 21"/>
                <p:cNvSpPr>
                  <a:spLocks noChangeShapeType="1"/>
                </p:cNvSpPr>
                <p:nvPr/>
              </p:nvSpPr>
              <p:spPr bwMode="auto">
                <a:xfrm>
                  <a:off x="2928" y="3733"/>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02" name="Line 22"/>
                <p:cNvSpPr>
                  <a:spLocks noChangeShapeType="1"/>
                </p:cNvSpPr>
                <p:nvPr/>
              </p:nvSpPr>
              <p:spPr bwMode="auto">
                <a:xfrm>
                  <a:off x="3022" y="3731"/>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1" name="Group 78"/>
              <p:cNvGrpSpPr>
                <a:grpSpLocks/>
              </p:cNvGrpSpPr>
              <p:nvPr/>
            </p:nvGrpSpPr>
            <p:grpSpPr bwMode="auto">
              <a:xfrm>
                <a:off x="2498" y="1374"/>
                <a:ext cx="636" cy="1834"/>
                <a:chOff x="2498" y="1374"/>
                <a:chExt cx="636" cy="1834"/>
              </a:xfrm>
            </p:grpSpPr>
            <p:grpSp>
              <p:nvGrpSpPr>
                <p:cNvPr id="12" name="Group 30"/>
                <p:cNvGrpSpPr>
                  <a:grpSpLocks/>
                </p:cNvGrpSpPr>
                <p:nvPr/>
              </p:nvGrpSpPr>
              <p:grpSpPr bwMode="auto">
                <a:xfrm>
                  <a:off x="2534" y="1377"/>
                  <a:ext cx="570" cy="352"/>
                  <a:chOff x="2534" y="1377"/>
                  <a:chExt cx="570" cy="352"/>
                </a:xfrm>
              </p:grpSpPr>
              <p:grpSp>
                <p:nvGrpSpPr>
                  <p:cNvPr id="13" name="Group 26"/>
                  <p:cNvGrpSpPr>
                    <a:grpSpLocks/>
                  </p:cNvGrpSpPr>
                  <p:nvPr/>
                </p:nvGrpSpPr>
                <p:grpSpPr bwMode="auto">
                  <a:xfrm>
                    <a:off x="2534" y="1377"/>
                    <a:ext cx="284" cy="352"/>
                    <a:chOff x="2534" y="1377"/>
                    <a:chExt cx="284" cy="352"/>
                  </a:xfrm>
                </p:grpSpPr>
                <p:sp>
                  <p:nvSpPr>
                    <p:cNvPr id="122904" name="Freeform 24"/>
                    <p:cNvSpPr>
                      <a:spLocks/>
                    </p:cNvSpPr>
                    <p:nvPr/>
                  </p:nvSpPr>
                  <p:spPr bwMode="auto">
                    <a:xfrm>
                      <a:off x="2534" y="1618"/>
                      <a:ext cx="279" cy="111"/>
                    </a:xfrm>
                    <a:custGeom>
                      <a:avLst/>
                      <a:gdLst/>
                      <a:ahLst/>
                      <a:cxnLst>
                        <a:cxn ang="0">
                          <a:pos x="278" y="1"/>
                        </a:cxn>
                        <a:cxn ang="0">
                          <a:pos x="278" y="110"/>
                        </a:cxn>
                        <a:cxn ang="0">
                          <a:pos x="0" y="110"/>
                        </a:cxn>
                        <a:cxn ang="0">
                          <a:pos x="0" y="0"/>
                        </a:cxn>
                      </a:cxnLst>
                      <a:rect l="0" t="0" r="r" b="b"/>
                      <a:pathLst>
                        <a:path w="279" h="111">
                          <a:moveTo>
                            <a:pt x="278" y="1"/>
                          </a:moveTo>
                          <a:lnTo>
                            <a:pt x="27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2905" name="Arc 25"/>
                    <p:cNvSpPr>
                      <a:spLocks/>
                    </p:cNvSpPr>
                    <p:nvPr/>
                  </p:nvSpPr>
                  <p:spPr bwMode="auto">
                    <a:xfrm rot="10800000">
                      <a:off x="2535" y="1377"/>
                      <a:ext cx="28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14" name="Group 29"/>
                  <p:cNvGrpSpPr>
                    <a:grpSpLocks/>
                  </p:cNvGrpSpPr>
                  <p:nvPr/>
                </p:nvGrpSpPr>
                <p:grpSpPr bwMode="auto">
                  <a:xfrm>
                    <a:off x="2810" y="1377"/>
                    <a:ext cx="294" cy="352"/>
                    <a:chOff x="2810" y="1377"/>
                    <a:chExt cx="294" cy="352"/>
                  </a:xfrm>
                </p:grpSpPr>
                <p:sp>
                  <p:nvSpPr>
                    <p:cNvPr id="122907" name="Freeform 27"/>
                    <p:cNvSpPr>
                      <a:spLocks/>
                    </p:cNvSpPr>
                    <p:nvPr/>
                  </p:nvSpPr>
                  <p:spPr bwMode="auto">
                    <a:xfrm>
                      <a:off x="2810" y="1618"/>
                      <a:ext cx="289" cy="111"/>
                    </a:xfrm>
                    <a:custGeom>
                      <a:avLst/>
                      <a:gdLst/>
                      <a:ahLst/>
                      <a:cxnLst>
                        <a:cxn ang="0">
                          <a:pos x="288" y="1"/>
                        </a:cxn>
                        <a:cxn ang="0">
                          <a:pos x="288" y="110"/>
                        </a:cxn>
                        <a:cxn ang="0">
                          <a:pos x="0" y="110"/>
                        </a:cxn>
                        <a:cxn ang="0">
                          <a:pos x="0" y="0"/>
                        </a:cxn>
                      </a:cxnLst>
                      <a:rect l="0" t="0" r="r" b="b"/>
                      <a:pathLst>
                        <a:path w="289" h="111">
                          <a:moveTo>
                            <a:pt x="288" y="1"/>
                          </a:moveTo>
                          <a:lnTo>
                            <a:pt x="28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2908" name="Arc 28"/>
                    <p:cNvSpPr>
                      <a:spLocks/>
                    </p:cNvSpPr>
                    <p:nvPr/>
                  </p:nvSpPr>
                  <p:spPr bwMode="auto">
                    <a:xfrm rot="10800000">
                      <a:off x="2811" y="1377"/>
                      <a:ext cx="29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5" name="Group 56"/>
                <p:cNvGrpSpPr>
                  <a:grpSpLocks/>
                </p:cNvGrpSpPr>
                <p:nvPr/>
              </p:nvGrpSpPr>
              <p:grpSpPr bwMode="auto">
                <a:xfrm>
                  <a:off x="2552" y="1374"/>
                  <a:ext cx="532" cy="379"/>
                  <a:chOff x="2552" y="1374"/>
                  <a:chExt cx="532" cy="379"/>
                </a:xfrm>
              </p:grpSpPr>
              <p:grpSp>
                <p:nvGrpSpPr>
                  <p:cNvPr id="16" name="Group 34"/>
                  <p:cNvGrpSpPr>
                    <a:grpSpLocks/>
                  </p:cNvGrpSpPr>
                  <p:nvPr/>
                </p:nvGrpSpPr>
                <p:grpSpPr bwMode="auto">
                  <a:xfrm>
                    <a:off x="2578" y="1449"/>
                    <a:ext cx="198" cy="274"/>
                    <a:chOff x="2578" y="1449"/>
                    <a:chExt cx="198" cy="274"/>
                  </a:xfrm>
                </p:grpSpPr>
                <p:sp>
                  <p:nvSpPr>
                    <p:cNvPr id="122911" name="Freeform 31"/>
                    <p:cNvSpPr>
                      <a:spLocks/>
                    </p:cNvSpPr>
                    <p:nvPr/>
                  </p:nvSpPr>
                  <p:spPr bwMode="auto">
                    <a:xfrm>
                      <a:off x="2578" y="1583"/>
                      <a:ext cx="194" cy="140"/>
                    </a:xfrm>
                    <a:custGeom>
                      <a:avLst/>
                      <a:gdLst/>
                      <a:ahLst/>
                      <a:cxnLst>
                        <a:cxn ang="0">
                          <a:pos x="0" y="1"/>
                        </a:cxn>
                        <a:cxn ang="0">
                          <a:pos x="0" y="139"/>
                        </a:cxn>
                        <a:cxn ang="0">
                          <a:pos x="193" y="139"/>
                        </a:cxn>
                        <a:cxn ang="0">
                          <a:pos x="193" y="0"/>
                        </a:cxn>
                      </a:cxnLst>
                      <a:rect l="0" t="0" r="r" b="b"/>
                      <a:pathLst>
                        <a:path w="194" h="140">
                          <a:moveTo>
                            <a:pt x="0" y="1"/>
                          </a:moveTo>
                          <a:lnTo>
                            <a:pt x="0" y="139"/>
                          </a:lnTo>
                          <a:lnTo>
                            <a:pt x="193" y="139"/>
                          </a:lnTo>
                          <a:lnTo>
                            <a:pt x="193"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2912" name="Arc 32"/>
                    <p:cNvSpPr>
                      <a:spLocks/>
                    </p:cNvSpPr>
                    <p:nvPr/>
                  </p:nvSpPr>
                  <p:spPr bwMode="auto">
                    <a:xfrm rot="10800000">
                      <a:off x="2579" y="1449"/>
                      <a:ext cx="97"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2913" name="Arc 33"/>
                    <p:cNvSpPr>
                      <a:spLocks/>
                    </p:cNvSpPr>
                    <p:nvPr/>
                  </p:nvSpPr>
                  <p:spPr bwMode="auto">
                    <a:xfrm rot="10800000">
                      <a:off x="2683" y="1449"/>
                      <a:ext cx="93" cy="1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38"/>
                  <p:cNvGrpSpPr>
                    <a:grpSpLocks/>
                  </p:cNvGrpSpPr>
                  <p:nvPr/>
                </p:nvGrpSpPr>
                <p:grpSpPr bwMode="auto">
                  <a:xfrm>
                    <a:off x="2564" y="1408"/>
                    <a:ext cx="225" cy="333"/>
                    <a:chOff x="2564" y="1408"/>
                    <a:chExt cx="225" cy="333"/>
                  </a:xfrm>
                </p:grpSpPr>
                <p:sp>
                  <p:nvSpPr>
                    <p:cNvPr id="122915" name="Freeform 35"/>
                    <p:cNvSpPr>
                      <a:spLocks/>
                    </p:cNvSpPr>
                    <p:nvPr/>
                  </p:nvSpPr>
                  <p:spPr bwMode="auto">
                    <a:xfrm>
                      <a:off x="2565" y="1569"/>
                      <a:ext cx="222" cy="172"/>
                    </a:xfrm>
                    <a:custGeom>
                      <a:avLst/>
                      <a:gdLst/>
                      <a:ahLst/>
                      <a:cxnLst>
                        <a:cxn ang="0">
                          <a:pos x="0" y="2"/>
                        </a:cxn>
                        <a:cxn ang="0">
                          <a:pos x="0" y="171"/>
                        </a:cxn>
                        <a:cxn ang="0">
                          <a:pos x="221" y="171"/>
                        </a:cxn>
                        <a:cxn ang="0">
                          <a:pos x="221" y="0"/>
                        </a:cxn>
                      </a:cxnLst>
                      <a:rect l="0" t="0" r="r" b="b"/>
                      <a:pathLst>
                        <a:path w="222" h="172">
                          <a:moveTo>
                            <a:pt x="0" y="2"/>
                          </a:moveTo>
                          <a:lnTo>
                            <a:pt x="0" y="171"/>
                          </a:lnTo>
                          <a:lnTo>
                            <a:pt x="221" y="171"/>
                          </a:lnTo>
                          <a:lnTo>
                            <a:pt x="221"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2916" name="Arc 36"/>
                    <p:cNvSpPr>
                      <a:spLocks/>
                    </p:cNvSpPr>
                    <p:nvPr/>
                  </p:nvSpPr>
                  <p:spPr bwMode="auto">
                    <a:xfrm rot="10800000">
                      <a:off x="2564" y="1408"/>
                      <a:ext cx="113" cy="160"/>
                    </a:xfrm>
                    <a:custGeom>
                      <a:avLst/>
                      <a:gdLst>
                        <a:gd name="G0" fmla="+- 194 0 0"/>
                        <a:gd name="G1" fmla="+- 137 0 0"/>
                        <a:gd name="G2" fmla="+- 21600 0 0"/>
                        <a:gd name="T0" fmla="*/ 21794 w 21794"/>
                        <a:gd name="T1" fmla="*/ 0 h 21737"/>
                        <a:gd name="T2" fmla="*/ 0 w 21794"/>
                        <a:gd name="T3" fmla="*/ 21736 h 21737"/>
                        <a:gd name="T4" fmla="*/ 194 w 21794"/>
                        <a:gd name="T5" fmla="*/ 137 h 21737"/>
                      </a:gdLst>
                      <a:ahLst/>
                      <a:cxnLst>
                        <a:cxn ang="0">
                          <a:pos x="T0" y="T1"/>
                        </a:cxn>
                        <a:cxn ang="0">
                          <a:pos x="T2" y="T3"/>
                        </a:cxn>
                        <a:cxn ang="0">
                          <a:pos x="T4" y="T5"/>
                        </a:cxn>
                      </a:cxnLst>
                      <a:rect l="0" t="0" r="r" b="b"/>
                      <a:pathLst>
                        <a:path w="21794" h="21737" fill="none" extrusionOk="0">
                          <a:moveTo>
                            <a:pt x="21793" y="0"/>
                          </a:moveTo>
                          <a:cubicBezTo>
                            <a:pt x="21793" y="45"/>
                            <a:pt x="21794" y="91"/>
                            <a:pt x="21794" y="137"/>
                          </a:cubicBezTo>
                          <a:cubicBezTo>
                            <a:pt x="21794" y="12066"/>
                            <a:pt x="12123" y="21737"/>
                            <a:pt x="194" y="21737"/>
                          </a:cubicBezTo>
                          <a:cubicBezTo>
                            <a:pt x="129" y="21737"/>
                            <a:pt x="64" y="21736"/>
                            <a:pt x="-1" y="21736"/>
                          </a:cubicBezTo>
                        </a:path>
                        <a:path w="21794" h="21737" stroke="0" extrusionOk="0">
                          <a:moveTo>
                            <a:pt x="21793" y="0"/>
                          </a:moveTo>
                          <a:cubicBezTo>
                            <a:pt x="21793" y="45"/>
                            <a:pt x="21794" y="91"/>
                            <a:pt x="21794" y="137"/>
                          </a:cubicBezTo>
                          <a:cubicBezTo>
                            <a:pt x="21794" y="12066"/>
                            <a:pt x="12123" y="21737"/>
                            <a:pt x="194" y="21737"/>
                          </a:cubicBezTo>
                          <a:cubicBezTo>
                            <a:pt x="129" y="21737"/>
                            <a:pt x="64" y="21736"/>
                            <a:pt x="-1" y="21736"/>
                          </a:cubicBezTo>
                          <a:lnTo>
                            <a:pt x="194"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2917" name="Arc 37"/>
                    <p:cNvSpPr>
                      <a:spLocks/>
                    </p:cNvSpPr>
                    <p:nvPr/>
                  </p:nvSpPr>
                  <p:spPr bwMode="auto">
                    <a:xfrm rot="10800000">
                      <a:off x="2680" y="1409"/>
                      <a:ext cx="109" cy="160"/>
                    </a:xfrm>
                    <a:custGeom>
                      <a:avLst/>
                      <a:gdLst>
                        <a:gd name="G0" fmla="+- 21600 0 0"/>
                        <a:gd name="G1" fmla="+- 135 0 0"/>
                        <a:gd name="G2" fmla="+- 21600 0 0"/>
                        <a:gd name="T0" fmla="*/ 21400 w 21600"/>
                        <a:gd name="T1" fmla="*/ 21734 h 21734"/>
                        <a:gd name="T2" fmla="*/ 0 w 21600"/>
                        <a:gd name="T3" fmla="*/ 0 h 21734"/>
                        <a:gd name="T4" fmla="*/ 21600 w 21600"/>
                        <a:gd name="T5" fmla="*/ 135 h 21734"/>
                      </a:gdLst>
                      <a:ahLst/>
                      <a:cxnLst>
                        <a:cxn ang="0">
                          <a:pos x="T0" y="T1"/>
                        </a:cxn>
                        <a:cxn ang="0">
                          <a:pos x="T2" y="T3"/>
                        </a:cxn>
                        <a:cxn ang="0">
                          <a:pos x="T4" y="T5"/>
                        </a:cxn>
                      </a:cxnLst>
                      <a:rect l="0" t="0" r="r" b="b"/>
                      <a:pathLst>
                        <a:path w="21600" h="21734" fill="none" extrusionOk="0">
                          <a:moveTo>
                            <a:pt x="21399" y="21734"/>
                          </a:moveTo>
                          <a:cubicBezTo>
                            <a:pt x="9549" y="21624"/>
                            <a:pt x="0" y="11986"/>
                            <a:pt x="0" y="135"/>
                          </a:cubicBezTo>
                          <a:cubicBezTo>
                            <a:pt x="-1" y="90"/>
                            <a:pt x="0" y="45"/>
                            <a:pt x="0" y="0"/>
                          </a:cubicBezTo>
                        </a:path>
                        <a:path w="21600" h="21734" stroke="0" extrusionOk="0">
                          <a:moveTo>
                            <a:pt x="21399" y="21734"/>
                          </a:moveTo>
                          <a:cubicBezTo>
                            <a:pt x="9549" y="21624"/>
                            <a:pt x="0" y="11986"/>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8" name="Group 42"/>
                  <p:cNvGrpSpPr>
                    <a:grpSpLocks/>
                  </p:cNvGrpSpPr>
                  <p:nvPr/>
                </p:nvGrpSpPr>
                <p:grpSpPr bwMode="auto">
                  <a:xfrm>
                    <a:off x="2859" y="1449"/>
                    <a:ext cx="200" cy="274"/>
                    <a:chOff x="2859" y="1449"/>
                    <a:chExt cx="200" cy="274"/>
                  </a:xfrm>
                </p:grpSpPr>
                <p:sp>
                  <p:nvSpPr>
                    <p:cNvPr id="122919" name="Freeform 39"/>
                    <p:cNvSpPr>
                      <a:spLocks/>
                    </p:cNvSpPr>
                    <p:nvPr/>
                  </p:nvSpPr>
                  <p:spPr bwMode="auto">
                    <a:xfrm>
                      <a:off x="2859" y="1583"/>
                      <a:ext cx="193" cy="140"/>
                    </a:xfrm>
                    <a:custGeom>
                      <a:avLst/>
                      <a:gdLst/>
                      <a:ahLst/>
                      <a:cxnLst>
                        <a:cxn ang="0">
                          <a:pos x="0" y="1"/>
                        </a:cxn>
                        <a:cxn ang="0">
                          <a:pos x="0" y="139"/>
                        </a:cxn>
                        <a:cxn ang="0">
                          <a:pos x="192" y="139"/>
                        </a:cxn>
                        <a:cxn ang="0">
                          <a:pos x="192" y="0"/>
                        </a:cxn>
                      </a:cxnLst>
                      <a:rect l="0" t="0" r="r" b="b"/>
                      <a:pathLst>
                        <a:path w="193" h="140">
                          <a:moveTo>
                            <a:pt x="0" y="1"/>
                          </a:moveTo>
                          <a:lnTo>
                            <a:pt x="0" y="139"/>
                          </a:lnTo>
                          <a:lnTo>
                            <a:pt x="192" y="139"/>
                          </a:lnTo>
                          <a:lnTo>
                            <a:pt x="19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2920" name="Arc 40"/>
                    <p:cNvSpPr>
                      <a:spLocks/>
                    </p:cNvSpPr>
                    <p:nvPr/>
                  </p:nvSpPr>
                  <p:spPr bwMode="auto">
                    <a:xfrm rot="10800000">
                      <a:off x="2861" y="1449"/>
                      <a:ext cx="93"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2921" name="Arc 41"/>
                    <p:cNvSpPr>
                      <a:spLocks/>
                    </p:cNvSpPr>
                    <p:nvPr/>
                  </p:nvSpPr>
                  <p:spPr bwMode="auto">
                    <a:xfrm rot="10800000">
                      <a:off x="2960" y="1449"/>
                      <a:ext cx="99" cy="135"/>
                    </a:xfrm>
                    <a:custGeom>
                      <a:avLst/>
                      <a:gdLst>
                        <a:gd name="G0" fmla="+- 21600 0 0"/>
                        <a:gd name="G1" fmla="+- 0 0 0"/>
                        <a:gd name="G2" fmla="+- 21600 0 0"/>
                        <a:gd name="T0" fmla="*/ 21381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81" y="21598"/>
                          </a:moveTo>
                          <a:cubicBezTo>
                            <a:pt x="9537" y="21478"/>
                            <a:pt x="0" y="11843"/>
                            <a:pt x="0" y="0"/>
                          </a:cubicBezTo>
                        </a:path>
                        <a:path w="21600" h="21599" stroke="0" extrusionOk="0">
                          <a:moveTo>
                            <a:pt x="21381" y="21598"/>
                          </a:moveTo>
                          <a:cubicBezTo>
                            <a:pt x="9537" y="21478"/>
                            <a:pt x="0" y="1184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9" name="Group 46"/>
                  <p:cNvGrpSpPr>
                    <a:grpSpLocks/>
                  </p:cNvGrpSpPr>
                  <p:nvPr/>
                </p:nvGrpSpPr>
                <p:grpSpPr bwMode="auto">
                  <a:xfrm>
                    <a:off x="2843" y="1408"/>
                    <a:ext cx="224" cy="333"/>
                    <a:chOff x="2843" y="1408"/>
                    <a:chExt cx="224" cy="333"/>
                  </a:xfrm>
                </p:grpSpPr>
                <p:sp>
                  <p:nvSpPr>
                    <p:cNvPr id="122923" name="Freeform 43"/>
                    <p:cNvSpPr>
                      <a:spLocks/>
                    </p:cNvSpPr>
                    <p:nvPr/>
                  </p:nvSpPr>
                  <p:spPr bwMode="auto">
                    <a:xfrm>
                      <a:off x="2843" y="1569"/>
                      <a:ext cx="223" cy="172"/>
                    </a:xfrm>
                    <a:custGeom>
                      <a:avLst/>
                      <a:gdLst/>
                      <a:ahLst/>
                      <a:cxnLst>
                        <a:cxn ang="0">
                          <a:pos x="0" y="2"/>
                        </a:cxn>
                        <a:cxn ang="0">
                          <a:pos x="0" y="171"/>
                        </a:cxn>
                        <a:cxn ang="0">
                          <a:pos x="222" y="171"/>
                        </a:cxn>
                        <a:cxn ang="0">
                          <a:pos x="222" y="0"/>
                        </a:cxn>
                      </a:cxnLst>
                      <a:rect l="0" t="0" r="r" b="b"/>
                      <a:pathLst>
                        <a:path w="223" h="172">
                          <a:moveTo>
                            <a:pt x="0" y="2"/>
                          </a:moveTo>
                          <a:lnTo>
                            <a:pt x="0" y="171"/>
                          </a:lnTo>
                          <a:lnTo>
                            <a:pt x="222" y="171"/>
                          </a:lnTo>
                          <a:lnTo>
                            <a:pt x="22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2924" name="Arc 44"/>
                    <p:cNvSpPr>
                      <a:spLocks/>
                    </p:cNvSpPr>
                    <p:nvPr/>
                  </p:nvSpPr>
                  <p:spPr bwMode="auto">
                    <a:xfrm rot="10800000">
                      <a:off x="2844" y="1408"/>
                      <a:ext cx="111" cy="160"/>
                    </a:xfrm>
                    <a:custGeom>
                      <a:avLst/>
                      <a:gdLst>
                        <a:gd name="G0" fmla="+- 198 0 0"/>
                        <a:gd name="G1" fmla="+- 137 0 0"/>
                        <a:gd name="G2" fmla="+- 21600 0 0"/>
                        <a:gd name="T0" fmla="*/ 21798 w 21798"/>
                        <a:gd name="T1" fmla="*/ 0 h 21737"/>
                        <a:gd name="T2" fmla="*/ 0 w 21798"/>
                        <a:gd name="T3" fmla="*/ 21736 h 21737"/>
                        <a:gd name="T4" fmla="*/ 198 w 21798"/>
                        <a:gd name="T5" fmla="*/ 137 h 21737"/>
                      </a:gdLst>
                      <a:ahLst/>
                      <a:cxnLst>
                        <a:cxn ang="0">
                          <a:pos x="T0" y="T1"/>
                        </a:cxn>
                        <a:cxn ang="0">
                          <a:pos x="T2" y="T3"/>
                        </a:cxn>
                        <a:cxn ang="0">
                          <a:pos x="T4" y="T5"/>
                        </a:cxn>
                      </a:cxnLst>
                      <a:rect l="0" t="0" r="r" b="b"/>
                      <a:pathLst>
                        <a:path w="21798" h="21737" fill="none" extrusionOk="0">
                          <a:moveTo>
                            <a:pt x="21797" y="0"/>
                          </a:moveTo>
                          <a:cubicBezTo>
                            <a:pt x="21797" y="45"/>
                            <a:pt x="21798" y="91"/>
                            <a:pt x="21798" y="137"/>
                          </a:cubicBezTo>
                          <a:cubicBezTo>
                            <a:pt x="21798" y="12066"/>
                            <a:pt x="12127" y="21737"/>
                            <a:pt x="198" y="21737"/>
                          </a:cubicBezTo>
                          <a:cubicBezTo>
                            <a:pt x="131" y="21737"/>
                            <a:pt x="65" y="21736"/>
                            <a:pt x="-1" y="21736"/>
                          </a:cubicBezTo>
                        </a:path>
                        <a:path w="21798" h="21737" stroke="0" extrusionOk="0">
                          <a:moveTo>
                            <a:pt x="21797" y="0"/>
                          </a:moveTo>
                          <a:cubicBezTo>
                            <a:pt x="21797" y="45"/>
                            <a:pt x="21798" y="91"/>
                            <a:pt x="21798" y="137"/>
                          </a:cubicBezTo>
                          <a:cubicBezTo>
                            <a:pt x="21798" y="12066"/>
                            <a:pt x="12127" y="21737"/>
                            <a:pt x="198" y="21737"/>
                          </a:cubicBezTo>
                          <a:cubicBezTo>
                            <a:pt x="131" y="21737"/>
                            <a:pt x="65" y="21736"/>
                            <a:pt x="-1" y="21736"/>
                          </a:cubicBezTo>
                          <a:lnTo>
                            <a:pt x="198"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2925" name="Arc 45"/>
                    <p:cNvSpPr>
                      <a:spLocks/>
                    </p:cNvSpPr>
                    <p:nvPr/>
                  </p:nvSpPr>
                  <p:spPr bwMode="auto">
                    <a:xfrm rot="10800000">
                      <a:off x="2958" y="1409"/>
                      <a:ext cx="109" cy="160"/>
                    </a:xfrm>
                    <a:custGeom>
                      <a:avLst/>
                      <a:gdLst>
                        <a:gd name="G0" fmla="+- 21600 0 0"/>
                        <a:gd name="G1" fmla="+- 135 0 0"/>
                        <a:gd name="G2" fmla="+- 21600 0 0"/>
                        <a:gd name="T0" fmla="*/ 21600 w 21600"/>
                        <a:gd name="T1" fmla="*/ 21735 h 21735"/>
                        <a:gd name="T2" fmla="*/ 0 w 21600"/>
                        <a:gd name="T3" fmla="*/ 0 h 21735"/>
                        <a:gd name="T4" fmla="*/ 21600 w 21600"/>
                        <a:gd name="T5" fmla="*/ 135 h 21735"/>
                      </a:gdLst>
                      <a:ahLst/>
                      <a:cxnLst>
                        <a:cxn ang="0">
                          <a:pos x="T0" y="T1"/>
                        </a:cxn>
                        <a:cxn ang="0">
                          <a:pos x="T2" y="T3"/>
                        </a:cxn>
                        <a:cxn ang="0">
                          <a:pos x="T4" y="T5"/>
                        </a:cxn>
                      </a:cxnLst>
                      <a:rect l="0" t="0" r="r" b="b"/>
                      <a:pathLst>
                        <a:path w="21600" h="21735" fill="none" extrusionOk="0">
                          <a:moveTo>
                            <a:pt x="21600" y="21735"/>
                          </a:moveTo>
                          <a:cubicBezTo>
                            <a:pt x="9670" y="21735"/>
                            <a:pt x="0" y="12064"/>
                            <a:pt x="0" y="135"/>
                          </a:cubicBezTo>
                          <a:cubicBezTo>
                            <a:pt x="-1" y="90"/>
                            <a:pt x="0" y="45"/>
                            <a:pt x="0" y="0"/>
                          </a:cubicBezTo>
                        </a:path>
                        <a:path w="21600" h="21735" stroke="0" extrusionOk="0">
                          <a:moveTo>
                            <a:pt x="21600" y="21735"/>
                          </a:moveTo>
                          <a:cubicBezTo>
                            <a:pt x="9670" y="21735"/>
                            <a:pt x="0" y="12064"/>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0" name="Group 55"/>
                  <p:cNvGrpSpPr>
                    <a:grpSpLocks/>
                  </p:cNvGrpSpPr>
                  <p:nvPr/>
                </p:nvGrpSpPr>
                <p:grpSpPr bwMode="auto">
                  <a:xfrm>
                    <a:off x="2552" y="1374"/>
                    <a:ext cx="532" cy="379"/>
                    <a:chOff x="2552" y="1374"/>
                    <a:chExt cx="532" cy="379"/>
                  </a:xfrm>
                </p:grpSpPr>
                <p:grpSp>
                  <p:nvGrpSpPr>
                    <p:cNvPr id="21" name="Group 50"/>
                    <p:cNvGrpSpPr>
                      <a:grpSpLocks/>
                    </p:cNvGrpSpPr>
                    <p:nvPr/>
                  </p:nvGrpSpPr>
                  <p:grpSpPr bwMode="auto">
                    <a:xfrm>
                      <a:off x="2552" y="1374"/>
                      <a:ext cx="254" cy="379"/>
                      <a:chOff x="2552" y="1374"/>
                      <a:chExt cx="254" cy="379"/>
                    </a:xfrm>
                  </p:grpSpPr>
                  <p:sp>
                    <p:nvSpPr>
                      <p:cNvPr id="122927" name="Freeform 47"/>
                      <p:cNvSpPr>
                        <a:spLocks/>
                      </p:cNvSpPr>
                      <p:nvPr/>
                    </p:nvSpPr>
                    <p:spPr bwMode="auto">
                      <a:xfrm>
                        <a:off x="2554"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2928" name="Arc 48"/>
                      <p:cNvSpPr>
                        <a:spLocks/>
                      </p:cNvSpPr>
                      <p:nvPr/>
                    </p:nvSpPr>
                    <p:spPr bwMode="auto">
                      <a:xfrm rot="10800000">
                        <a:off x="2552" y="1374"/>
                        <a:ext cx="123"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2929" name="Arc 49"/>
                      <p:cNvSpPr>
                        <a:spLocks/>
                      </p:cNvSpPr>
                      <p:nvPr/>
                    </p:nvSpPr>
                    <p:spPr bwMode="auto">
                      <a:xfrm rot="10800000">
                        <a:off x="2684" y="1374"/>
                        <a:ext cx="122" cy="183"/>
                      </a:xfrm>
                      <a:custGeom>
                        <a:avLst/>
                        <a:gdLst>
                          <a:gd name="G0" fmla="+- 21600 0 0"/>
                          <a:gd name="G1" fmla="+- 0 0 0"/>
                          <a:gd name="G2" fmla="+- 21600 0 0"/>
                          <a:gd name="T0" fmla="*/ 21422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21" y="21599"/>
                            </a:moveTo>
                            <a:cubicBezTo>
                              <a:pt x="9562" y="21501"/>
                              <a:pt x="0" y="11859"/>
                              <a:pt x="0" y="0"/>
                            </a:cubicBezTo>
                          </a:path>
                          <a:path w="21600" h="21599" stroke="0" extrusionOk="0">
                            <a:moveTo>
                              <a:pt x="21421" y="21599"/>
                            </a:moveTo>
                            <a:cubicBezTo>
                              <a:pt x="9562" y="21501"/>
                              <a:pt x="0" y="1185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2" name="Group 54"/>
                    <p:cNvGrpSpPr>
                      <a:grpSpLocks/>
                    </p:cNvGrpSpPr>
                    <p:nvPr/>
                  </p:nvGrpSpPr>
                  <p:grpSpPr bwMode="auto">
                    <a:xfrm>
                      <a:off x="2830" y="1374"/>
                      <a:ext cx="254" cy="379"/>
                      <a:chOff x="2830" y="1374"/>
                      <a:chExt cx="254" cy="379"/>
                    </a:xfrm>
                  </p:grpSpPr>
                  <p:sp>
                    <p:nvSpPr>
                      <p:cNvPr id="122931" name="Freeform 51"/>
                      <p:cNvSpPr>
                        <a:spLocks/>
                      </p:cNvSpPr>
                      <p:nvPr/>
                    </p:nvSpPr>
                    <p:spPr bwMode="auto">
                      <a:xfrm>
                        <a:off x="2832"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2932" name="Arc 52"/>
                      <p:cNvSpPr>
                        <a:spLocks/>
                      </p:cNvSpPr>
                      <p:nvPr/>
                    </p:nvSpPr>
                    <p:spPr bwMode="auto">
                      <a:xfrm rot="10800000">
                        <a:off x="2830" y="1374"/>
                        <a:ext cx="125" cy="183"/>
                      </a:xfrm>
                      <a:custGeom>
                        <a:avLst/>
                        <a:gdLst>
                          <a:gd name="G0" fmla="+- 175 0 0"/>
                          <a:gd name="G1" fmla="+- 0 0 0"/>
                          <a:gd name="G2" fmla="+- 21600 0 0"/>
                          <a:gd name="T0" fmla="*/ 21775 w 21775"/>
                          <a:gd name="T1" fmla="*/ 0 h 21600"/>
                          <a:gd name="T2" fmla="*/ 0 w 21775"/>
                          <a:gd name="T3" fmla="*/ 21599 h 21600"/>
                          <a:gd name="T4" fmla="*/ 175 w 21775"/>
                          <a:gd name="T5" fmla="*/ 0 h 21600"/>
                        </a:gdLst>
                        <a:ahLst/>
                        <a:cxnLst>
                          <a:cxn ang="0">
                            <a:pos x="T0" y="T1"/>
                          </a:cxn>
                          <a:cxn ang="0">
                            <a:pos x="T2" y="T3"/>
                          </a:cxn>
                          <a:cxn ang="0">
                            <a:pos x="T4" y="T5"/>
                          </a:cxn>
                        </a:cxnLst>
                        <a:rect l="0" t="0" r="r" b="b"/>
                        <a:pathLst>
                          <a:path w="21775" h="21600" fill="none" extrusionOk="0">
                            <a:moveTo>
                              <a:pt x="21775" y="0"/>
                            </a:moveTo>
                            <a:cubicBezTo>
                              <a:pt x="21775" y="11929"/>
                              <a:pt x="12104" y="21600"/>
                              <a:pt x="175" y="21600"/>
                            </a:cubicBezTo>
                            <a:cubicBezTo>
                              <a:pt x="116" y="21600"/>
                              <a:pt x="58" y="21599"/>
                              <a:pt x="-1" y="21599"/>
                            </a:cubicBezTo>
                          </a:path>
                          <a:path w="21775" h="21600" stroke="0" extrusionOk="0">
                            <a:moveTo>
                              <a:pt x="21775" y="0"/>
                            </a:moveTo>
                            <a:cubicBezTo>
                              <a:pt x="21775" y="11929"/>
                              <a:pt x="12104" y="21600"/>
                              <a:pt x="175" y="21600"/>
                            </a:cubicBezTo>
                            <a:cubicBezTo>
                              <a:pt x="116" y="21600"/>
                              <a:pt x="58" y="21599"/>
                              <a:pt x="-1" y="21599"/>
                            </a:cubicBezTo>
                            <a:lnTo>
                              <a:pt x="175"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2933" name="Arc 53"/>
                      <p:cNvSpPr>
                        <a:spLocks/>
                      </p:cNvSpPr>
                      <p:nvPr/>
                    </p:nvSpPr>
                    <p:spPr bwMode="auto">
                      <a:xfrm rot="10800000">
                        <a:off x="2962" y="1374"/>
                        <a:ext cx="122"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22937" name="Rectangle 57"/>
                <p:cNvSpPr>
                  <a:spLocks noChangeArrowheads="1"/>
                </p:cNvSpPr>
                <p:nvPr/>
              </p:nvSpPr>
              <p:spPr bwMode="auto">
                <a:xfrm>
                  <a:off x="2503" y="1683"/>
                  <a:ext cx="626" cy="209"/>
                </a:xfrm>
                <a:prstGeom prst="rect">
                  <a:avLst/>
                </a:prstGeom>
                <a:solidFill>
                  <a:srgbClr val="8FAC97"/>
                </a:solidFill>
                <a:ln w="9525">
                  <a:noFill/>
                  <a:miter lim="800000"/>
                  <a:headEnd/>
                  <a:tailEnd/>
                </a:ln>
                <a:effectLst/>
              </p:spPr>
              <p:txBody>
                <a:bodyPr wrap="none" anchor="ctr"/>
                <a:lstStyle/>
                <a:p>
                  <a:endParaRPr lang="en-GB"/>
                </a:p>
              </p:txBody>
            </p:sp>
            <p:sp>
              <p:nvSpPr>
                <p:cNvPr id="122938" name="Rectangle 58"/>
                <p:cNvSpPr>
                  <a:spLocks noChangeArrowheads="1"/>
                </p:cNvSpPr>
                <p:nvPr/>
              </p:nvSpPr>
              <p:spPr bwMode="auto">
                <a:xfrm>
                  <a:off x="2529" y="1687"/>
                  <a:ext cx="573" cy="184"/>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22939" name="Rectangle 59" descr="Dotted diamond"/>
                <p:cNvSpPr>
                  <a:spLocks noChangeArrowheads="1"/>
                </p:cNvSpPr>
                <p:nvPr/>
              </p:nvSpPr>
              <p:spPr bwMode="auto">
                <a:xfrm>
                  <a:off x="2741" y="1687"/>
                  <a:ext cx="145" cy="182"/>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22940" name="Rectangle 60"/>
                <p:cNvSpPr>
                  <a:spLocks noChangeArrowheads="1"/>
                </p:cNvSpPr>
                <p:nvPr/>
              </p:nvSpPr>
              <p:spPr bwMode="auto">
                <a:xfrm>
                  <a:off x="2506" y="1885"/>
                  <a:ext cx="624" cy="83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2941" name="Line 61"/>
                <p:cNvSpPr>
                  <a:spLocks noChangeShapeType="1"/>
                </p:cNvSpPr>
                <p:nvPr/>
              </p:nvSpPr>
              <p:spPr bwMode="auto">
                <a:xfrm flipV="1">
                  <a:off x="2498" y="1999"/>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42" name="Line 62"/>
                <p:cNvSpPr>
                  <a:spLocks noChangeShapeType="1"/>
                </p:cNvSpPr>
                <p:nvPr/>
              </p:nvSpPr>
              <p:spPr bwMode="auto">
                <a:xfrm flipV="1">
                  <a:off x="2498" y="205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43" name="Line 63"/>
                <p:cNvSpPr>
                  <a:spLocks noChangeShapeType="1"/>
                </p:cNvSpPr>
                <p:nvPr/>
              </p:nvSpPr>
              <p:spPr bwMode="auto">
                <a:xfrm flipV="1">
                  <a:off x="2498" y="211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44" name="Line 64"/>
                <p:cNvSpPr>
                  <a:spLocks noChangeShapeType="1"/>
                </p:cNvSpPr>
                <p:nvPr/>
              </p:nvSpPr>
              <p:spPr bwMode="auto">
                <a:xfrm flipV="1">
                  <a:off x="2498" y="2181"/>
                  <a:ext cx="636" cy="5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45" name="Line 65"/>
                <p:cNvSpPr>
                  <a:spLocks noChangeShapeType="1"/>
                </p:cNvSpPr>
                <p:nvPr/>
              </p:nvSpPr>
              <p:spPr bwMode="auto">
                <a:xfrm flipV="1">
                  <a:off x="2498" y="2239"/>
                  <a:ext cx="636" cy="6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46" name="Line 66"/>
                <p:cNvSpPr>
                  <a:spLocks noChangeShapeType="1"/>
                </p:cNvSpPr>
                <p:nvPr/>
              </p:nvSpPr>
              <p:spPr bwMode="auto">
                <a:xfrm flipV="1">
                  <a:off x="2498" y="2299"/>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47" name="Line 67"/>
                <p:cNvSpPr>
                  <a:spLocks noChangeShapeType="1"/>
                </p:cNvSpPr>
                <p:nvPr/>
              </p:nvSpPr>
              <p:spPr bwMode="auto">
                <a:xfrm flipV="1">
                  <a:off x="2498" y="2361"/>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48" name="Line 68"/>
                <p:cNvSpPr>
                  <a:spLocks noChangeShapeType="1"/>
                </p:cNvSpPr>
                <p:nvPr/>
              </p:nvSpPr>
              <p:spPr bwMode="auto">
                <a:xfrm flipV="1">
                  <a:off x="2498" y="2424"/>
                  <a:ext cx="636" cy="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49" name="Line 69"/>
                <p:cNvSpPr>
                  <a:spLocks noChangeShapeType="1"/>
                </p:cNvSpPr>
                <p:nvPr/>
              </p:nvSpPr>
              <p:spPr bwMode="auto">
                <a:xfrm flipV="1">
                  <a:off x="2498" y="2485"/>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50" name="Line 70"/>
                <p:cNvSpPr>
                  <a:spLocks noChangeShapeType="1"/>
                </p:cNvSpPr>
                <p:nvPr/>
              </p:nvSpPr>
              <p:spPr bwMode="auto">
                <a:xfrm flipV="1">
                  <a:off x="2498" y="2543"/>
                  <a:ext cx="636" cy="6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51" name="Line 71"/>
                <p:cNvSpPr>
                  <a:spLocks noChangeShapeType="1"/>
                </p:cNvSpPr>
                <p:nvPr/>
              </p:nvSpPr>
              <p:spPr bwMode="auto">
                <a:xfrm flipV="1">
                  <a:off x="2498" y="2603"/>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52" name="Line 72"/>
                <p:cNvSpPr>
                  <a:spLocks noChangeShapeType="1"/>
                </p:cNvSpPr>
                <p:nvPr/>
              </p:nvSpPr>
              <p:spPr bwMode="auto">
                <a:xfrm flipV="1">
                  <a:off x="2498" y="1942"/>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53" name="Rectangle 73"/>
                <p:cNvSpPr>
                  <a:spLocks noChangeArrowheads="1"/>
                </p:cNvSpPr>
                <p:nvPr/>
              </p:nvSpPr>
              <p:spPr bwMode="auto">
                <a:xfrm>
                  <a:off x="2545" y="2728"/>
                  <a:ext cx="544" cy="5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2954" name="Rectangle 74"/>
                <p:cNvSpPr>
                  <a:spLocks noChangeArrowheads="1"/>
                </p:cNvSpPr>
                <p:nvPr/>
              </p:nvSpPr>
              <p:spPr bwMode="auto">
                <a:xfrm>
                  <a:off x="2949" y="2786"/>
                  <a:ext cx="83" cy="4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2955" name="Arc 75"/>
                <p:cNvSpPr>
                  <a:spLocks/>
                </p:cNvSpPr>
                <p:nvPr/>
              </p:nvSpPr>
              <p:spPr bwMode="auto">
                <a:xfrm rot="10680000">
                  <a:off x="2599" y="2782"/>
                  <a:ext cx="155" cy="86"/>
                </a:xfrm>
                <a:custGeom>
                  <a:avLst/>
                  <a:gdLst>
                    <a:gd name="G0" fmla="+- 21600 0 0"/>
                    <a:gd name="G1" fmla="+- 21600 0 0"/>
                    <a:gd name="G2" fmla="+- 21600 0 0"/>
                    <a:gd name="T0" fmla="*/ 2 w 43200"/>
                    <a:gd name="T1" fmla="*/ 21863 h 22680"/>
                    <a:gd name="T2" fmla="*/ 43173 w 43200"/>
                    <a:gd name="T3" fmla="*/ 22680 h 22680"/>
                    <a:gd name="T4" fmla="*/ 21600 w 43200"/>
                    <a:gd name="T5" fmla="*/ 21600 h 22680"/>
                  </a:gdLst>
                  <a:ahLst/>
                  <a:cxnLst>
                    <a:cxn ang="0">
                      <a:pos x="T0" y="T1"/>
                    </a:cxn>
                    <a:cxn ang="0">
                      <a:pos x="T2" y="T3"/>
                    </a:cxn>
                    <a:cxn ang="0">
                      <a:pos x="T4" y="T5"/>
                    </a:cxn>
                  </a:cxnLst>
                  <a:rect l="0" t="0" r="r" b="b"/>
                  <a:pathLst>
                    <a:path w="43200" h="22680" fill="none"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path>
                    <a:path w="43200" h="22680" stroke="0"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22956" name="Rectangle 76" descr="Light upward diagonal"/>
                <p:cNvSpPr>
                  <a:spLocks noChangeArrowheads="1"/>
                </p:cNvSpPr>
                <p:nvPr/>
              </p:nvSpPr>
              <p:spPr bwMode="auto">
                <a:xfrm>
                  <a:off x="2987" y="1687"/>
                  <a:ext cx="112" cy="182"/>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22957" name="Rectangle 77" descr="Light upward diagonal"/>
                <p:cNvSpPr>
                  <a:spLocks noChangeArrowheads="1"/>
                </p:cNvSpPr>
                <p:nvPr/>
              </p:nvSpPr>
              <p:spPr bwMode="auto">
                <a:xfrm>
                  <a:off x="2527" y="1687"/>
                  <a:ext cx="112" cy="182"/>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grpSp>
      </p:grpSp>
      <p:sp>
        <p:nvSpPr>
          <p:cNvPr id="122961" name="Rectangle 81"/>
          <p:cNvSpPr>
            <a:spLocks noChangeArrowheads="1"/>
          </p:cNvSpPr>
          <p:nvPr/>
        </p:nvSpPr>
        <p:spPr bwMode="auto">
          <a:xfrm>
            <a:off x="4014788" y="2109788"/>
            <a:ext cx="925512" cy="174625"/>
          </a:xfrm>
          <a:prstGeom prst="rect">
            <a:avLst/>
          </a:prstGeom>
          <a:solidFill>
            <a:schemeClr val="tx2"/>
          </a:solidFill>
          <a:ln w="12699">
            <a:solidFill>
              <a:schemeClr val="tx1"/>
            </a:solidFill>
            <a:miter lim="800000"/>
            <a:headEnd/>
            <a:tailEnd/>
          </a:ln>
          <a:effectLst/>
        </p:spPr>
        <p:txBody>
          <a:bodyPr wrap="none" anchor="ctr"/>
          <a:lstStyle/>
          <a:p>
            <a:endParaRPr lang="en-GB"/>
          </a:p>
        </p:txBody>
      </p:sp>
      <p:grpSp>
        <p:nvGrpSpPr>
          <p:cNvPr id="23" name="Group 99"/>
          <p:cNvGrpSpPr>
            <a:grpSpLocks/>
          </p:cNvGrpSpPr>
          <p:nvPr/>
        </p:nvGrpSpPr>
        <p:grpSpPr bwMode="auto">
          <a:xfrm>
            <a:off x="2811463" y="277813"/>
            <a:ext cx="725487" cy="969962"/>
            <a:chOff x="1771" y="175"/>
            <a:chExt cx="457" cy="611"/>
          </a:xfrm>
        </p:grpSpPr>
        <p:sp>
          <p:nvSpPr>
            <p:cNvPr id="122962" name="Line 82"/>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2963" name="Line 83"/>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2964" name="Line 84"/>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65" name="Rectangle 85"/>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4" name="Group 89"/>
            <p:cNvGrpSpPr>
              <a:grpSpLocks/>
            </p:cNvGrpSpPr>
            <p:nvPr/>
          </p:nvGrpSpPr>
          <p:grpSpPr bwMode="auto">
            <a:xfrm>
              <a:off x="1795" y="389"/>
              <a:ext cx="60" cy="60"/>
              <a:chOff x="1795" y="389"/>
              <a:chExt cx="60" cy="60"/>
            </a:xfrm>
          </p:grpSpPr>
          <p:sp>
            <p:nvSpPr>
              <p:cNvPr id="122966" name="AutoShape 86"/>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2967" name="Line 87"/>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68" name="Line 88"/>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2970" name="Freeform 90"/>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5" name="Group 94"/>
            <p:cNvGrpSpPr>
              <a:grpSpLocks/>
            </p:cNvGrpSpPr>
            <p:nvPr/>
          </p:nvGrpSpPr>
          <p:grpSpPr bwMode="auto">
            <a:xfrm>
              <a:off x="1827" y="557"/>
              <a:ext cx="115" cy="15"/>
              <a:chOff x="1827" y="557"/>
              <a:chExt cx="115" cy="15"/>
            </a:xfrm>
          </p:grpSpPr>
          <p:sp>
            <p:nvSpPr>
              <p:cNvPr id="122971" name="Line 91"/>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72" name="Line 92"/>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73" name="Line 93"/>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2975" name="Line 95"/>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76" name="Line 96"/>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77" name="Line 97"/>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2978" name="Line 98"/>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2980" name="Rectangle 100"/>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10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0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7642"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a:grpSpLocks/>
          </p:cNvGrpSpPr>
          <p:nvPr/>
        </p:nvGrpSpPr>
        <p:grpSpPr bwMode="auto">
          <a:xfrm>
            <a:off x="3965575" y="2181225"/>
            <a:ext cx="1184275" cy="3748088"/>
            <a:chOff x="2498" y="1374"/>
            <a:chExt cx="746" cy="2361"/>
          </a:xfrm>
        </p:grpSpPr>
        <p:sp>
          <p:nvSpPr>
            <p:cNvPr id="123906" name="Rectangle 2"/>
            <p:cNvSpPr>
              <a:spLocks noChangeArrowheads="1"/>
            </p:cNvSpPr>
            <p:nvPr/>
          </p:nvSpPr>
          <p:spPr bwMode="auto">
            <a:xfrm>
              <a:off x="2811" y="2782"/>
              <a:ext cx="83" cy="14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5"/>
            <p:cNvGrpSpPr>
              <a:grpSpLocks/>
            </p:cNvGrpSpPr>
            <p:nvPr/>
          </p:nvGrpSpPr>
          <p:grpSpPr bwMode="auto">
            <a:xfrm>
              <a:off x="3055" y="3177"/>
              <a:ext cx="68" cy="434"/>
              <a:chOff x="3055" y="3177"/>
              <a:chExt cx="68" cy="434"/>
            </a:xfrm>
          </p:grpSpPr>
          <p:sp>
            <p:nvSpPr>
              <p:cNvPr id="123907" name="Rectangle 3"/>
              <p:cNvSpPr>
                <a:spLocks noChangeArrowheads="1"/>
              </p:cNvSpPr>
              <p:nvPr/>
            </p:nvSpPr>
            <p:spPr bwMode="auto">
              <a:xfrm rot="4680000" flipH="1">
                <a:off x="2884" y="3348"/>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23908" name="Line 4"/>
              <p:cNvSpPr>
                <a:spLocks noChangeShapeType="1"/>
              </p:cNvSpPr>
              <p:nvPr/>
            </p:nvSpPr>
            <p:spPr bwMode="auto">
              <a:xfrm>
                <a:off x="3105" y="3543"/>
                <a:ext cx="18" cy="6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4" name="Group 8"/>
            <p:cNvGrpSpPr>
              <a:grpSpLocks/>
            </p:cNvGrpSpPr>
            <p:nvPr/>
          </p:nvGrpSpPr>
          <p:grpSpPr bwMode="auto">
            <a:xfrm>
              <a:off x="2985" y="3191"/>
              <a:ext cx="22" cy="430"/>
              <a:chOff x="2985" y="3191"/>
              <a:chExt cx="22" cy="430"/>
            </a:xfrm>
          </p:grpSpPr>
          <p:sp>
            <p:nvSpPr>
              <p:cNvPr id="123910" name="Rectangle 6"/>
              <p:cNvSpPr>
                <a:spLocks noChangeArrowheads="1"/>
              </p:cNvSpPr>
              <p:nvPr/>
            </p:nvSpPr>
            <p:spPr bwMode="auto">
              <a:xfrm>
                <a:off x="2985" y="3191"/>
                <a:ext cx="22" cy="364"/>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3911" name="Line 7"/>
              <p:cNvSpPr>
                <a:spLocks noChangeShapeType="1"/>
              </p:cNvSpPr>
              <p:nvPr/>
            </p:nvSpPr>
            <p:spPr bwMode="auto">
              <a:xfrm>
                <a:off x="2995" y="3561"/>
                <a:ext cx="0"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5" name="Group 11"/>
            <p:cNvGrpSpPr>
              <a:grpSpLocks/>
            </p:cNvGrpSpPr>
            <p:nvPr/>
          </p:nvGrpSpPr>
          <p:grpSpPr bwMode="auto">
            <a:xfrm>
              <a:off x="2875" y="3177"/>
              <a:ext cx="66" cy="426"/>
              <a:chOff x="2875" y="3177"/>
              <a:chExt cx="66" cy="426"/>
            </a:xfrm>
          </p:grpSpPr>
          <p:sp>
            <p:nvSpPr>
              <p:cNvPr id="123913" name="Rectangle 9"/>
              <p:cNvSpPr>
                <a:spLocks noChangeArrowheads="1"/>
              </p:cNvSpPr>
              <p:nvPr/>
            </p:nvSpPr>
            <p:spPr bwMode="auto">
              <a:xfrm rot="16920000">
                <a:off x="2748" y="3348"/>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23914" name="Line 10"/>
              <p:cNvSpPr>
                <a:spLocks noChangeShapeType="1"/>
              </p:cNvSpPr>
              <p:nvPr/>
            </p:nvSpPr>
            <p:spPr bwMode="auto">
              <a:xfrm flipV="1">
                <a:off x="2875" y="3543"/>
                <a:ext cx="14"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123916" name="Line 12"/>
            <p:cNvSpPr>
              <a:spLocks noChangeShapeType="1"/>
            </p:cNvSpPr>
            <p:nvPr/>
          </p:nvSpPr>
          <p:spPr bwMode="auto">
            <a:xfrm>
              <a:off x="3204" y="3574"/>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17" name="Line 13"/>
            <p:cNvSpPr>
              <a:spLocks noChangeShapeType="1"/>
            </p:cNvSpPr>
            <p:nvPr/>
          </p:nvSpPr>
          <p:spPr bwMode="auto">
            <a:xfrm>
              <a:off x="3164" y="361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18" name="Line 14"/>
            <p:cNvSpPr>
              <a:spLocks noChangeShapeType="1"/>
            </p:cNvSpPr>
            <p:nvPr/>
          </p:nvSpPr>
          <p:spPr bwMode="auto">
            <a:xfrm flipH="1">
              <a:off x="2748" y="362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6" name="Group 18"/>
            <p:cNvGrpSpPr>
              <a:grpSpLocks/>
            </p:cNvGrpSpPr>
            <p:nvPr/>
          </p:nvGrpSpPr>
          <p:grpSpPr bwMode="auto">
            <a:xfrm>
              <a:off x="2960" y="3668"/>
              <a:ext cx="66" cy="67"/>
              <a:chOff x="2960" y="3668"/>
              <a:chExt cx="66" cy="67"/>
            </a:xfrm>
          </p:grpSpPr>
          <p:sp>
            <p:nvSpPr>
              <p:cNvPr id="123919" name="Line 15"/>
              <p:cNvSpPr>
                <a:spLocks noChangeShapeType="1"/>
              </p:cNvSpPr>
              <p:nvPr/>
            </p:nvSpPr>
            <p:spPr bwMode="auto">
              <a:xfrm>
                <a:off x="2963" y="3669"/>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20" name="Line 16"/>
              <p:cNvSpPr>
                <a:spLocks noChangeShapeType="1"/>
              </p:cNvSpPr>
              <p:nvPr/>
            </p:nvSpPr>
            <p:spPr bwMode="auto">
              <a:xfrm>
                <a:off x="3024" y="3668"/>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21" name="Line 17"/>
              <p:cNvSpPr>
                <a:spLocks noChangeShapeType="1"/>
              </p:cNvSpPr>
              <p:nvPr/>
            </p:nvSpPr>
            <p:spPr bwMode="auto">
              <a:xfrm>
                <a:off x="2960" y="3669"/>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3923" name="Line 19"/>
            <p:cNvSpPr>
              <a:spLocks noChangeShapeType="1"/>
            </p:cNvSpPr>
            <p:nvPr/>
          </p:nvSpPr>
          <p:spPr bwMode="auto">
            <a:xfrm>
              <a:off x="2928" y="3733"/>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24" name="Line 20"/>
            <p:cNvSpPr>
              <a:spLocks noChangeShapeType="1"/>
            </p:cNvSpPr>
            <p:nvPr/>
          </p:nvSpPr>
          <p:spPr bwMode="auto">
            <a:xfrm>
              <a:off x="3022" y="3731"/>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7" name="Group 27"/>
            <p:cNvGrpSpPr>
              <a:grpSpLocks/>
            </p:cNvGrpSpPr>
            <p:nvPr/>
          </p:nvGrpSpPr>
          <p:grpSpPr bwMode="auto">
            <a:xfrm>
              <a:off x="2534" y="1377"/>
              <a:ext cx="570" cy="352"/>
              <a:chOff x="2534" y="1377"/>
              <a:chExt cx="570" cy="352"/>
            </a:xfrm>
          </p:grpSpPr>
          <p:grpSp>
            <p:nvGrpSpPr>
              <p:cNvPr id="8" name="Group 23"/>
              <p:cNvGrpSpPr>
                <a:grpSpLocks/>
              </p:cNvGrpSpPr>
              <p:nvPr/>
            </p:nvGrpSpPr>
            <p:grpSpPr bwMode="auto">
              <a:xfrm>
                <a:off x="2534" y="1377"/>
                <a:ext cx="284" cy="352"/>
                <a:chOff x="2534" y="1377"/>
                <a:chExt cx="284" cy="352"/>
              </a:xfrm>
            </p:grpSpPr>
            <p:sp>
              <p:nvSpPr>
                <p:cNvPr id="123925" name="Freeform 21"/>
                <p:cNvSpPr>
                  <a:spLocks/>
                </p:cNvSpPr>
                <p:nvPr/>
              </p:nvSpPr>
              <p:spPr bwMode="auto">
                <a:xfrm>
                  <a:off x="2534" y="1618"/>
                  <a:ext cx="279" cy="111"/>
                </a:xfrm>
                <a:custGeom>
                  <a:avLst/>
                  <a:gdLst/>
                  <a:ahLst/>
                  <a:cxnLst>
                    <a:cxn ang="0">
                      <a:pos x="278" y="1"/>
                    </a:cxn>
                    <a:cxn ang="0">
                      <a:pos x="278" y="110"/>
                    </a:cxn>
                    <a:cxn ang="0">
                      <a:pos x="0" y="110"/>
                    </a:cxn>
                    <a:cxn ang="0">
                      <a:pos x="0" y="0"/>
                    </a:cxn>
                  </a:cxnLst>
                  <a:rect l="0" t="0" r="r" b="b"/>
                  <a:pathLst>
                    <a:path w="279" h="111">
                      <a:moveTo>
                        <a:pt x="278" y="1"/>
                      </a:moveTo>
                      <a:lnTo>
                        <a:pt x="27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3926" name="Arc 22"/>
                <p:cNvSpPr>
                  <a:spLocks/>
                </p:cNvSpPr>
                <p:nvPr/>
              </p:nvSpPr>
              <p:spPr bwMode="auto">
                <a:xfrm rot="10800000">
                  <a:off x="2535" y="1377"/>
                  <a:ext cx="28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9" name="Group 26"/>
              <p:cNvGrpSpPr>
                <a:grpSpLocks/>
              </p:cNvGrpSpPr>
              <p:nvPr/>
            </p:nvGrpSpPr>
            <p:grpSpPr bwMode="auto">
              <a:xfrm>
                <a:off x="2810" y="1377"/>
                <a:ext cx="294" cy="352"/>
                <a:chOff x="2810" y="1377"/>
                <a:chExt cx="294" cy="352"/>
              </a:xfrm>
            </p:grpSpPr>
            <p:sp>
              <p:nvSpPr>
                <p:cNvPr id="123928" name="Freeform 24"/>
                <p:cNvSpPr>
                  <a:spLocks/>
                </p:cNvSpPr>
                <p:nvPr/>
              </p:nvSpPr>
              <p:spPr bwMode="auto">
                <a:xfrm>
                  <a:off x="2810" y="1618"/>
                  <a:ext cx="289" cy="111"/>
                </a:xfrm>
                <a:custGeom>
                  <a:avLst/>
                  <a:gdLst/>
                  <a:ahLst/>
                  <a:cxnLst>
                    <a:cxn ang="0">
                      <a:pos x="288" y="1"/>
                    </a:cxn>
                    <a:cxn ang="0">
                      <a:pos x="288" y="110"/>
                    </a:cxn>
                    <a:cxn ang="0">
                      <a:pos x="0" y="110"/>
                    </a:cxn>
                    <a:cxn ang="0">
                      <a:pos x="0" y="0"/>
                    </a:cxn>
                  </a:cxnLst>
                  <a:rect l="0" t="0" r="r" b="b"/>
                  <a:pathLst>
                    <a:path w="289" h="111">
                      <a:moveTo>
                        <a:pt x="288" y="1"/>
                      </a:moveTo>
                      <a:lnTo>
                        <a:pt x="28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3929" name="Arc 25"/>
                <p:cNvSpPr>
                  <a:spLocks/>
                </p:cNvSpPr>
                <p:nvPr/>
              </p:nvSpPr>
              <p:spPr bwMode="auto">
                <a:xfrm rot="10800000">
                  <a:off x="2811" y="1377"/>
                  <a:ext cx="29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0" name="Group 53"/>
            <p:cNvGrpSpPr>
              <a:grpSpLocks/>
            </p:cNvGrpSpPr>
            <p:nvPr/>
          </p:nvGrpSpPr>
          <p:grpSpPr bwMode="auto">
            <a:xfrm>
              <a:off x="2552" y="1374"/>
              <a:ext cx="532" cy="379"/>
              <a:chOff x="2552" y="1374"/>
              <a:chExt cx="532" cy="379"/>
            </a:xfrm>
          </p:grpSpPr>
          <p:grpSp>
            <p:nvGrpSpPr>
              <p:cNvPr id="11" name="Group 31"/>
              <p:cNvGrpSpPr>
                <a:grpSpLocks/>
              </p:cNvGrpSpPr>
              <p:nvPr/>
            </p:nvGrpSpPr>
            <p:grpSpPr bwMode="auto">
              <a:xfrm>
                <a:off x="2578" y="1449"/>
                <a:ext cx="198" cy="274"/>
                <a:chOff x="2578" y="1449"/>
                <a:chExt cx="198" cy="274"/>
              </a:xfrm>
            </p:grpSpPr>
            <p:sp>
              <p:nvSpPr>
                <p:cNvPr id="123932" name="Freeform 28"/>
                <p:cNvSpPr>
                  <a:spLocks/>
                </p:cNvSpPr>
                <p:nvPr/>
              </p:nvSpPr>
              <p:spPr bwMode="auto">
                <a:xfrm>
                  <a:off x="2578" y="1583"/>
                  <a:ext cx="194" cy="140"/>
                </a:xfrm>
                <a:custGeom>
                  <a:avLst/>
                  <a:gdLst/>
                  <a:ahLst/>
                  <a:cxnLst>
                    <a:cxn ang="0">
                      <a:pos x="0" y="1"/>
                    </a:cxn>
                    <a:cxn ang="0">
                      <a:pos x="0" y="139"/>
                    </a:cxn>
                    <a:cxn ang="0">
                      <a:pos x="193" y="139"/>
                    </a:cxn>
                    <a:cxn ang="0">
                      <a:pos x="193" y="0"/>
                    </a:cxn>
                  </a:cxnLst>
                  <a:rect l="0" t="0" r="r" b="b"/>
                  <a:pathLst>
                    <a:path w="194" h="140">
                      <a:moveTo>
                        <a:pt x="0" y="1"/>
                      </a:moveTo>
                      <a:lnTo>
                        <a:pt x="0" y="139"/>
                      </a:lnTo>
                      <a:lnTo>
                        <a:pt x="193" y="139"/>
                      </a:lnTo>
                      <a:lnTo>
                        <a:pt x="193"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3933" name="Arc 29"/>
                <p:cNvSpPr>
                  <a:spLocks/>
                </p:cNvSpPr>
                <p:nvPr/>
              </p:nvSpPr>
              <p:spPr bwMode="auto">
                <a:xfrm rot="10800000">
                  <a:off x="2579" y="1449"/>
                  <a:ext cx="97"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3934" name="Arc 30"/>
                <p:cNvSpPr>
                  <a:spLocks/>
                </p:cNvSpPr>
                <p:nvPr/>
              </p:nvSpPr>
              <p:spPr bwMode="auto">
                <a:xfrm rot="10800000">
                  <a:off x="2683" y="1449"/>
                  <a:ext cx="93" cy="1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2" name="Group 35"/>
              <p:cNvGrpSpPr>
                <a:grpSpLocks/>
              </p:cNvGrpSpPr>
              <p:nvPr/>
            </p:nvGrpSpPr>
            <p:grpSpPr bwMode="auto">
              <a:xfrm>
                <a:off x="2564" y="1408"/>
                <a:ext cx="225" cy="333"/>
                <a:chOff x="2564" y="1408"/>
                <a:chExt cx="225" cy="333"/>
              </a:xfrm>
            </p:grpSpPr>
            <p:sp>
              <p:nvSpPr>
                <p:cNvPr id="123936" name="Freeform 32"/>
                <p:cNvSpPr>
                  <a:spLocks/>
                </p:cNvSpPr>
                <p:nvPr/>
              </p:nvSpPr>
              <p:spPr bwMode="auto">
                <a:xfrm>
                  <a:off x="2565" y="1569"/>
                  <a:ext cx="222" cy="172"/>
                </a:xfrm>
                <a:custGeom>
                  <a:avLst/>
                  <a:gdLst/>
                  <a:ahLst/>
                  <a:cxnLst>
                    <a:cxn ang="0">
                      <a:pos x="0" y="2"/>
                    </a:cxn>
                    <a:cxn ang="0">
                      <a:pos x="0" y="171"/>
                    </a:cxn>
                    <a:cxn ang="0">
                      <a:pos x="221" y="171"/>
                    </a:cxn>
                    <a:cxn ang="0">
                      <a:pos x="221" y="0"/>
                    </a:cxn>
                  </a:cxnLst>
                  <a:rect l="0" t="0" r="r" b="b"/>
                  <a:pathLst>
                    <a:path w="222" h="172">
                      <a:moveTo>
                        <a:pt x="0" y="2"/>
                      </a:moveTo>
                      <a:lnTo>
                        <a:pt x="0" y="171"/>
                      </a:lnTo>
                      <a:lnTo>
                        <a:pt x="221" y="171"/>
                      </a:lnTo>
                      <a:lnTo>
                        <a:pt x="221"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3937" name="Arc 33"/>
                <p:cNvSpPr>
                  <a:spLocks/>
                </p:cNvSpPr>
                <p:nvPr/>
              </p:nvSpPr>
              <p:spPr bwMode="auto">
                <a:xfrm rot="10800000">
                  <a:off x="2564" y="1408"/>
                  <a:ext cx="113" cy="160"/>
                </a:xfrm>
                <a:custGeom>
                  <a:avLst/>
                  <a:gdLst>
                    <a:gd name="G0" fmla="+- 194 0 0"/>
                    <a:gd name="G1" fmla="+- 137 0 0"/>
                    <a:gd name="G2" fmla="+- 21600 0 0"/>
                    <a:gd name="T0" fmla="*/ 21794 w 21794"/>
                    <a:gd name="T1" fmla="*/ 0 h 21737"/>
                    <a:gd name="T2" fmla="*/ 0 w 21794"/>
                    <a:gd name="T3" fmla="*/ 21736 h 21737"/>
                    <a:gd name="T4" fmla="*/ 194 w 21794"/>
                    <a:gd name="T5" fmla="*/ 137 h 21737"/>
                  </a:gdLst>
                  <a:ahLst/>
                  <a:cxnLst>
                    <a:cxn ang="0">
                      <a:pos x="T0" y="T1"/>
                    </a:cxn>
                    <a:cxn ang="0">
                      <a:pos x="T2" y="T3"/>
                    </a:cxn>
                    <a:cxn ang="0">
                      <a:pos x="T4" y="T5"/>
                    </a:cxn>
                  </a:cxnLst>
                  <a:rect l="0" t="0" r="r" b="b"/>
                  <a:pathLst>
                    <a:path w="21794" h="21737" fill="none" extrusionOk="0">
                      <a:moveTo>
                        <a:pt x="21793" y="0"/>
                      </a:moveTo>
                      <a:cubicBezTo>
                        <a:pt x="21793" y="45"/>
                        <a:pt x="21794" y="91"/>
                        <a:pt x="21794" y="137"/>
                      </a:cubicBezTo>
                      <a:cubicBezTo>
                        <a:pt x="21794" y="12066"/>
                        <a:pt x="12123" y="21737"/>
                        <a:pt x="194" y="21737"/>
                      </a:cubicBezTo>
                      <a:cubicBezTo>
                        <a:pt x="129" y="21737"/>
                        <a:pt x="64" y="21736"/>
                        <a:pt x="-1" y="21736"/>
                      </a:cubicBezTo>
                    </a:path>
                    <a:path w="21794" h="21737" stroke="0" extrusionOk="0">
                      <a:moveTo>
                        <a:pt x="21793" y="0"/>
                      </a:moveTo>
                      <a:cubicBezTo>
                        <a:pt x="21793" y="45"/>
                        <a:pt x="21794" y="91"/>
                        <a:pt x="21794" y="137"/>
                      </a:cubicBezTo>
                      <a:cubicBezTo>
                        <a:pt x="21794" y="12066"/>
                        <a:pt x="12123" y="21737"/>
                        <a:pt x="194" y="21737"/>
                      </a:cubicBezTo>
                      <a:cubicBezTo>
                        <a:pt x="129" y="21737"/>
                        <a:pt x="64" y="21736"/>
                        <a:pt x="-1" y="21736"/>
                      </a:cubicBezTo>
                      <a:lnTo>
                        <a:pt x="194"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3938" name="Arc 34"/>
                <p:cNvSpPr>
                  <a:spLocks/>
                </p:cNvSpPr>
                <p:nvPr/>
              </p:nvSpPr>
              <p:spPr bwMode="auto">
                <a:xfrm rot="10800000">
                  <a:off x="2680" y="1409"/>
                  <a:ext cx="109" cy="160"/>
                </a:xfrm>
                <a:custGeom>
                  <a:avLst/>
                  <a:gdLst>
                    <a:gd name="G0" fmla="+- 21600 0 0"/>
                    <a:gd name="G1" fmla="+- 135 0 0"/>
                    <a:gd name="G2" fmla="+- 21600 0 0"/>
                    <a:gd name="T0" fmla="*/ 21400 w 21600"/>
                    <a:gd name="T1" fmla="*/ 21734 h 21734"/>
                    <a:gd name="T2" fmla="*/ 0 w 21600"/>
                    <a:gd name="T3" fmla="*/ 0 h 21734"/>
                    <a:gd name="T4" fmla="*/ 21600 w 21600"/>
                    <a:gd name="T5" fmla="*/ 135 h 21734"/>
                  </a:gdLst>
                  <a:ahLst/>
                  <a:cxnLst>
                    <a:cxn ang="0">
                      <a:pos x="T0" y="T1"/>
                    </a:cxn>
                    <a:cxn ang="0">
                      <a:pos x="T2" y="T3"/>
                    </a:cxn>
                    <a:cxn ang="0">
                      <a:pos x="T4" y="T5"/>
                    </a:cxn>
                  </a:cxnLst>
                  <a:rect l="0" t="0" r="r" b="b"/>
                  <a:pathLst>
                    <a:path w="21600" h="21734" fill="none" extrusionOk="0">
                      <a:moveTo>
                        <a:pt x="21399" y="21734"/>
                      </a:moveTo>
                      <a:cubicBezTo>
                        <a:pt x="9549" y="21624"/>
                        <a:pt x="0" y="11986"/>
                        <a:pt x="0" y="135"/>
                      </a:cubicBezTo>
                      <a:cubicBezTo>
                        <a:pt x="-1" y="90"/>
                        <a:pt x="0" y="45"/>
                        <a:pt x="0" y="0"/>
                      </a:cubicBezTo>
                    </a:path>
                    <a:path w="21600" h="21734" stroke="0" extrusionOk="0">
                      <a:moveTo>
                        <a:pt x="21399" y="21734"/>
                      </a:moveTo>
                      <a:cubicBezTo>
                        <a:pt x="9549" y="21624"/>
                        <a:pt x="0" y="11986"/>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3" name="Group 39"/>
              <p:cNvGrpSpPr>
                <a:grpSpLocks/>
              </p:cNvGrpSpPr>
              <p:nvPr/>
            </p:nvGrpSpPr>
            <p:grpSpPr bwMode="auto">
              <a:xfrm>
                <a:off x="2859" y="1449"/>
                <a:ext cx="200" cy="274"/>
                <a:chOff x="2859" y="1449"/>
                <a:chExt cx="200" cy="274"/>
              </a:xfrm>
            </p:grpSpPr>
            <p:sp>
              <p:nvSpPr>
                <p:cNvPr id="123940" name="Freeform 36"/>
                <p:cNvSpPr>
                  <a:spLocks/>
                </p:cNvSpPr>
                <p:nvPr/>
              </p:nvSpPr>
              <p:spPr bwMode="auto">
                <a:xfrm>
                  <a:off x="2859" y="1583"/>
                  <a:ext cx="193" cy="140"/>
                </a:xfrm>
                <a:custGeom>
                  <a:avLst/>
                  <a:gdLst/>
                  <a:ahLst/>
                  <a:cxnLst>
                    <a:cxn ang="0">
                      <a:pos x="0" y="1"/>
                    </a:cxn>
                    <a:cxn ang="0">
                      <a:pos x="0" y="139"/>
                    </a:cxn>
                    <a:cxn ang="0">
                      <a:pos x="192" y="139"/>
                    </a:cxn>
                    <a:cxn ang="0">
                      <a:pos x="192" y="0"/>
                    </a:cxn>
                  </a:cxnLst>
                  <a:rect l="0" t="0" r="r" b="b"/>
                  <a:pathLst>
                    <a:path w="193" h="140">
                      <a:moveTo>
                        <a:pt x="0" y="1"/>
                      </a:moveTo>
                      <a:lnTo>
                        <a:pt x="0" y="139"/>
                      </a:lnTo>
                      <a:lnTo>
                        <a:pt x="192" y="139"/>
                      </a:lnTo>
                      <a:lnTo>
                        <a:pt x="19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3941" name="Arc 37"/>
                <p:cNvSpPr>
                  <a:spLocks/>
                </p:cNvSpPr>
                <p:nvPr/>
              </p:nvSpPr>
              <p:spPr bwMode="auto">
                <a:xfrm rot="10800000">
                  <a:off x="2861" y="1449"/>
                  <a:ext cx="93"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3942" name="Arc 38"/>
                <p:cNvSpPr>
                  <a:spLocks/>
                </p:cNvSpPr>
                <p:nvPr/>
              </p:nvSpPr>
              <p:spPr bwMode="auto">
                <a:xfrm rot="10800000">
                  <a:off x="2960" y="1449"/>
                  <a:ext cx="99" cy="135"/>
                </a:xfrm>
                <a:custGeom>
                  <a:avLst/>
                  <a:gdLst>
                    <a:gd name="G0" fmla="+- 21600 0 0"/>
                    <a:gd name="G1" fmla="+- 0 0 0"/>
                    <a:gd name="G2" fmla="+- 21600 0 0"/>
                    <a:gd name="T0" fmla="*/ 21381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81" y="21598"/>
                      </a:moveTo>
                      <a:cubicBezTo>
                        <a:pt x="9537" y="21478"/>
                        <a:pt x="0" y="11843"/>
                        <a:pt x="0" y="0"/>
                      </a:cubicBezTo>
                    </a:path>
                    <a:path w="21600" h="21599" stroke="0" extrusionOk="0">
                      <a:moveTo>
                        <a:pt x="21381" y="21598"/>
                      </a:moveTo>
                      <a:cubicBezTo>
                        <a:pt x="9537" y="21478"/>
                        <a:pt x="0" y="1184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4" name="Group 43"/>
              <p:cNvGrpSpPr>
                <a:grpSpLocks/>
              </p:cNvGrpSpPr>
              <p:nvPr/>
            </p:nvGrpSpPr>
            <p:grpSpPr bwMode="auto">
              <a:xfrm>
                <a:off x="2843" y="1408"/>
                <a:ext cx="224" cy="333"/>
                <a:chOff x="2843" y="1408"/>
                <a:chExt cx="224" cy="333"/>
              </a:xfrm>
            </p:grpSpPr>
            <p:sp>
              <p:nvSpPr>
                <p:cNvPr id="123944" name="Freeform 40"/>
                <p:cNvSpPr>
                  <a:spLocks/>
                </p:cNvSpPr>
                <p:nvPr/>
              </p:nvSpPr>
              <p:spPr bwMode="auto">
                <a:xfrm>
                  <a:off x="2843" y="1569"/>
                  <a:ext cx="223" cy="172"/>
                </a:xfrm>
                <a:custGeom>
                  <a:avLst/>
                  <a:gdLst/>
                  <a:ahLst/>
                  <a:cxnLst>
                    <a:cxn ang="0">
                      <a:pos x="0" y="2"/>
                    </a:cxn>
                    <a:cxn ang="0">
                      <a:pos x="0" y="171"/>
                    </a:cxn>
                    <a:cxn ang="0">
                      <a:pos x="222" y="171"/>
                    </a:cxn>
                    <a:cxn ang="0">
                      <a:pos x="222" y="0"/>
                    </a:cxn>
                  </a:cxnLst>
                  <a:rect l="0" t="0" r="r" b="b"/>
                  <a:pathLst>
                    <a:path w="223" h="172">
                      <a:moveTo>
                        <a:pt x="0" y="2"/>
                      </a:moveTo>
                      <a:lnTo>
                        <a:pt x="0" y="171"/>
                      </a:lnTo>
                      <a:lnTo>
                        <a:pt x="222" y="171"/>
                      </a:lnTo>
                      <a:lnTo>
                        <a:pt x="22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3945" name="Arc 41"/>
                <p:cNvSpPr>
                  <a:spLocks/>
                </p:cNvSpPr>
                <p:nvPr/>
              </p:nvSpPr>
              <p:spPr bwMode="auto">
                <a:xfrm rot="10800000">
                  <a:off x="2844" y="1408"/>
                  <a:ext cx="111" cy="160"/>
                </a:xfrm>
                <a:custGeom>
                  <a:avLst/>
                  <a:gdLst>
                    <a:gd name="G0" fmla="+- 198 0 0"/>
                    <a:gd name="G1" fmla="+- 137 0 0"/>
                    <a:gd name="G2" fmla="+- 21600 0 0"/>
                    <a:gd name="T0" fmla="*/ 21798 w 21798"/>
                    <a:gd name="T1" fmla="*/ 0 h 21737"/>
                    <a:gd name="T2" fmla="*/ 0 w 21798"/>
                    <a:gd name="T3" fmla="*/ 21736 h 21737"/>
                    <a:gd name="T4" fmla="*/ 198 w 21798"/>
                    <a:gd name="T5" fmla="*/ 137 h 21737"/>
                  </a:gdLst>
                  <a:ahLst/>
                  <a:cxnLst>
                    <a:cxn ang="0">
                      <a:pos x="T0" y="T1"/>
                    </a:cxn>
                    <a:cxn ang="0">
                      <a:pos x="T2" y="T3"/>
                    </a:cxn>
                    <a:cxn ang="0">
                      <a:pos x="T4" y="T5"/>
                    </a:cxn>
                  </a:cxnLst>
                  <a:rect l="0" t="0" r="r" b="b"/>
                  <a:pathLst>
                    <a:path w="21798" h="21737" fill="none" extrusionOk="0">
                      <a:moveTo>
                        <a:pt x="21797" y="0"/>
                      </a:moveTo>
                      <a:cubicBezTo>
                        <a:pt x="21797" y="45"/>
                        <a:pt x="21798" y="91"/>
                        <a:pt x="21798" y="137"/>
                      </a:cubicBezTo>
                      <a:cubicBezTo>
                        <a:pt x="21798" y="12066"/>
                        <a:pt x="12127" y="21737"/>
                        <a:pt x="198" y="21737"/>
                      </a:cubicBezTo>
                      <a:cubicBezTo>
                        <a:pt x="131" y="21737"/>
                        <a:pt x="65" y="21736"/>
                        <a:pt x="-1" y="21736"/>
                      </a:cubicBezTo>
                    </a:path>
                    <a:path w="21798" h="21737" stroke="0" extrusionOk="0">
                      <a:moveTo>
                        <a:pt x="21797" y="0"/>
                      </a:moveTo>
                      <a:cubicBezTo>
                        <a:pt x="21797" y="45"/>
                        <a:pt x="21798" y="91"/>
                        <a:pt x="21798" y="137"/>
                      </a:cubicBezTo>
                      <a:cubicBezTo>
                        <a:pt x="21798" y="12066"/>
                        <a:pt x="12127" y="21737"/>
                        <a:pt x="198" y="21737"/>
                      </a:cubicBezTo>
                      <a:cubicBezTo>
                        <a:pt x="131" y="21737"/>
                        <a:pt x="65" y="21736"/>
                        <a:pt x="-1" y="21736"/>
                      </a:cubicBezTo>
                      <a:lnTo>
                        <a:pt x="198"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3946" name="Arc 42"/>
                <p:cNvSpPr>
                  <a:spLocks/>
                </p:cNvSpPr>
                <p:nvPr/>
              </p:nvSpPr>
              <p:spPr bwMode="auto">
                <a:xfrm rot="10800000">
                  <a:off x="2958" y="1409"/>
                  <a:ext cx="109" cy="160"/>
                </a:xfrm>
                <a:custGeom>
                  <a:avLst/>
                  <a:gdLst>
                    <a:gd name="G0" fmla="+- 21600 0 0"/>
                    <a:gd name="G1" fmla="+- 135 0 0"/>
                    <a:gd name="G2" fmla="+- 21600 0 0"/>
                    <a:gd name="T0" fmla="*/ 21600 w 21600"/>
                    <a:gd name="T1" fmla="*/ 21735 h 21735"/>
                    <a:gd name="T2" fmla="*/ 0 w 21600"/>
                    <a:gd name="T3" fmla="*/ 0 h 21735"/>
                    <a:gd name="T4" fmla="*/ 21600 w 21600"/>
                    <a:gd name="T5" fmla="*/ 135 h 21735"/>
                  </a:gdLst>
                  <a:ahLst/>
                  <a:cxnLst>
                    <a:cxn ang="0">
                      <a:pos x="T0" y="T1"/>
                    </a:cxn>
                    <a:cxn ang="0">
                      <a:pos x="T2" y="T3"/>
                    </a:cxn>
                    <a:cxn ang="0">
                      <a:pos x="T4" y="T5"/>
                    </a:cxn>
                  </a:cxnLst>
                  <a:rect l="0" t="0" r="r" b="b"/>
                  <a:pathLst>
                    <a:path w="21600" h="21735" fill="none" extrusionOk="0">
                      <a:moveTo>
                        <a:pt x="21600" y="21735"/>
                      </a:moveTo>
                      <a:cubicBezTo>
                        <a:pt x="9670" y="21735"/>
                        <a:pt x="0" y="12064"/>
                        <a:pt x="0" y="135"/>
                      </a:cubicBezTo>
                      <a:cubicBezTo>
                        <a:pt x="-1" y="90"/>
                        <a:pt x="0" y="45"/>
                        <a:pt x="0" y="0"/>
                      </a:cubicBezTo>
                    </a:path>
                    <a:path w="21600" h="21735" stroke="0" extrusionOk="0">
                      <a:moveTo>
                        <a:pt x="21600" y="21735"/>
                      </a:moveTo>
                      <a:cubicBezTo>
                        <a:pt x="9670" y="21735"/>
                        <a:pt x="0" y="12064"/>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5" name="Group 52"/>
              <p:cNvGrpSpPr>
                <a:grpSpLocks/>
              </p:cNvGrpSpPr>
              <p:nvPr/>
            </p:nvGrpSpPr>
            <p:grpSpPr bwMode="auto">
              <a:xfrm>
                <a:off x="2552" y="1374"/>
                <a:ext cx="532" cy="379"/>
                <a:chOff x="2552" y="1374"/>
                <a:chExt cx="532" cy="379"/>
              </a:xfrm>
            </p:grpSpPr>
            <p:grpSp>
              <p:nvGrpSpPr>
                <p:cNvPr id="16" name="Group 47"/>
                <p:cNvGrpSpPr>
                  <a:grpSpLocks/>
                </p:cNvGrpSpPr>
                <p:nvPr/>
              </p:nvGrpSpPr>
              <p:grpSpPr bwMode="auto">
                <a:xfrm>
                  <a:off x="2552" y="1374"/>
                  <a:ext cx="254" cy="379"/>
                  <a:chOff x="2552" y="1374"/>
                  <a:chExt cx="254" cy="379"/>
                </a:xfrm>
              </p:grpSpPr>
              <p:sp>
                <p:nvSpPr>
                  <p:cNvPr id="123948" name="Freeform 44"/>
                  <p:cNvSpPr>
                    <a:spLocks/>
                  </p:cNvSpPr>
                  <p:nvPr/>
                </p:nvSpPr>
                <p:spPr bwMode="auto">
                  <a:xfrm>
                    <a:off x="2554"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3949" name="Arc 45"/>
                  <p:cNvSpPr>
                    <a:spLocks/>
                  </p:cNvSpPr>
                  <p:nvPr/>
                </p:nvSpPr>
                <p:spPr bwMode="auto">
                  <a:xfrm rot="10800000">
                    <a:off x="2552" y="1374"/>
                    <a:ext cx="123"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3950" name="Arc 46"/>
                  <p:cNvSpPr>
                    <a:spLocks/>
                  </p:cNvSpPr>
                  <p:nvPr/>
                </p:nvSpPr>
                <p:spPr bwMode="auto">
                  <a:xfrm rot="10800000">
                    <a:off x="2684" y="1374"/>
                    <a:ext cx="122" cy="183"/>
                  </a:xfrm>
                  <a:custGeom>
                    <a:avLst/>
                    <a:gdLst>
                      <a:gd name="G0" fmla="+- 21600 0 0"/>
                      <a:gd name="G1" fmla="+- 0 0 0"/>
                      <a:gd name="G2" fmla="+- 21600 0 0"/>
                      <a:gd name="T0" fmla="*/ 21422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21" y="21599"/>
                        </a:moveTo>
                        <a:cubicBezTo>
                          <a:pt x="9562" y="21501"/>
                          <a:pt x="0" y="11859"/>
                          <a:pt x="0" y="0"/>
                        </a:cubicBezTo>
                      </a:path>
                      <a:path w="21600" h="21599" stroke="0" extrusionOk="0">
                        <a:moveTo>
                          <a:pt x="21421" y="21599"/>
                        </a:moveTo>
                        <a:cubicBezTo>
                          <a:pt x="9562" y="21501"/>
                          <a:pt x="0" y="1185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51"/>
                <p:cNvGrpSpPr>
                  <a:grpSpLocks/>
                </p:cNvGrpSpPr>
                <p:nvPr/>
              </p:nvGrpSpPr>
              <p:grpSpPr bwMode="auto">
                <a:xfrm>
                  <a:off x="2830" y="1374"/>
                  <a:ext cx="254" cy="379"/>
                  <a:chOff x="2830" y="1374"/>
                  <a:chExt cx="254" cy="379"/>
                </a:xfrm>
              </p:grpSpPr>
              <p:sp>
                <p:nvSpPr>
                  <p:cNvPr id="123952" name="Freeform 48"/>
                  <p:cNvSpPr>
                    <a:spLocks/>
                  </p:cNvSpPr>
                  <p:nvPr/>
                </p:nvSpPr>
                <p:spPr bwMode="auto">
                  <a:xfrm>
                    <a:off x="2832"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3953" name="Arc 49"/>
                  <p:cNvSpPr>
                    <a:spLocks/>
                  </p:cNvSpPr>
                  <p:nvPr/>
                </p:nvSpPr>
                <p:spPr bwMode="auto">
                  <a:xfrm rot="10800000">
                    <a:off x="2830" y="1374"/>
                    <a:ext cx="125" cy="183"/>
                  </a:xfrm>
                  <a:custGeom>
                    <a:avLst/>
                    <a:gdLst>
                      <a:gd name="G0" fmla="+- 175 0 0"/>
                      <a:gd name="G1" fmla="+- 0 0 0"/>
                      <a:gd name="G2" fmla="+- 21600 0 0"/>
                      <a:gd name="T0" fmla="*/ 21775 w 21775"/>
                      <a:gd name="T1" fmla="*/ 0 h 21600"/>
                      <a:gd name="T2" fmla="*/ 0 w 21775"/>
                      <a:gd name="T3" fmla="*/ 21599 h 21600"/>
                      <a:gd name="T4" fmla="*/ 175 w 21775"/>
                      <a:gd name="T5" fmla="*/ 0 h 21600"/>
                    </a:gdLst>
                    <a:ahLst/>
                    <a:cxnLst>
                      <a:cxn ang="0">
                        <a:pos x="T0" y="T1"/>
                      </a:cxn>
                      <a:cxn ang="0">
                        <a:pos x="T2" y="T3"/>
                      </a:cxn>
                      <a:cxn ang="0">
                        <a:pos x="T4" y="T5"/>
                      </a:cxn>
                    </a:cxnLst>
                    <a:rect l="0" t="0" r="r" b="b"/>
                    <a:pathLst>
                      <a:path w="21775" h="21600" fill="none" extrusionOk="0">
                        <a:moveTo>
                          <a:pt x="21775" y="0"/>
                        </a:moveTo>
                        <a:cubicBezTo>
                          <a:pt x="21775" y="11929"/>
                          <a:pt x="12104" y="21600"/>
                          <a:pt x="175" y="21600"/>
                        </a:cubicBezTo>
                        <a:cubicBezTo>
                          <a:pt x="116" y="21600"/>
                          <a:pt x="58" y="21599"/>
                          <a:pt x="-1" y="21599"/>
                        </a:cubicBezTo>
                      </a:path>
                      <a:path w="21775" h="21600" stroke="0" extrusionOk="0">
                        <a:moveTo>
                          <a:pt x="21775" y="0"/>
                        </a:moveTo>
                        <a:cubicBezTo>
                          <a:pt x="21775" y="11929"/>
                          <a:pt x="12104" y="21600"/>
                          <a:pt x="175" y="21600"/>
                        </a:cubicBezTo>
                        <a:cubicBezTo>
                          <a:pt x="116" y="21600"/>
                          <a:pt x="58" y="21599"/>
                          <a:pt x="-1" y="21599"/>
                        </a:cubicBezTo>
                        <a:lnTo>
                          <a:pt x="175"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3954" name="Arc 50"/>
                  <p:cNvSpPr>
                    <a:spLocks/>
                  </p:cNvSpPr>
                  <p:nvPr/>
                </p:nvSpPr>
                <p:spPr bwMode="auto">
                  <a:xfrm rot="10800000">
                    <a:off x="2962" y="1374"/>
                    <a:ext cx="122"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23958" name="Rectangle 54"/>
            <p:cNvSpPr>
              <a:spLocks noChangeArrowheads="1"/>
            </p:cNvSpPr>
            <p:nvPr/>
          </p:nvSpPr>
          <p:spPr bwMode="auto">
            <a:xfrm>
              <a:off x="2503" y="1683"/>
              <a:ext cx="626" cy="209"/>
            </a:xfrm>
            <a:prstGeom prst="rect">
              <a:avLst/>
            </a:prstGeom>
            <a:solidFill>
              <a:srgbClr val="8FAC97"/>
            </a:solidFill>
            <a:ln w="9525">
              <a:noFill/>
              <a:miter lim="800000"/>
              <a:headEnd/>
              <a:tailEnd/>
            </a:ln>
            <a:effectLst/>
          </p:spPr>
          <p:txBody>
            <a:bodyPr wrap="none" anchor="ctr"/>
            <a:lstStyle/>
            <a:p>
              <a:endParaRPr lang="en-GB"/>
            </a:p>
          </p:txBody>
        </p:sp>
        <p:sp>
          <p:nvSpPr>
            <p:cNvPr id="123959" name="Rectangle 55"/>
            <p:cNvSpPr>
              <a:spLocks noChangeArrowheads="1"/>
            </p:cNvSpPr>
            <p:nvPr/>
          </p:nvSpPr>
          <p:spPr bwMode="auto">
            <a:xfrm>
              <a:off x="2529" y="1687"/>
              <a:ext cx="573" cy="184"/>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23960" name="Rectangle 56" descr="Dotted diamond"/>
            <p:cNvSpPr>
              <a:spLocks noChangeArrowheads="1"/>
            </p:cNvSpPr>
            <p:nvPr/>
          </p:nvSpPr>
          <p:spPr bwMode="auto">
            <a:xfrm>
              <a:off x="2741" y="1687"/>
              <a:ext cx="145" cy="182"/>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23961" name="Rectangle 57"/>
            <p:cNvSpPr>
              <a:spLocks noChangeArrowheads="1"/>
            </p:cNvSpPr>
            <p:nvPr/>
          </p:nvSpPr>
          <p:spPr bwMode="auto">
            <a:xfrm>
              <a:off x="2506" y="1885"/>
              <a:ext cx="624" cy="83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3962" name="Line 58"/>
            <p:cNvSpPr>
              <a:spLocks noChangeShapeType="1"/>
            </p:cNvSpPr>
            <p:nvPr/>
          </p:nvSpPr>
          <p:spPr bwMode="auto">
            <a:xfrm flipV="1">
              <a:off x="2498" y="1999"/>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63" name="Line 59"/>
            <p:cNvSpPr>
              <a:spLocks noChangeShapeType="1"/>
            </p:cNvSpPr>
            <p:nvPr/>
          </p:nvSpPr>
          <p:spPr bwMode="auto">
            <a:xfrm flipV="1">
              <a:off x="2498" y="205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64" name="Line 60"/>
            <p:cNvSpPr>
              <a:spLocks noChangeShapeType="1"/>
            </p:cNvSpPr>
            <p:nvPr/>
          </p:nvSpPr>
          <p:spPr bwMode="auto">
            <a:xfrm flipV="1">
              <a:off x="2498" y="211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65" name="Line 61"/>
            <p:cNvSpPr>
              <a:spLocks noChangeShapeType="1"/>
            </p:cNvSpPr>
            <p:nvPr/>
          </p:nvSpPr>
          <p:spPr bwMode="auto">
            <a:xfrm flipV="1">
              <a:off x="2498" y="2181"/>
              <a:ext cx="636" cy="5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66" name="Line 62"/>
            <p:cNvSpPr>
              <a:spLocks noChangeShapeType="1"/>
            </p:cNvSpPr>
            <p:nvPr/>
          </p:nvSpPr>
          <p:spPr bwMode="auto">
            <a:xfrm flipV="1">
              <a:off x="2498" y="2239"/>
              <a:ext cx="636" cy="6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67" name="Line 63"/>
            <p:cNvSpPr>
              <a:spLocks noChangeShapeType="1"/>
            </p:cNvSpPr>
            <p:nvPr/>
          </p:nvSpPr>
          <p:spPr bwMode="auto">
            <a:xfrm flipV="1">
              <a:off x="2498" y="2299"/>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68" name="Line 64"/>
            <p:cNvSpPr>
              <a:spLocks noChangeShapeType="1"/>
            </p:cNvSpPr>
            <p:nvPr/>
          </p:nvSpPr>
          <p:spPr bwMode="auto">
            <a:xfrm flipV="1">
              <a:off x="2498" y="2361"/>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69" name="Line 65"/>
            <p:cNvSpPr>
              <a:spLocks noChangeShapeType="1"/>
            </p:cNvSpPr>
            <p:nvPr/>
          </p:nvSpPr>
          <p:spPr bwMode="auto">
            <a:xfrm flipV="1">
              <a:off x="2498" y="2424"/>
              <a:ext cx="636" cy="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70" name="Line 66"/>
            <p:cNvSpPr>
              <a:spLocks noChangeShapeType="1"/>
            </p:cNvSpPr>
            <p:nvPr/>
          </p:nvSpPr>
          <p:spPr bwMode="auto">
            <a:xfrm flipV="1">
              <a:off x="2498" y="2485"/>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71" name="Line 67"/>
            <p:cNvSpPr>
              <a:spLocks noChangeShapeType="1"/>
            </p:cNvSpPr>
            <p:nvPr/>
          </p:nvSpPr>
          <p:spPr bwMode="auto">
            <a:xfrm flipV="1">
              <a:off x="2498" y="2543"/>
              <a:ext cx="636" cy="6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72" name="Line 68"/>
            <p:cNvSpPr>
              <a:spLocks noChangeShapeType="1"/>
            </p:cNvSpPr>
            <p:nvPr/>
          </p:nvSpPr>
          <p:spPr bwMode="auto">
            <a:xfrm flipV="1">
              <a:off x="2498" y="2603"/>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73" name="Line 69"/>
            <p:cNvSpPr>
              <a:spLocks noChangeShapeType="1"/>
            </p:cNvSpPr>
            <p:nvPr/>
          </p:nvSpPr>
          <p:spPr bwMode="auto">
            <a:xfrm flipV="1">
              <a:off x="2498" y="1942"/>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74" name="Rectangle 70"/>
            <p:cNvSpPr>
              <a:spLocks noChangeArrowheads="1"/>
            </p:cNvSpPr>
            <p:nvPr/>
          </p:nvSpPr>
          <p:spPr bwMode="auto">
            <a:xfrm>
              <a:off x="2545" y="2728"/>
              <a:ext cx="544" cy="5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3975" name="Rectangle 71"/>
            <p:cNvSpPr>
              <a:spLocks noChangeArrowheads="1"/>
            </p:cNvSpPr>
            <p:nvPr/>
          </p:nvSpPr>
          <p:spPr bwMode="auto">
            <a:xfrm>
              <a:off x="2949" y="2786"/>
              <a:ext cx="83" cy="4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3976" name="Arc 72"/>
            <p:cNvSpPr>
              <a:spLocks/>
            </p:cNvSpPr>
            <p:nvPr/>
          </p:nvSpPr>
          <p:spPr bwMode="auto">
            <a:xfrm rot="10680000">
              <a:off x="2599" y="2782"/>
              <a:ext cx="155" cy="86"/>
            </a:xfrm>
            <a:custGeom>
              <a:avLst/>
              <a:gdLst>
                <a:gd name="G0" fmla="+- 21600 0 0"/>
                <a:gd name="G1" fmla="+- 21600 0 0"/>
                <a:gd name="G2" fmla="+- 21600 0 0"/>
                <a:gd name="T0" fmla="*/ 2 w 43200"/>
                <a:gd name="T1" fmla="*/ 21863 h 22680"/>
                <a:gd name="T2" fmla="*/ 43173 w 43200"/>
                <a:gd name="T3" fmla="*/ 22680 h 22680"/>
                <a:gd name="T4" fmla="*/ 21600 w 43200"/>
                <a:gd name="T5" fmla="*/ 21600 h 22680"/>
              </a:gdLst>
              <a:ahLst/>
              <a:cxnLst>
                <a:cxn ang="0">
                  <a:pos x="T0" y="T1"/>
                </a:cxn>
                <a:cxn ang="0">
                  <a:pos x="T2" y="T3"/>
                </a:cxn>
                <a:cxn ang="0">
                  <a:pos x="T4" y="T5"/>
                </a:cxn>
              </a:cxnLst>
              <a:rect l="0" t="0" r="r" b="b"/>
              <a:pathLst>
                <a:path w="43200" h="22680" fill="none"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path>
                <a:path w="43200" h="22680" stroke="0"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lnTo>
                    <a:pt x="21600" y="21600"/>
                  </a:lnTo>
                  <a:close/>
                </a:path>
              </a:pathLst>
            </a:custGeom>
            <a:solidFill>
              <a:srgbClr val="CCFF33"/>
            </a:solidFill>
            <a:ln w="12699" cap="rnd">
              <a:solidFill>
                <a:schemeClr val="tx1"/>
              </a:solidFill>
              <a:round/>
              <a:headEnd/>
              <a:tailEnd/>
            </a:ln>
            <a:effectLst/>
          </p:spPr>
          <p:txBody>
            <a:bodyPr wrap="none" anchor="ctr"/>
            <a:lstStyle/>
            <a:p>
              <a:endParaRPr lang="en-GB"/>
            </a:p>
          </p:txBody>
        </p:sp>
        <p:sp>
          <p:nvSpPr>
            <p:cNvPr id="123977" name="Rectangle 73" descr="Light upward diagonal"/>
            <p:cNvSpPr>
              <a:spLocks noChangeArrowheads="1"/>
            </p:cNvSpPr>
            <p:nvPr/>
          </p:nvSpPr>
          <p:spPr bwMode="auto">
            <a:xfrm>
              <a:off x="2987" y="1687"/>
              <a:ext cx="112" cy="182"/>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23978" name="Rectangle 74" descr="Light upward diagonal"/>
            <p:cNvSpPr>
              <a:spLocks noChangeArrowheads="1"/>
            </p:cNvSpPr>
            <p:nvPr/>
          </p:nvSpPr>
          <p:spPr bwMode="auto">
            <a:xfrm>
              <a:off x="2527" y="1687"/>
              <a:ext cx="112" cy="182"/>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sp>
        <p:nvSpPr>
          <p:cNvPr id="123980" name="Rectangle 76"/>
          <p:cNvSpPr>
            <a:spLocks noChangeArrowheads="1"/>
          </p:cNvSpPr>
          <p:nvPr/>
        </p:nvSpPr>
        <p:spPr bwMode="auto">
          <a:xfrm>
            <a:off x="4014788" y="2268538"/>
            <a:ext cx="925512" cy="174625"/>
          </a:xfrm>
          <a:prstGeom prst="rect">
            <a:avLst/>
          </a:prstGeom>
          <a:solidFill>
            <a:schemeClr val="tx2"/>
          </a:solidFill>
          <a:ln w="12699">
            <a:solidFill>
              <a:schemeClr val="tx1"/>
            </a:solidFill>
            <a:miter lim="800000"/>
            <a:headEnd/>
            <a:tailEnd/>
          </a:ln>
          <a:effectLst/>
        </p:spPr>
        <p:txBody>
          <a:bodyPr wrap="none" anchor="ctr"/>
          <a:lstStyle/>
          <a:p>
            <a:endParaRPr lang="en-GB"/>
          </a:p>
        </p:txBody>
      </p:sp>
      <p:grpSp>
        <p:nvGrpSpPr>
          <p:cNvPr id="18" name="Group 94"/>
          <p:cNvGrpSpPr>
            <a:grpSpLocks/>
          </p:cNvGrpSpPr>
          <p:nvPr/>
        </p:nvGrpSpPr>
        <p:grpSpPr bwMode="auto">
          <a:xfrm>
            <a:off x="2811463" y="277813"/>
            <a:ext cx="725487" cy="969962"/>
            <a:chOff x="1771" y="175"/>
            <a:chExt cx="457" cy="611"/>
          </a:xfrm>
        </p:grpSpPr>
        <p:sp>
          <p:nvSpPr>
            <p:cNvPr id="123981" name="Line 77"/>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3982" name="Line 78"/>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3983" name="Line 79"/>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84" name="Rectangle 80"/>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9" name="Group 84"/>
            <p:cNvGrpSpPr>
              <a:grpSpLocks/>
            </p:cNvGrpSpPr>
            <p:nvPr/>
          </p:nvGrpSpPr>
          <p:grpSpPr bwMode="auto">
            <a:xfrm>
              <a:off x="1795" y="389"/>
              <a:ext cx="60" cy="60"/>
              <a:chOff x="1795" y="389"/>
              <a:chExt cx="60" cy="60"/>
            </a:xfrm>
          </p:grpSpPr>
          <p:sp>
            <p:nvSpPr>
              <p:cNvPr id="123985" name="AutoShape 81"/>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3986" name="Line 82"/>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87" name="Line 83"/>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3989" name="Freeform 85"/>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0" name="Group 89"/>
            <p:cNvGrpSpPr>
              <a:grpSpLocks/>
            </p:cNvGrpSpPr>
            <p:nvPr/>
          </p:nvGrpSpPr>
          <p:grpSpPr bwMode="auto">
            <a:xfrm>
              <a:off x="1827" y="557"/>
              <a:ext cx="115" cy="15"/>
              <a:chOff x="1827" y="557"/>
              <a:chExt cx="115" cy="15"/>
            </a:xfrm>
          </p:grpSpPr>
          <p:sp>
            <p:nvSpPr>
              <p:cNvPr id="123990" name="Line 86"/>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91" name="Line 87"/>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92" name="Line 88"/>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3994" name="Line 90"/>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95" name="Line 91"/>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96" name="Line 92"/>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3997" name="Line 93"/>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3999" name="Rectangle 95"/>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9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9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8666"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a:grpSpLocks/>
          </p:cNvGrpSpPr>
          <p:nvPr/>
        </p:nvGrpSpPr>
        <p:grpSpPr bwMode="auto">
          <a:xfrm>
            <a:off x="3965575" y="2181225"/>
            <a:ext cx="1184275" cy="3748088"/>
            <a:chOff x="2498" y="1374"/>
            <a:chExt cx="746" cy="2361"/>
          </a:xfrm>
        </p:grpSpPr>
        <p:sp>
          <p:nvSpPr>
            <p:cNvPr id="124930" name="Rectangle 2"/>
            <p:cNvSpPr>
              <a:spLocks noChangeArrowheads="1"/>
            </p:cNvSpPr>
            <p:nvPr/>
          </p:nvSpPr>
          <p:spPr bwMode="auto">
            <a:xfrm>
              <a:off x="2811" y="2782"/>
              <a:ext cx="83" cy="14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5"/>
            <p:cNvGrpSpPr>
              <a:grpSpLocks/>
            </p:cNvGrpSpPr>
            <p:nvPr/>
          </p:nvGrpSpPr>
          <p:grpSpPr bwMode="auto">
            <a:xfrm>
              <a:off x="3055" y="3177"/>
              <a:ext cx="68" cy="434"/>
              <a:chOff x="3055" y="3177"/>
              <a:chExt cx="68" cy="434"/>
            </a:xfrm>
          </p:grpSpPr>
          <p:sp>
            <p:nvSpPr>
              <p:cNvPr id="124931" name="Rectangle 3"/>
              <p:cNvSpPr>
                <a:spLocks noChangeArrowheads="1"/>
              </p:cNvSpPr>
              <p:nvPr/>
            </p:nvSpPr>
            <p:spPr bwMode="auto">
              <a:xfrm rot="4680000" flipH="1">
                <a:off x="2884" y="3348"/>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24932" name="Line 4"/>
              <p:cNvSpPr>
                <a:spLocks noChangeShapeType="1"/>
              </p:cNvSpPr>
              <p:nvPr/>
            </p:nvSpPr>
            <p:spPr bwMode="auto">
              <a:xfrm>
                <a:off x="3105" y="3543"/>
                <a:ext cx="18" cy="6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4" name="Group 8"/>
            <p:cNvGrpSpPr>
              <a:grpSpLocks/>
            </p:cNvGrpSpPr>
            <p:nvPr/>
          </p:nvGrpSpPr>
          <p:grpSpPr bwMode="auto">
            <a:xfrm>
              <a:off x="2985" y="3191"/>
              <a:ext cx="22" cy="430"/>
              <a:chOff x="2985" y="3191"/>
              <a:chExt cx="22" cy="430"/>
            </a:xfrm>
          </p:grpSpPr>
          <p:sp>
            <p:nvSpPr>
              <p:cNvPr id="124934" name="Rectangle 6"/>
              <p:cNvSpPr>
                <a:spLocks noChangeArrowheads="1"/>
              </p:cNvSpPr>
              <p:nvPr/>
            </p:nvSpPr>
            <p:spPr bwMode="auto">
              <a:xfrm>
                <a:off x="2985" y="3191"/>
                <a:ext cx="22" cy="364"/>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4935" name="Line 7"/>
              <p:cNvSpPr>
                <a:spLocks noChangeShapeType="1"/>
              </p:cNvSpPr>
              <p:nvPr/>
            </p:nvSpPr>
            <p:spPr bwMode="auto">
              <a:xfrm>
                <a:off x="2995" y="3561"/>
                <a:ext cx="0"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5" name="Group 11"/>
            <p:cNvGrpSpPr>
              <a:grpSpLocks/>
            </p:cNvGrpSpPr>
            <p:nvPr/>
          </p:nvGrpSpPr>
          <p:grpSpPr bwMode="auto">
            <a:xfrm>
              <a:off x="2875" y="3177"/>
              <a:ext cx="66" cy="426"/>
              <a:chOff x="2875" y="3177"/>
              <a:chExt cx="66" cy="426"/>
            </a:xfrm>
          </p:grpSpPr>
          <p:sp>
            <p:nvSpPr>
              <p:cNvPr id="124937" name="Rectangle 9"/>
              <p:cNvSpPr>
                <a:spLocks noChangeArrowheads="1"/>
              </p:cNvSpPr>
              <p:nvPr/>
            </p:nvSpPr>
            <p:spPr bwMode="auto">
              <a:xfrm rot="16920000">
                <a:off x="2748" y="3348"/>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24938" name="Line 10"/>
              <p:cNvSpPr>
                <a:spLocks noChangeShapeType="1"/>
              </p:cNvSpPr>
              <p:nvPr/>
            </p:nvSpPr>
            <p:spPr bwMode="auto">
              <a:xfrm flipV="1">
                <a:off x="2875" y="3543"/>
                <a:ext cx="14"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124940" name="Line 12"/>
            <p:cNvSpPr>
              <a:spLocks noChangeShapeType="1"/>
            </p:cNvSpPr>
            <p:nvPr/>
          </p:nvSpPr>
          <p:spPr bwMode="auto">
            <a:xfrm>
              <a:off x="3204" y="3574"/>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41" name="Line 13"/>
            <p:cNvSpPr>
              <a:spLocks noChangeShapeType="1"/>
            </p:cNvSpPr>
            <p:nvPr/>
          </p:nvSpPr>
          <p:spPr bwMode="auto">
            <a:xfrm>
              <a:off x="3164" y="361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42" name="Line 14"/>
            <p:cNvSpPr>
              <a:spLocks noChangeShapeType="1"/>
            </p:cNvSpPr>
            <p:nvPr/>
          </p:nvSpPr>
          <p:spPr bwMode="auto">
            <a:xfrm flipH="1">
              <a:off x="2748" y="362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6" name="Group 18"/>
            <p:cNvGrpSpPr>
              <a:grpSpLocks/>
            </p:cNvGrpSpPr>
            <p:nvPr/>
          </p:nvGrpSpPr>
          <p:grpSpPr bwMode="auto">
            <a:xfrm>
              <a:off x="2960" y="3668"/>
              <a:ext cx="66" cy="67"/>
              <a:chOff x="2960" y="3668"/>
              <a:chExt cx="66" cy="67"/>
            </a:xfrm>
          </p:grpSpPr>
          <p:sp>
            <p:nvSpPr>
              <p:cNvPr id="124943" name="Line 15"/>
              <p:cNvSpPr>
                <a:spLocks noChangeShapeType="1"/>
              </p:cNvSpPr>
              <p:nvPr/>
            </p:nvSpPr>
            <p:spPr bwMode="auto">
              <a:xfrm>
                <a:off x="2963" y="3669"/>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44" name="Line 16"/>
              <p:cNvSpPr>
                <a:spLocks noChangeShapeType="1"/>
              </p:cNvSpPr>
              <p:nvPr/>
            </p:nvSpPr>
            <p:spPr bwMode="auto">
              <a:xfrm>
                <a:off x="3024" y="3668"/>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45" name="Line 17"/>
              <p:cNvSpPr>
                <a:spLocks noChangeShapeType="1"/>
              </p:cNvSpPr>
              <p:nvPr/>
            </p:nvSpPr>
            <p:spPr bwMode="auto">
              <a:xfrm>
                <a:off x="2960" y="3669"/>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4947" name="Line 19"/>
            <p:cNvSpPr>
              <a:spLocks noChangeShapeType="1"/>
            </p:cNvSpPr>
            <p:nvPr/>
          </p:nvSpPr>
          <p:spPr bwMode="auto">
            <a:xfrm>
              <a:off x="2928" y="3733"/>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48" name="Line 20"/>
            <p:cNvSpPr>
              <a:spLocks noChangeShapeType="1"/>
            </p:cNvSpPr>
            <p:nvPr/>
          </p:nvSpPr>
          <p:spPr bwMode="auto">
            <a:xfrm>
              <a:off x="3022" y="3731"/>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7" name="Group 27"/>
            <p:cNvGrpSpPr>
              <a:grpSpLocks/>
            </p:cNvGrpSpPr>
            <p:nvPr/>
          </p:nvGrpSpPr>
          <p:grpSpPr bwMode="auto">
            <a:xfrm>
              <a:off x="2534" y="1377"/>
              <a:ext cx="570" cy="352"/>
              <a:chOff x="2534" y="1377"/>
              <a:chExt cx="570" cy="352"/>
            </a:xfrm>
          </p:grpSpPr>
          <p:grpSp>
            <p:nvGrpSpPr>
              <p:cNvPr id="8" name="Group 23"/>
              <p:cNvGrpSpPr>
                <a:grpSpLocks/>
              </p:cNvGrpSpPr>
              <p:nvPr/>
            </p:nvGrpSpPr>
            <p:grpSpPr bwMode="auto">
              <a:xfrm>
                <a:off x="2534" y="1377"/>
                <a:ext cx="284" cy="352"/>
                <a:chOff x="2534" y="1377"/>
                <a:chExt cx="284" cy="352"/>
              </a:xfrm>
            </p:grpSpPr>
            <p:sp>
              <p:nvSpPr>
                <p:cNvPr id="124949" name="Freeform 21"/>
                <p:cNvSpPr>
                  <a:spLocks/>
                </p:cNvSpPr>
                <p:nvPr/>
              </p:nvSpPr>
              <p:spPr bwMode="auto">
                <a:xfrm>
                  <a:off x="2534" y="1618"/>
                  <a:ext cx="279" cy="111"/>
                </a:xfrm>
                <a:custGeom>
                  <a:avLst/>
                  <a:gdLst/>
                  <a:ahLst/>
                  <a:cxnLst>
                    <a:cxn ang="0">
                      <a:pos x="278" y="1"/>
                    </a:cxn>
                    <a:cxn ang="0">
                      <a:pos x="278" y="110"/>
                    </a:cxn>
                    <a:cxn ang="0">
                      <a:pos x="0" y="110"/>
                    </a:cxn>
                    <a:cxn ang="0">
                      <a:pos x="0" y="0"/>
                    </a:cxn>
                  </a:cxnLst>
                  <a:rect l="0" t="0" r="r" b="b"/>
                  <a:pathLst>
                    <a:path w="279" h="111">
                      <a:moveTo>
                        <a:pt x="278" y="1"/>
                      </a:moveTo>
                      <a:lnTo>
                        <a:pt x="27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4950" name="Arc 22"/>
                <p:cNvSpPr>
                  <a:spLocks/>
                </p:cNvSpPr>
                <p:nvPr/>
              </p:nvSpPr>
              <p:spPr bwMode="auto">
                <a:xfrm rot="10800000">
                  <a:off x="2535" y="1377"/>
                  <a:ext cx="28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9" name="Group 26"/>
              <p:cNvGrpSpPr>
                <a:grpSpLocks/>
              </p:cNvGrpSpPr>
              <p:nvPr/>
            </p:nvGrpSpPr>
            <p:grpSpPr bwMode="auto">
              <a:xfrm>
                <a:off x="2810" y="1377"/>
                <a:ext cx="294" cy="352"/>
                <a:chOff x="2810" y="1377"/>
                <a:chExt cx="294" cy="352"/>
              </a:xfrm>
            </p:grpSpPr>
            <p:sp>
              <p:nvSpPr>
                <p:cNvPr id="124952" name="Freeform 24"/>
                <p:cNvSpPr>
                  <a:spLocks/>
                </p:cNvSpPr>
                <p:nvPr/>
              </p:nvSpPr>
              <p:spPr bwMode="auto">
                <a:xfrm>
                  <a:off x="2810" y="1618"/>
                  <a:ext cx="289" cy="111"/>
                </a:xfrm>
                <a:custGeom>
                  <a:avLst/>
                  <a:gdLst/>
                  <a:ahLst/>
                  <a:cxnLst>
                    <a:cxn ang="0">
                      <a:pos x="288" y="1"/>
                    </a:cxn>
                    <a:cxn ang="0">
                      <a:pos x="288" y="110"/>
                    </a:cxn>
                    <a:cxn ang="0">
                      <a:pos x="0" y="110"/>
                    </a:cxn>
                    <a:cxn ang="0">
                      <a:pos x="0" y="0"/>
                    </a:cxn>
                  </a:cxnLst>
                  <a:rect l="0" t="0" r="r" b="b"/>
                  <a:pathLst>
                    <a:path w="289" h="111">
                      <a:moveTo>
                        <a:pt x="288" y="1"/>
                      </a:moveTo>
                      <a:lnTo>
                        <a:pt x="28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4953" name="Arc 25"/>
                <p:cNvSpPr>
                  <a:spLocks/>
                </p:cNvSpPr>
                <p:nvPr/>
              </p:nvSpPr>
              <p:spPr bwMode="auto">
                <a:xfrm rot="10800000">
                  <a:off x="2811" y="1377"/>
                  <a:ext cx="29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0" name="Group 53"/>
            <p:cNvGrpSpPr>
              <a:grpSpLocks/>
            </p:cNvGrpSpPr>
            <p:nvPr/>
          </p:nvGrpSpPr>
          <p:grpSpPr bwMode="auto">
            <a:xfrm>
              <a:off x="2552" y="1374"/>
              <a:ext cx="532" cy="379"/>
              <a:chOff x="2552" y="1374"/>
              <a:chExt cx="532" cy="379"/>
            </a:xfrm>
          </p:grpSpPr>
          <p:grpSp>
            <p:nvGrpSpPr>
              <p:cNvPr id="11" name="Group 31"/>
              <p:cNvGrpSpPr>
                <a:grpSpLocks/>
              </p:cNvGrpSpPr>
              <p:nvPr/>
            </p:nvGrpSpPr>
            <p:grpSpPr bwMode="auto">
              <a:xfrm>
                <a:off x="2578" y="1449"/>
                <a:ext cx="198" cy="274"/>
                <a:chOff x="2578" y="1449"/>
                <a:chExt cx="198" cy="274"/>
              </a:xfrm>
            </p:grpSpPr>
            <p:sp>
              <p:nvSpPr>
                <p:cNvPr id="124956" name="Freeform 28"/>
                <p:cNvSpPr>
                  <a:spLocks/>
                </p:cNvSpPr>
                <p:nvPr/>
              </p:nvSpPr>
              <p:spPr bwMode="auto">
                <a:xfrm>
                  <a:off x="2578" y="1583"/>
                  <a:ext cx="194" cy="140"/>
                </a:xfrm>
                <a:custGeom>
                  <a:avLst/>
                  <a:gdLst/>
                  <a:ahLst/>
                  <a:cxnLst>
                    <a:cxn ang="0">
                      <a:pos x="0" y="1"/>
                    </a:cxn>
                    <a:cxn ang="0">
                      <a:pos x="0" y="139"/>
                    </a:cxn>
                    <a:cxn ang="0">
                      <a:pos x="193" y="139"/>
                    </a:cxn>
                    <a:cxn ang="0">
                      <a:pos x="193" y="0"/>
                    </a:cxn>
                  </a:cxnLst>
                  <a:rect l="0" t="0" r="r" b="b"/>
                  <a:pathLst>
                    <a:path w="194" h="140">
                      <a:moveTo>
                        <a:pt x="0" y="1"/>
                      </a:moveTo>
                      <a:lnTo>
                        <a:pt x="0" y="139"/>
                      </a:lnTo>
                      <a:lnTo>
                        <a:pt x="193" y="139"/>
                      </a:lnTo>
                      <a:lnTo>
                        <a:pt x="193"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4957" name="Arc 29"/>
                <p:cNvSpPr>
                  <a:spLocks/>
                </p:cNvSpPr>
                <p:nvPr/>
              </p:nvSpPr>
              <p:spPr bwMode="auto">
                <a:xfrm rot="10800000">
                  <a:off x="2579" y="1449"/>
                  <a:ext cx="97"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4958" name="Arc 30"/>
                <p:cNvSpPr>
                  <a:spLocks/>
                </p:cNvSpPr>
                <p:nvPr/>
              </p:nvSpPr>
              <p:spPr bwMode="auto">
                <a:xfrm rot="10800000">
                  <a:off x="2683" y="1449"/>
                  <a:ext cx="93" cy="1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2" name="Group 35"/>
              <p:cNvGrpSpPr>
                <a:grpSpLocks/>
              </p:cNvGrpSpPr>
              <p:nvPr/>
            </p:nvGrpSpPr>
            <p:grpSpPr bwMode="auto">
              <a:xfrm>
                <a:off x="2564" y="1408"/>
                <a:ext cx="225" cy="333"/>
                <a:chOff x="2564" y="1408"/>
                <a:chExt cx="225" cy="333"/>
              </a:xfrm>
            </p:grpSpPr>
            <p:sp>
              <p:nvSpPr>
                <p:cNvPr id="124960" name="Freeform 32"/>
                <p:cNvSpPr>
                  <a:spLocks/>
                </p:cNvSpPr>
                <p:nvPr/>
              </p:nvSpPr>
              <p:spPr bwMode="auto">
                <a:xfrm>
                  <a:off x="2565" y="1569"/>
                  <a:ext cx="222" cy="172"/>
                </a:xfrm>
                <a:custGeom>
                  <a:avLst/>
                  <a:gdLst/>
                  <a:ahLst/>
                  <a:cxnLst>
                    <a:cxn ang="0">
                      <a:pos x="0" y="2"/>
                    </a:cxn>
                    <a:cxn ang="0">
                      <a:pos x="0" y="171"/>
                    </a:cxn>
                    <a:cxn ang="0">
                      <a:pos x="221" y="171"/>
                    </a:cxn>
                    <a:cxn ang="0">
                      <a:pos x="221" y="0"/>
                    </a:cxn>
                  </a:cxnLst>
                  <a:rect l="0" t="0" r="r" b="b"/>
                  <a:pathLst>
                    <a:path w="222" h="172">
                      <a:moveTo>
                        <a:pt x="0" y="2"/>
                      </a:moveTo>
                      <a:lnTo>
                        <a:pt x="0" y="171"/>
                      </a:lnTo>
                      <a:lnTo>
                        <a:pt x="221" y="171"/>
                      </a:lnTo>
                      <a:lnTo>
                        <a:pt x="221"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4961" name="Arc 33"/>
                <p:cNvSpPr>
                  <a:spLocks/>
                </p:cNvSpPr>
                <p:nvPr/>
              </p:nvSpPr>
              <p:spPr bwMode="auto">
                <a:xfrm rot="10800000">
                  <a:off x="2564" y="1408"/>
                  <a:ext cx="113" cy="160"/>
                </a:xfrm>
                <a:custGeom>
                  <a:avLst/>
                  <a:gdLst>
                    <a:gd name="G0" fmla="+- 194 0 0"/>
                    <a:gd name="G1" fmla="+- 137 0 0"/>
                    <a:gd name="G2" fmla="+- 21600 0 0"/>
                    <a:gd name="T0" fmla="*/ 21794 w 21794"/>
                    <a:gd name="T1" fmla="*/ 0 h 21737"/>
                    <a:gd name="T2" fmla="*/ 0 w 21794"/>
                    <a:gd name="T3" fmla="*/ 21736 h 21737"/>
                    <a:gd name="T4" fmla="*/ 194 w 21794"/>
                    <a:gd name="T5" fmla="*/ 137 h 21737"/>
                  </a:gdLst>
                  <a:ahLst/>
                  <a:cxnLst>
                    <a:cxn ang="0">
                      <a:pos x="T0" y="T1"/>
                    </a:cxn>
                    <a:cxn ang="0">
                      <a:pos x="T2" y="T3"/>
                    </a:cxn>
                    <a:cxn ang="0">
                      <a:pos x="T4" y="T5"/>
                    </a:cxn>
                  </a:cxnLst>
                  <a:rect l="0" t="0" r="r" b="b"/>
                  <a:pathLst>
                    <a:path w="21794" h="21737" fill="none" extrusionOk="0">
                      <a:moveTo>
                        <a:pt x="21793" y="0"/>
                      </a:moveTo>
                      <a:cubicBezTo>
                        <a:pt x="21793" y="45"/>
                        <a:pt x="21794" y="91"/>
                        <a:pt x="21794" y="137"/>
                      </a:cubicBezTo>
                      <a:cubicBezTo>
                        <a:pt x="21794" y="12066"/>
                        <a:pt x="12123" y="21737"/>
                        <a:pt x="194" y="21737"/>
                      </a:cubicBezTo>
                      <a:cubicBezTo>
                        <a:pt x="129" y="21737"/>
                        <a:pt x="64" y="21736"/>
                        <a:pt x="-1" y="21736"/>
                      </a:cubicBezTo>
                    </a:path>
                    <a:path w="21794" h="21737" stroke="0" extrusionOk="0">
                      <a:moveTo>
                        <a:pt x="21793" y="0"/>
                      </a:moveTo>
                      <a:cubicBezTo>
                        <a:pt x="21793" y="45"/>
                        <a:pt x="21794" y="91"/>
                        <a:pt x="21794" y="137"/>
                      </a:cubicBezTo>
                      <a:cubicBezTo>
                        <a:pt x="21794" y="12066"/>
                        <a:pt x="12123" y="21737"/>
                        <a:pt x="194" y="21737"/>
                      </a:cubicBezTo>
                      <a:cubicBezTo>
                        <a:pt x="129" y="21737"/>
                        <a:pt x="64" y="21736"/>
                        <a:pt x="-1" y="21736"/>
                      </a:cubicBezTo>
                      <a:lnTo>
                        <a:pt x="194"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4962" name="Arc 34"/>
                <p:cNvSpPr>
                  <a:spLocks/>
                </p:cNvSpPr>
                <p:nvPr/>
              </p:nvSpPr>
              <p:spPr bwMode="auto">
                <a:xfrm rot="10800000">
                  <a:off x="2680" y="1409"/>
                  <a:ext cx="109" cy="160"/>
                </a:xfrm>
                <a:custGeom>
                  <a:avLst/>
                  <a:gdLst>
                    <a:gd name="G0" fmla="+- 21600 0 0"/>
                    <a:gd name="G1" fmla="+- 135 0 0"/>
                    <a:gd name="G2" fmla="+- 21600 0 0"/>
                    <a:gd name="T0" fmla="*/ 21400 w 21600"/>
                    <a:gd name="T1" fmla="*/ 21734 h 21734"/>
                    <a:gd name="T2" fmla="*/ 0 w 21600"/>
                    <a:gd name="T3" fmla="*/ 0 h 21734"/>
                    <a:gd name="T4" fmla="*/ 21600 w 21600"/>
                    <a:gd name="T5" fmla="*/ 135 h 21734"/>
                  </a:gdLst>
                  <a:ahLst/>
                  <a:cxnLst>
                    <a:cxn ang="0">
                      <a:pos x="T0" y="T1"/>
                    </a:cxn>
                    <a:cxn ang="0">
                      <a:pos x="T2" y="T3"/>
                    </a:cxn>
                    <a:cxn ang="0">
                      <a:pos x="T4" y="T5"/>
                    </a:cxn>
                  </a:cxnLst>
                  <a:rect l="0" t="0" r="r" b="b"/>
                  <a:pathLst>
                    <a:path w="21600" h="21734" fill="none" extrusionOk="0">
                      <a:moveTo>
                        <a:pt x="21399" y="21734"/>
                      </a:moveTo>
                      <a:cubicBezTo>
                        <a:pt x="9549" y="21624"/>
                        <a:pt x="0" y="11986"/>
                        <a:pt x="0" y="135"/>
                      </a:cubicBezTo>
                      <a:cubicBezTo>
                        <a:pt x="-1" y="90"/>
                        <a:pt x="0" y="45"/>
                        <a:pt x="0" y="0"/>
                      </a:cubicBezTo>
                    </a:path>
                    <a:path w="21600" h="21734" stroke="0" extrusionOk="0">
                      <a:moveTo>
                        <a:pt x="21399" y="21734"/>
                      </a:moveTo>
                      <a:cubicBezTo>
                        <a:pt x="9549" y="21624"/>
                        <a:pt x="0" y="11986"/>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3" name="Group 39"/>
              <p:cNvGrpSpPr>
                <a:grpSpLocks/>
              </p:cNvGrpSpPr>
              <p:nvPr/>
            </p:nvGrpSpPr>
            <p:grpSpPr bwMode="auto">
              <a:xfrm>
                <a:off x="2859" y="1449"/>
                <a:ext cx="200" cy="274"/>
                <a:chOff x="2859" y="1449"/>
                <a:chExt cx="200" cy="274"/>
              </a:xfrm>
            </p:grpSpPr>
            <p:sp>
              <p:nvSpPr>
                <p:cNvPr id="124964" name="Freeform 36"/>
                <p:cNvSpPr>
                  <a:spLocks/>
                </p:cNvSpPr>
                <p:nvPr/>
              </p:nvSpPr>
              <p:spPr bwMode="auto">
                <a:xfrm>
                  <a:off x="2859" y="1583"/>
                  <a:ext cx="193" cy="140"/>
                </a:xfrm>
                <a:custGeom>
                  <a:avLst/>
                  <a:gdLst/>
                  <a:ahLst/>
                  <a:cxnLst>
                    <a:cxn ang="0">
                      <a:pos x="0" y="1"/>
                    </a:cxn>
                    <a:cxn ang="0">
                      <a:pos x="0" y="139"/>
                    </a:cxn>
                    <a:cxn ang="0">
                      <a:pos x="192" y="139"/>
                    </a:cxn>
                    <a:cxn ang="0">
                      <a:pos x="192" y="0"/>
                    </a:cxn>
                  </a:cxnLst>
                  <a:rect l="0" t="0" r="r" b="b"/>
                  <a:pathLst>
                    <a:path w="193" h="140">
                      <a:moveTo>
                        <a:pt x="0" y="1"/>
                      </a:moveTo>
                      <a:lnTo>
                        <a:pt x="0" y="139"/>
                      </a:lnTo>
                      <a:lnTo>
                        <a:pt x="192" y="139"/>
                      </a:lnTo>
                      <a:lnTo>
                        <a:pt x="19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4965" name="Arc 37"/>
                <p:cNvSpPr>
                  <a:spLocks/>
                </p:cNvSpPr>
                <p:nvPr/>
              </p:nvSpPr>
              <p:spPr bwMode="auto">
                <a:xfrm rot="10800000">
                  <a:off x="2861" y="1449"/>
                  <a:ext cx="93"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4966" name="Arc 38"/>
                <p:cNvSpPr>
                  <a:spLocks/>
                </p:cNvSpPr>
                <p:nvPr/>
              </p:nvSpPr>
              <p:spPr bwMode="auto">
                <a:xfrm rot="10800000">
                  <a:off x="2960" y="1449"/>
                  <a:ext cx="99" cy="135"/>
                </a:xfrm>
                <a:custGeom>
                  <a:avLst/>
                  <a:gdLst>
                    <a:gd name="G0" fmla="+- 21600 0 0"/>
                    <a:gd name="G1" fmla="+- 0 0 0"/>
                    <a:gd name="G2" fmla="+- 21600 0 0"/>
                    <a:gd name="T0" fmla="*/ 21381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81" y="21598"/>
                      </a:moveTo>
                      <a:cubicBezTo>
                        <a:pt x="9537" y="21478"/>
                        <a:pt x="0" y="11843"/>
                        <a:pt x="0" y="0"/>
                      </a:cubicBezTo>
                    </a:path>
                    <a:path w="21600" h="21599" stroke="0" extrusionOk="0">
                      <a:moveTo>
                        <a:pt x="21381" y="21598"/>
                      </a:moveTo>
                      <a:cubicBezTo>
                        <a:pt x="9537" y="21478"/>
                        <a:pt x="0" y="1184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4" name="Group 43"/>
              <p:cNvGrpSpPr>
                <a:grpSpLocks/>
              </p:cNvGrpSpPr>
              <p:nvPr/>
            </p:nvGrpSpPr>
            <p:grpSpPr bwMode="auto">
              <a:xfrm>
                <a:off x="2843" y="1408"/>
                <a:ext cx="224" cy="333"/>
                <a:chOff x="2843" y="1408"/>
                <a:chExt cx="224" cy="333"/>
              </a:xfrm>
            </p:grpSpPr>
            <p:sp>
              <p:nvSpPr>
                <p:cNvPr id="124968" name="Freeform 40"/>
                <p:cNvSpPr>
                  <a:spLocks/>
                </p:cNvSpPr>
                <p:nvPr/>
              </p:nvSpPr>
              <p:spPr bwMode="auto">
                <a:xfrm>
                  <a:off x="2843" y="1569"/>
                  <a:ext cx="223" cy="172"/>
                </a:xfrm>
                <a:custGeom>
                  <a:avLst/>
                  <a:gdLst/>
                  <a:ahLst/>
                  <a:cxnLst>
                    <a:cxn ang="0">
                      <a:pos x="0" y="2"/>
                    </a:cxn>
                    <a:cxn ang="0">
                      <a:pos x="0" y="171"/>
                    </a:cxn>
                    <a:cxn ang="0">
                      <a:pos x="222" y="171"/>
                    </a:cxn>
                    <a:cxn ang="0">
                      <a:pos x="222" y="0"/>
                    </a:cxn>
                  </a:cxnLst>
                  <a:rect l="0" t="0" r="r" b="b"/>
                  <a:pathLst>
                    <a:path w="223" h="172">
                      <a:moveTo>
                        <a:pt x="0" y="2"/>
                      </a:moveTo>
                      <a:lnTo>
                        <a:pt x="0" y="171"/>
                      </a:lnTo>
                      <a:lnTo>
                        <a:pt x="222" y="171"/>
                      </a:lnTo>
                      <a:lnTo>
                        <a:pt x="22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4969" name="Arc 41"/>
                <p:cNvSpPr>
                  <a:spLocks/>
                </p:cNvSpPr>
                <p:nvPr/>
              </p:nvSpPr>
              <p:spPr bwMode="auto">
                <a:xfrm rot="10800000">
                  <a:off x="2844" y="1408"/>
                  <a:ext cx="111" cy="160"/>
                </a:xfrm>
                <a:custGeom>
                  <a:avLst/>
                  <a:gdLst>
                    <a:gd name="G0" fmla="+- 198 0 0"/>
                    <a:gd name="G1" fmla="+- 137 0 0"/>
                    <a:gd name="G2" fmla="+- 21600 0 0"/>
                    <a:gd name="T0" fmla="*/ 21798 w 21798"/>
                    <a:gd name="T1" fmla="*/ 0 h 21737"/>
                    <a:gd name="T2" fmla="*/ 0 w 21798"/>
                    <a:gd name="T3" fmla="*/ 21736 h 21737"/>
                    <a:gd name="T4" fmla="*/ 198 w 21798"/>
                    <a:gd name="T5" fmla="*/ 137 h 21737"/>
                  </a:gdLst>
                  <a:ahLst/>
                  <a:cxnLst>
                    <a:cxn ang="0">
                      <a:pos x="T0" y="T1"/>
                    </a:cxn>
                    <a:cxn ang="0">
                      <a:pos x="T2" y="T3"/>
                    </a:cxn>
                    <a:cxn ang="0">
                      <a:pos x="T4" y="T5"/>
                    </a:cxn>
                  </a:cxnLst>
                  <a:rect l="0" t="0" r="r" b="b"/>
                  <a:pathLst>
                    <a:path w="21798" h="21737" fill="none" extrusionOk="0">
                      <a:moveTo>
                        <a:pt x="21797" y="0"/>
                      </a:moveTo>
                      <a:cubicBezTo>
                        <a:pt x="21797" y="45"/>
                        <a:pt x="21798" y="91"/>
                        <a:pt x="21798" y="137"/>
                      </a:cubicBezTo>
                      <a:cubicBezTo>
                        <a:pt x="21798" y="12066"/>
                        <a:pt x="12127" y="21737"/>
                        <a:pt x="198" y="21737"/>
                      </a:cubicBezTo>
                      <a:cubicBezTo>
                        <a:pt x="131" y="21737"/>
                        <a:pt x="65" y="21736"/>
                        <a:pt x="-1" y="21736"/>
                      </a:cubicBezTo>
                    </a:path>
                    <a:path w="21798" h="21737" stroke="0" extrusionOk="0">
                      <a:moveTo>
                        <a:pt x="21797" y="0"/>
                      </a:moveTo>
                      <a:cubicBezTo>
                        <a:pt x="21797" y="45"/>
                        <a:pt x="21798" y="91"/>
                        <a:pt x="21798" y="137"/>
                      </a:cubicBezTo>
                      <a:cubicBezTo>
                        <a:pt x="21798" y="12066"/>
                        <a:pt x="12127" y="21737"/>
                        <a:pt x="198" y="21737"/>
                      </a:cubicBezTo>
                      <a:cubicBezTo>
                        <a:pt x="131" y="21737"/>
                        <a:pt x="65" y="21736"/>
                        <a:pt x="-1" y="21736"/>
                      </a:cubicBezTo>
                      <a:lnTo>
                        <a:pt x="198"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4970" name="Arc 42"/>
                <p:cNvSpPr>
                  <a:spLocks/>
                </p:cNvSpPr>
                <p:nvPr/>
              </p:nvSpPr>
              <p:spPr bwMode="auto">
                <a:xfrm rot="10800000">
                  <a:off x="2958" y="1409"/>
                  <a:ext cx="109" cy="160"/>
                </a:xfrm>
                <a:custGeom>
                  <a:avLst/>
                  <a:gdLst>
                    <a:gd name="G0" fmla="+- 21600 0 0"/>
                    <a:gd name="G1" fmla="+- 135 0 0"/>
                    <a:gd name="G2" fmla="+- 21600 0 0"/>
                    <a:gd name="T0" fmla="*/ 21600 w 21600"/>
                    <a:gd name="T1" fmla="*/ 21735 h 21735"/>
                    <a:gd name="T2" fmla="*/ 0 w 21600"/>
                    <a:gd name="T3" fmla="*/ 0 h 21735"/>
                    <a:gd name="T4" fmla="*/ 21600 w 21600"/>
                    <a:gd name="T5" fmla="*/ 135 h 21735"/>
                  </a:gdLst>
                  <a:ahLst/>
                  <a:cxnLst>
                    <a:cxn ang="0">
                      <a:pos x="T0" y="T1"/>
                    </a:cxn>
                    <a:cxn ang="0">
                      <a:pos x="T2" y="T3"/>
                    </a:cxn>
                    <a:cxn ang="0">
                      <a:pos x="T4" y="T5"/>
                    </a:cxn>
                  </a:cxnLst>
                  <a:rect l="0" t="0" r="r" b="b"/>
                  <a:pathLst>
                    <a:path w="21600" h="21735" fill="none" extrusionOk="0">
                      <a:moveTo>
                        <a:pt x="21600" y="21735"/>
                      </a:moveTo>
                      <a:cubicBezTo>
                        <a:pt x="9670" y="21735"/>
                        <a:pt x="0" y="12064"/>
                        <a:pt x="0" y="135"/>
                      </a:cubicBezTo>
                      <a:cubicBezTo>
                        <a:pt x="-1" y="90"/>
                        <a:pt x="0" y="45"/>
                        <a:pt x="0" y="0"/>
                      </a:cubicBezTo>
                    </a:path>
                    <a:path w="21600" h="21735" stroke="0" extrusionOk="0">
                      <a:moveTo>
                        <a:pt x="21600" y="21735"/>
                      </a:moveTo>
                      <a:cubicBezTo>
                        <a:pt x="9670" y="21735"/>
                        <a:pt x="0" y="12064"/>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5" name="Group 52"/>
              <p:cNvGrpSpPr>
                <a:grpSpLocks/>
              </p:cNvGrpSpPr>
              <p:nvPr/>
            </p:nvGrpSpPr>
            <p:grpSpPr bwMode="auto">
              <a:xfrm>
                <a:off x="2552" y="1374"/>
                <a:ext cx="532" cy="379"/>
                <a:chOff x="2552" y="1374"/>
                <a:chExt cx="532" cy="379"/>
              </a:xfrm>
            </p:grpSpPr>
            <p:grpSp>
              <p:nvGrpSpPr>
                <p:cNvPr id="16" name="Group 47"/>
                <p:cNvGrpSpPr>
                  <a:grpSpLocks/>
                </p:cNvGrpSpPr>
                <p:nvPr/>
              </p:nvGrpSpPr>
              <p:grpSpPr bwMode="auto">
                <a:xfrm>
                  <a:off x="2552" y="1374"/>
                  <a:ext cx="254" cy="379"/>
                  <a:chOff x="2552" y="1374"/>
                  <a:chExt cx="254" cy="379"/>
                </a:xfrm>
              </p:grpSpPr>
              <p:sp>
                <p:nvSpPr>
                  <p:cNvPr id="124972" name="Freeform 44"/>
                  <p:cNvSpPr>
                    <a:spLocks/>
                  </p:cNvSpPr>
                  <p:nvPr/>
                </p:nvSpPr>
                <p:spPr bwMode="auto">
                  <a:xfrm>
                    <a:off x="2554"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4973" name="Arc 45"/>
                  <p:cNvSpPr>
                    <a:spLocks/>
                  </p:cNvSpPr>
                  <p:nvPr/>
                </p:nvSpPr>
                <p:spPr bwMode="auto">
                  <a:xfrm rot="10800000">
                    <a:off x="2552" y="1374"/>
                    <a:ext cx="123"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4974" name="Arc 46"/>
                  <p:cNvSpPr>
                    <a:spLocks/>
                  </p:cNvSpPr>
                  <p:nvPr/>
                </p:nvSpPr>
                <p:spPr bwMode="auto">
                  <a:xfrm rot="10800000">
                    <a:off x="2684" y="1374"/>
                    <a:ext cx="122" cy="183"/>
                  </a:xfrm>
                  <a:custGeom>
                    <a:avLst/>
                    <a:gdLst>
                      <a:gd name="G0" fmla="+- 21600 0 0"/>
                      <a:gd name="G1" fmla="+- 0 0 0"/>
                      <a:gd name="G2" fmla="+- 21600 0 0"/>
                      <a:gd name="T0" fmla="*/ 21422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21" y="21599"/>
                        </a:moveTo>
                        <a:cubicBezTo>
                          <a:pt x="9562" y="21501"/>
                          <a:pt x="0" y="11859"/>
                          <a:pt x="0" y="0"/>
                        </a:cubicBezTo>
                      </a:path>
                      <a:path w="21600" h="21599" stroke="0" extrusionOk="0">
                        <a:moveTo>
                          <a:pt x="21421" y="21599"/>
                        </a:moveTo>
                        <a:cubicBezTo>
                          <a:pt x="9562" y="21501"/>
                          <a:pt x="0" y="1185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51"/>
                <p:cNvGrpSpPr>
                  <a:grpSpLocks/>
                </p:cNvGrpSpPr>
                <p:nvPr/>
              </p:nvGrpSpPr>
              <p:grpSpPr bwMode="auto">
                <a:xfrm>
                  <a:off x="2830" y="1374"/>
                  <a:ext cx="254" cy="379"/>
                  <a:chOff x="2830" y="1374"/>
                  <a:chExt cx="254" cy="379"/>
                </a:xfrm>
              </p:grpSpPr>
              <p:sp>
                <p:nvSpPr>
                  <p:cNvPr id="124976" name="Freeform 48"/>
                  <p:cNvSpPr>
                    <a:spLocks/>
                  </p:cNvSpPr>
                  <p:nvPr/>
                </p:nvSpPr>
                <p:spPr bwMode="auto">
                  <a:xfrm>
                    <a:off x="2832"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4977" name="Arc 49"/>
                  <p:cNvSpPr>
                    <a:spLocks/>
                  </p:cNvSpPr>
                  <p:nvPr/>
                </p:nvSpPr>
                <p:spPr bwMode="auto">
                  <a:xfrm rot="10800000">
                    <a:off x="2830" y="1374"/>
                    <a:ext cx="125" cy="183"/>
                  </a:xfrm>
                  <a:custGeom>
                    <a:avLst/>
                    <a:gdLst>
                      <a:gd name="G0" fmla="+- 175 0 0"/>
                      <a:gd name="G1" fmla="+- 0 0 0"/>
                      <a:gd name="G2" fmla="+- 21600 0 0"/>
                      <a:gd name="T0" fmla="*/ 21775 w 21775"/>
                      <a:gd name="T1" fmla="*/ 0 h 21600"/>
                      <a:gd name="T2" fmla="*/ 0 w 21775"/>
                      <a:gd name="T3" fmla="*/ 21599 h 21600"/>
                      <a:gd name="T4" fmla="*/ 175 w 21775"/>
                      <a:gd name="T5" fmla="*/ 0 h 21600"/>
                    </a:gdLst>
                    <a:ahLst/>
                    <a:cxnLst>
                      <a:cxn ang="0">
                        <a:pos x="T0" y="T1"/>
                      </a:cxn>
                      <a:cxn ang="0">
                        <a:pos x="T2" y="T3"/>
                      </a:cxn>
                      <a:cxn ang="0">
                        <a:pos x="T4" y="T5"/>
                      </a:cxn>
                    </a:cxnLst>
                    <a:rect l="0" t="0" r="r" b="b"/>
                    <a:pathLst>
                      <a:path w="21775" h="21600" fill="none" extrusionOk="0">
                        <a:moveTo>
                          <a:pt x="21775" y="0"/>
                        </a:moveTo>
                        <a:cubicBezTo>
                          <a:pt x="21775" y="11929"/>
                          <a:pt x="12104" y="21600"/>
                          <a:pt x="175" y="21600"/>
                        </a:cubicBezTo>
                        <a:cubicBezTo>
                          <a:pt x="116" y="21600"/>
                          <a:pt x="58" y="21599"/>
                          <a:pt x="-1" y="21599"/>
                        </a:cubicBezTo>
                      </a:path>
                      <a:path w="21775" h="21600" stroke="0" extrusionOk="0">
                        <a:moveTo>
                          <a:pt x="21775" y="0"/>
                        </a:moveTo>
                        <a:cubicBezTo>
                          <a:pt x="21775" y="11929"/>
                          <a:pt x="12104" y="21600"/>
                          <a:pt x="175" y="21600"/>
                        </a:cubicBezTo>
                        <a:cubicBezTo>
                          <a:pt x="116" y="21600"/>
                          <a:pt x="58" y="21599"/>
                          <a:pt x="-1" y="21599"/>
                        </a:cubicBezTo>
                        <a:lnTo>
                          <a:pt x="175"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4978" name="Arc 50"/>
                  <p:cNvSpPr>
                    <a:spLocks/>
                  </p:cNvSpPr>
                  <p:nvPr/>
                </p:nvSpPr>
                <p:spPr bwMode="auto">
                  <a:xfrm rot="10800000">
                    <a:off x="2962" y="1374"/>
                    <a:ext cx="122"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24982" name="Rectangle 54"/>
            <p:cNvSpPr>
              <a:spLocks noChangeArrowheads="1"/>
            </p:cNvSpPr>
            <p:nvPr/>
          </p:nvSpPr>
          <p:spPr bwMode="auto">
            <a:xfrm>
              <a:off x="2503" y="1683"/>
              <a:ext cx="626" cy="209"/>
            </a:xfrm>
            <a:prstGeom prst="rect">
              <a:avLst/>
            </a:prstGeom>
            <a:solidFill>
              <a:srgbClr val="8FAC97"/>
            </a:solidFill>
            <a:ln w="9525">
              <a:noFill/>
              <a:miter lim="800000"/>
              <a:headEnd/>
              <a:tailEnd/>
            </a:ln>
            <a:effectLst/>
          </p:spPr>
          <p:txBody>
            <a:bodyPr wrap="none" anchor="ctr"/>
            <a:lstStyle/>
            <a:p>
              <a:endParaRPr lang="en-GB"/>
            </a:p>
          </p:txBody>
        </p:sp>
        <p:sp>
          <p:nvSpPr>
            <p:cNvPr id="124983" name="Rectangle 55"/>
            <p:cNvSpPr>
              <a:spLocks noChangeArrowheads="1"/>
            </p:cNvSpPr>
            <p:nvPr/>
          </p:nvSpPr>
          <p:spPr bwMode="auto">
            <a:xfrm>
              <a:off x="2529" y="1687"/>
              <a:ext cx="573" cy="184"/>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24984" name="Rectangle 56" descr="Dotted diamond"/>
            <p:cNvSpPr>
              <a:spLocks noChangeArrowheads="1"/>
            </p:cNvSpPr>
            <p:nvPr/>
          </p:nvSpPr>
          <p:spPr bwMode="auto">
            <a:xfrm>
              <a:off x="2741" y="1687"/>
              <a:ext cx="145" cy="182"/>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24985" name="Rectangle 57"/>
            <p:cNvSpPr>
              <a:spLocks noChangeArrowheads="1"/>
            </p:cNvSpPr>
            <p:nvPr/>
          </p:nvSpPr>
          <p:spPr bwMode="auto">
            <a:xfrm>
              <a:off x="2506" y="1885"/>
              <a:ext cx="624" cy="83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4986" name="Line 58"/>
            <p:cNvSpPr>
              <a:spLocks noChangeShapeType="1"/>
            </p:cNvSpPr>
            <p:nvPr/>
          </p:nvSpPr>
          <p:spPr bwMode="auto">
            <a:xfrm flipV="1">
              <a:off x="2498" y="1999"/>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87" name="Line 59"/>
            <p:cNvSpPr>
              <a:spLocks noChangeShapeType="1"/>
            </p:cNvSpPr>
            <p:nvPr/>
          </p:nvSpPr>
          <p:spPr bwMode="auto">
            <a:xfrm flipV="1">
              <a:off x="2498" y="205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88" name="Line 60"/>
            <p:cNvSpPr>
              <a:spLocks noChangeShapeType="1"/>
            </p:cNvSpPr>
            <p:nvPr/>
          </p:nvSpPr>
          <p:spPr bwMode="auto">
            <a:xfrm flipV="1">
              <a:off x="2498" y="211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89" name="Line 61"/>
            <p:cNvSpPr>
              <a:spLocks noChangeShapeType="1"/>
            </p:cNvSpPr>
            <p:nvPr/>
          </p:nvSpPr>
          <p:spPr bwMode="auto">
            <a:xfrm flipV="1">
              <a:off x="2498" y="2181"/>
              <a:ext cx="636" cy="5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0" name="Line 62"/>
            <p:cNvSpPr>
              <a:spLocks noChangeShapeType="1"/>
            </p:cNvSpPr>
            <p:nvPr/>
          </p:nvSpPr>
          <p:spPr bwMode="auto">
            <a:xfrm flipV="1">
              <a:off x="2498" y="2239"/>
              <a:ext cx="636" cy="6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1" name="Line 63"/>
            <p:cNvSpPr>
              <a:spLocks noChangeShapeType="1"/>
            </p:cNvSpPr>
            <p:nvPr/>
          </p:nvSpPr>
          <p:spPr bwMode="auto">
            <a:xfrm flipV="1">
              <a:off x="2498" y="2299"/>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2" name="Line 64"/>
            <p:cNvSpPr>
              <a:spLocks noChangeShapeType="1"/>
            </p:cNvSpPr>
            <p:nvPr/>
          </p:nvSpPr>
          <p:spPr bwMode="auto">
            <a:xfrm flipV="1">
              <a:off x="2498" y="2361"/>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3" name="Line 65"/>
            <p:cNvSpPr>
              <a:spLocks noChangeShapeType="1"/>
            </p:cNvSpPr>
            <p:nvPr/>
          </p:nvSpPr>
          <p:spPr bwMode="auto">
            <a:xfrm flipV="1">
              <a:off x="2498" y="2424"/>
              <a:ext cx="636" cy="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4" name="Line 66"/>
            <p:cNvSpPr>
              <a:spLocks noChangeShapeType="1"/>
            </p:cNvSpPr>
            <p:nvPr/>
          </p:nvSpPr>
          <p:spPr bwMode="auto">
            <a:xfrm flipV="1">
              <a:off x="2498" y="2485"/>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5" name="Line 67"/>
            <p:cNvSpPr>
              <a:spLocks noChangeShapeType="1"/>
            </p:cNvSpPr>
            <p:nvPr/>
          </p:nvSpPr>
          <p:spPr bwMode="auto">
            <a:xfrm flipV="1">
              <a:off x="2498" y="2543"/>
              <a:ext cx="636" cy="6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6" name="Line 68"/>
            <p:cNvSpPr>
              <a:spLocks noChangeShapeType="1"/>
            </p:cNvSpPr>
            <p:nvPr/>
          </p:nvSpPr>
          <p:spPr bwMode="auto">
            <a:xfrm flipV="1">
              <a:off x="2498" y="2603"/>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7" name="Line 69"/>
            <p:cNvSpPr>
              <a:spLocks noChangeShapeType="1"/>
            </p:cNvSpPr>
            <p:nvPr/>
          </p:nvSpPr>
          <p:spPr bwMode="auto">
            <a:xfrm flipV="1">
              <a:off x="2498" y="1942"/>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4998" name="Rectangle 70"/>
            <p:cNvSpPr>
              <a:spLocks noChangeArrowheads="1"/>
            </p:cNvSpPr>
            <p:nvPr/>
          </p:nvSpPr>
          <p:spPr bwMode="auto">
            <a:xfrm>
              <a:off x="2545" y="2728"/>
              <a:ext cx="544" cy="5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4999" name="Rectangle 71"/>
            <p:cNvSpPr>
              <a:spLocks noChangeArrowheads="1"/>
            </p:cNvSpPr>
            <p:nvPr/>
          </p:nvSpPr>
          <p:spPr bwMode="auto">
            <a:xfrm>
              <a:off x="2949" y="2786"/>
              <a:ext cx="83" cy="4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5000" name="Arc 72"/>
            <p:cNvSpPr>
              <a:spLocks/>
            </p:cNvSpPr>
            <p:nvPr/>
          </p:nvSpPr>
          <p:spPr bwMode="auto">
            <a:xfrm rot="10680000">
              <a:off x="2599" y="2782"/>
              <a:ext cx="155" cy="86"/>
            </a:xfrm>
            <a:custGeom>
              <a:avLst/>
              <a:gdLst>
                <a:gd name="G0" fmla="+- 21600 0 0"/>
                <a:gd name="G1" fmla="+- 21600 0 0"/>
                <a:gd name="G2" fmla="+- 21600 0 0"/>
                <a:gd name="T0" fmla="*/ 2 w 43200"/>
                <a:gd name="T1" fmla="*/ 21863 h 22680"/>
                <a:gd name="T2" fmla="*/ 43173 w 43200"/>
                <a:gd name="T3" fmla="*/ 22680 h 22680"/>
                <a:gd name="T4" fmla="*/ 21600 w 43200"/>
                <a:gd name="T5" fmla="*/ 21600 h 22680"/>
              </a:gdLst>
              <a:ahLst/>
              <a:cxnLst>
                <a:cxn ang="0">
                  <a:pos x="T0" y="T1"/>
                </a:cxn>
                <a:cxn ang="0">
                  <a:pos x="T2" y="T3"/>
                </a:cxn>
                <a:cxn ang="0">
                  <a:pos x="T4" y="T5"/>
                </a:cxn>
              </a:cxnLst>
              <a:rect l="0" t="0" r="r" b="b"/>
              <a:pathLst>
                <a:path w="43200" h="22680" fill="none"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path>
                <a:path w="43200" h="22680" stroke="0"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lnTo>
                    <a:pt x="21600" y="21600"/>
                  </a:lnTo>
                  <a:close/>
                </a:path>
              </a:pathLst>
            </a:custGeom>
            <a:solidFill>
              <a:schemeClr val="bg1"/>
            </a:solidFill>
            <a:ln w="12699" cap="rnd">
              <a:solidFill>
                <a:schemeClr val="tx1"/>
              </a:solidFill>
              <a:round/>
              <a:headEnd/>
              <a:tailEnd/>
            </a:ln>
            <a:effectLst/>
          </p:spPr>
          <p:txBody>
            <a:bodyPr wrap="none" anchor="ctr"/>
            <a:lstStyle/>
            <a:p>
              <a:endParaRPr lang="en-GB"/>
            </a:p>
          </p:txBody>
        </p:sp>
        <p:sp>
          <p:nvSpPr>
            <p:cNvPr id="125001" name="Rectangle 73" descr="Light upward diagonal"/>
            <p:cNvSpPr>
              <a:spLocks noChangeArrowheads="1"/>
            </p:cNvSpPr>
            <p:nvPr/>
          </p:nvSpPr>
          <p:spPr bwMode="auto">
            <a:xfrm>
              <a:off x="2987" y="1687"/>
              <a:ext cx="112" cy="182"/>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25002" name="Rectangle 74" descr="Light upward diagonal"/>
            <p:cNvSpPr>
              <a:spLocks noChangeArrowheads="1"/>
            </p:cNvSpPr>
            <p:nvPr/>
          </p:nvSpPr>
          <p:spPr bwMode="auto">
            <a:xfrm>
              <a:off x="2527" y="1687"/>
              <a:ext cx="112" cy="182"/>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grpSp>
        <p:nvGrpSpPr>
          <p:cNvPr id="18" name="Group 93"/>
          <p:cNvGrpSpPr>
            <a:grpSpLocks/>
          </p:cNvGrpSpPr>
          <p:nvPr/>
        </p:nvGrpSpPr>
        <p:grpSpPr bwMode="auto">
          <a:xfrm>
            <a:off x="2811463" y="277813"/>
            <a:ext cx="725487" cy="969962"/>
            <a:chOff x="1771" y="175"/>
            <a:chExt cx="457" cy="611"/>
          </a:xfrm>
        </p:grpSpPr>
        <p:sp>
          <p:nvSpPr>
            <p:cNvPr id="125004" name="Line 76"/>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5005" name="Line 77"/>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5006" name="Line 78"/>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007" name="Rectangle 79"/>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9" name="Group 83"/>
            <p:cNvGrpSpPr>
              <a:grpSpLocks/>
            </p:cNvGrpSpPr>
            <p:nvPr/>
          </p:nvGrpSpPr>
          <p:grpSpPr bwMode="auto">
            <a:xfrm>
              <a:off x="1795" y="389"/>
              <a:ext cx="60" cy="60"/>
              <a:chOff x="1795" y="389"/>
              <a:chExt cx="60" cy="60"/>
            </a:xfrm>
          </p:grpSpPr>
          <p:sp>
            <p:nvSpPr>
              <p:cNvPr id="125008" name="AutoShape 80"/>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5009" name="Line 81"/>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010" name="Line 82"/>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5012" name="Freeform 84"/>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0" name="Group 88"/>
            <p:cNvGrpSpPr>
              <a:grpSpLocks/>
            </p:cNvGrpSpPr>
            <p:nvPr/>
          </p:nvGrpSpPr>
          <p:grpSpPr bwMode="auto">
            <a:xfrm>
              <a:off x="1827" y="557"/>
              <a:ext cx="115" cy="15"/>
              <a:chOff x="1827" y="557"/>
              <a:chExt cx="115" cy="15"/>
            </a:xfrm>
          </p:grpSpPr>
          <p:sp>
            <p:nvSpPr>
              <p:cNvPr id="125013" name="Line 85"/>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014" name="Line 86"/>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015" name="Line 87"/>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5017" name="Line 89"/>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018" name="Line 90"/>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019" name="Line 91"/>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020" name="Line 92"/>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5022" name="Rectangle 94"/>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125023" name="Rectangle 95"/>
          <p:cNvSpPr>
            <a:spLocks noChangeArrowheads="1"/>
          </p:cNvSpPr>
          <p:nvPr/>
        </p:nvSpPr>
        <p:spPr bwMode="auto">
          <a:xfrm>
            <a:off x="4014788" y="1835150"/>
            <a:ext cx="925512" cy="174625"/>
          </a:xfrm>
          <a:prstGeom prst="rect">
            <a:avLst/>
          </a:prstGeom>
          <a:solidFill>
            <a:schemeClr val="tx2"/>
          </a:solidFill>
          <a:ln w="12699">
            <a:solidFill>
              <a:schemeClr val="tx1"/>
            </a:solidFill>
            <a:miter lim="800000"/>
            <a:headEnd/>
            <a:tailEnd/>
          </a:ln>
          <a:effectLst/>
        </p:spPr>
        <p:txBody>
          <a:bodyPr wrap="none" anchor="ctr"/>
          <a:lstStyle/>
          <a:p>
            <a:endParaRPr lang="en-GB"/>
          </a:p>
        </p:txBody>
      </p:sp>
      <p:sp>
        <p:nvSpPr>
          <p:cNvPr id="125024" name="Rectangle 96"/>
          <p:cNvSpPr>
            <a:spLocks noChangeArrowheads="1"/>
          </p:cNvSpPr>
          <p:nvPr/>
        </p:nvSpPr>
        <p:spPr bwMode="auto">
          <a:xfrm>
            <a:off x="4997450" y="187325"/>
            <a:ext cx="4144963" cy="157030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Ανιχνεύει οποιοδήποτε υλικό πυκνότερο από τον αέρα. (αρκεί να υπάρχει αρκετό) 
Μπορεί να ρυθμιστεί για ευαισθησία
Μπορεί να επηρεαστεί από περιβάλλοντα με σκόνη</a:t>
            </a:r>
            <a:endParaRPr lang="en-GB" sz="2000" dirty="0"/>
          </a:p>
        </p:txBody>
      </p:sp>
      <p:sp>
        <p:nvSpPr>
          <p:cNvPr id="9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9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99691"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5024">
                                            <p:txEl>
                                              <p:pRg st="0" end="0"/>
                                            </p:txEl>
                                          </p:spTgt>
                                        </p:tgtEl>
                                        <p:attrNameLst>
                                          <p:attrName>style.visibility</p:attrName>
                                        </p:attrNameLst>
                                      </p:cBhvr>
                                      <p:to>
                                        <p:strVal val="visible"/>
                                      </p:to>
                                    </p:set>
                                    <p:animEffect transition="in" filter="wipe(up)">
                                      <p:cBhvr>
                                        <p:cTn id="7" dur="500"/>
                                        <p:tgtEl>
                                          <p:spTgt spid="1250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24"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788150" y="1390650"/>
            <a:ext cx="2347913" cy="1397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5955" name="Rectangle 3"/>
          <p:cNvSpPr>
            <a:spLocks noChangeArrowheads="1"/>
          </p:cNvSpPr>
          <p:nvPr/>
        </p:nvSpPr>
        <p:spPr bwMode="auto">
          <a:xfrm>
            <a:off x="7724775" y="5048250"/>
            <a:ext cx="117475" cy="1801813"/>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5956" name="Rectangle 4"/>
          <p:cNvSpPr>
            <a:spLocks noChangeArrowheads="1"/>
          </p:cNvSpPr>
          <p:nvPr/>
        </p:nvSpPr>
        <p:spPr bwMode="auto">
          <a:xfrm>
            <a:off x="4810125" y="2165350"/>
            <a:ext cx="2425700" cy="31750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5957" name="Rectangle 5"/>
          <p:cNvSpPr>
            <a:spLocks noChangeArrowheads="1"/>
          </p:cNvSpPr>
          <p:nvPr/>
        </p:nvSpPr>
        <p:spPr bwMode="auto">
          <a:xfrm>
            <a:off x="4903788" y="2165350"/>
            <a:ext cx="2238375" cy="307498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grpSp>
        <p:nvGrpSpPr>
          <p:cNvPr id="2" name="Group 79"/>
          <p:cNvGrpSpPr>
            <a:grpSpLocks/>
          </p:cNvGrpSpPr>
          <p:nvPr/>
        </p:nvGrpSpPr>
        <p:grpSpPr bwMode="auto">
          <a:xfrm>
            <a:off x="2146300" y="2771775"/>
            <a:ext cx="3000375" cy="949325"/>
            <a:chOff x="1352" y="1746"/>
            <a:chExt cx="1890" cy="598"/>
          </a:xfrm>
        </p:grpSpPr>
        <p:sp>
          <p:nvSpPr>
            <p:cNvPr id="125958" name="Rectangle 6"/>
            <p:cNvSpPr>
              <a:spLocks noChangeArrowheads="1"/>
            </p:cNvSpPr>
            <p:nvPr/>
          </p:nvSpPr>
          <p:spPr bwMode="auto">
            <a:xfrm>
              <a:off x="1999" y="1998"/>
              <a:ext cx="115" cy="65"/>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9"/>
            <p:cNvGrpSpPr>
              <a:grpSpLocks/>
            </p:cNvGrpSpPr>
            <p:nvPr/>
          </p:nvGrpSpPr>
          <p:grpSpPr bwMode="auto">
            <a:xfrm>
              <a:off x="1451" y="2193"/>
              <a:ext cx="347" cy="54"/>
              <a:chOff x="1451" y="2193"/>
              <a:chExt cx="347" cy="54"/>
            </a:xfrm>
          </p:grpSpPr>
          <p:sp>
            <p:nvSpPr>
              <p:cNvPr id="125959" name="Rectangle 7"/>
              <p:cNvSpPr>
                <a:spLocks noChangeArrowheads="1"/>
              </p:cNvSpPr>
              <p:nvPr/>
            </p:nvSpPr>
            <p:spPr bwMode="auto">
              <a:xfrm rot="10080000" flipH="1">
                <a:off x="1509" y="2193"/>
                <a:ext cx="289" cy="16"/>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25960" name="Line 8"/>
              <p:cNvSpPr>
                <a:spLocks noChangeShapeType="1"/>
              </p:cNvSpPr>
              <p:nvPr/>
            </p:nvSpPr>
            <p:spPr bwMode="auto">
              <a:xfrm flipH="1">
                <a:off x="1451" y="2233"/>
                <a:ext cx="55"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4" name="Group 12"/>
            <p:cNvGrpSpPr>
              <a:grpSpLocks/>
            </p:cNvGrpSpPr>
            <p:nvPr/>
          </p:nvGrpSpPr>
          <p:grpSpPr bwMode="auto">
            <a:xfrm>
              <a:off x="1443" y="2138"/>
              <a:ext cx="343" cy="16"/>
              <a:chOff x="1443" y="2138"/>
              <a:chExt cx="343" cy="16"/>
            </a:xfrm>
          </p:grpSpPr>
          <p:sp>
            <p:nvSpPr>
              <p:cNvPr id="125962" name="Rectangle 10"/>
              <p:cNvSpPr>
                <a:spLocks noChangeArrowheads="1"/>
              </p:cNvSpPr>
              <p:nvPr/>
            </p:nvSpPr>
            <p:spPr bwMode="auto">
              <a:xfrm>
                <a:off x="1497" y="2138"/>
                <a:ext cx="289" cy="16"/>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5963" name="Line 11"/>
              <p:cNvSpPr>
                <a:spLocks noChangeShapeType="1"/>
              </p:cNvSpPr>
              <p:nvPr/>
            </p:nvSpPr>
            <p:spPr bwMode="auto">
              <a:xfrm flipH="1">
                <a:off x="1443" y="2145"/>
                <a:ext cx="48"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5" name="Group 15"/>
            <p:cNvGrpSpPr>
              <a:grpSpLocks/>
            </p:cNvGrpSpPr>
            <p:nvPr/>
          </p:nvGrpSpPr>
          <p:grpSpPr bwMode="auto">
            <a:xfrm>
              <a:off x="1458" y="2048"/>
              <a:ext cx="340" cy="53"/>
              <a:chOff x="1458" y="2048"/>
              <a:chExt cx="340" cy="53"/>
            </a:xfrm>
          </p:grpSpPr>
          <p:sp>
            <p:nvSpPr>
              <p:cNvPr id="125965" name="Rectangle 13"/>
              <p:cNvSpPr>
                <a:spLocks noChangeArrowheads="1"/>
              </p:cNvSpPr>
              <p:nvPr/>
            </p:nvSpPr>
            <p:spPr bwMode="auto">
              <a:xfrm rot="720000">
                <a:off x="1508" y="2085"/>
                <a:ext cx="290" cy="16"/>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25966" name="Line 14"/>
              <p:cNvSpPr>
                <a:spLocks noChangeShapeType="1"/>
              </p:cNvSpPr>
              <p:nvPr/>
            </p:nvSpPr>
            <p:spPr bwMode="auto">
              <a:xfrm>
                <a:off x="1458" y="2048"/>
                <a:ext cx="48" cy="12"/>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125968" name="Line 16"/>
            <p:cNvSpPr>
              <a:spLocks noChangeShapeType="1"/>
            </p:cNvSpPr>
            <p:nvPr/>
          </p:nvSpPr>
          <p:spPr bwMode="auto">
            <a:xfrm flipH="1">
              <a:off x="1417" y="2312"/>
              <a:ext cx="6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969" name="Line 17"/>
            <p:cNvSpPr>
              <a:spLocks noChangeShapeType="1"/>
            </p:cNvSpPr>
            <p:nvPr/>
          </p:nvSpPr>
          <p:spPr bwMode="auto">
            <a:xfrm>
              <a:off x="1449" y="2280"/>
              <a:ext cx="0" cy="6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970" name="Line 18"/>
            <p:cNvSpPr>
              <a:spLocks noChangeShapeType="1"/>
            </p:cNvSpPr>
            <p:nvPr/>
          </p:nvSpPr>
          <p:spPr bwMode="auto">
            <a:xfrm flipV="1">
              <a:off x="1441" y="1947"/>
              <a:ext cx="0" cy="64"/>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6" name="Group 22"/>
            <p:cNvGrpSpPr>
              <a:grpSpLocks/>
            </p:cNvGrpSpPr>
            <p:nvPr/>
          </p:nvGrpSpPr>
          <p:grpSpPr bwMode="auto">
            <a:xfrm>
              <a:off x="1352" y="2117"/>
              <a:ext cx="54" cy="53"/>
              <a:chOff x="1352" y="2117"/>
              <a:chExt cx="54" cy="53"/>
            </a:xfrm>
          </p:grpSpPr>
          <p:sp>
            <p:nvSpPr>
              <p:cNvPr id="125971" name="Line 19"/>
              <p:cNvSpPr>
                <a:spLocks noChangeShapeType="1"/>
              </p:cNvSpPr>
              <p:nvPr/>
            </p:nvSpPr>
            <p:spPr bwMode="auto">
              <a:xfrm flipH="1">
                <a:off x="1352" y="2119"/>
                <a:ext cx="5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972" name="Line 20"/>
              <p:cNvSpPr>
                <a:spLocks noChangeShapeType="1"/>
              </p:cNvSpPr>
              <p:nvPr/>
            </p:nvSpPr>
            <p:spPr bwMode="auto">
              <a:xfrm flipH="1">
                <a:off x="1353" y="2168"/>
                <a:ext cx="5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973" name="Line 21"/>
              <p:cNvSpPr>
                <a:spLocks noChangeShapeType="1"/>
              </p:cNvSpPr>
              <p:nvPr/>
            </p:nvSpPr>
            <p:spPr bwMode="auto">
              <a:xfrm>
                <a:off x="1405" y="2117"/>
                <a:ext cx="0" cy="53"/>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5975" name="Line 23"/>
            <p:cNvSpPr>
              <a:spLocks noChangeShapeType="1"/>
            </p:cNvSpPr>
            <p:nvPr/>
          </p:nvSpPr>
          <p:spPr bwMode="auto">
            <a:xfrm>
              <a:off x="1354" y="2091"/>
              <a:ext cx="0" cy="3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5976" name="Line 24"/>
            <p:cNvSpPr>
              <a:spLocks noChangeShapeType="1"/>
            </p:cNvSpPr>
            <p:nvPr/>
          </p:nvSpPr>
          <p:spPr bwMode="auto">
            <a:xfrm flipH="1">
              <a:off x="1354" y="2166"/>
              <a:ext cx="1" cy="27"/>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7" name="Group 31"/>
            <p:cNvGrpSpPr>
              <a:grpSpLocks/>
            </p:cNvGrpSpPr>
            <p:nvPr/>
          </p:nvGrpSpPr>
          <p:grpSpPr bwMode="auto">
            <a:xfrm>
              <a:off x="2957" y="1777"/>
              <a:ext cx="284" cy="455"/>
              <a:chOff x="2957" y="1777"/>
              <a:chExt cx="284" cy="455"/>
            </a:xfrm>
          </p:grpSpPr>
          <p:grpSp>
            <p:nvGrpSpPr>
              <p:cNvPr id="8" name="Group 27"/>
              <p:cNvGrpSpPr>
                <a:grpSpLocks/>
              </p:cNvGrpSpPr>
              <p:nvPr/>
            </p:nvGrpSpPr>
            <p:grpSpPr bwMode="auto">
              <a:xfrm>
                <a:off x="2958" y="1777"/>
                <a:ext cx="283" cy="226"/>
                <a:chOff x="2958" y="1777"/>
                <a:chExt cx="283" cy="226"/>
              </a:xfrm>
            </p:grpSpPr>
            <p:sp>
              <p:nvSpPr>
                <p:cNvPr id="125977" name="Freeform 25"/>
                <p:cNvSpPr>
                  <a:spLocks/>
                </p:cNvSpPr>
                <p:nvPr/>
              </p:nvSpPr>
              <p:spPr bwMode="auto">
                <a:xfrm>
                  <a:off x="2958" y="1777"/>
                  <a:ext cx="89" cy="223"/>
                </a:xfrm>
                <a:custGeom>
                  <a:avLst/>
                  <a:gdLst/>
                  <a:ahLst/>
                  <a:cxnLst>
                    <a:cxn ang="0">
                      <a:pos x="86" y="222"/>
                    </a:cxn>
                    <a:cxn ang="0">
                      <a:pos x="0" y="222"/>
                    </a:cxn>
                    <a:cxn ang="0">
                      <a:pos x="0" y="0"/>
                    </a:cxn>
                    <a:cxn ang="0">
                      <a:pos x="88" y="0"/>
                    </a:cxn>
                  </a:cxnLst>
                  <a:rect l="0" t="0" r="r" b="b"/>
                  <a:pathLst>
                    <a:path w="89" h="223">
                      <a:moveTo>
                        <a:pt x="86" y="222"/>
                      </a:moveTo>
                      <a:lnTo>
                        <a:pt x="0" y="222"/>
                      </a:lnTo>
                      <a:lnTo>
                        <a:pt x="0" y="0"/>
                      </a:lnTo>
                      <a:lnTo>
                        <a:pt x="88"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5978" name="Arc 26"/>
                <p:cNvSpPr>
                  <a:spLocks/>
                </p:cNvSpPr>
                <p:nvPr/>
              </p:nvSpPr>
              <p:spPr bwMode="auto">
                <a:xfrm rot="10800000">
                  <a:off x="3042" y="1777"/>
                  <a:ext cx="199" cy="226"/>
                </a:xfrm>
                <a:custGeom>
                  <a:avLst/>
                  <a:gdLst>
                    <a:gd name="G0" fmla="+- 21600 0 0"/>
                    <a:gd name="G1" fmla="+- 21600 0 0"/>
                    <a:gd name="G2" fmla="+- 21600 0 0"/>
                    <a:gd name="T0" fmla="*/ 21600 w 21600"/>
                    <a:gd name="T1" fmla="*/ 43200 h 43200"/>
                    <a:gd name="T2" fmla="*/ 21491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9" name="Group 30"/>
              <p:cNvGrpSpPr>
                <a:grpSpLocks/>
              </p:cNvGrpSpPr>
              <p:nvPr/>
            </p:nvGrpSpPr>
            <p:grpSpPr bwMode="auto">
              <a:xfrm>
                <a:off x="2957" y="1998"/>
                <a:ext cx="284" cy="234"/>
                <a:chOff x="2957" y="1998"/>
                <a:chExt cx="284" cy="234"/>
              </a:xfrm>
            </p:grpSpPr>
            <p:sp>
              <p:nvSpPr>
                <p:cNvPr id="125980" name="Freeform 28"/>
                <p:cNvSpPr>
                  <a:spLocks/>
                </p:cNvSpPr>
                <p:nvPr/>
              </p:nvSpPr>
              <p:spPr bwMode="auto">
                <a:xfrm>
                  <a:off x="2957" y="1998"/>
                  <a:ext cx="89" cy="231"/>
                </a:xfrm>
                <a:custGeom>
                  <a:avLst/>
                  <a:gdLst/>
                  <a:ahLst/>
                  <a:cxnLst>
                    <a:cxn ang="0">
                      <a:pos x="87" y="230"/>
                    </a:cxn>
                    <a:cxn ang="0">
                      <a:pos x="0" y="230"/>
                    </a:cxn>
                    <a:cxn ang="0">
                      <a:pos x="0" y="0"/>
                    </a:cxn>
                    <a:cxn ang="0">
                      <a:pos x="88" y="0"/>
                    </a:cxn>
                  </a:cxnLst>
                  <a:rect l="0" t="0" r="r" b="b"/>
                  <a:pathLst>
                    <a:path w="89" h="231">
                      <a:moveTo>
                        <a:pt x="87" y="230"/>
                      </a:moveTo>
                      <a:lnTo>
                        <a:pt x="0" y="230"/>
                      </a:lnTo>
                      <a:lnTo>
                        <a:pt x="0" y="0"/>
                      </a:lnTo>
                      <a:lnTo>
                        <a:pt x="88"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5981" name="Arc 29"/>
                <p:cNvSpPr>
                  <a:spLocks/>
                </p:cNvSpPr>
                <p:nvPr/>
              </p:nvSpPr>
              <p:spPr bwMode="auto">
                <a:xfrm rot="10800000">
                  <a:off x="3042" y="1998"/>
                  <a:ext cx="199" cy="234"/>
                </a:xfrm>
                <a:custGeom>
                  <a:avLst/>
                  <a:gdLst>
                    <a:gd name="G0" fmla="+- 21600 0 0"/>
                    <a:gd name="G1" fmla="+- 21600 0 0"/>
                    <a:gd name="G2" fmla="+- 21600 0 0"/>
                    <a:gd name="T0" fmla="*/ 21600 w 21600"/>
                    <a:gd name="T1" fmla="*/ 43200 h 43200"/>
                    <a:gd name="T2" fmla="*/ 21491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0" name="Group 57"/>
            <p:cNvGrpSpPr>
              <a:grpSpLocks/>
            </p:cNvGrpSpPr>
            <p:nvPr/>
          </p:nvGrpSpPr>
          <p:grpSpPr bwMode="auto">
            <a:xfrm>
              <a:off x="2941" y="1790"/>
              <a:ext cx="301" cy="426"/>
              <a:chOff x="2941" y="1790"/>
              <a:chExt cx="301" cy="426"/>
            </a:xfrm>
          </p:grpSpPr>
          <p:grpSp>
            <p:nvGrpSpPr>
              <p:cNvPr id="11" name="Group 35"/>
              <p:cNvGrpSpPr>
                <a:grpSpLocks/>
              </p:cNvGrpSpPr>
              <p:nvPr/>
            </p:nvGrpSpPr>
            <p:grpSpPr bwMode="auto">
              <a:xfrm>
                <a:off x="2964" y="1811"/>
                <a:ext cx="218" cy="159"/>
                <a:chOff x="2964" y="1811"/>
                <a:chExt cx="218" cy="159"/>
              </a:xfrm>
            </p:grpSpPr>
            <p:sp>
              <p:nvSpPr>
                <p:cNvPr id="125984" name="Freeform 32"/>
                <p:cNvSpPr>
                  <a:spLocks/>
                </p:cNvSpPr>
                <p:nvPr/>
              </p:nvSpPr>
              <p:spPr bwMode="auto">
                <a:xfrm>
                  <a:off x="2964" y="1811"/>
                  <a:ext cx="112" cy="155"/>
                </a:xfrm>
                <a:custGeom>
                  <a:avLst/>
                  <a:gdLst/>
                  <a:ahLst/>
                  <a:cxnLst>
                    <a:cxn ang="0">
                      <a:pos x="109" y="0"/>
                    </a:cxn>
                    <a:cxn ang="0">
                      <a:pos x="0" y="0"/>
                    </a:cxn>
                    <a:cxn ang="0">
                      <a:pos x="0" y="154"/>
                    </a:cxn>
                    <a:cxn ang="0">
                      <a:pos x="111" y="154"/>
                    </a:cxn>
                  </a:cxnLst>
                  <a:rect l="0" t="0" r="r" b="b"/>
                  <a:pathLst>
                    <a:path w="112" h="155">
                      <a:moveTo>
                        <a:pt x="109" y="0"/>
                      </a:moveTo>
                      <a:lnTo>
                        <a:pt x="0" y="0"/>
                      </a:lnTo>
                      <a:lnTo>
                        <a:pt x="0" y="154"/>
                      </a:lnTo>
                      <a:lnTo>
                        <a:pt x="111" y="154"/>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5985" name="Arc 33"/>
                <p:cNvSpPr>
                  <a:spLocks/>
                </p:cNvSpPr>
                <p:nvPr/>
              </p:nvSpPr>
              <p:spPr bwMode="auto">
                <a:xfrm rot="10800000">
                  <a:off x="3074" y="1812"/>
                  <a:ext cx="108" cy="7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5986" name="Arc 34"/>
                <p:cNvSpPr>
                  <a:spLocks/>
                </p:cNvSpPr>
                <p:nvPr/>
              </p:nvSpPr>
              <p:spPr bwMode="auto">
                <a:xfrm rot="10800000">
                  <a:off x="3074" y="1895"/>
                  <a:ext cx="108" cy="75"/>
                </a:xfrm>
                <a:custGeom>
                  <a:avLst/>
                  <a:gdLst>
                    <a:gd name="G0" fmla="+- 21600 0 0"/>
                    <a:gd name="G1" fmla="+- 21599 0 0"/>
                    <a:gd name="G2" fmla="+- 21600 0 0"/>
                    <a:gd name="T0" fmla="*/ 0 w 21600"/>
                    <a:gd name="T1" fmla="*/ 21599 h 21599"/>
                    <a:gd name="T2" fmla="*/ 2140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7"/>
                        <a:pt x="9549" y="109"/>
                        <a:pt x="21399" y="-1"/>
                      </a:cubicBezTo>
                    </a:path>
                    <a:path w="21600" h="21599" stroke="0" extrusionOk="0">
                      <a:moveTo>
                        <a:pt x="0" y="21599"/>
                      </a:moveTo>
                      <a:cubicBezTo>
                        <a:pt x="0" y="9747"/>
                        <a:pt x="9549" y="109"/>
                        <a:pt x="21399" y="-1"/>
                      </a:cubicBezTo>
                      <a:lnTo>
                        <a:pt x="21600"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2" name="Group 39"/>
              <p:cNvGrpSpPr>
                <a:grpSpLocks/>
              </p:cNvGrpSpPr>
              <p:nvPr/>
            </p:nvGrpSpPr>
            <p:grpSpPr bwMode="auto">
              <a:xfrm>
                <a:off x="2949" y="1800"/>
                <a:ext cx="266" cy="180"/>
                <a:chOff x="2949" y="1800"/>
                <a:chExt cx="266" cy="180"/>
              </a:xfrm>
            </p:grpSpPr>
            <p:sp>
              <p:nvSpPr>
                <p:cNvPr id="125988" name="Freeform 36"/>
                <p:cNvSpPr>
                  <a:spLocks/>
                </p:cNvSpPr>
                <p:nvPr/>
              </p:nvSpPr>
              <p:spPr bwMode="auto">
                <a:xfrm>
                  <a:off x="2949" y="1801"/>
                  <a:ext cx="138" cy="177"/>
                </a:xfrm>
                <a:custGeom>
                  <a:avLst/>
                  <a:gdLst/>
                  <a:ahLst/>
                  <a:cxnLst>
                    <a:cxn ang="0">
                      <a:pos x="135" y="0"/>
                    </a:cxn>
                    <a:cxn ang="0">
                      <a:pos x="0" y="0"/>
                    </a:cxn>
                    <a:cxn ang="0">
                      <a:pos x="0" y="176"/>
                    </a:cxn>
                    <a:cxn ang="0">
                      <a:pos x="137" y="176"/>
                    </a:cxn>
                  </a:cxnLst>
                  <a:rect l="0" t="0" r="r" b="b"/>
                  <a:pathLst>
                    <a:path w="138" h="177">
                      <a:moveTo>
                        <a:pt x="135" y="0"/>
                      </a:moveTo>
                      <a:lnTo>
                        <a:pt x="0" y="0"/>
                      </a:lnTo>
                      <a:lnTo>
                        <a:pt x="0" y="176"/>
                      </a:lnTo>
                      <a:lnTo>
                        <a:pt x="137" y="176"/>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5989" name="Arc 37"/>
                <p:cNvSpPr>
                  <a:spLocks/>
                </p:cNvSpPr>
                <p:nvPr/>
              </p:nvSpPr>
              <p:spPr bwMode="auto">
                <a:xfrm rot="10800000">
                  <a:off x="3088" y="1800"/>
                  <a:ext cx="127" cy="89"/>
                </a:xfrm>
                <a:custGeom>
                  <a:avLst/>
                  <a:gdLst>
                    <a:gd name="G0" fmla="+- 21600 0 0"/>
                    <a:gd name="G1" fmla="+- 243 0 0"/>
                    <a:gd name="G2" fmla="+- 21600 0 0"/>
                    <a:gd name="T0" fmla="*/ 21428 w 21600"/>
                    <a:gd name="T1" fmla="*/ 21842 h 21842"/>
                    <a:gd name="T2" fmla="*/ 1 w 21600"/>
                    <a:gd name="T3" fmla="*/ 0 h 21842"/>
                    <a:gd name="T4" fmla="*/ 21600 w 21600"/>
                    <a:gd name="T5" fmla="*/ 243 h 21842"/>
                  </a:gdLst>
                  <a:ahLst/>
                  <a:cxnLst>
                    <a:cxn ang="0">
                      <a:pos x="T0" y="T1"/>
                    </a:cxn>
                    <a:cxn ang="0">
                      <a:pos x="T2" y="T3"/>
                    </a:cxn>
                    <a:cxn ang="0">
                      <a:pos x="T4" y="T5"/>
                    </a:cxn>
                  </a:cxnLst>
                  <a:rect l="0" t="0" r="r" b="b"/>
                  <a:pathLst>
                    <a:path w="21600" h="21842" fill="none" extrusionOk="0">
                      <a:moveTo>
                        <a:pt x="21427" y="21842"/>
                      </a:moveTo>
                      <a:cubicBezTo>
                        <a:pt x="9566" y="21747"/>
                        <a:pt x="0" y="12105"/>
                        <a:pt x="0" y="243"/>
                      </a:cubicBezTo>
                      <a:cubicBezTo>
                        <a:pt x="-1" y="161"/>
                        <a:pt x="0" y="80"/>
                        <a:pt x="1" y="0"/>
                      </a:cubicBezTo>
                    </a:path>
                    <a:path w="21600" h="21842" stroke="0" extrusionOk="0">
                      <a:moveTo>
                        <a:pt x="21427" y="21842"/>
                      </a:moveTo>
                      <a:cubicBezTo>
                        <a:pt x="9566" y="21747"/>
                        <a:pt x="0" y="12105"/>
                        <a:pt x="0" y="243"/>
                      </a:cubicBezTo>
                      <a:cubicBezTo>
                        <a:pt x="-1" y="161"/>
                        <a:pt x="0" y="80"/>
                        <a:pt x="1" y="0"/>
                      </a:cubicBezTo>
                      <a:lnTo>
                        <a:pt x="21600" y="243"/>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5990" name="Arc 38"/>
                <p:cNvSpPr>
                  <a:spLocks/>
                </p:cNvSpPr>
                <p:nvPr/>
              </p:nvSpPr>
              <p:spPr bwMode="auto">
                <a:xfrm rot="10800000">
                  <a:off x="3088" y="1894"/>
                  <a:ext cx="127" cy="86"/>
                </a:xfrm>
                <a:custGeom>
                  <a:avLst/>
                  <a:gdLst>
                    <a:gd name="G0" fmla="+- 21599 0 0"/>
                    <a:gd name="G1" fmla="+- 21599 0 0"/>
                    <a:gd name="G2" fmla="+- 21600 0 0"/>
                    <a:gd name="T0" fmla="*/ 0 w 21599"/>
                    <a:gd name="T1" fmla="*/ 21350 h 21599"/>
                    <a:gd name="T2" fmla="*/ 21431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50"/>
                      </a:moveTo>
                      <a:cubicBezTo>
                        <a:pt x="136" y="9583"/>
                        <a:pt x="9664" y="91"/>
                        <a:pt x="21430" y="-1"/>
                      </a:cubicBezTo>
                    </a:path>
                    <a:path w="21599" h="21599" stroke="0" extrusionOk="0">
                      <a:moveTo>
                        <a:pt x="0" y="21350"/>
                      </a:moveTo>
                      <a:cubicBezTo>
                        <a:pt x="136" y="9583"/>
                        <a:pt x="9664" y="91"/>
                        <a:pt x="21430"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3" name="Group 43"/>
              <p:cNvGrpSpPr>
                <a:grpSpLocks/>
              </p:cNvGrpSpPr>
              <p:nvPr/>
            </p:nvGrpSpPr>
            <p:grpSpPr bwMode="auto">
              <a:xfrm>
                <a:off x="2964" y="2036"/>
                <a:ext cx="218" cy="160"/>
                <a:chOff x="2964" y="2036"/>
                <a:chExt cx="218" cy="160"/>
              </a:xfrm>
            </p:grpSpPr>
            <p:sp>
              <p:nvSpPr>
                <p:cNvPr id="125992" name="Freeform 40"/>
                <p:cNvSpPr>
                  <a:spLocks/>
                </p:cNvSpPr>
                <p:nvPr/>
              </p:nvSpPr>
              <p:spPr bwMode="auto">
                <a:xfrm>
                  <a:off x="2964" y="2036"/>
                  <a:ext cx="112" cy="155"/>
                </a:xfrm>
                <a:custGeom>
                  <a:avLst/>
                  <a:gdLst/>
                  <a:ahLst/>
                  <a:cxnLst>
                    <a:cxn ang="0">
                      <a:pos x="109" y="0"/>
                    </a:cxn>
                    <a:cxn ang="0">
                      <a:pos x="0" y="0"/>
                    </a:cxn>
                    <a:cxn ang="0">
                      <a:pos x="0" y="154"/>
                    </a:cxn>
                    <a:cxn ang="0">
                      <a:pos x="111" y="154"/>
                    </a:cxn>
                  </a:cxnLst>
                  <a:rect l="0" t="0" r="r" b="b"/>
                  <a:pathLst>
                    <a:path w="112" h="155">
                      <a:moveTo>
                        <a:pt x="109" y="0"/>
                      </a:moveTo>
                      <a:lnTo>
                        <a:pt x="0" y="0"/>
                      </a:lnTo>
                      <a:lnTo>
                        <a:pt x="0" y="154"/>
                      </a:lnTo>
                      <a:lnTo>
                        <a:pt x="111" y="154"/>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5993" name="Arc 41"/>
                <p:cNvSpPr>
                  <a:spLocks/>
                </p:cNvSpPr>
                <p:nvPr/>
              </p:nvSpPr>
              <p:spPr bwMode="auto">
                <a:xfrm rot="10800000">
                  <a:off x="3074" y="2037"/>
                  <a:ext cx="108" cy="7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5994" name="Arc 42"/>
                <p:cNvSpPr>
                  <a:spLocks/>
                </p:cNvSpPr>
                <p:nvPr/>
              </p:nvSpPr>
              <p:spPr bwMode="auto">
                <a:xfrm rot="10800000">
                  <a:off x="3074" y="2118"/>
                  <a:ext cx="108" cy="78"/>
                </a:xfrm>
                <a:custGeom>
                  <a:avLst/>
                  <a:gdLst>
                    <a:gd name="G0" fmla="+- 21598 0 0"/>
                    <a:gd name="G1" fmla="+- 21599 0 0"/>
                    <a:gd name="G2" fmla="+- 21600 0 0"/>
                    <a:gd name="T0" fmla="*/ 0 w 21598"/>
                    <a:gd name="T1" fmla="*/ 21324 h 21599"/>
                    <a:gd name="T2" fmla="*/ 21399 w 21598"/>
                    <a:gd name="T3" fmla="*/ 0 h 21599"/>
                    <a:gd name="T4" fmla="*/ 21598 w 21598"/>
                    <a:gd name="T5" fmla="*/ 21599 h 21599"/>
                  </a:gdLst>
                  <a:ahLst/>
                  <a:cxnLst>
                    <a:cxn ang="0">
                      <a:pos x="T0" y="T1"/>
                    </a:cxn>
                    <a:cxn ang="0">
                      <a:pos x="T2" y="T3"/>
                    </a:cxn>
                    <a:cxn ang="0">
                      <a:pos x="T4" y="T5"/>
                    </a:cxn>
                  </a:cxnLst>
                  <a:rect l="0" t="0" r="r" b="b"/>
                  <a:pathLst>
                    <a:path w="21598" h="21599" fill="none" extrusionOk="0">
                      <a:moveTo>
                        <a:pt x="-1" y="21323"/>
                      </a:moveTo>
                      <a:cubicBezTo>
                        <a:pt x="149" y="9580"/>
                        <a:pt x="9654" y="108"/>
                        <a:pt x="21398" y="-1"/>
                      </a:cubicBezTo>
                    </a:path>
                    <a:path w="21598" h="21599" stroke="0" extrusionOk="0">
                      <a:moveTo>
                        <a:pt x="-1" y="21323"/>
                      </a:moveTo>
                      <a:cubicBezTo>
                        <a:pt x="149" y="9580"/>
                        <a:pt x="9654" y="108"/>
                        <a:pt x="21398" y="-1"/>
                      </a:cubicBezTo>
                      <a:lnTo>
                        <a:pt x="21598"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4" name="Group 47"/>
              <p:cNvGrpSpPr>
                <a:grpSpLocks/>
              </p:cNvGrpSpPr>
              <p:nvPr/>
            </p:nvGrpSpPr>
            <p:grpSpPr bwMode="auto">
              <a:xfrm>
                <a:off x="2949" y="2023"/>
                <a:ext cx="266" cy="180"/>
                <a:chOff x="2949" y="2023"/>
                <a:chExt cx="266" cy="180"/>
              </a:xfrm>
            </p:grpSpPr>
            <p:sp>
              <p:nvSpPr>
                <p:cNvPr id="125996" name="Freeform 44"/>
                <p:cNvSpPr>
                  <a:spLocks/>
                </p:cNvSpPr>
                <p:nvPr/>
              </p:nvSpPr>
              <p:spPr bwMode="auto">
                <a:xfrm>
                  <a:off x="2949" y="2023"/>
                  <a:ext cx="138" cy="179"/>
                </a:xfrm>
                <a:custGeom>
                  <a:avLst/>
                  <a:gdLst/>
                  <a:ahLst/>
                  <a:cxnLst>
                    <a:cxn ang="0">
                      <a:pos x="135" y="0"/>
                    </a:cxn>
                    <a:cxn ang="0">
                      <a:pos x="0" y="0"/>
                    </a:cxn>
                    <a:cxn ang="0">
                      <a:pos x="0" y="178"/>
                    </a:cxn>
                    <a:cxn ang="0">
                      <a:pos x="137" y="178"/>
                    </a:cxn>
                  </a:cxnLst>
                  <a:rect l="0" t="0" r="r" b="b"/>
                  <a:pathLst>
                    <a:path w="138" h="179">
                      <a:moveTo>
                        <a:pt x="135" y="0"/>
                      </a:moveTo>
                      <a:lnTo>
                        <a:pt x="0" y="0"/>
                      </a:lnTo>
                      <a:lnTo>
                        <a:pt x="0" y="178"/>
                      </a:lnTo>
                      <a:lnTo>
                        <a:pt x="137" y="178"/>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5997" name="Arc 45"/>
                <p:cNvSpPr>
                  <a:spLocks/>
                </p:cNvSpPr>
                <p:nvPr/>
              </p:nvSpPr>
              <p:spPr bwMode="auto">
                <a:xfrm rot="10800000">
                  <a:off x="3088" y="2025"/>
                  <a:ext cx="127" cy="88"/>
                </a:xfrm>
                <a:custGeom>
                  <a:avLst/>
                  <a:gdLst>
                    <a:gd name="G0" fmla="+- 21600 0 0"/>
                    <a:gd name="G1" fmla="+- 246 0 0"/>
                    <a:gd name="G2" fmla="+- 21600 0 0"/>
                    <a:gd name="T0" fmla="*/ 21428 w 21600"/>
                    <a:gd name="T1" fmla="*/ 21845 h 21845"/>
                    <a:gd name="T2" fmla="*/ 1 w 21600"/>
                    <a:gd name="T3" fmla="*/ 0 h 21845"/>
                    <a:gd name="T4" fmla="*/ 21600 w 21600"/>
                    <a:gd name="T5" fmla="*/ 246 h 21845"/>
                  </a:gdLst>
                  <a:ahLst/>
                  <a:cxnLst>
                    <a:cxn ang="0">
                      <a:pos x="T0" y="T1"/>
                    </a:cxn>
                    <a:cxn ang="0">
                      <a:pos x="T2" y="T3"/>
                    </a:cxn>
                    <a:cxn ang="0">
                      <a:pos x="T4" y="T5"/>
                    </a:cxn>
                  </a:cxnLst>
                  <a:rect l="0" t="0" r="r" b="b"/>
                  <a:pathLst>
                    <a:path w="21600" h="21845" fill="none" extrusionOk="0">
                      <a:moveTo>
                        <a:pt x="21427" y="21845"/>
                      </a:moveTo>
                      <a:cubicBezTo>
                        <a:pt x="9566" y="21750"/>
                        <a:pt x="0" y="12108"/>
                        <a:pt x="0" y="246"/>
                      </a:cubicBezTo>
                      <a:cubicBezTo>
                        <a:pt x="-1" y="163"/>
                        <a:pt x="0" y="81"/>
                        <a:pt x="1" y="0"/>
                      </a:cubicBezTo>
                    </a:path>
                    <a:path w="21600" h="21845" stroke="0" extrusionOk="0">
                      <a:moveTo>
                        <a:pt x="21427" y="21845"/>
                      </a:moveTo>
                      <a:cubicBezTo>
                        <a:pt x="9566" y="21750"/>
                        <a:pt x="0" y="12108"/>
                        <a:pt x="0" y="246"/>
                      </a:cubicBezTo>
                      <a:cubicBezTo>
                        <a:pt x="-1" y="163"/>
                        <a:pt x="0" y="81"/>
                        <a:pt x="1" y="0"/>
                      </a:cubicBezTo>
                      <a:lnTo>
                        <a:pt x="21600" y="246"/>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5998" name="Arc 46"/>
                <p:cNvSpPr>
                  <a:spLocks/>
                </p:cNvSpPr>
                <p:nvPr/>
              </p:nvSpPr>
              <p:spPr bwMode="auto">
                <a:xfrm rot="10800000">
                  <a:off x="3087" y="2115"/>
                  <a:ext cx="128" cy="88"/>
                </a:xfrm>
                <a:custGeom>
                  <a:avLst/>
                  <a:gdLst>
                    <a:gd name="G0" fmla="+- 21600 0 0"/>
                    <a:gd name="G1" fmla="+- 21599 0 0"/>
                    <a:gd name="G2" fmla="+- 21600 0 0"/>
                    <a:gd name="T0" fmla="*/ 0 w 21600"/>
                    <a:gd name="T1" fmla="*/ 21599 h 21599"/>
                    <a:gd name="T2" fmla="*/ 21431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35"/>
                        <a:pt x="9567" y="92"/>
                        <a:pt x="21430" y="-1"/>
                      </a:cubicBezTo>
                    </a:path>
                    <a:path w="21600" h="21599" stroke="0" extrusionOk="0">
                      <a:moveTo>
                        <a:pt x="0" y="21599"/>
                      </a:moveTo>
                      <a:cubicBezTo>
                        <a:pt x="0" y="9735"/>
                        <a:pt x="9567" y="92"/>
                        <a:pt x="21430" y="-1"/>
                      </a:cubicBezTo>
                      <a:lnTo>
                        <a:pt x="21600"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5" name="Group 56"/>
              <p:cNvGrpSpPr>
                <a:grpSpLocks/>
              </p:cNvGrpSpPr>
              <p:nvPr/>
            </p:nvGrpSpPr>
            <p:grpSpPr bwMode="auto">
              <a:xfrm>
                <a:off x="2941" y="1790"/>
                <a:ext cx="301" cy="426"/>
                <a:chOff x="2941" y="1790"/>
                <a:chExt cx="301" cy="426"/>
              </a:xfrm>
            </p:grpSpPr>
            <p:grpSp>
              <p:nvGrpSpPr>
                <p:cNvPr id="16" name="Group 51"/>
                <p:cNvGrpSpPr>
                  <a:grpSpLocks/>
                </p:cNvGrpSpPr>
                <p:nvPr/>
              </p:nvGrpSpPr>
              <p:grpSpPr bwMode="auto">
                <a:xfrm>
                  <a:off x="2941" y="1790"/>
                  <a:ext cx="301" cy="204"/>
                  <a:chOff x="2941" y="1790"/>
                  <a:chExt cx="301" cy="204"/>
                </a:xfrm>
              </p:grpSpPr>
              <p:sp>
                <p:nvSpPr>
                  <p:cNvPr id="126000" name="Freeform 48"/>
                  <p:cNvSpPr>
                    <a:spLocks/>
                  </p:cNvSpPr>
                  <p:nvPr/>
                </p:nvSpPr>
                <p:spPr bwMode="auto">
                  <a:xfrm>
                    <a:off x="2941" y="1792"/>
                    <a:ext cx="154" cy="200"/>
                  </a:xfrm>
                  <a:custGeom>
                    <a:avLst/>
                    <a:gdLst/>
                    <a:ahLst/>
                    <a:cxnLst>
                      <a:cxn ang="0">
                        <a:pos x="150" y="0"/>
                      </a:cxn>
                      <a:cxn ang="0">
                        <a:pos x="0" y="0"/>
                      </a:cxn>
                      <a:cxn ang="0">
                        <a:pos x="0" y="199"/>
                      </a:cxn>
                      <a:cxn ang="0">
                        <a:pos x="153" y="199"/>
                      </a:cxn>
                    </a:cxnLst>
                    <a:rect l="0" t="0" r="r" b="b"/>
                    <a:pathLst>
                      <a:path w="154" h="200">
                        <a:moveTo>
                          <a:pt x="150" y="0"/>
                        </a:moveTo>
                        <a:lnTo>
                          <a:pt x="0" y="0"/>
                        </a:lnTo>
                        <a:lnTo>
                          <a:pt x="0" y="199"/>
                        </a:lnTo>
                        <a:lnTo>
                          <a:pt x="153" y="199"/>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6001" name="Arc 49"/>
                  <p:cNvSpPr>
                    <a:spLocks/>
                  </p:cNvSpPr>
                  <p:nvPr/>
                </p:nvSpPr>
                <p:spPr bwMode="auto">
                  <a:xfrm rot="10800000">
                    <a:off x="3096" y="1790"/>
                    <a:ext cx="146" cy="9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6002" name="Arc 50"/>
                  <p:cNvSpPr>
                    <a:spLocks/>
                  </p:cNvSpPr>
                  <p:nvPr/>
                </p:nvSpPr>
                <p:spPr bwMode="auto">
                  <a:xfrm rot="10800000">
                    <a:off x="3096" y="1897"/>
                    <a:ext cx="146" cy="97"/>
                  </a:xfrm>
                  <a:custGeom>
                    <a:avLst/>
                    <a:gdLst>
                      <a:gd name="G0" fmla="+- 21599 0 0"/>
                      <a:gd name="G1" fmla="+- 21599 0 0"/>
                      <a:gd name="G2" fmla="+- 21600 0 0"/>
                      <a:gd name="T0" fmla="*/ 0 w 21599"/>
                      <a:gd name="T1" fmla="*/ 21377 h 21599"/>
                      <a:gd name="T2" fmla="*/ 21452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77"/>
                        </a:moveTo>
                        <a:cubicBezTo>
                          <a:pt x="121" y="9592"/>
                          <a:pt x="9666" y="79"/>
                          <a:pt x="21451" y="-1"/>
                        </a:cubicBezTo>
                      </a:path>
                      <a:path w="21599" h="21599" stroke="0" extrusionOk="0">
                        <a:moveTo>
                          <a:pt x="0" y="21377"/>
                        </a:moveTo>
                        <a:cubicBezTo>
                          <a:pt x="121" y="9592"/>
                          <a:pt x="9666" y="79"/>
                          <a:pt x="21451"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55"/>
                <p:cNvGrpSpPr>
                  <a:grpSpLocks/>
                </p:cNvGrpSpPr>
                <p:nvPr/>
              </p:nvGrpSpPr>
              <p:grpSpPr bwMode="auto">
                <a:xfrm>
                  <a:off x="2941" y="2013"/>
                  <a:ext cx="301" cy="203"/>
                  <a:chOff x="2941" y="2013"/>
                  <a:chExt cx="301" cy="203"/>
                </a:xfrm>
              </p:grpSpPr>
              <p:sp>
                <p:nvSpPr>
                  <p:cNvPr id="126004" name="Freeform 52"/>
                  <p:cNvSpPr>
                    <a:spLocks/>
                  </p:cNvSpPr>
                  <p:nvPr/>
                </p:nvSpPr>
                <p:spPr bwMode="auto">
                  <a:xfrm>
                    <a:off x="2941" y="2014"/>
                    <a:ext cx="154" cy="201"/>
                  </a:xfrm>
                  <a:custGeom>
                    <a:avLst/>
                    <a:gdLst/>
                    <a:ahLst/>
                    <a:cxnLst>
                      <a:cxn ang="0">
                        <a:pos x="150" y="0"/>
                      </a:cxn>
                      <a:cxn ang="0">
                        <a:pos x="0" y="0"/>
                      </a:cxn>
                      <a:cxn ang="0">
                        <a:pos x="0" y="200"/>
                      </a:cxn>
                      <a:cxn ang="0">
                        <a:pos x="153" y="200"/>
                      </a:cxn>
                    </a:cxnLst>
                    <a:rect l="0" t="0" r="r" b="b"/>
                    <a:pathLst>
                      <a:path w="154" h="201">
                        <a:moveTo>
                          <a:pt x="150" y="0"/>
                        </a:moveTo>
                        <a:lnTo>
                          <a:pt x="0" y="0"/>
                        </a:lnTo>
                        <a:lnTo>
                          <a:pt x="0" y="200"/>
                        </a:lnTo>
                        <a:lnTo>
                          <a:pt x="153" y="20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6005" name="Arc 53"/>
                  <p:cNvSpPr>
                    <a:spLocks/>
                  </p:cNvSpPr>
                  <p:nvPr/>
                </p:nvSpPr>
                <p:spPr bwMode="auto">
                  <a:xfrm rot="10800000">
                    <a:off x="3096" y="2013"/>
                    <a:ext cx="146" cy="9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6006" name="Arc 54"/>
                  <p:cNvSpPr>
                    <a:spLocks/>
                  </p:cNvSpPr>
                  <p:nvPr/>
                </p:nvSpPr>
                <p:spPr bwMode="auto">
                  <a:xfrm rot="10800000">
                    <a:off x="3096" y="2119"/>
                    <a:ext cx="146" cy="97"/>
                  </a:xfrm>
                  <a:custGeom>
                    <a:avLst/>
                    <a:gdLst>
                      <a:gd name="G0" fmla="+- 21599 0 0"/>
                      <a:gd name="G1" fmla="+- 21599 0 0"/>
                      <a:gd name="G2" fmla="+- 21600 0 0"/>
                      <a:gd name="T0" fmla="*/ 0 w 21599"/>
                      <a:gd name="T1" fmla="*/ 21377 h 21599"/>
                      <a:gd name="T2" fmla="*/ 21452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77"/>
                        </a:moveTo>
                        <a:cubicBezTo>
                          <a:pt x="121" y="9592"/>
                          <a:pt x="9666" y="79"/>
                          <a:pt x="21451" y="-1"/>
                        </a:cubicBezTo>
                      </a:path>
                      <a:path w="21599" h="21599" stroke="0" extrusionOk="0">
                        <a:moveTo>
                          <a:pt x="0" y="21377"/>
                        </a:moveTo>
                        <a:cubicBezTo>
                          <a:pt x="121" y="9592"/>
                          <a:pt x="9666" y="79"/>
                          <a:pt x="21451"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26010" name="Rectangle 58"/>
            <p:cNvSpPr>
              <a:spLocks noChangeArrowheads="1"/>
            </p:cNvSpPr>
            <p:nvPr/>
          </p:nvSpPr>
          <p:spPr bwMode="auto">
            <a:xfrm>
              <a:off x="2827" y="1751"/>
              <a:ext cx="167" cy="501"/>
            </a:xfrm>
            <a:prstGeom prst="rect">
              <a:avLst/>
            </a:prstGeom>
            <a:solidFill>
              <a:srgbClr val="8FAC97"/>
            </a:solidFill>
            <a:ln w="9525">
              <a:noFill/>
              <a:miter lim="800000"/>
              <a:headEnd/>
              <a:tailEnd/>
            </a:ln>
            <a:effectLst/>
          </p:spPr>
          <p:txBody>
            <a:bodyPr wrap="none" anchor="ctr"/>
            <a:lstStyle/>
            <a:p>
              <a:endParaRPr lang="en-GB"/>
            </a:p>
          </p:txBody>
        </p:sp>
        <p:sp>
          <p:nvSpPr>
            <p:cNvPr id="126011" name="Rectangle 59"/>
            <p:cNvSpPr>
              <a:spLocks noChangeArrowheads="1"/>
            </p:cNvSpPr>
            <p:nvPr/>
          </p:nvSpPr>
          <p:spPr bwMode="auto">
            <a:xfrm>
              <a:off x="2844" y="1773"/>
              <a:ext cx="146" cy="457"/>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26012" name="Rectangle 60" descr="Dotted diamond"/>
            <p:cNvSpPr>
              <a:spLocks noChangeArrowheads="1"/>
            </p:cNvSpPr>
            <p:nvPr/>
          </p:nvSpPr>
          <p:spPr bwMode="auto">
            <a:xfrm>
              <a:off x="2846" y="1942"/>
              <a:ext cx="144" cy="115"/>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26013" name="Rectangle 61"/>
            <p:cNvSpPr>
              <a:spLocks noChangeArrowheads="1"/>
            </p:cNvSpPr>
            <p:nvPr/>
          </p:nvSpPr>
          <p:spPr bwMode="auto">
            <a:xfrm>
              <a:off x="2165" y="1754"/>
              <a:ext cx="667" cy="49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6014" name="Line 62"/>
            <p:cNvSpPr>
              <a:spLocks noChangeShapeType="1"/>
            </p:cNvSpPr>
            <p:nvPr/>
          </p:nvSpPr>
          <p:spPr bwMode="auto">
            <a:xfrm>
              <a:off x="2694" y="1746"/>
              <a:ext cx="47"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15" name="Line 63"/>
            <p:cNvSpPr>
              <a:spLocks noChangeShapeType="1"/>
            </p:cNvSpPr>
            <p:nvPr/>
          </p:nvSpPr>
          <p:spPr bwMode="auto">
            <a:xfrm>
              <a:off x="2647"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16" name="Line 64"/>
            <p:cNvSpPr>
              <a:spLocks noChangeShapeType="1"/>
            </p:cNvSpPr>
            <p:nvPr/>
          </p:nvSpPr>
          <p:spPr bwMode="auto">
            <a:xfrm>
              <a:off x="2599"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17" name="Line 65"/>
            <p:cNvSpPr>
              <a:spLocks noChangeShapeType="1"/>
            </p:cNvSpPr>
            <p:nvPr/>
          </p:nvSpPr>
          <p:spPr bwMode="auto">
            <a:xfrm>
              <a:off x="2549" y="1746"/>
              <a:ext cx="46"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18" name="Line 66"/>
            <p:cNvSpPr>
              <a:spLocks noChangeShapeType="1"/>
            </p:cNvSpPr>
            <p:nvPr/>
          </p:nvSpPr>
          <p:spPr bwMode="auto">
            <a:xfrm>
              <a:off x="2497" y="1746"/>
              <a:ext cx="52"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19" name="Line 67"/>
            <p:cNvSpPr>
              <a:spLocks noChangeShapeType="1"/>
            </p:cNvSpPr>
            <p:nvPr/>
          </p:nvSpPr>
          <p:spPr bwMode="auto">
            <a:xfrm>
              <a:off x="2452" y="1746"/>
              <a:ext cx="49"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20" name="Line 68"/>
            <p:cNvSpPr>
              <a:spLocks noChangeShapeType="1"/>
            </p:cNvSpPr>
            <p:nvPr/>
          </p:nvSpPr>
          <p:spPr bwMode="auto">
            <a:xfrm>
              <a:off x="2403"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21" name="Line 69"/>
            <p:cNvSpPr>
              <a:spLocks noChangeShapeType="1"/>
            </p:cNvSpPr>
            <p:nvPr/>
          </p:nvSpPr>
          <p:spPr bwMode="auto">
            <a:xfrm>
              <a:off x="2351" y="1746"/>
              <a:ext cx="50"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22" name="Line 70"/>
            <p:cNvSpPr>
              <a:spLocks noChangeShapeType="1"/>
            </p:cNvSpPr>
            <p:nvPr/>
          </p:nvSpPr>
          <p:spPr bwMode="auto">
            <a:xfrm>
              <a:off x="2307" y="1746"/>
              <a:ext cx="45"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23" name="Line 71"/>
            <p:cNvSpPr>
              <a:spLocks noChangeShapeType="1"/>
            </p:cNvSpPr>
            <p:nvPr/>
          </p:nvSpPr>
          <p:spPr bwMode="auto">
            <a:xfrm>
              <a:off x="2258"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24" name="Line 72"/>
            <p:cNvSpPr>
              <a:spLocks noChangeShapeType="1"/>
            </p:cNvSpPr>
            <p:nvPr/>
          </p:nvSpPr>
          <p:spPr bwMode="auto">
            <a:xfrm>
              <a:off x="2211" y="1746"/>
              <a:ext cx="47"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25" name="Line 73"/>
            <p:cNvSpPr>
              <a:spLocks noChangeShapeType="1"/>
            </p:cNvSpPr>
            <p:nvPr/>
          </p:nvSpPr>
          <p:spPr bwMode="auto">
            <a:xfrm>
              <a:off x="2741" y="1746"/>
              <a:ext cx="46"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26" name="Rectangle 74"/>
            <p:cNvSpPr>
              <a:spLocks noChangeArrowheads="1"/>
            </p:cNvSpPr>
            <p:nvPr/>
          </p:nvSpPr>
          <p:spPr bwMode="auto">
            <a:xfrm>
              <a:off x="2119" y="1785"/>
              <a:ext cx="38" cy="434"/>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6027" name="Rectangle 75"/>
            <p:cNvSpPr>
              <a:spLocks noChangeArrowheads="1"/>
            </p:cNvSpPr>
            <p:nvPr/>
          </p:nvSpPr>
          <p:spPr bwMode="auto">
            <a:xfrm>
              <a:off x="1774" y="2109"/>
              <a:ext cx="337" cy="65"/>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6028" name="Arc 76"/>
            <p:cNvSpPr>
              <a:spLocks/>
            </p:cNvSpPr>
            <p:nvPr/>
          </p:nvSpPr>
          <p:spPr bwMode="auto">
            <a:xfrm rot="10680000">
              <a:off x="2046" y="1828"/>
              <a:ext cx="70" cy="124"/>
            </a:xfrm>
            <a:custGeom>
              <a:avLst/>
              <a:gdLst>
                <a:gd name="G0" fmla="+- 1697 0 0"/>
                <a:gd name="G1" fmla="+- 21600 0 0"/>
                <a:gd name="G2" fmla="+- 21600 0 0"/>
                <a:gd name="T0" fmla="*/ 1028 w 23297"/>
                <a:gd name="T1" fmla="*/ 10 h 43200"/>
                <a:gd name="T2" fmla="*/ 0 w 23297"/>
                <a:gd name="T3" fmla="*/ 43133 h 43200"/>
                <a:gd name="T4" fmla="*/ 1697 w 23297"/>
                <a:gd name="T5" fmla="*/ 21600 h 43200"/>
              </a:gdLst>
              <a:ahLst/>
              <a:cxnLst>
                <a:cxn ang="0">
                  <a:pos x="T0" y="T1"/>
                </a:cxn>
                <a:cxn ang="0">
                  <a:pos x="T2" y="T3"/>
                </a:cxn>
                <a:cxn ang="0">
                  <a:pos x="T4" y="T5"/>
                </a:cxn>
              </a:cxnLst>
              <a:rect l="0" t="0" r="r" b="b"/>
              <a:pathLst>
                <a:path w="23297" h="43200" fill="none" extrusionOk="0">
                  <a:moveTo>
                    <a:pt x="1028" y="10"/>
                  </a:moveTo>
                  <a:cubicBezTo>
                    <a:pt x="1250" y="3"/>
                    <a:pt x="1473" y="-1"/>
                    <a:pt x="1697" y="0"/>
                  </a:cubicBezTo>
                  <a:cubicBezTo>
                    <a:pt x="13626" y="0"/>
                    <a:pt x="23297" y="9670"/>
                    <a:pt x="23297" y="21600"/>
                  </a:cubicBezTo>
                  <a:cubicBezTo>
                    <a:pt x="23297" y="33529"/>
                    <a:pt x="13626" y="43200"/>
                    <a:pt x="1697" y="43200"/>
                  </a:cubicBezTo>
                  <a:cubicBezTo>
                    <a:pt x="1130" y="43200"/>
                    <a:pt x="564" y="43177"/>
                    <a:pt x="-1" y="43133"/>
                  </a:cubicBezTo>
                </a:path>
                <a:path w="23297" h="43200" stroke="0" extrusionOk="0">
                  <a:moveTo>
                    <a:pt x="1028" y="10"/>
                  </a:moveTo>
                  <a:cubicBezTo>
                    <a:pt x="1250" y="3"/>
                    <a:pt x="1473" y="-1"/>
                    <a:pt x="1697" y="0"/>
                  </a:cubicBezTo>
                  <a:cubicBezTo>
                    <a:pt x="13626" y="0"/>
                    <a:pt x="23297" y="9670"/>
                    <a:pt x="23297" y="21600"/>
                  </a:cubicBezTo>
                  <a:cubicBezTo>
                    <a:pt x="23297" y="33529"/>
                    <a:pt x="13626" y="43200"/>
                    <a:pt x="1697" y="43200"/>
                  </a:cubicBezTo>
                  <a:cubicBezTo>
                    <a:pt x="1130" y="43200"/>
                    <a:pt x="564" y="43177"/>
                    <a:pt x="-1" y="43133"/>
                  </a:cubicBezTo>
                  <a:lnTo>
                    <a:pt x="1697" y="21600"/>
                  </a:lnTo>
                  <a:close/>
                </a:path>
              </a:pathLst>
            </a:custGeom>
            <a:solidFill>
              <a:schemeClr val="bg1"/>
            </a:solidFill>
            <a:ln w="12699" cap="rnd">
              <a:solidFill>
                <a:schemeClr val="tx1"/>
              </a:solidFill>
              <a:round/>
              <a:headEnd/>
              <a:tailEnd/>
            </a:ln>
            <a:effectLst/>
          </p:spPr>
          <p:txBody>
            <a:bodyPr wrap="none" anchor="ctr"/>
            <a:lstStyle/>
            <a:p>
              <a:endParaRPr lang="en-GB"/>
            </a:p>
          </p:txBody>
        </p:sp>
        <p:sp>
          <p:nvSpPr>
            <p:cNvPr id="126029" name="Rectangle 77" descr="Light upward diagonal"/>
            <p:cNvSpPr>
              <a:spLocks noChangeArrowheads="1"/>
            </p:cNvSpPr>
            <p:nvPr/>
          </p:nvSpPr>
          <p:spPr bwMode="auto">
            <a:xfrm>
              <a:off x="2846" y="2139"/>
              <a:ext cx="144" cy="88"/>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26030" name="Rectangle 78" descr="Light upward diagonal"/>
            <p:cNvSpPr>
              <a:spLocks noChangeArrowheads="1"/>
            </p:cNvSpPr>
            <p:nvPr/>
          </p:nvSpPr>
          <p:spPr bwMode="auto">
            <a:xfrm>
              <a:off x="2846" y="1771"/>
              <a:ext cx="144" cy="88"/>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sp>
        <p:nvSpPr>
          <p:cNvPr id="126032" name="Rectangle 80"/>
          <p:cNvSpPr>
            <a:spLocks noChangeArrowheads="1"/>
          </p:cNvSpPr>
          <p:nvPr/>
        </p:nvSpPr>
        <p:spPr bwMode="auto">
          <a:xfrm>
            <a:off x="6680200" y="1492250"/>
            <a:ext cx="127000" cy="7366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6033" name="Rectangle 81"/>
          <p:cNvSpPr>
            <a:spLocks noChangeArrowheads="1"/>
          </p:cNvSpPr>
          <p:nvPr/>
        </p:nvSpPr>
        <p:spPr bwMode="auto">
          <a:xfrm>
            <a:off x="7067550" y="5035550"/>
            <a:ext cx="774700" cy="1016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6034" name="Oval 82"/>
          <p:cNvSpPr>
            <a:spLocks noChangeArrowheads="1"/>
          </p:cNvSpPr>
          <p:nvPr/>
        </p:nvSpPr>
        <p:spPr bwMode="auto">
          <a:xfrm>
            <a:off x="7639050" y="4946650"/>
            <a:ext cx="292100" cy="2794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26035" name="Oval 83"/>
          <p:cNvSpPr>
            <a:spLocks noChangeArrowheads="1"/>
          </p:cNvSpPr>
          <p:nvPr/>
        </p:nvSpPr>
        <p:spPr bwMode="auto">
          <a:xfrm>
            <a:off x="6610350" y="1314450"/>
            <a:ext cx="292100" cy="279400"/>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18" name="Group 101"/>
          <p:cNvGrpSpPr>
            <a:grpSpLocks/>
          </p:cNvGrpSpPr>
          <p:nvPr/>
        </p:nvGrpSpPr>
        <p:grpSpPr bwMode="auto">
          <a:xfrm>
            <a:off x="2811463" y="277813"/>
            <a:ext cx="725487" cy="969962"/>
            <a:chOff x="1771" y="175"/>
            <a:chExt cx="457" cy="611"/>
          </a:xfrm>
        </p:grpSpPr>
        <p:sp>
          <p:nvSpPr>
            <p:cNvPr id="126036" name="Line 84"/>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6037" name="Line 85"/>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6038" name="Line 86"/>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39" name="Rectangle 87"/>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9" name="Group 91"/>
            <p:cNvGrpSpPr>
              <a:grpSpLocks/>
            </p:cNvGrpSpPr>
            <p:nvPr/>
          </p:nvGrpSpPr>
          <p:grpSpPr bwMode="auto">
            <a:xfrm>
              <a:off x="1795" y="389"/>
              <a:ext cx="60" cy="60"/>
              <a:chOff x="1795" y="389"/>
              <a:chExt cx="60" cy="60"/>
            </a:xfrm>
          </p:grpSpPr>
          <p:sp>
            <p:nvSpPr>
              <p:cNvPr id="126040" name="AutoShape 88"/>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6041" name="Line 89"/>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42" name="Line 90"/>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6044" name="Freeform 92"/>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0" name="Group 96"/>
            <p:cNvGrpSpPr>
              <a:grpSpLocks/>
            </p:cNvGrpSpPr>
            <p:nvPr/>
          </p:nvGrpSpPr>
          <p:grpSpPr bwMode="auto">
            <a:xfrm>
              <a:off x="1827" y="557"/>
              <a:ext cx="115" cy="15"/>
              <a:chOff x="1827" y="557"/>
              <a:chExt cx="115" cy="15"/>
            </a:xfrm>
          </p:grpSpPr>
          <p:sp>
            <p:nvSpPr>
              <p:cNvPr id="126045" name="Line 93"/>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46" name="Line 94"/>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47" name="Line 95"/>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6049" name="Line 97"/>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50" name="Line 98"/>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51" name="Line 99"/>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6052" name="Line 100"/>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6054" name="Rectangle 102"/>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126055" name="Rectangle 103"/>
          <p:cNvSpPr>
            <a:spLocks noChangeArrowheads="1"/>
          </p:cNvSpPr>
          <p:nvPr/>
        </p:nvSpPr>
        <p:spPr bwMode="auto">
          <a:xfrm>
            <a:off x="1028700" y="4610100"/>
            <a:ext cx="2628900" cy="739306"/>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400" dirty="0"/>
              <a:t>Ο αισθητήρας ρυθμίζεται έτσι ώστε να μην «βλέπει» το τοίχωμα του δοχείου.</a:t>
            </a:r>
            <a:endParaRPr lang="en-GB" sz="1600" dirty="0"/>
          </a:p>
        </p:txBody>
      </p:sp>
      <p:sp>
        <p:nvSpPr>
          <p:cNvPr id="126056" name="AutoShape 104"/>
          <p:cNvSpPr>
            <a:spLocks noChangeArrowheads="1"/>
          </p:cNvSpPr>
          <p:nvPr/>
        </p:nvSpPr>
        <p:spPr bwMode="auto">
          <a:xfrm flipV="1">
            <a:off x="6635750" y="2216150"/>
            <a:ext cx="215900" cy="158750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chemeClr val="accent2"/>
              </a:gs>
              <a:gs pos="100000">
                <a:schemeClr val="accent2">
                  <a:gamma/>
                  <a:tint val="70196"/>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26057" name="Rectangle 105"/>
          <p:cNvSpPr>
            <a:spLocks noChangeArrowheads="1"/>
          </p:cNvSpPr>
          <p:nvPr/>
        </p:nvSpPr>
        <p:spPr bwMode="auto">
          <a:xfrm>
            <a:off x="4908550" y="3759200"/>
            <a:ext cx="2228850" cy="1473200"/>
          </a:xfrm>
          <a:prstGeom prst="rect">
            <a:avLst/>
          </a:prstGeom>
          <a:solidFill>
            <a:schemeClr val="accent2"/>
          </a:solidFill>
          <a:ln w="12699">
            <a:solidFill>
              <a:schemeClr val="tx1"/>
            </a:solidFill>
            <a:miter lim="800000"/>
            <a:headEnd/>
            <a:tailEnd/>
          </a:ln>
          <a:effectLst/>
        </p:spPr>
        <p:txBody>
          <a:bodyPr wrap="none" anchor="ctr"/>
          <a:lstStyle/>
          <a:p>
            <a:endParaRPr lang="en-GB"/>
          </a:p>
        </p:txBody>
      </p:sp>
      <p:sp>
        <p:nvSpPr>
          <p:cNvPr id="10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0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0715"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6788150" y="1390650"/>
            <a:ext cx="2347913" cy="1397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8003" name="Rectangle 3"/>
          <p:cNvSpPr>
            <a:spLocks noChangeArrowheads="1"/>
          </p:cNvSpPr>
          <p:nvPr/>
        </p:nvSpPr>
        <p:spPr bwMode="auto">
          <a:xfrm>
            <a:off x="7724775" y="5048250"/>
            <a:ext cx="117475" cy="1801813"/>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8004" name="Rectangle 4"/>
          <p:cNvSpPr>
            <a:spLocks noChangeArrowheads="1"/>
          </p:cNvSpPr>
          <p:nvPr/>
        </p:nvSpPr>
        <p:spPr bwMode="auto">
          <a:xfrm>
            <a:off x="4810125" y="2165350"/>
            <a:ext cx="2425700" cy="31750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8005" name="Rectangle 5"/>
          <p:cNvSpPr>
            <a:spLocks noChangeArrowheads="1"/>
          </p:cNvSpPr>
          <p:nvPr/>
        </p:nvSpPr>
        <p:spPr bwMode="auto">
          <a:xfrm>
            <a:off x="4903788" y="2165350"/>
            <a:ext cx="2238375" cy="307498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28006" name="Rectangle 6"/>
          <p:cNvSpPr>
            <a:spLocks noChangeArrowheads="1"/>
          </p:cNvSpPr>
          <p:nvPr/>
        </p:nvSpPr>
        <p:spPr bwMode="auto">
          <a:xfrm>
            <a:off x="6680200" y="1492250"/>
            <a:ext cx="127000" cy="7366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8007" name="Rectangle 7"/>
          <p:cNvSpPr>
            <a:spLocks noChangeArrowheads="1"/>
          </p:cNvSpPr>
          <p:nvPr/>
        </p:nvSpPr>
        <p:spPr bwMode="auto">
          <a:xfrm>
            <a:off x="7067550" y="5035550"/>
            <a:ext cx="774700" cy="1016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8008" name="Oval 8"/>
          <p:cNvSpPr>
            <a:spLocks noChangeArrowheads="1"/>
          </p:cNvSpPr>
          <p:nvPr/>
        </p:nvSpPr>
        <p:spPr bwMode="auto">
          <a:xfrm>
            <a:off x="7639050" y="4946650"/>
            <a:ext cx="292100" cy="2794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28009" name="Oval 9"/>
          <p:cNvSpPr>
            <a:spLocks noChangeArrowheads="1"/>
          </p:cNvSpPr>
          <p:nvPr/>
        </p:nvSpPr>
        <p:spPr bwMode="auto">
          <a:xfrm>
            <a:off x="6610350" y="1314450"/>
            <a:ext cx="292100" cy="279400"/>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2" name="Group 27"/>
          <p:cNvGrpSpPr>
            <a:grpSpLocks/>
          </p:cNvGrpSpPr>
          <p:nvPr/>
        </p:nvGrpSpPr>
        <p:grpSpPr bwMode="auto">
          <a:xfrm>
            <a:off x="2811463" y="277813"/>
            <a:ext cx="725487" cy="969962"/>
            <a:chOff x="1771" y="175"/>
            <a:chExt cx="457" cy="611"/>
          </a:xfrm>
        </p:grpSpPr>
        <p:sp>
          <p:nvSpPr>
            <p:cNvPr id="128010" name="Line 10"/>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28011" name="Line 11"/>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28012" name="Line 12"/>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13" name="Rectangle 13"/>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17"/>
            <p:cNvGrpSpPr>
              <a:grpSpLocks/>
            </p:cNvGrpSpPr>
            <p:nvPr/>
          </p:nvGrpSpPr>
          <p:grpSpPr bwMode="auto">
            <a:xfrm>
              <a:off x="1795" y="389"/>
              <a:ext cx="60" cy="60"/>
              <a:chOff x="1795" y="389"/>
              <a:chExt cx="60" cy="60"/>
            </a:xfrm>
          </p:grpSpPr>
          <p:sp>
            <p:nvSpPr>
              <p:cNvPr id="128014" name="AutoShape 14"/>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28015" name="Line 15"/>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16" name="Line 16"/>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8018" name="Freeform 18"/>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4" name="Group 22"/>
            <p:cNvGrpSpPr>
              <a:grpSpLocks/>
            </p:cNvGrpSpPr>
            <p:nvPr/>
          </p:nvGrpSpPr>
          <p:grpSpPr bwMode="auto">
            <a:xfrm>
              <a:off x="1827" y="557"/>
              <a:ext cx="115" cy="15"/>
              <a:chOff x="1827" y="557"/>
              <a:chExt cx="115" cy="15"/>
            </a:xfrm>
          </p:grpSpPr>
          <p:sp>
            <p:nvSpPr>
              <p:cNvPr id="128019" name="Line 19"/>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20" name="Line 20"/>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21" name="Line 21"/>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8023" name="Line 23"/>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24" name="Line 24"/>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25" name="Line 25"/>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26" name="Line 26"/>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8028" name="Rectangle 28"/>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128029" name="Rectangle 29"/>
          <p:cNvSpPr>
            <a:spLocks noChangeArrowheads="1"/>
          </p:cNvSpPr>
          <p:nvPr/>
        </p:nvSpPr>
        <p:spPr bwMode="auto">
          <a:xfrm>
            <a:off x="1028700" y="4610100"/>
            <a:ext cx="2628900" cy="739306"/>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400" dirty="0"/>
              <a:t>Καθώς η στάθμη ανεβαίνει, το υγρό επηρεάζει το πεδίο του αισθητήρα.</a:t>
            </a:r>
            <a:endParaRPr lang="en-GB" sz="1600" dirty="0"/>
          </a:p>
        </p:txBody>
      </p:sp>
      <p:sp>
        <p:nvSpPr>
          <p:cNvPr id="128030" name="AutoShape 30"/>
          <p:cNvSpPr>
            <a:spLocks noChangeArrowheads="1"/>
          </p:cNvSpPr>
          <p:nvPr/>
        </p:nvSpPr>
        <p:spPr bwMode="auto">
          <a:xfrm flipV="1">
            <a:off x="6635750" y="2216150"/>
            <a:ext cx="215900" cy="128270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chemeClr val="accent2"/>
              </a:gs>
              <a:gs pos="100000">
                <a:schemeClr val="accent2">
                  <a:gamma/>
                  <a:tint val="70196"/>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5" name="Group 104"/>
          <p:cNvGrpSpPr>
            <a:grpSpLocks/>
          </p:cNvGrpSpPr>
          <p:nvPr/>
        </p:nvGrpSpPr>
        <p:grpSpPr bwMode="auto">
          <a:xfrm>
            <a:off x="2146300" y="2771775"/>
            <a:ext cx="3000375" cy="949325"/>
            <a:chOff x="1352" y="1746"/>
            <a:chExt cx="1890" cy="598"/>
          </a:xfrm>
        </p:grpSpPr>
        <p:sp>
          <p:nvSpPr>
            <p:cNvPr id="128031" name="Rectangle 31"/>
            <p:cNvSpPr>
              <a:spLocks noChangeArrowheads="1"/>
            </p:cNvSpPr>
            <p:nvPr/>
          </p:nvSpPr>
          <p:spPr bwMode="auto">
            <a:xfrm>
              <a:off x="1999" y="1998"/>
              <a:ext cx="115" cy="65"/>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6" name="Group 34"/>
            <p:cNvGrpSpPr>
              <a:grpSpLocks/>
            </p:cNvGrpSpPr>
            <p:nvPr/>
          </p:nvGrpSpPr>
          <p:grpSpPr bwMode="auto">
            <a:xfrm>
              <a:off x="1451" y="2193"/>
              <a:ext cx="347" cy="54"/>
              <a:chOff x="1451" y="2193"/>
              <a:chExt cx="347" cy="54"/>
            </a:xfrm>
          </p:grpSpPr>
          <p:sp>
            <p:nvSpPr>
              <p:cNvPr id="128032" name="Rectangle 32"/>
              <p:cNvSpPr>
                <a:spLocks noChangeArrowheads="1"/>
              </p:cNvSpPr>
              <p:nvPr/>
            </p:nvSpPr>
            <p:spPr bwMode="auto">
              <a:xfrm rot="10080000" flipH="1">
                <a:off x="1509" y="2193"/>
                <a:ext cx="289" cy="16"/>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28033" name="Line 33"/>
              <p:cNvSpPr>
                <a:spLocks noChangeShapeType="1"/>
              </p:cNvSpPr>
              <p:nvPr/>
            </p:nvSpPr>
            <p:spPr bwMode="auto">
              <a:xfrm flipH="1">
                <a:off x="1451" y="2233"/>
                <a:ext cx="55"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37"/>
            <p:cNvGrpSpPr>
              <a:grpSpLocks/>
            </p:cNvGrpSpPr>
            <p:nvPr/>
          </p:nvGrpSpPr>
          <p:grpSpPr bwMode="auto">
            <a:xfrm>
              <a:off x="1443" y="2138"/>
              <a:ext cx="343" cy="16"/>
              <a:chOff x="1443" y="2138"/>
              <a:chExt cx="343" cy="16"/>
            </a:xfrm>
          </p:grpSpPr>
          <p:sp>
            <p:nvSpPr>
              <p:cNvPr id="128035" name="Rectangle 35"/>
              <p:cNvSpPr>
                <a:spLocks noChangeArrowheads="1"/>
              </p:cNvSpPr>
              <p:nvPr/>
            </p:nvSpPr>
            <p:spPr bwMode="auto">
              <a:xfrm>
                <a:off x="1497" y="2138"/>
                <a:ext cx="289" cy="16"/>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8036" name="Line 36"/>
              <p:cNvSpPr>
                <a:spLocks noChangeShapeType="1"/>
              </p:cNvSpPr>
              <p:nvPr/>
            </p:nvSpPr>
            <p:spPr bwMode="auto">
              <a:xfrm flipH="1">
                <a:off x="1443" y="2145"/>
                <a:ext cx="48"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8" name="Group 40"/>
            <p:cNvGrpSpPr>
              <a:grpSpLocks/>
            </p:cNvGrpSpPr>
            <p:nvPr/>
          </p:nvGrpSpPr>
          <p:grpSpPr bwMode="auto">
            <a:xfrm>
              <a:off x="1458" y="2048"/>
              <a:ext cx="340" cy="53"/>
              <a:chOff x="1458" y="2048"/>
              <a:chExt cx="340" cy="53"/>
            </a:xfrm>
          </p:grpSpPr>
          <p:sp>
            <p:nvSpPr>
              <p:cNvPr id="128038" name="Rectangle 38"/>
              <p:cNvSpPr>
                <a:spLocks noChangeArrowheads="1"/>
              </p:cNvSpPr>
              <p:nvPr/>
            </p:nvSpPr>
            <p:spPr bwMode="auto">
              <a:xfrm rot="720000">
                <a:off x="1508" y="2085"/>
                <a:ext cx="290" cy="16"/>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28039" name="Line 39"/>
              <p:cNvSpPr>
                <a:spLocks noChangeShapeType="1"/>
              </p:cNvSpPr>
              <p:nvPr/>
            </p:nvSpPr>
            <p:spPr bwMode="auto">
              <a:xfrm>
                <a:off x="1458" y="2048"/>
                <a:ext cx="48" cy="12"/>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128041" name="Line 41"/>
            <p:cNvSpPr>
              <a:spLocks noChangeShapeType="1"/>
            </p:cNvSpPr>
            <p:nvPr/>
          </p:nvSpPr>
          <p:spPr bwMode="auto">
            <a:xfrm flipH="1">
              <a:off x="1417" y="2312"/>
              <a:ext cx="6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42" name="Line 42"/>
            <p:cNvSpPr>
              <a:spLocks noChangeShapeType="1"/>
            </p:cNvSpPr>
            <p:nvPr/>
          </p:nvSpPr>
          <p:spPr bwMode="auto">
            <a:xfrm>
              <a:off x="1449" y="2280"/>
              <a:ext cx="0" cy="6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43" name="Line 43"/>
            <p:cNvSpPr>
              <a:spLocks noChangeShapeType="1"/>
            </p:cNvSpPr>
            <p:nvPr/>
          </p:nvSpPr>
          <p:spPr bwMode="auto">
            <a:xfrm flipV="1">
              <a:off x="1441" y="1947"/>
              <a:ext cx="0" cy="64"/>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9" name="Group 47"/>
            <p:cNvGrpSpPr>
              <a:grpSpLocks/>
            </p:cNvGrpSpPr>
            <p:nvPr/>
          </p:nvGrpSpPr>
          <p:grpSpPr bwMode="auto">
            <a:xfrm>
              <a:off x="1352" y="2117"/>
              <a:ext cx="54" cy="53"/>
              <a:chOff x="1352" y="2117"/>
              <a:chExt cx="54" cy="53"/>
            </a:xfrm>
          </p:grpSpPr>
          <p:sp>
            <p:nvSpPr>
              <p:cNvPr id="128044" name="Line 44"/>
              <p:cNvSpPr>
                <a:spLocks noChangeShapeType="1"/>
              </p:cNvSpPr>
              <p:nvPr/>
            </p:nvSpPr>
            <p:spPr bwMode="auto">
              <a:xfrm flipH="1">
                <a:off x="1352" y="2119"/>
                <a:ext cx="5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45" name="Line 45"/>
              <p:cNvSpPr>
                <a:spLocks noChangeShapeType="1"/>
              </p:cNvSpPr>
              <p:nvPr/>
            </p:nvSpPr>
            <p:spPr bwMode="auto">
              <a:xfrm flipH="1">
                <a:off x="1353" y="2168"/>
                <a:ext cx="5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46" name="Line 46"/>
              <p:cNvSpPr>
                <a:spLocks noChangeShapeType="1"/>
              </p:cNvSpPr>
              <p:nvPr/>
            </p:nvSpPr>
            <p:spPr bwMode="auto">
              <a:xfrm>
                <a:off x="1405" y="2117"/>
                <a:ext cx="0" cy="53"/>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28048" name="Line 48"/>
            <p:cNvSpPr>
              <a:spLocks noChangeShapeType="1"/>
            </p:cNvSpPr>
            <p:nvPr/>
          </p:nvSpPr>
          <p:spPr bwMode="auto">
            <a:xfrm>
              <a:off x="1354" y="2091"/>
              <a:ext cx="0" cy="3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49" name="Line 49"/>
            <p:cNvSpPr>
              <a:spLocks noChangeShapeType="1"/>
            </p:cNvSpPr>
            <p:nvPr/>
          </p:nvSpPr>
          <p:spPr bwMode="auto">
            <a:xfrm flipH="1">
              <a:off x="1354" y="2166"/>
              <a:ext cx="1" cy="27"/>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10" name="Group 56"/>
            <p:cNvGrpSpPr>
              <a:grpSpLocks/>
            </p:cNvGrpSpPr>
            <p:nvPr/>
          </p:nvGrpSpPr>
          <p:grpSpPr bwMode="auto">
            <a:xfrm>
              <a:off x="2957" y="1777"/>
              <a:ext cx="284" cy="455"/>
              <a:chOff x="2957" y="1777"/>
              <a:chExt cx="284" cy="455"/>
            </a:xfrm>
          </p:grpSpPr>
          <p:grpSp>
            <p:nvGrpSpPr>
              <p:cNvPr id="11" name="Group 52"/>
              <p:cNvGrpSpPr>
                <a:grpSpLocks/>
              </p:cNvGrpSpPr>
              <p:nvPr/>
            </p:nvGrpSpPr>
            <p:grpSpPr bwMode="auto">
              <a:xfrm>
                <a:off x="2958" y="1777"/>
                <a:ext cx="283" cy="226"/>
                <a:chOff x="2958" y="1777"/>
                <a:chExt cx="283" cy="226"/>
              </a:xfrm>
            </p:grpSpPr>
            <p:sp>
              <p:nvSpPr>
                <p:cNvPr id="128050" name="Freeform 50"/>
                <p:cNvSpPr>
                  <a:spLocks/>
                </p:cNvSpPr>
                <p:nvPr/>
              </p:nvSpPr>
              <p:spPr bwMode="auto">
                <a:xfrm>
                  <a:off x="2958" y="1777"/>
                  <a:ext cx="89" cy="223"/>
                </a:xfrm>
                <a:custGeom>
                  <a:avLst/>
                  <a:gdLst/>
                  <a:ahLst/>
                  <a:cxnLst>
                    <a:cxn ang="0">
                      <a:pos x="86" y="222"/>
                    </a:cxn>
                    <a:cxn ang="0">
                      <a:pos x="0" y="222"/>
                    </a:cxn>
                    <a:cxn ang="0">
                      <a:pos x="0" y="0"/>
                    </a:cxn>
                    <a:cxn ang="0">
                      <a:pos x="88" y="0"/>
                    </a:cxn>
                  </a:cxnLst>
                  <a:rect l="0" t="0" r="r" b="b"/>
                  <a:pathLst>
                    <a:path w="89" h="223">
                      <a:moveTo>
                        <a:pt x="86" y="222"/>
                      </a:moveTo>
                      <a:lnTo>
                        <a:pt x="0" y="222"/>
                      </a:lnTo>
                      <a:lnTo>
                        <a:pt x="0" y="0"/>
                      </a:lnTo>
                      <a:lnTo>
                        <a:pt x="88"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8051" name="Arc 51"/>
                <p:cNvSpPr>
                  <a:spLocks/>
                </p:cNvSpPr>
                <p:nvPr/>
              </p:nvSpPr>
              <p:spPr bwMode="auto">
                <a:xfrm rot="10800000">
                  <a:off x="3042" y="1777"/>
                  <a:ext cx="199" cy="226"/>
                </a:xfrm>
                <a:custGeom>
                  <a:avLst/>
                  <a:gdLst>
                    <a:gd name="G0" fmla="+- 21600 0 0"/>
                    <a:gd name="G1" fmla="+- 21600 0 0"/>
                    <a:gd name="G2" fmla="+- 21600 0 0"/>
                    <a:gd name="T0" fmla="*/ 21600 w 21600"/>
                    <a:gd name="T1" fmla="*/ 43200 h 43200"/>
                    <a:gd name="T2" fmla="*/ 21491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12" name="Group 55"/>
              <p:cNvGrpSpPr>
                <a:grpSpLocks/>
              </p:cNvGrpSpPr>
              <p:nvPr/>
            </p:nvGrpSpPr>
            <p:grpSpPr bwMode="auto">
              <a:xfrm>
                <a:off x="2957" y="1998"/>
                <a:ext cx="284" cy="234"/>
                <a:chOff x="2957" y="1998"/>
                <a:chExt cx="284" cy="234"/>
              </a:xfrm>
            </p:grpSpPr>
            <p:sp>
              <p:nvSpPr>
                <p:cNvPr id="128053" name="Freeform 53"/>
                <p:cNvSpPr>
                  <a:spLocks/>
                </p:cNvSpPr>
                <p:nvPr/>
              </p:nvSpPr>
              <p:spPr bwMode="auto">
                <a:xfrm>
                  <a:off x="2957" y="1998"/>
                  <a:ext cx="89" cy="231"/>
                </a:xfrm>
                <a:custGeom>
                  <a:avLst/>
                  <a:gdLst/>
                  <a:ahLst/>
                  <a:cxnLst>
                    <a:cxn ang="0">
                      <a:pos x="87" y="230"/>
                    </a:cxn>
                    <a:cxn ang="0">
                      <a:pos x="0" y="230"/>
                    </a:cxn>
                    <a:cxn ang="0">
                      <a:pos x="0" y="0"/>
                    </a:cxn>
                    <a:cxn ang="0">
                      <a:pos x="88" y="0"/>
                    </a:cxn>
                  </a:cxnLst>
                  <a:rect l="0" t="0" r="r" b="b"/>
                  <a:pathLst>
                    <a:path w="89" h="231">
                      <a:moveTo>
                        <a:pt x="87" y="230"/>
                      </a:moveTo>
                      <a:lnTo>
                        <a:pt x="0" y="230"/>
                      </a:lnTo>
                      <a:lnTo>
                        <a:pt x="0" y="0"/>
                      </a:lnTo>
                      <a:lnTo>
                        <a:pt x="88"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28054" name="Arc 54"/>
                <p:cNvSpPr>
                  <a:spLocks/>
                </p:cNvSpPr>
                <p:nvPr/>
              </p:nvSpPr>
              <p:spPr bwMode="auto">
                <a:xfrm rot="10800000">
                  <a:off x="3042" y="1998"/>
                  <a:ext cx="199" cy="234"/>
                </a:xfrm>
                <a:custGeom>
                  <a:avLst/>
                  <a:gdLst>
                    <a:gd name="G0" fmla="+- 21600 0 0"/>
                    <a:gd name="G1" fmla="+- 21600 0 0"/>
                    <a:gd name="G2" fmla="+- 21600 0 0"/>
                    <a:gd name="T0" fmla="*/ 21600 w 21600"/>
                    <a:gd name="T1" fmla="*/ 43200 h 43200"/>
                    <a:gd name="T2" fmla="*/ 21491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3" name="Group 82"/>
            <p:cNvGrpSpPr>
              <a:grpSpLocks/>
            </p:cNvGrpSpPr>
            <p:nvPr/>
          </p:nvGrpSpPr>
          <p:grpSpPr bwMode="auto">
            <a:xfrm>
              <a:off x="2941" y="1790"/>
              <a:ext cx="301" cy="426"/>
              <a:chOff x="2941" y="1790"/>
              <a:chExt cx="301" cy="426"/>
            </a:xfrm>
          </p:grpSpPr>
          <p:grpSp>
            <p:nvGrpSpPr>
              <p:cNvPr id="14" name="Group 60"/>
              <p:cNvGrpSpPr>
                <a:grpSpLocks/>
              </p:cNvGrpSpPr>
              <p:nvPr/>
            </p:nvGrpSpPr>
            <p:grpSpPr bwMode="auto">
              <a:xfrm>
                <a:off x="2964" y="1811"/>
                <a:ext cx="218" cy="159"/>
                <a:chOff x="2964" y="1811"/>
                <a:chExt cx="218" cy="159"/>
              </a:xfrm>
            </p:grpSpPr>
            <p:sp>
              <p:nvSpPr>
                <p:cNvPr id="128057" name="Freeform 57"/>
                <p:cNvSpPr>
                  <a:spLocks/>
                </p:cNvSpPr>
                <p:nvPr/>
              </p:nvSpPr>
              <p:spPr bwMode="auto">
                <a:xfrm>
                  <a:off x="2964" y="1811"/>
                  <a:ext cx="112" cy="155"/>
                </a:xfrm>
                <a:custGeom>
                  <a:avLst/>
                  <a:gdLst/>
                  <a:ahLst/>
                  <a:cxnLst>
                    <a:cxn ang="0">
                      <a:pos x="109" y="0"/>
                    </a:cxn>
                    <a:cxn ang="0">
                      <a:pos x="0" y="0"/>
                    </a:cxn>
                    <a:cxn ang="0">
                      <a:pos x="0" y="154"/>
                    </a:cxn>
                    <a:cxn ang="0">
                      <a:pos x="111" y="154"/>
                    </a:cxn>
                  </a:cxnLst>
                  <a:rect l="0" t="0" r="r" b="b"/>
                  <a:pathLst>
                    <a:path w="112" h="155">
                      <a:moveTo>
                        <a:pt x="109" y="0"/>
                      </a:moveTo>
                      <a:lnTo>
                        <a:pt x="0" y="0"/>
                      </a:lnTo>
                      <a:lnTo>
                        <a:pt x="0" y="154"/>
                      </a:lnTo>
                      <a:lnTo>
                        <a:pt x="111" y="154"/>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8058" name="Arc 58"/>
                <p:cNvSpPr>
                  <a:spLocks/>
                </p:cNvSpPr>
                <p:nvPr/>
              </p:nvSpPr>
              <p:spPr bwMode="auto">
                <a:xfrm rot="10800000">
                  <a:off x="3074" y="1812"/>
                  <a:ext cx="108" cy="7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8059" name="Arc 59"/>
                <p:cNvSpPr>
                  <a:spLocks/>
                </p:cNvSpPr>
                <p:nvPr/>
              </p:nvSpPr>
              <p:spPr bwMode="auto">
                <a:xfrm rot="10800000">
                  <a:off x="3074" y="1895"/>
                  <a:ext cx="108" cy="75"/>
                </a:xfrm>
                <a:custGeom>
                  <a:avLst/>
                  <a:gdLst>
                    <a:gd name="G0" fmla="+- 21600 0 0"/>
                    <a:gd name="G1" fmla="+- 21599 0 0"/>
                    <a:gd name="G2" fmla="+- 21600 0 0"/>
                    <a:gd name="T0" fmla="*/ 0 w 21600"/>
                    <a:gd name="T1" fmla="*/ 21599 h 21599"/>
                    <a:gd name="T2" fmla="*/ 2140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7"/>
                        <a:pt x="9549" y="109"/>
                        <a:pt x="21399" y="-1"/>
                      </a:cubicBezTo>
                    </a:path>
                    <a:path w="21600" h="21599" stroke="0" extrusionOk="0">
                      <a:moveTo>
                        <a:pt x="0" y="21599"/>
                      </a:moveTo>
                      <a:cubicBezTo>
                        <a:pt x="0" y="9747"/>
                        <a:pt x="9549" y="109"/>
                        <a:pt x="21399" y="-1"/>
                      </a:cubicBezTo>
                      <a:lnTo>
                        <a:pt x="21600"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5" name="Group 64"/>
              <p:cNvGrpSpPr>
                <a:grpSpLocks/>
              </p:cNvGrpSpPr>
              <p:nvPr/>
            </p:nvGrpSpPr>
            <p:grpSpPr bwMode="auto">
              <a:xfrm>
                <a:off x="2949" y="1800"/>
                <a:ext cx="266" cy="180"/>
                <a:chOff x="2949" y="1800"/>
                <a:chExt cx="266" cy="180"/>
              </a:xfrm>
            </p:grpSpPr>
            <p:sp>
              <p:nvSpPr>
                <p:cNvPr id="128061" name="Freeform 61"/>
                <p:cNvSpPr>
                  <a:spLocks/>
                </p:cNvSpPr>
                <p:nvPr/>
              </p:nvSpPr>
              <p:spPr bwMode="auto">
                <a:xfrm>
                  <a:off x="2949" y="1801"/>
                  <a:ext cx="138" cy="177"/>
                </a:xfrm>
                <a:custGeom>
                  <a:avLst/>
                  <a:gdLst/>
                  <a:ahLst/>
                  <a:cxnLst>
                    <a:cxn ang="0">
                      <a:pos x="135" y="0"/>
                    </a:cxn>
                    <a:cxn ang="0">
                      <a:pos x="0" y="0"/>
                    </a:cxn>
                    <a:cxn ang="0">
                      <a:pos x="0" y="176"/>
                    </a:cxn>
                    <a:cxn ang="0">
                      <a:pos x="137" y="176"/>
                    </a:cxn>
                  </a:cxnLst>
                  <a:rect l="0" t="0" r="r" b="b"/>
                  <a:pathLst>
                    <a:path w="138" h="177">
                      <a:moveTo>
                        <a:pt x="135" y="0"/>
                      </a:moveTo>
                      <a:lnTo>
                        <a:pt x="0" y="0"/>
                      </a:lnTo>
                      <a:lnTo>
                        <a:pt x="0" y="176"/>
                      </a:lnTo>
                      <a:lnTo>
                        <a:pt x="137" y="176"/>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8062" name="Arc 62"/>
                <p:cNvSpPr>
                  <a:spLocks/>
                </p:cNvSpPr>
                <p:nvPr/>
              </p:nvSpPr>
              <p:spPr bwMode="auto">
                <a:xfrm rot="10800000">
                  <a:off x="3088" y="1800"/>
                  <a:ext cx="127" cy="89"/>
                </a:xfrm>
                <a:custGeom>
                  <a:avLst/>
                  <a:gdLst>
                    <a:gd name="G0" fmla="+- 21600 0 0"/>
                    <a:gd name="G1" fmla="+- 243 0 0"/>
                    <a:gd name="G2" fmla="+- 21600 0 0"/>
                    <a:gd name="T0" fmla="*/ 21428 w 21600"/>
                    <a:gd name="T1" fmla="*/ 21842 h 21842"/>
                    <a:gd name="T2" fmla="*/ 1 w 21600"/>
                    <a:gd name="T3" fmla="*/ 0 h 21842"/>
                    <a:gd name="T4" fmla="*/ 21600 w 21600"/>
                    <a:gd name="T5" fmla="*/ 243 h 21842"/>
                  </a:gdLst>
                  <a:ahLst/>
                  <a:cxnLst>
                    <a:cxn ang="0">
                      <a:pos x="T0" y="T1"/>
                    </a:cxn>
                    <a:cxn ang="0">
                      <a:pos x="T2" y="T3"/>
                    </a:cxn>
                    <a:cxn ang="0">
                      <a:pos x="T4" y="T5"/>
                    </a:cxn>
                  </a:cxnLst>
                  <a:rect l="0" t="0" r="r" b="b"/>
                  <a:pathLst>
                    <a:path w="21600" h="21842" fill="none" extrusionOk="0">
                      <a:moveTo>
                        <a:pt x="21427" y="21842"/>
                      </a:moveTo>
                      <a:cubicBezTo>
                        <a:pt x="9566" y="21747"/>
                        <a:pt x="0" y="12105"/>
                        <a:pt x="0" y="243"/>
                      </a:cubicBezTo>
                      <a:cubicBezTo>
                        <a:pt x="-1" y="161"/>
                        <a:pt x="0" y="80"/>
                        <a:pt x="1" y="0"/>
                      </a:cubicBezTo>
                    </a:path>
                    <a:path w="21600" h="21842" stroke="0" extrusionOk="0">
                      <a:moveTo>
                        <a:pt x="21427" y="21842"/>
                      </a:moveTo>
                      <a:cubicBezTo>
                        <a:pt x="9566" y="21747"/>
                        <a:pt x="0" y="12105"/>
                        <a:pt x="0" y="243"/>
                      </a:cubicBezTo>
                      <a:cubicBezTo>
                        <a:pt x="-1" y="161"/>
                        <a:pt x="0" y="80"/>
                        <a:pt x="1" y="0"/>
                      </a:cubicBezTo>
                      <a:lnTo>
                        <a:pt x="21600" y="243"/>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8063" name="Arc 63"/>
                <p:cNvSpPr>
                  <a:spLocks/>
                </p:cNvSpPr>
                <p:nvPr/>
              </p:nvSpPr>
              <p:spPr bwMode="auto">
                <a:xfrm rot="10800000">
                  <a:off x="3088" y="1894"/>
                  <a:ext cx="127" cy="86"/>
                </a:xfrm>
                <a:custGeom>
                  <a:avLst/>
                  <a:gdLst>
                    <a:gd name="G0" fmla="+- 21599 0 0"/>
                    <a:gd name="G1" fmla="+- 21599 0 0"/>
                    <a:gd name="G2" fmla="+- 21600 0 0"/>
                    <a:gd name="T0" fmla="*/ 0 w 21599"/>
                    <a:gd name="T1" fmla="*/ 21350 h 21599"/>
                    <a:gd name="T2" fmla="*/ 21431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50"/>
                      </a:moveTo>
                      <a:cubicBezTo>
                        <a:pt x="136" y="9583"/>
                        <a:pt x="9664" y="91"/>
                        <a:pt x="21430" y="-1"/>
                      </a:cubicBezTo>
                    </a:path>
                    <a:path w="21599" h="21599" stroke="0" extrusionOk="0">
                      <a:moveTo>
                        <a:pt x="0" y="21350"/>
                      </a:moveTo>
                      <a:cubicBezTo>
                        <a:pt x="136" y="9583"/>
                        <a:pt x="9664" y="91"/>
                        <a:pt x="21430"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6" name="Group 68"/>
              <p:cNvGrpSpPr>
                <a:grpSpLocks/>
              </p:cNvGrpSpPr>
              <p:nvPr/>
            </p:nvGrpSpPr>
            <p:grpSpPr bwMode="auto">
              <a:xfrm>
                <a:off x="2964" y="2036"/>
                <a:ext cx="218" cy="160"/>
                <a:chOff x="2964" y="2036"/>
                <a:chExt cx="218" cy="160"/>
              </a:xfrm>
            </p:grpSpPr>
            <p:sp>
              <p:nvSpPr>
                <p:cNvPr id="128065" name="Freeform 65"/>
                <p:cNvSpPr>
                  <a:spLocks/>
                </p:cNvSpPr>
                <p:nvPr/>
              </p:nvSpPr>
              <p:spPr bwMode="auto">
                <a:xfrm>
                  <a:off x="2964" y="2036"/>
                  <a:ext cx="112" cy="155"/>
                </a:xfrm>
                <a:custGeom>
                  <a:avLst/>
                  <a:gdLst/>
                  <a:ahLst/>
                  <a:cxnLst>
                    <a:cxn ang="0">
                      <a:pos x="109" y="0"/>
                    </a:cxn>
                    <a:cxn ang="0">
                      <a:pos x="0" y="0"/>
                    </a:cxn>
                    <a:cxn ang="0">
                      <a:pos x="0" y="154"/>
                    </a:cxn>
                    <a:cxn ang="0">
                      <a:pos x="111" y="154"/>
                    </a:cxn>
                  </a:cxnLst>
                  <a:rect l="0" t="0" r="r" b="b"/>
                  <a:pathLst>
                    <a:path w="112" h="155">
                      <a:moveTo>
                        <a:pt x="109" y="0"/>
                      </a:moveTo>
                      <a:lnTo>
                        <a:pt x="0" y="0"/>
                      </a:lnTo>
                      <a:lnTo>
                        <a:pt x="0" y="154"/>
                      </a:lnTo>
                      <a:lnTo>
                        <a:pt x="111" y="154"/>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8066" name="Arc 66"/>
                <p:cNvSpPr>
                  <a:spLocks/>
                </p:cNvSpPr>
                <p:nvPr/>
              </p:nvSpPr>
              <p:spPr bwMode="auto">
                <a:xfrm rot="10800000">
                  <a:off x="3074" y="2037"/>
                  <a:ext cx="108" cy="7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8067" name="Arc 67"/>
                <p:cNvSpPr>
                  <a:spLocks/>
                </p:cNvSpPr>
                <p:nvPr/>
              </p:nvSpPr>
              <p:spPr bwMode="auto">
                <a:xfrm rot="10800000">
                  <a:off x="3074" y="2118"/>
                  <a:ext cx="108" cy="78"/>
                </a:xfrm>
                <a:custGeom>
                  <a:avLst/>
                  <a:gdLst>
                    <a:gd name="G0" fmla="+- 21598 0 0"/>
                    <a:gd name="G1" fmla="+- 21599 0 0"/>
                    <a:gd name="G2" fmla="+- 21600 0 0"/>
                    <a:gd name="T0" fmla="*/ 0 w 21598"/>
                    <a:gd name="T1" fmla="*/ 21324 h 21599"/>
                    <a:gd name="T2" fmla="*/ 21399 w 21598"/>
                    <a:gd name="T3" fmla="*/ 0 h 21599"/>
                    <a:gd name="T4" fmla="*/ 21598 w 21598"/>
                    <a:gd name="T5" fmla="*/ 21599 h 21599"/>
                  </a:gdLst>
                  <a:ahLst/>
                  <a:cxnLst>
                    <a:cxn ang="0">
                      <a:pos x="T0" y="T1"/>
                    </a:cxn>
                    <a:cxn ang="0">
                      <a:pos x="T2" y="T3"/>
                    </a:cxn>
                    <a:cxn ang="0">
                      <a:pos x="T4" y="T5"/>
                    </a:cxn>
                  </a:cxnLst>
                  <a:rect l="0" t="0" r="r" b="b"/>
                  <a:pathLst>
                    <a:path w="21598" h="21599" fill="none" extrusionOk="0">
                      <a:moveTo>
                        <a:pt x="-1" y="21323"/>
                      </a:moveTo>
                      <a:cubicBezTo>
                        <a:pt x="149" y="9580"/>
                        <a:pt x="9654" y="108"/>
                        <a:pt x="21398" y="-1"/>
                      </a:cubicBezTo>
                    </a:path>
                    <a:path w="21598" h="21599" stroke="0" extrusionOk="0">
                      <a:moveTo>
                        <a:pt x="-1" y="21323"/>
                      </a:moveTo>
                      <a:cubicBezTo>
                        <a:pt x="149" y="9580"/>
                        <a:pt x="9654" y="108"/>
                        <a:pt x="21398" y="-1"/>
                      </a:cubicBezTo>
                      <a:lnTo>
                        <a:pt x="21598"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72"/>
              <p:cNvGrpSpPr>
                <a:grpSpLocks/>
              </p:cNvGrpSpPr>
              <p:nvPr/>
            </p:nvGrpSpPr>
            <p:grpSpPr bwMode="auto">
              <a:xfrm>
                <a:off x="2949" y="2023"/>
                <a:ext cx="266" cy="180"/>
                <a:chOff x="2949" y="2023"/>
                <a:chExt cx="266" cy="180"/>
              </a:xfrm>
            </p:grpSpPr>
            <p:sp>
              <p:nvSpPr>
                <p:cNvPr id="128069" name="Freeform 69"/>
                <p:cNvSpPr>
                  <a:spLocks/>
                </p:cNvSpPr>
                <p:nvPr/>
              </p:nvSpPr>
              <p:spPr bwMode="auto">
                <a:xfrm>
                  <a:off x="2949" y="2023"/>
                  <a:ext cx="138" cy="179"/>
                </a:xfrm>
                <a:custGeom>
                  <a:avLst/>
                  <a:gdLst/>
                  <a:ahLst/>
                  <a:cxnLst>
                    <a:cxn ang="0">
                      <a:pos x="135" y="0"/>
                    </a:cxn>
                    <a:cxn ang="0">
                      <a:pos x="0" y="0"/>
                    </a:cxn>
                    <a:cxn ang="0">
                      <a:pos x="0" y="178"/>
                    </a:cxn>
                    <a:cxn ang="0">
                      <a:pos x="137" y="178"/>
                    </a:cxn>
                  </a:cxnLst>
                  <a:rect l="0" t="0" r="r" b="b"/>
                  <a:pathLst>
                    <a:path w="138" h="179">
                      <a:moveTo>
                        <a:pt x="135" y="0"/>
                      </a:moveTo>
                      <a:lnTo>
                        <a:pt x="0" y="0"/>
                      </a:lnTo>
                      <a:lnTo>
                        <a:pt x="0" y="178"/>
                      </a:lnTo>
                      <a:lnTo>
                        <a:pt x="137" y="178"/>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8070" name="Arc 70"/>
                <p:cNvSpPr>
                  <a:spLocks/>
                </p:cNvSpPr>
                <p:nvPr/>
              </p:nvSpPr>
              <p:spPr bwMode="auto">
                <a:xfrm rot="10800000">
                  <a:off x="3088" y="2025"/>
                  <a:ext cx="127" cy="88"/>
                </a:xfrm>
                <a:custGeom>
                  <a:avLst/>
                  <a:gdLst>
                    <a:gd name="G0" fmla="+- 21600 0 0"/>
                    <a:gd name="G1" fmla="+- 246 0 0"/>
                    <a:gd name="G2" fmla="+- 21600 0 0"/>
                    <a:gd name="T0" fmla="*/ 21428 w 21600"/>
                    <a:gd name="T1" fmla="*/ 21845 h 21845"/>
                    <a:gd name="T2" fmla="*/ 1 w 21600"/>
                    <a:gd name="T3" fmla="*/ 0 h 21845"/>
                    <a:gd name="T4" fmla="*/ 21600 w 21600"/>
                    <a:gd name="T5" fmla="*/ 246 h 21845"/>
                  </a:gdLst>
                  <a:ahLst/>
                  <a:cxnLst>
                    <a:cxn ang="0">
                      <a:pos x="T0" y="T1"/>
                    </a:cxn>
                    <a:cxn ang="0">
                      <a:pos x="T2" y="T3"/>
                    </a:cxn>
                    <a:cxn ang="0">
                      <a:pos x="T4" y="T5"/>
                    </a:cxn>
                  </a:cxnLst>
                  <a:rect l="0" t="0" r="r" b="b"/>
                  <a:pathLst>
                    <a:path w="21600" h="21845" fill="none" extrusionOk="0">
                      <a:moveTo>
                        <a:pt x="21427" y="21845"/>
                      </a:moveTo>
                      <a:cubicBezTo>
                        <a:pt x="9566" y="21750"/>
                        <a:pt x="0" y="12108"/>
                        <a:pt x="0" y="246"/>
                      </a:cubicBezTo>
                      <a:cubicBezTo>
                        <a:pt x="-1" y="163"/>
                        <a:pt x="0" y="81"/>
                        <a:pt x="1" y="0"/>
                      </a:cubicBezTo>
                    </a:path>
                    <a:path w="21600" h="21845" stroke="0" extrusionOk="0">
                      <a:moveTo>
                        <a:pt x="21427" y="21845"/>
                      </a:moveTo>
                      <a:cubicBezTo>
                        <a:pt x="9566" y="21750"/>
                        <a:pt x="0" y="12108"/>
                        <a:pt x="0" y="246"/>
                      </a:cubicBezTo>
                      <a:cubicBezTo>
                        <a:pt x="-1" y="163"/>
                        <a:pt x="0" y="81"/>
                        <a:pt x="1" y="0"/>
                      </a:cubicBezTo>
                      <a:lnTo>
                        <a:pt x="21600" y="246"/>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8071" name="Arc 71"/>
                <p:cNvSpPr>
                  <a:spLocks/>
                </p:cNvSpPr>
                <p:nvPr/>
              </p:nvSpPr>
              <p:spPr bwMode="auto">
                <a:xfrm rot="10800000">
                  <a:off x="3087" y="2115"/>
                  <a:ext cx="128" cy="88"/>
                </a:xfrm>
                <a:custGeom>
                  <a:avLst/>
                  <a:gdLst>
                    <a:gd name="G0" fmla="+- 21600 0 0"/>
                    <a:gd name="G1" fmla="+- 21599 0 0"/>
                    <a:gd name="G2" fmla="+- 21600 0 0"/>
                    <a:gd name="T0" fmla="*/ 0 w 21600"/>
                    <a:gd name="T1" fmla="*/ 21599 h 21599"/>
                    <a:gd name="T2" fmla="*/ 21431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35"/>
                        <a:pt x="9567" y="92"/>
                        <a:pt x="21430" y="-1"/>
                      </a:cubicBezTo>
                    </a:path>
                    <a:path w="21600" h="21599" stroke="0" extrusionOk="0">
                      <a:moveTo>
                        <a:pt x="0" y="21599"/>
                      </a:moveTo>
                      <a:cubicBezTo>
                        <a:pt x="0" y="9735"/>
                        <a:pt x="9567" y="92"/>
                        <a:pt x="21430" y="-1"/>
                      </a:cubicBezTo>
                      <a:lnTo>
                        <a:pt x="21600"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8" name="Group 81"/>
              <p:cNvGrpSpPr>
                <a:grpSpLocks/>
              </p:cNvGrpSpPr>
              <p:nvPr/>
            </p:nvGrpSpPr>
            <p:grpSpPr bwMode="auto">
              <a:xfrm>
                <a:off x="2941" y="1790"/>
                <a:ext cx="301" cy="426"/>
                <a:chOff x="2941" y="1790"/>
                <a:chExt cx="301" cy="426"/>
              </a:xfrm>
            </p:grpSpPr>
            <p:grpSp>
              <p:nvGrpSpPr>
                <p:cNvPr id="19" name="Group 76"/>
                <p:cNvGrpSpPr>
                  <a:grpSpLocks/>
                </p:cNvGrpSpPr>
                <p:nvPr/>
              </p:nvGrpSpPr>
              <p:grpSpPr bwMode="auto">
                <a:xfrm>
                  <a:off x="2941" y="1790"/>
                  <a:ext cx="301" cy="204"/>
                  <a:chOff x="2941" y="1790"/>
                  <a:chExt cx="301" cy="204"/>
                </a:xfrm>
              </p:grpSpPr>
              <p:sp>
                <p:nvSpPr>
                  <p:cNvPr id="128073" name="Freeform 73"/>
                  <p:cNvSpPr>
                    <a:spLocks/>
                  </p:cNvSpPr>
                  <p:nvPr/>
                </p:nvSpPr>
                <p:spPr bwMode="auto">
                  <a:xfrm>
                    <a:off x="2941" y="1792"/>
                    <a:ext cx="154" cy="200"/>
                  </a:xfrm>
                  <a:custGeom>
                    <a:avLst/>
                    <a:gdLst/>
                    <a:ahLst/>
                    <a:cxnLst>
                      <a:cxn ang="0">
                        <a:pos x="150" y="0"/>
                      </a:cxn>
                      <a:cxn ang="0">
                        <a:pos x="0" y="0"/>
                      </a:cxn>
                      <a:cxn ang="0">
                        <a:pos x="0" y="199"/>
                      </a:cxn>
                      <a:cxn ang="0">
                        <a:pos x="153" y="199"/>
                      </a:cxn>
                    </a:cxnLst>
                    <a:rect l="0" t="0" r="r" b="b"/>
                    <a:pathLst>
                      <a:path w="154" h="200">
                        <a:moveTo>
                          <a:pt x="150" y="0"/>
                        </a:moveTo>
                        <a:lnTo>
                          <a:pt x="0" y="0"/>
                        </a:lnTo>
                        <a:lnTo>
                          <a:pt x="0" y="199"/>
                        </a:lnTo>
                        <a:lnTo>
                          <a:pt x="153" y="199"/>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8074" name="Arc 74"/>
                  <p:cNvSpPr>
                    <a:spLocks/>
                  </p:cNvSpPr>
                  <p:nvPr/>
                </p:nvSpPr>
                <p:spPr bwMode="auto">
                  <a:xfrm rot="10800000">
                    <a:off x="3096" y="1790"/>
                    <a:ext cx="146" cy="9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8075" name="Arc 75"/>
                  <p:cNvSpPr>
                    <a:spLocks/>
                  </p:cNvSpPr>
                  <p:nvPr/>
                </p:nvSpPr>
                <p:spPr bwMode="auto">
                  <a:xfrm rot="10800000">
                    <a:off x="3096" y="1897"/>
                    <a:ext cx="146" cy="97"/>
                  </a:xfrm>
                  <a:custGeom>
                    <a:avLst/>
                    <a:gdLst>
                      <a:gd name="G0" fmla="+- 21599 0 0"/>
                      <a:gd name="G1" fmla="+- 21599 0 0"/>
                      <a:gd name="G2" fmla="+- 21600 0 0"/>
                      <a:gd name="T0" fmla="*/ 0 w 21599"/>
                      <a:gd name="T1" fmla="*/ 21377 h 21599"/>
                      <a:gd name="T2" fmla="*/ 21452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77"/>
                        </a:moveTo>
                        <a:cubicBezTo>
                          <a:pt x="121" y="9592"/>
                          <a:pt x="9666" y="79"/>
                          <a:pt x="21451" y="-1"/>
                        </a:cubicBezTo>
                      </a:path>
                      <a:path w="21599" h="21599" stroke="0" extrusionOk="0">
                        <a:moveTo>
                          <a:pt x="0" y="21377"/>
                        </a:moveTo>
                        <a:cubicBezTo>
                          <a:pt x="121" y="9592"/>
                          <a:pt x="9666" y="79"/>
                          <a:pt x="21451"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20" name="Group 80"/>
                <p:cNvGrpSpPr>
                  <a:grpSpLocks/>
                </p:cNvGrpSpPr>
                <p:nvPr/>
              </p:nvGrpSpPr>
              <p:grpSpPr bwMode="auto">
                <a:xfrm>
                  <a:off x="2941" y="2013"/>
                  <a:ext cx="301" cy="203"/>
                  <a:chOff x="2941" y="2013"/>
                  <a:chExt cx="301" cy="203"/>
                </a:xfrm>
              </p:grpSpPr>
              <p:sp>
                <p:nvSpPr>
                  <p:cNvPr id="128077" name="Freeform 77"/>
                  <p:cNvSpPr>
                    <a:spLocks/>
                  </p:cNvSpPr>
                  <p:nvPr/>
                </p:nvSpPr>
                <p:spPr bwMode="auto">
                  <a:xfrm>
                    <a:off x="2941" y="2014"/>
                    <a:ext cx="154" cy="201"/>
                  </a:xfrm>
                  <a:custGeom>
                    <a:avLst/>
                    <a:gdLst/>
                    <a:ahLst/>
                    <a:cxnLst>
                      <a:cxn ang="0">
                        <a:pos x="150" y="0"/>
                      </a:cxn>
                      <a:cxn ang="0">
                        <a:pos x="0" y="0"/>
                      </a:cxn>
                      <a:cxn ang="0">
                        <a:pos x="0" y="200"/>
                      </a:cxn>
                      <a:cxn ang="0">
                        <a:pos x="153" y="200"/>
                      </a:cxn>
                    </a:cxnLst>
                    <a:rect l="0" t="0" r="r" b="b"/>
                    <a:pathLst>
                      <a:path w="154" h="201">
                        <a:moveTo>
                          <a:pt x="150" y="0"/>
                        </a:moveTo>
                        <a:lnTo>
                          <a:pt x="0" y="0"/>
                        </a:lnTo>
                        <a:lnTo>
                          <a:pt x="0" y="200"/>
                        </a:lnTo>
                        <a:lnTo>
                          <a:pt x="153" y="20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28078" name="Arc 78"/>
                  <p:cNvSpPr>
                    <a:spLocks/>
                  </p:cNvSpPr>
                  <p:nvPr/>
                </p:nvSpPr>
                <p:spPr bwMode="auto">
                  <a:xfrm rot="10800000">
                    <a:off x="3096" y="2013"/>
                    <a:ext cx="146" cy="9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28079" name="Arc 79"/>
                  <p:cNvSpPr>
                    <a:spLocks/>
                  </p:cNvSpPr>
                  <p:nvPr/>
                </p:nvSpPr>
                <p:spPr bwMode="auto">
                  <a:xfrm rot="10800000">
                    <a:off x="3096" y="2119"/>
                    <a:ext cx="146" cy="97"/>
                  </a:xfrm>
                  <a:custGeom>
                    <a:avLst/>
                    <a:gdLst>
                      <a:gd name="G0" fmla="+- 21599 0 0"/>
                      <a:gd name="G1" fmla="+- 21599 0 0"/>
                      <a:gd name="G2" fmla="+- 21600 0 0"/>
                      <a:gd name="T0" fmla="*/ 0 w 21599"/>
                      <a:gd name="T1" fmla="*/ 21377 h 21599"/>
                      <a:gd name="T2" fmla="*/ 21452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77"/>
                        </a:moveTo>
                        <a:cubicBezTo>
                          <a:pt x="121" y="9592"/>
                          <a:pt x="9666" y="79"/>
                          <a:pt x="21451" y="-1"/>
                        </a:cubicBezTo>
                      </a:path>
                      <a:path w="21599" h="21599" stroke="0" extrusionOk="0">
                        <a:moveTo>
                          <a:pt x="0" y="21377"/>
                        </a:moveTo>
                        <a:cubicBezTo>
                          <a:pt x="121" y="9592"/>
                          <a:pt x="9666" y="79"/>
                          <a:pt x="21451"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28083" name="Rectangle 83"/>
            <p:cNvSpPr>
              <a:spLocks noChangeArrowheads="1"/>
            </p:cNvSpPr>
            <p:nvPr/>
          </p:nvSpPr>
          <p:spPr bwMode="auto">
            <a:xfrm>
              <a:off x="2827" y="1751"/>
              <a:ext cx="167" cy="501"/>
            </a:xfrm>
            <a:prstGeom prst="rect">
              <a:avLst/>
            </a:prstGeom>
            <a:solidFill>
              <a:srgbClr val="8FAC97"/>
            </a:solidFill>
            <a:ln w="9525">
              <a:noFill/>
              <a:miter lim="800000"/>
              <a:headEnd/>
              <a:tailEnd/>
            </a:ln>
            <a:effectLst/>
          </p:spPr>
          <p:txBody>
            <a:bodyPr wrap="none" anchor="ctr"/>
            <a:lstStyle/>
            <a:p>
              <a:endParaRPr lang="en-GB"/>
            </a:p>
          </p:txBody>
        </p:sp>
        <p:sp>
          <p:nvSpPr>
            <p:cNvPr id="128084" name="Rectangle 84"/>
            <p:cNvSpPr>
              <a:spLocks noChangeArrowheads="1"/>
            </p:cNvSpPr>
            <p:nvPr/>
          </p:nvSpPr>
          <p:spPr bwMode="auto">
            <a:xfrm>
              <a:off x="2844" y="1773"/>
              <a:ext cx="146" cy="457"/>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28085" name="Rectangle 85" descr="Dotted diamond"/>
            <p:cNvSpPr>
              <a:spLocks noChangeArrowheads="1"/>
            </p:cNvSpPr>
            <p:nvPr/>
          </p:nvSpPr>
          <p:spPr bwMode="auto">
            <a:xfrm>
              <a:off x="2846" y="1942"/>
              <a:ext cx="144" cy="115"/>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28086" name="Rectangle 86"/>
            <p:cNvSpPr>
              <a:spLocks noChangeArrowheads="1"/>
            </p:cNvSpPr>
            <p:nvPr/>
          </p:nvSpPr>
          <p:spPr bwMode="auto">
            <a:xfrm>
              <a:off x="2165" y="1754"/>
              <a:ext cx="667" cy="49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8087" name="Line 87"/>
            <p:cNvSpPr>
              <a:spLocks noChangeShapeType="1"/>
            </p:cNvSpPr>
            <p:nvPr/>
          </p:nvSpPr>
          <p:spPr bwMode="auto">
            <a:xfrm>
              <a:off x="2694" y="1746"/>
              <a:ext cx="47"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88" name="Line 88"/>
            <p:cNvSpPr>
              <a:spLocks noChangeShapeType="1"/>
            </p:cNvSpPr>
            <p:nvPr/>
          </p:nvSpPr>
          <p:spPr bwMode="auto">
            <a:xfrm>
              <a:off x="2647"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89" name="Line 89"/>
            <p:cNvSpPr>
              <a:spLocks noChangeShapeType="1"/>
            </p:cNvSpPr>
            <p:nvPr/>
          </p:nvSpPr>
          <p:spPr bwMode="auto">
            <a:xfrm>
              <a:off x="2599"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0" name="Line 90"/>
            <p:cNvSpPr>
              <a:spLocks noChangeShapeType="1"/>
            </p:cNvSpPr>
            <p:nvPr/>
          </p:nvSpPr>
          <p:spPr bwMode="auto">
            <a:xfrm>
              <a:off x="2549" y="1746"/>
              <a:ext cx="46"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1" name="Line 91"/>
            <p:cNvSpPr>
              <a:spLocks noChangeShapeType="1"/>
            </p:cNvSpPr>
            <p:nvPr/>
          </p:nvSpPr>
          <p:spPr bwMode="auto">
            <a:xfrm>
              <a:off x="2497" y="1746"/>
              <a:ext cx="52"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2" name="Line 92"/>
            <p:cNvSpPr>
              <a:spLocks noChangeShapeType="1"/>
            </p:cNvSpPr>
            <p:nvPr/>
          </p:nvSpPr>
          <p:spPr bwMode="auto">
            <a:xfrm>
              <a:off x="2452" y="1746"/>
              <a:ext cx="49"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3" name="Line 93"/>
            <p:cNvSpPr>
              <a:spLocks noChangeShapeType="1"/>
            </p:cNvSpPr>
            <p:nvPr/>
          </p:nvSpPr>
          <p:spPr bwMode="auto">
            <a:xfrm>
              <a:off x="2403"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4" name="Line 94"/>
            <p:cNvSpPr>
              <a:spLocks noChangeShapeType="1"/>
            </p:cNvSpPr>
            <p:nvPr/>
          </p:nvSpPr>
          <p:spPr bwMode="auto">
            <a:xfrm>
              <a:off x="2351" y="1746"/>
              <a:ext cx="50"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5" name="Line 95"/>
            <p:cNvSpPr>
              <a:spLocks noChangeShapeType="1"/>
            </p:cNvSpPr>
            <p:nvPr/>
          </p:nvSpPr>
          <p:spPr bwMode="auto">
            <a:xfrm>
              <a:off x="2307" y="1746"/>
              <a:ext cx="45"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6" name="Line 96"/>
            <p:cNvSpPr>
              <a:spLocks noChangeShapeType="1"/>
            </p:cNvSpPr>
            <p:nvPr/>
          </p:nvSpPr>
          <p:spPr bwMode="auto">
            <a:xfrm>
              <a:off x="2258"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7" name="Line 97"/>
            <p:cNvSpPr>
              <a:spLocks noChangeShapeType="1"/>
            </p:cNvSpPr>
            <p:nvPr/>
          </p:nvSpPr>
          <p:spPr bwMode="auto">
            <a:xfrm>
              <a:off x="2211" y="1746"/>
              <a:ext cx="47"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8" name="Line 98"/>
            <p:cNvSpPr>
              <a:spLocks noChangeShapeType="1"/>
            </p:cNvSpPr>
            <p:nvPr/>
          </p:nvSpPr>
          <p:spPr bwMode="auto">
            <a:xfrm>
              <a:off x="2741" y="1746"/>
              <a:ext cx="46"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28099" name="Rectangle 99"/>
            <p:cNvSpPr>
              <a:spLocks noChangeArrowheads="1"/>
            </p:cNvSpPr>
            <p:nvPr/>
          </p:nvSpPr>
          <p:spPr bwMode="auto">
            <a:xfrm>
              <a:off x="2119" y="1785"/>
              <a:ext cx="38" cy="434"/>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28100" name="Rectangle 100"/>
            <p:cNvSpPr>
              <a:spLocks noChangeArrowheads="1"/>
            </p:cNvSpPr>
            <p:nvPr/>
          </p:nvSpPr>
          <p:spPr bwMode="auto">
            <a:xfrm>
              <a:off x="1774" y="2109"/>
              <a:ext cx="337" cy="65"/>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28101" name="Arc 101"/>
            <p:cNvSpPr>
              <a:spLocks/>
            </p:cNvSpPr>
            <p:nvPr/>
          </p:nvSpPr>
          <p:spPr bwMode="auto">
            <a:xfrm rot="10680000">
              <a:off x="2046" y="1828"/>
              <a:ext cx="70" cy="124"/>
            </a:xfrm>
            <a:custGeom>
              <a:avLst/>
              <a:gdLst>
                <a:gd name="G0" fmla="+- 1697 0 0"/>
                <a:gd name="G1" fmla="+- 21600 0 0"/>
                <a:gd name="G2" fmla="+- 21600 0 0"/>
                <a:gd name="T0" fmla="*/ 1028 w 23297"/>
                <a:gd name="T1" fmla="*/ 10 h 43200"/>
                <a:gd name="T2" fmla="*/ 0 w 23297"/>
                <a:gd name="T3" fmla="*/ 43133 h 43200"/>
                <a:gd name="T4" fmla="*/ 1697 w 23297"/>
                <a:gd name="T5" fmla="*/ 21600 h 43200"/>
              </a:gdLst>
              <a:ahLst/>
              <a:cxnLst>
                <a:cxn ang="0">
                  <a:pos x="T0" y="T1"/>
                </a:cxn>
                <a:cxn ang="0">
                  <a:pos x="T2" y="T3"/>
                </a:cxn>
                <a:cxn ang="0">
                  <a:pos x="T4" y="T5"/>
                </a:cxn>
              </a:cxnLst>
              <a:rect l="0" t="0" r="r" b="b"/>
              <a:pathLst>
                <a:path w="23297" h="43200" fill="none" extrusionOk="0">
                  <a:moveTo>
                    <a:pt x="1028" y="10"/>
                  </a:moveTo>
                  <a:cubicBezTo>
                    <a:pt x="1250" y="3"/>
                    <a:pt x="1473" y="-1"/>
                    <a:pt x="1697" y="0"/>
                  </a:cubicBezTo>
                  <a:cubicBezTo>
                    <a:pt x="13626" y="0"/>
                    <a:pt x="23297" y="9670"/>
                    <a:pt x="23297" y="21600"/>
                  </a:cubicBezTo>
                  <a:cubicBezTo>
                    <a:pt x="23297" y="33529"/>
                    <a:pt x="13626" y="43200"/>
                    <a:pt x="1697" y="43200"/>
                  </a:cubicBezTo>
                  <a:cubicBezTo>
                    <a:pt x="1130" y="43200"/>
                    <a:pt x="564" y="43177"/>
                    <a:pt x="-1" y="43133"/>
                  </a:cubicBezTo>
                </a:path>
                <a:path w="23297" h="43200" stroke="0" extrusionOk="0">
                  <a:moveTo>
                    <a:pt x="1028" y="10"/>
                  </a:moveTo>
                  <a:cubicBezTo>
                    <a:pt x="1250" y="3"/>
                    <a:pt x="1473" y="-1"/>
                    <a:pt x="1697" y="0"/>
                  </a:cubicBezTo>
                  <a:cubicBezTo>
                    <a:pt x="13626" y="0"/>
                    <a:pt x="23297" y="9670"/>
                    <a:pt x="23297" y="21600"/>
                  </a:cubicBezTo>
                  <a:cubicBezTo>
                    <a:pt x="23297" y="33529"/>
                    <a:pt x="13626" y="43200"/>
                    <a:pt x="1697" y="43200"/>
                  </a:cubicBezTo>
                  <a:cubicBezTo>
                    <a:pt x="1130" y="43200"/>
                    <a:pt x="564" y="43177"/>
                    <a:pt x="-1" y="43133"/>
                  </a:cubicBezTo>
                  <a:lnTo>
                    <a:pt x="1697" y="21600"/>
                  </a:lnTo>
                  <a:close/>
                </a:path>
              </a:pathLst>
            </a:custGeom>
            <a:solidFill>
              <a:schemeClr val="bg1"/>
            </a:solidFill>
            <a:ln w="12699" cap="rnd">
              <a:solidFill>
                <a:schemeClr val="tx1"/>
              </a:solidFill>
              <a:round/>
              <a:headEnd/>
              <a:tailEnd/>
            </a:ln>
            <a:effectLst/>
          </p:spPr>
          <p:txBody>
            <a:bodyPr wrap="none" anchor="ctr"/>
            <a:lstStyle/>
            <a:p>
              <a:endParaRPr lang="en-GB"/>
            </a:p>
          </p:txBody>
        </p:sp>
        <p:sp>
          <p:nvSpPr>
            <p:cNvPr id="128102" name="Rectangle 102" descr="Light upward diagonal"/>
            <p:cNvSpPr>
              <a:spLocks noChangeArrowheads="1"/>
            </p:cNvSpPr>
            <p:nvPr/>
          </p:nvSpPr>
          <p:spPr bwMode="auto">
            <a:xfrm>
              <a:off x="2846" y="2139"/>
              <a:ext cx="144" cy="88"/>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28103" name="Rectangle 103" descr="Light upward diagonal"/>
            <p:cNvSpPr>
              <a:spLocks noChangeArrowheads="1"/>
            </p:cNvSpPr>
            <p:nvPr/>
          </p:nvSpPr>
          <p:spPr bwMode="auto">
            <a:xfrm>
              <a:off x="2846" y="1771"/>
              <a:ext cx="144" cy="88"/>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sp>
        <p:nvSpPr>
          <p:cNvPr id="128105" name="Rectangle 105"/>
          <p:cNvSpPr>
            <a:spLocks noChangeArrowheads="1"/>
          </p:cNvSpPr>
          <p:nvPr/>
        </p:nvSpPr>
        <p:spPr bwMode="auto">
          <a:xfrm>
            <a:off x="4908550" y="3498850"/>
            <a:ext cx="2228850" cy="1733550"/>
          </a:xfrm>
          <a:prstGeom prst="rect">
            <a:avLst/>
          </a:prstGeom>
          <a:solidFill>
            <a:schemeClr val="accent2"/>
          </a:solidFill>
          <a:ln w="12699">
            <a:solidFill>
              <a:schemeClr val="tx1"/>
            </a:solidFill>
            <a:miter lim="800000"/>
            <a:headEnd/>
            <a:tailEnd/>
          </a:ln>
          <a:effectLst/>
        </p:spPr>
        <p:txBody>
          <a:bodyPr wrap="none" anchor="ctr"/>
          <a:lstStyle/>
          <a:p>
            <a:endParaRPr lang="en-GB"/>
          </a:p>
        </p:txBody>
      </p:sp>
      <p:sp>
        <p:nvSpPr>
          <p:cNvPr id="10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0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1739"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788150" y="1390650"/>
            <a:ext cx="2347913" cy="1397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30051" name="Rectangle 3"/>
          <p:cNvSpPr>
            <a:spLocks noChangeArrowheads="1"/>
          </p:cNvSpPr>
          <p:nvPr/>
        </p:nvSpPr>
        <p:spPr bwMode="auto">
          <a:xfrm>
            <a:off x="7724775" y="5048250"/>
            <a:ext cx="117475" cy="1801813"/>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30052" name="Rectangle 4"/>
          <p:cNvSpPr>
            <a:spLocks noChangeArrowheads="1"/>
          </p:cNvSpPr>
          <p:nvPr/>
        </p:nvSpPr>
        <p:spPr bwMode="auto">
          <a:xfrm>
            <a:off x="4810125" y="2165350"/>
            <a:ext cx="2425700" cy="31750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30053" name="Rectangle 5"/>
          <p:cNvSpPr>
            <a:spLocks noChangeArrowheads="1"/>
          </p:cNvSpPr>
          <p:nvPr/>
        </p:nvSpPr>
        <p:spPr bwMode="auto">
          <a:xfrm>
            <a:off x="4903788" y="2165350"/>
            <a:ext cx="2238375" cy="307498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grpSp>
        <p:nvGrpSpPr>
          <p:cNvPr id="2" name="Group 31"/>
          <p:cNvGrpSpPr>
            <a:grpSpLocks/>
          </p:cNvGrpSpPr>
          <p:nvPr/>
        </p:nvGrpSpPr>
        <p:grpSpPr bwMode="auto">
          <a:xfrm>
            <a:off x="4668838" y="2841625"/>
            <a:ext cx="477837" cy="676275"/>
            <a:chOff x="2941" y="1790"/>
            <a:chExt cx="301" cy="426"/>
          </a:xfrm>
        </p:grpSpPr>
        <p:grpSp>
          <p:nvGrpSpPr>
            <p:cNvPr id="3" name="Group 9"/>
            <p:cNvGrpSpPr>
              <a:grpSpLocks/>
            </p:cNvGrpSpPr>
            <p:nvPr/>
          </p:nvGrpSpPr>
          <p:grpSpPr bwMode="auto">
            <a:xfrm>
              <a:off x="2964" y="1811"/>
              <a:ext cx="218" cy="159"/>
              <a:chOff x="2964" y="1811"/>
              <a:chExt cx="218" cy="159"/>
            </a:xfrm>
          </p:grpSpPr>
          <p:sp>
            <p:nvSpPr>
              <p:cNvPr id="130054" name="Freeform 6"/>
              <p:cNvSpPr>
                <a:spLocks/>
              </p:cNvSpPr>
              <p:nvPr/>
            </p:nvSpPr>
            <p:spPr bwMode="auto">
              <a:xfrm>
                <a:off x="2964" y="1811"/>
                <a:ext cx="112" cy="155"/>
              </a:xfrm>
              <a:custGeom>
                <a:avLst/>
                <a:gdLst/>
                <a:ahLst/>
                <a:cxnLst>
                  <a:cxn ang="0">
                    <a:pos x="109" y="0"/>
                  </a:cxn>
                  <a:cxn ang="0">
                    <a:pos x="0" y="0"/>
                  </a:cxn>
                  <a:cxn ang="0">
                    <a:pos x="0" y="154"/>
                  </a:cxn>
                  <a:cxn ang="0">
                    <a:pos x="111" y="154"/>
                  </a:cxn>
                </a:cxnLst>
                <a:rect l="0" t="0" r="r" b="b"/>
                <a:pathLst>
                  <a:path w="112" h="155">
                    <a:moveTo>
                      <a:pt x="109" y="0"/>
                    </a:moveTo>
                    <a:lnTo>
                      <a:pt x="0" y="0"/>
                    </a:lnTo>
                    <a:lnTo>
                      <a:pt x="0" y="154"/>
                    </a:lnTo>
                    <a:lnTo>
                      <a:pt x="111" y="154"/>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30055" name="Arc 7"/>
              <p:cNvSpPr>
                <a:spLocks/>
              </p:cNvSpPr>
              <p:nvPr/>
            </p:nvSpPr>
            <p:spPr bwMode="auto">
              <a:xfrm rot="10800000">
                <a:off x="3074" y="1812"/>
                <a:ext cx="108" cy="7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30056" name="Arc 8"/>
              <p:cNvSpPr>
                <a:spLocks/>
              </p:cNvSpPr>
              <p:nvPr/>
            </p:nvSpPr>
            <p:spPr bwMode="auto">
              <a:xfrm rot="10800000">
                <a:off x="3074" y="1895"/>
                <a:ext cx="108" cy="75"/>
              </a:xfrm>
              <a:custGeom>
                <a:avLst/>
                <a:gdLst>
                  <a:gd name="G0" fmla="+- 21600 0 0"/>
                  <a:gd name="G1" fmla="+- 21599 0 0"/>
                  <a:gd name="G2" fmla="+- 21600 0 0"/>
                  <a:gd name="T0" fmla="*/ 0 w 21600"/>
                  <a:gd name="T1" fmla="*/ 21599 h 21599"/>
                  <a:gd name="T2" fmla="*/ 21400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7"/>
                      <a:pt x="9549" y="109"/>
                      <a:pt x="21399" y="-1"/>
                    </a:cubicBezTo>
                  </a:path>
                  <a:path w="21600" h="21599" stroke="0" extrusionOk="0">
                    <a:moveTo>
                      <a:pt x="0" y="21599"/>
                    </a:moveTo>
                    <a:cubicBezTo>
                      <a:pt x="0" y="9747"/>
                      <a:pt x="9549" y="109"/>
                      <a:pt x="21399" y="-1"/>
                    </a:cubicBezTo>
                    <a:lnTo>
                      <a:pt x="21600"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4" name="Group 13"/>
            <p:cNvGrpSpPr>
              <a:grpSpLocks/>
            </p:cNvGrpSpPr>
            <p:nvPr/>
          </p:nvGrpSpPr>
          <p:grpSpPr bwMode="auto">
            <a:xfrm>
              <a:off x="2949" y="1800"/>
              <a:ext cx="266" cy="180"/>
              <a:chOff x="2949" y="1800"/>
              <a:chExt cx="266" cy="180"/>
            </a:xfrm>
          </p:grpSpPr>
          <p:sp>
            <p:nvSpPr>
              <p:cNvPr id="130058" name="Freeform 10"/>
              <p:cNvSpPr>
                <a:spLocks/>
              </p:cNvSpPr>
              <p:nvPr/>
            </p:nvSpPr>
            <p:spPr bwMode="auto">
              <a:xfrm>
                <a:off x="2949" y="1801"/>
                <a:ext cx="138" cy="177"/>
              </a:xfrm>
              <a:custGeom>
                <a:avLst/>
                <a:gdLst/>
                <a:ahLst/>
                <a:cxnLst>
                  <a:cxn ang="0">
                    <a:pos x="135" y="0"/>
                  </a:cxn>
                  <a:cxn ang="0">
                    <a:pos x="0" y="0"/>
                  </a:cxn>
                  <a:cxn ang="0">
                    <a:pos x="0" y="176"/>
                  </a:cxn>
                  <a:cxn ang="0">
                    <a:pos x="137" y="176"/>
                  </a:cxn>
                </a:cxnLst>
                <a:rect l="0" t="0" r="r" b="b"/>
                <a:pathLst>
                  <a:path w="138" h="177">
                    <a:moveTo>
                      <a:pt x="135" y="0"/>
                    </a:moveTo>
                    <a:lnTo>
                      <a:pt x="0" y="0"/>
                    </a:lnTo>
                    <a:lnTo>
                      <a:pt x="0" y="176"/>
                    </a:lnTo>
                    <a:lnTo>
                      <a:pt x="137" y="176"/>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30059" name="Arc 11"/>
              <p:cNvSpPr>
                <a:spLocks/>
              </p:cNvSpPr>
              <p:nvPr/>
            </p:nvSpPr>
            <p:spPr bwMode="auto">
              <a:xfrm rot="10800000">
                <a:off x="3088" y="1800"/>
                <a:ext cx="127" cy="89"/>
              </a:xfrm>
              <a:custGeom>
                <a:avLst/>
                <a:gdLst>
                  <a:gd name="G0" fmla="+- 21600 0 0"/>
                  <a:gd name="G1" fmla="+- 243 0 0"/>
                  <a:gd name="G2" fmla="+- 21600 0 0"/>
                  <a:gd name="T0" fmla="*/ 21428 w 21600"/>
                  <a:gd name="T1" fmla="*/ 21842 h 21842"/>
                  <a:gd name="T2" fmla="*/ 1 w 21600"/>
                  <a:gd name="T3" fmla="*/ 0 h 21842"/>
                  <a:gd name="T4" fmla="*/ 21600 w 21600"/>
                  <a:gd name="T5" fmla="*/ 243 h 21842"/>
                </a:gdLst>
                <a:ahLst/>
                <a:cxnLst>
                  <a:cxn ang="0">
                    <a:pos x="T0" y="T1"/>
                  </a:cxn>
                  <a:cxn ang="0">
                    <a:pos x="T2" y="T3"/>
                  </a:cxn>
                  <a:cxn ang="0">
                    <a:pos x="T4" y="T5"/>
                  </a:cxn>
                </a:cxnLst>
                <a:rect l="0" t="0" r="r" b="b"/>
                <a:pathLst>
                  <a:path w="21600" h="21842" fill="none" extrusionOk="0">
                    <a:moveTo>
                      <a:pt x="21427" y="21842"/>
                    </a:moveTo>
                    <a:cubicBezTo>
                      <a:pt x="9566" y="21747"/>
                      <a:pt x="0" y="12105"/>
                      <a:pt x="0" y="243"/>
                    </a:cubicBezTo>
                    <a:cubicBezTo>
                      <a:pt x="-1" y="161"/>
                      <a:pt x="0" y="80"/>
                      <a:pt x="1" y="0"/>
                    </a:cubicBezTo>
                  </a:path>
                  <a:path w="21600" h="21842" stroke="0" extrusionOk="0">
                    <a:moveTo>
                      <a:pt x="21427" y="21842"/>
                    </a:moveTo>
                    <a:cubicBezTo>
                      <a:pt x="9566" y="21747"/>
                      <a:pt x="0" y="12105"/>
                      <a:pt x="0" y="243"/>
                    </a:cubicBezTo>
                    <a:cubicBezTo>
                      <a:pt x="-1" y="161"/>
                      <a:pt x="0" y="80"/>
                      <a:pt x="1" y="0"/>
                    </a:cubicBezTo>
                    <a:lnTo>
                      <a:pt x="21600" y="243"/>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30060" name="Arc 12"/>
              <p:cNvSpPr>
                <a:spLocks/>
              </p:cNvSpPr>
              <p:nvPr/>
            </p:nvSpPr>
            <p:spPr bwMode="auto">
              <a:xfrm rot="10800000">
                <a:off x="3088" y="1894"/>
                <a:ext cx="127" cy="86"/>
              </a:xfrm>
              <a:custGeom>
                <a:avLst/>
                <a:gdLst>
                  <a:gd name="G0" fmla="+- 21599 0 0"/>
                  <a:gd name="G1" fmla="+- 21599 0 0"/>
                  <a:gd name="G2" fmla="+- 21600 0 0"/>
                  <a:gd name="T0" fmla="*/ 0 w 21599"/>
                  <a:gd name="T1" fmla="*/ 21350 h 21599"/>
                  <a:gd name="T2" fmla="*/ 21431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50"/>
                    </a:moveTo>
                    <a:cubicBezTo>
                      <a:pt x="136" y="9583"/>
                      <a:pt x="9664" y="91"/>
                      <a:pt x="21430" y="-1"/>
                    </a:cubicBezTo>
                  </a:path>
                  <a:path w="21599" h="21599" stroke="0" extrusionOk="0">
                    <a:moveTo>
                      <a:pt x="0" y="21350"/>
                    </a:moveTo>
                    <a:cubicBezTo>
                      <a:pt x="136" y="9583"/>
                      <a:pt x="9664" y="91"/>
                      <a:pt x="21430"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5" name="Group 17"/>
            <p:cNvGrpSpPr>
              <a:grpSpLocks/>
            </p:cNvGrpSpPr>
            <p:nvPr/>
          </p:nvGrpSpPr>
          <p:grpSpPr bwMode="auto">
            <a:xfrm>
              <a:off x="2964" y="2036"/>
              <a:ext cx="218" cy="160"/>
              <a:chOff x="2964" y="2036"/>
              <a:chExt cx="218" cy="160"/>
            </a:xfrm>
          </p:grpSpPr>
          <p:sp>
            <p:nvSpPr>
              <p:cNvPr id="130062" name="Freeform 14"/>
              <p:cNvSpPr>
                <a:spLocks/>
              </p:cNvSpPr>
              <p:nvPr/>
            </p:nvSpPr>
            <p:spPr bwMode="auto">
              <a:xfrm>
                <a:off x="2964" y="2036"/>
                <a:ext cx="112" cy="155"/>
              </a:xfrm>
              <a:custGeom>
                <a:avLst/>
                <a:gdLst/>
                <a:ahLst/>
                <a:cxnLst>
                  <a:cxn ang="0">
                    <a:pos x="109" y="0"/>
                  </a:cxn>
                  <a:cxn ang="0">
                    <a:pos x="0" y="0"/>
                  </a:cxn>
                  <a:cxn ang="0">
                    <a:pos x="0" y="154"/>
                  </a:cxn>
                  <a:cxn ang="0">
                    <a:pos x="111" y="154"/>
                  </a:cxn>
                </a:cxnLst>
                <a:rect l="0" t="0" r="r" b="b"/>
                <a:pathLst>
                  <a:path w="112" h="155">
                    <a:moveTo>
                      <a:pt x="109" y="0"/>
                    </a:moveTo>
                    <a:lnTo>
                      <a:pt x="0" y="0"/>
                    </a:lnTo>
                    <a:lnTo>
                      <a:pt x="0" y="154"/>
                    </a:lnTo>
                    <a:lnTo>
                      <a:pt x="111" y="154"/>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30063" name="Arc 15"/>
              <p:cNvSpPr>
                <a:spLocks/>
              </p:cNvSpPr>
              <p:nvPr/>
            </p:nvSpPr>
            <p:spPr bwMode="auto">
              <a:xfrm rot="10800000">
                <a:off x="3074" y="2037"/>
                <a:ext cx="108" cy="7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30064" name="Arc 16"/>
              <p:cNvSpPr>
                <a:spLocks/>
              </p:cNvSpPr>
              <p:nvPr/>
            </p:nvSpPr>
            <p:spPr bwMode="auto">
              <a:xfrm rot="10800000">
                <a:off x="3074" y="2118"/>
                <a:ext cx="108" cy="78"/>
              </a:xfrm>
              <a:custGeom>
                <a:avLst/>
                <a:gdLst>
                  <a:gd name="G0" fmla="+- 21598 0 0"/>
                  <a:gd name="G1" fmla="+- 21599 0 0"/>
                  <a:gd name="G2" fmla="+- 21600 0 0"/>
                  <a:gd name="T0" fmla="*/ 0 w 21598"/>
                  <a:gd name="T1" fmla="*/ 21324 h 21599"/>
                  <a:gd name="T2" fmla="*/ 21399 w 21598"/>
                  <a:gd name="T3" fmla="*/ 0 h 21599"/>
                  <a:gd name="T4" fmla="*/ 21598 w 21598"/>
                  <a:gd name="T5" fmla="*/ 21599 h 21599"/>
                </a:gdLst>
                <a:ahLst/>
                <a:cxnLst>
                  <a:cxn ang="0">
                    <a:pos x="T0" y="T1"/>
                  </a:cxn>
                  <a:cxn ang="0">
                    <a:pos x="T2" y="T3"/>
                  </a:cxn>
                  <a:cxn ang="0">
                    <a:pos x="T4" y="T5"/>
                  </a:cxn>
                </a:cxnLst>
                <a:rect l="0" t="0" r="r" b="b"/>
                <a:pathLst>
                  <a:path w="21598" h="21599" fill="none" extrusionOk="0">
                    <a:moveTo>
                      <a:pt x="-1" y="21323"/>
                    </a:moveTo>
                    <a:cubicBezTo>
                      <a:pt x="149" y="9580"/>
                      <a:pt x="9654" y="108"/>
                      <a:pt x="21398" y="-1"/>
                    </a:cubicBezTo>
                  </a:path>
                  <a:path w="21598" h="21599" stroke="0" extrusionOk="0">
                    <a:moveTo>
                      <a:pt x="-1" y="21323"/>
                    </a:moveTo>
                    <a:cubicBezTo>
                      <a:pt x="149" y="9580"/>
                      <a:pt x="9654" y="108"/>
                      <a:pt x="21398" y="-1"/>
                    </a:cubicBezTo>
                    <a:lnTo>
                      <a:pt x="21598"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6" name="Group 21"/>
            <p:cNvGrpSpPr>
              <a:grpSpLocks/>
            </p:cNvGrpSpPr>
            <p:nvPr/>
          </p:nvGrpSpPr>
          <p:grpSpPr bwMode="auto">
            <a:xfrm>
              <a:off x="2949" y="2023"/>
              <a:ext cx="266" cy="180"/>
              <a:chOff x="2949" y="2023"/>
              <a:chExt cx="266" cy="180"/>
            </a:xfrm>
          </p:grpSpPr>
          <p:sp>
            <p:nvSpPr>
              <p:cNvPr id="130066" name="Freeform 18"/>
              <p:cNvSpPr>
                <a:spLocks/>
              </p:cNvSpPr>
              <p:nvPr/>
            </p:nvSpPr>
            <p:spPr bwMode="auto">
              <a:xfrm>
                <a:off x="2949" y="2023"/>
                <a:ext cx="138" cy="179"/>
              </a:xfrm>
              <a:custGeom>
                <a:avLst/>
                <a:gdLst/>
                <a:ahLst/>
                <a:cxnLst>
                  <a:cxn ang="0">
                    <a:pos x="135" y="0"/>
                  </a:cxn>
                  <a:cxn ang="0">
                    <a:pos x="0" y="0"/>
                  </a:cxn>
                  <a:cxn ang="0">
                    <a:pos x="0" y="178"/>
                  </a:cxn>
                  <a:cxn ang="0">
                    <a:pos x="137" y="178"/>
                  </a:cxn>
                </a:cxnLst>
                <a:rect l="0" t="0" r="r" b="b"/>
                <a:pathLst>
                  <a:path w="138" h="179">
                    <a:moveTo>
                      <a:pt x="135" y="0"/>
                    </a:moveTo>
                    <a:lnTo>
                      <a:pt x="0" y="0"/>
                    </a:lnTo>
                    <a:lnTo>
                      <a:pt x="0" y="178"/>
                    </a:lnTo>
                    <a:lnTo>
                      <a:pt x="137" y="178"/>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30067" name="Arc 19"/>
              <p:cNvSpPr>
                <a:spLocks/>
              </p:cNvSpPr>
              <p:nvPr/>
            </p:nvSpPr>
            <p:spPr bwMode="auto">
              <a:xfrm rot="10800000">
                <a:off x="3088" y="2025"/>
                <a:ext cx="127" cy="88"/>
              </a:xfrm>
              <a:custGeom>
                <a:avLst/>
                <a:gdLst>
                  <a:gd name="G0" fmla="+- 21600 0 0"/>
                  <a:gd name="G1" fmla="+- 246 0 0"/>
                  <a:gd name="G2" fmla="+- 21600 0 0"/>
                  <a:gd name="T0" fmla="*/ 21428 w 21600"/>
                  <a:gd name="T1" fmla="*/ 21845 h 21845"/>
                  <a:gd name="T2" fmla="*/ 1 w 21600"/>
                  <a:gd name="T3" fmla="*/ 0 h 21845"/>
                  <a:gd name="T4" fmla="*/ 21600 w 21600"/>
                  <a:gd name="T5" fmla="*/ 246 h 21845"/>
                </a:gdLst>
                <a:ahLst/>
                <a:cxnLst>
                  <a:cxn ang="0">
                    <a:pos x="T0" y="T1"/>
                  </a:cxn>
                  <a:cxn ang="0">
                    <a:pos x="T2" y="T3"/>
                  </a:cxn>
                  <a:cxn ang="0">
                    <a:pos x="T4" y="T5"/>
                  </a:cxn>
                </a:cxnLst>
                <a:rect l="0" t="0" r="r" b="b"/>
                <a:pathLst>
                  <a:path w="21600" h="21845" fill="none" extrusionOk="0">
                    <a:moveTo>
                      <a:pt x="21427" y="21845"/>
                    </a:moveTo>
                    <a:cubicBezTo>
                      <a:pt x="9566" y="21750"/>
                      <a:pt x="0" y="12108"/>
                      <a:pt x="0" y="246"/>
                    </a:cubicBezTo>
                    <a:cubicBezTo>
                      <a:pt x="-1" y="163"/>
                      <a:pt x="0" y="81"/>
                      <a:pt x="1" y="0"/>
                    </a:cubicBezTo>
                  </a:path>
                  <a:path w="21600" h="21845" stroke="0" extrusionOk="0">
                    <a:moveTo>
                      <a:pt x="21427" y="21845"/>
                    </a:moveTo>
                    <a:cubicBezTo>
                      <a:pt x="9566" y="21750"/>
                      <a:pt x="0" y="12108"/>
                      <a:pt x="0" y="246"/>
                    </a:cubicBezTo>
                    <a:cubicBezTo>
                      <a:pt x="-1" y="163"/>
                      <a:pt x="0" y="81"/>
                      <a:pt x="1" y="0"/>
                    </a:cubicBezTo>
                    <a:lnTo>
                      <a:pt x="21600" y="246"/>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30068" name="Arc 20"/>
              <p:cNvSpPr>
                <a:spLocks/>
              </p:cNvSpPr>
              <p:nvPr/>
            </p:nvSpPr>
            <p:spPr bwMode="auto">
              <a:xfrm rot="10800000">
                <a:off x="3087" y="2115"/>
                <a:ext cx="128" cy="88"/>
              </a:xfrm>
              <a:custGeom>
                <a:avLst/>
                <a:gdLst>
                  <a:gd name="G0" fmla="+- 21600 0 0"/>
                  <a:gd name="G1" fmla="+- 21599 0 0"/>
                  <a:gd name="G2" fmla="+- 21600 0 0"/>
                  <a:gd name="T0" fmla="*/ 0 w 21600"/>
                  <a:gd name="T1" fmla="*/ 21599 h 21599"/>
                  <a:gd name="T2" fmla="*/ 21431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35"/>
                      <a:pt x="9567" y="92"/>
                      <a:pt x="21430" y="-1"/>
                    </a:cubicBezTo>
                  </a:path>
                  <a:path w="21600" h="21599" stroke="0" extrusionOk="0">
                    <a:moveTo>
                      <a:pt x="0" y="21599"/>
                    </a:moveTo>
                    <a:cubicBezTo>
                      <a:pt x="0" y="9735"/>
                      <a:pt x="9567" y="92"/>
                      <a:pt x="21430" y="-1"/>
                    </a:cubicBezTo>
                    <a:lnTo>
                      <a:pt x="21600"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7" name="Group 30"/>
            <p:cNvGrpSpPr>
              <a:grpSpLocks/>
            </p:cNvGrpSpPr>
            <p:nvPr/>
          </p:nvGrpSpPr>
          <p:grpSpPr bwMode="auto">
            <a:xfrm>
              <a:off x="2941" y="1790"/>
              <a:ext cx="301" cy="426"/>
              <a:chOff x="2941" y="1790"/>
              <a:chExt cx="301" cy="426"/>
            </a:xfrm>
          </p:grpSpPr>
          <p:grpSp>
            <p:nvGrpSpPr>
              <p:cNvPr id="8" name="Group 25"/>
              <p:cNvGrpSpPr>
                <a:grpSpLocks/>
              </p:cNvGrpSpPr>
              <p:nvPr/>
            </p:nvGrpSpPr>
            <p:grpSpPr bwMode="auto">
              <a:xfrm>
                <a:off x="2941" y="1790"/>
                <a:ext cx="301" cy="204"/>
                <a:chOff x="2941" y="1790"/>
                <a:chExt cx="301" cy="204"/>
              </a:xfrm>
            </p:grpSpPr>
            <p:sp>
              <p:nvSpPr>
                <p:cNvPr id="130070" name="Freeform 22"/>
                <p:cNvSpPr>
                  <a:spLocks/>
                </p:cNvSpPr>
                <p:nvPr/>
              </p:nvSpPr>
              <p:spPr bwMode="auto">
                <a:xfrm>
                  <a:off x="2941" y="1792"/>
                  <a:ext cx="154" cy="200"/>
                </a:xfrm>
                <a:custGeom>
                  <a:avLst/>
                  <a:gdLst/>
                  <a:ahLst/>
                  <a:cxnLst>
                    <a:cxn ang="0">
                      <a:pos x="150" y="0"/>
                    </a:cxn>
                    <a:cxn ang="0">
                      <a:pos x="0" y="0"/>
                    </a:cxn>
                    <a:cxn ang="0">
                      <a:pos x="0" y="199"/>
                    </a:cxn>
                    <a:cxn ang="0">
                      <a:pos x="153" y="199"/>
                    </a:cxn>
                  </a:cxnLst>
                  <a:rect l="0" t="0" r="r" b="b"/>
                  <a:pathLst>
                    <a:path w="154" h="200">
                      <a:moveTo>
                        <a:pt x="150" y="0"/>
                      </a:moveTo>
                      <a:lnTo>
                        <a:pt x="0" y="0"/>
                      </a:lnTo>
                      <a:lnTo>
                        <a:pt x="0" y="199"/>
                      </a:lnTo>
                      <a:lnTo>
                        <a:pt x="153" y="199"/>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30071" name="Arc 23"/>
                <p:cNvSpPr>
                  <a:spLocks/>
                </p:cNvSpPr>
                <p:nvPr/>
              </p:nvSpPr>
              <p:spPr bwMode="auto">
                <a:xfrm rot="10800000">
                  <a:off x="3096" y="1790"/>
                  <a:ext cx="146" cy="9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30072" name="Arc 24"/>
                <p:cNvSpPr>
                  <a:spLocks/>
                </p:cNvSpPr>
                <p:nvPr/>
              </p:nvSpPr>
              <p:spPr bwMode="auto">
                <a:xfrm rot="10800000">
                  <a:off x="3096" y="1897"/>
                  <a:ext cx="146" cy="97"/>
                </a:xfrm>
                <a:custGeom>
                  <a:avLst/>
                  <a:gdLst>
                    <a:gd name="G0" fmla="+- 21599 0 0"/>
                    <a:gd name="G1" fmla="+- 21599 0 0"/>
                    <a:gd name="G2" fmla="+- 21600 0 0"/>
                    <a:gd name="T0" fmla="*/ 0 w 21599"/>
                    <a:gd name="T1" fmla="*/ 21377 h 21599"/>
                    <a:gd name="T2" fmla="*/ 21452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77"/>
                      </a:moveTo>
                      <a:cubicBezTo>
                        <a:pt x="121" y="9592"/>
                        <a:pt x="9666" y="79"/>
                        <a:pt x="21451" y="-1"/>
                      </a:cubicBezTo>
                    </a:path>
                    <a:path w="21599" h="21599" stroke="0" extrusionOk="0">
                      <a:moveTo>
                        <a:pt x="0" y="21377"/>
                      </a:moveTo>
                      <a:cubicBezTo>
                        <a:pt x="121" y="9592"/>
                        <a:pt x="9666" y="79"/>
                        <a:pt x="21451"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9" name="Group 29"/>
              <p:cNvGrpSpPr>
                <a:grpSpLocks/>
              </p:cNvGrpSpPr>
              <p:nvPr/>
            </p:nvGrpSpPr>
            <p:grpSpPr bwMode="auto">
              <a:xfrm>
                <a:off x="2941" y="2013"/>
                <a:ext cx="301" cy="203"/>
                <a:chOff x="2941" y="2013"/>
                <a:chExt cx="301" cy="203"/>
              </a:xfrm>
            </p:grpSpPr>
            <p:sp>
              <p:nvSpPr>
                <p:cNvPr id="130074" name="Freeform 26"/>
                <p:cNvSpPr>
                  <a:spLocks/>
                </p:cNvSpPr>
                <p:nvPr/>
              </p:nvSpPr>
              <p:spPr bwMode="auto">
                <a:xfrm>
                  <a:off x="2941" y="2014"/>
                  <a:ext cx="154" cy="201"/>
                </a:xfrm>
                <a:custGeom>
                  <a:avLst/>
                  <a:gdLst/>
                  <a:ahLst/>
                  <a:cxnLst>
                    <a:cxn ang="0">
                      <a:pos x="150" y="0"/>
                    </a:cxn>
                    <a:cxn ang="0">
                      <a:pos x="0" y="0"/>
                    </a:cxn>
                    <a:cxn ang="0">
                      <a:pos x="0" y="200"/>
                    </a:cxn>
                    <a:cxn ang="0">
                      <a:pos x="153" y="200"/>
                    </a:cxn>
                  </a:cxnLst>
                  <a:rect l="0" t="0" r="r" b="b"/>
                  <a:pathLst>
                    <a:path w="154" h="201">
                      <a:moveTo>
                        <a:pt x="150" y="0"/>
                      </a:moveTo>
                      <a:lnTo>
                        <a:pt x="0" y="0"/>
                      </a:lnTo>
                      <a:lnTo>
                        <a:pt x="0" y="200"/>
                      </a:lnTo>
                      <a:lnTo>
                        <a:pt x="153" y="20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30075" name="Arc 27"/>
                <p:cNvSpPr>
                  <a:spLocks/>
                </p:cNvSpPr>
                <p:nvPr/>
              </p:nvSpPr>
              <p:spPr bwMode="auto">
                <a:xfrm rot="10800000">
                  <a:off x="3096" y="2013"/>
                  <a:ext cx="146" cy="9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30076" name="Arc 28"/>
                <p:cNvSpPr>
                  <a:spLocks/>
                </p:cNvSpPr>
                <p:nvPr/>
              </p:nvSpPr>
              <p:spPr bwMode="auto">
                <a:xfrm rot="10800000">
                  <a:off x="3096" y="2119"/>
                  <a:ext cx="146" cy="97"/>
                </a:xfrm>
                <a:custGeom>
                  <a:avLst/>
                  <a:gdLst>
                    <a:gd name="G0" fmla="+- 21599 0 0"/>
                    <a:gd name="G1" fmla="+- 21599 0 0"/>
                    <a:gd name="G2" fmla="+- 21600 0 0"/>
                    <a:gd name="T0" fmla="*/ 0 w 21599"/>
                    <a:gd name="T1" fmla="*/ 21377 h 21599"/>
                    <a:gd name="T2" fmla="*/ 21452 w 21599"/>
                    <a:gd name="T3" fmla="*/ 0 h 21599"/>
                    <a:gd name="T4" fmla="*/ 21599 w 21599"/>
                    <a:gd name="T5" fmla="*/ 21599 h 21599"/>
                  </a:gdLst>
                  <a:ahLst/>
                  <a:cxnLst>
                    <a:cxn ang="0">
                      <a:pos x="T0" y="T1"/>
                    </a:cxn>
                    <a:cxn ang="0">
                      <a:pos x="T2" y="T3"/>
                    </a:cxn>
                    <a:cxn ang="0">
                      <a:pos x="T4" y="T5"/>
                    </a:cxn>
                  </a:cxnLst>
                  <a:rect l="0" t="0" r="r" b="b"/>
                  <a:pathLst>
                    <a:path w="21599" h="21599" fill="none" extrusionOk="0">
                      <a:moveTo>
                        <a:pt x="0" y="21377"/>
                      </a:moveTo>
                      <a:cubicBezTo>
                        <a:pt x="121" y="9592"/>
                        <a:pt x="9666" y="79"/>
                        <a:pt x="21451" y="-1"/>
                      </a:cubicBezTo>
                    </a:path>
                    <a:path w="21599" h="21599" stroke="0" extrusionOk="0">
                      <a:moveTo>
                        <a:pt x="0" y="21377"/>
                      </a:moveTo>
                      <a:cubicBezTo>
                        <a:pt x="121" y="9592"/>
                        <a:pt x="9666" y="79"/>
                        <a:pt x="21451" y="-1"/>
                      </a:cubicBezTo>
                      <a:lnTo>
                        <a:pt x="21599" y="21599"/>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grpSp>
        <p:nvGrpSpPr>
          <p:cNvPr id="10" name="Group 79"/>
          <p:cNvGrpSpPr>
            <a:grpSpLocks/>
          </p:cNvGrpSpPr>
          <p:nvPr/>
        </p:nvGrpSpPr>
        <p:grpSpPr bwMode="auto">
          <a:xfrm>
            <a:off x="2146300" y="2771775"/>
            <a:ext cx="2998788" cy="949325"/>
            <a:chOff x="1352" y="1746"/>
            <a:chExt cx="1889" cy="598"/>
          </a:xfrm>
        </p:grpSpPr>
        <p:sp>
          <p:nvSpPr>
            <p:cNvPr id="130080" name="Rectangle 32"/>
            <p:cNvSpPr>
              <a:spLocks noChangeArrowheads="1"/>
            </p:cNvSpPr>
            <p:nvPr/>
          </p:nvSpPr>
          <p:spPr bwMode="auto">
            <a:xfrm>
              <a:off x="1999" y="1998"/>
              <a:ext cx="115" cy="65"/>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1" name="Group 35"/>
            <p:cNvGrpSpPr>
              <a:grpSpLocks/>
            </p:cNvGrpSpPr>
            <p:nvPr/>
          </p:nvGrpSpPr>
          <p:grpSpPr bwMode="auto">
            <a:xfrm>
              <a:off x="1451" y="2193"/>
              <a:ext cx="347" cy="54"/>
              <a:chOff x="1451" y="2193"/>
              <a:chExt cx="347" cy="54"/>
            </a:xfrm>
          </p:grpSpPr>
          <p:sp>
            <p:nvSpPr>
              <p:cNvPr id="130081" name="Rectangle 33"/>
              <p:cNvSpPr>
                <a:spLocks noChangeArrowheads="1"/>
              </p:cNvSpPr>
              <p:nvPr/>
            </p:nvSpPr>
            <p:spPr bwMode="auto">
              <a:xfrm rot="10080000" flipH="1">
                <a:off x="1509" y="2193"/>
                <a:ext cx="289" cy="16"/>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30082" name="Line 34"/>
              <p:cNvSpPr>
                <a:spLocks noChangeShapeType="1"/>
              </p:cNvSpPr>
              <p:nvPr/>
            </p:nvSpPr>
            <p:spPr bwMode="auto">
              <a:xfrm flipH="1">
                <a:off x="1451" y="2233"/>
                <a:ext cx="55"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2" name="Group 38"/>
            <p:cNvGrpSpPr>
              <a:grpSpLocks/>
            </p:cNvGrpSpPr>
            <p:nvPr/>
          </p:nvGrpSpPr>
          <p:grpSpPr bwMode="auto">
            <a:xfrm>
              <a:off x="1443" y="2138"/>
              <a:ext cx="343" cy="16"/>
              <a:chOff x="1443" y="2138"/>
              <a:chExt cx="343" cy="16"/>
            </a:xfrm>
          </p:grpSpPr>
          <p:sp>
            <p:nvSpPr>
              <p:cNvPr id="130084" name="Rectangle 36"/>
              <p:cNvSpPr>
                <a:spLocks noChangeArrowheads="1"/>
              </p:cNvSpPr>
              <p:nvPr/>
            </p:nvSpPr>
            <p:spPr bwMode="auto">
              <a:xfrm>
                <a:off x="1497" y="2138"/>
                <a:ext cx="289" cy="16"/>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30085" name="Line 37"/>
              <p:cNvSpPr>
                <a:spLocks noChangeShapeType="1"/>
              </p:cNvSpPr>
              <p:nvPr/>
            </p:nvSpPr>
            <p:spPr bwMode="auto">
              <a:xfrm flipH="1">
                <a:off x="1443" y="2145"/>
                <a:ext cx="48"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3" name="Group 41"/>
            <p:cNvGrpSpPr>
              <a:grpSpLocks/>
            </p:cNvGrpSpPr>
            <p:nvPr/>
          </p:nvGrpSpPr>
          <p:grpSpPr bwMode="auto">
            <a:xfrm>
              <a:off x="1458" y="2048"/>
              <a:ext cx="340" cy="53"/>
              <a:chOff x="1458" y="2048"/>
              <a:chExt cx="340" cy="53"/>
            </a:xfrm>
          </p:grpSpPr>
          <p:sp>
            <p:nvSpPr>
              <p:cNvPr id="130087" name="Rectangle 39"/>
              <p:cNvSpPr>
                <a:spLocks noChangeArrowheads="1"/>
              </p:cNvSpPr>
              <p:nvPr/>
            </p:nvSpPr>
            <p:spPr bwMode="auto">
              <a:xfrm rot="720000">
                <a:off x="1508" y="2085"/>
                <a:ext cx="290" cy="16"/>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30088" name="Line 40"/>
              <p:cNvSpPr>
                <a:spLocks noChangeShapeType="1"/>
              </p:cNvSpPr>
              <p:nvPr/>
            </p:nvSpPr>
            <p:spPr bwMode="auto">
              <a:xfrm>
                <a:off x="1458" y="2048"/>
                <a:ext cx="48" cy="12"/>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130090" name="Line 42"/>
            <p:cNvSpPr>
              <a:spLocks noChangeShapeType="1"/>
            </p:cNvSpPr>
            <p:nvPr/>
          </p:nvSpPr>
          <p:spPr bwMode="auto">
            <a:xfrm flipH="1">
              <a:off x="1417" y="2312"/>
              <a:ext cx="6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091" name="Line 43"/>
            <p:cNvSpPr>
              <a:spLocks noChangeShapeType="1"/>
            </p:cNvSpPr>
            <p:nvPr/>
          </p:nvSpPr>
          <p:spPr bwMode="auto">
            <a:xfrm>
              <a:off x="1449" y="2280"/>
              <a:ext cx="0" cy="6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092" name="Line 44"/>
            <p:cNvSpPr>
              <a:spLocks noChangeShapeType="1"/>
            </p:cNvSpPr>
            <p:nvPr/>
          </p:nvSpPr>
          <p:spPr bwMode="auto">
            <a:xfrm flipV="1">
              <a:off x="1441" y="1947"/>
              <a:ext cx="0" cy="64"/>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14" name="Group 48"/>
            <p:cNvGrpSpPr>
              <a:grpSpLocks/>
            </p:cNvGrpSpPr>
            <p:nvPr/>
          </p:nvGrpSpPr>
          <p:grpSpPr bwMode="auto">
            <a:xfrm>
              <a:off x="1352" y="2117"/>
              <a:ext cx="54" cy="53"/>
              <a:chOff x="1352" y="2117"/>
              <a:chExt cx="54" cy="53"/>
            </a:xfrm>
          </p:grpSpPr>
          <p:sp>
            <p:nvSpPr>
              <p:cNvPr id="130093" name="Line 45"/>
              <p:cNvSpPr>
                <a:spLocks noChangeShapeType="1"/>
              </p:cNvSpPr>
              <p:nvPr/>
            </p:nvSpPr>
            <p:spPr bwMode="auto">
              <a:xfrm flipH="1">
                <a:off x="1352" y="2119"/>
                <a:ext cx="5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094" name="Line 46"/>
              <p:cNvSpPr>
                <a:spLocks noChangeShapeType="1"/>
              </p:cNvSpPr>
              <p:nvPr/>
            </p:nvSpPr>
            <p:spPr bwMode="auto">
              <a:xfrm flipH="1">
                <a:off x="1353" y="2168"/>
                <a:ext cx="5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095" name="Line 47"/>
              <p:cNvSpPr>
                <a:spLocks noChangeShapeType="1"/>
              </p:cNvSpPr>
              <p:nvPr/>
            </p:nvSpPr>
            <p:spPr bwMode="auto">
              <a:xfrm>
                <a:off x="1405" y="2117"/>
                <a:ext cx="0" cy="53"/>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30097" name="Line 49"/>
            <p:cNvSpPr>
              <a:spLocks noChangeShapeType="1"/>
            </p:cNvSpPr>
            <p:nvPr/>
          </p:nvSpPr>
          <p:spPr bwMode="auto">
            <a:xfrm>
              <a:off x="1354" y="2091"/>
              <a:ext cx="0" cy="3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098" name="Line 50"/>
            <p:cNvSpPr>
              <a:spLocks noChangeShapeType="1"/>
            </p:cNvSpPr>
            <p:nvPr/>
          </p:nvSpPr>
          <p:spPr bwMode="auto">
            <a:xfrm flipH="1">
              <a:off x="1354" y="2166"/>
              <a:ext cx="1" cy="27"/>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15" name="Group 57"/>
            <p:cNvGrpSpPr>
              <a:grpSpLocks/>
            </p:cNvGrpSpPr>
            <p:nvPr/>
          </p:nvGrpSpPr>
          <p:grpSpPr bwMode="auto">
            <a:xfrm>
              <a:off x="2957" y="1777"/>
              <a:ext cx="284" cy="455"/>
              <a:chOff x="2957" y="1777"/>
              <a:chExt cx="284" cy="455"/>
            </a:xfrm>
          </p:grpSpPr>
          <p:grpSp>
            <p:nvGrpSpPr>
              <p:cNvPr id="16" name="Group 53"/>
              <p:cNvGrpSpPr>
                <a:grpSpLocks/>
              </p:cNvGrpSpPr>
              <p:nvPr/>
            </p:nvGrpSpPr>
            <p:grpSpPr bwMode="auto">
              <a:xfrm>
                <a:off x="2958" y="1777"/>
                <a:ext cx="283" cy="226"/>
                <a:chOff x="2958" y="1777"/>
                <a:chExt cx="283" cy="226"/>
              </a:xfrm>
            </p:grpSpPr>
            <p:sp>
              <p:nvSpPr>
                <p:cNvPr id="130099" name="Freeform 51"/>
                <p:cNvSpPr>
                  <a:spLocks/>
                </p:cNvSpPr>
                <p:nvPr/>
              </p:nvSpPr>
              <p:spPr bwMode="auto">
                <a:xfrm>
                  <a:off x="2958" y="1777"/>
                  <a:ext cx="89" cy="223"/>
                </a:xfrm>
                <a:custGeom>
                  <a:avLst/>
                  <a:gdLst/>
                  <a:ahLst/>
                  <a:cxnLst>
                    <a:cxn ang="0">
                      <a:pos x="86" y="222"/>
                    </a:cxn>
                    <a:cxn ang="0">
                      <a:pos x="0" y="222"/>
                    </a:cxn>
                    <a:cxn ang="0">
                      <a:pos x="0" y="0"/>
                    </a:cxn>
                    <a:cxn ang="0">
                      <a:pos x="88" y="0"/>
                    </a:cxn>
                  </a:cxnLst>
                  <a:rect l="0" t="0" r="r" b="b"/>
                  <a:pathLst>
                    <a:path w="89" h="223">
                      <a:moveTo>
                        <a:pt x="86" y="222"/>
                      </a:moveTo>
                      <a:lnTo>
                        <a:pt x="0" y="222"/>
                      </a:lnTo>
                      <a:lnTo>
                        <a:pt x="0" y="0"/>
                      </a:lnTo>
                      <a:lnTo>
                        <a:pt x="88"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30100" name="Arc 52"/>
                <p:cNvSpPr>
                  <a:spLocks/>
                </p:cNvSpPr>
                <p:nvPr/>
              </p:nvSpPr>
              <p:spPr bwMode="auto">
                <a:xfrm rot="10800000">
                  <a:off x="3042" y="1777"/>
                  <a:ext cx="199" cy="226"/>
                </a:xfrm>
                <a:custGeom>
                  <a:avLst/>
                  <a:gdLst>
                    <a:gd name="G0" fmla="+- 21600 0 0"/>
                    <a:gd name="G1" fmla="+- 21600 0 0"/>
                    <a:gd name="G2" fmla="+- 21600 0 0"/>
                    <a:gd name="T0" fmla="*/ 21600 w 21600"/>
                    <a:gd name="T1" fmla="*/ 43200 h 43200"/>
                    <a:gd name="T2" fmla="*/ 21491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17" name="Group 56"/>
              <p:cNvGrpSpPr>
                <a:grpSpLocks/>
              </p:cNvGrpSpPr>
              <p:nvPr/>
            </p:nvGrpSpPr>
            <p:grpSpPr bwMode="auto">
              <a:xfrm>
                <a:off x="2957" y="1998"/>
                <a:ext cx="284" cy="234"/>
                <a:chOff x="2957" y="1998"/>
                <a:chExt cx="284" cy="234"/>
              </a:xfrm>
            </p:grpSpPr>
            <p:sp>
              <p:nvSpPr>
                <p:cNvPr id="130102" name="Freeform 54"/>
                <p:cNvSpPr>
                  <a:spLocks/>
                </p:cNvSpPr>
                <p:nvPr/>
              </p:nvSpPr>
              <p:spPr bwMode="auto">
                <a:xfrm>
                  <a:off x="2957" y="1998"/>
                  <a:ext cx="89" cy="231"/>
                </a:xfrm>
                <a:custGeom>
                  <a:avLst/>
                  <a:gdLst/>
                  <a:ahLst/>
                  <a:cxnLst>
                    <a:cxn ang="0">
                      <a:pos x="87" y="230"/>
                    </a:cxn>
                    <a:cxn ang="0">
                      <a:pos x="0" y="230"/>
                    </a:cxn>
                    <a:cxn ang="0">
                      <a:pos x="0" y="0"/>
                    </a:cxn>
                    <a:cxn ang="0">
                      <a:pos x="88" y="0"/>
                    </a:cxn>
                  </a:cxnLst>
                  <a:rect l="0" t="0" r="r" b="b"/>
                  <a:pathLst>
                    <a:path w="89" h="231">
                      <a:moveTo>
                        <a:pt x="87" y="230"/>
                      </a:moveTo>
                      <a:lnTo>
                        <a:pt x="0" y="230"/>
                      </a:lnTo>
                      <a:lnTo>
                        <a:pt x="0" y="0"/>
                      </a:lnTo>
                      <a:lnTo>
                        <a:pt x="88"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30103" name="Arc 55"/>
                <p:cNvSpPr>
                  <a:spLocks/>
                </p:cNvSpPr>
                <p:nvPr/>
              </p:nvSpPr>
              <p:spPr bwMode="auto">
                <a:xfrm rot="10800000">
                  <a:off x="3042" y="1998"/>
                  <a:ext cx="199" cy="234"/>
                </a:xfrm>
                <a:custGeom>
                  <a:avLst/>
                  <a:gdLst>
                    <a:gd name="G0" fmla="+- 21600 0 0"/>
                    <a:gd name="G1" fmla="+- 21600 0 0"/>
                    <a:gd name="G2" fmla="+- 21600 0 0"/>
                    <a:gd name="T0" fmla="*/ 21600 w 21600"/>
                    <a:gd name="T1" fmla="*/ 43200 h 43200"/>
                    <a:gd name="T2" fmla="*/ 21491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713"/>
                        <a:pt x="9604" y="60"/>
                        <a:pt x="21491" y="0"/>
                      </a:cubicBezTo>
                    </a:path>
                    <a:path w="21600" h="43200" stroke="0" extrusionOk="0">
                      <a:moveTo>
                        <a:pt x="21600" y="43200"/>
                      </a:moveTo>
                      <a:cubicBezTo>
                        <a:pt x="9670" y="43200"/>
                        <a:pt x="0" y="33529"/>
                        <a:pt x="0" y="21600"/>
                      </a:cubicBezTo>
                      <a:cubicBezTo>
                        <a:pt x="-1" y="9713"/>
                        <a:pt x="9604" y="60"/>
                        <a:pt x="21491" y="0"/>
                      </a:cubicBezTo>
                      <a:lnTo>
                        <a:pt x="21600" y="2160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sp>
          <p:nvSpPr>
            <p:cNvPr id="130106" name="Rectangle 58"/>
            <p:cNvSpPr>
              <a:spLocks noChangeArrowheads="1"/>
            </p:cNvSpPr>
            <p:nvPr/>
          </p:nvSpPr>
          <p:spPr bwMode="auto">
            <a:xfrm>
              <a:off x="2827" y="1751"/>
              <a:ext cx="167" cy="501"/>
            </a:xfrm>
            <a:prstGeom prst="rect">
              <a:avLst/>
            </a:prstGeom>
            <a:solidFill>
              <a:srgbClr val="8FAC97"/>
            </a:solidFill>
            <a:ln w="9525">
              <a:noFill/>
              <a:miter lim="800000"/>
              <a:headEnd/>
              <a:tailEnd/>
            </a:ln>
            <a:effectLst/>
          </p:spPr>
          <p:txBody>
            <a:bodyPr wrap="none" anchor="ctr"/>
            <a:lstStyle/>
            <a:p>
              <a:endParaRPr lang="en-GB"/>
            </a:p>
          </p:txBody>
        </p:sp>
        <p:sp>
          <p:nvSpPr>
            <p:cNvPr id="130107" name="Rectangle 59"/>
            <p:cNvSpPr>
              <a:spLocks noChangeArrowheads="1"/>
            </p:cNvSpPr>
            <p:nvPr/>
          </p:nvSpPr>
          <p:spPr bwMode="auto">
            <a:xfrm>
              <a:off x="2844" y="1773"/>
              <a:ext cx="146" cy="457"/>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30108" name="Rectangle 60" descr="Dotted diamond"/>
            <p:cNvSpPr>
              <a:spLocks noChangeArrowheads="1"/>
            </p:cNvSpPr>
            <p:nvPr/>
          </p:nvSpPr>
          <p:spPr bwMode="auto">
            <a:xfrm>
              <a:off x="2846" y="1942"/>
              <a:ext cx="144" cy="115"/>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30109" name="Rectangle 61"/>
            <p:cNvSpPr>
              <a:spLocks noChangeArrowheads="1"/>
            </p:cNvSpPr>
            <p:nvPr/>
          </p:nvSpPr>
          <p:spPr bwMode="auto">
            <a:xfrm>
              <a:off x="2165" y="1754"/>
              <a:ext cx="667" cy="49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30110" name="Line 62"/>
            <p:cNvSpPr>
              <a:spLocks noChangeShapeType="1"/>
            </p:cNvSpPr>
            <p:nvPr/>
          </p:nvSpPr>
          <p:spPr bwMode="auto">
            <a:xfrm>
              <a:off x="2694" y="1746"/>
              <a:ext cx="47"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1" name="Line 63"/>
            <p:cNvSpPr>
              <a:spLocks noChangeShapeType="1"/>
            </p:cNvSpPr>
            <p:nvPr/>
          </p:nvSpPr>
          <p:spPr bwMode="auto">
            <a:xfrm>
              <a:off x="2647"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2" name="Line 64"/>
            <p:cNvSpPr>
              <a:spLocks noChangeShapeType="1"/>
            </p:cNvSpPr>
            <p:nvPr/>
          </p:nvSpPr>
          <p:spPr bwMode="auto">
            <a:xfrm>
              <a:off x="2599"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3" name="Line 65"/>
            <p:cNvSpPr>
              <a:spLocks noChangeShapeType="1"/>
            </p:cNvSpPr>
            <p:nvPr/>
          </p:nvSpPr>
          <p:spPr bwMode="auto">
            <a:xfrm>
              <a:off x="2549" y="1746"/>
              <a:ext cx="46"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4" name="Line 66"/>
            <p:cNvSpPr>
              <a:spLocks noChangeShapeType="1"/>
            </p:cNvSpPr>
            <p:nvPr/>
          </p:nvSpPr>
          <p:spPr bwMode="auto">
            <a:xfrm>
              <a:off x="2497" y="1746"/>
              <a:ext cx="52"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5" name="Line 67"/>
            <p:cNvSpPr>
              <a:spLocks noChangeShapeType="1"/>
            </p:cNvSpPr>
            <p:nvPr/>
          </p:nvSpPr>
          <p:spPr bwMode="auto">
            <a:xfrm>
              <a:off x="2452" y="1746"/>
              <a:ext cx="49"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6" name="Line 68"/>
            <p:cNvSpPr>
              <a:spLocks noChangeShapeType="1"/>
            </p:cNvSpPr>
            <p:nvPr/>
          </p:nvSpPr>
          <p:spPr bwMode="auto">
            <a:xfrm>
              <a:off x="2403"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7" name="Line 69"/>
            <p:cNvSpPr>
              <a:spLocks noChangeShapeType="1"/>
            </p:cNvSpPr>
            <p:nvPr/>
          </p:nvSpPr>
          <p:spPr bwMode="auto">
            <a:xfrm>
              <a:off x="2351" y="1746"/>
              <a:ext cx="50"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8" name="Line 70"/>
            <p:cNvSpPr>
              <a:spLocks noChangeShapeType="1"/>
            </p:cNvSpPr>
            <p:nvPr/>
          </p:nvSpPr>
          <p:spPr bwMode="auto">
            <a:xfrm>
              <a:off x="2307" y="1746"/>
              <a:ext cx="45"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19" name="Line 71"/>
            <p:cNvSpPr>
              <a:spLocks noChangeShapeType="1"/>
            </p:cNvSpPr>
            <p:nvPr/>
          </p:nvSpPr>
          <p:spPr bwMode="auto">
            <a:xfrm>
              <a:off x="2258" y="1746"/>
              <a:ext cx="48"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20" name="Line 72"/>
            <p:cNvSpPr>
              <a:spLocks noChangeShapeType="1"/>
            </p:cNvSpPr>
            <p:nvPr/>
          </p:nvSpPr>
          <p:spPr bwMode="auto">
            <a:xfrm>
              <a:off x="2211" y="1746"/>
              <a:ext cx="47"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21" name="Line 73"/>
            <p:cNvSpPr>
              <a:spLocks noChangeShapeType="1"/>
            </p:cNvSpPr>
            <p:nvPr/>
          </p:nvSpPr>
          <p:spPr bwMode="auto">
            <a:xfrm>
              <a:off x="2741" y="1746"/>
              <a:ext cx="46" cy="51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22" name="Rectangle 74"/>
            <p:cNvSpPr>
              <a:spLocks noChangeArrowheads="1"/>
            </p:cNvSpPr>
            <p:nvPr/>
          </p:nvSpPr>
          <p:spPr bwMode="auto">
            <a:xfrm>
              <a:off x="2119" y="1785"/>
              <a:ext cx="38" cy="434"/>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30123" name="Rectangle 75"/>
            <p:cNvSpPr>
              <a:spLocks noChangeArrowheads="1"/>
            </p:cNvSpPr>
            <p:nvPr/>
          </p:nvSpPr>
          <p:spPr bwMode="auto">
            <a:xfrm>
              <a:off x="1774" y="2109"/>
              <a:ext cx="337" cy="65"/>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30124" name="Arc 76"/>
            <p:cNvSpPr>
              <a:spLocks/>
            </p:cNvSpPr>
            <p:nvPr/>
          </p:nvSpPr>
          <p:spPr bwMode="auto">
            <a:xfrm rot="10680000">
              <a:off x="2046" y="1828"/>
              <a:ext cx="70" cy="124"/>
            </a:xfrm>
            <a:custGeom>
              <a:avLst/>
              <a:gdLst>
                <a:gd name="G0" fmla="+- 1697 0 0"/>
                <a:gd name="G1" fmla="+- 21600 0 0"/>
                <a:gd name="G2" fmla="+- 21600 0 0"/>
                <a:gd name="T0" fmla="*/ 1028 w 23297"/>
                <a:gd name="T1" fmla="*/ 10 h 43200"/>
                <a:gd name="T2" fmla="*/ 0 w 23297"/>
                <a:gd name="T3" fmla="*/ 43133 h 43200"/>
                <a:gd name="T4" fmla="*/ 1697 w 23297"/>
                <a:gd name="T5" fmla="*/ 21600 h 43200"/>
              </a:gdLst>
              <a:ahLst/>
              <a:cxnLst>
                <a:cxn ang="0">
                  <a:pos x="T0" y="T1"/>
                </a:cxn>
                <a:cxn ang="0">
                  <a:pos x="T2" y="T3"/>
                </a:cxn>
                <a:cxn ang="0">
                  <a:pos x="T4" y="T5"/>
                </a:cxn>
              </a:cxnLst>
              <a:rect l="0" t="0" r="r" b="b"/>
              <a:pathLst>
                <a:path w="23297" h="43200" fill="none" extrusionOk="0">
                  <a:moveTo>
                    <a:pt x="1028" y="10"/>
                  </a:moveTo>
                  <a:cubicBezTo>
                    <a:pt x="1250" y="3"/>
                    <a:pt x="1473" y="-1"/>
                    <a:pt x="1697" y="0"/>
                  </a:cubicBezTo>
                  <a:cubicBezTo>
                    <a:pt x="13626" y="0"/>
                    <a:pt x="23297" y="9670"/>
                    <a:pt x="23297" y="21600"/>
                  </a:cubicBezTo>
                  <a:cubicBezTo>
                    <a:pt x="23297" y="33529"/>
                    <a:pt x="13626" y="43200"/>
                    <a:pt x="1697" y="43200"/>
                  </a:cubicBezTo>
                  <a:cubicBezTo>
                    <a:pt x="1130" y="43200"/>
                    <a:pt x="564" y="43177"/>
                    <a:pt x="-1" y="43133"/>
                  </a:cubicBezTo>
                </a:path>
                <a:path w="23297" h="43200" stroke="0" extrusionOk="0">
                  <a:moveTo>
                    <a:pt x="1028" y="10"/>
                  </a:moveTo>
                  <a:cubicBezTo>
                    <a:pt x="1250" y="3"/>
                    <a:pt x="1473" y="-1"/>
                    <a:pt x="1697" y="0"/>
                  </a:cubicBezTo>
                  <a:cubicBezTo>
                    <a:pt x="13626" y="0"/>
                    <a:pt x="23297" y="9670"/>
                    <a:pt x="23297" y="21600"/>
                  </a:cubicBezTo>
                  <a:cubicBezTo>
                    <a:pt x="23297" y="33529"/>
                    <a:pt x="13626" y="43200"/>
                    <a:pt x="1697" y="43200"/>
                  </a:cubicBezTo>
                  <a:cubicBezTo>
                    <a:pt x="1130" y="43200"/>
                    <a:pt x="564" y="43177"/>
                    <a:pt x="-1" y="43133"/>
                  </a:cubicBezTo>
                  <a:lnTo>
                    <a:pt x="1697" y="21600"/>
                  </a:lnTo>
                  <a:close/>
                </a:path>
              </a:pathLst>
            </a:custGeom>
            <a:solidFill>
              <a:srgbClr val="CCFF33"/>
            </a:solidFill>
            <a:ln w="12699" cap="rnd">
              <a:solidFill>
                <a:schemeClr val="tx1"/>
              </a:solidFill>
              <a:round/>
              <a:headEnd/>
              <a:tailEnd/>
            </a:ln>
            <a:effectLst/>
          </p:spPr>
          <p:txBody>
            <a:bodyPr wrap="none" anchor="ctr"/>
            <a:lstStyle/>
            <a:p>
              <a:endParaRPr lang="en-GB"/>
            </a:p>
          </p:txBody>
        </p:sp>
        <p:sp>
          <p:nvSpPr>
            <p:cNvPr id="130125" name="Rectangle 77" descr="Light upward diagonal"/>
            <p:cNvSpPr>
              <a:spLocks noChangeArrowheads="1"/>
            </p:cNvSpPr>
            <p:nvPr/>
          </p:nvSpPr>
          <p:spPr bwMode="auto">
            <a:xfrm>
              <a:off x="2846" y="2139"/>
              <a:ext cx="144" cy="88"/>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30126" name="Rectangle 78" descr="Light upward diagonal"/>
            <p:cNvSpPr>
              <a:spLocks noChangeArrowheads="1"/>
            </p:cNvSpPr>
            <p:nvPr/>
          </p:nvSpPr>
          <p:spPr bwMode="auto">
            <a:xfrm>
              <a:off x="2846" y="1771"/>
              <a:ext cx="144" cy="88"/>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sp>
        <p:nvSpPr>
          <p:cNvPr id="130128" name="Rectangle 80"/>
          <p:cNvSpPr>
            <a:spLocks noChangeArrowheads="1"/>
          </p:cNvSpPr>
          <p:nvPr/>
        </p:nvSpPr>
        <p:spPr bwMode="auto">
          <a:xfrm>
            <a:off x="6680200" y="1492250"/>
            <a:ext cx="127000" cy="7366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30129" name="Rectangle 81"/>
          <p:cNvSpPr>
            <a:spLocks noChangeArrowheads="1"/>
          </p:cNvSpPr>
          <p:nvPr/>
        </p:nvSpPr>
        <p:spPr bwMode="auto">
          <a:xfrm>
            <a:off x="7067550" y="5035550"/>
            <a:ext cx="774700" cy="1016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30130" name="Oval 82"/>
          <p:cNvSpPr>
            <a:spLocks noChangeArrowheads="1"/>
          </p:cNvSpPr>
          <p:nvPr/>
        </p:nvSpPr>
        <p:spPr bwMode="auto">
          <a:xfrm>
            <a:off x="7639050" y="4946650"/>
            <a:ext cx="292100" cy="2794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30131" name="Oval 83"/>
          <p:cNvSpPr>
            <a:spLocks noChangeArrowheads="1"/>
          </p:cNvSpPr>
          <p:nvPr/>
        </p:nvSpPr>
        <p:spPr bwMode="auto">
          <a:xfrm>
            <a:off x="6610350" y="1314450"/>
            <a:ext cx="292100" cy="279400"/>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18" name="Group 101"/>
          <p:cNvGrpSpPr>
            <a:grpSpLocks/>
          </p:cNvGrpSpPr>
          <p:nvPr/>
        </p:nvGrpSpPr>
        <p:grpSpPr bwMode="auto">
          <a:xfrm>
            <a:off x="2811463" y="277813"/>
            <a:ext cx="725487" cy="969962"/>
            <a:chOff x="1771" y="175"/>
            <a:chExt cx="457" cy="611"/>
          </a:xfrm>
        </p:grpSpPr>
        <p:sp>
          <p:nvSpPr>
            <p:cNvPr id="130132" name="Line 84"/>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30133" name="Line 85"/>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30134" name="Line 86"/>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35" name="Rectangle 87"/>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9" name="Group 91"/>
            <p:cNvGrpSpPr>
              <a:grpSpLocks/>
            </p:cNvGrpSpPr>
            <p:nvPr/>
          </p:nvGrpSpPr>
          <p:grpSpPr bwMode="auto">
            <a:xfrm>
              <a:off x="1795" y="389"/>
              <a:ext cx="60" cy="60"/>
              <a:chOff x="1795" y="389"/>
              <a:chExt cx="60" cy="60"/>
            </a:xfrm>
          </p:grpSpPr>
          <p:sp>
            <p:nvSpPr>
              <p:cNvPr id="130136" name="AutoShape 88"/>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30137" name="Line 89"/>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38" name="Line 90"/>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30140" name="Freeform 92"/>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0" name="Group 96"/>
            <p:cNvGrpSpPr>
              <a:grpSpLocks/>
            </p:cNvGrpSpPr>
            <p:nvPr/>
          </p:nvGrpSpPr>
          <p:grpSpPr bwMode="auto">
            <a:xfrm>
              <a:off x="1827" y="557"/>
              <a:ext cx="115" cy="15"/>
              <a:chOff x="1827" y="557"/>
              <a:chExt cx="115" cy="15"/>
            </a:xfrm>
          </p:grpSpPr>
          <p:sp>
            <p:nvSpPr>
              <p:cNvPr id="130141" name="Line 93"/>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42" name="Line 94"/>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43" name="Line 95"/>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30145" name="Line 97"/>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46" name="Line 98"/>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47" name="Line 99"/>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0148" name="Line 100"/>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30150" name="Rectangle 102"/>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130151" name="Rectangle 103"/>
          <p:cNvSpPr>
            <a:spLocks noChangeArrowheads="1"/>
          </p:cNvSpPr>
          <p:nvPr/>
        </p:nvSpPr>
        <p:spPr bwMode="auto">
          <a:xfrm>
            <a:off x="1028699" y="4610100"/>
            <a:ext cx="2590801" cy="585418"/>
          </a:xfrm>
          <a:prstGeom prst="rect">
            <a:avLst/>
          </a:prstGeom>
          <a:noFill/>
          <a:ln w="9525">
            <a:noFill/>
            <a:miter lim="800000"/>
            <a:headEnd/>
            <a:tailEnd/>
          </a:ln>
          <a:effectLst/>
        </p:spPr>
        <p:txBody>
          <a:bodyPr wrap="square" lIns="92075" tIns="46038" rIns="92075" bIns="46038">
            <a:spAutoFit/>
          </a:bodyPr>
          <a:lstStyle/>
          <a:p>
            <a:pPr defTabSz="762000">
              <a:spcBef>
                <a:spcPct val="50000"/>
              </a:spcBef>
            </a:pPr>
            <a:r>
              <a:rPr lang="el-GR" sz="1600" dirty="0"/>
              <a:t>Μέχρι να αλλάξει ο αισθητήρας.</a:t>
            </a:r>
            <a:endParaRPr lang="en-GB" sz="1600" dirty="0"/>
          </a:p>
        </p:txBody>
      </p:sp>
      <p:sp>
        <p:nvSpPr>
          <p:cNvPr id="130152" name="AutoShape 104"/>
          <p:cNvSpPr>
            <a:spLocks noChangeArrowheads="1"/>
          </p:cNvSpPr>
          <p:nvPr/>
        </p:nvSpPr>
        <p:spPr bwMode="auto">
          <a:xfrm flipV="1">
            <a:off x="6635750" y="2216150"/>
            <a:ext cx="203200" cy="774700"/>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chemeClr val="accent2"/>
              </a:gs>
              <a:gs pos="100000">
                <a:schemeClr val="accent2">
                  <a:gamma/>
                  <a:tint val="70196"/>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30153" name="Rectangle 105"/>
          <p:cNvSpPr>
            <a:spLocks noChangeArrowheads="1"/>
          </p:cNvSpPr>
          <p:nvPr/>
        </p:nvSpPr>
        <p:spPr bwMode="auto">
          <a:xfrm>
            <a:off x="4908550" y="3003550"/>
            <a:ext cx="2228850" cy="2228850"/>
          </a:xfrm>
          <a:prstGeom prst="rect">
            <a:avLst/>
          </a:prstGeom>
          <a:solidFill>
            <a:schemeClr val="accent2"/>
          </a:solidFill>
          <a:ln w="12699">
            <a:solidFill>
              <a:schemeClr val="tx1"/>
            </a:solidFill>
            <a:miter lim="800000"/>
            <a:headEnd/>
            <a:tailEnd/>
          </a:ln>
          <a:effectLst/>
        </p:spPr>
        <p:txBody>
          <a:bodyPr wrap="none" anchor="ctr"/>
          <a:lstStyle/>
          <a:p>
            <a:endParaRPr lang="en-GB"/>
          </a:p>
        </p:txBody>
      </p:sp>
      <p:sp>
        <p:nvSpPr>
          <p:cNvPr id="130154" name="Rectangle 106">
            <a:hlinkClick r:id="rId4" action="ppaction://hlinksldjump"/>
          </p:cNvPr>
          <p:cNvSpPr>
            <a:spLocks noChangeArrowheads="1"/>
          </p:cNvSpPr>
          <p:nvPr/>
        </p:nvSpPr>
        <p:spPr bwMode="auto">
          <a:xfrm>
            <a:off x="8058150" y="5710238"/>
            <a:ext cx="850900" cy="838200"/>
          </a:xfrm>
          <a:prstGeom prst="rect">
            <a:avLst/>
          </a:prstGeom>
          <a:gradFill rotWithShape="0">
            <a:gsLst>
              <a:gs pos="0">
                <a:schemeClr val="folHlink">
                  <a:gamma/>
                  <a:shade val="69804"/>
                  <a:invGamma/>
                </a:schemeClr>
              </a:gs>
              <a:gs pos="50000">
                <a:schemeClr val="folHlink"/>
              </a:gs>
              <a:gs pos="100000">
                <a:schemeClr val="folHlink">
                  <a:gamma/>
                  <a:shade val="69804"/>
                  <a:invGamma/>
                </a:schemeClr>
              </a:gs>
            </a:gsLst>
            <a:lin ang="5400000" scaled="1"/>
          </a:gradFill>
          <a:ln w="12699">
            <a:solidFill>
              <a:schemeClr val="tx1"/>
            </a:solidFill>
            <a:miter lim="800000"/>
            <a:headEnd/>
            <a:tailEnd/>
          </a:ln>
          <a:effectLst>
            <a:outerShdw dist="107763" dir="2700000" algn="ctr" rotWithShape="0">
              <a:schemeClr val="bg2"/>
            </a:outerShdw>
          </a:effectLst>
        </p:spPr>
        <p:txBody>
          <a:bodyPr wrap="none" anchor="ctr"/>
          <a:lstStyle/>
          <a:p>
            <a:endParaRPr lang="en-GB"/>
          </a:p>
        </p:txBody>
      </p:sp>
      <p:sp>
        <p:nvSpPr>
          <p:cNvPr id="10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0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2763" r:id="rId5" imgW="0" imgH="0" progId="">
                  <p:embed/>
                </p:oleObj>
              </mc:Choice>
              <mc:Fallback>
                <p:oleObj r:id="rId5" imgW="0" imgH="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154"/>
                                        </p:tgtEl>
                                        <p:attrNameLst>
                                          <p:attrName>style.visibility</p:attrName>
                                        </p:attrNameLst>
                                      </p:cBhvr>
                                      <p:to>
                                        <p:strVal val="visible"/>
                                      </p:to>
                                    </p:set>
                                    <p:animEffect transition="in" filter="dissolve">
                                      <p:cBhvr>
                                        <p:cTn id="7" dur="500"/>
                                        <p:tgtEl>
                                          <p:spTgt spid="130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2914650" y="2149475"/>
            <a:ext cx="3486150" cy="519113"/>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sz="2800" b="1" u="sng"/>
              <a:t>Sensor Symbols</a:t>
            </a:r>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378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16250" y="3008313"/>
            <a:ext cx="3678238" cy="1447800"/>
            <a:chOff x="1900" y="1895"/>
            <a:chExt cx="2317" cy="912"/>
          </a:xfrm>
        </p:grpSpPr>
        <p:sp>
          <p:nvSpPr>
            <p:cNvPr id="14338" name="Arc 2"/>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14339" name="Arc 3"/>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14341" name="Rectangle 5"/>
          <p:cNvSpPr>
            <a:spLocks noChangeArrowheads="1"/>
          </p:cNvSpPr>
          <p:nvPr/>
        </p:nvSpPr>
        <p:spPr bwMode="auto">
          <a:xfrm>
            <a:off x="4378325" y="2778125"/>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4342" name="Oval 6"/>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343"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4344" name="Rectangle 8"/>
          <p:cNvSpPr>
            <a:spLocks noChangeArrowheads="1"/>
          </p:cNvSpPr>
          <p:nvPr/>
        </p:nvSpPr>
        <p:spPr bwMode="auto">
          <a:xfrm>
            <a:off x="2901950" y="3654425"/>
            <a:ext cx="2863850" cy="149225"/>
          </a:xfrm>
          <a:prstGeom prst="rect">
            <a:avLst/>
          </a:prstGeom>
          <a:gradFill rotWithShape="0">
            <a:gsLst>
              <a:gs pos="0">
                <a:srgbClr val="CC0000"/>
              </a:gs>
              <a:gs pos="100000">
                <a:srgbClr val="CC0000">
                  <a:gamma/>
                  <a:tint val="10196"/>
                  <a:invGamma/>
                </a:srgbClr>
              </a:gs>
            </a:gsLst>
            <a:lin ang="0" scaled="1"/>
          </a:gradFill>
          <a:ln w="12699">
            <a:solidFill>
              <a:srgbClr val="CC0000"/>
            </a:solidFill>
            <a:miter lim="800000"/>
            <a:headEnd/>
            <a:tailEnd/>
          </a:ln>
          <a:effectLst/>
        </p:spPr>
        <p:txBody>
          <a:bodyPr wrap="none" anchor="ctr"/>
          <a:lstStyle/>
          <a:p>
            <a:endParaRPr lang="en-GB"/>
          </a:p>
        </p:txBody>
      </p:sp>
      <p:sp>
        <p:nvSpPr>
          <p:cNvPr id="14345" name="Arc 9"/>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346" name="Arc 10"/>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347" name="Rectangle 11"/>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348" name="Oval 12"/>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349" name="Rectangle 13"/>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350" name="Rectangle 14"/>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351" name="Rectangle 15"/>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352" name="Oval 16"/>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4353" name="Arc 17"/>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354" name="Arc 18"/>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355" name="Rectangle 19"/>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356" name="Oval 20"/>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357" name="Rectangle 21"/>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358" name="Rectangle 22"/>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359" name="Rectangle 23"/>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360" name="Line 24"/>
          <p:cNvSpPr>
            <a:spLocks noChangeShapeType="1"/>
          </p:cNvSpPr>
          <p:nvPr/>
        </p:nvSpPr>
        <p:spPr bwMode="auto">
          <a:xfrm>
            <a:off x="2895600" y="3810000"/>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4361" name="Line 25"/>
          <p:cNvSpPr>
            <a:spLocks noChangeShapeType="1"/>
          </p:cNvSpPr>
          <p:nvPr/>
        </p:nvSpPr>
        <p:spPr bwMode="auto">
          <a:xfrm>
            <a:off x="2895600" y="36480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4362" name="Line 26"/>
          <p:cNvSpPr>
            <a:spLocks noChangeShapeType="1"/>
          </p:cNvSpPr>
          <p:nvPr/>
        </p:nvSpPr>
        <p:spPr bwMode="auto">
          <a:xfrm>
            <a:off x="4365625" y="3810000"/>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363" name="Line 27"/>
          <p:cNvSpPr>
            <a:spLocks noChangeShapeType="1"/>
          </p:cNvSpPr>
          <p:nvPr/>
        </p:nvSpPr>
        <p:spPr bwMode="auto">
          <a:xfrm>
            <a:off x="4368800" y="3648075"/>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364" name="Rectangle 28"/>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14365" name="Rectangle 29"/>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14366" name="Rectangle 30"/>
          <p:cNvSpPr>
            <a:spLocks noChangeArrowheads="1"/>
          </p:cNvSpPr>
          <p:nvPr/>
        </p:nvSpPr>
        <p:spPr bwMode="auto">
          <a:xfrm>
            <a:off x="5676900" y="4800600"/>
            <a:ext cx="1343025"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51"/>
          <p:cNvGrpSpPr>
            <a:grpSpLocks/>
          </p:cNvGrpSpPr>
          <p:nvPr/>
        </p:nvGrpSpPr>
        <p:grpSpPr bwMode="auto">
          <a:xfrm>
            <a:off x="2319338" y="215900"/>
            <a:ext cx="371475" cy="973138"/>
            <a:chOff x="1461" y="136"/>
            <a:chExt cx="234" cy="613"/>
          </a:xfrm>
        </p:grpSpPr>
        <p:sp>
          <p:nvSpPr>
            <p:cNvPr id="14367" name="Line 31"/>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368" name="Line 32"/>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4369" name="Rectangle 33"/>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7"/>
            <p:cNvGrpSpPr>
              <a:grpSpLocks/>
            </p:cNvGrpSpPr>
            <p:nvPr/>
          </p:nvGrpSpPr>
          <p:grpSpPr bwMode="auto">
            <a:xfrm>
              <a:off x="1485" y="352"/>
              <a:ext cx="60" cy="59"/>
              <a:chOff x="1485" y="352"/>
              <a:chExt cx="60" cy="59"/>
            </a:xfrm>
          </p:grpSpPr>
          <p:sp>
            <p:nvSpPr>
              <p:cNvPr id="14370" name="AutoShape 34"/>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4371" name="Line 35"/>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72" name="Line 36"/>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41"/>
            <p:cNvGrpSpPr>
              <a:grpSpLocks/>
            </p:cNvGrpSpPr>
            <p:nvPr/>
          </p:nvGrpSpPr>
          <p:grpSpPr bwMode="auto">
            <a:xfrm>
              <a:off x="1517" y="519"/>
              <a:ext cx="115" cy="15"/>
              <a:chOff x="1517" y="519"/>
              <a:chExt cx="115" cy="15"/>
            </a:xfrm>
          </p:grpSpPr>
          <p:sp>
            <p:nvSpPr>
              <p:cNvPr id="14374" name="Line 38"/>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75" name="Line 39"/>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76" name="Line 40"/>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8"/>
            <p:cNvGrpSpPr>
              <a:grpSpLocks/>
            </p:cNvGrpSpPr>
            <p:nvPr/>
          </p:nvGrpSpPr>
          <p:grpSpPr bwMode="auto">
            <a:xfrm>
              <a:off x="1495" y="444"/>
              <a:ext cx="90" cy="46"/>
              <a:chOff x="1495" y="444"/>
              <a:chExt cx="90" cy="46"/>
            </a:xfrm>
          </p:grpSpPr>
          <p:sp>
            <p:nvSpPr>
              <p:cNvPr id="14378" name="Line 42"/>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79" name="Line 43"/>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80" name="Line 44"/>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81" name="Line 45"/>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82" name="Line 46"/>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83" name="Line 47"/>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385" name="Line 49"/>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86" name="Line 50"/>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595688" y="215900"/>
            <a:ext cx="725487" cy="973138"/>
            <a:chOff x="2265" y="136"/>
            <a:chExt cx="457" cy="613"/>
          </a:xfrm>
        </p:grpSpPr>
        <p:sp>
          <p:nvSpPr>
            <p:cNvPr id="14388" name="Line 52"/>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389" name="Line 53"/>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4390" name="Line 54"/>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91" name="Rectangle 55"/>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9"/>
            <p:cNvGrpSpPr>
              <a:grpSpLocks/>
            </p:cNvGrpSpPr>
            <p:nvPr/>
          </p:nvGrpSpPr>
          <p:grpSpPr bwMode="auto">
            <a:xfrm>
              <a:off x="2289" y="352"/>
              <a:ext cx="60" cy="59"/>
              <a:chOff x="2289" y="352"/>
              <a:chExt cx="60" cy="59"/>
            </a:xfrm>
          </p:grpSpPr>
          <p:sp>
            <p:nvSpPr>
              <p:cNvPr id="14392" name="AutoShape 56"/>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4393" name="Line 57"/>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94" name="Line 58"/>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396" name="Freeform 60"/>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4"/>
            <p:cNvGrpSpPr>
              <a:grpSpLocks/>
            </p:cNvGrpSpPr>
            <p:nvPr/>
          </p:nvGrpSpPr>
          <p:grpSpPr bwMode="auto">
            <a:xfrm>
              <a:off x="2321" y="519"/>
              <a:ext cx="115" cy="15"/>
              <a:chOff x="2321" y="519"/>
              <a:chExt cx="115" cy="15"/>
            </a:xfrm>
          </p:grpSpPr>
          <p:sp>
            <p:nvSpPr>
              <p:cNvPr id="14397" name="Line 61"/>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98" name="Line 62"/>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99" name="Line 63"/>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71"/>
            <p:cNvGrpSpPr>
              <a:grpSpLocks/>
            </p:cNvGrpSpPr>
            <p:nvPr/>
          </p:nvGrpSpPr>
          <p:grpSpPr bwMode="auto">
            <a:xfrm>
              <a:off x="2299" y="444"/>
              <a:ext cx="90" cy="46"/>
              <a:chOff x="2299" y="444"/>
              <a:chExt cx="90" cy="46"/>
            </a:xfrm>
          </p:grpSpPr>
          <p:sp>
            <p:nvSpPr>
              <p:cNvPr id="14401" name="Line 65"/>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02" name="Line 66"/>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03" name="Line 67"/>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04" name="Line 68"/>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05" name="Line 69"/>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06" name="Line 70"/>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408" name="Line 72"/>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09" name="Line 73"/>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6"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7"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1082"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Tm="1000">
    <p:wipe di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Line 2"/>
          <p:cNvSpPr>
            <a:spLocks noChangeShapeType="1"/>
          </p:cNvSpPr>
          <p:nvPr/>
        </p:nvSpPr>
        <p:spPr bwMode="auto">
          <a:xfrm flipV="1">
            <a:off x="2530475" y="1033463"/>
            <a:ext cx="0" cy="1558925"/>
          </a:xfrm>
          <a:prstGeom prst="line">
            <a:avLst/>
          </a:prstGeom>
          <a:noFill/>
          <a:ln w="50799">
            <a:solidFill>
              <a:srgbClr val="CC0000"/>
            </a:solidFill>
            <a:round/>
            <a:headEnd type="none" w="sm" len="sm"/>
            <a:tailEnd type="none" w="sm" len="sm"/>
          </a:ln>
          <a:effectLst/>
        </p:spPr>
        <p:txBody>
          <a:bodyPr wrap="none" anchor="ctr"/>
          <a:lstStyle/>
          <a:p>
            <a:endParaRPr lang="en-GB"/>
          </a:p>
        </p:txBody>
      </p:sp>
      <p:sp>
        <p:nvSpPr>
          <p:cNvPr id="134147" name="Line 3"/>
          <p:cNvSpPr>
            <a:spLocks noChangeShapeType="1"/>
          </p:cNvSpPr>
          <p:nvPr/>
        </p:nvSpPr>
        <p:spPr bwMode="auto">
          <a:xfrm>
            <a:off x="2559050" y="4316413"/>
            <a:ext cx="0" cy="1571625"/>
          </a:xfrm>
          <a:prstGeom prst="line">
            <a:avLst/>
          </a:prstGeom>
          <a:noFill/>
          <a:ln w="50799">
            <a:solidFill>
              <a:schemeClr val="accent2"/>
            </a:solidFill>
            <a:round/>
            <a:headEnd type="none" w="sm" len="sm"/>
            <a:tailEnd type="none" w="sm" len="sm"/>
          </a:ln>
          <a:effectLst/>
        </p:spPr>
        <p:txBody>
          <a:bodyPr wrap="none" anchor="ctr"/>
          <a:lstStyle/>
          <a:p>
            <a:endParaRPr lang="en-GB"/>
          </a:p>
        </p:txBody>
      </p:sp>
      <p:sp>
        <p:nvSpPr>
          <p:cNvPr id="134148" name="Line 4"/>
          <p:cNvSpPr>
            <a:spLocks noChangeShapeType="1"/>
          </p:cNvSpPr>
          <p:nvPr/>
        </p:nvSpPr>
        <p:spPr bwMode="auto">
          <a:xfrm>
            <a:off x="3398838" y="3498850"/>
            <a:ext cx="1846262" cy="0"/>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34149" name="Rectangle 5"/>
          <p:cNvSpPr>
            <a:spLocks noChangeArrowheads="1"/>
          </p:cNvSpPr>
          <p:nvPr/>
        </p:nvSpPr>
        <p:spPr bwMode="auto">
          <a:xfrm>
            <a:off x="1600200" y="2603500"/>
            <a:ext cx="1892300" cy="1831975"/>
          </a:xfrm>
          <a:prstGeom prst="rect">
            <a:avLst/>
          </a:prstGeom>
          <a:solidFill>
            <a:schemeClr val="bg1"/>
          </a:solidFill>
          <a:ln w="25399">
            <a:solidFill>
              <a:schemeClr val="tx1"/>
            </a:solidFill>
            <a:miter lim="800000"/>
            <a:headEnd/>
            <a:tailEnd/>
          </a:ln>
          <a:effectLst/>
        </p:spPr>
        <p:txBody>
          <a:bodyPr wrap="none" anchor="ctr"/>
          <a:lstStyle/>
          <a:p>
            <a:endParaRPr lang="en-GB"/>
          </a:p>
        </p:txBody>
      </p:sp>
      <p:sp>
        <p:nvSpPr>
          <p:cNvPr id="134154" name="Rectangle 10"/>
          <p:cNvSpPr>
            <a:spLocks noChangeArrowheads="1"/>
          </p:cNvSpPr>
          <p:nvPr/>
        </p:nvSpPr>
        <p:spPr bwMode="auto">
          <a:xfrm>
            <a:off x="2679700" y="2159000"/>
            <a:ext cx="2468563" cy="3365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600" b="1"/>
              <a:t>+ </a:t>
            </a:r>
            <a:r>
              <a:rPr lang="en-GB" sz="1600"/>
              <a:t>   18  to 30 Volts DC.</a:t>
            </a:r>
          </a:p>
        </p:txBody>
      </p:sp>
      <p:sp>
        <p:nvSpPr>
          <p:cNvPr id="134155" name="Rectangle 11"/>
          <p:cNvSpPr>
            <a:spLocks noChangeArrowheads="1"/>
          </p:cNvSpPr>
          <p:nvPr/>
        </p:nvSpPr>
        <p:spPr bwMode="auto">
          <a:xfrm>
            <a:off x="2730500" y="4603750"/>
            <a:ext cx="13716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0 V</a:t>
            </a:r>
          </a:p>
        </p:txBody>
      </p:sp>
      <p:sp>
        <p:nvSpPr>
          <p:cNvPr id="134156" name="Freeform 12"/>
          <p:cNvSpPr>
            <a:spLocks/>
          </p:cNvSpPr>
          <p:nvPr/>
        </p:nvSpPr>
        <p:spPr bwMode="auto">
          <a:xfrm>
            <a:off x="3733800" y="3048000"/>
            <a:ext cx="534988" cy="230188"/>
          </a:xfrm>
          <a:custGeom>
            <a:avLst/>
            <a:gdLst/>
            <a:ahLst/>
            <a:cxnLst>
              <a:cxn ang="0">
                <a:pos x="0" y="144"/>
              </a:cxn>
              <a:cxn ang="0">
                <a:pos x="96" y="144"/>
              </a:cxn>
              <a:cxn ang="0">
                <a:pos x="96" y="0"/>
              </a:cxn>
              <a:cxn ang="0">
                <a:pos x="240" y="0"/>
              </a:cxn>
              <a:cxn ang="0">
                <a:pos x="240" y="144"/>
              </a:cxn>
              <a:cxn ang="0">
                <a:pos x="336" y="144"/>
              </a:cxn>
            </a:cxnLst>
            <a:rect l="0" t="0" r="r" b="b"/>
            <a:pathLst>
              <a:path w="337" h="145">
                <a:moveTo>
                  <a:pt x="0" y="144"/>
                </a:moveTo>
                <a:lnTo>
                  <a:pt x="96" y="144"/>
                </a:lnTo>
                <a:lnTo>
                  <a:pt x="96" y="0"/>
                </a:lnTo>
                <a:lnTo>
                  <a:pt x="240" y="0"/>
                </a:lnTo>
                <a:lnTo>
                  <a:pt x="240" y="144"/>
                </a:lnTo>
                <a:lnTo>
                  <a:pt x="336" y="144"/>
                </a:lnTo>
              </a:path>
            </a:pathLst>
          </a:custGeom>
          <a:noFill/>
          <a:ln w="12699" cap="rnd" cmpd="sng">
            <a:solidFill>
              <a:schemeClr val="tx1"/>
            </a:solidFill>
            <a:prstDash val="solid"/>
            <a:round/>
            <a:headEnd type="none" w="sm" len="sm"/>
            <a:tailEnd type="none" w="sm" len="sm"/>
          </a:ln>
          <a:effectLst/>
        </p:spPr>
        <p:txBody>
          <a:bodyPr/>
          <a:lstStyle/>
          <a:p>
            <a:endParaRPr lang="en-GB"/>
          </a:p>
        </p:txBody>
      </p:sp>
      <p:sp>
        <p:nvSpPr>
          <p:cNvPr id="134157" name="Rectangle 13"/>
          <p:cNvSpPr>
            <a:spLocks noChangeArrowheads="1"/>
          </p:cNvSpPr>
          <p:nvPr/>
        </p:nvSpPr>
        <p:spPr bwMode="auto">
          <a:xfrm>
            <a:off x="4445000" y="2997200"/>
            <a:ext cx="11430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Output</a:t>
            </a:r>
          </a:p>
        </p:txBody>
      </p:sp>
      <p:grpSp>
        <p:nvGrpSpPr>
          <p:cNvPr id="2" name="Group 16"/>
          <p:cNvGrpSpPr>
            <a:grpSpLocks/>
          </p:cNvGrpSpPr>
          <p:nvPr/>
        </p:nvGrpSpPr>
        <p:grpSpPr bwMode="auto">
          <a:xfrm>
            <a:off x="6985000" y="1752600"/>
            <a:ext cx="977900" cy="177800"/>
            <a:chOff x="4400" y="1104"/>
            <a:chExt cx="616" cy="112"/>
          </a:xfrm>
        </p:grpSpPr>
        <p:sp>
          <p:nvSpPr>
            <p:cNvPr id="134158" name="Rectangle 14"/>
            <p:cNvSpPr>
              <a:spLocks noChangeArrowheads="1"/>
            </p:cNvSpPr>
            <p:nvPr/>
          </p:nvSpPr>
          <p:spPr bwMode="auto">
            <a:xfrm>
              <a:off x="4552" y="1104"/>
              <a:ext cx="304" cy="112"/>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134159" name="Line 15"/>
            <p:cNvSpPr>
              <a:spLocks noChangeShapeType="1"/>
            </p:cNvSpPr>
            <p:nvPr/>
          </p:nvSpPr>
          <p:spPr bwMode="auto">
            <a:xfrm>
              <a:off x="4400" y="1160"/>
              <a:ext cx="61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34161" name="Rectangle 17"/>
          <p:cNvSpPr>
            <a:spLocks noChangeArrowheads="1"/>
          </p:cNvSpPr>
          <p:nvPr/>
        </p:nvSpPr>
        <p:spPr bwMode="auto">
          <a:xfrm>
            <a:off x="5842000" y="1701800"/>
            <a:ext cx="9779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Inductive</a:t>
            </a:r>
          </a:p>
        </p:txBody>
      </p:sp>
      <p:grpSp>
        <p:nvGrpSpPr>
          <p:cNvPr id="3" name="Group 22"/>
          <p:cNvGrpSpPr>
            <a:grpSpLocks/>
          </p:cNvGrpSpPr>
          <p:nvPr/>
        </p:nvGrpSpPr>
        <p:grpSpPr bwMode="auto">
          <a:xfrm>
            <a:off x="7169150" y="2286000"/>
            <a:ext cx="609600" cy="304800"/>
            <a:chOff x="4516" y="1440"/>
            <a:chExt cx="384" cy="192"/>
          </a:xfrm>
        </p:grpSpPr>
        <p:sp>
          <p:nvSpPr>
            <p:cNvPr id="134162" name="Line 18"/>
            <p:cNvSpPr>
              <a:spLocks noChangeShapeType="1"/>
            </p:cNvSpPr>
            <p:nvPr/>
          </p:nvSpPr>
          <p:spPr bwMode="auto">
            <a:xfrm>
              <a:off x="4660" y="1440"/>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34163" name="Line 19"/>
            <p:cNvSpPr>
              <a:spLocks noChangeShapeType="1"/>
            </p:cNvSpPr>
            <p:nvPr/>
          </p:nvSpPr>
          <p:spPr bwMode="auto">
            <a:xfrm>
              <a:off x="4756" y="1440"/>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34164" name="Line 20"/>
            <p:cNvSpPr>
              <a:spLocks noChangeShapeType="1"/>
            </p:cNvSpPr>
            <p:nvPr/>
          </p:nvSpPr>
          <p:spPr bwMode="auto">
            <a:xfrm flipH="1">
              <a:off x="4516" y="1536"/>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4165" name="Line 21"/>
            <p:cNvSpPr>
              <a:spLocks noChangeShapeType="1"/>
            </p:cNvSpPr>
            <p:nvPr/>
          </p:nvSpPr>
          <p:spPr bwMode="auto">
            <a:xfrm flipH="1">
              <a:off x="4756" y="1536"/>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34167" name="Rectangle 23"/>
          <p:cNvSpPr>
            <a:spLocks noChangeArrowheads="1"/>
          </p:cNvSpPr>
          <p:nvPr/>
        </p:nvSpPr>
        <p:spPr bwMode="auto">
          <a:xfrm>
            <a:off x="5842000" y="2286000"/>
            <a:ext cx="103505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Capacitive</a:t>
            </a:r>
          </a:p>
        </p:txBody>
      </p:sp>
      <p:grpSp>
        <p:nvGrpSpPr>
          <p:cNvPr id="4" name="Group 30"/>
          <p:cNvGrpSpPr>
            <a:grpSpLocks/>
          </p:cNvGrpSpPr>
          <p:nvPr/>
        </p:nvGrpSpPr>
        <p:grpSpPr bwMode="auto">
          <a:xfrm>
            <a:off x="7118350" y="2946400"/>
            <a:ext cx="711200" cy="368300"/>
            <a:chOff x="4484" y="1856"/>
            <a:chExt cx="448" cy="232"/>
          </a:xfrm>
        </p:grpSpPr>
        <p:sp>
          <p:nvSpPr>
            <p:cNvPr id="134168" name="Line 24"/>
            <p:cNvSpPr>
              <a:spLocks noChangeShapeType="1"/>
            </p:cNvSpPr>
            <p:nvPr/>
          </p:nvSpPr>
          <p:spPr bwMode="auto">
            <a:xfrm>
              <a:off x="4484" y="1972"/>
              <a:ext cx="126"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69" name="Line 25"/>
            <p:cNvSpPr>
              <a:spLocks noChangeShapeType="1"/>
            </p:cNvSpPr>
            <p:nvPr/>
          </p:nvSpPr>
          <p:spPr bwMode="auto">
            <a:xfrm>
              <a:off x="4610" y="1856"/>
              <a:ext cx="0" cy="232"/>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70" name="Line 26"/>
            <p:cNvSpPr>
              <a:spLocks noChangeShapeType="1"/>
            </p:cNvSpPr>
            <p:nvPr/>
          </p:nvSpPr>
          <p:spPr bwMode="auto">
            <a:xfrm>
              <a:off x="4610" y="1856"/>
              <a:ext cx="161" cy="116"/>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71" name="Line 27"/>
            <p:cNvSpPr>
              <a:spLocks noChangeShapeType="1"/>
            </p:cNvSpPr>
            <p:nvPr/>
          </p:nvSpPr>
          <p:spPr bwMode="auto">
            <a:xfrm flipH="1">
              <a:off x="4610" y="1972"/>
              <a:ext cx="161" cy="116"/>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72" name="Line 28"/>
            <p:cNvSpPr>
              <a:spLocks noChangeShapeType="1"/>
            </p:cNvSpPr>
            <p:nvPr/>
          </p:nvSpPr>
          <p:spPr bwMode="auto">
            <a:xfrm>
              <a:off x="4771" y="1972"/>
              <a:ext cx="16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73" name="Line 29"/>
            <p:cNvSpPr>
              <a:spLocks noChangeShapeType="1"/>
            </p:cNvSpPr>
            <p:nvPr/>
          </p:nvSpPr>
          <p:spPr bwMode="auto">
            <a:xfrm>
              <a:off x="4771" y="1856"/>
              <a:ext cx="0" cy="232"/>
            </a:xfrm>
            <a:prstGeom prst="line">
              <a:avLst/>
            </a:prstGeom>
            <a:noFill/>
            <a:ln w="25399">
              <a:solidFill>
                <a:schemeClr val="tx1"/>
              </a:solidFill>
              <a:round/>
              <a:headEnd type="none" w="sm" len="sm"/>
              <a:tailEnd type="none" w="sm" len="sm"/>
            </a:ln>
            <a:effectLst/>
          </p:spPr>
          <p:txBody>
            <a:bodyPr wrap="none" anchor="ctr"/>
            <a:lstStyle/>
            <a:p>
              <a:endParaRPr lang="en-GB"/>
            </a:p>
          </p:txBody>
        </p:sp>
      </p:grpSp>
      <p:sp>
        <p:nvSpPr>
          <p:cNvPr id="134175" name="Rectangle 31"/>
          <p:cNvSpPr>
            <a:spLocks noChangeArrowheads="1"/>
          </p:cNvSpPr>
          <p:nvPr/>
        </p:nvSpPr>
        <p:spPr bwMode="auto">
          <a:xfrm>
            <a:off x="5842000" y="2971800"/>
            <a:ext cx="9144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Optical</a:t>
            </a:r>
          </a:p>
        </p:txBody>
      </p:sp>
      <p:sp>
        <p:nvSpPr>
          <p:cNvPr id="134176" name="Freeform 32"/>
          <p:cNvSpPr>
            <a:spLocks/>
          </p:cNvSpPr>
          <p:nvPr/>
        </p:nvSpPr>
        <p:spPr bwMode="auto">
          <a:xfrm>
            <a:off x="7207250" y="3657600"/>
            <a:ext cx="534988" cy="230188"/>
          </a:xfrm>
          <a:custGeom>
            <a:avLst/>
            <a:gdLst/>
            <a:ahLst/>
            <a:cxnLst>
              <a:cxn ang="0">
                <a:pos x="0" y="0"/>
              </a:cxn>
              <a:cxn ang="0">
                <a:pos x="0" y="144"/>
              </a:cxn>
              <a:cxn ang="0">
                <a:pos x="336" y="144"/>
              </a:cxn>
              <a:cxn ang="0">
                <a:pos x="336" y="0"/>
              </a:cxn>
              <a:cxn ang="0">
                <a:pos x="261" y="0"/>
              </a:cxn>
              <a:cxn ang="0">
                <a:pos x="261" y="48"/>
              </a:cxn>
              <a:cxn ang="0">
                <a:pos x="74" y="48"/>
              </a:cxn>
              <a:cxn ang="0">
                <a:pos x="74" y="0"/>
              </a:cxn>
              <a:cxn ang="0">
                <a:pos x="0" y="0"/>
              </a:cxn>
            </a:cxnLst>
            <a:rect l="0" t="0" r="r" b="b"/>
            <a:pathLst>
              <a:path w="337" h="145">
                <a:moveTo>
                  <a:pt x="0" y="0"/>
                </a:moveTo>
                <a:lnTo>
                  <a:pt x="0" y="144"/>
                </a:lnTo>
                <a:lnTo>
                  <a:pt x="336" y="144"/>
                </a:lnTo>
                <a:lnTo>
                  <a:pt x="336" y="0"/>
                </a:lnTo>
                <a:lnTo>
                  <a:pt x="261" y="0"/>
                </a:lnTo>
                <a:lnTo>
                  <a:pt x="261" y="48"/>
                </a:lnTo>
                <a:lnTo>
                  <a:pt x="74" y="48"/>
                </a:lnTo>
                <a:lnTo>
                  <a:pt x="7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sp>
        <p:nvSpPr>
          <p:cNvPr id="134177" name="Rectangle 33"/>
          <p:cNvSpPr>
            <a:spLocks noChangeArrowheads="1"/>
          </p:cNvSpPr>
          <p:nvPr/>
        </p:nvSpPr>
        <p:spPr bwMode="auto">
          <a:xfrm>
            <a:off x="5842000" y="3657600"/>
            <a:ext cx="9144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Magnetic</a:t>
            </a:r>
          </a:p>
        </p:txBody>
      </p:sp>
      <p:grpSp>
        <p:nvGrpSpPr>
          <p:cNvPr id="5" name="Group 39"/>
          <p:cNvGrpSpPr>
            <a:grpSpLocks/>
          </p:cNvGrpSpPr>
          <p:nvPr/>
        </p:nvGrpSpPr>
        <p:grpSpPr bwMode="auto">
          <a:xfrm>
            <a:off x="7359650" y="4162425"/>
            <a:ext cx="304800" cy="423863"/>
            <a:chOff x="4636" y="2622"/>
            <a:chExt cx="192" cy="267"/>
          </a:xfrm>
        </p:grpSpPr>
        <p:sp>
          <p:nvSpPr>
            <p:cNvPr id="134178" name="Line 34"/>
            <p:cNvSpPr>
              <a:spLocks noChangeShapeType="1"/>
            </p:cNvSpPr>
            <p:nvPr/>
          </p:nvSpPr>
          <p:spPr bwMode="auto">
            <a:xfrm>
              <a:off x="4636" y="2808"/>
              <a:ext cx="19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4179" name="Line 35"/>
            <p:cNvSpPr>
              <a:spLocks noChangeShapeType="1"/>
            </p:cNvSpPr>
            <p:nvPr/>
          </p:nvSpPr>
          <p:spPr bwMode="auto">
            <a:xfrm>
              <a:off x="4636" y="2712"/>
              <a:ext cx="19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4180" name="Line 36"/>
            <p:cNvSpPr>
              <a:spLocks noChangeShapeType="1"/>
            </p:cNvSpPr>
            <p:nvPr/>
          </p:nvSpPr>
          <p:spPr bwMode="auto">
            <a:xfrm>
              <a:off x="4732" y="2808"/>
              <a:ext cx="1" cy="8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4181" name="Line 37"/>
            <p:cNvSpPr>
              <a:spLocks noChangeShapeType="1"/>
            </p:cNvSpPr>
            <p:nvPr/>
          </p:nvSpPr>
          <p:spPr bwMode="auto">
            <a:xfrm flipH="1">
              <a:off x="4732" y="2622"/>
              <a:ext cx="1" cy="9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4182" name="Rectangle 38"/>
            <p:cNvSpPr>
              <a:spLocks noChangeArrowheads="1"/>
            </p:cNvSpPr>
            <p:nvPr/>
          </p:nvSpPr>
          <p:spPr bwMode="auto">
            <a:xfrm>
              <a:off x="4642" y="2738"/>
              <a:ext cx="181" cy="47"/>
            </a:xfrm>
            <a:prstGeom prst="rect">
              <a:avLst/>
            </a:prstGeom>
            <a:noFill/>
            <a:ln w="12699">
              <a:solidFill>
                <a:schemeClr val="tx1"/>
              </a:solidFill>
              <a:miter lim="800000"/>
              <a:headEnd/>
              <a:tailEnd/>
            </a:ln>
            <a:effectLst/>
          </p:spPr>
          <p:txBody>
            <a:bodyPr wrap="none" anchor="ctr"/>
            <a:lstStyle/>
            <a:p>
              <a:endParaRPr lang="en-GB"/>
            </a:p>
          </p:txBody>
        </p:sp>
      </p:grpSp>
      <p:sp>
        <p:nvSpPr>
          <p:cNvPr id="134184" name="Rectangle 40"/>
          <p:cNvSpPr>
            <a:spLocks noChangeArrowheads="1"/>
          </p:cNvSpPr>
          <p:nvPr/>
        </p:nvSpPr>
        <p:spPr bwMode="auto">
          <a:xfrm>
            <a:off x="5842000" y="4254500"/>
            <a:ext cx="12446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Ultrasonic</a:t>
            </a:r>
          </a:p>
        </p:txBody>
      </p:sp>
      <p:grpSp>
        <p:nvGrpSpPr>
          <p:cNvPr id="6" name="Group 44"/>
          <p:cNvGrpSpPr>
            <a:grpSpLocks/>
          </p:cNvGrpSpPr>
          <p:nvPr/>
        </p:nvGrpSpPr>
        <p:grpSpPr bwMode="auto">
          <a:xfrm>
            <a:off x="7200900" y="4902200"/>
            <a:ext cx="914400" cy="120650"/>
            <a:chOff x="4536" y="3088"/>
            <a:chExt cx="576" cy="76"/>
          </a:xfrm>
        </p:grpSpPr>
        <p:sp>
          <p:nvSpPr>
            <p:cNvPr id="134185" name="Line 41"/>
            <p:cNvSpPr>
              <a:spLocks noChangeShapeType="1"/>
            </p:cNvSpPr>
            <p:nvPr/>
          </p:nvSpPr>
          <p:spPr bwMode="auto">
            <a:xfrm>
              <a:off x="4536" y="3164"/>
              <a:ext cx="192"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86" name="Line 42"/>
            <p:cNvSpPr>
              <a:spLocks noChangeShapeType="1"/>
            </p:cNvSpPr>
            <p:nvPr/>
          </p:nvSpPr>
          <p:spPr bwMode="auto">
            <a:xfrm>
              <a:off x="4947" y="3164"/>
              <a:ext cx="165"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87" name="Line 43"/>
            <p:cNvSpPr>
              <a:spLocks noChangeShapeType="1"/>
            </p:cNvSpPr>
            <p:nvPr/>
          </p:nvSpPr>
          <p:spPr bwMode="auto">
            <a:xfrm flipV="1">
              <a:off x="4728" y="3088"/>
              <a:ext cx="219" cy="76"/>
            </a:xfrm>
            <a:prstGeom prst="line">
              <a:avLst/>
            </a:prstGeom>
            <a:noFill/>
            <a:ln w="25399">
              <a:solidFill>
                <a:schemeClr val="tx1"/>
              </a:solidFill>
              <a:round/>
              <a:headEnd type="none" w="sm" len="sm"/>
              <a:tailEnd type="none" w="sm" len="sm"/>
            </a:ln>
            <a:effectLst/>
          </p:spPr>
          <p:txBody>
            <a:bodyPr wrap="none" anchor="ctr"/>
            <a:lstStyle/>
            <a:p>
              <a:endParaRPr lang="en-GB"/>
            </a:p>
          </p:txBody>
        </p:sp>
      </p:grpSp>
      <p:grpSp>
        <p:nvGrpSpPr>
          <p:cNvPr id="7" name="Group 49"/>
          <p:cNvGrpSpPr>
            <a:grpSpLocks/>
          </p:cNvGrpSpPr>
          <p:nvPr/>
        </p:nvGrpSpPr>
        <p:grpSpPr bwMode="auto">
          <a:xfrm>
            <a:off x="7194550" y="5416550"/>
            <a:ext cx="914400" cy="182563"/>
            <a:chOff x="4532" y="3412"/>
            <a:chExt cx="576" cy="115"/>
          </a:xfrm>
        </p:grpSpPr>
        <p:sp>
          <p:nvSpPr>
            <p:cNvPr id="134189" name="Line 45"/>
            <p:cNvSpPr>
              <a:spLocks noChangeShapeType="1"/>
            </p:cNvSpPr>
            <p:nvPr/>
          </p:nvSpPr>
          <p:spPr bwMode="auto">
            <a:xfrm>
              <a:off x="4532" y="3417"/>
              <a:ext cx="192"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90" name="Line 46"/>
            <p:cNvSpPr>
              <a:spLocks noChangeShapeType="1"/>
            </p:cNvSpPr>
            <p:nvPr/>
          </p:nvSpPr>
          <p:spPr bwMode="auto">
            <a:xfrm>
              <a:off x="4916" y="3417"/>
              <a:ext cx="192"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91" name="Line 47"/>
            <p:cNvSpPr>
              <a:spLocks noChangeShapeType="1"/>
            </p:cNvSpPr>
            <p:nvPr/>
          </p:nvSpPr>
          <p:spPr bwMode="auto">
            <a:xfrm>
              <a:off x="4724" y="3417"/>
              <a:ext cx="219" cy="76"/>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4192" name="Line 48"/>
            <p:cNvSpPr>
              <a:spLocks noChangeShapeType="1"/>
            </p:cNvSpPr>
            <p:nvPr/>
          </p:nvSpPr>
          <p:spPr bwMode="auto">
            <a:xfrm>
              <a:off x="4919" y="3412"/>
              <a:ext cx="0" cy="115"/>
            </a:xfrm>
            <a:prstGeom prst="line">
              <a:avLst/>
            </a:prstGeom>
            <a:noFill/>
            <a:ln w="25399">
              <a:solidFill>
                <a:schemeClr val="tx1"/>
              </a:solidFill>
              <a:round/>
              <a:headEnd type="none" w="sm" len="sm"/>
              <a:tailEnd type="none" w="sm" len="sm"/>
            </a:ln>
            <a:effectLst/>
          </p:spPr>
          <p:txBody>
            <a:bodyPr wrap="none" anchor="ctr"/>
            <a:lstStyle/>
            <a:p>
              <a:endParaRPr lang="en-GB"/>
            </a:p>
          </p:txBody>
        </p:sp>
      </p:grpSp>
      <p:sp>
        <p:nvSpPr>
          <p:cNvPr id="134194" name="Rectangle 50"/>
          <p:cNvSpPr>
            <a:spLocks noChangeArrowheads="1"/>
          </p:cNvSpPr>
          <p:nvPr/>
        </p:nvSpPr>
        <p:spPr bwMode="auto">
          <a:xfrm>
            <a:off x="5657850" y="4933950"/>
            <a:ext cx="1638300" cy="623888"/>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Normally open</a:t>
            </a:r>
          </a:p>
          <a:p>
            <a:pPr defTabSz="762000">
              <a:spcBef>
                <a:spcPct val="50000"/>
              </a:spcBef>
            </a:pPr>
            <a:r>
              <a:rPr lang="en-GB" sz="1400"/>
              <a:t>Normally closed</a:t>
            </a:r>
          </a:p>
        </p:txBody>
      </p:sp>
      <p:grpSp>
        <p:nvGrpSpPr>
          <p:cNvPr id="8" name="Group 52"/>
          <p:cNvGrpSpPr>
            <a:grpSpLocks/>
          </p:cNvGrpSpPr>
          <p:nvPr/>
        </p:nvGrpSpPr>
        <p:grpSpPr bwMode="auto">
          <a:xfrm>
            <a:off x="1752600" y="2743200"/>
            <a:ext cx="609600" cy="609600"/>
            <a:chOff x="1104" y="1728"/>
            <a:chExt cx="384" cy="384"/>
          </a:xfrm>
        </p:grpSpPr>
        <p:sp>
          <p:nvSpPr>
            <p:cNvPr id="134197" name="AutoShape 53"/>
            <p:cNvSpPr>
              <a:spLocks noChangeArrowheads="1"/>
            </p:cNvSpPr>
            <p:nvPr/>
          </p:nvSpPr>
          <p:spPr bwMode="auto">
            <a:xfrm>
              <a:off x="1104" y="1728"/>
              <a:ext cx="384" cy="384"/>
            </a:xfrm>
            <a:prstGeom prst="diamond">
              <a:avLst/>
            </a:prstGeom>
            <a:solidFill>
              <a:schemeClr val="bg1"/>
            </a:solidFill>
            <a:ln w="19050">
              <a:solidFill>
                <a:schemeClr val="tx1"/>
              </a:solidFill>
              <a:miter lim="800000"/>
              <a:headEnd/>
              <a:tailEnd/>
            </a:ln>
            <a:effectLst/>
          </p:spPr>
          <p:txBody>
            <a:bodyPr wrap="none" anchor="ctr"/>
            <a:lstStyle/>
            <a:p>
              <a:endParaRPr lang="en-GB"/>
            </a:p>
          </p:txBody>
        </p:sp>
        <p:sp>
          <p:nvSpPr>
            <p:cNvPr id="134198" name="Line 54"/>
            <p:cNvSpPr>
              <a:spLocks noChangeShapeType="1"/>
            </p:cNvSpPr>
            <p:nvPr/>
          </p:nvSpPr>
          <p:spPr bwMode="auto">
            <a:xfrm>
              <a:off x="1244" y="1783"/>
              <a:ext cx="0" cy="278"/>
            </a:xfrm>
            <a:prstGeom prst="line">
              <a:avLst/>
            </a:prstGeom>
            <a:noFill/>
            <a:ln w="19050">
              <a:solidFill>
                <a:schemeClr val="tx1"/>
              </a:solidFill>
              <a:round/>
              <a:headEnd type="none" w="sm" len="sm"/>
              <a:tailEnd type="none" w="sm" len="sm"/>
            </a:ln>
            <a:effectLst/>
          </p:spPr>
          <p:txBody>
            <a:bodyPr wrap="none" anchor="ctr"/>
            <a:lstStyle/>
            <a:p>
              <a:endParaRPr lang="en-GB"/>
            </a:p>
          </p:txBody>
        </p:sp>
        <p:sp>
          <p:nvSpPr>
            <p:cNvPr id="134199" name="Line 55"/>
            <p:cNvSpPr>
              <a:spLocks noChangeShapeType="1"/>
            </p:cNvSpPr>
            <p:nvPr/>
          </p:nvSpPr>
          <p:spPr bwMode="auto">
            <a:xfrm>
              <a:off x="1346" y="1777"/>
              <a:ext cx="0" cy="286"/>
            </a:xfrm>
            <a:prstGeom prst="line">
              <a:avLst/>
            </a:prstGeom>
            <a:noFill/>
            <a:ln w="19050">
              <a:solidFill>
                <a:schemeClr val="tx1"/>
              </a:solidFill>
              <a:round/>
              <a:headEnd type="none" w="sm" len="sm"/>
              <a:tailEnd type="none" w="sm" len="sm"/>
            </a:ln>
            <a:effectLst/>
          </p:spPr>
          <p:txBody>
            <a:bodyPr wrap="none" anchor="ctr"/>
            <a:lstStyle/>
            <a:p>
              <a:endParaRPr lang="en-GB"/>
            </a:p>
          </p:txBody>
        </p:sp>
      </p:grpSp>
      <p:sp>
        <p:nvSpPr>
          <p:cNvPr id="5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4810"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154"/>
                                        </p:tgtEl>
                                        <p:attrNameLst>
                                          <p:attrName>style.visibility</p:attrName>
                                        </p:attrNameLst>
                                      </p:cBhvr>
                                      <p:to>
                                        <p:strVal val="visible"/>
                                      </p:to>
                                    </p:set>
                                    <p:animEffect transition="in" filter="dissolve">
                                      <p:cBhvr>
                                        <p:cTn id="12" dur="500"/>
                                        <p:tgtEl>
                                          <p:spTgt spid="1341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4155"/>
                                        </p:tgtEl>
                                        <p:attrNameLst>
                                          <p:attrName>style.visibility</p:attrName>
                                        </p:attrNameLst>
                                      </p:cBhvr>
                                      <p:to>
                                        <p:strVal val="visible"/>
                                      </p:to>
                                    </p:set>
                                    <p:animEffect transition="in" filter="dissolve">
                                      <p:cBhvr>
                                        <p:cTn id="17" dur="500"/>
                                        <p:tgtEl>
                                          <p:spTgt spid="1341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4156"/>
                                        </p:tgtEl>
                                        <p:attrNameLst>
                                          <p:attrName>style.visibility</p:attrName>
                                        </p:attrNameLst>
                                      </p:cBhvr>
                                      <p:to>
                                        <p:strVal val="visible"/>
                                      </p:to>
                                    </p:set>
                                    <p:animEffect transition="in" filter="dissolve">
                                      <p:cBhvr>
                                        <p:cTn id="22" dur="500"/>
                                        <p:tgtEl>
                                          <p:spTgt spid="134156"/>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34157"/>
                                        </p:tgtEl>
                                        <p:attrNameLst>
                                          <p:attrName>style.visibility</p:attrName>
                                        </p:attrNameLst>
                                      </p:cBhvr>
                                      <p:to>
                                        <p:strVal val="visible"/>
                                      </p:to>
                                    </p:set>
                                    <p:animEffect transition="in" filter="dissolve">
                                      <p:cBhvr>
                                        <p:cTn id="26" dur="500"/>
                                        <p:tgtEl>
                                          <p:spTgt spid="13415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34161"/>
                                        </p:tgtEl>
                                        <p:attrNameLst>
                                          <p:attrName>style.visibility</p:attrName>
                                        </p:attrNameLst>
                                      </p:cBhvr>
                                      <p:to>
                                        <p:strVal val="visible"/>
                                      </p:to>
                                    </p:set>
                                    <p:animEffect transition="in" filter="dissolve">
                                      <p:cBhvr>
                                        <p:cTn id="35" dur="500"/>
                                        <p:tgtEl>
                                          <p:spTgt spid="13416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34167"/>
                                        </p:tgtEl>
                                        <p:attrNameLst>
                                          <p:attrName>style.visibility</p:attrName>
                                        </p:attrNameLst>
                                      </p:cBhvr>
                                      <p:to>
                                        <p:strVal val="visible"/>
                                      </p:to>
                                    </p:set>
                                    <p:animEffect transition="in" filter="dissolve">
                                      <p:cBhvr>
                                        <p:cTn id="44" dur="500"/>
                                        <p:tgtEl>
                                          <p:spTgt spid="13416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dissolve">
                                      <p:cBhvr>
                                        <p:cTn id="49" dur="500"/>
                                        <p:tgtEl>
                                          <p:spTgt spid="4"/>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34175"/>
                                        </p:tgtEl>
                                        <p:attrNameLst>
                                          <p:attrName>style.visibility</p:attrName>
                                        </p:attrNameLst>
                                      </p:cBhvr>
                                      <p:to>
                                        <p:strVal val="visible"/>
                                      </p:to>
                                    </p:set>
                                    <p:animEffect transition="in" filter="dissolve">
                                      <p:cBhvr>
                                        <p:cTn id="53" dur="500"/>
                                        <p:tgtEl>
                                          <p:spTgt spid="13417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34176"/>
                                        </p:tgtEl>
                                        <p:attrNameLst>
                                          <p:attrName>style.visibility</p:attrName>
                                        </p:attrNameLst>
                                      </p:cBhvr>
                                      <p:to>
                                        <p:strVal val="visible"/>
                                      </p:to>
                                    </p:set>
                                    <p:animEffect transition="in" filter="dissolve">
                                      <p:cBhvr>
                                        <p:cTn id="58" dur="500"/>
                                        <p:tgtEl>
                                          <p:spTgt spid="134176"/>
                                        </p:tgtEl>
                                      </p:cBhvr>
                                    </p:animEffect>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134177"/>
                                        </p:tgtEl>
                                        <p:attrNameLst>
                                          <p:attrName>style.visibility</p:attrName>
                                        </p:attrNameLst>
                                      </p:cBhvr>
                                      <p:to>
                                        <p:strVal val="visible"/>
                                      </p:to>
                                    </p:set>
                                    <p:animEffect transition="in" filter="dissolve">
                                      <p:cBhvr>
                                        <p:cTn id="62" dur="500"/>
                                        <p:tgtEl>
                                          <p:spTgt spid="13417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dissolve">
                                      <p:cBhvr>
                                        <p:cTn id="67" dur="500"/>
                                        <p:tgtEl>
                                          <p:spTgt spid="5"/>
                                        </p:tgtEl>
                                      </p:cBhvr>
                                    </p:animEffect>
                                  </p:childTnLst>
                                </p:cTn>
                              </p:par>
                            </p:childTnLst>
                          </p:cTn>
                        </p:par>
                        <p:par>
                          <p:cTn id="68" fill="hold">
                            <p:stCondLst>
                              <p:cond delay="500"/>
                            </p:stCondLst>
                            <p:childTnLst>
                              <p:par>
                                <p:cTn id="69" presetID="9" presetClass="entr" presetSubtype="0" fill="hold" grpId="0" nodeType="afterEffect">
                                  <p:stCondLst>
                                    <p:cond delay="0"/>
                                  </p:stCondLst>
                                  <p:childTnLst>
                                    <p:set>
                                      <p:cBhvr>
                                        <p:cTn id="70" dur="1" fill="hold">
                                          <p:stCondLst>
                                            <p:cond delay="0"/>
                                          </p:stCondLst>
                                        </p:cTn>
                                        <p:tgtEl>
                                          <p:spTgt spid="134184"/>
                                        </p:tgtEl>
                                        <p:attrNameLst>
                                          <p:attrName>style.visibility</p:attrName>
                                        </p:attrNameLst>
                                      </p:cBhvr>
                                      <p:to>
                                        <p:strVal val="visible"/>
                                      </p:to>
                                    </p:set>
                                    <p:animEffect transition="in" filter="dissolve">
                                      <p:cBhvr>
                                        <p:cTn id="71" dur="500"/>
                                        <p:tgtEl>
                                          <p:spTgt spid="134184"/>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dissolve">
                                      <p:cBhvr>
                                        <p:cTn id="76" dur="500"/>
                                        <p:tgtEl>
                                          <p:spTgt spid="6"/>
                                        </p:tgtEl>
                                      </p:cBhvr>
                                    </p:animEffect>
                                  </p:childTnLst>
                                </p:cTn>
                              </p:par>
                            </p:childTnLst>
                          </p:cTn>
                        </p:par>
                        <p:par>
                          <p:cTn id="77" fill="hold">
                            <p:stCondLst>
                              <p:cond delay="500"/>
                            </p:stCondLst>
                            <p:childTnLst>
                              <p:par>
                                <p:cTn id="78" presetID="9" presetClass="entr" presetSubtype="0"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dissolve">
                                      <p:cBhvr>
                                        <p:cTn id="80" dur="500"/>
                                        <p:tgtEl>
                                          <p:spTgt spid="7"/>
                                        </p:tgtEl>
                                      </p:cBhvr>
                                    </p:animEffect>
                                  </p:childTnLst>
                                </p:cTn>
                              </p:par>
                            </p:childTnLst>
                          </p:cTn>
                        </p:par>
                        <p:par>
                          <p:cTn id="81" fill="hold">
                            <p:stCondLst>
                              <p:cond delay="1000"/>
                            </p:stCondLst>
                            <p:childTnLst>
                              <p:par>
                                <p:cTn id="82" presetID="9" presetClass="entr" presetSubtype="0" fill="hold" grpId="0" nodeType="afterEffect">
                                  <p:stCondLst>
                                    <p:cond delay="0"/>
                                  </p:stCondLst>
                                  <p:childTnLst>
                                    <p:set>
                                      <p:cBhvr>
                                        <p:cTn id="83" dur="1" fill="hold">
                                          <p:stCondLst>
                                            <p:cond delay="0"/>
                                          </p:stCondLst>
                                        </p:cTn>
                                        <p:tgtEl>
                                          <p:spTgt spid="134194"/>
                                        </p:tgtEl>
                                        <p:attrNameLst>
                                          <p:attrName>style.visibility</p:attrName>
                                        </p:attrNameLst>
                                      </p:cBhvr>
                                      <p:to>
                                        <p:strVal val="visible"/>
                                      </p:to>
                                    </p:set>
                                    <p:animEffect transition="in" filter="dissolve">
                                      <p:cBhvr>
                                        <p:cTn id="84" dur="500"/>
                                        <p:tgtEl>
                                          <p:spTgt spid="134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utoUpdateAnimBg="0"/>
      <p:bldP spid="134155" grpId="0" autoUpdateAnimBg="0"/>
      <p:bldP spid="134156" grpId="0" animBg="1"/>
      <p:bldP spid="134157" grpId="0" autoUpdateAnimBg="0"/>
      <p:bldP spid="134161" grpId="0" autoUpdateAnimBg="0"/>
      <p:bldP spid="134167" grpId="0" autoUpdateAnimBg="0"/>
      <p:bldP spid="134175" grpId="0" autoUpdateAnimBg="0"/>
      <p:bldP spid="134176" grpId="0" animBg="1"/>
      <p:bldP spid="134177" grpId="0" autoUpdateAnimBg="0"/>
      <p:bldP spid="134184" grpId="0" autoUpdateAnimBg="0"/>
      <p:bldP spid="134194"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2"/>
          <p:cNvSpPr>
            <a:spLocks noChangeShapeType="1"/>
          </p:cNvSpPr>
          <p:nvPr/>
        </p:nvSpPr>
        <p:spPr bwMode="auto">
          <a:xfrm flipV="1">
            <a:off x="2530475" y="1033463"/>
            <a:ext cx="0" cy="1558925"/>
          </a:xfrm>
          <a:prstGeom prst="line">
            <a:avLst/>
          </a:prstGeom>
          <a:noFill/>
          <a:ln w="50799">
            <a:solidFill>
              <a:srgbClr val="CC0000"/>
            </a:solidFill>
            <a:round/>
            <a:headEnd type="none" w="sm" len="sm"/>
            <a:tailEnd type="none" w="sm" len="sm"/>
          </a:ln>
          <a:effectLst/>
        </p:spPr>
        <p:txBody>
          <a:bodyPr wrap="none" anchor="ctr"/>
          <a:lstStyle/>
          <a:p>
            <a:endParaRPr lang="en-GB"/>
          </a:p>
        </p:txBody>
      </p:sp>
      <p:sp>
        <p:nvSpPr>
          <p:cNvPr id="136195" name="Line 3"/>
          <p:cNvSpPr>
            <a:spLocks noChangeShapeType="1"/>
          </p:cNvSpPr>
          <p:nvPr/>
        </p:nvSpPr>
        <p:spPr bwMode="auto">
          <a:xfrm>
            <a:off x="2559050" y="4316413"/>
            <a:ext cx="0" cy="1571625"/>
          </a:xfrm>
          <a:prstGeom prst="line">
            <a:avLst/>
          </a:prstGeom>
          <a:noFill/>
          <a:ln w="50799">
            <a:solidFill>
              <a:schemeClr val="accent2"/>
            </a:solidFill>
            <a:round/>
            <a:headEnd type="none" w="sm" len="sm"/>
            <a:tailEnd type="none" w="sm" len="sm"/>
          </a:ln>
          <a:effectLst/>
        </p:spPr>
        <p:txBody>
          <a:bodyPr wrap="none" anchor="ctr"/>
          <a:lstStyle/>
          <a:p>
            <a:endParaRPr lang="en-GB"/>
          </a:p>
        </p:txBody>
      </p:sp>
      <p:sp>
        <p:nvSpPr>
          <p:cNvPr id="136196" name="Line 4"/>
          <p:cNvSpPr>
            <a:spLocks noChangeShapeType="1"/>
          </p:cNvSpPr>
          <p:nvPr/>
        </p:nvSpPr>
        <p:spPr bwMode="auto">
          <a:xfrm>
            <a:off x="3398838" y="3498850"/>
            <a:ext cx="1846262" cy="0"/>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36197" name="Rectangle 5"/>
          <p:cNvSpPr>
            <a:spLocks noChangeArrowheads="1"/>
          </p:cNvSpPr>
          <p:nvPr/>
        </p:nvSpPr>
        <p:spPr bwMode="auto">
          <a:xfrm>
            <a:off x="1600200" y="2603500"/>
            <a:ext cx="1892300" cy="1831975"/>
          </a:xfrm>
          <a:prstGeom prst="rect">
            <a:avLst/>
          </a:prstGeom>
          <a:solidFill>
            <a:schemeClr val="bg1"/>
          </a:solidFill>
          <a:ln w="25399">
            <a:solidFill>
              <a:schemeClr val="tx1"/>
            </a:solidFill>
            <a:miter lim="800000"/>
            <a:headEnd/>
            <a:tailEnd/>
          </a:ln>
          <a:effectLst/>
        </p:spPr>
        <p:txBody>
          <a:bodyPr wrap="none" anchor="ctr"/>
          <a:lstStyle/>
          <a:p>
            <a:endParaRPr lang="en-GB"/>
          </a:p>
        </p:txBody>
      </p:sp>
      <p:grpSp>
        <p:nvGrpSpPr>
          <p:cNvPr id="2" name="Group 26"/>
          <p:cNvGrpSpPr>
            <a:grpSpLocks/>
          </p:cNvGrpSpPr>
          <p:nvPr/>
        </p:nvGrpSpPr>
        <p:grpSpPr bwMode="auto">
          <a:xfrm>
            <a:off x="1752600" y="2743200"/>
            <a:ext cx="609600" cy="609600"/>
            <a:chOff x="1104" y="1728"/>
            <a:chExt cx="384" cy="384"/>
          </a:xfrm>
        </p:grpSpPr>
        <p:sp>
          <p:nvSpPr>
            <p:cNvPr id="136198" name="AutoShape 6"/>
            <p:cNvSpPr>
              <a:spLocks noChangeArrowheads="1"/>
            </p:cNvSpPr>
            <p:nvPr/>
          </p:nvSpPr>
          <p:spPr bwMode="auto">
            <a:xfrm>
              <a:off x="1104" y="1728"/>
              <a:ext cx="384" cy="384"/>
            </a:xfrm>
            <a:prstGeom prst="diamond">
              <a:avLst/>
            </a:prstGeom>
            <a:solidFill>
              <a:schemeClr val="bg1"/>
            </a:solidFill>
            <a:ln w="19050">
              <a:solidFill>
                <a:schemeClr val="tx1"/>
              </a:solidFill>
              <a:miter lim="800000"/>
              <a:headEnd/>
              <a:tailEnd/>
            </a:ln>
            <a:effectLst/>
          </p:spPr>
          <p:txBody>
            <a:bodyPr wrap="none" anchor="ctr"/>
            <a:lstStyle/>
            <a:p>
              <a:endParaRPr lang="en-GB"/>
            </a:p>
          </p:txBody>
        </p:sp>
        <p:sp>
          <p:nvSpPr>
            <p:cNvPr id="136199" name="Line 7"/>
            <p:cNvSpPr>
              <a:spLocks noChangeShapeType="1"/>
            </p:cNvSpPr>
            <p:nvPr/>
          </p:nvSpPr>
          <p:spPr bwMode="auto">
            <a:xfrm>
              <a:off x="1244" y="1783"/>
              <a:ext cx="0" cy="278"/>
            </a:xfrm>
            <a:prstGeom prst="line">
              <a:avLst/>
            </a:prstGeom>
            <a:noFill/>
            <a:ln w="19050">
              <a:solidFill>
                <a:schemeClr val="tx1"/>
              </a:solidFill>
              <a:round/>
              <a:headEnd type="none" w="sm" len="sm"/>
              <a:tailEnd type="none" w="sm" len="sm"/>
            </a:ln>
            <a:effectLst/>
          </p:spPr>
          <p:txBody>
            <a:bodyPr wrap="none" anchor="ctr"/>
            <a:lstStyle/>
            <a:p>
              <a:endParaRPr lang="en-GB"/>
            </a:p>
          </p:txBody>
        </p:sp>
        <p:sp>
          <p:nvSpPr>
            <p:cNvPr id="136200" name="Line 8"/>
            <p:cNvSpPr>
              <a:spLocks noChangeShapeType="1"/>
            </p:cNvSpPr>
            <p:nvPr/>
          </p:nvSpPr>
          <p:spPr bwMode="auto">
            <a:xfrm>
              <a:off x="1346" y="1777"/>
              <a:ext cx="0" cy="286"/>
            </a:xfrm>
            <a:prstGeom prst="line">
              <a:avLst/>
            </a:prstGeom>
            <a:noFill/>
            <a:ln w="19050">
              <a:solidFill>
                <a:schemeClr val="tx1"/>
              </a:solidFill>
              <a:round/>
              <a:headEnd type="none" w="sm" len="sm"/>
              <a:tailEnd type="none" w="sm" len="sm"/>
            </a:ln>
            <a:effectLst/>
          </p:spPr>
          <p:txBody>
            <a:bodyPr wrap="none" anchor="ctr"/>
            <a:lstStyle/>
            <a:p>
              <a:endParaRPr lang="en-GB"/>
            </a:p>
          </p:txBody>
        </p:sp>
      </p:grpSp>
      <p:sp>
        <p:nvSpPr>
          <p:cNvPr id="136202" name="Rectangle 10"/>
          <p:cNvSpPr>
            <a:spLocks noChangeArrowheads="1"/>
          </p:cNvSpPr>
          <p:nvPr/>
        </p:nvSpPr>
        <p:spPr bwMode="auto">
          <a:xfrm>
            <a:off x="2679700" y="2155825"/>
            <a:ext cx="2468563" cy="3365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600" b="1"/>
              <a:t>+ </a:t>
            </a:r>
            <a:r>
              <a:rPr lang="en-GB" sz="1600"/>
              <a:t>   18  to 30 Volts DC.</a:t>
            </a:r>
          </a:p>
        </p:txBody>
      </p:sp>
      <p:sp>
        <p:nvSpPr>
          <p:cNvPr id="136203" name="Rectangle 11"/>
          <p:cNvSpPr>
            <a:spLocks noChangeArrowheads="1"/>
          </p:cNvSpPr>
          <p:nvPr/>
        </p:nvSpPr>
        <p:spPr bwMode="auto">
          <a:xfrm>
            <a:off x="2730500" y="4603750"/>
            <a:ext cx="13716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0 V</a:t>
            </a:r>
          </a:p>
        </p:txBody>
      </p:sp>
      <p:sp>
        <p:nvSpPr>
          <p:cNvPr id="136204" name="Freeform 12"/>
          <p:cNvSpPr>
            <a:spLocks/>
          </p:cNvSpPr>
          <p:nvPr/>
        </p:nvSpPr>
        <p:spPr bwMode="auto">
          <a:xfrm>
            <a:off x="3733800" y="3048000"/>
            <a:ext cx="534988" cy="230188"/>
          </a:xfrm>
          <a:custGeom>
            <a:avLst/>
            <a:gdLst/>
            <a:ahLst/>
            <a:cxnLst>
              <a:cxn ang="0">
                <a:pos x="0" y="144"/>
              </a:cxn>
              <a:cxn ang="0">
                <a:pos x="96" y="144"/>
              </a:cxn>
              <a:cxn ang="0">
                <a:pos x="96" y="0"/>
              </a:cxn>
              <a:cxn ang="0">
                <a:pos x="240" y="0"/>
              </a:cxn>
              <a:cxn ang="0">
                <a:pos x="240" y="144"/>
              </a:cxn>
              <a:cxn ang="0">
                <a:pos x="336" y="144"/>
              </a:cxn>
            </a:cxnLst>
            <a:rect l="0" t="0" r="r" b="b"/>
            <a:pathLst>
              <a:path w="337" h="145">
                <a:moveTo>
                  <a:pt x="0" y="144"/>
                </a:moveTo>
                <a:lnTo>
                  <a:pt x="96" y="144"/>
                </a:lnTo>
                <a:lnTo>
                  <a:pt x="96" y="0"/>
                </a:lnTo>
                <a:lnTo>
                  <a:pt x="240" y="0"/>
                </a:lnTo>
                <a:lnTo>
                  <a:pt x="240" y="144"/>
                </a:lnTo>
                <a:lnTo>
                  <a:pt x="336" y="144"/>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3" name="Group 27"/>
          <p:cNvGrpSpPr>
            <a:grpSpLocks/>
          </p:cNvGrpSpPr>
          <p:nvPr/>
        </p:nvGrpSpPr>
        <p:grpSpPr bwMode="auto">
          <a:xfrm>
            <a:off x="1914525" y="3581400"/>
            <a:ext cx="609600" cy="304800"/>
            <a:chOff x="1206" y="2256"/>
            <a:chExt cx="384" cy="192"/>
          </a:xfrm>
        </p:grpSpPr>
        <p:sp>
          <p:nvSpPr>
            <p:cNvPr id="136205" name="Line 13"/>
            <p:cNvSpPr>
              <a:spLocks noChangeShapeType="1"/>
            </p:cNvSpPr>
            <p:nvPr/>
          </p:nvSpPr>
          <p:spPr bwMode="auto">
            <a:xfrm flipH="1">
              <a:off x="1344"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36206" name="Line 14"/>
            <p:cNvSpPr>
              <a:spLocks noChangeShapeType="1"/>
            </p:cNvSpPr>
            <p:nvPr/>
          </p:nvSpPr>
          <p:spPr bwMode="auto">
            <a:xfrm flipH="1">
              <a:off x="1440"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36207" name="Line 15"/>
            <p:cNvSpPr>
              <a:spLocks noChangeShapeType="1"/>
            </p:cNvSpPr>
            <p:nvPr/>
          </p:nvSpPr>
          <p:spPr bwMode="auto">
            <a:xfrm flipH="1">
              <a:off x="120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36208" name="Line 16"/>
            <p:cNvSpPr>
              <a:spLocks noChangeShapeType="1"/>
            </p:cNvSpPr>
            <p:nvPr/>
          </p:nvSpPr>
          <p:spPr bwMode="auto">
            <a:xfrm flipH="1">
              <a:off x="144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4" name="Group 21"/>
          <p:cNvGrpSpPr>
            <a:grpSpLocks/>
          </p:cNvGrpSpPr>
          <p:nvPr/>
        </p:nvGrpSpPr>
        <p:grpSpPr bwMode="auto">
          <a:xfrm>
            <a:off x="2060575" y="4065588"/>
            <a:ext cx="914400" cy="120650"/>
            <a:chOff x="1298" y="2561"/>
            <a:chExt cx="576" cy="76"/>
          </a:xfrm>
        </p:grpSpPr>
        <p:sp>
          <p:nvSpPr>
            <p:cNvPr id="136210" name="Line 18"/>
            <p:cNvSpPr>
              <a:spLocks noChangeShapeType="1"/>
            </p:cNvSpPr>
            <p:nvPr/>
          </p:nvSpPr>
          <p:spPr bwMode="auto">
            <a:xfrm>
              <a:off x="1298" y="2637"/>
              <a:ext cx="192"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6211" name="Line 19"/>
            <p:cNvSpPr>
              <a:spLocks noChangeShapeType="1"/>
            </p:cNvSpPr>
            <p:nvPr/>
          </p:nvSpPr>
          <p:spPr bwMode="auto">
            <a:xfrm>
              <a:off x="1709" y="2637"/>
              <a:ext cx="165"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36212" name="Line 20"/>
            <p:cNvSpPr>
              <a:spLocks noChangeShapeType="1"/>
            </p:cNvSpPr>
            <p:nvPr/>
          </p:nvSpPr>
          <p:spPr bwMode="auto">
            <a:xfrm flipV="1">
              <a:off x="1490" y="2561"/>
              <a:ext cx="219" cy="76"/>
            </a:xfrm>
            <a:prstGeom prst="line">
              <a:avLst/>
            </a:prstGeom>
            <a:noFill/>
            <a:ln w="25399">
              <a:solidFill>
                <a:schemeClr val="tx1"/>
              </a:solidFill>
              <a:round/>
              <a:headEnd type="none" w="sm" len="sm"/>
              <a:tailEnd type="none" w="sm" len="sm"/>
            </a:ln>
            <a:effectLst/>
          </p:spPr>
          <p:txBody>
            <a:bodyPr wrap="none" anchor="ctr"/>
            <a:lstStyle/>
            <a:p>
              <a:endParaRPr lang="en-GB"/>
            </a:p>
          </p:txBody>
        </p:sp>
      </p:grpSp>
      <p:sp>
        <p:nvSpPr>
          <p:cNvPr id="136214" name="Rectangle 22"/>
          <p:cNvSpPr>
            <a:spLocks noChangeArrowheads="1"/>
          </p:cNvSpPr>
          <p:nvPr/>
        </p:nvSpPr>
        <p:spPr bwMode="auto">
          <a:xfrm>
            <a:off x="4445000" y="2997200"/>
            <a:ext cx="11430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Output</a:t>
            </a:r>
          </a:p>
        </p:txBody>
      </p:sp>
      <p:sp>
        <p:nvSpPr>
          <p:cNvPr id="136215" name="Rectangle 23"/>
          <p:cNvSpPr>
            <a:spLocks noChangeArrowheads="1"/>
          </p:cNvSpPr>
          <p:nvPr/>
        </p:nvSpPr>
        <p:spPr bwMode="auto">
          <a:xfrm>
            <a:off x="5929313" y="2851150"/>
            <a:ext cx="2366962" cy="70326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600"/>
              <a:t>Capacitive Sensor with</a:t>
            </a:r>
          </a:p>
          <a:p>
            <a:pPr defTabSz="762000">
              <a:spcBef>
                <a:spcPct val="50000"/>
              </a:spcBef>
            </a:pPr>
            <a:r>
              <a:rPr lang="en-GB" sz="1600"/>
              <a:t>Normally open function</a:t>
            </a:r>
          </a:p>
        </p:txBody>
      </p:sp>
      <p:sp>
        <p:nvSpPr>
          <p:cNvPr id="26"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27"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5834"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6215"/>
                                        </p:tgtEl>
                                        <p:attrNameLst>
                                          <p:attrName>style.visibility</p:attrName>
                                        </p:attrNameLst>
                                      </p:cBhvr>
                                      <p:to>
                                        <p:strVal val="visible"/>
                                      </p:to>
                                    </p:set>
                                    <p:animEffect transition="in" filter="dissolve">
                                      <p:cBhvr>
                                        <p:cTn id="11" dur="500"/>
                                        <p:tgtEl>
                                          <p:spTgt spid="136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5"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2914650" y="2149475"/>
            <a:ext cx="3486150" cy="519113"/>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sz="2800" b="1" u="sng"/>
              <a:t>Sensor Connection</a:t>
            </a:r>
          </a:p>
        </p:txBody>
      </p:sp>
      <p:sp>
        <p:nvSpPr>
          <p:cNvPr id="4"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6858"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flipV="1">
            <a:off x="2530475" y="1033463"/>
            <a:ext cx="0" cy="1558925"/>
          </a:xfrm>
          <a:prstGeom prst="line">
            <a:avLst/>
          </a:prstGeom>
          <a:noFill/>
          <a:ln w="50799">
            <a:solidFill>
              <a:srgbClr val="CC0000"/>
            </a:solidFill>
            <a:round/>
            <a:headEnd type="none" w="sm" len="sm"/>
            <a:tailEnd type="none" w="sm" len="sm"/>
          </a:ln>
          <a:effectLst/>
        </p:spPr>
        <p:txBody>
          <a:bodyPr wrap="none" anchor="ctr"/>
          <a:lstStyle/>
          <a:p>
            <a:endParaRPr lang="en-GB"/>
          </a:p>
        </p:txBody>
      </p:sp>
      <p:sp>
        <p:nvSpPr>
          <p:cNvPr id="158723" name="Line 3"/>
          <p:cNvSpPr>
            <a:spLocks noChangeShapeType="1"/>
          </p:cNvSpPr>
          <p:nvPr/>
        </p:nvSpPr>
        <p:spPr bwMode="auto">
          <a:xfrm>
            <a:off x="2559050" y="4316413"/>
            <a:ext cx="0" cy="1571625"/>
          </a:xfrm>
          <a:prstGeom prst="line">
            <a:avLst/>
          </a:prstGeom>
          <a:noFill/>
          <a:ln w="50799">
            <a:solidFill>
              <a:schemeClr val="accent2"/>
            </a:solidFill>
            <a:round/>
            <a:headEnd type="none" w="sm" len="sm"/>
            <a:tailEnd type="none" w="sm" len="sm"/>
          </a:ln>
          <a:effectLst/>
        </p:spPr>
        <p:txBody>
          <a:bodyPr wrap="none" anchor="ctr"/>
          <a:lstStyle/>
          <a:p>
            <a:endParaRPr lang="en-GB"/>
          </a:p>
        </p:txBody>
      </p:sp>
      <p:sp>
        <p:nvSpPr>
          <p:cNvPr id="158724" name="Line 4"/>
          <p:cNvSpPr>
            <a:spLocks noChangeShapeType="1"/>
          </p:cNvSpPr>
          <p:nvPr/>
        </p:nvSpPr>
        <p:spPr bwMode="auto">
          <a:xfrm>
            <a:off x="3398838" y="3505200"/>
            <a:ext cx="1846262" cy="0"/>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8725" name="Rectangle 5"/>
          <p:cNvSpPr>
            <a:spLocks noChangeArrowheads="1"/>
          </p:cNvSpPr>
          <p:nvPr/>
        </p:nvSpPr>
        <p:spPr bwMode="auto">
          <a:xfrm>
            <a:off x="1600200" y="2603500"/>
            <a:ext cx="1892300" cy="1831975"/>
          </a:xfrm>
          <a:prstGeom prst="rect">
            <a:avLst/>
          </a:prstGeom>
          <a:solidFill>
            <a:schemeClr val="bg1"/>
          </a:solidFill>
          <a:ln w="25399">
            <a:solidFill>
              <a:schemeClr val="tx1"/>
            </a:solidFill>
            <a:miter lim="800000"/>
            <a:headEnd/>
            <a:tailEnd/>
          </a:ln>
          <a:effectLst/>
        </p:spPr>
        <p:txBody>
          <a:bodyPr wrap="none" anchor="ctr"/>
          <a:lstStyle/>
          <a:p>
            <a:endParaRPr lang="en-GB"/>
          </a:p>
        </p:txBody>
      </p:sp>
      <p:grpSp>
        <p:nvGrpSpPr>
          <p:cNvPr id="2" name="Group 6"/>
          <p:cNvGrpSpPr>
            <a:grpSpLocks/>
          </p:cNvGrpSpPr>
          <p:nvPr/>
        </p:nvGrpSpPr>
        <p:grpSpPr bwMode="auto">
          <a:xfrm>
            <a:off x="1752600" y="2743200"/>
            <a:ext cx="609600" cy="609600"/>
            <a:chOff x="1104" y="1728"/>
            <a:chExt cx="384" cy="384"/>
          </a:xfrm>
        </p:grpSpPr>
        <p:sp>
          <p:nvSpPr>
            <p:cNvPr id="158727" name="AutoShape 7"/>
            <p:cNvSpPr>
              <a:spLocks noChangeArrowheads="1"/>
            </p:cNvSpPr>
            <p:nvPr/>
          </p:nvSpPr>
          <p:spPr bwMode="auto">
            <a:xfrm>
              <a:off x="1104" y="1728"/>
              <a:ext cx="384" cy="384"/>
            </a:xfrm>
            <a:prstGeom prst="diamond">
              <a:avLst/>
            </a:prstGeom>
            <a:solidFill>
              <a:schemeClr val="bg1"/>
            </a:solidFill>
            <a:ln w="19050">
              <a:solidFill>
                <a:schemeClr val="tx1"/>
              </a:solidFill>
              <a:miter lim="800000"/>
              <a:headEnd/>
              <a:tailEnd/>
            </a:ln>
            <a:effectLst/>
          </p:spPr>
          <p:txBody>
            <a:bodyPr wrap="none" anchor="ctr"/>
            <a:lstStyle/>
            <a:p>
              <a:endParaRPr lang="en-GB"/>
            </a:p>
          </p:txBody>
        </p:sp>
        <p:sp>
          <p:nvSpPr>
            <p:cNvPr id="158728" name="Line 8"/>
            <p:cNvSpPr>
              <a:spLocks noChangeShapeType="1"/>
            </p:cNvSpPr>
            <p:nvPr/>
          </p:nvSpPr>
          <p:spPr bwMode="auto">
            <a:xfrm>
              <a:off x="1244" y="1783"/>
              <a:ext cx="0" cy="278"/>
            </a:xfrm>
            <a:prstGeom prst="line">
              <a:avLst/>
            </a:prstGeom>
            <a:noFill/>
            <a:ln w="19050">
              <a:solidFill>
                <a:schemeClr val="tx1"/>
              </a:solidFill>
              <a:round/>
              <a:headEnd type="none" w="sm" len="sm"/>
              <a:tailEnd type="none" w="sm" len="sm"/>
            </a:ln>
            <a:effectLst/>
          </p:spPr>
          <p:txBody>
            <a:bodyPr wrap="none" anchor="ctr"/>
            <a:lstStyle/>
            <a:p>
              <a:endParaRPr lang="en-GB"/>
            </a:p>
          </p:txBody>
        </p:sp>
        <p:sp>
          <p:nvSpPr>
            <p:cNvPr id="158729" name="Line 9"/>
            <p:cNvSpPr>
              <a:spLocks noChangeShapeType="1"/>
            </p:cNvSpPr>
            <p:nvPr/>
          </p:nvSpPr>
          <p:spPr bwMode="auto">
            <a:xfrm>
              <a:off x="1346" y="1777"/>
              <a:ext cx="0" cy="286"/>
            </a:xfrm>
            <a:prstGeom prst="line">
              <a:avLst/>
            </a:prstGeom>
            <a:noFill/>
            <a:ln w="19050">
              <a:solidFill>
                <a:schemeClr val="tx1"/>
              </a:solidFill>
              <a:round/>
              <a:headEnd type="none" w="sm" len="sm"/>
              <a:tailEnd type="none" w="sm" len="sm"/>
            </a:ln>
            <a:effectLst/>
          </p:spPr>
          <p:txBody>
            <a:bodyPr wrap="none" anchor="ctr"/>
            <a:lstStyle/>
            <a:p>
              <a:endParaRPr lang="en-GB"/>
            </a:p>
          </p:txBody>
        </p:sp>
      </p:grpSp>
      <p:sp>
        <p:nvSpPr>
          <p:cNvPr id="158730" name="Rectangle 10"/>
          <p:cNvSpPr>
            <a:spLocks noChangeArrowheads="1"/>
          </p:cNvSpPr>
          <p:nvPr/>
        </p:nvSpPr>
        <p:spPr bwMode="auto">
          <a:xfrm>
            <a:off x="2627313" y="2133600"/>
            <a:ext cx="2397125" cy="3365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600" b="1"/>
              <a:t>+ </a:t>
            </a:r>
            <a:r>
              <a:rPr lang="en-GB" sz="1600"/>
              <a:t>   18  to 30 Volts DC.</a:t>
            </a:r>
          </a:p>
        </p:txBody>
      </p:sp>
      <p:sp>
        <p:nvSpPr>
          <p:cNvPr id="158731" name="Rectangle 11"/>
          <p:cNvSpPr>
            <a:spLocks noChangeArrowheads="1"/>
          </p:cNvSpPr>
          <p:nvPr/>
        </p:nvSpPr>
        <p:spPr bwMode="auto">
          <a:xfrm>
            <a:off x="2730500" y="4603750"/>
            <a:ext cx="13716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0 V</a:t>
            </a:r>
          </a:p>
        </p:txBody>
      </p:sp>
      <p:sp>
        <p:nvSpPr>
          <p:cNvPr id="158732" name="Freeform 12"/>
          <p:cNvSpPr>
            <a:spLocks/>
          </p:cNvSpPr>
          <p:nvPr/>
        </p:nvSpPr>
        <p:spPr bwMode="auto">
          <a:xfrm>
            <a:off x="3733800" y="3048000"/>
            <a:ext cx="534988" cy="230188"/>
          </a:xfrm>
          <a:custGeom>
            <a:avLst/>
            <a:gdLst/>
            <a:ahLst/>
            <a:cxnLst>
              <a:cxn ang="0">
                <a:pos x="0" y="144"/>
              </a:cxn>
              <a:cxn ang="0">
                <a:pos x="96" y="144"/>
              </a:cxn>
              <a:cxn ang="0">
                <a:pos x="96" y="0"/>
              </a:cxn>
              <a:cxn ang="0">
                <a:pos x="240" y="0"/>
              </a:cxn>
              <a:cxn ang="0">
                <a:pos x="240" y="144"/>
              </a:cxn>
              <a:cxn ang="0">
                <a:pos x="336" y="144"/>
              </a:cxn>
            </a:cxnLst>
            <a:rect l="0" t="0" r="r" b="b"/>
            <a:pathLst>
              <a:path w="337" h="145">
                <a:moveTo>
                  <a:pt x="0" y="144"/>
                </a:moveTo>
                <a:lnTo>
                  <a:pt x="96" y="144"/>
                </a:lnTo>
                <a:lnTo>
                  <a:pt x="96" y="0"/>
                </a:lnTo>
                <a:lnTo>
                  <a:pt x="240" y="0"/>
                </a:lnTo>
                <a:lnTo>
                  <a:pt x="240" y="144"/>
                </a:lnTo>
                <a:lnTo>
                  <a:pt x="336" y="144"/>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3" name="Group 13"/>
          <p:cNvGrpSpPr>
            <a:grpSpLocks/>
          </p:cNvGrpSpPr>
          <p:nvPr/>
        </p:nvGrpSpPr>
        <p:grpSpPr bwMode="auto">
          <a:xfrm>
            <a:off x="1914525" y="3581400"/>
            <a:ext cx="609600" cy="304800"/>
            <a:chOff x="1206" y="2256"/>
            <a:chExt cx="384" cy="192"/>
          </a:xfrm>
        </p:grpSpPr>
        <p:sp>
          <p:nvSpPr>
            <p:cNvPr id="158734" name="Line 14"/>
            <p:cNvSpPr>
              <a:spLocks noChangeShapeType="1"/>
            </p:cNvSpPr>
            <p:nvPr/>
          </p:nvSpPr>
          <p:spPr bwMode="auto">
            <a:xfrm flipH="1">
              <a:off x="1344"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8735" name="Line 15"/>
            <p:cNvSpPr>
              <a:spLocks noChangeShapeType="1"/>
            </p:cNvSpPr>
            <p:nvPr/>
          </p:nvSpPr>
          <p:spPr bwMode="auto">
            <a:xfrm flipH="1">
              <a:off x="1440"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8736" name="Line 16"/>
            <p:cNvSpPr>
              <a:spLocks noChangeShapeType="1"/>
            </p:cNvSpPr>
            <p:nvPr/>
          </p:nvSpPr>
          <p:spPr bwMode="auto">
            <a:xfrm flipH="1">
              <a:off x="120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8737" name="Line 17"/>
            <p:cNvSpPr>
              <a:spLocks noChangeShapeType="1"/>
            </p:cNvSpPr>
            <p:nvPr/>
          </p:nvSpPr>
          <p:spPr bwMode="auto">
            <a:xfrm flipH="1">
              <a:off x="144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4" name="Group 18"/>
          <p:cNvGrpSpPr>
            <a:grpSpLocks/>
          </p:cNvGrpSpPr>
          <p:nvPr/>
        </p:nvGrpSpPr>
        <p:grpSpPr bwMode="auto">
          <a:xfrm>
            <a:off x="2060575" y="4065588"/>
            <a:ext cx="914400" cy="120650"/>
            <a:chOff x="1298" y="2561"/>
            <a:chExt cx="576" cy="76"/>
          </a:xfrm>
        </p:grpSpPr>
        <p:sp>
          <p:nvSpPr>
            <p:cNvPr id="158739" name="Line 19"/>
            <p:cNvSpPr>
              <a:spLocks noChangeShapeType="1"/>
            </p:cNvSpPr>
            <p:nvPr/>
          </p:nvSpPr>
          <p:spPr bwMode="auto">
            <a:xfrm>
              <a:off x="1298" y="2637"/>
              <a:ext cx="192"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58740" name="Line 20"/>
            <p:cNvSpPr>
              <a:spLocks noChangeShapeType="1"/>
            </p:cNvSpPr>
            <p:nvPr/>
          </p:nvSpPr>
          <p:spPr bwMode="auto">
            <a:xfrm>
              <a:off x="1709" y="2637"/>
              <a:ext cx="165"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58741" name="Line 21"/>
            <p:cNvSpPr>
              <a:spLocks noChangeShapeType="1"/>
            </p:cNvSpPr>
            <p:nvPr/>
          </p:nvSpPr>
          <p:spPr bwMode="auto">
            <a:xfrm flipV="1">
              <a:off x="1490" y="2561"/>
              <a:ext cx="219" cy="76"/>
            </a:xfrm>
            <a:prstGeom prst="line">
              <a:avLst/>
            </a:prstGeom>
            <a:noFill/>
            <a:ln w="25399">
              <a:solidFill>
                <a:schemeClr val="tx1"/>
              </a:solidFill>
              <a:round/>
              <a:headEnd type="none" w="sm" len="sm"/>
              <a:tailEnd type="none" w="sm" len="sm"/>
            </a:ln>
            <a:effectLst/>
          </p:spPr>
          <p:txBody>
            <a:bodyPr wrap="none" anchor="ctr"/>
            <a:lstStyle/>
            <a:p>
              <a:endParaRPr lang="en-GB"/>
            </a:p>
          </p:txBody>
        </p:sp>
      </p:grpSp>
      <p:sp>
        <p:nvSpPr>
          <p:cNvPr id="158742" name="Rectangle 22"/>
          <p:cNvSpPr>
            <a:spLocks noChangeArrowheads="1"/>
          </p:cNvSpPr>
          <p:nvPr/>
        </p:nvSpPr>
        <p:spPr bwMode="auto">
          <a:xfrm>
            <a:off x="4445000" y="2997200"/>
            <a:ext cx="11430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Output</a:t>
            </a:r>
          </a:p>
        </p:txBody>
      </p:sp>
      <p:sp>
        <p:nvSpPr>
          <p:cNvPr id="158743" name="Line 23"/>
          <p:cNvSpPr>
            <a:spLocks noChangeShapeType="1"/>
          </p:cNvSpPr>
          <p:nvPr/>
        </p:nvSpPr>
        <p:spPr bwMode="auto">
          <a:xfrm>
            <a:off x="838200" y="990600"/>
            <a:ext cx="7772400" cy="0"/>
          </a:xfrm>
          <a:prstGeom prst="line">
            <a:avLst/>
          </a:prstGeom>
          <a:noFill/>
          <a:ln w="57150">
            <a:solidFill>
              <a:srgbClr val="CC0000"/>
            </a:solidFill>
            <a:round/>
            <a:headEnd type="none" w="sm" len="sm"/>
            <a:tailEnd type="none" w="sm" len="sm"/>
          </a:ln>
          <a:effectLst/>
        </p:spPr>
        <p:txBody>
          <a:bodyPr wrap="none" anchor="ctr"/>
          <a:lstStyle/>
          <a:p>
            <a:endParaRPr lang="en-GB"/>
          </a:p>
        </p:txBody>
      </p:sp>
      <p:sp>
        <p:nvSpPr>
          <p:cNvPr id="158744" name="Line 24"/>
          <p:cNvSpPr>
            <a:spLocks noChangeShapeType="1"/>
          </p:cNvSpPr>
          <p:nvPr/>
        </p:nvSpPr>
        <p:spPr bwMode="auto">
          <a:xfrm>
            <a:off x="990600" y="5867400"/>
            <a:ext cx="7620000" cy="0"/>
          </a:xfrm>
          <a:prstGeom prst="line">
            <a:avLst/>
          </a:prstGeom>
          <a:noFill/>
          <a:ln w="57150">
            <a:solidFill>
              <a:srgbClr val="0000FF"/>
            </a:solidFill>
            <a:round/>
            <a:headEnd type="none" w="sm" len="sm"/>
            <a:tailEnd type="none" w="sm" len="sm"/>
          </a:ln>
          <a:effectLst/>
        </p:spPr>
        <p:txBody>
          <a:bodyPr wrap="none" anchor="ctr"/>
          <a:lstStyle/>
          <a:p>
            <a:endParaRPr lang="en-GB"/>
          </a:p>
        </p:txBody>
      </p:sp>
      <p:sp>
        <p:nvSpPr>
          <p:cNvPr id="158745" name="Text Box 25"/>
          <p:cNvSpPr txBox="1">
            <a:spLocks noChangeArrowheads="1"/>
          </p:cNvSpPr>
          <p:nvPr/>
        </p:nvSpPr>
        <p:spPr bwMode="auto">
          <a:xfrm>
            <a:off x="304800" y="533400"/>
            <a:ext cx="12954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a:t>24v  DC</a:t>
            </a:r>
          </a:p>
        </p:txBody>
      </p:sp>
      <p:sp>
        <p:nvSpPr>
          <p:cNvPr id="158746" name="Text Box 26"/>
          <p:cNvSpPr txBox="1">
            <a:spLocks noChangeArrowheads="1"/>
          </p:cNvSpPr>
          <p:nvPr/>
        </p:nvSpPr>
        <p:spPr bwMode="auto">
          <a:xfrm>
            <a:off x="457200" y="5791200"/>
            <a:ext cx="9906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a:t>0v</a:t>
            </a:r>
          </a:p>
        </p:txBody>
      </p:sp>
      <p:sp>
        <p:nvSpPr>
          <p:cNvPr id="158747" name="Rectangle 27"/>
          <p:cNvSpPr>
            <a:spLocks noChangeArrowheads="1"/>
          </p:cNvSpPr>
          <p:nvPr/>
        </p:nvSpPr>
        <p:spPr bwMode="auto">
          <a:xfrm>
            <a:off x="4724400" y="4572000"/>
            <a:ext cx="1066800" cy="533400"/>
          </a:xfrm>
          <a:prstGeom prst="rect">
            <a:avLst/>
          </a:prstGeom>
          <a:noFill/>
          <a:ln w="38100">
            <a:solidFill>
              <a:schemeClr val="tx1"/>
            </a:solidFill>
            <a:miter lim="800000"/>
            <a:headEnd type="none" w="sm" len="sm"/>
            <a:tailEnd type="none" w="sm" len="sm"/>
          </a:ln>
          <a:effectLst/>
        </p:spPr>
        <p:txBody>
          <a:bodyPr wrap="none" anchor="ctr"/>
          <a:lstStyle/>
          <a:p>
            <a:endParaRPr lang="en-GB"/>
          </a:p>
        </p:txBody>
      </p:sp>
      <p:sp>
        <p:nvSpPr>
          <p:cNvPr id="158748" name="Line 28"/>
          <p:cNvSpPr>
            <a:spLocks noChangeShapeType="1"/>
          </p:cNvSpPr>
          <p:nvPr/>
        </p:nvSpPr>
        <p:spPr bwMode="auto">
          <a:xfrm>
            <a:off x="5257800" y="3505200"/>
            <a:ext cx="0" cy="1066800"/>
          </a:xfrm>
          <a:prstGeom prst="line">
            <a:avLst/>
          </a:prstGeom>
          <a:noFill/>
          <a:ln w="57150">
            <a:solidFill>
              <a:schemeClr val="tx1"/>
            </a:solidFill>
            <a:round/>
            <a:headEnd type="none" w="sm" len="sm"/>
            <a:tailEnd type="none" w="sm" len="sm"/>
          </a:ln>
          <a:effectLst/>
        </p:spPr>
        <p:txBody>
          <a:bodyPr wrap="none" anchor="ctr"/>
          <a:lstStyle/>
          <a:p>
            <a:endParaRPr lang="en-GB"/>
          </a:p>
        </p:txBody>
      </p:sp>
      <p:sp>
        <p:nvSpPr>
          <p:cNvPr id="158749" name="Line 29"/>
          <p:cNvSpPr>
            <a:spLocks noChangeShapeType="1"/>
          </p:cNvSpPr>
          <p:nvPr/>
        </p:nvSpPr>
        <p:spPr bwMode="auto">
          <a:xfrm>
            <a:off x="5257800" y="5105400"/>
            <a:ext cx="0" cy="762000"/>
          </a:xfrm>
          <a:prstGeom prst="line">
            <a:avLst/>
          </a:prstGeom>
          <a:noFill/>
          <a:ln w="57150">
            <a:solidFill>
              <a:schemeClr val="tx1"/>
            </a:solidFill>
            <a:round/>
            <a:headEnd type="none" w="sm" len="sm"/>
            <a:tailEnd type="none" w="sm" len="sm"/>
          </a:ln>
          <a:effectLst/>
        </p:spPr>
        <p:txBody>
          <a:bodyPr wrap="none" anchor="ctr"/>
          <a:lstStyle/>
          <a:p>
            <a:endParaRPr lang="en-GB"/>
          </a:p>
        </p:txBody>
      </p:sp>
      <p:sp>
        <p:nvSpPr>
          <p:cNvPr id="158750" name="Text Box 30"/>
          <p:cNvSpPr txBox="1">
            <a:spLocks noChangeArrowheads="1"/>
          </p:cNvSpPr>
          <p:nvPr/>
        </p:nvSpPr>
        <p:spPr bwMode="auto">
          <a:xfrm>
            <a:off x="5715000" y="1600200"/>
            <a:ext cx="2514600" cy="2655888"/>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sz="2800" u="sng"/>
              <a:t>PNP  Type</a:t>
            </a:r>
            <a:r>
              <a:rPr lang="en-GB" sz="2800"/>
              <a:t> </a:t>
            </a:r>
          </a:p>
          <a:p>
            <a:pPr defTabSz="762000">
              <a:spcBef>
                <a:spcPct val="50000"/>
              </a:spcBef>
            </a:pPr>
            <a:r>
              <a:rPr lang="en-GB" sz="2800"/>
              <a:t>Output  is Positive</a:t>
            </a:r>
          </a:p>
          <a:p>
            <a:pPr defTabSz="762000">
              <a:spcBef>
                <a:spcPct val="50000"/>
              </a:spcBef>
            </a:pPr>
            <a:r>
              <a:rPr lang="en-GB" sz="2800"/>
              <a:t>Positive switching</a:t>
            </a:r>
          </a:p>
        </p:txBody>
      </p:sp>
      <p:sp>
        <p:nvSpPr>
          <p:cNvPr id="158751" name="Freeform 31"/>
          <p:cNvSpPr>
            <a:spLocks/>
          </p:cNvSpPr>
          <p:nvPr/>
        </p:nvSpPr>
        <p:spPr bwMode="auto">
          <a:xfrm>
            <a:off x="2514600" y="2667000"/>
            <a:ext cx="838200" cy="838200"/>
          </a:xfrm>
          <a:custGeom>
            <a:avLst/>
            <a:gdLst/>
            <a:ahLst/>
            <a:cxnLst>
              <a:cxn ang="0">
                <a:pos x="0" y="0"/>
              </a:cxn>
              <a:cxn ang="0">
                <a:pos x="192" y="336"/>
              </a:cxn>
              <a:cxn ang="0">
                <a:pos x="528" y="528"/>
              </a:cxn>
            </a:cxnLst>
            <a:rect l="0" t="0" r="r" b="b"/>
            <a:pathLst>
              <a:path w="528" h="528">
                <a:moveTo>
                  <a:pt x="0" y="0"/>
                </a:moveTo>
                <a:cubicBezTo>
                  <a:pt x="52" y="124"/>
                  <a:pt x="104" y="248"/>
                  <a:pt x="192" y="336"/>
                </a:cubicBezTo>
                <a:cubicBezTo>
                  <a:pt x="280" y="424"/>
                  <a:pt x="404" y="476"/>
                  <a:pt x="528" y="528"/>
                </a:cubicBezTo>
              </a:path>
            </a:pathLst>
          </a:custGeom>
          <a:noFill/>
          <a:ln w="38100" cap="flat" cmpd="sng">
            <a:solidFill>
              <a:srgbClr val="CC0000"/>
            </a:solidFill>
            <a:prstDash val="dash"/>
            <a:round/>
            <a:headEnd type="none" w="sm" len="sm"/>
            <a:tailEnd type="none" w="sm" len="sm"/>
          </a:ln>
          <a:effectLst/>
        </p:spPr>
        <p:txBody>
          <a:bodyPr wrap="none" anchor="ctr"/>
          <a:lstStyle/>
          <a:p>
            <a:endParaRPr lang="en-GB"/>
          </a:p>
        </p:txBody>
      </p:sp>
      <p:sp>
        <p:nvSpPr>
          <p:cNvPr id="3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3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7882"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8750">
                                            <p:txEl>
                                              <p:pRg st="0" end="0"/>
                                            </p:txEl>
                                          </p:spTgt>
                                        </p:tgtEl>
                                        <p:attrNameLst>
                                          <p:attrName>style.visibility</p:attrName>
                                        </p:attrNameLst>
                                      </p:cBhvr>
                                      <p:to>
                                        <p:strVal val="visible"/>
                                      </p:to>
                                    </p:set>
                                    <p:animEffect transition="in" filter="wipe(up)">
                                      <p:cBhvr>
                                        <p:cTn id="7" dur="500"/>
                                        <p:tgtEl>
                                          <p:spTgt spid="158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8750">
                                            <p:txEl>
                                              <p:pRg st="1" end="1"/>
                                            </p:txEl>
                                          </p:spTgt>
                                        </p:tgtEl>
                                        <p:attrNameLst>
                                          <p:attrName>style.visibility</p:attrName>
                                        </p:attrNameLst>
                                      </p:cBhvr>
                                      <p:to>
                                        <p:strVal val="visible"/>
                                      </p:to>
                                    </p:set>
                                    <p:animEffect transition="in" filter="wipe(up)">
                                      <p:cBhvr>
                                        <p:cTn id="12" dur="500"/>
                                        <p:tgtEl>
                                          <p:spTgt spid="1587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8750">
                                            <p:txEl>
                                              <p:pRg st="2" end="2"/>
                                            </p:txEl>
                                          </p:spTgt>
                                        </p:tgtEl>
                                        <p:attrNameLst>
                                          <p:attrName>style.visibility</p:attrName>
                                        </p:attrNameLst>
                                      </p:cBhvr>
                                      <p:to>
                                        <p:strVal val="visible"/>
                                      </p:to>
                                    </p:set>
                                    <p:animEffect transition="in" filter="wipe(up)">
                                      <p:cBhvr>
                                        <p:cTn id="17" dur="500"/>
                                        <p:tgtEl>
                                          <p:spTgt spid="1587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8751"/>
                                        </p:tgtEl>
                                        <p:attrNameLst>
                                          <p:attrName>style.visibility</p:attrName>
                                        </p:attrNameLst>
                                      </p:cBhvr>
                                      <p:to>
                                        <p:strVal val="visible"/>
                                      </p:to>
                                    </p:set>
                                    <p:animEffect transition="in" filter="wipe(up)">
                                      <p:cBhvr>
                                        <p:cTn id="22" dur="500"/>
                                        <p:tgtEl>
                                          <p:spTgt spid="158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50" grpId="0" build="p" autoUpdateAnimBg="0"/>
      <p:bldP spid="15875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Line 2"/>
          <p:cNvSpPr>
            <a:spLocks noChangeShapeType="1"/>
          </p:cNvSpPr>
          <p:nvPr/>
        </p:nvSpPr>
        <p:spPr bwMode="auto">
          <a:xfrm flipV="1">
            <a:off x="2530475" y="1033463"/>
            <a:ext cx="0" cy="1558925"/>
          </a:xfrm>
          <a:prstGeom prst="line">
            <a:avLst/>
          </a:prstGeom>
          <a:noFill/>
          <a:ln w="50799">
            <a:solidFill>
              <a:srgbClr val="CC0000"/>
            </a:solidFill>
            <a:round/>
            <a:headEnd type="none" w="sm" len="sm"/>
            <a:tailEnd type="none" w="sm" len="sm"/>
          </a:ln>
          <a:effectLst/>
        </p:spPr>
        <p:txBody>
          <a:bodyPr wrap="none" anchor="ctr"/>
          <a:lstStyle/>
          <a:p>
            <a:endParaRPr lang="en-GB"/>
          </a:p>
        </p:txBody>
      </p:sp>
      <p:sp>
        <p:nvSpPr>
          <p:cNvPr id="159747" name="Line 3"/>
          <p:cNvSpPr>
            <a:spLocks noChangeShapeType="1"/>
          </p:cNvSpPr>
          <p:nvPr/>
        </p:nvSpPr>
        <p:spPr bwMode="auto">
          <a:xfrm>
            <a:off x="2559050" y="4316413"/>
            <a:ext cx="0" cy="1571625"/>
          </a:xfrm>
          <a:prstGeom prst="line">
            <a:avLst/>
          </a:prstGeom>
          <a:noFill/>
          <a:ln w="50799">
            <a:solidFill>
              <a:schemeClr val="accent2"/>
            </a:solidFill>
            <a:round/>
            <a:headEnd type="none" w="sm" len="sm"/>
            <a:tailEnd type="none" w="sm" len="sm"/>
          </a:ln>
          <a:effectLst/>
        </p:spPr>
        <p:txBody>
          <a:bodyPr wrap="none" anchor="ctr"/>
          <a:lstStyle/>
          <a:p>
            <a:endParaRPr lang="en-GB"/>
          </a:p>
        </p:txBody>
      </p:sp>
      <p:sp>
        <p:nvSpPr>
          <p:cNvPr id="159748" name="Line 4"/>
          <p:cNvSpPr>
            <a:spLocks noChangeShapeType="1"/>
          </p:cNvSpPr>
          <p:nvPr/>
        </p:nvSpPr>
        <p:spPr bwMode="auto">
          <a:xfrm>
            <a:off x="3398838" y="3505200"/>
            <a:ext cx="1846262" cy="0"/>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9749" name="Rectangle 5"/>
          <p:cNvSpPr>
            <a:spLocks noChangeArrowheads="1"/>
          </p:cNvSpPr>
          <p:nvPr/>
        </p:nvSpPr>
        <p:spPr bwMode="auto">
          <a:xfrm>
            <a:off x="1600200" y="2603500"/>
            <a:ext cx="1892300" cy="1831975"/>
          </a:xfrm>
          <a:prstGeom prst="rect">
            <a:avLst/>
          </a:prstGeom>
          <a:solidFill>
            <a:schemeClr val="bg1"/>
          </a:solidFill>
          <a:ln w="25399">
            <a:solidFill>
              <a:schemeClr val="tx1"/>
            </a:solidFill>
            <a:miter lim="800000"/>
            <a:headEnd/>
            <a:tailEnd/>
          </a:ln>
          <a:effectLst/>
        </p:spPr>
        <p:txBody>
          <a:bodyPr wrap="none" anchor="ctr"/>
          <a:lstStyle/>
          <a:p>
            <a:endParaRPr lang="en-GB"/>
          </a:p>
        </p:txBody>
      </p:sp>
      <p:grpSp>
        <p:nvGrpSpPr>
          <p:cNvPr id="2" name="Group 6"/>
          <p:cNvGrpSpPr>
            <a:grpSpLocks/>
          </p:cNvGrpSpPr>
          <p:nvPr/>
        </p:nvGrpSpPr>
        <p:grpSpPr bwMode="auto">
          <a:xfrm>
            <a:off x="1752600" y="2743200"/>
            <a:ext cx="609600" cy="609600"/>
            <a:chOff x="1104" y="1728"/>
            <a:chExt cx="384" cy="384"/>
          </a:xfrm>
        </p:grpSpPr>
        <p:sp>
          <p:nvSpPr>
            <p:cNvPr id="159751" name="AutoShape 7"/>
            <p:cNvSpPr>
              <a:spLocks noChangeArrowheads="1"/>
            </p:cNvSpPr>
            <p:nvPr/>
          </p:nvSpPr>
          <p:spPr bwMode="auto">
            <a:xfrm>
              <a:off x="1104" y="1728"/>
              <a:ext cx="384" cy="384"/>
            </a:xfrm>
            <a:prstGeom prst="diamond">
              <a:avLst/>
            </a:prstGeom>
            <a:solidFill>
              <a:schemeClr val="bg1"/>
            </a:solidFill>
            <a:ln w="19050">
              <a:solidFill>
                <a:schemeClr val="tx1"/>
              </a:solidFill>
              <a:miter lim="800000"/>
              <a:headEnd/>
              <a:tailEnd/>
            </a:ln>
            <a:effectLst/>
          </p:spPr>
          <p:txBody>
            <a:bodyPr wrap="none" anchor="ctr"/>
            <a:lstStyle/>
            <a:p>
              <a:endParaRPr lang="en-GB"/>
            </a:p>
          </p:txBody>
        </p:sp>
        <p:sp>
          <p:nvSpPr>
            <p:cNvPr id="159752" name="Line 8"/>
            <p:cNvSpPr>
              <a:spLocks noChangeShapeType="1"/>
            </p:cNvSpPr>
            <p:nvPr/>
          </p:nvSpPr>
          <p:spPr bwMode="auto">
            <a:xfrm>
              <a:off x="1244" y="1783"/>
              <a:ext cx="0" cy="278"/>
            </a:xfrm>
            <a:prstGeom prst="line">
              <a:avLst/>
            </a:prstGeom>
            <a:noFill/>
            <a:ln w="19050">
              <a:solidFill>
                <a:schemeClr val="tx1"/>
              </a:solidFill>
              <a:round/>
              <a:headEnd type="none" w="sm" len="sm"/>
              <a:tailEnd type="none" w="sm" len="sm"/>
            </a:ln>
            <a:effectLst/>
          </p:spPr>
          <p:txBody>
            <a:bodyPr wrap="none" anchor="ctr"/>
            <a:lstStyle/>
            <a:p>
              <a:endParaRPr lang="en-GB"/>
            </a:p>
          </p:txBody>
        </p:sp>
        <p:sp>
          <p:nvSpPr>
            <p:cNvPr id="159753" name="Line 9"/>
            <p:cNvSpPr>
              <a:spLocks noChangeShapeType="1"/>
            </p:cNvSpPr>
            <p:nvPr/>
          </p:nvSpPr>
          <p:spPr bwMode="auto">
            <a:xfrm>
              <a:off x="1346" y="1777"/>
              <a:ext cx="0" cy="286"/>
            </a:xfrm>
            <a:prstGeom prst="line">
              <a:avLst/>
            </a:prstGeom>
            <a:noFill/>
            <a:ln w="19050">
              <a:solidFill>
                <a:schemeClr val="tx1"/>
              </a:solidFill>
              <a:round/>
              <a:headEnd type="none" w="sm" len="sm"/>
              <a:tailEnd type="none" w="sm" len="sm"/>
            </a:ln>
            <a:effectLst/>
          </p:spPr>
          <p:txBody>
            <a:bodyPr wrap="none" anchor="ctr"/>
            <a:lstStyle/>
            <a:p>
              <a:endParaRPr lang="en-GB"/>
            </a:p>
          </p:txBody>
        </p:sp>
      </p:grpSp>
      <p:sp>
        <p:nvSpPr>
          <p:cNvPr id="159754" name="Rectangle 10"/>
          <p:cNvSpPr>
            <a:spLocks noChangeArrowheads="1"/>
          </p:cNvSpPr>
          <p:nvPr/>
        </p:nvSpPr>
        <p:spPr bwMode="auto">
          <a:xfrm>
            <a:off x="2555875" y="2133600"/>
            <a:ext cx="2324100" cy="3365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600" b="1"/>
              <a:t>+ </a:t>
            </a:r>
            <a:r>
              <a:rPr lang="en-GB" sz="1600"/>
              <a:t>   18  to 30 Volts DC.</a:t>
            </a:r>
          </a:p>
        </p:txBody>
      </p:sp>
      <p:sp>
        <p:nvSpPr>
          <p:cNvPr id="159755" name="Rectangle 11"/>
          <p:cNvSpPr>
            <a:spLocks noChangeArrowheads="1"/>
          </p:cNvSpPr>
          <p:nvPr/>
        </p:nvSpPr>
        <p:spPr bwMode="auto">
          <a:xfrm>
            <a:off x="2730500" y="4603750"/>
            <a:ext cx="13716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0 V</a:t>
            </a:r>
          </a:p>
        </p:txBody>
      </p:sp>
      <p:sp>
        <p:nvSpPr>
          <p:cNvPr id="159756" name="Freeform 12"/>
          <p:cNvSpPr>
            <a:spLocks/>
          </p:cNvSpPr>
          <p:nvPr/>
        </p:nvSpPr>
        <p:spPr bwMode="auto">
          <a:xfrm>
            <a:off x="3733800" y="3048000"/>
            <a:ext cx="534988" cy="230188"/>
          </a:xfrm>
          <a:custGeom>
            <a:avLst/>
            <a:gdLst/>
            <a:ahLst/>
            <a:cxnLst>
              <a:cxn ang="0">
                <a:pos x="0" y="144"/>
              </a:cxn>
              <a:cxn ang="0">
                <a:pos x="96" y="144"/>
              </a:cxn>
              <a:cxn ang="0">
                <a:pos x="96" y="0"/>
              </a:cxn>
              <a:cxn ang="0">
                <a:pos x="240" y="0"/>
              </a:cxn>
              <a:cxn ang="0">
                <a:pos x="240" y="144"/>
              </a:cxn>
              <a:cxn ang="0">
                <a:pos x="336" y="144"/>
              </a:cxn>
            </a:cxnLst>
            <a:rect l="0" t="0" r="r" b="b"/>
            <a:pathLst>
              <a:path w="337" h="145">
                <a:moveTo>
                  <a:pt x="0" y="144"/>
                </a:moveTo>
                <a:lnTo>
                  <a:pt x="96" y="144"/>
                </a:lnTo>
                <a:lnTo>
                  <a:pt x="96" y="0"/>
                </a:lnTo>
                <a:lnTo>
                  <a:pt x="240" y="0"/>
                </a:lnTo>
                <a:lnTo>
                  <a:pt x="240" y="144"/>
                </a:lnTo>
                <a:lnTo>
                  <a:pt x="336" y="144"/>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3" name="Group 13"/>
          <p:cNvGrpSpPr>
            <a:grpSpLocks/>
          </p:cNvGrpSpPr>
          <p:nvPr/>
        </p:nvGrpSpPr>
        <p:grpSpPr bwMode="auto">
          <a:xfrm>
            <a:off x="1914525" y="3581400"/>
            <a:ext cx="609600" cy="304800"/>
            <a:chOff x="1206" y="2256"/>
            <a:chExt cx="384" cy="192"/>
          </a:xfrm>
        </p:grpSpPr>
        <p:sp>
          <p:nvSpPr>
            <p:cNvPr id="159758" name="Line 14"/>
            <p:cNvSpPr>
              <a:spLocks noChangeShapeType="1"/>
            </p:cNvSpPr>
            <p:nvPr/>
          </p:nvSpPr>
          <p:spPr bwMode="auto">
            <a:xfrm flipH="1">
              <a:off x="1344"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9759" name="Line 15"/>
            <p:cNvSpPr>
              <a:spLocks noChangeShapeType="1"/>
            </p:cNvSpPr>
            <p:nvPr/>
          </p:nvSpPr>
          <p:spPr bwMode="auto">
            <a:xfrm flipH="1">
              <a:off x="1440"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9760" name="Line 16"/>
            <p:cNvSpPr>
              <a:spLocks noChangeShapeType="1"/>
            </p:cNvSpPr>
            <p:nvPr/>
          </p:nvSpPr>
          <p:spPr bwMode="auto">
            <a:xfrm flipH="1">
              <a:off x="120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9761" name="Line 17"/>
            <p:cNvSpPr>
              <a:spLocks noChangeShapeType="1"/>
            </p:cNvSpPr>
            <p:nvPr/>
          </p:nvSpPr>
          <p:spPr bwMode="auto">
            <a:xfrm flipH="1">
              <a:off x="144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4" name="Group 18"/>
          <p:cNvGrpSpPr>
            <a:grpSpLocks/>
          </p:cNvGrpSpPr>
          <p:nvPr/>
        </p:nvGrpSpPr>
        <p:grpSpPr bwMode="auto">
          <a:xfrm>
            <a:off x="2060575" y="4065588"/>
            <a:ext cx="914400" cy="120650"/>
            <a:chOff x="1298" y="2561"/>
            <a:chExt cx="576" cy="76"/>
          </a:xfrm>
        </p:grpSpPr>
        <p:sp>
          <p:nvSpPr>
            <p:cNvPr id="159763" name="Line 19"/>
            <p:cNvSpPr>
              <a:spLocks noChangeShapeType="1"/>
            </p:cNvSpPr>
            <p:nvPr/>
          </p:nvSpPr>
          <p:spPr bwMode="auto">
            <a:xfrm>
              <a:off x="1298" y="2637"/>
              <a:ext cx="192"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59764" name="Line 20"/>
            <p:cNvSpPr>
              <a:spLocks noChangeShapeType="1"/>
            </p:cNvSpPr>
            <p:nvPr/>
          </p:nvSpPr>
          <p:spPr bwMode="auto">
            <a:xfrm>
              <a:off x="1709" y="2637"/>
              <a:ext cx="165"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59765" name="Line 21"/>
            <p:cNvSpPr>
              <a:spLocks noChangeShapeType="1"/>
            </p:cNvSpPr>
            <p:nvPr/>
          </p:nvSpPr>
          <p:spPr bwMode="auto">
            <a:xfrm flipV="1">
              <a:off x="1490" y="2561"/>
              <a:ext cx="219" cy="76"/>
            </a:xfrm>
            <a:prstGeom prst="line">
              <a:avLst/>
            </a:prstGeom>
            <a:noFill/>
            <a:ln w="25399">
              <a:solidFill>
                <a:schemeClr val="tx1"/>
              </a:solidFill>
              <a:round/>
              <a:headEnd type="none" w="sm" len="sm"/>
              <a:tailEnd type="none" w="sm" len="sm"/>
            </a:ln>
            <a:effectLst/>
          </p:spPr>
          <p:txBody>
            <a:bodyPr wrap="none" anchor="ctr"/>
            <a:lstStyle/>
            <a:p>
              <a:endParaRPr lang="en-GB"/>
            </a:p>
          </p:txBody>
        </p:sp>
      </p:grpSp>
      <p:sp>
        <p:nvSpPr>
          <p:cNvPr id="159766" name="Rectangle 22"/>
          <p:cNvSpPr>
            <a:spLocks noChangeArrowheads="1"/>
          </p:cNvSpPr>
          <p:nvPr/>
        </p:nvSpPr>
        <p:spPr bwMode="auto">
          <a:xfrm>
            <a:off x="4445000" y="2997200"/>
            <a:ext cx="11430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Output</a:t>
            </a:r>
          </a:p>
        </p:txBody>
      </p:sp>
      <p:sp>
        <p:nvSpPr>
          <p:cNvPr id="159767" name="Line 23"/>
          <p:cNvSpPr>
            <a:spLocks noChangeShapeType="1"/>
          </p:cNvSpPr>
          <p:nvPr/>
        </p:nvSpPr>
        <p:spPr bwMode="auto">
          <a:xfrm>
            <a:off x="838200" y="990600"/>
            <a:ext cx="7772400" cy="0"/>
          </a:xfrm>
          <a:prstGeom prst="line">
            <a:avLst/>
          </a:prstGeom>
          <a:noFill/>
          <a:ln w="57150">
            <a:solidFill>
              <a:srgbClr val="CC0000"/>
            </a:solidFill>
            <a:round/>
            <a:headEnd type="none" w="sm" len="sm"/>
            <a:tailEnd type="none" w="sm" len="sm"/>
          </a:ln>
          <a:effectLst/>
        </p:spPr>
        <p:txBody>
          <a:bodyPr wrap="none" anchor="ctr"/>
          <a:lstStyle/>
          <a:p>
            <a:endParaRPr lang="en-GB"/>
          </a:p>
        </p:txBody>
      </p:sp>
      <p:sp>
        <p:nvSpPr>
          <p:cNvPr id="159768" name="Line 24"/>
          <p:cNvSpPr>
            <a:spLocks noChangeShapeType="1"/>
          </p:cNvSpPr>
          <p:nvPr/>
        </p:nvSpPr>
        <p:spPr bwMode="auto">
          <a:xfrm>
            <a:off x="990600" y="5867400"/>
            <a:ext cx="7620000" cy="0"/>
          </a:xfrm>
          <a:prstGeom prst="line">
            <a:avLst/>
          </a:prstGeom>
          <a:noFill/>
          <a:ln w="57150">
            <a:solidFill>
              <a:srgbClr val="0000FF"/>
            </a:solidFill>
            <a:round/>
            <a:headEnd type="none" w="sm" len="sm"/>
            <a:tailEnd type="none" w="sm" len="sm"/>
          </a:ln>
          <a:effectLst/>
        </p:spPr>
        <p:txBody>
          <a:bodyPr wrap="none" anchor="ctr"/>
          <a:lstStyle/>
          <a:p>
            <a:endParaRPr lang="en-GB"/>
          </a:p>
        </p:txBody>
      </p:sp>
      <p:sp>
        <p:nvSpPr>
          <p:cNvPr id="159769" name="Text Box 25"/>
          <p:cNvSpPr txBox="1">
            <a:spLocks noChangeArrowheads="1"/>
          </p:cNvSpPr>
          <p:nvPr/>
        </p:nvSpPr>
        <p:spPr bwMode="auto">
          <a:xfrm>
            <a:off x="304800" y="533400"/>
            <a:ext cx="12954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a:t>24v  DC</a:t>
            </a:r>
          </a:p>
        </p:txBody>
      </p:sp>
      <p:sp>
        <p:nvSpPr>
          <p:cNvPr id="159770" name="Text Box 26"/>
          <p:cNvSpPr txBox="1">
            <a:spLocks noChangeArrowheads="1"/>
          </p:cNvSpPr>
          <p:nvPr/>
        </p:nvSpPr>
        <p:spPr bwMode="auto">
          <a:xfrm>
            <a:off x="457200" y="5791200"/>
            <a:ext cx="9906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a:t>0v</a:t>
            </a:r>
          </a:p>
        </p:txBody>
      </p:sp>
      <p:sp>
        <p:nvSpPr>
          <p:cNvPr id="159771" name="Rectangle 27"/>
          <p:cNvSpPr>
            <a:spLocks noChangeArrowheads="1"/>
          </p:cNvSpPr>
          <p:nvPr/>
        </p:nvSpPr>
        <p:spPr bwMode="auto">
          <a:xfrm>
            <a:off x="4724400" y="1905000"/>
            <a:ext cx="1066800" cy="533400"/>
          </a:xfrm>
          <a:prstGeom prst="rect">
            <a:avLst/>
          </a:prstGeom>
          <a:noFill/>
          <a:ln w="38100">
            <a:solidFill>
              <a:schemeClr val="tx1"/>
            </a:solidFill>
            <a:miter lim="800000"/>
            <a:headEnd type="none" w="sm" len="sm"/>
            <a:tailEnd type="none" w="sm" len="sm"/>
          </a:ln>
          <a:effectLst/>
        </p:spPr>
        <p:txBody>
          <a:bodyPr wrap="none" anchor="ctr"/>
          <a:lstStyle/>
          <a:p>
            <a:endParaRPr lang="en-GB"/>
          </a:p>
        </p:txBody>
      </p:sp>
      <p:sp>
        <p:nvSpPr>
          <p:cNvPr id="159772" name="Line 28"/>
          <p:cNvSpPr>
            <a:spLocks noChangeShapeType="1"/>
          </p:cNvSpPr>
          <p:nvPr/>
        </p:nvSpPr>
        <p:spPr bwMode="auto">
          <a:xfrm>
            <a:off x="5257800" y="2438400"/>
            <a:ext cx="0" cy="1066800"/>
          </a:xfrm>
          <a:prstGeom prst="line">
            <a:avLst/>
          </a:prstGeom>
          <a:noFill/>
          <a:ln w="57150">
            <a:solidFill>
              <a:schemeClr val="tx1"/>
            </a:solidFill>
            <a:round/>
            <a:headEnd type="none" w="sm" len="sm"/>
            <a:tailEnd type="none" w="sm" len="sm"/>
          </a:ln>
          <a:effectLst/>
        </p:spPr>
        <p:txBody>
          <a:bodyPr wrap="none" anchor="ctr"/>
          <a:lstStyle/>
          <a:p>
            <a:endParaRPr lang="en-GB"/>
          </a:p>
        </p:txBody>
      </p:sp>
      <p:sp>
        <p:nvSpPr>
          <p:cNvPr id="159773" name="Line 29"/>
          <p:cNvSpPr>
            <a:spLocks noChangeShapeType="1"/>
          </p:cNvSpPr>
          <p:nvPr/>
        </p:nvSpPr>
        <p:spPr bwMode="auto">
          <a:xfrm>
            <a:off x="5257800" y="1066800"/>
            <a:ext cx="0" cy="838200"/>
          </a:xfrm>
          <a:prstGeom prst="line">
            <a:avLst/>
          </a:prstGeom>
          <a:noFill/>
          <a:ln w="57150">
            <a:solidFill>
              <a:schemeClr val="tx1"/>
            </a:solidFill>
            <a:round/>
            <a:headEnd type="none" w="sm" len="sm"/>
            <a:tailEnd type="none" w="sm" len="sm"/>
          </a:ln>
          <a:effectLst/>
        </p:spPr>
        <p:txBody>
          <a:bodyPr wrap="none" anchor="ctr"/>
          <a:lstStyle/>
          <a:p>
            <a:endParaRPr lang="en-GB"/>
          </a:p>
        </p:txBody>
      </p:sp>
      <p:sp>
        <p:nvSpPr>
          <p:cNvPr id="159774" name="Text Box 30"/>
          <p:cNvSpPr txBox="1">
            <a:spLocks noChangeArrowheads="1"/>
          </p:cNvSpPr>
          <p:nvPr/>
        </p:nvSpPr>
        <p:spPr bwMode="auto">
          <a:xfrm>
            <a:off x="6019800" y="2133600"/>
            <a:ext cx="2514600" cy="3082925"/>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sz="2800" u="sng"/>
              <a:t>NPN  Type</a:t>
            </a:r>
            <a:r>
              <a:rPr lang="en-GB" sz="2800"/>
              <a:t> </a:t>
            </a:r>
          </a:p>
          <a:p>
            <a:pPr defTabSz="762000">
              <a:spcBef>
                <a:spcPct val="50000"/>
              </a:spcBef>
            </a:pPr>
            <a:r>
              <a:rPr lang="en-GB" sz="2800"/>
              <a:t>Output  switches through to 0v</a:t>
            </a:r>
          </a:p>
          <a:p>
            <a:pPr defTabSz="762000">
              <a:spcBef>
                <a:spcPct val="50000"/>
              </a:spcBef>
            </a:pPr>
            <a:r>
              <a:rPr lang="en-GB" sz="2800"/>
              <a:t>Negative switching</a:t>
            </a:r>
          </a:p>
        </p:txBody>
      </p:sp>
      <p:sp>
        <p:nvSpPr>
          <p:cNvPr id="159775" name="Freeform 31"/>
          <p:cNvSpPr>
            <a:spLocks/>
          </p:cNvSpPr>
          <p:nvPr/>
        </p:nvSpPr>
        <p:spPr bwMode="auto">
          <a:xfrm>
            <a:off x="2590800" y="3505200"/>
            <a:ext cx="762000" cy="838200"/>
          </a:xfrm>
          <a:custGeom>
            <a:avLst/>
            <a:gdLst/>
            <a:ahLst/>
            <a:cxnLst>
              <a:cxn ang="0">
                <a:pos x="480" y="0"/>
              </a:cxn>
              <a:cxn ang="0">
                <a:pos x="192" y="240"/>
              </a:cxn>
              <a:cxn ang="0">
                <a:pos x="0" y="528"/>
              </a:cxn>
            </a:cxnLst>
            <a:rect l="0" t="0" r="r" b="b"/>
            <a:pathLst>
              <a:path w="480" h="528">
                <a:moveTo>
                  <a:pt x="480" y="0"/>
                </a:moveTo>
                <a:cubicBezTo>
                  <a:pt x="376" y="76"/>
                  <a:pt x="272" y="152"/>
                  <a:pt x="192" y="240"/>
                </a:cubicBezTo>
                <a:cubicBezTo>
                  <a:pt x="112" y="328"/>
                  <a:pt x="32" y="480"/>
                  <a:pt x="0" y="528"/>
                </a:cubicBezTo>
              </a:path>
            </a:pathLst>
          </a:custGeom>
          <a:noFill/>
          <a:ln w="38100" cap="flat" cmpd="sng">
            <a:solidFill>
              <a:srgbClr val="0000FF"/>
            </a:solidFill>
            <a:prstDash val="dash"/>
            <a:round/>
            <a:headEnd type="none" w="sm" len="sm"/>
            <a:tailEnd type="none" w="sm" len="sm"/>
          </a:ln>
          <a:effectLst/>
        </p:spPr>
        <p:txBody>
          <a:bodyPr wrap="none" anchor="ctr"/>
          <a:lstStyle/>
          <a:p>
            <a:endParaRPr lang="en-GB"/>
          </a:p>
        </p:txBody>
      </p:sp>
      <p:sp>
        <p:nvSpPr>
          <p:cNvPr id="3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3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08906"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9774">
                                            <p:txEl>
                                              <p:pRg st="0" end="0"/>
                                            </p:txEl>
                                          </p:spTgt>
                                        </p:tgtEl>
                                        <p:attrNameLst>
                                          <p:attrName>style.visibility</p:attrName>
                                        </p:attrNameLst>
                                      </p:cBhvr>
                                      <p:to>
                                        <p:strVal val="visible"/>
                                      </p:to>
                                    </p:set>
                                    <p:animEffect transition="in" filter="wipe(up)">
                                      <p:cBhvr>
                                        <p:cTn id="7" dur="500"/>
                                        <p:tgtEl>
                                          <p:spTgt spid="1597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9774">
                                            <p:txEl>
                                              <p:pRg st="1" end="1"/>
                                            </p:txEl>
                                          </p:spTgt>
                                        </p:tgtEl>
                                        <p:attrNameLst>
                                          <p:attrName>style.visibility</p:attrName>
                                        </p:attrNameLst>
                                      </p:cBhvr>
                                      <p:to>
                                        <p:strVal val="visible"/>
                                      </p:to>
                                    </p:set>
                                    <p:animEffect transition="in" filter="wipe(up)">
                                      <p:cBhvr>
                                        <p:cTn id="12" dur="500"/>
                                        <p:tgtEl>
                                          <p:spTgt spid="1597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9774">
                                            <p:txEl>
                                              <p:pRg st="2" end="2"/>
                                            </p:txEl>
                                          </p:spTgt>
                                        </p:tgtEl>
                                        <p:attrNameLst>
                                          <p:attrName>style.visibility</p:attrName>
                                        </p:attrNameLst>
                                      </p:cBhvr>
                                      <p:to>
                                        <p:strVal val="visible"/>
                                      </p:to>
                                    </p:set>
                                    <p:animEffect transition="in" filter="wipe(up)">
                                      <p:cBhvr>
                                        <p:cTn id="17" dur="500"/>
                                        <p:tgtEl>
                                          <p:spTgt spid="1597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9775"/>
                                        </p:tgtEl>
                                        <p:attrNameLst>
                                          <p:attrName>style.visibility</p:attrName>
                                        </p:attrNameLst>
                                      </p:cBhvr>
                                      <p:to>
                                        <p:strVal val="visible"/>
                                      </p:to>
                                    </p:set>
                                    <p:animEffect transition="in" filter="wipe(up)">
                                      <p:cBhvr>
                                        <p:cTn id="22" dur="500"/>
                                        <p:tgtEl>
                                          <p:spTgt spid="159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4" grpId="0" build="p" autoUpdateAnimBg="0"/>
      <p:bldP spid="15977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39" name="Text Box 51"/>
          <p:cNvSpPr txBox="1">
            <a:spLocks noChangeArrowheads="1"/>
          </p:cNvSpPr>
          <p:nvPr/>
        </p:nvSpPr>
        <p:spPr bwMode="auto">
          <a:xfrm>
            <a:off x="2987824" y="2204864"/>
            <a:ext cx="3276600" cy="1015663"/>
          </a:xfrm>
          <a:prstGeom prst="rect">
            <a:avLst/>
          </a:prstGeom>
          <a:noFill/>
          <a:ln w="12699">
            <a:noFill/>
            <a:miter lim="800000"/>
            <a:headEnd type="none" w="sm" len="sm"/>
            <a:tailEnd type="none" w="sm" len="sm"/>
          </a:ln>
          <a:effectLst/>
        </p:spPr>
        <p:txBody>
          <a:bodyPr>
            <a:spAutoFit/>
          </a:bodyPr>
          <a:lstStyle/>
          <a:p>
            <a:pPr algn="ctr" defTabSz="762000">
              <a:spcBef>
                <a:spcPct val="50000"/>
              </a:spcBef>
            </a:pPr>
            <a:r>
              <a:rPr lang="el-GR" sz="2400" u="sng" dirty="0"/>
              <a:t>Αισθητήρας εγγύτητας
Ανακεφαλαιώσουμε</a:t>
            </a:r>
            <a:endParaRPr lang="en-GB" sz="3200" u="sng" dirty="0"/>
          </a:p>
        </p:txBody>
      </p:sp>
      <p:sp>
        <p:nvSpPr>
          <p:cNvPr id="5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0955"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Line 2"/>
          <p:cNvSpPr>
            <a:spLocks noChangeShapeType="1"/>
          </p:cNvSpPr>
          <p:nvPr/>
        </p:nvSpPr>
        <p:spPr bwMode="auto">
          <a:xfrm>
            <a:off x="2071688" y="4346575"/>
            <a:ext cx="6577012" cy="0"/>
          </a:xfrm>
          <a:prstGeom prst="line">
            <a:avLst/>
          </a:prstGeom>
          <a:noFill/>
          <a:ln w="12699">
            <a:solidFill>
              <a:schemeClr val="tx1"/>
            </a:solidFill>
            <a:prstDash val="dashDot"/>
            <a:round/>
            <a:headEnd type="none" w="sm" len="sm"/>
            <a:tailEnd type="none" w="sm" len="sm"/>
          </a:ln>
          <a:effectLst/>
        </p:spPr>
        <p:txBody>
          <a:bodyPr wrap="none" anchor="ctr"/>
          <a:lstStyle/>
          <a:p>
            <a:endParaRPr lang="en-GB"/>
          </a:p>
        </p:txBody>
      </p:sp>
      <p:sp>
        <p:nvSpPr>
          <p:cNvPr id="141315" name="Line 3"/>
          <p:cNvSpPr>
            <a:spLocks noChangeShapeType="1"/>
          </p:cNvSpPr>
          <p:nvPr/>
        </p:nvSpPr>
        <p:spPr bwMode="auto">
          <a:xfrm>
            <a:off x="2152650" y="6172200"/>
            <a:ext cx="272415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16" name="Rectangle 4"/>
          <p:cNvSpPr>
            <a:spLocks noChangeArrowheads="1"/>
          </p:cNvSpPr>
          <p:nvPr/>
        </p:nvSpPr>
        <p:spPr bwMode="auto">
          <a:xfrm>
            <a:off x="403225" y="3976688"/>
            <a:ext cx="1187450" cy="641350"/>
          </a:xfrm>
          <a:prstGeom prst="rect">
            <a:avLst/>
          </a:prstGeom>
          <a:noFill/>
          <a:ln w="9525">
            <a:noFill/>
            <a:miter lim="800000"/>
            <a:headEnd/>
            <a:tailEnd/>
          </a:ln>
          <a:effectLst/>
        </p:spPr>
        <p:txBody>
          <a:bodyPr wrap="none" lIns="92075" tIns="46038" rIns="92075" bIns="46038">
            <a:spAutoFit/>
          </a:bodyPr>
          <a:lstStyle/>
          <a:p>
            <a:r>
              <a:rPr lang="en-GB" sz="1800"/>
              <a:t>Oscillation</a:t>
            </a:r>
          </a:p>
          <a:p>
            <a:r>
              <a:rPr lang="en-GB" sz="1800"/>
              <a:t>Amplitude</a:t>
            </a:r>
          </a:p>
        </p:txBody>
      </p:sp>
      <p:sp>
        <p:nvSpPr>
          <p:cNvPr id="141317" name="Rectangle 5"/>
          <p:cNvSpPr>
            <a:spLocks noChangeArrowheads="1"/>
          </p:cNvSpPr>
          <p:nvPr/>
        </p:nvSpPr>
        <p:spPr bwMode="auto">
          <a:xfrm>
            <a:off x="457200" y="5373216"/>
            <a:ext cx="2530624" cy="369974"/>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GB" sz="1800" dirty="0"/>
              <a:t>Sensor output signal</a:t>
            </a:r>
          </a:p>
        </p:txBody>
      </p:sp>
      <p:sp>
        <p:nvSpPr>
          <p:cNvPr id="141318" name="Rectangle 6"/>
          <p:cNvSpPr>
            <a:spLocks noChangeArrowheads="1"/>
          </p:cNvSpPr>
          <p:nvPr/>
        </p:nvSpPr>
        <p:spPr bwMode="auto">
          <a:xfrm>
            <a:off x="1524000" y="5676900"/>
            <a:ext cx="1295400" cy="623888"/>
          </a:xfrm>
          <a:prstGeom prst="rect">
            <a:avLst/>
          </a:prstGeom>
          <a:noFill/>
          <a:ln w="9525">
            <a:noFill/>
            <a:miter lim="800000"/>
            <a:headEnd/>
            <a:tailEnd/>
          </a:ln>
          <a:effectLst/>
        </p:spPr>
        <p:txBody>
          <a:bodyPr lIns="92075" tIns="46038" rIns="92075" bIns="46038">
            <a:spAutoFit/>
          </a:bodyPr>
          <a:lstStyle/>
          <a:p>
            <a:pPr>
              <a:spcBef>
                <a:spcPct val="50000"/>
              </a:spcBef>
            </a:pPr>
            <a:r>
              <a:rPr lang="en-GB" sz="1400"/>
              <a:t>ON</a:t>
            </a:r>
          </a:p>
          <a:p>
            <a:pPr>
              <a:spcBef>
                <a:spcPct val="50000"/>
              </a:spcBef>
            </a:pPr>
            <a:r>
              <a:rPr lang="en-GB" sz="1400"/>
              <a:t>OFF</a:t>
            </a:r>
          </a:p>
        </p:txBody>
      </p:sp>
      <p:sp>
        <p:nvSpPr>
          <p:cNvPr id="141319" name="Line 7"/>
          <p:cNvSpPr>
            <a:spLocks noChangeShapeType="1"/>
          </p:cNvSpPr>
          <p:nvPr/>
        </p:nvSpPr>
        <p:spPr bwMode="auto">
          <a:xfrm>
            <a:off x="1895475" y="3651250"/>
            <a:ext cx="6738938"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141320" name="Line 8"/>
          <p:cNvSpPr>
            <a:spLocks noChangeShapeType="1"/>
          </p:cNvSpPr>
          <p:nvPr/>
        </p:nvSpPr>
        <p:spPr bwMode="auto">
          <a:xfrm flipV="1">
            <a:off x="2055813" y="5030788"/>
            <a:ext cx="6572250" cy="7937"/>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141321" name="Line 9"/>
          <p:cNvSpPr>
            <a:spLocks noChangeShapeType="1"/>
          </p:cNvSpPr>
          <p:nvPr/>
        </p:nvSpPr>
        <p:spPr bwMode="auto">
          <a:xfrm>
            <a:off x="2165350" y="5791200"/>
            <a:ext cx="6521450" cy="0"/>
          </a:xfrm>
          <a:prstGeom prst="line">
            <a:avLst/>
          </a:prstGeom>
          <a:noFill/>
          <a:ln w="12699">
            <a:solidFill>
              <a:schemeClr val="tx1"/>
            </a:solidFill>
            <a:prstDash val="dash"/>
            <a:round/>
            <a:headEnd type="none" w="sm" len="sm"/>
            <a:tailEnd type="none" w="sm" len="sm"/>
          </a:ln>
          <a:effectLst/>
        </p:spPr>
        <p:txBody>
          <a:bodyPr wrap="none" anchor="ctr"/>
          <a:lstStyle/>
          <a:p>
            <a:endParaRPr lang="en-GB"/>
          </a:p>
        </p:txBody>
      </p:sp>
      <p:sp>
        <p:nvSpPr>
          <p:cNvPr id="141322" name="Arc 10"/>
          <p:cNvSpPr>
            <a:spLocks/>
          </p:cNvSpPr>
          <p:nvPr/>
        </p:nvSpPr>
        <p:spPr bwMode="auto">
          <a:xfrm rot="10800000">
            <a:off x="2359025" y="3732213"/>
            <a:ext cx="250825" cy="617537"/>
          </a:xfrm>
          <a:custGeom>
            <a:avLst/>
            <a:gdLst>
              <a:gd name="G0" fmla="+- 21599 0 0"/>
              <a:gd name="G1" fmla="+- 0 0 0"/>
              <a:gd name="G2" fmla="+- 21600 0 0"/>
              <a:gd name="T0" fmla="*/ 43198 w 43198"/>
              <a:gd name="T1" fmla="*/ 169 h 21600"/>
              <a:gd name="T2" fmla="*/ 0 w 43198"/>
              <a:gd name="T3" fmla="*/ 167 h 21600"/>
              <a:gd name="T4" fmla="*/ 21599 w 43198"/>
              <a:gd name="T5" fmla="*/ 0 h 21600"/>
            </a:gdLst>
            <a:ahLst/>
            <a:cxnLst>
              <a:cxn ang="0">
                <a:pos x="T0" y="T1"/>
              </a:cxn>
              <a:cxn ang="0">
                <a:pos x="T2" y="T3"/>
              </a:cxn>
              <a:cxn ang="0">
                <a:pos x="T4" y="T5"/>
              </a:cxn>
            </a:cxnLst>
            <a:rect l="0" t="0" r="r" b="b"/>
            <a:pathLst>
              <a:path w="43198" h="21600" fill="none" extrusionOk="0">
                <a:moveTo>
                  <a:pt x="43198" y="169"/>
                </a:moveTo>
                <a:cubicBezTo>
                  <a:pt x="43105" y="12032"/>
                  <a:pt x="33462" y="21599"/>
                  <a:pt x="21599" y="21600"/>
                </a:cubicBezTo>
                <a:cubicBezTo>
                  <a:pt x="9734" y="21600"/>
                  <a:pt x="91" y="12030"/>
                  <a:pt x="-1" y="167"/>
                </a:cubicBezTo>
              </a:path>
              <a:path w="43198" h="21600" stroke="0" extrusionOk="0">
                <a:moveTo>
                  <a:pt x="43198" y="169"/>
                </a:moveTo>
                <a:cubicBezTo>
                  <a:pt x="43105" y="12032"/>
                  <a:pt x="33462" y="21599"/>
                  <a:pt x="21599" y="21600"/>
                </a:cubicBezTo>
                <a:cubicBezTo>
                  <a:pt x="9734" y="21600"/>
                  <a:pt x="91" y="12030"/>
                  <a:pt x="-1" y="167"/>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23" name="Arc 11"/>
          <p:cNvSpPr>
            <a:spLocks/>
          </p:cNvSpPr>
          <p:nvPr/>
        </p:nvSpPr>
        <p:spPr bwMode="auto">
          <a:xfrm>
            <a:off x="2613025" y="4348163"/>
            <a:ext cx="252413" cy="604837"/>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24" name="Arc 12"/>
          <p:cNvSpPr>
            <a:spLocks/>
          </p:cNvSpPr>
          <p:nvPr/>
        </p:nvSpPr>
        <p:spPr bwMode="auto">
          <a:xfrm rot="10800000">
            <a:off x="2868613" y="3732213"/>
            <a:ext cx="252412" cy="617537"/>
          </a:xfrm>
          <a:custGeom>
            <a:avLst/>
            <a:gdLst>
              <a:gd name="G0" fmla="+- 21599 0 0"/>
              <a:gd name="G1" fmla="+- 0 0 0"/>
              <a:gd name="G2" fmla="+- 21600 0 0"/>
              <a:gd name="T0" fmla="*/ 43198 w 43198"/>
              <a:gd name="T1" fmla="*/ 170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70"/>
                </a:moveTo>
                <a:cubicBezTo>
                  <a:pt x="43104" y="12032"/>
                  <a:pt x="33462" y="21599"/>
                  <a:pt x="21599" y="21600"/>
                </a:cubicBezTo>
                <a:cubicBezTo>
                  <a:pt x="9734" y="21600"/>
                  <a:pt x="90" y="12030"/>
                  <a:pt x="-1" y="166"/>
                </a:cubicBezTo>
              </a:path>
              <a:path w="43198" h="21600" stroke="0" extrusionOk="0">
                <a:moveTo>
                  <a:pt x="43198" y="170"/>
                </a:moveTo>
                <a:cubicBezTo>
                  <a:pt x="43104" y="12032"/>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25" name="Arc 13"/>
          <p:cNvSpPr>
            <a:spLocks/>
          </p:cNvSpPr>
          <p:nvPr/>
        </p:nvSpPr>
        <p:spPr bwMode="auto">
          <a:xfrm>
            <a:off x="3119438"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26" name="Arc 14"/>
          <p:cNvSpPr>
            <a:spLocks/>
          </p:cNvSpPr>
          <p:nvPr/>
        </p:nvSpPr>
        <p:spPr bwMode="auto">
          <a:xfrm rot="10800000">
            <a:off x="3373438" y="3811588"/>
            <a:ext cx="250825" cy="538162"/>
          </a:xfrm>
          <a:custGeom>
            <a:avLst/>
            <a:gdLst>
              <a:gd name="G0" fmla="+- 21599 0 0"/>
              <a:gd name="G1" fmla="+- 0 0 0"/>
              <a:gd name="G2" fmla="+- 21600 0 0"/>
              <a:gd name="T0" fmla="*/ 43198 w 43198"/>
              <a:gd name="T1" fmla="*/ 194 h 21600"/>
              <a:gd name="T2" fmla="*/ 0 w 43198"/>
              <a:gd name="T3" fmla="*/ 191 h 21600"/>
              <a:gd name="T4" fmla="*/ 21599 w 43198"/>
              <a:gd name="T5" fmla="*/ 0 h 21600"/>
            </a:gdLst>
            <a:ahLst/>
            <a:cxnLst>
              <a:cxn ang="0">
                <a:pos x="T0" y="T1"/>
              </a:cxn>
              <a:cxn ang="0">
                <a:pos x="T2" y="T3"/>
              </a:cxn>
              <a:cxn ang="0">
                <a:pos x="T4" y="T5"/>
              </a:cxn>
            </a:cxnLst>
            <a:rect l="0" t="0" r="r" b="b"/>
            <a:pathLst>
              <a:path w="43198" h="21600" fill="none" extrusionOk="0">
                <a:moveTo>
                  <a:pt x="43198" y="194"/>
                </a:moveTo>
                <a:cubicBezTo>
                  <a:pt x="43091" y="12047"/>
                  <a:pt x="33452" y="21599"/>
                  <a:pt x="21599" y="21600"/>
                </a:cubicBezTo>
                <a:cubicBezTo>
                  <a:pt x="9744" y="21600"/>
                  <a:pt x="104" y="12045"/>
                  <a:pt x="-1" y="191"/>
                </a:cubicBezTo>
              </a:path>
              <a:path w="43198" h="21600" stroke="0" extrusionOk="0">
                <a:moveTo>
                  <a:pt x="43198" y="194"/>
                </a:moveTo>
                <a:cubicBezTo>
                  <a:pt x="43091" y="12047"/>
                  <a:pt x="33452" y="21599"/>
                  <a:pt x="21599" y="21600"/>
                </a:cubicBezTo>
                <a:cubicBezTo>
                  <a:pt x="9744" y="21600"/>
                  <a:pt x="104" y="12045"/>
                  <a:pt x="-1" y="191"/>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27" name="Arc 15"/>
          <p:cNvSpPr>
            <a:spLocks/>
          </p:cNvSpPr>
          <p:nvPr/>
        </p:nvSpPr>
        <p:spPr bwMode="auto">
          <a:xfrm>
            <a:off x="3627438" y="4348163"/>
            <a:ext cx="252412" cy="528637"/>
          </a:xfrm>
          <a:custGeom>
            <a:avLst/>
            <a:gdLst>
              <a:gd name="G0" fmla="+- 21599 0 0"/>
              <a:gd name="G1" fmla="+- 0 0 0"/>
              <a:gd name="G2" fmla="+- 21600 0 0"/>
              <a:gd name="T0" fmla="*/ 43198 w 43198"/>
              <a:gd name="T1" fmla="*/ 198 h 21600"/>
              <a:gd name="T2" fmla="*/ 0 w 43198"/>
              <a:gd name="T3" fmla="*/ 193 h 21600"/>
              <a:gd name="T4" fmla="*/ 21599 w 43198"/>
              <a:gd name="T5" fmla="*/ 0 h 21600"/>
            </a:gdLst>
            <a:ahLst/>
            <a:cxnLst>
              <a:cxn ang="0">
                <a:pos x="T0" y="T1"/>
              </a:cxn>
              <a:cxn ang="0">
                <a:pos x="T2" y="T3"/>
              </a:cxn>
              <a:cxn ang="0">
                <a:pos x="T4" y="T5"/>
              </a:cxn>
            </a:cxnLst>
            <a:rect l="0" t="0" r="r" b="b"/>
            <a:pathLst>
              <a:path w="43198" h="21600" fill="none" extrusionOk="0">
                <a:moveTo>
                  <a:pt x="43198" y="198"/>
                </a:moveTo>
                <a:cubicBezTo>
                  <a:pt x="43089" y="12049"/>
                  <a:pt x="33451" y="21599"/>
                  <a:pt x="21599" y="21600"/>
                </a:cubicBezTo>
                <a:cubicBezTo>
                  <a:pt x="9744" y="21600"/>
                  <a:pt x="105" y="12046"/>
                  <a:pt x="-1" y="193"/>
                </a:cubicBezTo>
              </a:path>
              <a:path w="43198" h="21600" stroke="0" extrusionOk="0">
                <a:moveTo>
                  <a:pt x="43198" y="198"/>
                </a:moveTo>
                <a:cubicBezTo>
                  <a:pt x="43089" y="12049"/>
                  <a:pt x="33451" y="21599"/>
                  <a:pt x="21599" y="21600"/>
                </a:cubicBezTo>
                <a:cubicBezTo>
                  <a:pt x="9744" y="21600"/>
                  <a:pt x="105" y="12046"/>
                  <a:pt x="-1" y="19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28" name="Arc 16"/>
          <p:cNvSpPr>
            <a:spLocks/>
          </p:cNvSpPr>
          <p:nvPr/>
        </p:nvSpPr>
        <p:spPr bwMode="auto">
          <a:xfrm rot="10800000">
            <a:off x="3878263" y="3811588"/>
            <a:ext cx="252412" cy="538162"/>
          </a:xfrm>
          <a:custGeom>
            <a:avLst/>
            <a:gdLst>
              <a:gd name="G0" fmla="+- 21599 0 0"/>
              <a:gd name="G1" fmla="+- 0 0 0"/>
              <a:gd name="G2" fmla="+- 21600 0 0"/>
              <a:gd name="T0" fmla="*/ 43198 w 43198"/>
              <a:gd name="T1" fmla="*/ 195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3" y="21600"/>
                  <a:pt x="104" y="12044"/>
                  <a:pt x="-1" y="190"/>
                </a:cubicBezTo>
              </a:path>
              <a:path w="43198" h="21600" stroke="0" extrusionOk="0">
                <a:moveTo>
                  <a:pt x="43198" y="195"/>
                </a:moveTo>
                <a:cubicBezTo>
                  <a:pt x="43091" y="12047"/>
                  <a:pt x="33452"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29" name="Arc 17"/>
          <p:cNvSpPr>
            <a:spLocks/>
          </p:cNvSpPr>
          <p:nvPr/>
        </p:nvSpPr>
        <p:spPr bwMode="auto">
          <a:xfrm>
            <a:off x="4132263" y="4360863"/>
            <a:ext cx="254000" cy="363537"/>
          </a:xfrm>
          <a:custGeom>
            <a:avLst/>
            <a:gdLst>
              <a:gd name="G0" fmla="+- 21599 0 0"/>
              <a:gd name="G1" fmla="+- 0 0 0"/>
              <a:gd name="G2" fmla="+- 21600 0 0"/>
              <a:gd name="T0" fmla="*/ 43198 w 43198"/>
              <a:gd name="T1" fmla="*/ 191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1"/>
                </a:moveTo>
                <a:cubicBezTo>
                  <a:pt x="43093" y="12045"/>
                  <a:pt x="33453" y="21599"/>
                  <a:pt x="21599" y="21600"/>
                </a:cubicBezTo>
                <a:cubicBezTo>
                  <a:pt x="9743" y="21600"/>
                  <a:pt x="103" y="12044"/>
                  <a:pt x="-1" y="189"/>
                </a:cubicBezTo>
              </a:path>
              <a:path w="43198" h="21600" stroke="0" extrusionOk="0">
                <a:moveTo>
                  <a:pt x="43198" y="191"/>
                </a:moveTo>
                <a:cubicBezTo>
                  <a:pt x="43093"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0" name="Arc 18"/>
          <p:cNvSpPr>
            <a:spLocks/>
          </p:cNvSpPr>
          <p:nvPr/>
        </p:nvSpPr>
        <p:spPr bwMode="auto">
          <a:xfrm>
            <a:off x="4633913" y="4352925"/>
            <a:ext cx="254000" cy="295275"/>
          </a:xfrm>
          <a:custGeom>
            <a:avLst/>
            <a:gdLst>
              <a:gd name="G0" fmla="+- 21600 0 0"/>
              <a:gd name="G1" fmla="+- 0 0 0"/>
              <a:gd name="G2" fmla="+- 21600 0 0"/>
              <a:gd name="T0" fmla="*/ 43200 w 43200"/>
              <a:gd name="T1" fmla="*/ 118 h 21600"/>
              <a:gd name="T2" fmla="*/ 0 w 43200"/>
              <a:gd name="T3" fmla="*/ 116 h 21600"/>
              <a:gd name="T4" fmla="*/ 21600 w 43200"/>
              <a:gd name="T5" fmla="*/ 0 h 21600"/>
            </a:gdLst>
            <a:ahLst/>
            <a:cxnLst>
              <a:cxn ang="0">
                <a:pos x="T0" y="T1"/>
              </a:cxn>
              <a:cxn ang="0">
                <a:pos x="T2" y="T3"/>
              </a:cxn>
              <a:cxn ang="0">
                <a:pos x="T4" y="T5"/>
              </a:cxn>
            </a:cxnLst>
            <a:rect l="0" t="0" r="r" b="b"/>
            <a:pathLst>
              <a:path w="43200" h="21600" fill="none" extrusionOk="0">
                <a:moveTo>
                  <a:pt x="43199" y="117"/>
                </a:moveTo>
                <a:cubicBezTo>
                  <a:pt x="43134" y="12001"/>
                  <a:pt x="33483" y="21599"/>
                  <a:pt x="21600" y="21600"/>
                </a:cubicBezTo>
                <a:cubicBezTo>
                  <a:pt x="9715" y="21600"/>
                  <a:pt x="64" y="11999"/>
                  <a:pt x="0" y="115"/>
                </a:cubicBezTo>
              </a:path>
              <a:path w="43200" h="21600" stroke="0" extrusionOk="0">
                <a:moveTo>
                  <a:pt x="43199" y="117"/>
                </a:moveTo>
                <a:cubicBezTo>
                  <a:pt x="43134" y="12001"/>
                  <a:pt x="33483" y="21599"/>
                  <a:pt x="21600" y="21600"/>
                </a:cubicBezTo>
                <a:cubicBezTo>
                  <a:pt x="9715" y="21600"/>
                  <a:pt x="64" y="11999"/>
                  <a:pt x="0" y="115"/>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1" name="Arc 19"/>
          <p:cNvSpPr>
            <a:spLocks/>
          </p:cNvSpPr>
          <p:nvPr/>
        </p:nvSpPr>
        <p:spPr bwMode="auto">
          <a:xfrm rot="10800000">
            <a:off x="4383088" y="3963988"/>
            <a:ext cx="250825" cy="392112"/>
          </a:xfrm>
          <a:custGeom>
            <a:avLst/>
            <a:gdLst>
              <a:gd name="G0" fmla="+- 21599 0 0"/>
              <a:gd name="G1" fmla="+- 0 0 0"/>
              <a:gd name="G2" fmla="+- 21600 0 0"/>
              <a:gd name="T0" fmla="*/ 43198 w 43198"/>
              <a:gd name="T1" fmla="*/ 177 h 21600"/>
              <a:gd name="T2" fmla="*/ 0 w 43198"/>
              <a:gd name="T3" fmla="*/ 175 h 21600"/>
              <a:gd name="T4" fmla="*/ 21599 w 43198"/>
              <a:gd name="T5" fmla="*/ 0 h 21600"/>
            </a:gdLst>
            <a:ahLst/>
            <a:cxnLst>
              <a:cxn ang="0">
                <a:pos x="T0" y="T1"/>
              </a:cxn>
              <a:cxn ang="0">
                <a:pos x="T2" y="T3"/>
              </a:cxn>
              <a:cxn ang="0">
                <a:pos x="T4" y="T5"/>
              </a:cxn>
            </a:cxnLst>
            <a:rect l="0" t="0" r="r" b="b"/>
            <a:pathLst>
              <a:path w="43198" h="21600" fill="none" extrusionOk="0">
                <a:moveTo>
                  <a:pt x="43198" y="177"/>
                </a:moveTo>
                <a:cubicBezTo>
                  <a:pt x="43101" y="12036"/>
                  <a:pt x="33459" y="21599"/>
                  <a:pt x="21599" y="21600"/>
                </a:cubicBezTo>
                <a:cubicBezTo>
                  <a:pt x="9737" y="21600"/>
                  <a:pt x="95" y="12035"/>
                  <a:pt x="-1" y="175"/>
                </a:cubicBezTo>
              </a:path>
              <a:path w="43198" h="21600" stroke="0" extrusionOk="0">
                <a:moveTo>
                  <a:pt x="43198" y="177"/>
                </a:moveTo>
                <a:cubicBezTo>
                  <a:pt x="43101" y="12036"/>
                  <a:pt x="33459" y="21599"/>
                  <a:pt x="21599" y="21600"/>
                </a:cubicBezTo>
                <a:cubicBezTo>
                  <a:pt x="9737" y="21600"/>
                  <a:pt x="95" y="12035"/>
                  <a:pt x="-1" y="17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2" name="Arc 20"/>
          <p:cNvSpPr>
            <a:spLocks/>
          </p:cNvSpPr>
          <p:nvPr/>
        </p:nvSpPr>
        <p:spPr bwMode="auto">
          <a:xfrm>
            <a:off x="5634038" y="4348163"/>
            <a:ext cx="254000" cy="300037"/>
          </a:xfrm>
          <a:custGeom>
            <a:avLst/>
            <a:gdLst>
              <a:gd name="G0" fmla="+- 21600 0 0"/>
              <a:gd name="G1" fmla="+- 0 0 0"/>
              <a:gd name="G2" fmla="+- 21600 0 0"/>
              <a:gd name="T0" fmla="*/ 43200 w 43200"/>
              <a:gd name="T1" fmla="*/ 116 h 21600"/>
              <a:gd name="T2" fmla="*/ 0 w 43200"/>
              <a:gd name="T3" fmla="*/ 114 h 21600"/>
              <a:gd name="T4" fmla="*/ 21600 w 43200"/>
              <a:gd name="T5" fmla="*/ 0 h 21600"/>
            </a:gdLst>
            <a:ahLst/>
            <a:cxnLst>
              <a:cxn ang="0">
                <a:pos x="T0" y="T1"/>
              </a:cxn>
              <a:cxn ang="0">
                <a:pos x="T2" y="T3"/>
              </a:cxn>
              <a:cxn ang="0">
                <a:pos x="T4" y="T5"/>
              </a:cxn>
            </a:cxnLst>
            <a:rect l="0" t="0" r="r" b="b"/>
            <a:pathLst>
              <a:path w="43200" h="21600" fill="none" extrusionOk="0">
                <a:moveTo>
                  <a:pt x="43199" y="115"/>
                </a:moveTo>
                <a:cubicBezTo>
                  <a:pt x="43135" y="11999"/>
                  <a:pt x="33484" y="21599"/>
                  <a:pt x="21600" y="21600"/>
                </a:cubicBezTo>
                <a:cubicBezTo>
                  <a:pt x="9715" y="21600"/>
                  <a:pt x="63" y="11998"/>
                  <a:pt x="0" y="113"/>
                </a:cubicBezTo>
              </a:path>
              <a:path w="43200" h="21600" stroke="0" extrusionOk="0">
                <a:moveTo>
                  <a:pt x="43199" y="115"/>
                </a:moveTo>
                <a:cubicBezTo>
                  <a:pt x="43135" y="11999"/>
                  <a:pt x="33484" y="21599"/>
                  <a:pt x="21600" y="21600"/>
                </a:cubicBezTo>
                <a:cubicBezTo>
                  <a:pt x="9715" y="21600"/>
                  <a:pt x="63" y="11998"/>
                  <a:pt x="0" y="113"/>
                </a:cubicBezTo>
                <a:lnTo>
                  <a:pt x="21600"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3" name="Arc 21"/>
          <p:cNvSpPr>
            <a:spLocks/>
          </p:cNvSpPr>
          <p:nvPr/>
        </p:nvSpPr>
        <p:spPr bwMode="auto">
          <a:xfrm>
            <a:off x="6135688" y="4343400"/>
            <a:ext cx="254000" cy="381000"/>
          </a:xfrm>
          <a:custGeom>
            <a:avLst/>
            <a:gdLst>
              <a:gd name="G0" fmla="+- 21599 0 0"/>
              <a:gd name="G1" fmla="+- 0 0 0"/>
              <a:gd name="G2" fmla="+- 21600 0 0"/>
              <a:gd name="T0" fmla="*/ 43198 w 43198"/>
              <a:gd name="T1" fmla="*/ 182 h 21600"/>
              <a:gd name="T2" fmla="*/ 0 w 43198"/>
              <a:gd name="T3" fmla="*/ 180 h 21600"/>
              <a:gd name="T4" fmla="*/ 21599 w 43198"/>
              <a:gd name="T5" fmla="*/ 0 h 21600"/>
            </a:gdLst>
            <a:ahLst/>
            <a:cxnLst>
              <a:cxn ang="0">
                <a:pos x="T0" y="T1"/>
              </a:cxn>
              <a:cxn ang="0">
                <a:pos x="T2" y="T3"/>
              </a:cxn>
              <a:cxn ang="0">
                <a:pos x="T4" y="T5"/>
              </a:cxn>
            </a:cxnLst>
            <a:rect l="0" t="0" r="r" b="b"/>
            <a:pathLst>
              <a:path w="43198" h="21600" fill="none" extrusionOk="0">
                <a:moveTo>
                  <a:pt x="43198" y="182"/>
                </a:moveTo>
                <a:cubicBezTo>
                  <a:pt x="43098" y="12039"/>
                  <a:pt x="33457" y="21599"/>
                  <a:pt x="21599" y="21600"/>
                </a:cubicBezTo>
                <a:cubicBezTo>
                  <a:pt x="9739" y="21600"/>
                  <a:pt x="98" y="12038"/>
                  <a:pt x="-1" y="180"/>
                </a:cubicBezTo>
              </a:path>
              <a:path w="43198" h="21600" stroke="0" extrusionOk="0">
                <a:moveTo>
                  <a:pt x="43198" y="182"/>
                </a:moveTo>
                <a:cubicBezTo>
                  <a:pt x="43098" y="12039"/>
                  <a:pt x="33457" y="21599"/>
                  <a:pt x="21599" y="21600"/>
                </a:cubicBezTo>
                <a:cubicBezTo>
                  <a:pt x="9739" y="21600"/>
                  <a:pt x="98" y="12038"/>
                  <a:pt x="-1" y="18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4" name="Arc 22"/>
          <p:cNvSpPr>
            <a:spLocks/>
          </p:cNvSpPr>
          <p:nvPr/>
        </p:nvSpPr>
        <p:spPr bwMode="auto">
          <a:xfrm rot="10800000">
            <a:off x="5888038" y="3960813"/>
            <a:ext cx="250825" cy="395287"/>
          </a:xfrm>
          <a:custGeom>
            <a:avLst/>
            <a:gdLst>
              <a:gd name="G0" fmla="+- 21599 0 0"/>
              <a:gd name="G1" fmla="+- 0 0 0"/>
              <a:gd name="G2" fmla="+- 21600 0 0"/>
              <a:gd name="T0" fmla="*/ 43198 w 43198"/>
              <a:gd name="T1" fmla="*/ 176 h 21600"/>
              <a:gd name="T2" fmla="*/ 0 w 43198"/>
              <a:gd name="T3" fmla="*/ 173 h 21600"/>
              <a:gd name="T4" fmla="*/ 21599 w 43198"/>
              <a:gd name="T5" fmla="*/ 0 h 21600"/>
            </a:gdLst>
            <a:ahLst/>
            <a:cxnLst>
              <a:cxn ang="0">
                <a:pos x="T0" y="T1"/>
              </a:cxn>
              <a:cxn ang="0">
                <a:pos x="T2" y="T3"/>
              </a:cxn>
              <a:cxn ang="0">
                <a:pos x="T4" y="T5"/>
              </a:cxn>
            </a:cxnLst>
            <a:rect l="0" t="0" r="r" b="b"/>
            <a:pathLst>
              <a:path w="43198" h="21600" fill="none" extrusionOk="0">
                <a:moveTo>
                  <a:pt x="43198" y="176"/>
                </a:moveTo>
                <a:cubicBezTo>
                  <a:pt x="43101" y="12036"/>
                  <a:pt x="33459" y="21599"/>
                  <a:pt x="21599" y="21600"/>
                </a:cubicBezTo>
                <a:cubicBezTo>
                  <a:pt x="9737" y="21600"/>
                  <a:pt x="94" y="12034"/>
                  <a:pt x="-1" y="173"/>
                </a:cubicBezTo>
              </a:path>
              <a:path w="43198" h="21600" stroke="0" extrusionOk="0">
                <a:moveTo>
                  <a:pt x="43198" y="176"/>
                </a:moveTo>
                <a:cubicBezTo>
                  <a:pt x="43101" y="12036"/>
                  <a:pt x="33459" y="21599"/>
                  <a:pt x="21599" y="21600"/>
                </a:cubicBezTo>
                <a:cubicBezTo>
                  <a:pt x="9737" y="21600"/>
                  <a:pt x="94" y="12034"/>
                  <a:pt x="-1" y="173"/>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5" name="Arc 23"/>
          <p:cNvSpPr>
            <a:spLocks/>
          </p:cNvSpPr>
          <p:nvPr/>
        </p:nvSpPr>
        <p:spPr bwMode="auto">
          <a:xfrm>
            <a:off x="6632575" y="4341813"/>
            <a:ext cx="254000" cy="534987"/>
          </a:xfrm>
          <a:custGeom>
            <a:avLst/>
            <a:gdLst>
              <a:gd name="G0" fmla="+- 21599 0 0"/>
              <a:gd name="G1" fmla="+- 0 0 0"/>
              <a:gd name="G2" fmla="+- 21600 0 0"/>
              <a:gd name="T0" fmla="*/ 43198 w 43198"/>
              <a:gd name="T1" fmla="*/ 195 h 21600"/>
              <a:gd name="T2" fmla="*/ 0 w 43198"/>
              <a:gd name="T3" fmla="*/ 192 h 21600"/>
              <a:gd name="T4" fmla="*/ 21599 w 43198"/>
              <a:gd name="T5" fmla="*/ 0 h 21600"/>
            </a:gdLst>
            <a:ahLst/>
            <a:cxnLst>
              <a:cxn ang="0">
                <a:pos x="T0" y="T1"/>
              </a:cxn>
              <a:cxn ang="0">
                <a:pos x="T2" y="T3"/>
              </a:cxn>
              <a:cxn ang="0">
                <a:pos x="T4" y="T5"/>
              </a:cxn>
            </a:cxnLst>
            <a:rect l="0" t="0" r="r" b="b"/>
            <a:pathLst>
              <a:path w="43198" h="21600" fill="none" extrusionOk="0">
                <a:moveTo>
                  <a:pt x="43198" y="195"/>
                </a:moveTo>
                <a:cubicBezTo>
                  <a:pt x="43091" y="12047"/>
                  <a:pt x="33452" y="21599"/>
                  <a:pt x="21599" y="21600"/>
                </a:cubicBezTo>
                <a:cubicBezTo>
                  <a:pt x="9744" y="21600"/>
                  <a:pt x="105" y="12045"/>
                  <a:pt x="-1" y="192"/>
                </a:cubicBezTo>
              </a:path>
              <a:path w="43198" h="21600" stroke="0" extrusionOk="0">
                <a:moveTo>
                  <a:pt x="43198" y="195"/>
                </a:moveTo>
                <a:cubicBezTo>
                  <a:pt x="43091" y="12047"/>
                  <a:pt x="33452" y="21599"/>
                  <a:pt x="21599" y="21600"/>
                </a:cubicBezTo>
                <a:cubicBezTo>
                  <a:pt x="9744" y="21600"/>
                  <a:pt x="105" y="12045"/>
                  <a:pt x="-1" y="192"/>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6" name="Arc 24"/>
          <p:cNvSpPr>
            <a:spLocks/>
          </p:cNvSpPr>
          <p:nvPr/>
        </p:nvSpPr>
        <p:spPr bwMode="auto">
          <a:xfrm rot="10800000">
            <a:off x="6386513" y="3808413"/>
            <a:ext cx="250825" cy="541337"/>
          </a:xfrm>
          <a:custGeom>
            <a:avLst/>
            <a:gdLst>
              <a:gd name="G0" fmla="+- 21599 0 0"/>
              <a:gd name="G1" fmla="+- 0 0 0"/>
              <a:gd name="G2" fmla="+- 21600 0 0"/>
              <a:gd name="T0" fmla="*/ 43198 w 43198"/>
              <a:gd name="T1" fmla="*/ 192 h 21600"/>
              <a:gd name="T2" fmla="*/ 0 w 43198"/>
              <a:gd name="T3" fmla="*/ 190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4" y="12044"/>
                  <a:pt x="-1" y="190"/>
                </a:cubicBezTo>
              </a:path>
              <a:path w="43198" h="21600" stroke="0" extrusionOk="0">
                <a:moveTo>
                  <a:pt x="43198" y="192"/>
                </a:moveTo>
                <a:cubicBezTo>
                  <a:pt x="43092" y="12045"/>
                  <a:pt x="33453" y="21599"/>
                  <a:pt x="21599" y="21600"/>
                </a:cubicBezTo>
                <a:cubicBezTo>
                  <a:pt x="9743" y="21600"/>
                  <a:pt x="104" y="12044"/>
                  <a:pt x="-1" y="19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7" name="Arc 25"/>
          <p:cNvSpPr>
            <a:spLocks/>
          </p:cNvSpPr>
          <p:nvPr/>
        </p:nvSpPr>
        <p:spPr bwMode="auto">
          <a:xfrm>
            <a:off x="7140575" y="4348163"/>
            <a:ext cx="254000" cy="528637"/>
          </a:xfrm>
          <a:custGeom>
            <a:avLst/>
            <a:gdLst>
              <a:gd name="G0" fmla="+- 21599 0 0"/>
              <a:gd name="G1" fmla="+- 0 0 0"/>
              <a:gd name="G2" fmla="+- 21600 0 0"/>
              <a:gd name="T0" fmla="*/ 43198 w 43198"/>
              <a:gd name="T1" fmla="*/ 197 h 21600"/>
              <a:gd name="T2" fmla="*/ 0 w 43198"/>
              <a:gd name="T3" fmla="*/ 195 h 21600"/>
              <a:gd name="T4" fmla="*/ 21599 w 43198"/>
              <a:gd name="T5" fmla="*/ 0 h 21600"/>
            </a:gdLst>
            <a:ahLst/>
            <a:cxnLst>
              <a:cxn ang="0">
                <a:pos x="T0" y="T1"/>
              </a:cxn>
              <a:cxn ang="0">
                <a:pos x="T2" y="T3"/>
              </a:cxn>
              <a:cxn ang="0">
                <a:pos x="T4" y="T5"/>
              </a:cxn>
            </a:cxnLst>
            <a:rect l="0" t="0" r="r" b="b"/>
            <a:pathLst>
              <a:path w="43198" h="21600" fill="none" extrusionOk="0">
                <a:moveTo>
                  <a:pt x="43198" y="197"/>
                </a:moveTo>
                <a:cubicBezTo>
                  <a:pt x="43090" y="12048"/>
                  <a:pt x="33451" y="21599"/>
                  <a:pt x="21599" y="21600"/>
                </a:cubicBezTo>
                <a:cubicBezTo>
                  <a:pt x="9745" y="21600"/>
                  <a:pt x="106" y="12047"/>
                  <a:pt x="-1" y="195"/>
                </a:cubicBezTo>
              </a:path>
              <a:path w="43198" h="21600" stroke="0" extrusionOk="0">
                <a:moveTo>
                  <a:pt x="43198" y="197"/>
                </a:moveTo>
                <a:cubicBezTo>
                  <a:pt x="43090" y="12048"/>
                  <a:pt x="33451" y="21599"/>
                  <a:pt x="21599" y="21600"/>
                </a:cubicBezTo>
                <a:cubicBezTo>
                  <a:pt x="9745" y="21600"/>
                  <a:pt x="106" y="12047"/>
                  <a:pt x="-1" y="195"/>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38" name="Arc 26"/>
          <p:cNvSpPr>
            <a:spLocks/>
          </p:cNvSpPr>
          <p:nvPr/>
        </p:nvSpPr>
        <p:spPr bwMode="auto">
          <a:xfrm rot="10800000">
            <a:off x="6889750" y="3810000"/>
            <a:ext cx="250825" cy="542925"/>
          </a:xfrm>
          <a:custGeom>
            <a:avLst/>
            <a:gdLst>
              <a:gd name="G0" fmla="+- 21599 0 0"/>
              <a:gd name="G1" fmla="+- 0 0 0"/>
              <a:gd name="G2" fmla="+- 21600 0 0"/>
              <a:gd name="T0" fmla="*/ 43198 w 43198"/>
              <a:gd name="T1" fmla="*/ 192 h 21600"/>
              <a:gd name="T2" fmla="*/ 0 w 43198"/>
              <a:gd name="T3" fmla="*/ 189 h 21600"/>
              <a:gd name="T4" fmla="*/ 21599 w 43198"/>
              <a:gd name="T5" fmla="*/ 0 h 21600"/>
            </a:gdLst>
            <a:ahLst/>
            <a:cxnLst>
              <a:cxn ang="0">
                <a:pos x="T0" y="T1"/>
              </a:cxn>
              <a:cxn ang="0">
                <a:pos x="T2" y="T3"/>
              </a:cxn>
              <a:cxn ang="0">
                <a:pos x="T4" y="T5"/>
              </a:cxn>
            </a:cxnLst>
            <a:rect l="0" t="0" r="r" b="b"/>
            <a:pathLst>
              <a:path w="43198" h="21600" fill="none" extrusionOk="0">
                <a:moveTo>
                  <a:pt x="43198" y="192"/>
                </a:moveTo>
                <a:cubicBezTo>
                  <a:pt x="43092" y="12045"/>
                  <a:pt x="33453" y="21599"/>
                  <a:pt x="21599" y="21600"/>
                </a:cubicBezTo>
                <a:cubicBezTo>
                  <a:pt x="9743" y="21600"/>
                  <a:pt x="103" y="12044"/>
                  <a:pt x="-1" y="189"/>
                </a:cubicBezTo>
              </a:path>
              <a:path w="43198" h="21600" stroke="0" extrusionOk="0">
                <a:moveTo>
                  <a:pt x="43198" y="192"/>
                </a:moveTo>
                <a:cubicBezTo>
                  <a:pt x="43092" y="12045"/>
                  <a:pt x="33453" y="21599"/>
                  <a:pt x="21599" y="21600"/>
                </a:cubicBezTo>
                <a:cubicBezTo>
                  <a:pt x="9743" y="21600"/>
                  <a:pt x="103" y="12044"/>
                  <a:pt x="-1" y="18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nvGrpSpPr>
          <p:cNvPr id="2" name="Group 29"/>
          <p:cNvGrpSpPr>
            <a:grpSpLocks/>
          </p:cNvGrpSpPr>
          <p:nvPr/>
        </p:nvGrpSpPr>
        <p:grpSpPr bwMode="auto">
          <a:xfrm>
            <a:off x="1854200" y="3665538"/>
            <a:ext cx="506413" cy="1287462"/>
            <a:chOff x="1168" y="2309"/>
            <a:chExt cx="319" cy="811"/>
          </a:xfrm>
        </p:grpSpPr>
        <p:sp>
          <p:nvSpPr>
            <p:cNvPr id="141339" name="Arc 27"/>
            <p:cNvSpPr>
              <a:spLocks/>
            </p:cNvSpPr>
            <p:nvPr/>
          </p:nvSpPr>
          <p:spPr bwMode="auto">
            <a:xfrm rot="10800000">
              <a:off x="1168" y="2309"/>
              <a:ext cx="159" cy="432"/>
            </a:xfrm>
            <a:custGeom>
              <a:avLst/>
              <a:gdLst>
                <a:gd name="G0" fmla="+- 21599 0 0"/>
                <a:gd name="G1" fmla="+- 0 0 0"/>
                <a:gd name="G2" fmla="+- 21600 0 0"/>
                <a:gd name="T0" fmla="*/ 43198 w 43198"/>
                <a:gd name="T1" fmla="*/ 204 h 21600"/>
                <a:gd name="T2" fmla="*/ 0 w 43198"/>
                <a:gd name="T3" fmla="*/ 199 h 21600"/>
                <a:gd name="T4" fmla="*/ 21599 w 43198"/>
                <a:gd name="T5" fmla="*/ 0 h 21600"/>
              </a:gdLst>
              <a:ahLst/>
              <a:cxnLst>
                <a:cxn ang="0">
                  <a:pos x="T0" y="T1"/>
                </a:cxn>
                <a:cxn ang="0">
                  <a:pos x="T2" y="T3"/>
                </a:cxn>
                <a:cxn ang="0">
                  <a:pos x="T4" y="T5"/>
                </a:cxn>
              </a:cxnLst>
              <a:rect l="0" t="0" r="r" b="b"/>
              <a:pathLst>
                <a:path w="43198" h="21600" fill="none" extrusionOk="0">
                  <a:moveTo>
                    <a:pt x="43198" y="204"/>
                  </a:moveTo>
                  <a:cubicBezTo>
                    <a:pt x="43086" y="12053"/>
                    <a:pt x="33448" y="21599"/>
                    <a:pt x="21599" y="21600"/>
                  </a:cubicBezTo>
                  <a:cubicBezTo>
                    <a:pt x="9747" y="21600"/>
                    <a:pt x="109" y="12050"/>
                    <a:pt x="-1" y="199"/>
                  </a:cubicBezTo>
                </a:path>
                <a:path w="43198" h="21600" stroke="0" extrusionOk="0">
                  <a:moveTo>
                    <a:pt x="43198" y="204"/>
                  </a:moveTo>
                  <a:cubicBezTo>
                    <a:pt x="43086" y="12053"/>
                    <a:pt x="33448" y="21599"/>
                    <a:pt x="21599" y="21600"/>
                  </a:cubicBezTo>
                  <a:cubicBezTo>
                    <a:pt x="9747" y="21600"/>
                    <a:pt x="109" y="12050"/>
                    <a:pt x="-1" y="19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40" name="Arc 28"/>
            <p:cNvSpPr>
              <a:spLocks/>
            </p:cNvSpPr>
            <p:nvPr/>
          </p:nvSpPr>
          <p:spPr bwMode="auto">
            <a:xfrm>
              <a:off x="1328" y="2739"/>
              <a:ext cx="159" cy="381"/>
            </a:xfrm>
            <a:custGeom>
              <a:avLst/>
              <a:gdLst>
                <a:gd name="G0" fmla="+- 21599 0 0"/>
                <a:gd name="G1" fmla="+- 0 0 0"/>
                <a:gd name="G2" fmla="+- 21600 0 0"/>
                <a:gd name="T0" fmla="*/ 43198 w 43198"/>
                <a:gd name="T1" fmla="*/ 173 h 21600"/>
                <a:gd name="T2" fmla="*/ 0 w 43198"/>
                <a:gd name="T3" fmla="*/ 169 h 21600"/>
                <a:gd name="T4" fmla="*/ 21599 w 43198"/>
                <a:gd name="T5" fmla="*/ 0 h 21600"/>
              </a:gdLst>
              <a:ahLst/>
              <a:cxnLst>
                <a:cxn ang="0">
                  <a:pos x="T0" y="T1"/>
                </a:cxn>
                <a:cxn ang="0">
                  <a:pos x="T2" y="T3"/>
                </a:cxn>
                <a:cxn ang="0">
                  <a:pos x="T4" y="T5"/>
                </a:cxn>
              </a:cxnLst>
              <a:rect l="0" t="0" r="r" b="b"/>
              <a:pathLst>
                <a:path w="43198" h="21600" fill="none" extrusionOk="0">
                  <a:moveTo>
                    <a:pt x="43198" y="173"/>
                  </a:moveTo>
                  <a:cubicBezTo>
                    <a:pt x="43103" y="12034"/>
                    <a:pt x="33460" y="21599"/>
                    <a:pt x="21599" y="21600"/>
                  </a:cubicBezTo>
                  <a:cubicBezTo>
                    <a:pt x="9735" y="21600"/>
                    <a:pt x="92" y="12032"/>
                    <a:pt x="-1" y="169"/>
                  </a:cubicBezTo>
                </a:path>
                <a:path w="43198" h="21600" stroke="0" extrusionOk="0">
                  <a:moveTo>
                    <a:pt x="43198" y="173"/>
                  </a:moveTo>
                  <a:cubicBezTo>
                    <a:pt x="43103" y="12034"/>
                    <a:pt x="33460" y="21599"/>
                    <a:pt x="21599" y="21600"/>
                  </a:cubicBezTo>
                  <a:cubicBezTo>
                    <a:pt x="9735" y="21600"/>
                    <a:pt x="92" y="12032"/>
                    <a:pt x="-1" y="169"/>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sp>
        <p:nvSpPr>
          <p:cNvPr id="141342" name="Arc 30"/>
          <p:cNvSpPr>
            <a:spLocks/>
          </p:cNvSpPr>
          <p:nvPr/>
        </p:nvSpPr>
        <p:spPr bwMode="auto">
          <a:xfrm>
            <a:off x="76358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43" name="Arc 31"/>
          <p:cNvSpPr>
            <a:spLocks/>
          </p:cNvSpPr>
          <p:nvPr/>
        </p:nvSpPr>
        <p:spPr bwMode="auto">
          <a:xfrm rot="10800000">
            <a:off x="73850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1344" name="Arc 32"/>
          <p:cNvSpPr>
            <a:spLocks/>
          </p:cNvSpPr>
          <p:nvPr/>
        </p:nvSpPr>
        <p:spPr bwMode="auto">
          <a:xfrm>
            <a:off x="8131175" y="4348163"/>
            <a:ext cx="254000" cy="604837"/>
          </a:xfrm>
          <a:custGeom>
            <a:avLst/>
            <a:gdLst>
              <a:gd name="G0" fmla="+- 21599 0 0"/>
              <a:gd name="G1" fmla="+- 0 0 0"/>
              <a:gd name="G2" fmla="+- 21600 0 0"/>
              <a:gd name="T0" fmla="*/ 43198 w 43198"/>
              <a:gd name="T1" fmla="*/ 172 h 21600"/>
              <a:gd name="T2" fmla="*/ 0 w 43198"/>
              <a:gd name="T3" fmla="*/ 170 h 21600"/>
              <a:gd name="T4" fmla="*/ 21599 w 43198"/>
              <a:gd name="T5" fmla="*/ 0 h 21600"/>
            </a:gdLst>
            <a:ahLst/>
            <a:cxnLst>
              <a:cxn ang="0">
                <a:pos x="T0" y="T1"/>
              </a:cxn>
              <a:cxn ang="0">
                <a:pos x="T2" y="T3"/>
              </a:cxn>
              <a:cxn ang="0">
                <a:pos x="T4" y="T5"/>
              </a:cxn>
            </a:cxnLst>
            <a:rect l="0" t="0" r="r" b="b"/>
            <a:pathLst>
              <a:path w="43198" h="21600" fill="none" extrusionOk="0">
                <a:moveTo>
                  <a:pt x="43198" y="172"/>
                </a:moveTo>
                <a:cubicBezTo>
                  <a:pt x="43103" y="12033"/>
                  <a:pt x="33461" y="21599"/>
                  <a:pt x="21599" y="21600"/>
                </a:cubicBezTo>
                <a:cubicBezTo>
                  <a:pt x="9735" y="21600"/>
                  <a:pt x="93" y="12032"/>
                  <a:pt x="-1" y="170"/>
                </a:cubicBezTo>
              </a:path>
              <a:path w="43198" h="21600" stroke="0" extrusionOk="0">
                <a:moveTo>
                  <a:pt x="43198" y="172"/>
                </a:moveTo>
                <a:cubicBezTo>
                  <a:pt x="43103" y="12033"/>
                  <a:pt x="33461" y="21599"/>
                  <a:pt x="21599" y="21600"/>
                </a:cubicBezTo>
                <a:cubicBezTo>
                  <a:pt x="9735" y="21600"/>
                  <a:pt x="93" y="12032"/>
                  <a:pt x="-1" y="170"/>
                </a:cubicBezTo>
                <a:lnTo>
                  <a:pt x="21599" y="0"/>
                </a:lnTo>
                <a:close/>
              </a:path>
            </a:pathLst>
          </a:custGeom>
          <a:noFill/>
          <a:ln w="12699" cap="rnd">
            <a:solidFill>
              <a:schemeClr val="tx2"/>
            </a:solidFill>
            <a:round/>
            <a:headEnd type="none" w="sm" len="sm"/>
            <a:tailEnd type="none" w="sm" len="sm"/>
          </a:ln>
          <a:effectLst/>
        </p:spPr>
        <p:txBody>
          <a:bodyPr wrap="none" anchor="ctr"/>
          <a:lstStyle/>
          <a:p>
            <a:endParaRPr lang="en-GB"/>
          </a:p>
        </p:txBody>
      </p:sp>
      <p:sp>
        <p:nvSpPr>
          <p:cNvPr id="141345" name="Arc 33"/>
          <p:cNvSpPr>
            <a:spLocks/>
          </p:cNvSpPr>
          <p:nvPr/>
        </p:nvSpPr>
        <p:spPr bwMode="auto">
          <a:xfrm rot="10800000">
            <a:off x="7880350" y="3733800"/>
            <a:ext cx="250825" cy="619125"/>
          </a:xfrm>
          <a:custGeom>
            <a:avLst/>
            <a:gdLst>
              <a:gd name="G0" fmla="+- 21599 0 0"/>
              <a:gd name="G1" fmla="+- 0 0 0"/>
              <a:gd name="G2" fmla="+- 21600 0 0"/>
              <a:gd name="T0" fmla="*/ 43198 w 43198"/>
              <a:gd name="T1" fmla="*/ 168 h 21600"/>
              <a:gd name="T2" fmla="*/ 0 w 43198"/>
              <a:gd name="T3" fmla="*/ 166 h 21600"/>
              <a:gd name="T4" fmla="*/ 21599 w 43198"/>
              <a:gd name="T5" fmla="*/ 0 h 21600"/>
            </a:gdLst>
            <a:ahLst/>
            <a:cxnLst>
              <a:cxn ang="0">
                <a:pos x="T0" y="T1"/>
              </a:cxn>
              <a:cxn ang="0">
                <a:pos x="T2" y="T3"/>
              </a:cxn>
              <a:cxn ang="0">
                <a:pos x="T4" y="T5"/>
              </a:cxn>
            </a:cxnLst>
            <a:rect l="0" t="0" r="r" b="b"/>
            <a:pathLst>
              <a:path w="43198" h="21600" fill="none" extrusionOk="0">
                <a:moveTo>
                  <a:pt x="43198" y="168"/>
                </a:moveTo>
                <a:cubicBezTo>
                  <a:pt x="43106" y="12031"/>
                  <a:pt x="33462" y="21599"/>
                  <a:pt x="21599" y="21600"/>
                </a:cubicBezTo>
                <a:cubicBezTo>
                  <a:pt x="9734" y="21600"/>
                  <a:pt x="90" y="12030"/>
                  <a:pt x="-1" y="166"/>
                </a:cubicBezTo>
              </a:path>
              <a:path w="43198" h="21600" stroke="0" extrusionOk="0">
                <a:moveTo>
                  <a:pt x="43198" y="168"/>
                </a:moveTo>
                <a:cubicBezTo>
                  <a:pt x="43106" y="12031"/>
                  <a:pt x="33462" y="21599"/>
                  <a:pt x="21599" y="21600"/>
                </a:cubicBezTo>
                <a:cubicBezTo>
                  <a:pt x="9734" y="21600"/>
                  <a:pt x="90" y="12030"/>
                  <a:pt x="-1" y="166"/>
                </a:cubicBezTo>
                <a:lnTo>
                  <a:pt x="21599" y="0"/>
                </a:lnTo>
                <a:close/>
              </a:path>
            </a:pathLst>
          </a:custGeom>
          <a:noFill/>
          <a:ln w="12699" cap="rnd">
            <a:solidFill>
              <a:schemeClr val="tx2"/>
            </a:solidFill>
            <a:round/>
            <a:headEnd type="none" w="sm" len="sm"/>
            <a:tailEnd type="none" w="sm" len="sm"/>
          </a:ln>
          <a:effectLst/>
        </p:spPr>
        <p:txBody>
          <a:bodyPr wrap="none" anchor="ctr"/>
          <a:lstStyle/>
          <a:p>
            <a:endParaRPr lang="en-GB"/>
          </a:p>
        </p:txBody>
      </p:sp>
      <p:sp>
        <p:nvSpPr>
          <p:cNvPr id="141346" name="Arc 34"/>
          <p:cNvSpPr>
            <a:spLocks/>
          </p:cNvSpPr>
          <p:nvPr/>
        </p:nvSpPr>
        <p:spPr bwMode="auto">
          <a:xfrm rot="10800000">
            <a:off x="8382000" y="3668713"/>
            <a:ext cx="250825" cy="685800"/>
          </a:xfrm>
          <a:custGeom>
            <a:avLst/>
            <a:gdLst>
              <a:gd name="G0" fmla="+- 21599 0 0"/>
              <a:gd name="G1" fmla="+- 0 0 0"/>
              <a:gd name="G2" fmla="+- 21600 0 0"/>
              <a:gd name="T0" fmla="*/ 43198 w 43198"/>
              <a:gd name="T1" fmla="*/ 203 h 21600"/>
              <a:gd name="T2" fmla="*/ 0 w 43198"/>
              <a:gd name="T3" fmla="*/ 200 h 21600"/>
              <a:gd name="T4" fmla="*/ 21599 w 43198"/>
              <a:gd name="T5" fmla="*/ 0 h 21600"/>
            </a:gdLst>
            <a:ahLst/>
            <a:cxnLst>
              <a:cxn ang="0">
                <a:pos x="T0" y="T1"/>
              </a:cxn>
              <a:cxn ang="0">
                <a:pos x="T2" y="T3"/>
              </a:cxn>
              <a:cxn ang="0">
                <a:pos x="T4" y="T5"/>
              </a:cxn>
            </a:cxnLst>
            <a:rect l="0" t="0" r="r" b="b"/>
            <a:pathLst>
              <a:path w="43198" h="21600" fill="none" extrusionOk="0">
                <a:moveTo>
                  <a:pt x="43198" y="203"/>
                </a:moveTo>
                <a:cubicBezTo>
                  <a:pt x="43086" y="12052"/>
                  <a:pt x="33449" y="21599"/>
                  <a:pt x="21599" y="21600"/>
                </a:cubicBezTo>
                <a:cubicBezTo>
                  <a:pt x="9747" y="21600"/>
                  <a:pt x="109" y="12050"/>
                  <a:pt x="-1" y="200"/>
                </a:cubicBezTo>
              </a:path>
              <a:path w="43198" h="21600" stroke="0" extrusionOk="0">
                <a:moveTo>
                  <a:pt x="43198" y="203"/>
                </a:moveTo>
                <a:cubicBezTo>
                  <a:pt x="43086" y="12052"/>
                  <a:pt x="33449" y="21599"/>
                  <a:pt x="21599" y="21600"/>
                </a:cubicBezTo>
                <a:cubicBezTo>
                  <a:pt x="9747" y="21600"/>
                  <a:pt x="109" y="12050"/>
                  <a:pt x="-1" y="200"/>
                </a:cubicBezTo>
                <a:lnTo>
                  <a:pt x="21599" y="0"/>
                </a:lnTo>
                <a:close/>
              </a:path>
            </a:pathLst>
          </a:custGeom>
          <a:noFill/>
          <a:ln w="12699" cap="rnd">
            <a:solidFill>
              <a:schemeClr val="tx2"/>
            </a:solidFill>
            <a:round/>
            <a:headEnd type="none" w="sm" len="sm"/>
            <a:tailEnd type="none" w="sm" len="sm"/>
          </a:ln>
          <a:effectLst/>
        </p:spPr>
        <p:txBody>
          <a:bodyPr wrap="none" anchor="ctr"/>
          <a:lstStyle/>
          <a:p>
            <a:endParaRPr lang="en-GB"/>
          </a:p>
        </p:txBody>
      </p:sp>
      <p:sp>
        <p:nvSpPr>
          <p:cNvPr id="141347" name="Line 35"/>
          <p:cNvSpPr>
            <a:spLocks noChangeShapeType="1"/>
          </p:cNvSpPr>
          <p:nvPr/>
        </p:nvSpPr>
        <p:spPr bwMode="auto">
          <a:xfrm>
            <a:off x="4876800" y="4343400"/>
            <a:ext cx="7493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48" name="Line 36"/>
          <p:cNvSpPr>
            <a:spLocks noChangeShapeType="1"/>
          </p:cNvSpPr>
          <p:nvPr/>
        </p:nvSpPr>
        <p:spPr bwMode="auto">
          <a:xfrm>
            <a:off x="5734050" y="6172200"/>
            <a:ext cx="272415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49" name="Line 37"/>
          <p:cNvSpPr>
            <a:spLocks noChangeShapeType="1"/>
          </p:cNvSpPr>
          <p:nvPr/>
        </p:nvSpPr>
        <p:spPr bwMode="auto">
          <a:xfrm flipV="1">
            <a:off x="48768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50" name="Line 38"/>
          <p:cNvSpPr>
            <a:spLocks noChangeShapeType="1"/>
          </p:cNvSpPr>
          <p:nvPr/>
        </p:nvSpPr>
        <p:spPr bwMode="auto">
          <a:xfrm flipV="1">
            <a:off x="5715000" y="5791200"/>
            <a:ext cx="0" cy="38100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51" name="Line 39"/>
          <p:cNvSpPr>
            <a:spLocks noChangeShapeType="1"/>
          </p:cNvSpPr>
          <p:nvPr/>
        </p:nvSpPr>
        <p:spPr bwMode="auto">
          <a:xfrm>
            <a:off x="4876800" y="5791200"/>
            <a:ext cx="83820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52" name="Rectangle 40"/>
          <p:cNvSpPr>
            <a:spLocks noChangeArrowheads="1"/>
          </p:cNvSpPr>
          <p:nvPr/>
        </p:nvSpPr>
        <p:spPr bwMode="auto">
          <a:xfrm>
            <a:off x="409575" y="2503488"/>
            <a:ext cx="806450" cy="366712"/>
          </a:xfrm>
          <a:prstGeom prst="rect">
            <a:avLst/>
          </a:prstGeom>
          <a:noFill/>
          <a:ln w="9525">
            <a:noFill/>
            <a:miter lim="800000"/>
            <a:headEnd/>
            <a:tailEnd/>
          </a:ln>
          <a:effectLst/>
        </p:spPr>
        <p:txBody>
          <a:bodyPr wrap="none" lIns="92075" tIns="46038" rIns="92075" bIns="46038">
            <a:spAutoFit/>
          </a:bodyPr>
          <a:lstStyle/>
          <a:p>
            <a:r>
              <a:rPr lang="en-GB" sz="1800"/>
              <a:t>Sensor</a:t>
            </a:r>
          </a:p>
        </p:txBody>
      </p:sp>
      <p:sp>
        <p:nvSpPr>
          <p:cNvPr id="141353" name="Rectangle 41"/>
          <p:cNvSpPr>
            <a:spLocks noChangeArrowheads="1"/>
          </p:cNvSpPr>
          <p:nvPr/>
        </p:nvSpPr>
        <p:spPr bwMode="auto">
          <a:xfrm>
            <a:off x="5695950" y="130175"/>
            <a:ext cx="3305175" cy="206274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Θα ανιχνεύσει οποιοδήποτε αγώγιμο υλικό
Οι αναφερόμενες αποστάσεις είναι για μαλακό χάλυβα
Η απόδοση του αισθητήρα μπορεί να επηρεαστεί από: - Θερμοκρασία, υλικό στόχου και διαστάσεις στόχου.</a:t>
            </a:r>
            <a:endParaRPr lang="en-GB" sz="2000" dirty="0"/>
          </a:p>
        </p:txBody>
      </p:sp>
      <p:sp>
        <p:nvSpPr>
          <p:cNvPr id="141354" name="Rectangle 42"/>
          <p:cNvSpPr>
            <a:spLocks noChangeArrowheads="1"/>
          </p:cNvSpPr>
          <p:nvPr/>
        </p:nvSpPr>
        <p:spPr bwMode="auto">
          <a:xfrm>
            <a:off x="4914900" y="1365250"/>
            <a:ext cx="587375" cy="122238"/>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41355" name="Rectangle 43"/>
          <p:cNvSpPr>
            <a:spLocks noChangeArrowheads="1"/>
          </p:cNvSpPr>
          <p:nvPr/>
        </p:nvSpPr>
        <p:spPr bwMode="auto">
          <a:xfrm>
            <a:off x="4800600" y="806450"/>
            <a:ext cx="1162050" cy="366713"/>
          </a:xfrm>
          <a:prstGeom prst="rect">
            <a:avLst/>
          </a:prstGeom>
          <a:noFill/>
          <a:ln w="9525">
            <a:noFill/>
            <a:miter lim="800000"/>
            <a:headEnd/>
            <a:tailEnd/>
          </a:ln>
          <a:effectLst/>
        </p:spPr>
        <p:txBody>
          <a:bodyPr lIns="92075" tIns="46038" rIns="92075" bIns="46038">
            <a:spAutoFit/>
          </a:bodyPr>
          <a:lstStyle/>
          <a:p>
            <a:pPr>
              <a:spcBef>
                <a:spcPct val="50000"/>
              </a:spcBef>
            </a:pPr>
            <a:r>
              <a:rPr lang="en-GB" sz="1800"/>
              <a:t>Target</a:t>
            </a:r>
          </a:p>
        </p:txBody>
      </p:sp>
      <p:grpSp>
        <p:nvGrpSpPr>
          <p:cNvPr id="3" name="Group 64"/>
          <p:cNvGrpSpPr>
            <a:grpSpLocks/>
          </p:cNvGrpSpPr>
          <p:nvPr/>
        </p:nvGrpSpPr>
        <p:grpSpPr bwMode="auto">
          <a:xfrm>
            <a:off x="4954588" y="1931988"/>
            <a:ext cx="465137" cy="1376362"/>
            <a:chOff x="3121" y="1217"/>
            <a:chExt cx="293" cy="867"/>
          </a:xfrm>
        </p:grpSpPr>
        <p:sp>
          <p:nvSpPr>
            <p:cNvPr id="141356" name="Rectangle 44"/>
            <p:cNvSpPr>
              <a:spLocks noChangeArrowheads="1"/>
            </p:cNvSpPr>
            <p:nvPr/>
          </p:nvSpPr>
          <p:spPr bwMode="auto">
            <a:xfrm>
              <a:off x="3124" y="1217"/>
              <a:ext cx="289" cy="119"/>
            </a:xfrm>
            <a:prstGeom prst="rect">
              <a:avLst/>
            </a:prstGeom>
            <a:solidFill>
              <a:srgbClr val="8FAC97"/>
            </a:solidFill>
            <a:ln w="9525">
              <a:noFill/>
              <a:miter lim="800000"/>
              <a:headEnd/>
              <a:tailEnd/>
            </a:ln>
            <a:effectLst/>
          </p:spPr>
          <p:txBody>
            <a:bodyPr wrap="none" anchor="ctr"/>
            <a:lstStyle/>
            <a:p>
              <a:endParaRPr lang="en-GB"/>
            </a:p>
          </p:txBody>
        </p:sp>
        <p:sp>
          <p:nvSpPr>
            <p:cNvPr id="141357" name="Rectangle 45"/>
            <p:cNvSpPr>
              <a:spLocks noChangeArrowheads="1"/>
            </p:cNvSpPr>
            <p:nvPr/>
          </p:nvSpPr>
          <p:spPr bwMode="auto">
            <a:xfrm>
              <a:off x="3138" y="1221"/>
              <a:ext cx="260" cy="101"/>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41358" name="Rectangle 46"/>
            <p:cNvSpPr>
              <a:spLocks noChangeArrowheads="1"/>
            </p:cNvSpPr>
            <p:nvPr/>
          </p:nvSpPr>
          <p:spPr bwMode="auto">
            <a:xfrm>
              <a:off x="3300" y="1221"/>
              <a:ext cx="62"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141359" name="Rectangle 47"/>
            <p:cNvSpPr>
              <a:spLocks noChangeArrowheads="1"/>
            </p:cNvSpPr>
            <p:nvPr/>
          </p:nvSpPr>
          <p:spPr bwMode="auto">
            <a:xfrm>
              <a:off x="3171" y="1221"/>
              <a:ext cx="61" cy="62"/>
            </a:xfrm>
            <a:prstGeom prst="rect">
              <a:avLst/>
            </a:prstGeom>
            <a:solidFill>
              <a:schemeClr val="bg1"/>
            </a:solidFill>
            <a:ln w="12699">
              <a:solidFill>
                <a:schemeClr val="tx2"/>
              </a:solidFill>
              <a:miter lim="800000"/>
              <a:headEnd/>
              <a:tailEnd/>
            </a:ln>
            <a:effectLst/>
          </p:spPr>
          <p:txBody>
            <a:bodyPr wrap="none" anchor="ctr"/>
            <a:lstStyle/>
            <a:p>
              <a:endParaRPr lang="en-GB"/>
            </a:p>
          </p:txBody>
        </p:sp>
        <p:sp>
          <p:nvSpPr>
            <p:cNvPr id="141360" name="Rectangle 48"/>
            <p:cNvSpPr>
              <a:spLocks noChangeArrowheads="1"/>
            </p:cNvSpPr>
            <p:nvPr/>
          </p:nvSpPr>
          <p:spPr bwMode="auto">
            <a:xfrm>
              <a:off x="3127" y="1334"/>
              <a:ext cx="284" cy="4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1361" name="Line 49"/>
            <p:cNvSpPr>
              <a:spLocks noChangeShapeType="1"/>
            </p:cNvSpPr>
            <p:nvPr/>
          </p:nvSpPr>
          <p:spPr bwMode="auto">
            <a:xfrm flipV="1">
              <a:off x="3121" y="139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62" name="Line 50"/>
            <p:cNvSpPr>
              <a:spLocks noChangeShapeType="1"/>
            </p:cNvSpPr>
            <p:nvPr/>
          </p:nvSpPr>
          <p:spPr bwMode="auto">
            <a:xfrm flipV="1">
              <a:off x="3121" y="1430"/>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63" name="Line 51"/>
            <p:cNvSpPr>
              <a:spLocks noChangeShapeType="1"/>
            </p:cNvSpPr>
            <p:nvPr/>
          </p:nvSpPr>
          <p:spPr bwMode="auto">
            <a:xfrm flipV="1">
              <a:off x="3121" y="1464"/>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64" name="Line 52"/>
            <p:cNvSpPr>
              <a:spLocks noChangeShapeType="1"/>
            </p:cNvSpPr>
            <p:nvPr/>
          </p:nvSpPr>
          <p:spPr bwMode="auto">
            <a:xfrm flipV="1">
              <a:off x="3121" y="1501"/>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65" name="Line 53"/>
            <p:cNvSpPr>
              <a:spLocks noChangeShapeType="1"/>
            </p:cNvSpPr>
            <p:nvPr/>
          </p:nvSpPr>
          <p:spPr bwMode="auto">
            <a:xfrm flipV="1">
              <a:off x="3121" y="1533"/>
              <a:ext cx="293" cy="3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66" name="Line 54"/>
            <p:cNvSpPr>
              <a:spLocks noChangeShapeType="1"/>
            </p:cNvSpPr>
            <p:nvPr/>
          </p:nvSpPr>
          <p:spPr bwMode="auto">
            <a:xfrm flipV="1">
              <a:off x="3121" y="1569"/>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67" name="Line 55"/>
            <p:cNvSpPr>
              <a:spLocks noChangeShapeType="1"/>
            </p:cNvSpPr>
            <p:nvPr/>
          </p:nvSpPr>
          <p:spPr bwMode="auto">
            <a:xfrm flipV="1">
              <a:off x="3121" y="1603"/>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68" name="Line 56"/>
            <p:cNvSpPr>
              <a:spLocks noChangeShapeType="1"/>
            </p:cNvSpPr>
            <p:nvPr/>
          </p:nvSpPr>
          <p:spPr bwMode="auto">
            <a:xfrm flipV="1">
              <a:off x="3121" y="1639"/>
              <a:ext cx="293" cy="3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69" name="Line 57"/>
            <p:cNvSpPr>
              <a:spLocks noChangeShapeType="1"/>
            </p:cNvSpPr>
            <p:nvPr/>
          </p:nvSpPr>
          <p:spPr bwMode="auto">
            <a:xfrm flipV="1">
              <a:off x="3121" y="1673"/>
              <a:ext cx="293" cy="3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70" name="Line 58"/>
            <p:cNvSpPr>
              <a:spLocks noChangeShapeType="1"/>
            </p:cNvSpPr>
            <p:nvPr/>
          </p:nvSpPr>
          <p:spPr bwMode="auto">
            <a:xfrm flipV="1">
              <a:off x="3121" y="1707"/>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71" name="Line 59"/>
            <p:cNvSpPr>
              <a:spLocks noChangeShapeType="1"/>
            </p:cNvSpPr>
            <p:nvPr/>
          </p:nvSpPr>
          <p:spPr bwMode="auto">
            <a:xfrm flipV="1">
              <a:off x="3121" y="1741"/>
              <a:ext cx="293" cy="34"/>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72" name="Line 60"/>
            <p:cNvSpPr>
              <a:spLocks noChangeShapeType="1"/>
            </p:cNvSpPr>
            <p:nvPr/>
          </p:nvSpPr>
          <p:spPr bwMode="auto">
            <a:xfrm flipV="1">
              <a:off x="3121" y="1365"/>
              <a:ext cx="293" cy="3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373" name="Rectangle 61"/>
            <p:cNvSpPr>
              <a:spLocks noChangeArrowheads="1"/>
            </p:cNvSpPr>
            <p:nvPr/>
          </p:nvSpPr>
          <p:spPr bwMode="auto">
            <a:xfrm>
              <a:off x="3146" y="1814"/>
              <a:ext cx="246" cy="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1374" name="Rectangle 62"/>
            <p:cNvSpPr>
              <a:spLocks noChangeArrowheads="1"/>
            </p:cNvSpPr>
            <p:nvPr/>
          </p:nvSpPr>
          <p:spPr bwMode="auto">
            <a:xfrm>
              <a:off x="3332" y="1847"/>
              <a:ext cx="34" cy="237"/>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41375" name="Arc 63"/>
            <p:cNvSpPr>
              <a:spLocks/>
            </p:cNvSpPr>
            <p:nvPr/>
          </p:nvSpPr>
          <p:spPr bwMode="auto">
            <a:xfrm rot="10680000">
              <a:off x="3169" y="1843"/>
              <a:ext cx="71" cy="49"/>
            </a:xfrm>
            <a:custGeom>
              <a:avLst/>
              <a:gdLst>
                <a:gd name="G0" fmla="+- 21600 0 0"/>
                <a:gd name="G1" fmla="+- 21600 0 0"/>
                <a:gd name="G2" fmla="+- 21600 0 0"/>
                <a:gd name="T0" fmla="*/ 0 w 43200"/>
                <a:gd name="T1" fmla="*/ 21600 h 22569"/>
                <a:gd name="T2" fmla="*/ 43178 w 43200"/>
                <a:gd name="T3" fmla="*/ 22569 h 22569"/>
                <a:gd name="T4" fmla="*/ 21600 w 43200"/>
                <a:gd name="T5" fmla="*/ 21600 h 22569"/>
              </a:gdLst>
              <a:ahLst/>
              <a:cxnLst>
                <a:cxn ang="0">
                  <a:pos x="T0" y="T1"/>
                </a:cxn>
                <a:cxn ang="0">
                  <a:pos x="T2" y="T3"/>
                </a:cxn>
                <a:cxn ang="0">
                  <a:pos x="T4" y="T5"/>
                </a:cxn>
              </a:cxnLst>
              <a:rect l="0" t="0" r="r" b="b"/>
              <a:pathLst>
                <a:path w="43200" h="22569" fill="none" extrusionOk="0">
                  <a:moveTo>
                    <a:pt x="0" y="21600"/>
                  </a:moveTo>
                  <a:cubicBezTo>
                    <a:pt x="0" y="9670"/>
                    <a:pt x="9670" y="0"/>
                    <a:pt x="21600" y="0"/>
                  </a:cubicBezTo>
                  <a:cubicBezTo>
                    <a:pt x="33529" y="0"/>
                    <a:pt x="43200" y="9670"/>
                    <a:pt x="43200" y="21600"/>
                  </a:cubicBezTo>
                  <a:cubicBezTo>
                    <a:pt x="43200" y="21923"/>
                    <a:pt x="43192" y="22246"/>
                    <a:pt x="43178" y="22569"/>
                  </a:cubicBezTo>
                </a:path>
                <a:path w="43200" h="22569" stroke="0" extrusionOk="0">
                  <a:moveTo>
                    <a:pt x="0" y="21600"/>
                  </a:moveTo>
                  <a:cubicBezTo>
                    <a:pt x="0" y="9670"/>
                    <a:pt x="9670" y="0"/>
                    <a:pt x="21600" y="0"/>
                  </a:cubicBezTo>
                  <a:cubicBezTo>
                    <a:pt x="33529" y="0"/>
                    <a:pt x="43200" y="9670"/>
                    <a:pt x="43200" y="21600"/>
                  </a:cubicBezTo>
                  <a:cubicBezTo>
                    <a:pt x="43200" y="21923"/>
                    <a:pt x="43192" y="22246"/>
                    <a:pt x="43178" y="22569"/>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grpSp>
      <p:grpSp>
        <p:nvGrpSpPr>
          <p:cNvPr id="4" name="Group 99"/>
          <p:cNvGrpSpPr>
            <a:grpSpLocks/>
          </p:cNvGrpSpPr>
          <p:nvPr/>
        </p:nvGrpSpPr>
        <p:grpSpPr bwMode="auto">
          <a:xfrm>
            <a:off x="4991100" y="1625600"/>
            <a:ext cx="415925" cy="466725"/>
            <a:chOff x="3144" y="1024"/>
            <a:chExt cx="262" cy="294"/>
          </a:xfrm>
        </p:grpSpPr>
        <p:grpSp>
          <p:nvGrpSpPr>
            <p:cNvPr id="5" name="Group 81"/>
            <p:cNvGrpSpPr>
              <a:grpSpLocks/>
            </p:cNvGrpSpPr>
            <p:nvPr/>
          </p:nvGrpSpPr>
          <p:grpSpPr bwMode="auto">
            <a:xfrm>
              <a:off x="3144" y="1024"/>
              <a:ext cx="133" cy="294"/>
              <a:chOff x="3144" y="1024"/>
              <a:chExt cx="133" cy="294"/>
            </a:xfrm>
          </p:grpSpPr>
          <p:grpSp>
            <p:nvGrpSpPr>
              <p:cNvPr id="6" name="Group 68"/>
              <p:cNvGrpSpPr>
                <a:grpSpLocks/>
              </p:cNvGrpSpPr>
              <p:nvPr/>
            </p:nvGrpSpPr>
            <p:grpSpPr bwMode="auto">
              <a:xfrm>
                <a:off x="3165" y="1107"/>
                <a:ext cx="90" cy="182"/>
                <a:chOff x="3165" y="1107"/>
                <a:chExt cx="90" cy="182"/>
              </a:xfrm>
            </p:grpSpPr>
            <p:sp>
              <p:nvSpPr>
                <p:cNvPr id="141377" name="Freeform 65"/>
                <p:cNvSpPr>
                  <a:spLocks/>
                </p:cNvSpPr>
                <p:nvPr/>
              </p:nvSpPr>
              <p:spPr bwMode="auto">
                <a:xfrm>
                  <a:off x="3165"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141378" name="Arc 66"/>
                <p:cNvSpPr>
                  <a:spLocks/>
                </p:cNvSpPr>
                <p:nvPr/>
              </p:nvSpPr>
              <p:spPr bwMode="auto">
                <a:xfrm rot="10800000">
                  <a:off x="3165" y="1107"/>
                  <a:ext cx="44"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141379" name="Arc 67"/>
                <p:cNvSpPr>
                  <a:spLocks/>
                </p:cNvSpPr>
                <p:nvPr/>
              </p:nvSpPr>
              <p:spPr bwMode="auto">
                <a:xfrm rot="10800000">
                  <a:off x="3212" y="1107"/>
                  <a:ext cx="43"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7" name="Group 72"/>
              <p:cNvGrpSpPr>
                <a:grpSpLocks/>
              </p:cNvGrpSpPr>
              <p:nvPr/>
            </p:nvGrpSpPr>
            <p:grpSpPr bwMode="auto">
              <a:xfrm>
                <a:off x="3158" y="1081"/>
                <a:ext cx="104" cy="219"/>
                <a:chOff x="3158" y="1081"/>
                <a:chExt cx="104" cy="219"/>
              </a:xfrm>
            </p:grpSpPr>
            <p:sp>
              <p:nvSpPr>
                <p:cNvPr id="141381" name="Freeform 69"/>
                <p:cNvSpPr>
                  <a:spLocks/>
                </p:cNvSpPr>
                <p:nvPr/>
              </p:nvSpPr>
              <p:spPr bwMode="auto">
                <a:xfrm>
                  <a:off x="3158"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141382" name="Arc 70"/>
                <p:cNvSpPr>
                  <a:spLocks/>
                </p:cNvSpPr>
                <p:nvPr/>
              </p:nvSpPr>
              <p:spPr bwMode="auto">
                <a:xfrm rot="10800000">
                  <a:off x="3158"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141383" name="Arc 71"/>
                <p:cNvSpPr>
                  <a:spLocks/>
                </p:cNvSpPr>
                <p:nvPr/>
              </p:nvSpPr>
              <p:spPr bwMode="auto">
                <a:xfrm rot="10800000">
                  <a:off x="3212"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8" name="Group 76"/>
              <p:cNvGrpSpPr>
                <a:grpSpLocks/>
              </p:cNvGrpSpPr>
              <p:nvPr/>
            </p:nvGrpSpPr>
            <p:grpSpPr bwMode="auto">
              <a:xfrm>
                <a:off x="3151" y="1058"/>
                <a:ext cx="118" cy="250"/>
                <a:chOff x="3151" y="1058"/>
                <a:chExt cx="118" cy="250"/>
              </a:xfrm>
            </p:grpSpPr>
            <p:sp>
              <p:nvSpPr>
                <p:cNvPr id="141385" name="Freeform 73"/>
                <p:cNvSpPr>
                  <a:spLocks/>
                </p:cNvSpPr>
                <p:nvPr/>
              </p:nvSpPr>
              <p:spPr bwMode="auto">
                <a:xfrm>
                  <a:off x="3152"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141386" name="Arc 74"/>
                <p:cNvSpPr>
                  <a:spLocks/>
                </p:cNvSpPr>
                <p:nvPr/>
              </p:nvSpPr>
              <p:spPr bwMode="auto">
                <a:xfrm rot="10800000">
                  <a:off x="3151" y="1058"/>
                  <a:ext cx="58" cy="122"/>
                </a:xfrm>
                <a:custGeom>
                  <a:avLst/>
                  <a:gdLst>
                    <a:gd name="G0" fmla="+- 384 0 0"/>
                    <a:gd name="G1" fmla="+- 181 0 0"/>
                    <a:gd name="G2" fmla="+- 21600 0 0"/>
                    <a:gd name="T0" fmla="*/ 21983 w 21984"/>
                    <a:gd name="T1" fmla="*/ 0 h 21781"/>
                    <a:gd name="T2" fmla="*/ 0 w 21984"/>
                    <a:gd name="T3" fmla="*/ 21778 h 21781"/>
                    <a:gd name="T4" fmla="*/ 384 w 21984"/>
                    <a:gd name="T5" fmla="*/ 181 h 21781"/>
                  </a:gdLst>
                  <a:ahLst/>
                  <a:cxnLst>
                    <a:cxn ang="0">
                      <a:pos x="T0" y="T1"/>
                    </a:cxn>
                    <a:cxn ang="0">
                      <a:pos x="T2" y="T3"/>
                    </a:cxn>
                    <a:cxn ang="0">
                      <a:pos x="T4" y="T5"/>
                    </a:cxn>
                  </a:cxnLst>
                  <a:rect l="0" t="0" r="r" b="b"/>
                  <a:pathLst>
                    <a:path w="21984" h="21781" fill="none" extrusionOk="0">
                      <a:moveTo>
                        <a:pt x="21983" y="-1"/>
                      </a:moveTo>
                      <a:cubicBezTo>
                        <a:pt x="21983" y="60"/>
                        <a:pt x="21984" y="120"/>
                        <a:pt x="21984" y="181"/>
                      </a:cubicBezTo>
                      <a:cubicBezTo>
                        <a:pt x="21984" y="12110"/>
                        <a:pt x="12313" y="21781"/>
                        <a:pt x="384" y="21781"/>
                      </a:cubicBezTo>
                      <a:cubicBezTo>
                        <a:pt x="255" y="21781"/>
                        <a:pt x="127" y="21779"/>
                        <a:pt x="0" y="21777"/>
                      </a:cubicBezTo>
                    </a:path>
                    <a:path w="21984" h="21781" stroke="0" extrusionOk="0">
                      <a:moveTo>
                        <a:pt x="21983" y="-1"/>
                      </a:moveTo>
                      <a:cubicBezTo>
                        <a:pt x="21983" y="60"/>
                        <a:pt x="21984" y="120"/>
                        <a:pt x="21984" y="181"/>
                      </a:cubicBezTo>
                      <a:cubicBezTo>
                        <a:pt x="21984" y="12110"/>
                        <a:pt x="12313" y="21781"/>
                        <a:pt x="384" y="21781"/>
                      </a:cubicBezTo>
                      <a:cubicBezTo>
                        <a:pt x="255" y="21781"/>
                        <a:pt x="127" y="21779"/>
                        <a:pt x="0" y="21777"/>
                      </a:cubicBezTo>
                      <a:lnTo>
                        <a:pt x="384" y="181"/>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141387" name="Arc 75"/>
                <p:cNvSpPr>
                  <a:spLocks/>
                </p:cNvSpPr>
                <p:nvPr/>
              </p:nvSpPr>
              <p:spPr bwMode="auto">
                <a:xfrm rot="10800000">
                  <a:off x="3213"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9" name="Group 80"/>
              <p:cNvGrpSpPr>
                <a:grpSpLocks/>
              </p:cNvGrpSpPr>
              <p:nvPr/>
            </p:nvGrpSpPr>
            <p:grpSpPr bwMode="auto">
              <a:xfrm>
                <a:off x="3144" y="1024"/>
                <a:ext cx="133" cy="294"/>
                <a:chOff x="3144" y="1024"/>
                <a:chExt cx="133" cy="294"/>
              </a:xfrm>
            </p:grpSpPr>
            <p:sp>
              <p:nvSpPr>
                <p:cNvPr id="141389" name="Freeform 77"/>
                <p:cNvSpPr>
                  <a:spLocks/>
                </p:cNvSpPr>
                <p:nvPr/>
              </p:nvSpPr>
              <p:spPr bwMode="auto">
                <a:xfrm>
                  <a:off x="314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141390" name="Arc 78"/>
                <p:cNvSpPr>
                  <a:spLocks/>
                </p:cNvSpPr>
                <p:nvPr/>
              </p:nvSpPr>
              <p:spPr bwMode="auto">
                <a:xfrm rot="10800000">
                  <a:off x="3144"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141391" name="Arc 79"/>
                <p:cNvSpPr>
                  <a:spLocks/>
                </p:cNvSpPr>
                <p:nvPr/>
              </p:nvSpPr>
              <p:spPr bwMode="auto">
                <a:xfrm rot="10800000">
                  <a:off x="3213"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nvGrpSpPr>
            <p:cNvPr id="10" name="Group 98"/>
            <p:cNvGrpSpPr>
              <a:grpSpLocks/>
            </p:cNvGrpSpPr>
            <p:nvPr/>
          </p:nvGrpSpPr>
          <p:grpSpPr bwMode="auto">
            <a:xfrm>
              <a:off x="3273" y="1024"/>
              <a:ext cx="133" cy="294"/>
              <a:chOff x="3273" y="1024"/>
              <a:chExt cx="133" cy="294"/>
            </a:xfrm>
          </p:grpSpPr>
          <p:grpSp>
            <p:nvGrpSpPr>
              <p:cNvPr id="11" name="Group 85"/>
              <p:cNvGrpSpPr>
                <a:grpSpLocks/>
              </p:cNvGrpSpPr>
              <p:nvPr/>
            </p:nvGrpSpPr>
            <p:grpSpPr bwMode="auto">
              <a:xfrm>
                <a:off x="3294" y="1107"/>
                <a:ext cx="92" cy="182"/>
                <a:chOff x="3294" y="1107"/>
                <a:chExt cx="92" cy="182"/>
              </a:xfrm>
            </p:grpSpPr>
            <p:sp>
              <p:nvSpPr>
                <p:cNvPr id="141394" name="Freeform 82"/>
                <p:cNvSpPr>
                  <a:spLocks/>
                </p:cNvSpPr>
                <p:nvPr/>
              </p:nvSpPr>
              <p:spPr bwMode="auto">
                <a:xfrm>
                  <a:off x="3294" y="1196"/>
                  <a:ext cx="89" cy="93"/>
                </a:xfrm>
                <a:custGeom>
                  <a:avLst/>
                  <a:gdLst/>
                  <a:ahLst/>
                  <a:cxnLst>
                    <a:cxn ang="0">
                      <a:pos x="0" y="1"/>
                    </a:cxn>
                    <a:cxn ang="0">
                      <a:pos x="0" y="92"/>
                    </a:cxn>
                    <a:cxn ang="0">
                      <a:pos x="88" y="92"/>
                    </a:cxn>
                    <a:cxn ang="0">
                      <a:pos x="88" y="0"/>
                    </a:cxn>
                  </a:cxnLst>
                  <a:rect l="0" t="0" r="r" b="b"/>
                  <a:pathLst>
                    <a:path w="89" h="93">
                      <a:moveTo>
                        <a:pt x="0" y="1"/>
                      </a:moveTo>
                      <a:lnTo>
                        <a:pt x="0" y="92"/>
                      </a:lnTo>
                      <a:lnTo>
                        <a:pt x="88" y="92"/>
                      </a:lnTo>
                      <a:lnTo>
                        <a:pt x="88"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141395" name="Arc 83"/>
                <p:cNvSpPr>
                  <a:spLocks/>
                </p:cNvSpPr>
                <p:nvPr/>
              </p:nvSpPr>
              <p:spPr bwMode="auto">
                <a:xfrm rot="10800000">
                  <a:off x="3294" y="1107"/>
                  <a:ext cx="43" cy="8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141396" name="Arc 84"/>
                <p:cNvSpPr>
                  <a:spLocks/>
                </p:cNvSpPr>
                <p:nvPr/>
              </p:nvSpPr>
              <p:spPr bwMode="auto">
                <a:xfrm rot="10800000">
                  <a:off x="3341" y="1107"/>
                  <a:ext cx="45" cy="8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2" name="Group 89"/>
              <p:cNvGrpSpPr>
                <a:grpSpLocks/>
              </p:cNvGrpSpPr>
              <p:nvPr/>
            </p:nvGrpSpPr>
            <p:grpSpPr bwMode="auto">
              <a:xfrm>
                <a:off x="3286" y="1081"/>
                <a:ext cx="105" cy="219"/>
                <a:chOff x="3286" y="1081"/>
                <a:chExt cx="105" cy="219"/>
              </a:xfrm>
            </p:grpSpPr>
            <p:sp>
              <p:nvSpPr>
                <p:cNvPr id="141398" name="Freeform 86"/>
                <p:cNvSpPr>
                  <a:spLocks/>
                </p:cNvSpPr>
                <p:nvPr/>
              </p:nvSpPr>
              <p:spPr bwMode="auto">
                <a:xfrm>
                  <a:off x="3287" y="1186"/>
                  <a:ext cx="103" cy="114"/>
                </a:xfrm>
                <a:custGeom>
                  <a:avLst/>
                  <a:gdLst/>
                  <a:ahLst/>
                  <a:cxnLst>
                    <a:cxn ang="0">
                      <a:pos x="0" y="1"/>
                    </a:cxn>
                    <a:cxn ang="0">
                      <a:pos x="0" y="113"/>
                    </a:cxn>
                    <a:cxn ang="0">
                      <a:pos x="102" y="113"/>
                    </a:cxn>
                    <a:cxn ang="0">
                      <a:pos x="102" y="0"/>
                    </a:cxn>
                  </a:cxnLst>
                  <a:rect l="0" t="0" r="r" b="b"/>
                  <a:pathLst>
                    <a:path w="103" h="114">
                      <a:moveTo>
                        <a:pt x="0" y="1"/>
                      </a:moveTo>
                      <a:lnTo>
                        <a:pt x="0" y="113"/>
                      </a:lnTo>
                      <a:lnTo>
                        <a:pt x="102" y="113"/>
                      </a:lnTo>
                      <a:lnTo>
                        <a:pt x="102"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141399" name="Arc 87"/>
                <p:cNvSpPr>
                  <a:spLocks/>
                </p:cNvSpPr>
                <p:nvPr/>
              </p:nvSpPr>
              <p:spPr bwMode="auto">
                <a:xfrm rot="10800000">
                  <a:off x="3286" y="1081"/>
                  <a:ext cx="51" cy="106"/>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141400" name="Arc 88"/>
                <p:cNvSpPr>
                  <a:spLocks/>
                </p:cNvSpPr>
                <p:nvPr/>
              </p:nvSpPr>
              <p:spPr bwMode="auto">
                <a:xfrm rot="10800000">
                  <a:off x="3341" y="1081"/>
                  <a:ext cx="50" cy="106"/>
                </a:xfrm>
                <a:custGeom>
                  <a:avLst/>
                  <a:gdLst>
                    <a:gd name="G0" fmla="+- 21600 0 0"/>
                    <a:gd name="G1" fmla="+- 207 0 0"/>
                    <a:gd name="G2" fmla="+- 21600 0 0"/>
                    <a:gd name="T0" fmla="*/ 21600 w 21600"/>
                    <a:gd name="T1" fmla="*/ 21807 h 21807"/>
                    <a:gd name="T2" fmla="*/ 1 w 21600"/>
                    <a:gd name="T3" fmla="*/ 0 h 21807"/>
                    <a:gd name="T4" fmla="*/ 21600 w 21600"/>
                    <a:gd name="T5" fmla="*/ 207 h 21807"/>
                  </a:gdLst>
                  <a:ahLst/>
                  <a:cxnLst>
                    <a:cxn ang="0">
                      <a:pos x="T0" y="T1"/>
                    </a:cxn>
                    <a:cxn ang="0">
                      <a:pos x="T2" y="T3"/>
                    </a:cxn>
                    <a:cxn ang="0">
                      <a:pos x="T4" y="T5"/>
                    </a:cxn>
                  </a:cxnLst>
                  <a:rect l="0" t="0" r="r" b="b"/>
                  <a:pathLst>
                    <a:path w="21600" h="21807" fill="none" extrusionOk="0">
                      <a:moveTo>
                        <a:pt x="21600" y="21807"/>
                      </a:moveTo>
                      <a:cubicBezTo>
                        <a:pt x="9670" y="21807"/>
                        <a:pt x="0" y="12136"/>
                        <a:pt x="0" y="207"/>
                      </a:cubicBezTo>
                      <a:cubicBezTo>
                        <a:pt x="-1" y="137"/>
                        <a:pt x="0" y="68"/>
                        <a:pt x="0" y="-1"/>
                      </a:cubicBezTo>
                    </a:path>
                    <a:path w="21600" h="21807" stroke="0" extrusionOk="0">
                      <a:moveTo>
                        <a:pt x="21600" y="21807"/>
                      </a:moveTo>
                      <a:cubicBezTo>
                        <a:pt x="9670" y="21807"/>
                        <a:pt x="0" y="12136"/>
                        <a:pt x="0" y="207"/>
                      </a:cubicBezTo>
                      <a:cubicBezTo>
                        <a:pt x="-1" y="137"/>
                        <a:pt x="0" y="68"/>
                        <a:pt x="0" y="-1"/>
                      </a:cubicBezTo>
                      <a:lnTo>
                        <a:pt x="21600" y="207"/>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3" name="Group 93"/>
              <p:cNvGrpSpPr>
                <a:grpSpLocks/>
              </p:cNvGrpSpPr>
              <p:nvPr/>
            </p:nvGrpSpPr>
            <p:grpSpPr bwMode="auto">
              <a:xfrm>
                <a:off x="3280" y="1059"/>
                <a:ext cx="118" cy="249"/>
                <a:chOff x="3280" y="1059"/>
                <a:chExt cx="118" cy="249"/>
              </a:xfrm>
            </p:grpSpPr>
            <p:sp>
              <p:nvSpPr>
                <p:cNvPr id="141402" name="Freeform 90"/>
                <p:cNvSpPr>
                  <a:spLocks/>
                </p:cNvSpPr>
                <p:nvPr/>
              </p:nvSpPr>
              <p:spPr bwMode="auto">
                <a:xfrm>
                  <a:off x="3280" y="1181"/>
                  <a:ext cx="116" cy="127"/>
                </a:xfrm>
                <a:custGeom>
                  <a:avLst/>
                  <a:gdLst/>
                  <a:ahLst/>
                  <a:cxnLst>
                    <a:cxn ang="0">
                      <a:pos x="0" y="1"/>
                    </a:cxn>
                    <a:cxn ang="0">
                      <a:pos x="0" y="126"/>
                    </a:cxn>
                    <a:cxn ang="0">
                      <a:pos x="115" y="126"/>
                    </a:cxn>
                    <a:cxn ang="0">
                      <a:pos x="115" y="0"/>
                    </a:cxn>
                  </a:cxnLst>
                  <a:rect l="0" t="0" r="r" b="b"/>
                  <a:pathLst>
                    <a:path w="116" h="127">
                      <a:moveTo>
                        <a:pt x="0" y="1"/>
                      </a:moveTo>
                      <a:lnTo>
                        <a:pt x="0" y="126"/>
                      </a:lnTo>
                      <a:lnTo>
                        <a:pt x="115" y="126"/>
                      </a:lnTo>
                      <a:lnTo>
                        <a:pt x="115"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141403" name="Arc 91"/>
                <p:cNvSpPr>
                  <a:spLocks/>
                </p:cNvSpPr>
                <p:nvPr/>
              </p:nvSpPr>
              <p:spPr bwMode="auto">
                <a:xfrm rot="10800000">
                  <a:off x="3280" y="1059"/>
                  <a:ext cx="57" cy="121"/>
                </a:xfrm>
                <a:custGeom>
                  <a:avLst/>
                  <a:gdLst>
                    <a:gd name="G0" fmla="+- 0 0 0"/>
                    <a:gd name="G1" fmla="+- 179 0 0"/>
                    <a:gd name="G2" fmla="+- 21600 0 0"/>
                    <a:gd name="T0" fmla="*/ 21599 w 21600"/>
                    <a:gd name="T1" fmla="*/ 0 h 21779"/>
                    <a:gd name="T2" fmla="*/ 0 w 21600"/>
                    <a:gd name="T3" fmla="*/ 21779 h 21779"/>
                    <a:gd name="T4" fmla="*/ 0 w 21600"/>
                    <a:gd name="T5" fmla="*/ 179 h 21779"/>
                  </a:gdLst>
                  <a:ahLst/>
                  <a:cxnLst>
                    <a:cxn ang="0">
                      <a:pos x="T0" y="T1"/>
                    </a:cxn>
                    <a:cxn ang="0">
                      <a:pos x="T2" y="T3"/>
                    </a:cxn>
                    <a:cxn ang="0">
                      <a:pos x="T4" y="T5"/>
                    </a:cxn>
                  </a:cxnLst>
                  <a:rect l="0" t="0" r="r" b="b"/>
                  <a:pathLst>
                    <a:path w="21600" h="21779" fill="none" extrusionOk="0">
                      <a:moveTo>
                        <a:pt x="21599" y="-1"/>
                      </a:moveTo>
                      <a:cubicBezTo>
                        <a:pt x="21599" y="59"/>
                        <a:pt x="21600" y="119"/>
                        <a:pt x="21600" y="179"/>
                      </a:cubicBezTo>
                      <a:cubicBezTo>
                        <a:pt x="21600" y="12108"/>
                        <a:pt x="11929" y="21778"/>
                        <a:pt x="0" y="21779"/>
                      </a:cubicBezTo>
                    </a:path>
                    <a:path w="21600" h="21779" stroke="0" extrusionOk="0">
                      <a:moveTo>
                        <a:pt x="21599" y="-1"/>
                      </a:moveTo>
                      <a:cubicBezTo>
                        <a:pt x="21599" y="59"/>
                        <a:pt x="21600" y="119"/>
                        <a:pt x="21600" y="179"/>
                      </a:cubicBezTo>
                      <a:cubicBezTo>
                        <a:pt x="21600" y="12108"/>
                        <a:pt x="11929" y="21778"/>
                        <a:pt x="0" y="21779"/>
                      </a:cubicBezTo>
                      <a:lnTo>
                        <a:pt x="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141404" name="Arc 92"/>
                <p:cNvSpPr>
                  <a:spLocks/>
                </p:cNvSpPr>
                <p:nvPr/>
              </p:nvSpPr>
              <p:spPr bwMode="auto">
                <a:xfrm rot="10800000">
                  <a:off x="3342" y="1059"/>
                  <a:ext cx="56" cy="121"/>
                </a:xfrm>
                <a:custGeom>
                  <a:avLst/>
                  <a:gdLst>
                    <a:gd name="G0" fmla="+- 21600 0 0"/>
                    <a:gd name="G1" fmla="+- 179 0 0"/>
                    <a:gd name="G2" fmla="+- 21600 0 0"/>
                    <a:gd name="T0" fmla="*/ 21600 w 21600"/>
                    <a:gd name="T1" fmla="*/ 21779 h 21779"/>
                    <a:gd name="T2" fmla="*/ 1 w 21600"/>
                    <a:gd name="T3" fmla="*/ 0 h 21779"/>
                    <a:gd name="T4" fmla="*/ 21600 w 21600"/>
                    <a:gd name="T5" fmla="*/ 179 h 21779"/>
                  </a:gdLst>
                  <a:ahLst/>
                  <a:cxnLst>
                    <a:cxn ang="0">
                      <a:pos x="T0" y="T1"/>
                    </a:cxn>
                    <a:cxn ang="0">
                      <a:pos x="T2" y="T3"/>
                    </a:cxn>
                    <a:cxn ang="0">
                      <a:pos x="T4" y="T5"/>
                    </a:cxn>
                  </a:cxnLst>
                  <a:rect l="0" t="0" r="r" b="b"/>
                  <a:pathLst>
                    <a:path w="21600" h="21779" fill="none" extrusionOk="0">
                      <a:moveTo>
                        <a:pt x="21600" y="21779"/>
                      </a:moveTo>
                      <a:cubicBezTo>
                        <a:pt x="9670" y="21779"/>
                        <a:pt x="0" y="12108"/>
                        <a:pt x="0" y="179"/>
                      </a:cubicBezTo>
                      <a:cubicBezTo>
                        <a:pt x="-1" y="119"/>
                        <a:pt x="0" y="59"/>
                        <a:pt x="0" y="-1"/>
                      </a:cubicBezTo>
                    </a:path>
                    <a:path w="21600" h="21779" stroke="0" extrusionOk="0">
                      <a:moveTo>
                        <a:pt x="21600" y="21779"/>
                      </a:moveTo>
                      <a:cubicBezTo>
                        <a:pt x="9670" y="21779"/>
                        <a:pt x="0" y="12108"/>
                        <a:pt x="0" y="179"/>
                      </a:cubicBezTo>
                      <a:cubicBezTo>
                        <a:pt x="-1" y="119"/>
                        <a:pt x="0" y="59"/>
                        <a:pt x="0" y="-1"/>
                      </a:cubicBezTo>
                      <a:lnTo>
                        <a:pt x="21600" y="179"/>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nvGrpSpPr>
              <p:cNvPr id="14" name="Group 97"/>
              <p:cNvGrpSpPr>
                <a:grpSpLocks/>
              </p:cNvGrpSpPr>
              <p:nvPr/>
            </p:nvGrpSpPr>
            <p:grpSpPr bwMode="auto">
              <a:xfrm>
                <a:off x="3273" y="1024"/>
                <a:ext cx="133" cy="294"/>
                <a:chOff x="3273" y="1024"/>
                <a:chExt cx="133" cy="294"/>
              </a:xfrm>
            </p:grpSpPr>
            <p:sp>
              <p:nvSpPr>
                <p:cNvPr id="141406" name="Freeform 94"/>
                <p:cNvSpPr>
                  <a:spLocks/>
                </p:cNvSpPr>
                <p:nvPr/>
              </p:nvSpPr>
              <p:spPr bwMode="auto">
                <a:xfrm>
                  <a:off x="3274" y="1168"/>
                  <a:ext cx="131" cy="150"/>
                </a:xfrm>
                <a:custGeom>
                  <a:avLst/>
                  <a:gdLst/>
                  <a:ahLst/>
                  <a:cxnLst>
                    <a:cxn ang="0">
                      <a:pos x="0" y="2"/>
                    </a:cxn>
                    <a:cxn ang="0">
                      <a:pos x="0" y="149"/>
                    </a:cxn>
                    <a:cxn ang="0">
                      <a:pos x="130" y="149"/>
                    </a:cxn>
                    <a:cxn ang="0">
                      <a:pos x="130" y="0"/>
                    </a:cxn>
                  </a:cxnLst>
                  <a:rect l="0" t="0" r="r" b="b"/>
                  <a:pathLst>
                    <a:path w="131" h="150">
                      <a:moveTo>
                        <a:pt x="0" y="2"/>
                      </a:moveTo>
                      <a:lnTo>
                        <a:pt x="0" y="149"/>
                      </a:lnTo>
                      <a:lnTo>
                        <a:pt x="130" y="149"/>
                      </a:lnTo>
                      <a:lnTo>
                        <a:pt x="130" y="0"/>
                      </a:lnTo>
                    </a:path>
                  </a:pathLst>
                </a:custGeom>
                <a:noFill/>
                <a:ln w="12699" cap="rnd" cmpd="sng">
                  <a:solidFill>
                    <a:srgbClr val="CC0000"/>
                  </a:solidFill>
                  <a:prstDash val="dash"/>
                  <a:round/>
                  <a:headEnd type="none" w="sm" len="sm"/>
                  <a:tailEnd type="none" w="sm" len="sm"/>
                </a:ln>
                <a:effectLst/>
              </p:spPr>
              <p:txBody>
                <a:bodyPr/>
                <a:lstStyle/>
                <a:p>
                  <a:endParaRPr lang="en-GB"/>
                </a:p>
              </p:txBody>
            </p:sp>
            <p:sp>
              <p:nvSpPr>
                <p:cNvPr id="141407" name="Arc 95"/>
                <p:cNvSpPr>
                  <a:spLocks/>
                </p:cNvSpPr>
                <p:nvPr/>
              </p:nvSpPr>
              <p:spPr bwMode="auto">
                <a:xfrm rot="10800000">
                  <a:off x="3273" y="1024"/>
                  <a:ext cx="65" cy="144"/>
                </a:xfrm>
                <a:custGeom>
                  <a:avLst/>
                  <a:gdLst>
                    <a:gd name="G0" fmla="+- 341 0 0"/>
                    <a:gd name="G1" fmla="+- 153 0 0"/>
                    <a:gd name="G2" fmla="+- 21600 0 0"/>
                    <a:gd name="T0" fmla="*/ 21940 w 21941"/>
                    <a:gd name="T1" fmla="*/ 0 h 21753"/>
                    <a:gd name="T2" fmla="*/ 0 w 21941"/>
                    <a:gd name="T3" fmla="*/ 21750 h 21753"/>
                    <a:gd name="T4" fmla="*/ 341 w 21941"/>
                    <a:gd name="T5" fmla="*/ 153 h 21753"/>
                  </a:gdLst>
                  <a:ahLst/>
                  <a:cxnLst>
                    <a:cxn ang="0">
                      <a:pos x="T0" y="T1"/>
                    </a:cxn>
                    <a:cxn ang="0">
                      <a:pos x="T2" y="T3"/>
                    </a:cxn>
                    <a:cxn ang="0">
                      <a:pos x="T4" y="T5"/>
                    </a:cxn>
                  </a:cxnLst>
                  <a:rect l="0" t="0" r="r" b="b"/>
                  <a:pathLst>
                    <a:path w="21941" h="21753" fill="none" extrusionOk="0">
                      <a:moveTo>
                        <a:pt x="21940" y="-1"/>
                      </a:moveTo>
                      <a:cubicBezTo>
                        <a:pt x="21940" y="50"/>
                        <a:pt x="21941" y="101"/>
                        <a:pt x="21941" y="153"/>
                      </a:cubicBezTo>
                      <a:cubicBezTo>
                        <a:pt x="21941" y="12082"/>
                        <a:pt x="12270" y="21753"/>
                        <a:pt x="341" y="21753"/>
                      </a:cubicBezTo>
                      <a:cubicBezTo>
                        <a:pt x="227" y="21753"/>
                        <a:pt x="113" y="21752"/>
                        <a:pt x="-1" y="21750"/>
                      </a:cubicBezTo>
                    </a:path>
                    <a:path w="21941" h="21753" stroke="0" extrusionOk="0">
                      <a:moveTo>
                        <a:pt x="21940" y="-1"/>
                      </a:moveTo>
                      <a:cubicBezTo>
                        <a:pt x="21940" y="50"/>
                        <a:pt x="21941" y="101"/>
                        <a:pt x="21941" y="153"/>
                      </a:cubicBezTo>
                      <a:cubicBezTo>
                        <a:pt x="21941" y="12082"/>
                        <a:pt x="12270" y="21753"/>
                        <a:pt x="341" y="21753"/>
                      </a:cubicBezTo>
                      <a:cubicBezTo>
                        <a:pt x="227" y="21753"/>
                        <a:pt x="113" y="21752"/>
                        <a:pt x="-1" y="21750"/>
                      </a:cubicBezTo>
                      <a:lnTo>
                        <a:pt x="341"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sp>
              <p:nvSpPr>
                <p:cNvPr id="141408" name="Arc 96"/>
                <p:cNvSpPr>
                  <a:spLocks/>
                </p:cNvSpPr>
                <p:nvPr/>
              </p:nvSpPr>
              <p:spPr bwMode="auto">
                <a:xfrm rot="10800000">
                  <a:off x="3342" y="1025"/>
                  <a:ext cx="64" cy="143"/>
                </a:xfrm>
                <a:custGeom>
                  <a:avLst/>
                  <a:gdLst>
                    <a:gd name="G0" fmla="+- 21600 0 0"/>
                    <a:gd name="G1" fmla="+- 153 0 0"/>
                    <a:gd name="G2" fmla="+- 21600 0 0"/>
                    <a:gd name="T0" fmla="*/ 21600 w 21600"/>
                    <a:gd name="T1" fmla="*/ 21753 h 21753"/>
                    <a:gd name="T2" fmla="*/ 1 w 21600"/>
                    <a:gd name="T3" fmla="*/ 0 h 21753"/>
                    <a:gd name="T4" fmla="*/ 21600 w 21600"/>
                    <a:gd name="T5" fmla="*/ 153 h 21753"/>
                  </a:gdLst>
                  <a:ahLst/>
                  <a:cxnLst>
                    <a:cxn ang="0">
                      <a:pos x="T0" y="T1"/>
                    </a:cxn>
                    <a:cxn ang="0">
                      <a:pos x="T2" y="T3"/>
                    </a:cxn>
                    <a:cxn ang="0">
                      <a:pos x="T4" y="T5"/>
                    </a:cxn>
                  </a:cxnLst>
                  <a:rect l="0" t="0" r="r" b="b"/>
                  <a:pathLst>
                    <a:path w="21600" h="21753" fill="none" extrusionOk="0">
                      <a:moveTo>
                        <a:pt x="21600" y="21753"/>
                      </a:moveTo>
                      <a:cubicBezTo>
                        <a:pt x="9670" y="21753"/>
                        <a:pt x="0" y="12082"/>
                        <a:pt x="0" y="153"/>
                      </a:cubicBezTo>
                      <a:cubicBezTo>
                        <a:pt x="-1" y="101"/>
                        <a:pt x="0" y="50"/>
                        <a:pt x="0" y="-1"/>
                      </a:cubicBezTo>
                    </a:path>
                    <a:path w="21600" h="21753" stroke="0" extrusionOk="0">
                      <a:moveTo>
                        <a:pt x="21600" y="21753"/>
                      </a:moveTo>
                      <a:cubicBezTo>
                        <a:pt x="9670" y="21753"/>
                        <a:pt x="0" y="12082"/>
                        <a:pt x="0" y="153"/>
                      </a:cubicBezTo>
                      <a:cubicBezTo>
                        <a:pt x="-1" y="101"/>
                        <a:pt x="0" y="50"/>
                        <a:pt x="0" y="-1"/>
                      </a:cubicBezTo>
                      <a:lnTo>
                        <a:pt x="21600" y="153"/>
                      </a:lnTo>
                      <a:close/>
                    </a:path>
                  </a:pathLst>
                </a:custGeom>
                <a:noFill/>
                <a:ln w="12699" cap="rnd">
                  <a:solidFill>
                    <a:srgbClr val="CC0000"/>
                  </a:solidFill>
                  <a:prstDash val="dash"/>
                  <a:round/>
                  <a:headEnd type="none" w="sm" len="sm"/>
                  <a:tailEnd type="none" w="sm" len="sm"/>
                </a:ln>
                <a:effectLst/>
              </p:spPr>
              <p:txBody>
                <a:bodyPr wrap="none" anchor="ctr"/>
                <a:lstStyle/>
                <a:p>
                  <a:endParaRPr lang="en-GB"/>
                </a:p>
              </p:txBody>
            </p:sp>
          </p:grpSp>
        </p:grpSp>
      </p:grpSp>
      <p:grpSp>
        <p:nvGrpSpPr>
          <p:cNvPr id="15" name="Group 116"/>
          <p:cNvGrpSpPr>
            <a:grpSpLocks/>
          </p:cNvGrpSpPr>
          <p:nvPr/>
        </p:nvGrpSpPr>
        <p:grpSpPr bwMode="auto">
          <a:xfrm>
            <a:off x="1036638" y="939800"/>
            <a:ext cx="723900" cy="969963"/>
            <a:chOff x="653" y="592"/>
            <a:chExt cx="456" cy="611"/>
          </a:xfrm>
        </p:grpSpPr>
        <p:sp>
          <p:nvSpPr>
            <p:cNvPr id="141412" name="Line 100"/>
            <p:cNvSpPr>
              <a:spLocks noChangeShapeType="1"/>
            </p:cNvSpPr>
            <p:nvPr/>
          </p:nvSpPr>
          <p:spPr bwMode="auto">
            <a:xfrm flipV="1">
              <a:off x="768" y="592"/>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1413" name="Line 101"/>
            <p:cNvSpPr>
              <a:spLocks noChangeShapeType="1"/>
            </p:cNvSpPr>
            <p:nvPr/>
          </p:nvSpPr>
          <p:spPr bwMode="auto">
            <a:xfrm>
              <a:off x="771" y="1005"/>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41414" name="Line 102"/>
            <p:cNvSpPr>
              <a:spLocks noChangeShapeType="1"/>
            </p:cNvSpPr>
            <p:nvPr/>
          </p:nvSpPr>
          <p:spPr bwMode="auto">
            <a:xfrm>
              <a:off x="877" y="902"/>
              <a:ext cx="2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415" name="Rectangle 103"/>
            <p:cNvSpPr>
              <a:spLocks noChangeArrowheads="1"/>
            </p:cNvSpPr>
            <p:nvPr/>
          </p:nvSpPr>
          <p:spPr bwMode="auto">
            <a:xfrm>
              <a:off x="653" y="792"/>
              <a:ext cx="233"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6" name="Group 107"/>
            <p:cNvGrpSpPr>
              <a:grpSpLocks/>
            </p:cNvGrpSpPr>
            <p:nvPr/>
          </p:nvGrpSpPr>
          <p:grpSpPr bwMode="auto">
            <a:xfrm>
              <a:off x="677" y="806"/>
              <a:ext cx="59" cy="60"/>
              <a:chOff x="677" y="806"/>
              <a:chExt cx="59" cy="60"/>
            </a:xfrm>
          </p:grpSpPr>
          <p:sp>
            <p:nvSpPr>
              <p:cNvPr id="141416" name="AutoShape 104"/>
              <p:cNvSpPr>
                <a:spLocks noChangeArrowheads="1"/>
              </p:cNvSpPr>
              <p:nvPr/>
            </p:nvSpPr>
            <p:spPr bwMode="auto">
              <a:xfrm>
                <a:off x="677" y="806"/>
                <a:ext cx="59"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41417" name="Line 105"/>
              <p:cNvSpPr>
                <a:spLocks noChangeShapeType="1"/>
              </p:cNvSpPr>
              <p:nvPr/>
            </p:nvSpPr>
            <p:spPr bwMode="auto">
              <a:xfrm>
                <a:off x="698" y="812"/>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418" name="Line 106"/>
              <p:cNvSpPr>
                <a:spLocks noChangeShapeType="1"/>
              </p:cNvSpPr>
              <p:nvPr/>
            </p:nvSpPr>
            <p:spPr bwMode="auto">
              <a:xfrm>
                <a:off x="715" y="812"/>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1420" name="Freeform 108"/>
            <p:cNvSpPr>
              <a:spLocks/>
            </p:cNvSpPr>
            <p:nvPr/>
          </p:nvSpPr>
          <p:spPr bwMode="auto">
            <a:xfrm>
              <a:off x="919" y="846"/>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7" name="Group 112"/>
            <p:cNvGrpSpPr>
              <a:grpSpLocks/>
            </p:cNvGrpSpPr>
            <p:nvPr/>
          </p:nvGrpSpPr>
          <p:grpSpPr bwMode="auto">
            <a:xfrm>
              <a:off x="708" y="974"/>
              <a:ext cx="115" cy="15"/>
              <a:chOff x="708" y="974"/>
              <a:chExt cx="115" cy="15"/>
            </a:xfrm>
          </p:grpSpPr>
          <p:sp>
            <p:nvSpPr>
              <p:cNvPr id="141421" name="Line 109"/>
              <p:cNvSpPr>
                <a:spLocks noChangeShapeType="1"/>
              </p:cNvSpPr>
              <p:nvPr/>
            </p:nvSpPr>
            <p:spPr bwMode="auto">
              <a:xfrm>
                <a:off x="708" y="989"/>
                <a:ext cx="3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422" name="Line 110"/>
              <p:cNvSpPr>
                <a:spLocks noChangeShapeType="1"/>
              </p:cNvSpPr>
              <p:nvPr/>
            </p:nvSpPr>
            <p:spPr bwMode="auto">
              <a:xfrm>
                <a:off x="791" y="989"/>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1423" name="Line 111"/>
              <p:cNvSpPr>
                <a:spLocks noChangeShapeType="1"/>
              </p:cNvSpPr>
              <p:nvPr/>
            </p:nvSpPr>
            <p:spPr bwMode="auto">
              <a:xfrm flipV="1">
                <a:off x="747" y="974"/>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8" name="Group 115"/>
            <p:cNvGrpSpPr>
              <a:grpSpLocks/>
            </p:cNvGrpSpPr>
            <p:nvPr/>
          </p:nvGrpSpPr>
          <p:grpSpPr bwMode="auto">
            <a:xfrm>
              <a:off x="673" y="919"/>
              <a:ext cx="123" cy="3"/>
              <a:chOff x="673" y="919"/>
              <a:chExt cx="123" cy="3"/>
            </a:xfrm>
          </p:grpSpPr>
          <p:sp>
            <p:nvSpPr>
              <p:cNvPr id="141425" name="Rectangle 113"/>
              <p:cNvSpPr>
                <a:spLocks noChangeArrowheads="1"/>
              </p:cNvSpPr>
              <p:nvPr/>
            </p:nvSpPr>
            <p:spPr bwMode="auto">
              <a:xfrm flipV="1">
                <a:off x="716" y="919"/>
                <a:ext cx="35" cy="3"/>
              </a:xfrm>
              <a:prstGeom prst="rect">
                <a:avLst/>
              </a:prstGeom>
              <a:solidFill>
                <a:schemeClr val="tx1"/>
              </a:solidFill>
              <a:ln w="50799">
                <a:solidFill>
                  <a:schemeClr val="tx1"/>
                </a:solidFill>
                <a:miter lim="800000"/>
                <a:headEnd/>
                <a:tailEnd/>
              </a:ln>
              <a:effectLst/>
            </p:spPr>
            <p:txBody>
              <a:bodyPr wrap="none" anchor="ctr"/>
              <a:lstStyle/>
              <a:p>
                <a:endParaRPr lang="en-GB"/>
              </a:p>
            </p:txBody>
          </p:sp>
          <p:sp>
            <p:nvSpPr>
              <p:cNvPr id="141426" name="Line 114"/>
              <p:cNvSpPr>
                <a:spLocks noChangeShapeType="1"/>
              </p:cNvSpPr>
              <p:nvPr/>
            </p:nvSpPr>
            <p:spPr bwMode="auto">
              <a:xfrm>
                <a:off x="673" y="921"/>
                <a:ext cx="123"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sp>
        <p:nvSpPr>
          <p:cNvPr id="141429" name="Rectangle 117"/>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Inductive Sensor</a:t>
            </a:r>
          </a:p>
        </p:txBody>
      </p:sp>
      <p:sp>
        <p:nvSpPr>
          <p:cNvPr id="11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11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1979"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000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1353">
                                            <p:txEl>
                                              <p:pRg st="0" end="0"/>
                                            </p:txEl>
                                          </p:spTgt>
                                        </p:tgtEl>
                                        <p:attrNameLst>
                                          <p:attrName>style.visibility</p:attrName>
                                        </p:attrNameLst>
                                      </p:cBhvr>
                                      <p:to>
                                        <p:strVal val="visible"/>
                                      </p:to>
                                    </p:set>
                                    <p:animEffect transition="in" filter="wipe(up)">
                                      <p:cBhvr>
                                        <p:cTn id="12" dur="500"/>
                                        <p:tgtEl>
                                          <p:spTgt spid="1413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53"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a:grpSpLocks/>
          </p:cNvGrpSpPr>
          <p:nvPr/>
        </p:nvGrpSpPr>
        <p:grpSpPr bwMode="auto">
          <a:xfrm>
            <a:off x="3965575" y="2181225"/>
            <a:ext cx="1184275" cy="3748088"/>
            <a:chOff x="2498" y="1374"/>
            <a:chExt cx="746" cy="2361"/>
          </a:xfrm>
        </p:grpSpPr>
        <p:sp>
          <p:nvSpPr>
            <p:cNvPr id="143362" name="Rectangle 2"/>
            <p:cNvSpPr>
              <a:spLocks noChangeArrowheads="1"/>
            </p:cNvSpPr>
            <p:nvPr/>
          </p:nvSpPr>
          <p:spPr bwMode="auto">
            <a:xfrm>
              <a:off x="2811" y="2782"/>
              <a:ext cx="83" cy="14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3" name="Group 5"/>
            <p:cNvGrpSpPr>
              <a:grpSpLocks/>
            </p:cNvGrpSpPr>
            <p:nvPr/>
          </p:nvGrpSpPr>
          <p:grpSpPr bwMode="auto">
            <a:xfrm>
              <a:off x="3055" y="3177"/>
              <a:ext cx="68" cy="434"/>
              <a:chOff x="3055" y="3177"/>
              <a:chExt cx="68" cy="434"/>
            </a:xfrm>
          </p:grpSpPr>
          <p:sp>
            <p:nvSpPr>
              <p:cNvPr id="143363" name="Rectangle 3"/>
              <p:cNvSpPr>
                <a:spLocks noChangeArrowheads="1"/>
              </p:cNvSpPr>
              <p:nvPr/>
            </p:nvSpPr>
            <p:spPr bwMode="auto">
              <a:xfrm rot="4680000" flipH="1">
                <a:off x="2884" y="3348"/>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43364" name="Line 4"/>
              <p:cNvSpPr>
                <a:spLocks noChangeShapeType="1"/>
              </p:cNvSpPr>
              <p:nvPr/>
            </p:nvSpPr>
            <p:spPr bwMode="auto">
              <a:xfrm>
                <a:off x="3105" y="3543"/>
                <a:ext cx="18" cy="6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4" name="Group 8"/>
            <p:cNvGrpSpPr>
              <a:grpSpLocks/>
            </p:cNvGrpSpPr>
            <p:nvPr/>
          </p:nvGrpSpPr>
          <p:grpSpPr bwMode="auto">
            <a:xfrm>
              <a:off x="2985" y="3191"/>
              <a:ext cx="22" cy="430"/>
              <a:chOff x="2985" y="3191"/>
              <a:chExt cx="22" cy="430"/>
            </a:xfrm>
          </p:grpSpPr>
          <p:sp>
            <p:nvSpPr>
              <p:cNvPr id="143366" name="Rectangle 6"/>
              <p:cNvSpPr>
                <a:spLocks noChangeArrowheads="1"/>
              </p:cNvSpPr>
              <p:nvPr/>
            </p:nvSpPr>
            <p:spPr bwMode="auto">
              <a:xfrm>
                <a:off x="2985" y="3191"/>
                <a:ext cx="22" cy="364"/>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43367" name="Line 7"/>
              <p:cNvSpPr>
                <a:spLocks noChangeShapeType="1"/>
              </p:cNvSpPr>
              <p:nvPr/>
            </p:nvSpPr>
            <p:spPr bwMode="auto">
              <a:xfrm>
                <a:off x="2995" y="3561"/>
                <a:ext cx="0"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5" name="Group 11"/>
            <p:cNvGrpSpPr>
              <a:grpSpLocks/>
            </p:cNvGrpSpPr>
            <p:nvPr/>
          </p:nvGrpSpPr>
          <p:grpSpPr bwMode="auto">
            <a:xfrm>
              <a:off x="2875" y="3177"/>
              <a:ext cx="66" cy="426"/>
              <a:chOff x="2875" y="3177"/>
              <a:chExt cx="66" cy="426"/>
            </a:xfrm>
          </p:grpSpPr>
          <p:sp>
            <p:nvSpPr>
              <p:cNvPr id="143369" name="Rectangle 9"/>
              <p:cNvSpPr>
                <a:spLocks noChangeArrowheads="1"/>
              </p:cNvSpPr>
              <p:nvPr/>
            </p:nvSpPr>
            <p:spPr bwMode="auto">
              <a:xfrm rot="16920000">
                <a:off x="2748" y="3348"/>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43370" name="Line 10"/>
              <p:cNvSpPr>
                <a:spLocks noChangeShapeType="1"/>
              </p:cNvSpPr>
              <p:nvPr/>
            </p:nvSpPr>
            <p:spPr bwMode="auto">
              <a:xfrm flipV="1">
                <a:off x="2875" y="3543"/>
                <a:ext cx="14" cy="6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sp>
          <p:nvSpPr>
            <p:cNvPr id="143372" name="Line 12"/>
            <p:cNvSpPr>
              <a:spLocks noChangeShapeType="1"/>
            </p:cNvSpPr>
            <p:nvPr/>
          </p:nvSpPr>
          <p:spPr bwMode="auto">
            <a:xfrm>
              <a:off x="3204" y="3574"/>
              <a:ext cx="0" cy="8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373" name="Line 13"/>
            <p:cNvSpPr>
              <a:spLocks noChangeShapeType="1"/>
            </p:cNvSpPr>
            <p:nvPr/>
          </p:nvSpPr>
          <p:spPr bwMode="auto">
            <a:xfrm>
              <a:off x="3164" y="361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374" name="Line 14"/>
            <p:cNvSpPr>
              <a:spLocks noChangeShapeType="1"/>
            </p:cNvSpPr>
            <p:nvPr/>
          </p:nvSpPr>
          <p:spPr bwMode="auto">
            <a:xfrm flipH="1">
              <a:off x="2748" y="3624"/>
              <a:ext cx="80"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6" name="Group 18"/>
            <p:cNvGrpSpPr>
              <a:grpSpLocks/>
            </p:cNvGrpSpPr>
            <p:nvPr/>
          </p:nvGrpSpPr>
          <p:grpSpPr bwMode="auto">
            <a:xfrm>
              <a:off x="2960" y="3668"/>
              <a:ext cx="66" cy="67"/>
              <a:chOff x="2960" y="3668"/>
              <a:chExt cx="66" cy="67"/>
            </a:xfrm>
          </p:grpSpPr>
          <p:sp>
            <p:nvSpPr>
              <p:cNvPr id="143375" name="Line 15"/>
              <p:cNvSpPr>
                <a:spLocks noChangeShapeType="1"/>
              </p:cNvSpPr>
              <p:nvPr/>
            </p:nvSpPr>
            <p:spPr bwMode="auto">
              <a:xfrm>
                <a:off x="2963" y="3669"/>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376" name="Line 16"/>
              <p:cNvSpPr>
                <a:spLocks noChangeShapeType="1"/>
              </p:cNvSpPr>
              <p:nvPr/>
            </p:nvSpPr>
            <p:spPr bwMode="auto">
              <a:xfrm>
                <a:off x="3024" y="3668"/>
                <a:ext cx="0" cy="6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377" name="Line 17"/>
              <p:cNvSpPr>
                <a:spLocks noChangeShapeType="1"/>
              </p:cNvSpPr>
              <p:nvPr/>
            </p:nvSpPr>
            <p:spPr bwMode="auto">
              <a:xfrm>
                <a:off x="2960" y="3669"/>
                <a:ext cx="66"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3379" name="Line 19"/>
            <p:cNvSpPr>
              <a:spLocks noChangeShapeType="1"/>
            </p:cNvSpPr>
            <p:nvPr/>
          </p:nvSpPr>
          <p:spPr bwMode="auto">
            <a:xfrm>
              <a:off x="2928" y="3733"/>
              <a:ext cx="37"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380" name="Line 20"/>
            <p:cNvSpPr>
              <a:spLocks noChangeShapeType="1"/>
            </p:cNvSpPr>
            <p:nvPr/>
          </p:nvSpPr>
          <p:spPr bwMode="auto">
            <a:xfrm>
              <a:off x="3022" y="3731"/>
              <a:ext cx="33" cy="1"/>
            </a:xfrm>
            <a:prstGeom prst="line">
              <a:avLst/>
            </a:prstGeom>
            <a:noFill/>
            <a:ln w="12699">
              <a:solidFill>
                <a:schemeClr val="tx1"/>
              </a:solidFill>
              <a:round/>
              <a:headEnd type="none" w="sm" len="sm"/>
              <a:tailEnd type="none" w="sm" len="sm"/>
            </a:ln>
            <a:effectLst/>
          </p:spPr>
          <p:txBody>
            <a:bodyPr wrap="none" anchor="ctr"/>
            <a:lstStyle/>
            <a:p>
              <a:endParaRPr lang="en-GB"/>
            </a:p>
          </p:txBody>
        </p:sp>
        <p:grpSp>
          <p:nvGrpSpPr>
            <p:cNvPr id="7" name="Group 27"/>
            <p:cNvGrpSpPr>
              <a:grpSpLocks/>
            </p:cNvGrpSpPr>
            <p:nvPr/>
          </p:nvGrpSpPr>
          <p:grpSpPr bwMode="auto">
            <a:xfrm>
              <a:off x="2534" y="1377"/>
              <a:ext cx="570" cy="352"/>
              <a:chOff x="2534" y="1377"/>
              <a:chExt cx="570" cy="352"/>
            </a:xfrm>
          </p:grpSpPr>
          <p:grpSp>
            <p:nvGrpSpPr>
              <p:cNvPr id="8" name="Group 23"/>
              <p:cNvGrpSpPr>
                <a:grpSpLocks/>
              </p:cNvGrpSpPr>
              <p:nvPr/>
            </p:nvGrpSpPr>
            <p:grpSpPr bwMode="auto">
              <a:xfrm>
                <a:off x="2534" y="1377"/>
                <a:ext cx="284" cy="352"/>
                <a:chOff x="2534" y="1377"/>
                <a:chExt cx="284" cy="352"/>
              </a:xfrm>
            </p:grpSpPr>
            <p:sp>
              <p:nvSpPr>
                <p:cNvPr id="143381" name="Freeform 21"/>
                <p:cNvSpPr>
                  <a:spLocks/>
                </p:cNvSpPr>
                <p:nvPr/>
              </p:nvSpPr>
              <p:spPr bwMode="auto">
                <a:xfrm>
                  <a:off x="2534" y="1618"/>
                  <a:ext cx="279" cy="111"/>
                </a:xfrm>
                <a:custGeom>
                  <a:avLst/>
                  <a:gdLst/>
                  <a:ahLst/>
                  <a:cxnLst>
                    <a:cxn ang="0">
                      <a:pos x="278" y="1"/>
                    </a:cxn>
                    <a:cxn ang="0">
                      <a:pos x="278" y="110"/>
                    </a:cxn>
                    <a:cxn ang="0">
                      <a:pos x="0" y="110"/>
                    </a:cxn>
                    <a:cxn ang="0">
                      <a:pos x="0" y="0"/>
                    </a:cxn>
                  </a:cxnLst>
                  <a:rect l="0" t="0" r="r" b="b"/>
                  <a:pathLst>
                    <a:path w="279" h="111">
                      <a:moveTo>
                        <a:pt x="278" y="1"/>
                      </a:moveTo>
                      <a:lnTo>
                        <a:pt x="27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43382" name="Arc 22"/>
                <p:cNvSpPr>
                  <a:spLocks/>
                </p:cNvSpPr>
                <p:nvPr/>
              </p:nvSpPr>
              <p:spPr bwMode="auto">
                <a:xfrm rot="10800000">
                  <a:off x="2535" y="1377"/>
                  <a:ext cx="28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nvGrpSpPr>
              <p:cNvPr id="9" name="Group 26"/>
              <p:cNvGrpSpPr>
                <a:grpSpLocks/>
              </p:cNvGrpSpPr>
              <p:nvPr/>
            </p:nvGrpSpPr>
            <p:grpSpPr bwMode="auto">
              <a:xfrm>
                <a:off x="2810" y="1377"/>
                <a:ext cx="294" cy="352"/>
                <a:chOff x="2810" y="1377"/>
                <a:chExt cx="294" cy="352"/>
              </a:xfrm>
            </p:grpSpPr>
            <p:sp>
              <p:nvSpPr>
                <p:cNvPr id="143384" name="Freeform 24"/>
                <p:cNvSpPr>
                  <a:spLocks/>
                </p:cNvSpPr>
                <p:nvPr/>
              </p:nvSpPr>
              <p:spPr bwMode="auto">
                <a:xfrm>
                  <a:off x="2810" y="1618"/>
                  <a:ext cx="289" cy="111"/>
                </a:xfrm>
                <a:custGeom>
                  <a:avLst/>
                  <a:gdLst/>
                  <a:ahLst/>
                  <a:cxnLst>
                    <a:cxn ang="0">
                      <a:pos x="288" y="1"/>
                    </a:cxn>
                    <a:cxn ang="0">
                      <a:pos x="288" y="110"/>
                    </a:cxn>
                    <a:cxn ang="0">
                      <a:pos x="0" y="110"/>
                    </a:cxn>
                    <a:cxn ang="0">
                      <a:pos x="0" y="0"/>
                    </a:cxn>
                  </a:cxnLst>
                  <a:rect l="0" t="0" r="r" b="b"/>
                  <a:pathLst>
                    <a:path w="289" h="111">
                      <a:moveTo>
                        <a:pt x="288" y="1"/>
                      </a:moveTo>
                      <a:lnTo>
                        <a:pt x="288" y="110"/>
                      </a:lnTo>
                      <a:lnTo>
                        <a:pt x="0" y="110"/>
                      </a:lnTo>
                      <a:lnTo>
                        <a:pt x="0" y="0"/>
                      </a:lnTo>
                    </a:path>
                  </a:pathLst>
                </a:custGeom>
                <a:solidFill>
                  <a:schemeClr val="accent1"/>
                </a:solidFill>
                <a:ln w="12699" cap="rnd" cmpd="sng">
                  <a:solidFill>
                    <a:schemeClr val="accent1"/>
                  </a:solidFill>
                  <a:prstDash val="solid"/>
                  <a:round/>
                  <a:headEnd type="none" w="sm" len="sm"/>
                  <a:tailEnd type="none" w="sm" len="sm"/>
                </a:ln>
                <a:effectLst/>
              </p:spPr>
              <p:txBody>
                <a:bodyPr/>
                <a:lstStyle/>
                <a:p>
                  <a:endParaRPr lang="en-GB"/>
                </a:p>
              </p:txBody>
            </p:sp>
            <p:sp>
              <p:nvSpPr>
                <p:cNvPr id="143385" name="Arc 25"/>
                <p:cNvSpPr>
                  <a:spLocks/>
                </p:cNvSpPr>
                <p:nvPr/>
              </p:nvSpPr>
              <p:spPr bwMode="auto">
                <a:xfrm rot="10800000">
                  <a:off x="2811" y="1377"/>
                  <a:ext cx="293" cy="248"/>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gradFill rotWithShape="0">
                  <a:gsLst>
                    <a:gs pos="0">
                      <a:schemeClr val="accent1">
                        <a:gamma/>
                        <a:tint val="30196"/>
                        <a:invGamma/>
                      </a:schemeClr>
                    </a:gs>
                    <a:gs pos="100000">
                      <a:schemeClr val="accent1"/>
                    </a:gs>
                  </a:gsLst>
                  <a:lin ang="5400000" scaled="1"/>
                </a:gradFill>
                <a:ln w="12699" cap="rnd">
                  <a:solidFill>
                    <a:schemeClr val="accent1"/>
                  </a:solidFill>
                  <a:round/>
                  <a:headEnd/>
                  <a:tailEnd/>
                </a:ln>
                <a:effectLst/>
              </p:spPr>
              <p:txBody>
                <a:bodyPr wrap="none" anchor="ctr"/>
                <a:lstStyle/>
                <a:p>
                  <a:endParaRPr lang="en-GB"/>
                </a:p>
              </p:txBody>
            </p:sp>
          </p:grpSp>
        </p:grpSp>
        <p:grpSp>
          <p:nvGrpSpPr>
            <p:cNvPr id="10" name="Group 53"/>
            <p:cNvGrpSpPr>
              <a:grpSpLocks/>
            </p:cNvGrpSpPr>
            <p:nvPr/>
          </p:nvGrpSpPr>
          <p:grpSpPr bwMode="auto">
            <a:xfrm>
              <a:off x="2552" y="1374"/>
              <a:ext cx="532" cy="379"/>
              <a:chOff x="2552" y="1374"/>
              <a:chExt cx="532" cy="379"/>
            </a:xfrm>
          </p:grpSpPr>
          <p:grpSp>
            <p:nvGrpSpPr>
              <p:cNvPr id="11" name="Group 31"/>
              <p:cNvGrpSpPr>
                <a:grpSpLocks/>
              </p:cNvGrpSpPr>
              <p:nvPr/>
            </p:nvGrpSpPr>
            <p:grpSpPr bwMode="auto">
              <a:xfrm>
                <a:off x="2578" y="1449"/>
                <a:ext cx="198" cy="274"/>
                <a:chOff x="2578" y="1449"/>
                <a:chExt cx="198" cy="274"/>
              </a:xfrm>
            </p:grpSpPr>
            <p:sp>
              <p:nvSpPr>
                <p:cNvPr id="143388" name="Freeform 28"/>
                <p:cNvSpPr>
                  <a:spLocks/>
                </p:cNvSpPr>
                <p:nvPr/>
              </p:nvSpPr>
              <p:spPr bwMode="auto">
                <a:xfrm>
                  <a:off x="2578" y="1583"/>
                  <a:ext cx="194" cy="140"/>
                </a:xfrm>
                <a:custGeom>
                  <a:avLst/>
                  <a:gdLst/>
                  <a:ahLst/>
                  <a:cxnLst>
                    <a:cxn ang="0">
                      <a:pos x="0" y="1"/>
                    </a:cxn>
                    <a:cxn ang="0">
                      <a:pos x="0" y="139"/>
                    </a:cxn>
                    <a:cxn ang="0">
                      <a:pos x="193" y="139"/>
                    </a:cxn>
                    <a:cxn ang="0">
                      <a:pos x="193" y="0"/>
                    </a:cxn>
                  </a:cxnLst>
                  <a:rect l="0" t="0" r="r" b="b"/>
                  <a:pathLst>
                    <a:path w="194" h="140">
                      <a:moveTo>
                        <a:pt x="0" y="1"/>
                      </a:moveTo>
                      <a:lnTo>
                        <a:pt x="0" y="139"/>
                      </a:lnTo>
                      <a:lnTo>
                        <a:pt x="193" y="139"/>
                      </a:lnTo>
                      <a:lnTo>
                        <a:pt x="193"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43389" name="Arc 29"/>
                <p:cNvSpPr>
                  <a:spLocks/>
                </p:cNvSpPr>
                <p:nvPr/>
              </p:nvSpPr>
              <p:spPr bwMode="auto">
                <a:xfrm rot="10800000">
                  <a:off x="2579" y="1449"/>
                  <a:ext cx="97"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43390" name="Arc 30"/>
                <p:cNvSpPr>
                  <a:spLocks/>
                </p:cNvSpPr>
                <p:nvPr/>
              </p:nvSpPr>
              <p:spPr bwMode="auto">
                <a:xfrm rot="10800000">
                  <a:off x="2683" y="1449"/>
                  <a:ext cx="93" cy="1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2" name="Group 35"/>
              <p:cNvGrpSpPr>
                <a:grpSpLocks/>
              </p:cNvGrpSpPr>
              <p:nvPr/>
            </p:nvGrpSpPr>
            <p:grpSpPr bwMode="auto">
              <a:xfrm>
                <a:off x="2564" y="1408"/>
                <a:ext cx="225" cy="333"/>
                <a:chOff x="2564" y="1408"/>
                <a:chExt cx="225" cy="333"/>
              </a:xfrm>
            </p:grpSpPr>
            <p:sp>
              <p:nvSpPr>
                <p:cNvPr id="143392" name="Freeform 32"/>
                <p:cNvSpPr>
                  <a:spLocks/>
                </p:cNvSpPr>
                <p:nvPr/>
              </p:nvSpPr>
              <p:spPr bwMode="auto">
                <a:xfrm>
                  <a:off x="2565" y="1569"/>
                  <a:ext cx="222" cy="172"/>
                </a:xfrm>
                <a:custGeom>
                  <a:avLst/>
                  <a:gdLst/>
                  <a:ahLst/>
                  <a:cxnLst>
                    <a:cxn ang="0">
                      <a:pos x="0" y="2"/>
                    </a:cxn>
                    <a:cxn ang="0">
                      <a:pos x="0" y="171"/>
                    </a:cxn>
                    <a:cxn ang="0">
                      <a:pos x="221" y="171"/>
                    </a:cxn>
                    <a:cxn ang="0">
                      <a:pos x="221" y="0"/>
                    </a:cxn>
                  </a:cxnLst>
                  <a:rect l="0" t="0" r="r" b="b"/>
                  <a:pathLst>
                    <a:path w="222" h="172">
                      <a:moveTo>
                        <a:pt x="0" y="2"/>
                      </a:moveTo>
                      <a:lnTo>
                        <a:pt x="0" y="171"/>
                      </a:lnTo>
                      <a:lnTo>
                        <a:pt x="221" y="171"/>
                      </a:lnTo>
                      <a:lnTo>
                        <a:pt x="221"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43393" name="Arc 33"/>
                <p:cNvSpPr>
                  <a:spLocks/>
                </p:cNvSpPr>
                <p:nvPr/>
              </p:nvSpPr>
              <p:spPr bwMode="auto">
                <a:xfrm rot="10800000">
                  <a:off x="2564" y="1408"/>
                  <a:ext cx="113" cy="160"/>
                </a:xfrm>
                <a:custGeom>
                  <a:avLst/>
                  <a:gdLst>
                    <a:gd name="G0" fmla="+- 194 0 0"/>
                    <a:gd name="G1" fmla="+- 137 0 0"/>
                    <a:gd name="G2" fmla="+- 21600 0 0"/>
                    <a:gd name="T0" fmla="*/ 21794 w 21794"/>
                    <a:gd name="T1" fmla="*/ 0 h 21737"/>
                    <a:gd name="T2" fmla="*/ 0 w 21794"/>
                    <a:gd name="T3" fmla="*/ 21736 h 21737"/>
                    <a:gd name="T4" fmla="*/ 194 w 21794"/>
                    <a:gd name="T5" fmla="*/ 137 h 21737"/>
                  </a:gdLst>
                  <a:ahLst/>
                  <a:cxnLst>
                    <a:cxn ang="0">
                      <a:pos x="T0" y="T1"/>
                    </a:cxn>
                    <a:cxn ang="0">
                      <a:pos x="T2" y="T3"/>
                    </a:cxn>
                    <a:cxn ang="0">
                      <a:pos x="T4" y="T5"/>
                    </a:cxn>
                  </a:cxnLst>
                  <a:rect l="0" t="0" r="r" b="b"/>
                  <a:pathLst>
                    <a:path w="21794" h="21737" fill="none" extrusionOk="0">
                      <a:moveTo>
                        <a:pt x="21793" y="0"/>
                      </a:moveTo>
                      <a:cubicBezTo>
                        <a:pt x="21793" y="45"/>
                        <a:pt x="21794" y="91"/>
                        <a:pt x="21794" y="137"/>
                      </a:cubicBezTo>
                      <a:cubicBezTo>
                        <a:pt x="21794" y="12066"/>
                        <a:pt x="12123" y="21737"/>
                        <a:pt x="194" y="21737"/>
                      </a:cubicBezTo>
                      <a:cubicBezTo>
                        <a:pt x="129" y="21737"/>
                        <a:pt x="64" y="21736"/>
                        <a:pt x="-1" y="21736"/>
                      </a:cubicBezTo>
                    </a:path>
                    <a:path w="21794" h="21737" stroke="0" extrusionOk="0">
                      <a:moveTo>
                        <a:pt x="21793" y="0"/>
                      </a:moveTo>
                      <a:cubicBezTo>
                        <a:pt x="21793" y="45"/>
                        <a:pt x="21794" y="91"/>
                        <a:pt x="21794" y="137"/>
                      </a:cubicBezTo>
                      <a:cubicBezTo>
                        <a:pt x="21794" y="12066"/>
                        <a:pt x="12123" y="21737"/>
                        <a:pt x="194" y="21737"/>
                      </a:cubicBezTo>
                      <a:cubicBezTo>
                        <a:pt x="129" y="21737"/>
                        <a:pt x="64" y="21736"/>
                        <a:pt x="-1" y="21736"/>
                      </a:cubicBezTo>
                      <a:lnTo>
                        <a:pt x="194"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43394" name="Arc 34"/>
                <p:cNvSpPr>
                  <a:spLocks/>
                </p:cNvSpPr>
                <p:nvPr/>
              </p:nvSpPr>
              <p:spPr bwMode="auto">
                <a:xfrm rot="10800000">
                  <a:off x="2680" y="1409"/>
                  <a:ext cx="109" cy="160"/>
                </a:xfrm>
                <a:custGeom>
                  <a:avLst/>
                  <a:gdLst>
                    <a:gd name="G0" fmla="+- 21600 0 0"/>
                    <a:gd name="G1" fmla="+- 135 0 0"/>
                    <a:gd name="G2" fmla="+- 21600 0 0"/>
                    <a:gd name="T0" fmla="*/ 21400 w 21600"/>
                    <a:gd name="T1" fmla="*/ 21734 h 21734"/>
                    <a:gd name="T2" fmla="*/ 0 w 21600"/>
                    <a:gd name="T3" fmla="*/ 0 h 21734"/>
                    <a:gd name="T4" fmla="*/ 21600 w 21600"/>
                    <a:gd name="T5" fmla="*/ 135 h 21734"/>
                  </a:gdLst>
                  <a:ahLst/>
                  <a:cxnLst>
                    <a:cxn ang="0">
                      <a:pos x="T0" y="T1"/>
                    </a:cxn>
                    <a:cxn ang="0">
                      <a:pos x="T2" y="T3"/>
                    </a:cxn>
                    <a:cxn ang="0">
                      <a:pos x="T4" y="T5"/>
                    </a:cxn>
                  </a:cxnLst>
                  <a:rect l="0" t="0" r="r" b="b"/>
                  <a:pathLst>
                    <a:path w="21600" h="21734" fill="none" extrusionOk="0">
                      <a:moveTo>
                        <a:pt x="21399" y="21734"/>
                      </a:moveTo>
                      <a:cubicBezTo>
                        <a:pt x="9549" y="21624"/>
                        <a:pt x="0" y="11986"/>
                        <a:pt x="0" y="135"/>
                      </a:cubicBezTo>
                      <a:cubicBezTo>
                        <a:pt x="-1" y="90"/>
                        <a:pt x="0" y="45"/>
                        <a:pt x="0" y="0"/>
                      </a:cubicBezTo>
                    </a:path>
                    <a:path w="21600" h="21734" stroke="0" extrusionOk="0">
                      <a:moveTo>
                        <a:pt x="21399" y="21734"/>
                      </a:moveTo>
                      <a:cubicBezTo>
                        <a:pt x="9549" y="21624"/>
                        <a:pt x="0" y="11986"/>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3" name="Group 39"/>
              <p:cNvGrpSpPr>
                <a:grpSpLocks/>
              </p:cNvGrpSpPr>
              <p:nvPr/>
            </p:nvGrpSpPr>
            <p:grpSpPr bwMode="auto">
              <a:xfrm>
                <a:off x="2859" y="1449"/>
                <a:ext cx="200" cy="274"/>
                <a:chOff x="2859" y="1449"/>
                <a:chExt cx="200" cy="274"/>
              </a:xfrm>
            </p:grpSpPr>
            <p:sp>
              <p:nvSpPr>
                <p:cNvPr id="143396" name="Freeform 36"/>
                <p:cNvSpPr>
                  <a:spLocks/>
                </p:cNvSpPr>
                <p:nvPr/>
              </p:nvSpPr>
              <p:spPr bwMode="auto">
                <a:xfrm>
                  <a:off x="2859" y="1583"/>
                  <a:ext cx="193" cy="140"/>
                </a:xfrm>
                <a:custGeom>
                  <a:avLst/>
                  <a:gdLst/>
                  <a:ahLst/>
                  <a:cxnLst>
                    <a:cxn ang="0">
                      <a:pos x="0" y="1"/>
                    </a:cxn>
                    <a:cxn ang="0">
                      <a:pos x="0" y="139"/>
                    </a:cxn>
                    <a:cxn ang="0">
                      <a:pos x="192" y="139"/>
                    </a:cxn>
                    <a:cxn ang="0">
                      <a:pos x="192" y="0"/>
                    </a:cxn>
                  </a:cxnLst>
                  <a:rect l="0" t="0" r="r" b="b"/>
                  <a:pathLst>
                    <a:path w="193" h="140">
                      <a:moveTo>
                        <a:pt x="0" y="1"/>
                      </a:moveTo>
                      <a:lnTo>
                        <a:pt x="0" y="139"/>
                      </a:lnTo>
                      <a:lnTo>
                        <a:pt x="192" y="139"/>
                      </a:lnTo>
                      <a:lnTo>
                        <a:pt x="19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43397" name="Arc 37"/>
                <p:cNvSpPr>
                  <a:spLocks/>
                </p:cNvSpPr>
                <p:nvPr/>
              </p:nvSpPr>
              <p:spPr bwMode="auto">
                <a:xfrm rot="10800000">
                  <a:off x="2861" y="1449"/>
                  <a:ext cx="93" cy="1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43398" name="Arc 38"/>
                <p:cNvSpPr>
                  <a:spLocks/>
                </p:cNvSpPr>
                <p:nvPr/>
              </p:nvSpPr>
              <p:spPr bwMode="auto">
                <a:xfrm rot="10800000">
                  <a:off x="2960" y="1449"/>
                  <a:ext cx="99" cy="135"/>
                </a:xfrm>
                <a:custGeom>
                  <a:avLst/>
                  <a:gdLst>
                    <a:gd name="G0" fmla="+- 21600 0 0"/>
                    <a:gd name="G1" fmla="+- 0 0 0"/>
                    <a:gd name="G2" fmla="+- 21600 0 0"/>
                    <a:gd name="T0" fmla="*/ 21381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81" y="21598"/>
                      </a:moveTo>
                      <a:cubicBezTo>
                        <a:pt x="9537" y="21478"/>
                        <a:pt x="0" y="11843"/>
                        <a:pt x="0" y="0"/>
                      </a:cubicBezTo>
                    </a:path>
                    <a:path w="21600" h="21599" stroke="0" extrusionOk="0">
                      <a:moveTo>
                        <a:pt x="21381" y="21598"/>
                      </a:moveTo>
                      <a:cubicBezTo>
                        <a:pt x="9537" y="21478"/>
                        <a:pt x="0" y="11843"/>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4" name="Group 43"/>
              <p:cNvGrpSpPr>
                <a:grpSpLocks/>
              </p:cNvGrpSpPr>
              <p:nvPr/>
            </p:nvGrpSpPr>
            <p:grpSpPr bwMode="auto">
              <a:xfrm>
                <a:off x="2843" y="1408"/>
                <a:ext cx="224" cy="333"/>
                <a:chOff x="2843" y="1408"/>
                <a:chExt cx="224" cy="333"/>
              </a:xfrm>
            </p:grpSpPr>
            <p:sp>
              <p:nvSpPr>
                <p:cNvPr id="143400" name="Freeform 40"/>
                <p:cNvSpPr>
                  <a:spLocks/>
                </p:cNvSpPr>
                <p:nvPr/>
              </p:nvSpPr>
              <p:spPr bwMode="auto">
                <a:xfrm>
                  <a:off x="2843" y="1569"/>
                  <a:ext cx="223" cy="172"/>
                </a:xfrm>
                <a:custGeom>
                  <a:avLst/>
                  <a:gdLst/>
                  <a:ahLst/>
                  <a:cxnLst>
                    <a:cxn ang="0">
                      <a:pos x="0" y="2"/>
                    </a:cxn>
                    <a:cxn ang="0">
                      <a:pos x="0" y="171"/>
                    </a:cxn>
                    <a:cxn ang="0">
                      <a:pos x="222" y="171"/>
                    </a:cxn>
                    <a:cxn ang="0">
                      <a:pos x="222" y="0"/>
                    </a:cxn>
                  </a:cxnLst>
                  <a:rect l="0" t="0" r="r" b="b"/>
                  <a:pathLst>
                    <a:path w="223" h="172">
                      <a:moveTo>
                        <a:pt x="0" y="2"/>
                      </a:moveTo>
                      <a:lnTo>
                        <a:pt x="0" y="171"/>
                      </a:lnTo>
                      <a:lnTo>
                        <a:pt x="222" y="171"/>
                      </a:lnTo>
                      <a:lnTo>
                        <a:pt x="222"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43401" name="Arc 41"/>
                <p:cNvSpPr>
                  <a:spLocks/>
                </p:cNvSpPr>
                <p:nvPr/>
              </p:nvSpPr>
              <p:spPr bwMode="auto">
                <a:xfrm rot="10800000">
                  <a:off x="2844" y="1408"/>
                  <a:ext cx="111" cy="160"/>
                </a:xfrm>
                <a:custGeom>
                  <a:avLst/>
                  <a:gdLst>
                    <a:gd name="G0" fmla="+- 198 0 0"/>
                    <a:gd name="G1" fmla="+- 137 0 0"/>
                    <a:gd name="G2" fmla="+- 21600 0 0"/>
                    <a:gd name="T0" fmla="*/ 21798 w 21798"/>
                    <a:gd name="T1" fmla="*/ 0 h 21737"/>
                    <a:gd name="T2" fmla="*/ 0 w 21798"/>
                    <a:gd name="T3" fmla="*/ 21736 h 21737"/>
                    <a:gd name="T4" fmla="*/ 198 w 21798"/>
                    <a:gd name="T5" fmla="*/ 137 h 21737"/>
                  </a:gdLst>
                  <a:ahLst/>
                  <a:cxnLst>
                    <a:cxn ang="0">
                      <a:pos x="T0" y="T1"/>
                    </a:cxn>
                    <a:cxn ang="0">
                      <a:pos x="T2" y="T3"/>
                    </a:cxn>
                    <a:cxn ang="0">
                      <a:pos x="T4" y="T5"/>
                    </a:cxn>
                  </a:cxnLst>
                  <a:rect l="0" t="0" r="r" b="b"/>
                  <a:pathLst>
                    <a:path w="21798" h="21737" fill="none" extrusionOk="0">
                      <a:moveTo>
                        <a:pt x="21797" y="0"/>
                      </a:moveTo>
                      <a:cubicBezTo>
                        <a:pt x="21797" y="45"/>
                        <a:pt x="21798" y="91"/>
                        <a:pt x="21798" y="137"/>
                      </a:cubicBezTo>
                      <a:cubicBezTo>
                        <a:pt x="21798" y="12066"/>
                        <a:pt x="12127" y="21737"/>
                        <a:pt x="198" y="21737"/>
                      </a:cubicBezTo>
                      <a:cubicBezTo>
                        <a:pt x="131" y="21737"/>
                        <a:pt x="65" y="21736"/>
                        <a:pt x="-1" y="21736"/>
                      </a:cubicBezTo>
                    </a:path>
                    <a:path w="21798" h="21737" stroke="0" extrusionOk="0">
                      <a:moveTo>
                        <a:pt x="21797" y="0"/>
                      </a:moveTo>
                      <a:cubicBezTo>
                        <a:pt x="21797" y="45"/>
                        <a:pt x="21798" y="91"/>
                        <a:pt x="21798" y="137"/>
                      </a:cubicBezTo>
                      <a:cubicBezTo>
                        <a:pt x="21798" y="12066"/>
                        <a:pt x="12127" y="21737"/>
                        <a:pt x="198" y="21737"/>
                      </a:cubicBezTo>
                      <a:cubicBezTo>
                        <a:pt x="131" y="21737"/>
                        <a:pt x="65" y="21736"/>
                        <a:pt x="-1" y="21736"/>
                      </a:cubicBezTo>
                      <a:lnTo>
                        <a:pt x="198" y="137"/>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43402" name="Arc 42"/>
                <p:cNvSpPr>
                  <a:spLocks/>
                </p:cNvSpPr>
                <p:nvPr/>
              </p:nvSpPr>
              <p:spPr bwMode="auto">
                <a:xfrm rot="10800000">
                  <a:off x="2958" y="1409"/>
                  <a:ext cx="109" cy="160"/>
                </a:xfrm>
                <a:custGeom>
                  <a:avLst/>
                  <a:gdLst>
                    <a:gd name="G0" fmla="+- 21600 0 0"/>
                    <a:gd name="G1" fmla="+- 135 0 0"/>
                    <a:gd name="G2" fmla="+- 21600 0 0"/>
                    <a:gd name="T0" fmla="*/ 21600 w 21600"/>
                    <a:gd name="T1" fmla="*/ 21735 h 21735"/>
                    <a:gd name="T2" fmla="*/ 0 w 21600"/>
                    <a:gd name="T3" fmla="*/ 0 h 21735"/>
                    <a:gd name="T4" fmla="*/ 21600 w 21600"/>
                    <a:gd name="T5" fmla="*/ 135 h 21735"/>
                  </a:gdLst>
                  <a:ahLst/>
                  <a:cxnLst>
                    <a:cxn ang="0">
                      <a:pos x="T0" y="T1"/>
                    </a:cxn>
                    <a:cxn ang="0">
                      <a:pos x="T2" y="T3"/>
                    </a:cxn>
                    <a:cxn ang="0">
                      <a:pos x="T4" y="T5"/>
                    </a:cxn>
                  </a:cxnLst>
                  <a:rect l="0" t="0" r="r" b="b"/>
                  <a:pathLst>
                    <a:path w="21600" h="21735" fill="none" extrusionOk="0">
                      <a:moveTo>
                        <a:pt x="21600" y="21735"/>
                      </a:moveTo>
                      <a:cubicBezTo>
                        <a:pt x="9670" y="21735"/>
                        <a:pt x="0" y="12064"/>
                        <a:pt x="0" y="135"/>
                      </a:cubicBezTo>
                      <a:cubicBezTo>
                        <a:pt x="-1" y="90"/>
                        <a:pt x="0" y="45"/>
                        <a:pt x="0" y="0"/>
                      </a:cubicBezTo>
                    </a:path>
                    <a:path w="21600" h="21735" stroke="0" extrusionOk="0">
                      <a:moveTo>
                        <a:pt x="21600" y="21735"/>
                      </a:moveTo>
                      <a:cubicBezTo>
                        <a:pt x="9670" y="21735"/>
                        <a:pt x="0" y="12064"/>
                        <a:pt x="0" y="135"/>
                      </a:cubicBezTo>
                      <a:cubicBezTo>
                        <a:pt x="-1" y="90"/>
                        <a:pt x="0" y="45"/>
                        <a:pt x="0" y="0"/>
                      </a:cubicBezTo>
                      <a:lnTo>
                        <a:pt x="21600" y="135"/>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5" name="Group 52"/>
              <p:cNvGrpSpPr>
                <a:grpSpLocks/>
              </p:cNvGrpSpPr>
              <p:nvPr/>
            </p:nvGrpSpPr>
            <p:grpSpPr bwMode="auto">
              <a:xfrm>
                <a:off x="2552" y="1374"/>
                <a:ext cx="532" cy="379"/>
                <a:chOff x="2552" y="1374"/>
                <a:chExt cx="532" cy="379"/>
              </a:xfrm>
            </p:grpSpPr>
            <p:grpSp>
              <p:nvGrpSpPr>
                <p:cNvPr id="16" name="Group 47"/>
                <p:cNvGrpSpPr>
                  <a:grpSpLocks/>
                </p:cNvGrpSpPr>
                <p:nvPr/>
              </p:nvGrpSpPr>
              <p:grpSpPr bwMode="auto">
                <a:xfrm>
                  <a:off x="2552" y="1374"/>
                  <a:ext cx="254" cy="379"/>
                  <a:chOff x="2552" y="1374"/>
                  <a:chExt cx="254" cy="379"/>
                </a:xfrm>
              </p:grpSpPr>
              <p:sp>
                <p:nvSpPr>
                  <p:cNvPr id="143404" name="Freeform 44"/>
                  <p:cNvSpPr>
                    <a:spLocks/>
                  </p:cNvSpPr>
                  <p:nvPr/>
                </p:nvSpPr>
                <p:spPr bwMode="auto">
                  <a:xfrm>
                    <a:off x="2554"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43405" name="Arc 45"/>
                  <p:cNvSpPr>
                    <a:spLocks/>
                  </p:cNvSpPr>
                  <p:nvPr/>
                </p:nvSpPr>
                <p:spPr bwMode="auto">
                  <a:xfrm rot="10800000">
                    <a:off x="2552" y="1374"/>
                    <a:ext cx="123"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43406" name="Arc 46"/>
                  <p:cNvSpPr>
                    <a:spLocks/>
                  </p:cNvSpPr>
                  <p:nvPr/>
                </p:nvSpPr>
                <p:spPr bwMode="auto">
                  <a:xfrm rot="10800000">
                    <a:off x="2684" y="1374"/>
                    <a:ext cx="122" cy="183"/>
                  </a:xfrm>
                  <a:custGeom>
                    <a:avLst/>
                    <a:gdLst>
                      <a:gd name="G0" fmla="+- 21600 0 0"/>
                      <a:gd name="G1" fmla="+- 0 0 0"/>
                      <a:gd name="G2" fmla="+- 21600 0 0"/>
                      <a:gd name="T0" fmla="*/ 21422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21" y="21599"/>
                        </a:moveTo>
                        <a:cubicBezTo>
                          <a:pt x="9562" y="21501"/>
                          <a:pt x="0" y="11859"/>
                          <a:pt x="0" y="0"/>
                        </a:cubicBezTo>
                      </a:path>
                      <a:path w="21600" h="21599" stroke="0" extrusionOk="0">
                        <a:moveTo>
                          <a:pt x="21421" y="21599"/>
                        </a:moveTo>
                        <a:cubicBezTo>
                          <a:pt x="9562" y="21501"/>
                          <a:pt x="0" y="1185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nvGrpSpPr>
                <p:cNvPr id="17" name="Group 51"/>
                <p:cNvGrpSpPr>
                  <a:grpSpLocks/>
                </p:cNvGrpSpPr>
                <p:nvPr/>
              </p:nvGrpSpPr>
              <p:grpSpPr bwMode="auto">
                <a:xfrm>
                  <a:off x="2830" y="1374"/>
                  <a:ext cx="254" cy="379"/>
                  <a:chOff x="2830" y="1374"/>
                  <a:chExt cx="254" cy="379"/>
                </a:xfrm>
              </p:grpSpPr>
              <p:sp>
                <p:nvSpPr>
                  <p:cNvPr id="143408" name="Freeform 48"/>
                  <p:cNvSpPr>
                    <a:spLocks/>
                  </p:cNvSpPr>
                  <p:nvPr/>
                </p:nvSpPr>
                <p:spPr bwMode="auto">
                  <a:xfrm>
                    <a:off x="2832" y="1560"/>
                    <a:ext cx="250" cy="193"/>
                  </a:xfrm>
                  <a:custGeom>
                    <a:avLst/>
                    <a:gdLst/>
                    <a:ahLst/>
                    <a:cxnLst>
                      <a:cxn ang="0">
                        <a:pos x="0" y="2"/>
                      </a:cxn>
                      <a:cxn ang="0">
                        <a:pos x="0" y="192"/>
                      </a:cxn>
                      <a:cxn ang="0">
                        <a:pos x="249" y="192"/>
                      </a:cxn>
                      <a:cxn ang="0">
                        <a:pos x="249" y="0"/>
                      </a:cxn>
                    </a:cxnLst>
                    <a:rect l="0" t="0" r="r" b="b"/>
                    <a:pathLst>
                      <a:path w="250" h="193">
                        <a:moveTo>
                          <a:pt x="0" y="2"/>
                        </a:moveTo>
                        <a:lnTo>
                          <a:pt x="0" y="192"/>
                        </a:lnTo>
                        <a:lnTo>
                          <a:pt x="249" y="192"/>
                        </a:lnTo>
                        <a:lnTo>
                          <a:pt x="249" y="0"/>
                        </a:lnTo>
                      </a:path>
                    </a:pathLst>
                  </a:custGeom>
                  <a:noFill/>
                  <a:ln w="12699" cap="rnd" cmpd="sng">
                    <a:solidFill>
                      <a:srgbClr val="00CC00"/>
                    </a:solidFill>
                    <a:prstDash val="dash"/>
                    <a:round/>
                    <a:headEnd type="none" w="sm" len="sm"/>
                    <a:tailEnd type="none" w="sm" len="sm"/>
                  </a:ln>
                  <a:effectLst/>
                </p:spPr>
                <p:txBody>
                  <a:bodyPr/>
                  <a:lstStyle/>
                  <a:p>
                    <a:endParaRPr lang="en-GB"/>
                  </a:p>
                </p:txBody>
              </p:sp>
              <p:sp>
                <p:nvSpPr>
                  <p:cNvPr id="143409" name="Arc 49"/>
                  <p:cNvSpPr>
                    <a:spLocks/>
                  </p:cNvSpPr>
                  <p:nvPr/>
                </p:nvSpPr>
                <p:spPr bwMode="auto">
                  <a:xfrm rot="10800000">
                    <a:off x="2830" y="1374"/>
                    <a:ext cx="125" cy="183"/>
                  </a:xfrm>
                  <a:custGeom>
                    <a:avLst/>
                    <a:gdLst>
                      <a:gd name="G0" fmla="+- 175 0 0"/>
                      <a:gd name="G1" fmla="+- 0 0 0"/>
                      <a:gd name="G2" fmla="+- 21600 0 0"/>
                      <a:gd name="T0" fmla="*/ 21775 w 21775"/>
                      <a:gd name="T1" fmla="*/ 0 h 21600"/>
                      <a:gd name="T2" fmla="*/ 0 w 21775"/>
                      <a:gd name="T3" fmla="*/ 21599 h 21600"/>
                      <a:gd name="T4" fmla="*/ 175 w 21775"/>
                      <a:gd name="T5" fmla="*/ 0 h 21600"/>
                    </a:gdLst>
                    <a:ahLst/>
                    <a:cxnLst>
                      <a:cxn ang="0">
                        <a:pos x="T0" y="T1"/>
                      </a:cxn>
                      <a:cxn ang="0">
                        <a:pos x="T2" y="T3"/>
                      </a:cxn>
                      <a:cxn ang="0">
                        <a:pos x="T4" y="T5"/>
                      </a:cxn>
                    </a:cxnLst>
                    <a:rect l="0" t="0" r="r" b="b"/>
                    <a:pathLst>
                      <a:path w="21775" h="21600" fill="none" extrusionOk="0">
                        <a:moveTo>
                          <a:pt x="21775" y="0"/>
                        </a:moveTo>
                        <a:cubicBezTo>
                          <a:pt x="21775" y="11929"/>
                          <a:pt x="12104" y="21600"/>
                          <a:pt x="175" y="21600"/>
                        </a:cubicBezTo>
                        <a:cubicBezTo>
                          <a:pt x="116" y="21600"/>
                          <a:pt x="58" y="21599"/>
                          <a:pt x="-1" y="21599"/>
                        </a:cubicBezTo>
                      </a:path>
                      <a:path w="21775" h="21600" stroke="0" extrusionOk="0">
                        <a:moveTo>
                          <a:pt x="21775" y="0"/>
                        </a:moveTo>
                        <a:cubicBezTo>
                          <a:pt x="21775" y="11929"/>
                          <a:pt x="12104" y="21600"/>
                          <a:pt x="175" y="21600"/>
                        </a:cubicBezTo>
                        <a:cubicBezTo>
                          <a:pt x="116" y="21600"/>
                          <a:pt x="58" y="21599"/>
                          <a:pt x="-1" y="21599"/>
                        </a:cubicBezTo>
                        <a:lnTo>
                          <a:pt x="175"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sp>
                <p:nvSpPr>
                  <p:cNvPr id="143410" name="Arc 50"/>
                  <p:cNvSpPr>
                    <a:spLocks/>
                  </p:cNvSpPr>
                  <p:nvPr/>
                </p:nvSpPr>
                <p:spPr bwMode="auto">
                  <a:xfrm rot="10800000">
                    <a:off x="2962" y="1374"/>
                    <a:ext cx="122"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699" cap="rnd">
                    <a:solidFill>
                      <a:srgbClr val="00CC00"/>
                    </a:solidFill>
                    <a:prstDash val="dash"/>
                    <a:round/>
                    <a:headEnd type="none" w="sm" len="sm"/>
                    <a:tailEnd type="none" w="sm" len="sm"/>
                  </a:ln>
                  <a:effectLst/>
                </p:spPr>
                <p:txBody>
                  <a:bodyPr wrap="none" anchor="ctr"/>
                  <a:lstStyle/>
                  <a:p>
                    <a:endParaRPr lang="en-GB"/>
                  </a:p>
                </p:txBody>
              </p:sp>
            </p:grpSp>
          </p:grpSp>
        </p:grpSp>
        <p:sp>
          <p:nvSpPr>
            <p:cNvPr id="143414" name="Rectangle 54"/>
            <p:cNvSpPr>
              <a:spLocks noChangeArrowheads="1"/>
            </p:cNvSpPr>
            <p:nvPr/>
          </p:nvSpPr>
          <p:spPr bwMode="auto">
            <a:xfrm>
              <a:off x="2503" y="1683"/>
              <a:ext cx="626" cy="209"/>
            </a:xfrm>
            <a:prstGeom prst="rect">
              <a:avLst/>
            </a:prstGeom>
            <a:solidFill>
              <a:srgbClr val="8FAC97"/>
            </a:solidFill>
            <a:ln w="9525">
              <a:noFill/>
              <a:miter lim="800000"/>
              <a:headEnd/>
              <a:tailEnd/>
            </a:ln>
            <a:effectLst/>
          </p:spPr>
          <p:txBody>
            <a:bodyPr wrap="none" anchor="ctr"/>
            <a:lstStyle/>
            <a:p>
              <a:endParaRPr lang="en-GB"/>
            </a:p>
          </p:txBody>
        </p:sp>
        <p:sp>
          <p:nvSpPr>
            <p:cNvPr id="143415" name="Rectangle 55"/>
            <p:cNvSpPr>
              <a:spLocks noChangeArrowheads="1"/>
            </p:cNvSpPr>
            <p:nvPr/>
          </p:nvSpPr>
          <p:spPr bwMode="auto">
            <a:xfrm>
              <a:off x="2529" y="1687"/>
              <a:ext cx="573" cy="184"/>
            </a:xfrm>
            <a:prstGeom prst="rect">
              <a:avLst/>
            </a:prstGeom>
            <a:solidFill>
              <a:schemeClr val="folHlink"/>
            </a:solidFill>
            <a:ln w="12699">
              <a:solidFill>
                <a:schemeClr val="tx2"/>
              </a:solidFill>
              <a:miter lim="800000"/>
              <a:headEnd/>
              <a:tailEnd/>
            </a:ln>
            <a:effectLst/>
          </p:spPr>
          <p:txBody>
            <a:bodyPr wrap="none" anchor="ctr"/>
            <a:lstStyle/>
            <a:p>
              <a:endParaRPr lang="en-GB"/>
            </a:p>
          </p:txBody>
        </p:sp>
        <p:sp>
          <p:nvSpPr>
            <p:cNvPr id="143416" name="Rectangle 56" descr="Dotted diamond"/>
            <p:cNvSpPr>
              <a:spLocks noChangeArrowheads="1"/>
            </p:cNvSpPr>
            <p:nvPr/>
          </p:nvSpPr>
          <p:spPr bwMode="auto">
            <a:xfrm>
              <a:off x="2741" y="1687"/>
              <a:ext cx="145" cy="182"/>
            </a:xfrm>
            <a:prstGeom prst="rect">
              <a:avLst/>
            </a:prstGeom>
            <a:pattFill prst="dotDmnd">
              <a:fgClr>
                <a:schemeClr val="accent2"/>
              </a:fgClr>
              <a:bgClr>
                <a:schemeClr val="bg1"/>
              </a:bgClr>
            </a:pattFill>
            <a:ln w="12699">
              <a:solidFill>
                <a:schemeClr val="accent2"/>
              </a:solidFill>
              <a:miter lim="800000"/>
              <a:headEnd/>
              <a:tailEnd/>
            </a:ln>
            <a:effectLst/>
          </p:spPr>
          <p:txBody>
            <a:bodyPr wrap="none" anchor="ctr"/>
            <a:lstStyle/>
            <a:p>
              <a:endParaRPr lang="en-GB"/>
            </a:p>
          </p:txBody>
        </p:sp>
        <p:sp>
          <p:nvSpPr>
            <p:cNvPr id="143417" name="Rectangle 57"/>
            <p:cNvSpPr>
              <a:spLocks noChangeArrowheads="1"/>
            </p:cNvSpPr>
            <p:nvPr/>
          </p:nvSpPr>
          <p:spPr bwMode="auto">
            <a:xfrm>
              <a:off x="2506" y="1885"/>
              <a:ext cx="624" cy="83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3418" name="Line 58"/>
            <p:cNvSpPr>
              <a:spLocks noChangeShapeType="1"/>
            </p:cNvSpPr>
            <p:nvPr/>
          </p:nvSpPr>
          <p:spPr bwMode="auto">
            <a:xfrm flipV="1">
              <a:off x="2498" y="1999"/>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19" name="Line 59"/>
            <p:cNvSpPr>
              <a:spLocks noChangeShapeType="1"/>
            </p:cNvSpPr>
            <p:nvPr/>
          </p:nvSpPr>
          <p:spPr bwMode="auto">
            <a:xfrm flipV="1">
              <a:off x="2498" y="205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0" name="Line 60"/>
            <p:cNvSpPr>
              <a:spLocks noChangeShapeType="1"/>
            </p:cNvSpPr>
            <p:nvPr/>
          </p:nvSpPr>
          <p:spPr bwMode="auto">
            <a:xfrm flipV="1">
              <a:off x="2498" y="2116"/>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1" name="Line 61"/>
            <p:cNvSpPr>
              <a:spLocks noChangeShapeType="1"/>
            </p:cNvSpPr>
            <p:nvPr/>
          </p:nvSpPr>
          <p:spPr bwMode="auto">
            <a:xfrm flipV="1">
              <a:off x="2498" y="2181"/>
              <a:ext cx="636" cy="5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2" name="Line 62"/>
            <p:cNvSpPr>
              <a:spLocks noChangeShapeType="1"/>
            </p:cNvSpPr>
            <p:nvPr/>
          </p:nvSpPr>
          <p:spPr bwMode="auto">
            <a:xfrm flipV="1">
              <a:off x="2498" y="2239"/>
              <a:ext cx="636" cy="65"/>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3" name="Line 63"/>
            <p:cNvSpPr>
              <a:spLocks noChangeShapeType="1"/>
            </p:cNvSpPr>
            <p:nvPr/>
          </p:nvSpPr>
          <p:spPr bwMode="auto">
            <a:xfrm flipV="1">
              <a:off x="2498" y="2299"/>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4" name="Line 64"/>
            <p:cNvSpPr>
              <a:spLocks noChangeShapeType="1"/>
            </p:cNvSpPr>
            <p:nvPr/>
          </p:nvSpPr>
          <p:spPr bwMode="auto">
            <a:xfrm flipV="1">
              <a:off x="2498" y="2361"/>
              <a:ext cx="636" cy="61"/>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5" name="Line 65"/>
            <p:cNvSpPr>
              <a:spLocks noChangeShapeType="1"/>
            </p:cNvSpPr>
            <p:nvPr/>
          </p:nvSpPr>
          <p:spPr bwMode="auto">
            <a:xfrm flipV="1">
              <a:off x="2498" y="2424"/>
              <a:ext cx="636" cy="62"/>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6" name="Line 66"/>
            <p:cNvSpPr>
              <a:spLocks noChangeShapeType="1"/>
            </p:cNvSpPr>
            <p:nvPr/>
          </p:nvSpPr>
          <p:spPr bwMode="auto">
            <a:xfrm flipV="1">
              <a:off x="2498" y="2485"/>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7" name="Line 67"/>
            <p:cNvSpPr>
              <a:spLocks noChangeShapeType="1"/>
            </p:cNvSpPr>
            <p:nvPr/>
          </p:nvSpPr>
          <p:spPr bwMode="auto">
            <a:xfrm flipV="1">
              <a:off x="2498" y="2543"/>
              <a:ext cx="636" cy="6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8" name="Line 68"/>
            <p:cNvSpPr>
              <a:spLocks noChangeShapeType="1"/>
            </p:cNvSpPr>
            <p:nvPr/>
          </p:nvSpPr>
          <p:spPr bwMode="auto">
            <a:xfrm flipV="1">
              <a:off x="2498" y="2603"/>
              <a:ext cx="636"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29" name="Line 69"/>
            <p:cNvSpPr>
              <a:spLocks noChangeShapeType="1"/>
            </p:cNvSpPr>
            <p:nvPr/>
          </p:nvSpPr>
          <p:spPr bwMode="auto">
            <a:xfrm flipV="1">
              <a:off x="2498" y="1942"/>
              <a:ext cx="636" cy="5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30" name="Rectangle 70"/>
            <p:cNvSpPr>
              <a:spLocks noChangeArrowheads="1"/>
            </p:cNvSpPr>
            <p:nvPr/>
          </p:nvSpPr>
          <p:spPr bwMode="auto">
            <a:xfrm>
              <a:off x="2545" y="2728"/>
              <a:ext cx="544" cy="5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3431" name="Rectangle 71"/>
            <p:cNvSpPr>
              <a:spLocks noChangeArrowheads="1"/>
            </p:cNvSpPr>
            <p:nvPr/>
          </p:nvSpPr>
          <p:spPr bwMode="auto">
            <a:xfrm>
              <a:off x="2949" y="2786"/>
              <a:ext cx="83" cy="4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43432" name="Arc 72"/>
            <p:cNvSpPr>
              <a:spLocks/>
            </p:cNvSpPr>
            <p:nvPr/>
          </p:nvSpPr>
          <p:spPr bwMode="auto">
            <a:xfrm rot="10680000">
              <a:off x="2599" y="2782"/>
              <a:ext cx="155" cy="86"/>
            </a:xfrm>
            <a:custGeom>
              <a:avLst/>
              <a:gdLst>
                <a:gd name="G0" fmla="+- 21600 0 0"/>
                <a:gd name="G1" fmla="+- 21600 0 0"/>
                <a:gd name="G2" fmla="+- 21600 0 0"/>
                <a:gd name="T0" fmla="*/ 2 w 43200"/>
                <a:gd name="T1" fmla="*/ 21863 h 22680"/>
                <a:gd name="T2" fmla="*/ 43173 w 43200"/>
                <a:gd name="T3" fmla="*/ 22680 h 22680"/>
                <a:gd name="T4" fmla="*/ 21600 w 43200"/>
                <a:gd name="T5" fmla="*/ 21600 h 22680"/>
              </a:gdLst>
              <a:ahLst/>
              <a:cxnLst>
                <a:cxn ang="0">
                  <a:pos x="T0" y="T1"/>
                </a:cxn>
                <a:cxn ang="0">
                  <a:pos x="T2" y="T3"/>
                </a:cxn>
                <a:cxn ang="0">
                  <a:pos x="T4" y="T5"/>
                </a:cxn>
              </a:cxnLst>
              <a:rect l="0" t="0" r="r" b="b"/>
              <a:pathLst>
                <a:path w="43200" h="22680" fill="none"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path>
                <a:path w="43200" h="22680" stroke="0" extrusionOk="0">
                  <a:moveTo>
                    <a:pt x="1" y="21863"/>
                  </a:moveTo>
                  <a:cubicBezTo>
                    <a:pt x="0" y="21775"/>
                    <a:pt x="0" y="21687"/>
                    <a:pt x="0" y="21600"/>
                  </a:cubicBezTo>
                  <a:cubicBezTo>
                    <a:pt x="0" y="9670"/>
                    <a:pt x="9670" y="0"/>
                    <a:pt x="21600" y="0"/>
                  </a:cubicBezTo>
                  <a:cubicBezTo>
                    <a:pt x="33529" y="0"/>
                    <a:pt x="43200" y="9670"/>
                    <a:pt x="43200" y="21600"/>
                  </a:cubicBezTo>
                  <a:cubicBezTo>
                    <a:pt x="43200" y="21960"/>
                    <a:pt x="43190" y="22320"/>
                    <a:pt x="43172" y="22679"/>
                  </a:cubicBezTo>
                  <a:lnTo>
                    <a:pt x="21600" y="21600"/>
                  </a:lnTo>
                  <a:close/>
                </a:path>
              </a:pathLst>
            </a:custGeom>
            <a:solidFill>
              <a:schemeClr val="bg1"/>
            </a:solidFill>
            <a:ln w="12699" cap="rnd">
              <a:solidFill>
                <a:schemeClr val="tx1"/>
              </a:solidFill>
              <a:round/>
              <a:headEnd/>
              <a:tailEnd/>
            </a:ln>
            <a:effectLst/>
          </p:spPr>
          <p:txBody>
            <a:bodyPr wrap="none" anchor="ctr"/>
            <a:lstStyle/>
            <a:p>
              <a:endParaRPr lang="en-GB"/>
            </a:p>
          </p:txBody>
        </p:sp>
        <p:sp>
          <p:nvSpPr>
            <p:cNvPr id="143433" name="Rectangle 73" descr="Light upward diagonal"/>
            <p:cNvSpPr>
              <a:spLocks noChangeArrowheads="1"/>
            </p:cNvSpPr>
            <p:nvPr/>
          </p:nvSpPr>
          <p:spPr bwMode="auto">
            <a:xfrm>
              <a:off x="2987" y="1687"/>
              <a:ext cx="112" cy="182"/>
            </a:xfrm>
            <a:prstGeom prst="rect">
              <a:avLst/>
            </a:prstGeom>
            <a:pattFill prst="ltUpDiag">
              <a:fgClr>
                <a:schemeClr val="tx1"/>
              </a:fgClr>
              <a:bgClr>
                <a:schemeClr val="bg1"/>
              </a:bgClr>
            </a:pattFill>
            <a:ln w="12699">
              <a:solidFill>
                <a:schemeClr val="tx2"/>
              </a:solidFill>
              <a:miter lim="800000"/>
              <a:headEnd/>
              <a:tailEnd/>
            </a:ln>
            <a:effectLst/>
          </p:spPr>
          <p:txBody>
            <a:bodyPr wrap="none" anchor="ctr"/>
            <a:lstStyle/>
            <a:p>
              <a:endParaRPr lang="en-GB"/>
            </a:p>
          </p:txBody>
        </p:sp>
        <p:sp>
          <p:nvSpPr>
            <p:cNvPr id="143434" name="Rectangle 74" descr="Light upward diagonal"/>
            <p:cNvSpPr>
              <a:spLocks noChangeArrowheads="1"/>
            </p:cNvSpPr>
            <p:nvPr/>
          </p:nvSpPr>
          <p:spPr bwMode="auto">
            <a:xfrm>
              <a:off x="2527" y="1687"/>
              <a:ext cx="112" cy="182"/>
            </a:xfrm>
            <a:prstGeom prst="rect">
              <a:avLst/>
            </a:prstGeom>
            <a:pattFill prst="ltUpDiag">
              <a:fgClr>
                <a:schemeClr val="tx2"/>
              </a:fgClr>
              <a:bgClr>
                <a:schemeClr val="bg1"/>
              </a:bgClr>
            </a:pattFill>
            <a:ln w="12699">
              <a:solidFill>
                <a:schemeClr val="tx2"/>
              </a:solidFill>
              <a:miter lim="800000"/>
              <a:headEnd/>
              <a:tailEnd/>
            </a:ln>
            <a:effectLst/>
          </p:spPr>
          <p:txBody>
            <a:bodyPr wrap="none" anchor="ctr"/>
            <a:lstStyle/>
            <a:p>
              <a:endParaRPr lang="en-GB"/>
            </a:p>
          </p:txBody>
        </p:sp>
      </p:grpSp>
      <p:grpSp>
        <p:nvGrpSpPr>
          <p:cNvPr id="18" name="Group 93"/>
          <p:cNvGrpSpPr>
            <a:grpSpLocks/>
          </p:cNvGrpSpPr>
          <p:nvPr/>
        </p:nvGrpSpPr>
        <p:grpSpPr bwMode="auto">
          <a:xfrm>
            <a:off x="2811463" y="277813"/>
            <a:ext cx="725487" cy="969962"/>
            <a:chOff x="1771" y="175"/>
            <a:chExt cx="457" cy="611"/>
          </a:xfrm>
        </p:grpSpPr>
        <p:sp>
          <p:nvSpPr>
            <p:cNvPr id="143436" name="Line 76"/>
            <p:cNvSpPr>
              <a:spLocks noChangeShapeType="1"/>
            </p:cNvSpPr>
            <p:nvPr/>
          </p:nvSpPr>
          <p:spPr bwMode="auto">
            <a:xfrm flipV="1">
              <a:off x="1886" y="175"/>
              <a:ext cx="0" cy="196"/>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3437" name="Line 77"/>
            <p:cNvSpPr>
              <a:spLocks noChangeShapeType="1"/>
            </p:cNvSpPr>
            <p:nvPr/>
          </p:nvSpPr>
          <p:spPr bwMode="auto">
            <a:xfrm>
              <a:off x="1889" y="588"/>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43438" name="Line 78"/>
            <p:cNvSpPr>
              <a:spLocks noChangeShapeType="1"/>
            </p:cNvSpPr>
            <p:nvPr/>
          </p:nvSpPr>
          <p:spPr bwMode="auto">
            <a:xfrm>
              <a:off x="1995" y="485"/>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39" name="Rectangle 79"/>
            <p:cNvSpPr>
              <a:spLocks noChangeArrowheads="1"/>
            </p:cNvSpPr>
            <p:nvPr/>
          </p:nvSpPr>
          <p:spPr bwMode="auto">
            <a:xfrm>
              <a:off x="1771" y="375"/>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9" name="Group 83"/>
            <p:cNvGrpSpPr>
              <a:grpSpLocks/>
            </p:cNvGrpSpPr>
            <p:nvPr/>
          </p:nvGrpSpPr>
          <p:grpSpPr bwMode="auto">
            <a:xfrm>
              <a:off x="1795" y="389"/>
              <a:ext cx="60" cy="60"/>
              <a:chOff x="1795" y="389"/>
              <a:chExt cx="60" cy="60"/>
            </a:xfrm>
          </p:grpSpPr>
          <p:sp>
            <p:nvSpPr>
              <p:cNvPr id="143440" name="AutoShape 80"/>
              <p:cNvSpPr>
                <a:spLocks noChangeArrowheads="1"/>
              </p:cNvSpPr>
              <p:nvPr/>
            </p:nvSpPr>
            <p:spPr bwMode="auto">
              <a:xfrm>
                <a:off x="1795" y="389"/>
                <a:ext cx="60" cy="60"/>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43441" name="Line 81"/>
              <p:cNvSpPr>
                <a:spLocks noChangeShapeType="1"/>
              </p:cNvSpPr>
              <p:nvPr/>
            </p:nvSpPr>
            <p:spPr bwMode="auto">
              <a:xfrm>
                <a:off x="1816" y="396"/>
                <a:ext cx="0" cy="4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42" name="Line 82"/>
              <p:cNvSpPr>
                <a:spLocks noChangeShapeType="1"/>
              </p:cNvSpPr>
              <p:nvPr/>
            </p:nvSpPr>
            <p:spPr bwMode="auto">
              <a:xfrm>
                <a:off x="1834" y="395"/>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3444" name="Freeform 84"/>
            <p:cNvSpPr>
              <a:spLocks/>
            </p:cNvSpPr>
            <p:nvPr/>
          </p:nvSpPr>
          <p:spPr bwMode="auto">
            <a:xfrm>
              <a:off x="2038" y="429"/>
              <a:ext cx="68" cy="29"/>
            </a:xfrm>
            <a:custGeom>
              <a:avLst/>
              <a:gdLst/>
              <a:ahLst/>
              <a:cxnLst>
                <a:cxn ang="0">
                  <a:pos x="0" y="28"/>
                </a:cxn>
                <a:cxn ang="0">
                  <a:pos x="19" y="28"/>
                </a:cxn>
                <a:cxn ang="0">
                  <a:pos x="19" y="0"/>
                </a:cxn>
                <a:cxn ang="0">
                  <a:pos x="47" y="0"/>
                </a:cxn>
                <a:cxn ang="0">
                  <a:pos x="47" y="28"/>
                </a:cxn>
                <a:cxn ang="0">
                  <a:pos x="67" y="28"/>
                </a:cxn>
              </a:cxnLst>
              <a:rect l="0" t="0" r="r" b="b"/>
              <a:pathLst>
                <a:path w="68" h="29">
                  <a:moveTo>
                    <a:pt x="0" y="28"/>
                  </a:moveTo>
                  <a:lnTo>
                    <a:pt x="19" y="28"/>
                  </a:lnTo>
                  <a:lnTo>
                    <a:pt x="19" y="0"/>
                  </a:lnTo>
                  <a:lnTo>
                    <a:pt x="47" y="0"/>
                  </a:lnTo>
                  <a:lnTo>
                    <a:pt x="47" y="28"/>
                  </a:lnTo>
                  <a:lnTo>
                    <a:pt x="67" y="28"/>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0" name="Group 88"/>
            <p:cNvGrpSpPr>
              <a:grpSpLocks/>
            </p:cNvGrpSpPr>
            <p:nvPr/>
          </p:nvGrpSpPr>
          <p:grpSpPr bwMode="auto">
            <a:xfrm>
              <a:off x="1827" y="557"/>
              <a:ext cx="115" cy="15"/>
              <a:chOff x="1827" y="557"/>
              <a:chExt cx="115" cy="15"/>
            </a:xfrm>
          </p:grpSpPr>
          <p:sp>
            <p:nvSpPr>
              <p:cNvPr id="143445" name="Line 85"/>
              <p:cNvSpPr>
                <a:spLocks noChangeShapeType="1"/>
              </p:cNvSpPr>
              <p:nvPr/>
            </p:nvSpPr>
            <p:spPr bwMode="auto">
              <a:xfrm>
                <a:off x="1827" y="572"/>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46" name="Line 86"/>
              <p:cNvSpPr>
                <a:spLocks noChangeShapeType="1"/>
              </p:cNvSpPr>
              <p:nvPr/>
            </p:nvSpPr>
            <p:spPr bwMode="auto">
              <a:xfrm>
                <a:off x="1909" y="572"/>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47" name="Line 87"/>
              <p:cNvSpPr>
                <a:spLocks noChangeShapeType="1"/>
              </p:cNvSpPr>
              <p:nvPr/>
            </p:nvSpPr>
            <p:spPr bwMode="auto">
              <a:xfrm flipV="1">
                <a:off x="1865" y="557"/>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3449" name="Line 89"/>
            <p:cNvSpPr>
              <a:spLocks noChangeShapeType="1"/>
            </p:cNvSpPr>
            <p:nvPr/>
          </p:nvSpPr>
          <p:spPr bwMode="auto">
            <a:xfrm>
              <a:off x="1855"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50" name="Line 90"/>
            <p:cNvSpPr>
              <a:spLocks noChangeShapeType="1"/>
            </p:cNvSpPr>
            <p:nvPr/>
          </p:nvSpPr>
          <p:spPr bwMode="auto">
            <a:xfrm>
              <a:off x="1874" y="480"/>
              <a:ext cx="0" cy="3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51" name="Line 91"/>
            <p:cNvSpPr>
              <a:spLocks noChangeShapeType="1"/>
            </p:cNvSpPr>
            <p:nvPr/>
          </p:nvSpPr>
          <p:spPr bwMode="auto">
            <a:xfrm flipH="1">
              <a:off x="1826"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3452" name="Line 92"/>
            <p:cNvSpPr>
              <a:spLocks noChangeShapeType="1"/>
            </p:cNvSpPr>
            <p:nvPr/>
          </p:nvSpPr>
          <p:spPr bwMode="auto">
            <a:xfrm flipH="1">
              <a:off x="1874" y="499"/>
              <a:ext cx="29"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3454" name="Rectangle 94"/>
          <p:cNvSpPr>
            <a:spLocks noChangeArrowheads="1"/>
          </p:cNvSpPr>
          <p:nvPr/>
        </p:nvSpPr>
        <p:spPr bwMode="auto">
          <a:xfrm>
            <a:off x="361950" y="438150"/>
            <a:ext cx="2066925" cy="3667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Capacitive Sensor</a:t>
            </a:r>
          </a:p>
        </p:txBody>
      </p:sp>
      <p:sp>
        <p:nvSpPr>
          <p:cNvPr id="143455" name="Rectangle 95"/>
          <p:cNvSpPr>
            <a:spLocks noChangeArrowheads="1"/>
          </p:cNvSpPr>
          <p:nvPr/>
        </p:nvSpPr>
        <p:spPr bwMode="auto">
          <a:xfrm>
            <a:off x="4014788" y="1835150"/>
            <a:ext cx="925512" cy="174625"/>
          </a:xfrm>
          <a:prstGeom prst="rect">
            <a:avLst/>
          </a:prstGeom>
          <a:solidFill>
            <a:schemeClr val="tx2"/>
          </a:solidFill>
          <a:ln w="12699">
            <a:solidFill>
              <a:schemeClr val="tx1"/>
            </a:solidFill>
            <a:miter lim="800000"/>
            <a:headEnd/>
            <a:tailEnd/>
          </a:ln>
          <a:effectLst/>
        </p:spPr>
        <p:txBody>
          <a:bodyPr wrap="none" anchor="ctr"/>
          <a:lstStyle/>
          <a:p>
            <a:endParaRPr lang="en-GB"/>
          </a:p>
        </p:txBody>
      </p:sp>
      <p:sp>
        <p:nvSpPr>
          <p:cNvPr id="143456" name="Rectangle 96"/>
          <p:cNvSpPr>
            <a:spLocks noChangeArrowheads="1"/>
          </p:cNvSpPr>
          <p:nvPr/>
        </p:nvSpPr>
        <p:spPr bwMode="auto">
          <a:xfrm>
            <a:off x="4997450" y="187325"/>
            <a:ext cx="4144963" cy="157030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Ανιχνεύει οποιοδήποτε υλικό πυκνότερο από τον αέρα. (αρκεί να υπάρχει αρκετό) 
Μπορεί να ρυθμιστεί για ευαισθησία
Μπορεί να επηρεαστεί από περιβάλλοντα με σκόνη</a:t>
            </a:r>
            <a:endParaRPr lang="en-GB" sz="2000" dirty="0"/>
          </a:p>
        </p:txBody>
      </p:sp>
      <p:sp>
        <p:nvSpPr>
          <p:cNvPr id="9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9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3003"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456">
                                            <p:txEl>
                                              <p:pRg st="0" end="0"/>
                                            </p:txEl>
                                          </p:spTgt>
                                        </p:tgtEl>
                                        <p:attrNameLst>
                                          <p:attrName>style.visibility</p:attrName>
                                        </p:attrNameLst>
                                      </p:cBhvr>
                                      <p:to>
                                        <p:strVal val="visible"/>
                                      </p:to>
                                    </p:set>
                                    <p:animEffect transition="in" filter="wipe(up)">
                                      <p:cBhvr>
                                        <p:cTn id="7" dur="500"/>
                                        <p:tgtEl>
                                          <p:spTgt spid="1434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6"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16250" y="3008313"/>
            <a:ext cx="3678238" cy="1447800"/>
            <a:chOff x="1900" y="1895"/>
            <a:chExt cx="2317" cy="912"/>
          </a:xfrm>
        </p:grpSpPr>
        <p:sp>
          <p:nvSpPr>
            <p:cNvPr id="144386" name="Arc 2"/>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144387" name="Arc 3"/>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144389" name="Rectangle 5"/>
          <p:cNvSpPr>
            <a:spLocks noChangeArrowheads="1"/>
          </p:cNvSpPr>
          <p:nvPr/>
        </p:nvSpPr>
        <p:spPr bwMode="auto">
          <a:xfrm>
            <a:off x="4378325" y="204470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44390" name="Oval 6"/>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4391"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44392" name="Rectangle 8"/>
          <p:cNvSpPr>
            <a:spLocks noChangeArrowheads="1"/>
          </p:cNvSpPr>
          <p:nvPr/>
        </p:nvSpPr>
        <p:spPr bwMode="auto">
          <a:xfrm>
            <a:off x="2901950" y="3654425"/>
            <a:ext cx="2863850" cy="149225"/>
          </a:xfrm>
          <a:prstGeom prst="rect">
            <a:avLst/>
          </a:prstGeom>
          <a:gradFill rotWithShape="0">
            <a:gsLst>
              <a:gs pos="0">
                <a:srgbClr val="CC0000"/>
              </a:gs>
              <a:gs pos="100000">
                <a:srgbClr val="CC0000">
                  <a:gamma/>
                  <a:tint val="10196"/>
                  <a:invGamma/>
                </a:srgbClr>
              </a:gs>
            </a:gsLst>
            <a:lin ang="0" scaled="1"/>
          </a:gradFill>
          <a:ln w="12699">
            <a:solidFill>
              <a:srgbClr val="CC0000"/>
            </a:solidFill>
            <a:miter lim="800000"/>
            <a:headEnd/>
            <a:tailEnd/>
          </a:ln>
          <a:effectLst/>
        </p:spPr>
        <p:txBody>
          <a:bodyPr wrap="none" anchor="ctr"/>
          <a:lstStyle/>
          <a:p>
            <a:endParaRPr lang="en-GB"/>
          </a:p>
        </p:txBody>
      </p:sp>
      <p:sp>
        <p:nvSpPr>
          <p:cNvPr id="144393" name="Arc 9"/>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4394" name="Arc 10"/>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4395" name="Rectangle 11"/>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4396" name="Oval 12"/>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4397" name="Rectangle 13"/>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4398" name="Rectangle 14"/>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4399" name="Rectangle 15"/>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4400" name="Oval 16"/>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44401" name="Arc 17"/>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4402" name="Arc 18"/>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4403" name="Rectangle 19"/>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4404" name="Oval 20"/>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4405" name="Rectangle 21"/>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4406" name="Rectangle 22"/>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4407" name="Rectangle 23"/>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4408" name="Line 24"/>
          <p:cNvSpPr>
            <a:spLocks noChangeShapeType="1"/>
          </p:cNvSpPr>
          <p:nvPr/>
        </p:nvSpPr>
        <p:spPr bwMode="auto">
          <a:xfrm>
            <a:off x="2895600" y="3810000"/>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44409" name="Line 25"/>
          <p:cNvSpPr>
            <a:spLocks noChangeShapeType="1"/>
          </p:cNvSpPr>
          <p:nvPr/>
        </p:nvSpPr>
        <p:spPr bwMode="auto">
          <a:xfrm>
            <a:off x="2895600" y="36480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44410" name="Line 26"/>
          <p:cNvSpPr>
            <a:spLocks noChangeShapeType="1"/>
          </p:cNvSpPr>
          <p:nvPr/>
        </p:nvSpPr>
        <p:spPr bwMode="auto">
          <a:xfrm>
            <a:off x="4362450" y="3810000"/>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4411" name="Line 27"/>
          <p:cNvSpPr>
            <a:spLocks noChangeShapeType="1"/>
          </p:cNvSpPr>
          <p:nvPr/>
        </p:nvSpPr>
        <p:spPr bwMode="auto">
          <a:xfrm>
            <a:off x="4368800" y="3648075"/>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4412" name="Rectangle 28"/>
          <p:cNvSpPr>
            <a:spLocks noChangeArrowheads="1"/>
          </p:cNvSpPr>
          <p:nvPr/>
        </p:nvSpPr>
        <p:spPr bwMode="auto">
          <a:xfrm>
            <a:off x="4543425" y="2076450"/>
            <a:ext cx="7493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Target</a:t>
            </a:r>
          </a:p>
        </p:txBody>
      </p:sp>
      <p:sp>
        <p:nvSpPr>
          <p:cNvPr id="144413" name="Rectangle 29"/>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144414" name="Rectangle 30"/>
          <p:cNvSpPr>
            <a:spLocks noChangeArrowheads="1"/>
          </p:cNvSpPr>
          <p:nvPr/>
        </p:nvSpPr>
        <p:spPr bwMode="auto">
          <a:xfrm>
            <a:off x="5238750" y="295275"/>
            <a:ext cx="3571875" cy="157030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Μεγάλη απόσταση ανίχνευσης: έως 30 μέτρα με ορισμένες συσκευές
Θα ανιχνεύσει όλα εκτός από πολύ διαφανή υλικά
Πρέπει να ευθυγραμμιστεί με ακρίβεια</a:t>
            </a:r>
            <a:endParaRPr lang="en-GB" sz="2000" dirty="0"/>
          </a:p>
        </p:txBody>
      </p:sp>
      <p:sp>
        <p:nvSpPr>
          <p:cNvPr id="144415" name="Rectangle 31"/>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144416" name="Rectangle 32"/>
          <p:cNvSpPr>
            <a:spLocks noChangeArrowheads="1"/>
          </p:cNvSpPr>
          <p:nvPr/>
        </p:nvSpPr>
        <p:spPr bwMode="auto">
          <a:xfrm>
            <a:off x="5676900" y="4800600"/>
            <a:ext cx="1271588"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53"/>
          <p:cNvGrpSpPr>
            <a:grpSpLocks/>
          </p:cNvGrpSpPr>
          <p:nvPr/>
        </p:nvGrpSpPr>
        <p:grpSpPr bwMode="auto">
          <a:xfrm>
            <a:off x="2319338" y="215900"/>
            <a:ext cx="371475" cy="973138"/>
            <a:chOff x="1461" y="136"/>
            <a:chExt cx="234" cy="613"/>
          </a:xfrm>
        </p:grpSpPr>
        <p:sp>
          <p:nvSpPr>
            <p:cNvPr id="144417" name="Line 33"/>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4418" name="Line 34"/>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44419" name="Rectangle 35"/>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9"/>
            <p:cNvGrpSpPr>
              <a:grpSpLocks/>
            </p:cNvGrpSpPr>
            <p:nvPr/>
          </p:nvGrpSpPr>
          <p:grpSpPr bwMode="auto">
            <a:xfrm>
              <a:off x="1485" y="352"/>
              <a:ext cx="60" cy="59"/>
              <a:chOff x="1485" y="352"/>
              <a:chExt cx="60" cy="59"/>
            </a:xfrm>
          </p:grpSpPr>
          <p:sp>
            <p:nvSpPr>
              <p:cNvPr id="144420" name="AutoShape 36"/>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44421" name="Line 37"/>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22" name="Line 38"/>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43"/>
            <p:cNvGrpSpPr>
              <a:grpSpLocks/>
            </p:cNvGrpSpPr>
            <p:nvPr/>
          </p:nvGrpSpPr>
          <p:grpSpPr bwMode="auto">
            <a:xfrm>
              <a:off x="1517" y="519"/>
              <a:ext cx="115" cy="15"/>
              <a:chOff x="1517" y="519"/>
              <a:chExt cx="115" cy="15"/>
            </a:xfrm>
          </p:grpSpPr>
          <p:sp>
            <p:nvSpPr>
              <p:cNvPr id="144424" name="Line 40"/>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25" name="Line 41"/>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26" name="Line 42"/>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50"/>
            <p:cNvGrpSpPr>
              <a:grpSpLocks/>
            </p:cNvGrpSpPr>
            <p:nvPr/>
          </p:nvGrpSpPr>
          <p:grpSpPr bwMode="auto">
            <a:xfrm>
              <a:off x="1495" y="444"/>
              <a:ext cx="90" cy="46"/>
              <a:chOff x="1495" y="444"/>
              <a:chExt cx="90" cy="46"/>
            </a:xfrm>
          </p:grpSpPr>
          <p:sp>
            <p:nvSpPr>
              <p:cNvPr id="144428" name="Line 44"/>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29" name="Line 45"/>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30" name="Line 46"/>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31" name="Line 47"/>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32" name="Line 48"/>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33" name="Line 49"/>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4435" name="Line 51"/>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36" name="Line 52"/>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6"/>
          <p:cNvGrpSpPr>
            <a:grpSpLocks/>
          </p:cNvGrpSpPr>
          <p:nvPr/>
        </p:nvGrpSpPr>
        <p:grpSpPr bwMode="auto">
          <a:xfrm>
            <a:off x="3595688" y="215900"/>
            <a:ext cx="725487" cy="973138"/>
            <a:chOff x="2265" y="136"/>
            <a:chExt cx="457" cy="613"/>
          </a:xfrm>
        </p:grpSpPr>
        <p:sp>
          <p:nvSpPr>
            <p:cNvPr id="144438" name="Line 54"/>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4439" name="Line 55"/>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44440" name="Line 56"/>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41" name="Rectangle 57"/>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61"/>
            <p:cNvGrpSpPr>
              <a:grpSpLocks/>
            </p:cNvGrpSpPr>
            <p:nvPr/>
          </p:nvGrpSpPr>
          <p:grpSpPr bwMode="auto">
            <a:xfrm>
              <a:off x="2289" y="352"/>
              <a:ext cx="60" cy="59"/>
              <a:chOff x="2289" y="352"/>
              <a:chExt cx="60" cy="59"/>
            </a:xfrm>
          </p:grpSpPr>
          <p:sp>
            <p:nvSpPr>
              <p:cNvPr id="144442" name="AutoShape 58"/>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44443" name="Line 59"/>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44" name="Line 60"/>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4446" name="Freeform 62"/>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6"/>
            <p:cNvGrpSpPr>
              <a:grpSpLocks/>
            </p:cNvGrpSpPr>
            <p:nvPr/>
          </p:nvGrpSpPr>
          <p:grpSpPr bwMode="auto">
            <a:xfrm>
              <a:off x="2321" y="519"/>
              <a:ext cx="115" cy="15"/>
              <a:chOff x="2321" y="519"/>
              <a:chExt cx="115" cy="15"/>
            </a:xfrm>
          </p:grpSpPr>
          <p:sp>
            <p:nvSpPr>
              <p:cNvPr id="144447" name="Line 63"/>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48" name="Line 64"/>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49" name="Line 65"/>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73"/>
            <p:cNvGrpSpPr>
              <a:grpSpLocks/>
            </p:cNvGrpSpPr>
            <p:nvPr/>
          </p:nvGrpSpPr>
          <p:grpSpPr bwMode="auto">
            <a:xfrm>
              <a:off x="2299" y="444"/>
              <a:ext cx="90" cy="46"/>
              <a:chOff x="2299" y="444"/>
              <a:chExt cx="90" cy="46"/>
            </a:xfrm>
          </p:grpSpPr>
          <p:sp>
            <p:nvSpPr>
              <p:cNvPr id="144451" name="Line 67"/>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52" name="Line 68"/>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53" name="Line 69"/>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54" name="Line 70"/>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55" name="Line 71"/>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56" name="Line 72"/>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4458" name="Line 74"/>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4459" name="Line 75"/>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7"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8"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4027"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14">
                                            <p:txEl>
                                              <p:pRg st="0" end="0"/>
                                            </p:txEl>
                                          </p:spTgt>
                                        </p:tgtEl>
                                        <p:attrNameLst>
                                          <p:attrName>style.visibility</p:attrName>
                                        </p:attrNameLst>
                                      </p:cBhvr>
                                      <p:to>
                                        <p:strVal val="visible"/>
                                      </p:to>
                                    </p:set>
                                    <p:animEffect transition="in" filter="wipe(up)">
                                      <p:cBhvr>
                                        <p:cTn id="7" dur="500"/>
                                        <p:tgtEl>
                                          <p:spTgt spid="1444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14"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p:cNvSpPr>
            <a:spLocks noChangeArrowheads="1"/>
          </p:cNvSpPr>
          <p:nvPr/>
        </p:nvSpPr>
        <p:spPr bwMode="auto">
          <a:xfrm rot="-5400000" flipH="1" flipV="1">
            <a:off x="4316412" y="1677988"/>
            <a:ext cx="1349375" cy="4159250"/>
          </a:xfrm>
          <a:custGeom>
            <a:avLst/>
            <a:gdLst>
              <a:gd name="G0" fmla="+- 6878 0 0"/>
              <a:gd name="G1" fmla="+- 21600 0 6878"/>
              <a:gd name="G2" fmla="*/ 6878 1 2"/>
              <a:gd name="G3" fmla="+- 21600 0 G2"/>
              <a:gd name="G4" fmla="+/ 6878 21600 2"/>
              <a:gd name="G5" fmla="+/ G1 0 2"/>
              <a:gd name="G6" fmla="*/ 21600 21600 6878"/>
              <a:gd name="G7" fmla="*/ G6 1 2"/>
              <a:gd name="G8" fmla="+- 21600 0 G7"/>
              <a:gd name="G9" fmla="*/ 21600 1 2"/>
              <a:gd name="G10" fmla="+- 6878 0 G9"/>
              <a:gd name="G11" fmla="?: G10 G8 0"/>
              <a:gd name="G12" fmla="?: G10 G7 21600"/>
              <a:gd name="T0" fmla="*/ 18161 w 21600"/>
              <a:gd name="T1" fmla="*/ 10800 h 21600"/>
              <a:gd name="T2" fmla="*/ 10800 w 21600"/>
              <a:gd name="T3" fmla="*/ 21600 h 21600"/>
              <a:gd name="T4" fmla="*/ 3439 w 21600"/>
              <a:gd name="T5" fmla="*/ 10800 h 21600"/>
              <a:gd name="T6" fmla="*/ 10800 w 21600"/>
              <a:gd name="T7" fmla="*/ 0 h 21600"/>
              <a:gd name="T8" fmla="*/ 5239 w 21600"/>
              <a:gd name="T9" fmla="*/ 5239 h 21600"/>
              <a:gd name="T10" fmla="*/ 16361 w 21600"/>
              <a:gd name="T11" fmla="*/ 16361 h 21600"/>
            </a:gdLst>
            <a:ahLst/>
            <a:cxnLst>
              <a:cxn ang="0">
                <a:pos x="T0" y="T1"/>
              </a:cxn>
              <a:cxn ang="0">
                <a:pos x="T2" y="T3"/>
              </a:cxn>
              <a:cxn ang="0">
                <a:pos x="T4" y="T5"/>
              </a:cxn>
              <a:cxn ang="0">
                <a:pos x="T6" y="T7"/>
              </a:cxn>
            </a:cxnLst>
            <a:rect l="T8" t="T9" r="T10" b="T11"/>
            <a:pathLst>
              <a:path w="21600" h="21600">
                <a:moveTo>
                  <a:pt x="0" y="0"/>
                </a:moveTo>
                <a:lnTo>
                  <a:pt x="6878" y="21600"/>
                </a:lnTo>
                <a:lnTo>
                  <a:pt x="14722" y="21600"/>
                </a:lnTo>
                <a:lnTo>
                  <a:pt x="21600" y="0"/>
                </a:lnTo>
                <a:close/>
              </a:path>
            </a:pathLst>
          </a:custGeom>
          <a:gradFill rotWithShape="0">
            <a:gsLst>
              <a:gs pos="0">
                <a:srgbClr val="FFFF99">
                  <a:gamma/>
                  <a:tint val="70196"/>
                  <a:invGamma/>
                </a:srgbClr>
              </a:gs>
              <a:gs pos="100000">
                <a:srgbClr val="FFFF99"/>
              </a:gs>
            </a:gsLst>
            <a:lin ang="0" scaled="1"/>
          </a:gradFill>
          <a:ln w="12699">
            <a:solidFill>
              <a:schemeClr val="tx1"/>
            </a:solidFill>
            <a:miter lim="800000"/>
            <a:headEnd/>
            <a:tailEnd/>
          </a:ln>
          <a:effectLst/>
        </p:spPr>
        <p:txBody>
          <a:bodyPr wrap="none" anchor="ctr"/>
          <a:lstStyle/>
          <a:p>
            <a:endParaRPr lang="en-GB"/>
          </a:p>
        </p:txBody>
      </p:sp>
      <p:sp>
        <p:nvSpPr>
          <p:cNvPr id="146435" name="Oval 3"/>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6436" name="Rectangle 4"/>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6437" name="Oval 5"/>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6438" name="Oval 6"/>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46439" name="Arc 7"/>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6440" name="Arc 8"/>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6441" name="Oval 9"/>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6442" name="Rectangle 10"/>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6443" name="Rectangle 11"/>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6444" name="Rectangle 12"/>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6445" name="Rectangle 13"/>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146446" name="Rectangle 14"/>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Reflex</a:t>
            </a:r>
            <a:endParaRPr lang="en-GB" sz="1600"/>
          </a:p>
          <a:p>
            <a:pPr defTabSz="762000">
              <a:spcBef>
                <a:spcPct val="50000"/>
              </a:spcBef>
            </a:pPr>
            <a:endParaRPr lang="en-GB" sz="1600"/>
          </a:p>
        </p:txBody>
      </p:sp>
      <p:sp>
        <p:nvSpPr>
          <p:cNvPr id="146447" name="Freeform 15"/>
          <p:cNvSpPr>
            <a:spLocks/>
          </p:cNvSpPr>
          <p:nvPr/>
        </p:nvSpPr>
        <p:spPr bwMode="auto">
          <a:xfrm>
            <a:off x="6848475" y="3067050"/>
            <a:ext cx="458788" cy="1373188"/>
          </a:xfrm>
          <a:custGeom>
            <a:avLst/>
            <a:gdLst/>
            <a:ahLst/>
            <a:cxnLst>
              <a:cxn ang="0">
                <a:pos x="0" y="0"/>
              </a:cxn>
              <a:cxn ang="0">
                <a:pos x="288" y="0"/>
              </a:cxn>
              <a:cxn ang="0">
                <a:pos x="288" y="864"/>
              </a:cxn>
              <a:cxn ang="0">
                <a:pos x="0" y="864"/>
              </a:cxn>
              <a:cxn ang="0">
                <a:pos x="144" y="720"/>
              </a:cxn>
              <a:cxn ang="0">
                <a:pos x="0" y="576"/>
              </a:cxn>
              <a:cxn ang="0">
                <a:pos x="144" y="432"/>
              </a:cxn>
              <a:cxn ang="0">
                <a:pos x="0" y="288"/>
              </a:cxn>
              <a:cxn ang="0">
                <a:pos x="144" y="144"/>
              </a:cxn>
              <a:cxn ang="0">
                <a:pos x="0" y="0"/>
              </a:cxn>
            </a:cxnLst>
            <a:rect l="0" t="0" r="r" b="b"/>
            <a:pathLst>
              <a:path w="289" h="865">
                <a:moveTo>
                  <a:pt x="0" y="0"/>
                </a:moveTo>
                <a:lnTo>
                  <a:pt x="288" y="0"/>
                </a:lnTo>
                <a:lnTo>
                  <a:pt x="288" y="864"/>
                </a:lnTo>
                <a:lnTo>
                  <a:pt x="0" y="864"/>
                </a:lnTo>
                <a:lnTo>
                  <a:pt x="144" y="720"/>
                </a:lnTo>
                <a:lnTo>
                  <a:pt x="0" y="576"/>
                </a:lnTo>
                <a:lnTo>
                  <a:pt x="144" y="432"/>
                </a:lnTo>
                <a:lnTo>
                  <a:pt x="0" y="288"/>
                </a:lnTo>
                <a:lnTo>
                  <a:pt x="144" y="144"/>
                </a:lnTo>
                <a:lnTo>
                  <a:pt x="0" y="0"/>
                </a:lnTo>
              </a:path>
            </a:pathLst>
          </a:custGeom>
          <a:solidFill>
            <a:schemeClr val="bg1"/>
          </a:solidFill>
          <a:ln w="12699" cap="rnd" cmpd="sng">
            <a:solidFill>
              <a:schemeClr val="tx1"/>
            </a:solidFill>
            <a:prstDash val="solid"/>
            <a:round/>
            <a:headEnd/>
            <a:tailEnd/>
          </a:ln>
          <a:effectLst/>
        </p:spPr>
        <p:txBody>
          <a:bodyPr/>
          <a:lstStyle/>
          <a:p>
            <a:endParaRPr lang="en-GB"/>
          </a:p>
        </p:txBody>
      </p:sp>
      <p:sp>
        <p:nvSpPr>
          <p:cNvPr id="146448" name="Rectangle 16"/>
          <p:cNvSpPr>
            <a:spLocks noChangeArrowheads="1"/>
          </p:cNvSpPr>
          <p:nvPr/>
        </p:nvSpPr>
        <p:spPr bwMode="auto">
          <a:xfrm>
            <a:off x="6648450" y="4857750"/>
            <a:ext cx="1019175" cy="51752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Reflector (prismatic)</a:t>
            </a:r>
          </a:p>
        </p:txBody>
      </p:sp>
      <p:grpSp>
        <p:nvGrpSpPr>
          <p:cNvPr id="2" name="Group 19"/>
          <p:cNvGrpSpPr>
            <a:grpSpLocks/>
          </p:cNvGrpSpPr>
          <p:nvPr/>
        </p:nvGrpSpPr>
        <p:grpSpPr bwMode="auto">
          <a:xfrm>
            <a:off x="3063875" y="2627313"/>
            <a:ext cx="4997450" cy="2020887"/>
            <a:chOff x="1930" y="1655"/>
            <a:chExt cx="3148" cy="1273"/>
          </a:xfrm>
        </p:grpSpPr>
        <p:sp>
          <p:nvSpPr>
            <p:cNvPr id="146449" name="Arc 17"/>
            <p:cNvSpPr>
              <a:spLocks/>
            </p:cNvSpPr>
            <p:nvPr/>
          </p:nvSpPr>
          <p:spPr bwMode="auto">
            <a:xfrm rot="20460000">
              <a:off x="1930" y="1655"/>
              <a:ext cx="3144" cy="1191"/>
            </a:xfrm>
            <a:custGeom>
              <a:avLst/>
              <a:gdLst>
                <a:gd name="G0" fmla="+- 7 0 0"/>
                <a:gd name="G1" fmla="+- 21600 0 0"/>
                <a:gd name="G2" fmla="+- 21600 0 0"/>
                <a:gd name="T0" fmla="*/ 0 w 21607"/>
                <a:gd name="T1" fmla="*/ 0 h 23451"/>
                <a:gd name="T2" fmla="*/ 21528 w 21607"/>
                <a:gd name="T3" fmla="*/ 23451 h 23451"/>
                <a:gd name="T4" fmla="*/ 7 w 21607"/>
                <a:gd name="T5" fmla="*/ 21600 h 23451"/>
              </a:gdLst>
              <a:ahLst/>
              <a:cxnLst>
                <a:cxn ang="0">
                  <a:pos x="T0" y="T1"/>
                </a:cxn>
                <a:cxn ang="0">
                  <a:pos x="T2" y="T3"/>
                </a:cxn>
                <a:cxn ang="0">
                  <a:pos x="T4" y="T5"/>
                </a:cxn>
              </a:cxnLst>
              <a:rect l="0" t="0" r="r" b="b"/>
              <a:pathLst>
                <a:path w="21607" h="23451" fill="none" extrusionOk="0">
                  <a:moveTo>
                    <a:pt x="0" y="0"/>
                  </a:moveTo>
                  <a:cubicBezTo>
                    <a:pt x="2" y="0"/>
                    <a:pt x="4" y="-1"/>
                    <a:pt x="7" y="0"/>
                  </a:cubicBezTo>
                  <a:cubicBezTo>
                    <a:pt x="11936" y="0"/>
                    <a:pt x="21607" y="9670"/>
                    <a:pt x="21607" y="21600"/>
                  </a:cubicBezTo>
                  <a:cubicBezTo>
                    <a:pt x="21607" y="22217"/>
                    <a:pt x="21580" y="22835"/>
                    <a:pt x="21527" y="23450"/>
                  </a:cubicBezTo>
                </a:path>
                <a:path w="21607" h="23451" stroke="0" extrusionOk="0">
                  <a:moveTo>
                    <a:pt x="0" y="0"/>
                  </a:moveTo>
                  <a:cubicBezTo>
                    <a:pt x="2" y="0"/>
                    <a:pt x="4" y="-1"/>
                    <a:pt x="7" y="0"/>
                  </a:cubicBezTo>
                  <a:cubicBezTo>
                    <a:pt x="11936" y="0"/>
                    <a:pt x="21607" y="9670"/>
                    <a:pt x="21607" y="21600"/>
                  </a:cubicBezTo>
                  <a:cubicBezTo>
                    <a:pt x="21607" y="22217"/>
                    <a:pt x="21580" y="22835"/>
                    <a:pt x="21527" y="23450"/>
                  </a:cubicBezTo>
                  <a:lnTo>
                    <a:pt x="7"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146450" name="Arc 18"/>
            <p:cNvSpPr>
              <a:spLocks/>
            </p:cNvSpPr>
            <p:nvPr/>
          </p:nvSpPr>
          <p:spPr bwMode="auto">
            <a:xfrm rot="11940000">
              <a:off x="1935" y="1738"/>
              <a:ext cx="3143" cy="1190"/>
            </a:xfrm>
            <a:custGeom>
              <a:avLst/>
              <a:gdLst>
                <a:gd name="G0" fmla="+- 21600 0 0"/>
                <a:gd name="G1" fmla="+- 21600 0 0"/>
                <a:gd name="G2" fmla="+- 21600 0 0"/>
                <a:gd name="T0" fmla="*/ 80 w 21600"/>
                <a:gd name="T1" fmla="*/ 23452 h 23452"/>
                <a:gd name="T2" fmla="*/ 21593 w 21600"/>
                <a:gd name="T3" fmla="*/ 0 h 23452"/>
                <a:gd name="T4" fmla="*/ 21600 w 21600"/>
                <a:gd name="T5" fmla="*/ 21600 h 23452"/>
              </a:gdLst>
              <a:ahLst/>
              <a:cxnLst>
                <a:cxn ang="0">
                  <a:pos x="T0" y="T1"/>
                </a:cxn>
                <a:cxn ang="0">
                  <a:pos x="T2" y="T3"/>
                </a:cxn>
                <a:cxn ang="0">
                  <a:pos x="T4" y="T5"/>
                </a:cxn>
              </a:cxnLst>
              <a:rect l="0" t="0" r="r" b="b"/>
              <a:pathLst>
                <a:path w="21600" h="23452" fill="none" extrusionOk="0">
                  <a:moveTo>
                    <a:pt x="79" y="23452"/>
                  </a:moveTo>
                  <a:cubicBezTo>
                    <a:pt x="26" y="22836"/>
                    <a:pt x="0" y="22218"/>
                    <a:pt x="0" y="21600"/>
                  </a:cubicBezTo>
                  <a:cubicBezTo>
                    <a:pt x="-1" y="9673"/>
                    <a:pt x="9666" y="3"/>
                    <a:pt x="21593" y="0"/>
                  </a:cubicBezTo>
                </a:path>
                <a:path w="21600" h="23452" stroke="0" extrusionOk="0">
                  <a:moveTo>
                    <a:pt x="79" y="23452"/>
                  </a:moveTo>
                  <a:cubicBezTo>
                    <a:pt x="26" y="22836"/>
                    <a:pt x="0" y="22218"/>
                    <a:pt x="0" y="21600"/>
                  </a:cubicBezTo>
                  <a:cubicBezTo>
                    <a:pt x="-1" y="9673"/>
                    <a:pt x="9666" y="3"/>
                    <a:pt x="21593"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146452" name="Line 20"/>
          <p:cNvSpPr>
            <a:spLocks noChangeShapeType="1"/>
          </p:cNvSpPr>
          <p:nvPr/>
        </p:nvSpPr>
        <p:spPr bwMode="auto">
          <a:xfrm flipV="1">
            <a:off x="4791075" y="3892550"/>
            <a:ext cx="2143125" cy="3175"/>
          </a:xfrm>
          <a:prstGeom prst="line">
            <a:avLst/>
          </a:prstGeom>
          <a:noFill/>
          <a:ln w="12699">
            <a:solidFill>
              <a:srgbClr val="CC0000"/>
            </a:solidFill>
            <a:round/>
            <a:headEnd type="stealth" w="med" len="lg"/>
            <a:tailEnd type="none" w="sm" len="sm"/>
          </a:ln>
          <a:effectLst/>
        </p:spPr>
        <p:txBody>
          <a:bodyPr wrap="none" anchor="ctr"/>
          <a:lstStyle/>
          <a:p>
            <a:endParaRPr lang="en-GB"/>
          </a:p>
        </p:txBody>
      </p:sp>
      <p:grpSp>
        <p:nvGrpSpPr>
          <p:cNvPr id="3" name="Group 23"/>
          <p:cNvGrpSpPr>
            <a:grpSpLocks/>
          </p:cNvGrpSpPr>
          <p:nvPr/>
        </p:nvGrpSpPr>
        <p:grpSpPr bwMode="auto">
          <a:xfrm>
            <a:off x="2905125" y="3619500"/>
            <a:ext cx="4038600" cy="0"/>
            <a:chOff x="1830" y="2280"/>
            <a:chExt cx="2544" cy="0"/>
          </a:xfrm>
        </p:grpSpPr>
        <p:sp>
          <p:nvSpPr>
            <p:cNvPr id="146453" name="Line 21"/>
            <p:cNvSpPr>
              <a:spLocks noChangeShapeType="1"/>
            </p:cNvSpPr>
            <p:nvPr/>
          </p:nvSpPr>
          <p:spPr bwMode="auto">
            <a:xfrm>
              <a:off x="1830" y="2280"/>
              <a:ext cx="1302"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46454" name="Line 22"/>
            <p:cNvSpPr>
              <a:spLocks noChangeShapeType="1"/>
            </p:cNvSpPr>
            <p:nvPr/>
          </p:nvSpPr>
          <p:spPr bwMode="auto">
            <a:xfrm>
              <a:off x="3120" y="2280"/>
              <a:ext cx="1254" cy="0"/>
            </a:xfrm>
            <a:prstGeom prst="line">
              <a:avLst/>
            </a:prstGeom>
            <a:noFill/>
            <a:ln w="12699">
              <a:solidFill>
                <a:srgbClr val="C60722"/>
              </a:solidFill>
              <a:round/>
              <a:headEnd type="none" w="sm" len="sm"/>
              <a:tailEnd type="none" w="sm" len="sm"/>
            </a:ln>
            <a:effectLst/>
          </p:spPr>
          <p:txBody>
            <a:bodyPr wrap="none" anchor="ctr"/>
            <a:lstStyle/>
            <a:p>
              <a:endParaRPr lang="en-GB"/>
            </a:p>
          </p:txBody>
        </p:sp>
      </p:grpSp>
      <p:sp>
        <p:nvSpPr>
          <p:cNvPr id="146456" name="Line 24"/>
          <p:cNvSpPr>
            <a:spLocks noChangeShapeType="1"/>
          </p:cNvSpPr>
          <p:nvPr/>
        </p:nvSpPr>
        <p:spPr bwMode="auto">
          <a:xfrm>
            <a:off x="2905125" y="3895725"/>
            <a:ext cx="1924050" cy="0"/>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146457" name="Line 25"/>
          <p:cNvSpPr>
            <a:spLocks noChangeShapeType="1"/>
          </p:cNvSpPr>
          <p:nvPr/>
        </p:nvSpPr>
        <p:spPr bwMode="auto">
          <a:xfrm>
            <a:off x="6934200" y="3622675"/>
            <a:ext cx="0" cy="136525"/>
          </a:xfrm>
          <a:prstGeom prst="line">
            <a:avLst/>
          </a:prstGeom>
          <a:noFill/>
          <a:ln w="12699">
            <a:solidFill>
              <a:srgbClr val="C60722"/>
            </a:solidFill>
            <a:round/>
            <a:headEnd type="none" w="sm" len="sm"/>
            <a:tailEnd type="stealth" w="med" len="med"/>
          </a:ln>
          <a:effectLst/>
        </p:spPr>
        <p:txBody>
          <a:bodyPr wrap="none" anchor="ctr"/>
          <a:lstStyle/>
          <a:p>
            <a:endParaRPr lang="en-GB"/>
          </a:p>
        </p:txBody>
      </p:sp>
      <p:sp>
        <p:nvSpPr>
          <p:cNvPr id="146458" name="Line 26"/>
          <p:cNvSpPr>
            <a:spLocks noChangeShapeType="1"/>
          </p:cNvSpPr>
          <p:nvPr/>
        </p:nvSpPr>
        <p:spPr bwMode="auto">
          <a:xfrm>
            <a:off x="6932613" y="3736975"/>
            <a:ext cx="0" cy="161925"/>
          </a:xfrm>
          <a:prstGeom prst="line">
            <a:avLst/>
          </a:prstGeom>
          <a:noFill/>
          <a:ln w="12699">
            <a:solidFill>
              <a:srgbClr val="C60722"/>
            </a:solidFill>
            <a:round/>
            <a:headEnd type="none" w="sm" len="sm"/>
            <a:tailEnd type="none" w="sm" len="sm"/>
          </a:ln>
          <a:effectLst/>
        </p:spPr>
        <p:txBody>
          <a:bodyPr wrap="none" anchor="ctr"/>
          <a:lstStyle/>
          <a:p>
            <a:endParaRPr lang="en-GB"/>
          </a:p>
        </p:txBody>
      </p:sp>
      <p:sp>
        <p:nvSpPr>
          <p:cNvPr id="146459" name="Rectangle 27"/>
          <p:cNvSpPr>
            <a:spLocks noChangeArrowheads="1"/>
          </p:cNvSpPr>
          <p:nvPr/>
        </p:nvSpPr>
        <p:spPr bwMode="auto">
          <a:xfrm>
            <a:off x="4959350" y="1635125"/>
            <a:ext cx="111125" cy="10922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46460" name="Rectangle 28"/>
          <p:cNvSpPr>
            <a:spLocks noChangeArrowheads="1"/>
          </p:cNvSpPr>
          <p:nvPr/>
        </p:nvSpPr>
        <p:spPr bwMode="auto">
          <a:xfrm>
            <a:off x="5600700" y="180975"/>
            <a:ext cx="3305175" cy="206274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Απόσταση ανίχνευσης : 1/2 έως 1/3 τύπου διαμπερούς δέσμης.
Δεν είναι κατάλληλο για αντανακλαστικούς ή διαφανείς στόχους
Ο στόχος πρέπει να είναι μεγαλύτερος από τον ανακλαστήρα</a:t>
            </a:r>
            <a:endParaRPr lang="en-GB" sz="2000" dirty="0"/>
          </a:p>
        </p:txBody>
      </p:sp>
      <p:sp>
        <p:nvSpPr>
          <p:cNvPr id="146461" name="Rectangle 29"/>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4" name="Group 52"/>
          <p:cNvGrpSpPr>
            <a:grpSpLocks/>
          </p:cNvGrpSpPr>
          <p:nvPr/>
        </p:nvGrpSpPr>
        <p:grpSpPr bwMode="auto">
          <a:xfrm>
            <a:off x="2638425" y="436563"/>
            <a:ext cx="725488" cy="973137"/>
            <a:chOff x="1662" y="275"/>
            <a:chExt cx="457" cy="613"/>
          </a:xfrm>
        </p:grpSpPr>
        <p:sp>
          <p:nvSpPr>
            <p:cNvPr id="146462" name="Line 30"/>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6463" name="Line 31"/>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46464" name="Line 32"/>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65" name="Rectangle 33"/>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7"/>
            <p:cNvGrpSpPr>
              <a:grpSpLocks/>
            </p:cNvGrpSpPr>
            <p:nvPr/>
          </p:nvGrpSpPr>
          <p:grpSpPr bwMode="auto">
            <a:xfrm>
              <a:off x="1686" y="491"/>
              <a:ext cx="60" cy="59"/>
              <a:chOff x="1686" y="491"/>
              <a:chExt cx="60" cy="59"/>
            </a:xfrm>
          </p:grpSpPr>
          <p:sp>
            <p:nvSpPr>
              <p:cNvPr id="146466" name="AutoShape 34"/>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46467" name="Line 35"/>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68" name="Line 36"/>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6470" name="Freeform 38"/>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42"/>
            <p:cNvGrpSpPr>
              <a:grpSpLocks/>
            </p:cNvGrpSpPr>
            <p:nvPr/>
          </p:nvGrpSpPr>
          <p:grpSpPr bwMode="auto">
            <a:xfrm>
              <a:off x="1718" y="658"/>
              <a:ext cx="115" cy="15"/>
              <a:chOff x="1718" y="658"/>
              <a:chExt cx="115" cy="15"/>
            </a:xfrm>
          </p:grpSpPr>
          <p:sp>
            <p:nvSpPr>
              <p:cNvPr id="146471" name="Line 39"/>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72" name="Line 40"/>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73" name="Line 41"/>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9"/>
            <p:cNvGrpSpPr>
              <a:grpSpLocks/>
            </p:cNvGrpSpPr>
            <p:nvPr/>
          </p:nvGrpSpPr>
          <p:grpSpPr bwMode="auto">
            <a:xfrm>
              <a:off x="1696" y="583"/>
              <a:ext cx="90" cy="46"/>
              <a:chOff x="1696" y="583"/>
              <a:chExt cx="90" cy="46"/>
            </a:xfrm>
          </p:grpSpPr>
          <p:sp>
            <p:nvSpPr>
              <p:cNvPr id="146475" name="Line 43"/>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76" name="Line 44"/>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77" name="Line 45"/>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78" name="Line 46"/>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79" name="Line 47"/>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80" name="Line 48"/>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6482" name="Line 50"/>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6483" name="Line 51"/>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5051"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6460">
                                            <p:txEl>
                                              <p:pRg st="0" end="0"/>
                                            </p:txEl>
                                          </p:spTgt>
                                        </p:tgtEl>
                                        <p:attrNameLst>
                                          <p:attrName>style.visibility</p:attrName>
                                        </p:attrNameLst>
                                      </p:cBhvr>
                                      <p:to>
                                        <p:strVal val="visible"/>
                                      </p:to>
                                    </p:set>
                                    <p:animEffect transition="in" filter="wipe(up)">
                                      <p:cBhvr>
                                        <p:cTn id="7" dur="500"/>
                                        <p:tgtEl>
                                          <p:spTgt spid="146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6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16250" y="3008313"/>
            <a:ext cx="3678238" cy="1447800"/>
            <a:chOff x="1900" y="1895"/>
            <a:chExt cx="2317" cy="912"/>
          </a:xfrm>
        </p:grpSpPr>
        <p:sp>
          <p:nvSpPr>
            <p:cNvPr id="16386" name="Arc 2"/>
            <p:cNvSpPr>
              <a:spLocks/>
            </p:cNvSpPr>
            <p:nvPr/>
          </p:nvSpPr>
          <p:spPr bwMode="auto">
            <a:xfrm rot="20460000">
              <a:off x="1900" y="1895"/>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16387" name="Arc 3"/>
            <p:cNvSpPr>
              <a:spLocks/>
            </p:cNvSpPr>
            <p:nvPr/>
          </p:nvSpPr>
          <p:spPr bwMode="auto">
            <a:xfrm rot="11940000">
              <a:off x="1903" y="1954"/>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16389" name="Rectangle 5"/>
          <p:cNvSpPr>
            <a:spLocks noChangeArrowheads="1"/>
          </p:cNvSpPr>
          <p:nvPr/>
        </p:nvSpPr>
        <p:spPr bwMode="auto">
          <a:xfrm>
            <a:off x="4378325" y="2978150"/>
            <a:ext cx="82550" cy="368300"/>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6390" name="Oval 6"/>
          <p:cNvSpPr>
            <a:spLocks noChangeArrowheads="1"/>
          </p:cNvSpPr>
          <p:nvPr/>
        </p:nvSpPr>
        <p:spPr bwMode="auto">
          <a:xfrm>
            <a:off x="6311900" y="3540125"/>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6391" name="Oval 7"/>
          <p:cNvSpPr>
            <a:spLocks noChangeArrowheads="1"/>
          </p:cNvSpPr>
          <p:nvPr/>
        </p:nvSpPr>
        <p:spPr bwMode="auto">
          <a:xfrm>
            <a:off x="2073275" y="4054475"/>
            <a:ext cx="273050" cy="12065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6392" name="Rectangle 8"/>
          <p:cNvSpPr>
            <a:spLocks noChangeArrowheads="1"/>
          </p:cNvSpPr>
          <p:nvPr/>
        </p:nvSpPr>
        <p:spPr bwMode="auto">
          <a:xfrm>
            <a:off x="2901950" y="3654425"/>
            <a:ext cx="2863850" cy="149225"/>
          </a:xfrm>
          <a:prstGeom prst="rect">
            <a:avLst/>
          </a:prstGeom>
          <a:gradFill rotWithShape="0">
            <a:gsLst>
              <a:gs pos="0">
                <a:srgbClr val="CC0000"/>
              </a:gs>
              <a:gs pos="100000">
                <a:srgbClr val="CC0000">
                  <a:gamma/>
                  <a:tint val="10196"/>
                  <a:invGamma/>
                </a:srgbClr>
              </a:gs>
            </a:gsLst>
            <a:lin ang="0" scaled="1"/>
          </a:gradFill>
          <a:ln w="12699">
            <a:solidFill>
              <a:srgbClr val="CC0000"/>
            </a:solidFill>
            <a:miter lim="800000"/>
            <a:headEnd/>
            <a:tailEnd/>
          </a:ln>
          <a:effectLst/>
        </p:spPr>
        <p:txBody>
          <a:bodyPr wrap="none" anchor="ctr"/>
          <a:lstStyle/>
          <a:p>
            <a:endParaRPr lang="en-GB"/>
          </a:p>
        </p:txBody>
      </p:sp>
      <p:sp>
        <p:nvSpPr>
          <p:cNvPr id="16393" name="Arc 9"/>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6394" name="Arc 10"/>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6395" name="Rectangle 11"/>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6396" name="Oval 12"/>
          <p:cNvSpPr>
            <a:spLocks noChangeArrowheads="1"/>
          </p:cNvSpPr>
          <p:nvPr/>
        </p:nvSpPr>
        <p:spPr bwMode="auto">
          <a:xfrm>
            <a:off x="2457450"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6397" name="Rectangle 13"/>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6398" name="Rectangle 14"/>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6399" name="Rectangle 15"/>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6400" name="Oval 16"/>
          <p:cNvSpPr>
            <a:spLocks noChangeArrowheads="1"/>
          </p:cNvSpPr>
          <p:nvPr/>
        </p:nvSpPr>
        <p:spPr bwMode="auto">
          <a:xfrm>
            <a:off x="6216650" y="4044950"/>
            <a:ext cx="368300" cy="139700"/>
          </a:xfrm>
          <a:prstGeom prst="ellipse">
            <a:avLst/>
          </a:prstGeom>
          <a:solidFill>
            <a:srgbClr val="00CC00"/>
          </a:solidFill>
          <a:ln w="12699">
            <a:solidFill>
              <a:schemeClr val="tx1"/>
            </a:solidFill>
            <a:round/>
            <a:headEnd/>
            <a:tailEnd/>
          </a:ln>
          <a:effectLst/>
        </p:spPr>
        <p:txBody>
          <a:bodyPr wrap="none" anchor="ctr"/>
          <a:lstStyle/>
          <a:p>
            <a:endParaRPr lang="en-GB"/>
          </a:p>
        </p:txBody>
      </p:sp>
      <p:sp>
        <p:nvSpPr>
          <p:cNvPr id="16401" name="Arc 17"/>
          <p:cNvSpPr>
            <a:spLocks/>
          </p:cNvSpPr>
          <p:nvPr/>
        </p:nvSpPr>
        <p:spPr bwMode="auto">
          <a:xfrm>
            <a:off x="6596063" y="43989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6402" name="Arc 18"/>
          <p:cNvSpPr>
            <a:spLocks/>
          </p:cNvSpPr>
          <p:nvPr/>
        </p:nvSpPr>
        <p:spPr bwMode="auto">
          <a:xfrm>
            <a:off x="6567488" y="4437063"/>
            <a:ext cx="261937" cy="107950"/>
          </a:xfrm>
          <a:custGeom>
            <a:avLst/>
            <a:gdLst>
              <a:gd name="G0" fmla="+- 132 0 0"/>
              <a:gd name="G1" fmla="+- 21600 0 0"/>
              <a:gd name="G2" fmla="+- 21600 0 0"/>
              <a:gd name="T0" fmla="*/ 0 w 21732"/>
              <a:gd name="T1" fmla="*/ 0 h 21600"/>
              <a:gd name="T2" fmla="*/ 21732 w 21732"/>
              <a:gd name="T3" fmla="*/ 21600 h 21600"/>
              <a:gd name="T4" fmla="*/ 132 w 21732"/>
              <a:gd name="T5" fmla="*/ 21600 h 21600"/>
            </a:gdLst>
            <a:ahLst/>
            <a:cxnLst>
              <a:cxn ang="0">
                <a:pos x="T0" y="T1"/>
              </a:cxn>
              <a:cxn ang="0">
                <a:pos x="T2" y="T3"/>
              </a:cxn>
              <a:cxn ang="0">
                <a:pos x="T4" y="T5"/>
              </a:cxn>
            </a:cxnLst>
            <a:rect l="0" t="0" r="r" b="b"/>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6403" name="Rectangle 19"/>
          <p:cNvSpPr>
            <a:spLocks noChangeArrowheads="1"/>
          </p:cNvSpPr>
          <p:nvPr/>
        </p:nvSpPr>
        <p:spPr bwMode="auto">
          <a:xfrm>
            <a:off x="5775325"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6404" name="Oval 20"/>
          <p:cNvSpPr>
            <a:spLocks noChangeArrowheads="1"/>
          </p:cNvSpPr>
          <p:nvPr/>
        </p:nvSpPr>
        <p:spPr bwMode="auto">
          <a:xfrm>
            <a:off x="5870575" y="3587750"/>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6405" name="Rectangle 21"/>
          <p:cNvSpPr>
            <a:spLocks noChangeArrowheads="1"/>
          </p:cNvSpPr>
          <p:nvPr/>
        </p:nvSpPr>
        <p:spPr bwMode="auto">
          <a:xfrm>
            <a:off x="5927725"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6406" name="Rectangle 22"/>
          <p:cNvSpPr>
            <a:spLocks noChangeArrowheads="1"/>
          </p:cNvSpPr>
          <p:nvPr/>
        </p:nvSpPr>
        <p:spPr bwMode="auto">
          <a:xfrm>
            <a:off x="6530975"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6407" name="Rectangle 23"/>
          <p:cNvSpPr>
            <a:spLocks noChangeArrowheads="1"/>
          </p:cNvSpPr>
          <p:nvPr/>
        </p:nvSpPr>
        <p:spPr bwMode="auto">
          <a:xfrm>
            <a:off x="65722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6408" name="Line 24"/>
          <p:cNvSpPr>
            <a:spLocks noChangeShapeType="1"/>
          </p:cNvSpPr>
          <p:nvPr/>
        </p:nvSpPr>
        <p:spPr bwMode="auto">
          <a:xfrm>
            <a:off x="2895600" y="3810000"/>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6409" name="Line 25"/>
          <p:cNvSpPr>
            <a:spLocks noChangeShapeType="1"/>
          </p:cNvSpPr>
          <p:nvPr/>
        </p:nvSpPr>
        <p:spPr bwMode="auto">
          <a:xfrm>
            <a:off x="2895600" y="3648075"/>
            <a:ext cx="1485900" cy="0"/>
          </a:xfrm>
          <a:prstGeom prst="line">
            <a:avLst/>
          </a:prstGeom>
          <a:noFill/>
          <a:ln w="12699">
            <a:solidFill>
              <a:srgbClr val="CC0000"/>
            </a:solidFill>
            <a:round/>
            <a:headEnd type="none" w="sm" len="sm"/>
            <a:tailEnd type="stealth" w="med" len="lg"/>
          </a:ln>
          <a:effectLst/>
        </p:spPr>
        <p:txBody>
          <a:bodyPr wrap="none" anchor="ctr"/>
          <a:lstStyle/>
          <a:p>
            <a:endParaRPr lang="en-GB"/>
          </a:p>
        </p:txBody>
      </p:sp>
      <p:sp>
        <p:nvSpPr>
          <p:cNvPr id="16410" name="Line 26"/>
          <p:cNvSpPr>
            <a:spLocks noChangeShapeType="1"/>
          </p:cNvSpPr>
          <p:nvPr/>
        </p:nvSpPr>
        <p:spPr bwMode="auto">
          <a:xfrm>
            <a:off x="4368800" y="3810000"/>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6411" name="Line 27"/>
          <p:cNvSpPr>
            <a:spLocks noChangeShapeType="1"/>
          </p:cNvSpPr>
          <p:nvPr/>
        </p:nvSpPr>
        <p:spPr bwMode="auto">
          <a:xfrm>
            <a:off x="4368800" y="3648075"/>
            <a:ext cx="1403350" cy="0"/>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6412" name="Rectangle 28"/>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Through-beam</a:t>
            </a:r>
            <a:endParaRPr lang="en-GB" sz="1600"/>
          </a:p>
          <a:p>
            <a:pPr defTabSz="762000">
              <a:spcBef>
                <a:spcPct val="50000"/>
              </a:spcBef>
            </a:pPr>
            <a:endParaRPr lang="en-GB" sz="1600"/>
          </a:p>
        </p:txBody>
      </p:sp>
      <p:sp>
        <p:nvSpPr>
          <p:cNvPr id="16413" name="Rectangle 29"/>
          <p:cNvSpPr>
            <a:spLocks noChangeArrowheads="1"/>
          </p:cNvSpPr>
          <p:nvPr/>
        </p:nvSpPr>
        <p:spPr bwMode="auto">
          <a:xfrm>
            <a:off x="1790700" y="4800600"/>
            <a:ext cx="14668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Transmitter</a:t>
            </a:r>
          </a:p>
        </p:txBody>
      </p:sp>
      <p:sp>
        <p:nvSpPr>
          <p:cNvPr id="16414" name="Rectangle 30"/>
          <p:cNvSpPr>
            <a:spLocks noChangeArrowheads="1"/>
          </p:cNvSpPr>
          <p:nvPr/>
        </p:nvSpPr>
        <p:spPr bwMode="auto">
          <a:xfrm>
            <a:off x="5676900" y="4800600"/>
            <a:ext cx="141605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2000"/>
              <a:t>Receiver</a:t>
            </a:r>
          </a:p>
        </p:txBody>
      </p:sp>
      <p:grpSp>
        <p:nvGrpSpPr>
          <p:cNvPr id="3" name="Group 51"/>
          <p:cNvGrpSpPr>
            <a:grpSpLocks/>
          </p:cNvGrpSpPr>
          <p:nvPr/>
        </p:nvGrpSpPr>
        <p:grpSpPr bwMode="auto">
          <a:xfrm>
            <a:off x="2319338" y="215900"/>
            <a:ext cx="371475" cy="973138"/>
            <a:chOff x="1461" y="136"/>
            <a:chExt cx="234" cy="613"/>
          </a:xfrm>
        </p:grpSpPr>
        <p:sp>
          <p:nvSpPr>
            <p:cNvPr id="16415" name="Line 31"/>
            <p:cNvSpPr>
              <a:spLocks noChangeShapeType="1"/>
            </p:cNvSpPr>
            <p:nvPr/>
          </p:nvSpPr>
          <p:spPr bwMode="auto">
            <a:xfrm flipV="1">
              <a:off x="1576"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6416" name="Line 32"/>
            <p:cNvSpPr>
              <a:spLocks noChangeShapeType="1"/>
            </p:cNvSpPr>
            <p:nvPr/>
          </p:nvSpPr>
          <p:spPr bwMode="auto">
            <a:xfrm>
              <a:off x="1579"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6417" name="Rectangle 33"/>
            <p:cNvSpPr>
              <a:spLocks noChangeArrowheads="1"/>
            </p:cNvSpPr>
            <p:nvPr/>
          </p:nvSpPr>
          <p:spPr bwMode="auto">
            <a:xfrm>
              <a:off x="1461"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4" name="Group 37"/>
            <p:cNvGrpSpPr>
              <a:grpSpLocks/>
            </p:cNvGrpSpPr>
            <p:nvPr/>
          </p:nvGrpSpPr>
          <p:grpSpPr bwMode="auto">
            <a:xfrm>
              <a:off x="1485" y="352"/>
              <a:ext cx="60" cy="59"/>
              <a:chOff x="1485" y="352"/>
              <a:chExt cx="60" cy="59"/>
            </a:xfrm>
          </p:grpSpPr>
          <p:sp>
            <p:nvSpPr>
              <p:cNvPr id="16418" name="AutoShape 34"/>
              <p:cNvSpPr>
                <a:spLocks noChangeArrowheads="1"/>
              </p:cNvSpPr>
              <p:nvPr/>
            </p:nvSpPr>
            <p:spPr bwMode="auto">
              <a:xfrm>
                <a:off x="1485"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6419" name="Line 35"/>
              <p:cNvSpPr>
                <a:spLocks noChangeShapeType="1"/>
              </p:cNvSpPr>
              <p:nvPr/>
            </p:nvSpPr>
            <p:spPr bwMode="auto">
              <a:xfrm>
                <a:off x="1506"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20" name="Line 36"/>
              <p:cNvSpPr>
                <a:spLocks noChangeShapeType="1"/>
              </p:cNvSpPr>
              <p:nvPr/>
            </p:nvSpPr>
            <p:spPr bwMode="auto">
              <a:xfrm>
                <a:off x="1524"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5" name="Group 41"/>
            <p:cNvGrpSpPr>
              <a:grpSpLocks/>
            </p:cNvGrpSpPr>
            <p:nvPr/>
          </p:nvGrpSpPr>
          <p:grpSpPr bwMode="auto">
            <a:xfrm>
              <a:off x="1517" y="519"/>
              <a:ext cx="115" cy="15"/>
              <a:chOff x="1517" y="519"/>
              <a:chExt cx="115" cy="15"/>
            </a:xfrm>
          </p:grpSpPr>
          <p:sp>
            <p:nvSpPr>
              <p:cNvPr id="16422" name="Line 38"/>
              <p:cNvSpPr>
                <a:spLocks noChangeShapeType="1"/>
              </p:cNvSpPr>
              <p:nvPr/>
            </p:nvSpPr>
            <p:spPr bwMode="auto">
              <a:xfrm>
                <a:off x="1517"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23" name="Line 39"/>
              <p:cNvSpPr>
                <a:spLocks noChangeShapeType="1"/>
              </p:cNvSpPr>
              <p:nvPr/>
            </p:nvSpPr>
            <p:spPr bwMode="auto">
              <a:xfrm>
                <a:off x="1599"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24" name="Line 40"/>
              <p:cNvSpPr>
                <a:spLocks noChangeShapeType="1"/>
              </p:cNvSpPr>
              <p:nvPr/>
            </p:nvSpPr>
            <p:spPr bwMode="auto">
              <a:xfrm flipV="1">
                <a:off x="1555"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6" name="Group 48"/>
            <p:cNvGrpSpPr>
              <a:grpSpLocks/>
            </p:cNvGrpSpPr>
            <p:nvPr/>
          </p:nvGrpSpPr>
          <p:grpSpPr bwMode="auto">
            <a:xfrm>
              <a:off x="1495" y="444"/>
              <a:ext cx="90" cy="46"/>
              <a:chOff x="1495" y="444"/>
              <a:chExt cx="90" cy="46"/>
            </a:xfrm>
          </p:grpSpPr>
          <p:sp>
            <p:nvSpPr>
              <p:cNvPr id="16426" name="Line 42"/>
              <p:cNvSpPr>
                <a:spLocks noChangeShapeType="1"/>
              </p:cNvSpPr>
              <p:nvPr/>
            </p:nvSpPr>
            <p:spPr bwMode="auto">
              <a:xfrm>
                <a:off x="1495"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27" name="Line 43"/>
              <p:cNvSpPr>
                <a:spLocks noChangeShapeType="1"/>
              </p:cNvSpPr>
              <p:nvPr/>
            </p:nvSpPr>
            <p:spPr bwMode="auto">
              <a:xfrm>
                <a:off x="1521"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28" name="Line 44"/>
              <p:cNvSpPr>
                <a:spLocks noChangeShapeType="1"/>
              </p:cNvSpPr>
              <p:nvPr/>
            </p:nvSpPr>
            <p:spPr bwMode="auto">
              <a:xfrm>
                <a:off x="1521"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29" name="Line 45"/>
              <p:cNvSpPr>
                <a:spLocks noChangeShapeType="1"/>
              </p:cNvSpPr>
              <p:nvPr/>
            </p:nvSpPr>
            <p:spPr bwMode="auto">
              <a:xfrm flipH="1">
                <a:off x="1521"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30" name="Line 46"/>
              <p:cNvSpPr>
                <a:spLocks noChangeShapeType="1"/>
              </p:cNvSpPr>
              <p:nvPr/>
            </p:nvSpPr>
            <p:spPr bwMode="auto">
              <a:xfrm>
                <a:off x="1553"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31" name="Line 47"/>
              <p:cNvSpPr>
                <a:spLocks noChangeShapeType="1"/>
              </p:cNvSpPr>
              <p:nvPr/>
            </p:nvSpPr>
            <p:spPr bwMode="auto">
              <a:xfrm>
                <a:off x="1553"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6433" name="Line 49"/>
            <p:cNvSpPr>
              <a:spLocks noChangeShapeType="1"/>
            </p:cNvSpPr>
            <p:nvPr/>
          </p:nvSpPr>
          <p:spPr bwMode="auto">
            <a:xfrm flipV="1">
              <a:off x="1540"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34" name="Line 50"/>
            <p:cNvSpPr>
              <a:spLocks noChangeShapeType="1"/>
            </p:cNvSpPr>
            <p:nvPr/>
          </p:nvSpPr>
          <p:spPr bwMode="auto">
            <a:xfrm flipV="1">
              <a:off x="1552"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74"/>
          <p:cNvGrpSpPr>
            <a:grpSpLocks/>
          </p:cNvGrpSpPr>
          <p:nvPr/>
        </p:nvGrpSpPr>
        <p:grpSpPr bwMode="auto">
          <a:xfrm>
            <a:off x="3595688" y="215900"/>
            <a:ext cx="725487" cy="973138"/>
            <a:chOff x="2265" y="136"/>
            <a:chExt cx="457" cy="613"/>
          </a:xfrm>
        </p:grpSpPr>
        <p:sp>
          <p:nvSpPr>
            <p:cNvPr id="16436" name="Line 52"/>
            <p:cNvSpPr>
              <a:spLocks noChangeShapeType="1"/>
            </p:cNvSpPr>
            <p:nvPr/>
          </p:nvSpPr>
          <p:spPr bwMode="auto">
            <a:xfrm flipV="1">
              <a:off x="2380" y="136"/>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6437" name="Line 53"/>
            <p:cNvSpPr>
              <a:spLocks noChangeShapeType="1"/>
            </p:cNvSpPr>
            <p:nvPr/>
          </p:nvSpPr>
          <p:spPr bwMode="auto">
            <a:xfrm>
              <a:off x="2383" y="551"/>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6438" name="Line 54"/>
            <p:cNvSpPr>
              <a:spLocks noChangeShapeType="1"/>
            </p:cNvSpPr>
            <p:nvPr/>
          </p:nvSpPr>
          <p:spPr bwMode="auto">
            <a:xfrm>
              <a:off x="2489" y="448"/>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39" name="Rectangle 55"/>
            <p:cNvSpPr>
              <a:spLocks noChangeArrowheads="1"/>
            </p:cNvSpPr>
            <p:nvPr/>
          </p:nvSpPr>
          <p:spPr bwMode="auto">
            <a:xfrm>
              <a:off x="2265" y="337"/>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8" name="Group 59"/>
            <p:cNvGrpSpPr>
              <a:grpSpLocks/>
            </p:cNvGrpSpPr>
            <p:nvPr/>
          </p:nvGrpSpPr>
          <p:grpSpPr bwMode="auto">
            <a:xfrm>
              <a:off x="2289" y="352"/>
              <a:ext cx="60" cy="59"/>
              <a:chOff x="2289" y="352"/>
              <a:chExt cx="60" cy="59"/>
            </a:xfrm>
          </p:grpSpPr>
          <p:sp>
            <p:nvSpPr>
              <p:cNvPr id="16440" name="AutoShape 56"/>
              <p:cNvSpPr>
                <a:spLocks noChangeArrowheads="1"/>
              </p:cNvSpPr>
              <p:nvPr/>
            </p:nvSpPr>
            <p:spPr bwMode="auto">
              <a:xfrm>
                <a:off x="2289" y="352"/>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6441" name="Line 57"/>
              <p:cNvSpPr>
                <a:spLocks noChangeShapeType="1"/>
              </p:cNvSpPr>
              <p:nvPr/>
            </p:nvSpPr>
            <p:spPr bwMode="auto">
              <a:xfrm>
                <a:off x="2310" y="358"/>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42" name="Line 58"/>
              <p:cNvSpPr>
                <a:spLocks noChangeShapeType="1"/>
              </p:cNvSpPr>
              <p:nvPr/>
            </p:nvSpPr>
            <p:spPr bwMode="auto">
              <a:xfrm>
                <a:off x="2328" y="357"/>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6444" name="Freeform 60"/>
            <p:cNvSpPr>
              <a:spLocks/>
            </p:cNvSpPr>
            <p:nvPr/>
          </p:nvSpPr>
          <p:spPr bwMode="auto">
            <a:xfrm>
              <a:off x="2531" y="391"/>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9" name="Group 64"/>
            <p:cNvGrpSpPr>
              <a:grpSpLocks/>
            </p:cNvGrpSpPr>
            <p:nvPr/>
          </p:nvGrpSpPr>
          <p:grpSpPr bwMode="auto">
            <a:xfrm>
              <a:off x="2321" y="519"/>
              <a:ext cx="115" cy="15"/>
              <a:chOff x="2321" y="519"/>
              <a:chExt cx="115" cy="15"/>
            </a:xfrm>
          </p:grpSpPr>
          <p:sp>
            <p:nvSpPr>
              <p:cNvPr id="16445" name="Line 61"/>
              <p:cNvSpPr>
                <a:spLocks noChangeShapeType="1"/>
              </p:cNvSpPr>
              <p:nvPr/>
            </p:nvSpPr>
            <p:spPr bwMode="auto">
              <a:xfrm>
                <a:off x="2321" y="534"/>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46" name="Line 62"/>
              <p:cNvSpPr>
                <a:spLocks noChangeShapeType="1"/>
              </p:cNvSpPr>
              <p:nvPr/>
            </p:nvSpPr>
            <p:spPr bwMode="auto">
              <a:xfrm>
                <a:off x="2403" y="534"/>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47" name="Line 63"/>
              <p:cNvSpPr>
                <a:spLocks noChangeShapeType="1"/>
              </p:cNvSpPr>
              <p:nvPr/>
            </p:nvSpPr>
            <p:spPr bwMode="auto">
              <a:xfrm flipV="1">
                <a:off x="2359" y="519"/>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10" name="Group 71"/>
            <p:cNvGrpSpPr>
              <a:grpSpLocks/>
            </p:cNvGrpSpPr>
            <p:nvPr/>
          </p:nvGrpSpPr>
          <p:grpSpPr bwMode="auto">
            <a:xfrm>
              <a:off x="2299" y="444"/>
              <a:ext cx="90" cy="46"/>
              <a:chOff x="2299" y="444"/>
              <a:chExt cx="90" cy="46"/>
            </a:xfrm>
          </p:grpSpPr>
          <p:sp>
            <p:nvSpPr>
              <p:cNvPr id="16449" name="Line 65"/>
              <p:cNvSpPr>
                <a:spLocks noChangeShapeType="1"/>
              </p:cNvSpPr>
              <p:nvPr/>
            </p:nvSpPr>
            <p:spPr bwMode="auto">
              <a:xfrm>
                <a:off x="2299" y="467"/>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50" name="Line 66"/>
              <p:cNvSpPr>
                <a:spLocks noChangeShapeType="1"/>
              </p:cNvSpPr>
              <p:nvPr/>
            </p:nvSpPr>
            <p:spPr bwMode="auto">
              <a:xfrm>
                <a:off x="2325"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51" name="Line 67"/>
              <p:cNvSpPr>
                <a:spLocks noChangeShapeType="1"/>
              </p:cNvSpPr>
              <p:nvPr/>
            </p:nvSpPr>
            <p:spPr bwMode="auto">
              <a:xfrm>
                <a:off x="2325" y="444"/>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52" name="Line 68"/>
              <p:cNvSpPr>
                <a:spLocks noChangeShapeType="1"/>
              </p:cNvSpPr>
              <p:nvPr/>
            </p:nvSpPr>
            <p:spPr bwMode="auto">
              <a:xfrm flipH="1">
                <a:off x="2325" y="467"/>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53" name="Line 69"/>
              <p:cNvSpPr>
                <a:spLocks noChangeShapeType="1"/>
              </p:cNvSpPr>
              <p:nvPr/>
            </p:nvSpPr>
            <p:spPr bwMode="auto">
              <a:xfrm>
                <a:off x="2357" y="467"/>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54" name="Line 70"/>
              <p:cNvSpPr>
                <a:spLocks noChangeShapeType="1"/>
              </p:cNvSpPr>
              <p:nvPr/>
            </p:nvSpPr>
            <p:spPr bwMode="auto">
              <a:xfrm>
                <a:off x="2357" y="444"/>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6456" name="Line 72"/>
            <p:cNvSpPr>
              <a:spLocks noChangeShapeType="1"/>
            </p:cNvSpPr>
            <p:nvPr/>
          </p:nvSpPr>
          <p:spPr bwMode="auto">
            <a:xfrm flipV="1">
              <a:off x="2344" y="41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457" name="Line 73"/>
            <p:cNvSpPr>
              <a:spLocks noChangeShapeType="1"/>
            </p:cNvSpPr>
            <p:nvPr/>
          </p:nvSpPr>
          <p:spPr bwMode="auto">
            <a:xfrm flipV="1">
              <a:off x="2356" y="423"/>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76"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7"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132106"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advTm="1000">
    <p:wipe dir="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Oval 2"/>
          <p:cNvSpPr>
            <a:spLocks noChangeArrowheads="1"/>
          </p:cNvSpPr>
          <p:nvPr/>
        </p:nvSpPr>
        <p:spPr bwMode="auto">
          <a:xfrm>
            <a:off x="2073275" y="3530600"/>
            <a:ext cx="273050" cy="12065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8483" name="Rectangle 3"/>
          <p:cNvSpPr>
            <a:spLocks noChangeArrowheads="1"/>
          </p:cNvSpPr>
          <p:nvPr/>
        </p:nvSpPr>
        <p:spPr bwMode="auto">
          <a:xfrm>
            <a:off x="2139950" y="3435350"/>
            <a:ext cx="7493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8484" name="Oval 4"/>
          <p:cNvSpPr>
            <a:spLocks noChangeArrowheads="1"/>
          </p:cNvSpPr>
          <p:nvPr/>
        </p:nvSpPr>
        <p:spPr bwMode="auto">
          <a:xfrm>
            <a:off x="2447925" y="37687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8485" name="Arc 5"/>
          <p:cNvSpPr>
            <a:spLocks/>
          </p:cNvSpPr>
          <p:nvPr/>
        </p:nvSpPr>
        <p:spPr bwMode="auto">
          <a:xfrm>
            <a:off x="1808163" y="43989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8486" name="Arc 6"/>
          <p:cNvSpPr>
            <a:spLocks/>
          </p:cNvSpPr>
          <p:nvPr/>
        </p:nvSpPr>
        <p:spPr bwMode="auto">
          <a:xfrm>
            <a:off x="1836738" y="4437063"/>
            <a:ext cx="260350" cy="107950"/>
          </a:xfrm>
          <a:custGeom>
            <a:avLst/>
            <a:gdLst>
              <a:gd name="G0" fmla="+- 21600 0 0"/>
              <a:gd name="G1" fmla="+- 21600 0 0"/>
              <a:gd name="G2" fmla="+- 21600 0 0"/>
              <a:gd name="T0" fmla="*/ 0 w 21600"/>
              <a:gd name="T1" fmla="*/ 21600 h 21600"/>
              <a:gd name="T2" fmla="*/ 214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12699" cap="rnd">
            <a:solidFill>
              <a:schemeClr val="tx1"/>
            </a:solidFill>
            <a:round/>
            <a:headEnd type="none" w="sm" len="sm"/>
            <a:tailEnd type="none" w="sm" len="sm"/>
          </a:ln>
          <a:effectLst/>
        </p:spPr>
        <p:txBody>
          <a:bodyPr wrap="none" anchor="ctr"/>
          <a:lstStyle/>
          <a:p>
            <a:endParaRPr lang="en-GB"/>
          </a:p>
        </p:txBody>
      </p:sp>
      <p:sp>
        <p:nvSpPr>
          <p:cNvPr id="148487" name="Oval 7"/>
          <p:cNvSpPr>
            <a:spLocks noChangeArrowheads="1"/>
          </p:cNvSpPr>
          <p:nvPr/>
        </p:nvSpPr>
        <p:spPr bwMode="auto">
          <a:xfrm>
            <a:off x="2447925" y="3502025"/>
            <a:ext cx="336550" cy="266700"/>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48488" name="Rectangle 8"/>
          <p:cNvSpPr>
            <a:spLocks noChangeArrowheads="1"/>
          </p:cNvSpPr>
          <p:nvPr/>
        </p:nvSpPr>
        <p:spPr bwMode="auto">
          <a:xfrm>
            <a:off x="2139950" y="3435350"/>
            <a:ext cx="596900" cy="1130300"/>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48489" name="Rectangle 9"/>
          <p:cNvSpPr>
            <a:spLocks noChangeArrowheads="1"/>
          </p:cNvSpPr>
          <p:nvPr/>
        </p:nvSpPr>
        <p:spPr bwMode="auto">
          <a:xfrm>
            <a:off x="2101850" y="4305300"/>
            <a:ext cx="31750" cy="215900"/>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8490" name="Rectangle 10"/>
          <p:cNvSpPr>
            <a:spLocks noChangeArrowheads="1"/>
          </p:cNvSpPr>
          <p:nvPr/>
        </p:nvSpPr>
        <p:spPr bwMode="auto">
          <a:xfrm>
            <a:off x="2076450" y="4356100"/>
            <a:ext cx="15875" cy="111125"/>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48491" name="Rectangle 11"/>
          <p:cNvSpPr>
            <a:spLocks noChangeArrowheads="1"/>
          </p:cNvSpPr>
          <p:nvPr/>
        </p:nvSpPr>
        <p:spPr bwMode="auto">
          <a:xfrm>
            <a:off x="1562100" y="4791075"/>
            <a:ext cx="1828800" cy="3968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Transmitter </a:t>
            </a:r>
            <a:r>
              <a:rPr lang="en-GB" sz="2000" b="1"/>
              <a:t>/ </a:t>
            </a:r>
            <a:r>
              <a:rPr lang="en-GB" sz="1400"/>
              <a:t>Receiver</a:t>
            </a:r>
          </a:p>
        </p:txBody>
      </p:sp>
      <p:sp>
        <p:nvSpPr>
          <p:cNvPr id="148492" name="Rectangle 12"/>
          <p:cNvSpPr>
            <a:spLocks noChangeArrowheads="1"/>
          </p:cNvSpPr>
          <p:nvPr/>
        </p:nvSpPr>
        <p:spPr bwMode="auto">
          <a:xfrm>
            <a:off x="361950" y="438150"/>
            <a:ext cx="2066925" cy="1052513"/>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800" b="1" u="sng"/>
              <a:t>Optical Sensors</a:t>
            </a:r>
            <a:endParaRPr lang="en-GB" sz="1600"/>
          </a:p>
          <a:p>
            <a:pPr defTabSz="762000">
              <a:spcBef>
                <a:spcPct val="50000"/>
              </a:spcBef>
            </a:pPr>
            <a:r>
              <a:rPr lang="en-GB" sz="1400"/>
              <a:t>Type : Diffuse</a:t>
            </a:r>
            <a:endParaRPr lang="en-GB" sz="1600"/>
          </a:p>
          <a:p>
            <a:pPr defTabSz="762000">
              <a:spcBef>
                <a:spcPct val="50000"/>
              </a:spcBef>
            </a:pPr>
            <a:endParaRPr lang="en-GB" sz="1600"/>
          </a:p>
        </p:txBody>
      </p:sp>
      <p:sp>
        <p:nvSpPr>
          <p:cNvPr id="148493" name="Rectangle 13"/>
          <p:cNvSpPr>
            <a:spLocks noChangeArrowheads="1"/>
          </p:cNvSpPr>
          <p:nvPr/>
        </p:nvSpPr>
        <p:spPr bwMode="auto">
          <a:xfrm>
            <a:off x="4860925" y="1939925"/>
            <a:ext cx="82550" cy="520700"/>
          </a:xfrm>
          <a:prstGeom prst="rect">
            <a:avLst/>
          </a:prstGeom>
          <a:solidFill>
            <a:schemeClr val="tx1"/>
          </a:solidFill>
          <a:ln w="12699">
            <a:solidFill>
              <a:schemeClr val="tx1"/>
            </a:solidFill>
            <a:miter lim="800000"/>
            <a:headEnd/>
            <a:tailEnd/>
          </a:ln>
          <a:effectLst/>
        </p:spPr>
        <p:txBody>
          <a:bodyPr wrap="none" anchor="ctr"/>
          <a:lstStyle/>
          <a:p>
            <a:endParaRPr lang="en-GB"/>
          </a:p>
        </p:txBody>
      </p:sp>
      <p:grpSp>
        <p:nvGrpSpPr>
          <p:cNvPr id="2" name="Group 24"/>
          <p:cNvGrpSpPr>
            <a:grpSpLocks/>
          </p:cNvGrpSpPr>
          <p:nvPr/>
        </p:nvGrpSpPr>
        <p:grpSpPr bwMode="auto">
          <a:xfrm>
            <a:off x="2892425" y="2903538"/>
            <a:ext cx="3802063" cy="1447800"/>
            <a:chOff x="1822" y="1829"/>
            <a:chExt cx="2395" cy="912"/>
          </a:xfrm>
        </p:grpSpPr>
        <p:grpSp>
          <p:nvGrpSpPr>
            <p:cNvPr id="3" name="Group 16"/>
            <p:cNvGrpSpPr>
              <a:grpSpLocks/>
            </p:cNvGrpSpPr>
            <p:nvPr/>
          </p:nvGrpSpPr>
          <p:grpSpPr bwMode="auto">
            <a:xfrm>
              <a:off x="1900" y="1829"/>
              <a:ext cx="2317" cy="912"/>
              <a:chOff x="1900" y="1829"/>
              <a:chExt cx="2317" cy="912"/>
            </a:xfrm>
          </p:grpSpPr>
          <p:sp>
            <p:nvSpPr>
              <p:cNvPr id="148494" name="Arc 14"/>
              <p:cNvSpPr>
                <a:spLocks/>
              </p:cNvSpPr>
              <p:nvPr/>
            </p:nvSpPr>
            <p:spPr bwMode="auto">
              <a:xfrm rot="20460000">
                <a:off x="1900" y="1829"/>
                <a:ext cx="2315" cy="854"/>
              </a:xfrm>
              <a:custGeom>
                <a:avLst/>
                <a:gdLst>
                  <a:gd name="G0" fmla="+- 9 0 0"/>
                  <a:gd name="G1" fmla="+- 21600 0 0"/>
                  <a:gd name="G2" fmla="+- 21600 0 0"/>
                  <a:gd name="T0" fmla="*/ 0 w 21609"/>
                  <a:gd name="T1" fmla="*/ 0 h 23441"/>
                  <a:gd name="T2" fmla="*/ 21530 w 21609"/>
                  <a:gd name="T3" fmla="*/ 23441 h 23441"/>
                  <a:gd name="T4" fmla="*/ 9 w 21609"/>
                  <a:gd name="T5" fmla="*/ 21600 h 23441"/>
                </a:gdLst>
                <a:ahLst/>
                <a:cxnLst>
                  <a:cxn ang="0">
                    <a:pos x="T0" y="T1"/>
                  </a:cxn>
                  <a:cxn ang="0">
                    <a:pos x="T2" y="T3"/>
                  </a:cxn>
                  <a:cxn ang="0">
                    <a:pos x="T4" y="T5"/>
                  </a:cxn>
                </a:cxnLst>
                <a:rect l="0" t="0" r="r" b="b"/>
                <a:pathLst>
                  <a:path w="21609" h="23441" fill="none" extrusionOk="0">
                    <a:moveTo>
                      <a:pt x="0" y="0"/>
                    </a:moveTo>
                    <a:cubicBezTo>
                      <a:pt x="3" y="0"/>
                      <a:pt x="6" y="-1"/>
                      <a:pt x="9" y="0"/>
                    </a:cubicBezTo>
                    <a:cubicBezTo>
                      <a:pt x="11938" y="0"/>
                      <a:pt x="21609" y="9670"/>
                      <a:pt x="21609" y="21600"/>
                    </a:cubicBezTo>
                    <a:cubicBezTo>
                      <a:pt x="21609" y="22214"/>
                      <a:pt x="21582" y="22828"/>
                      <a:pt x="21530" y="23441"/>
                    </a:cubicBezTo>
                  </a:path>
                  <a:path w="21609" h="23441" stroke="0" extrusionOk="0">
                    <a:moveTo>
                      <a:pt x="0" y="0"/>
                    </a:moveTo>
                    <a:cubicBezTo>
                      <a:pt x="3" y="0"/>
                      <a:pt x="6" y="-1"/>
                      <a:pt x="9" y="0"/>
                    </a:cubicBezTo>
                    <a:cubicBezTo>
                      <a:pt x="11938" y="0"/>
                      <a:pt x="21609" y="9670"/>
                      <a:pt x="21609" y="21600"/>
                    </a:cubicBezTo>
                    <a:cubicBezTo>
                      <a:pt x="21609" y="22214"/>
                      <a:pt x="21582" y="22828"/>
                      <a:pt x="21530" y="23441"/>
                    </a:cubicBezTo>
                    <a:lnTo>
                      <a:pt x="9"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sp>
            <p:nvSpPr>
              <p:cNvPr id="148495" name="Arc 15"/>
              <p:cNvSpPr>
                <a:spLocks/>
              </p:cNvSpPr>
              <p:nvPr/>
            </p:nvSpPr>
            <p:spPr bwMode="auto">
              <a:xfrm rot="11940000">
                <a:off x="1903" y="1888"/>
                <a:ext cx="2314" cy="853"/>
              </a:xfrm>
              <a:custGeom>
                <a:avLst/>
                <a:gdLst>
                  <a:gd name="G0" fmla="+- 21600 0 0"/>
                  <a:gd name="G1" fmla="+- 21600 0 0"/>
                  <a:gd name="G2" fmla="+- 21600 0 0"/>
                  <a:gd name="T0" fmla="*/ 78 w 21600"/>
                  <a:gd name="T1" fmla="*/ 23440 h 23440"/>
                  <a:gd name="T2" fmla="*/ 21591 w 21600"/>
                  <a:gd name="T3" fmla="*/ 0 h 23440"/>
                  <a:gd name="T4" fmla="*/ 21600 w 21600"/>
                  <a:gd name="T5" fmla="*/ 21600 h 23440"/>
                </a:gdLst>
                <a:ahLst/>
                <a:cxnLst>
                  <a:cxn ang="0">
                    <a:pos x="T0" y="T1"/>
                  </a:cxn>
                  <a:cxn ang="0">
                    <a:pos x="T2" y="T3"/>
                  </a:cxn>
                  <a:cxn ang="0">
                    <a:pos x="T4" y="T5"/>
                  </a:cxn>
                </a:cxnLst>
                <a:rect l="0" t="0" r="r" b="b"/>
                <a:pathLst>
                  <a:path w="21600" h="23440" fill="none" extrusionOk="0">
                    <a:moveTo>
                      <a:pt x="78" y="23439"/>
                    </a:moveTo>
                    <a:cubicBezTo>
                      <a:pt x="26" y="22828"/>
                      <a:pt x="0" y="22214"/>
                      <a:pt x="0" y="21600"/>
                    </a:cubicBezTo>
                    <a:cubicBezTo>
                      <a:pt x="-1" y="9674"/>
                      <a:pt x="9665" y="4"/>
                      <a:pt x="21591" y="0"/>
                    </a:cubicBezTo>
                  </a:path>
                  <a:path w="21600" h="23440" stroke="0" extrusionOk="0">
                    <a:moveTo>
                      <a:pt x="78" y="23439"/>
                    </a:moveTo>
                    <a:cubicBezTo>
                      <a:pt x="26" y="22828"/>
                      <a:pt x="0" y="22214"/>
                      <a:pt x="0" y="21600"/>
                    </a:cubicBezTo>
                    <a:cubicBezTo>
                      <a:pt x="-1" y="9674"/>
                      <a:pt x="9665" y="4"/>
                      <a:pt x="21591" y="0"/>
                    </a:cubicBezTo>
                    <a:lnTo>
                      <a:pt x="21600" y="21600"/>
                    </a:lnTo>
                    <a:close/>
                  </a:path>
                </a:pathLst>
              </a:custGeom>
              <a:noFill/>
              <a:ln w="12700">
                <a:solidFill>
                  <a:srgbClr val="CC0000"/>
                </a:solidFill>
                <a:prstDash val="dash"/>
                <a:round/>
                <a:headEnd type="none" w="sm" len="sm"/>
                <a:tailEnd type="none" w="sm" len="sm"/>
              </a:ln>
              <a:effectLst/>
            </p:spPr>
            <p:txBody>
              <a:bodyPr wrap="none" anchor="ctr"/>
              <a:lstStyle/>
              <a:p>
                <a:endParaRPr lang="en-GB"/>
              </a:p>
            </p:txBody>
          </p:sp>
        </p:grpSp>
        <p:sp>
          <p:nvSpPr>
            <p:cNvPr id="148497" name="Line 17"/>
            <p:cNvSpPr>
              <a:spLocks noChangeShapeType="1"/>
            </p:cNvSpPr>
            <p:nvPr/>
          </p:nvSpPr>
          <p:spPr bwMode="auto">
            <a:xfrm flipV="1">
              <a:off x="1824" y="2008"/>
              <a:ext cx="1700" cy="250"/>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148498" name="Line 18"/>
            <p:cNvSpPr>
              <a:spLocks noChangeShapeType="1"/>
            </p:cNvSpPr>
            <p:nvPr/>
          </p:nvSpPr>
          <p:spPr bwMode="auto">
            <a:xfrm flipV="1">
              <a:off x="1828" y="2120"/>
              <a:ext cx="2104" cy="154"/>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148499" name="Line 19"/>
            <p:cNvSpPr>
              <a:spLocks noChangeShapeType="1"/>
            </p:cNvSpPr>
            <p:nvPr/>
          </p:nvSpPr>
          <p:spPr bwMode="auto">
            <a:xfrm>
              <a:off x="1832" y="2288"/>
              <a:ext cx="2372" cy="0"/>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148500" name="Line 20"/>
            <p:cNvSpPr>
              <a:spLocks noChangeShapeType="1"/>
            </p:cNvSpPr>
            <p:nvPr/>
          </p:nvSpPr>
          <p:spPr bwMode="auto">
            <a:xfrm>
              <a:off x="1824" y="2310"/>
              <a:ext cx="1712" cy="226"/>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148501" name="Line 21"/>
            <p:cNvSpPr>
              <a:spLocks noChangeShapeType="1"/>
            </p:cNvSpPr>
            <p:nvPr/>
          </p:nvSpPr>
          <p:spPr bwMode="auto">
            <a:xfrm>
              <a:off x="1826" y="2296"/>
              <a:ext cx="2114" cy="164"/>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148502" name="Line 22"/>
            <p:cNvSpPr>
              <a:spLocks noChangeShapeType="1"/>
            </p:cNvSpPr>
            <p:nvPr/>
          </p:nvSpPr>
          <p:spPr bwMode="auto">
            <a:xfrm flipV="1">
              <a:off x="1822" y="2034"/>
              <a:ext cx="1088" cy="208"/>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sp>
          <p:nvSpPr>
            <p:cNvPr id="148503" name="Line 23"/>
            <p:cNvSpPr>
              <a:spLocks noChangeShapeType="1"/>
            </p:cNvSpPr>
            <p:nvPr/>
          </p:nvSpPr>
          <p:spPr bwMode="auto">
            <a:xfrm>
              <a:off x="1822" y="2328"/>
              <a:ext cx="1067" cy="192"/>
            </a:xfrm>
            <a:prstGeom prst="line">
              <a:avLst/>
            </a:prstGeom>
            <a:noFill/>
            <a:ln w="12700">
              <a:solidFill>
                <a:srgbClr val="CC0000"/>
              </a:solidFill>
              <a:prstDash val="dash"/>
              <a:round/>
              <a:headEnd type="none" w="sm" len="sm"/>
              <a:tailEnd type="stealth" w="med" len="lg"/>
            </a:ln>
            <a:effectLst/>
          </p:spPr>
          <p:txBody>
            <a:bodyPr wrap="none" anchor="ctr"/>
            <a:lstStyle/>
            <a:p>
              <a:endParaRPr lang="en-GB"/>
            </a:p>
          </p:txBody>
        </p:sp>
      </p:grpSp>
      <p:sp>
        <p:nvSpPr>
          <p:cNvPr id="148505" name="Rectangle 25"/>
          <p:cNvSpPr>
            <a:spLocks noChangeArrowheads="1"/>
          </p:cNvSpPr>
          <p:nvPr/>
        </p:nvSpPr>
        <p:spPr bwMode="auto">
          <a:xfrm>
            <a:off x="5295900" y="180975"/>
            <a:ext cx="3686175" cy="2801409"/>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Απόσταση ανίχνευσης: πολύ μικρότερη από τον αντανακλαστικό τύπο, η πραγματική απόσταση εξαρτάται από το χρώμα και την ανακλαστική φύση της επιφάνειας
Οι μεγαλύτεροι στόχοι έχουν ως αποτέλεσμα μεγαλύτερες αποστάσεις ανίχνευσης 
Δεν είναι κατάλληλο για βρώμικα περιβάλλοντα</a:t>
            </a:r>
            <a:endParaRPr lang="en-GB" sz="2000" dirty="0"/>
          </a:p>
        </p:txBody>
      </p:sp>
      <p:sp>
        <p:nvSpPr>
          <p:cNvPr id="148506" name="Rectangle 26"/>
          <p:cNvSpPr>
            <a:spLocks noChangeArrowheads="1"/>
          </p:cNvSpPr>
          <p:nvPr/>
        </p:nvSpPr>
        <p:spPr bwMode="auto">
          <a:xfrm>
            <a:off x="2444750" y="3498850"/>
            <a:ext cx="285750" cy="54927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200" b="1"/>
              <a:t>T</a:t>
            </a:r>
          </a:p>
          <a:p>
            <a:pPr defTabSz="762000">
              <a:spcBef>
                <a:spcPct val="50000"/>
              </a:spcBef>
            </a:pPr>
            <a:r>
              <a:rPr lang="en-GB" sz="1200" b="1"/>
              <a:t>R</a:t>
            </a:r>
          </a:p>
        </p:txBody>
      </p:sp>
      <p:grpSp>
        <p:nvGrpSpPr>
          <p:cNvPr id="4" name="Group 49"/>
          <p:cNvGrpSpPr>
            <a:grpSpLocks/>
          </p:cNvGrpSpPr>
          <p:nvPr/>
        </p:nvGrpSpPr>
        <p:grpSpPr bwMode="auto">
          <a:xfrm>
            <a:off x="2638425" y="436563"/>
            <a:ext cx="725488" cy="973137"/>
            <a:chOff x="1662" y="275"/>
            <a:chExt cx="457" cy="613"/>
          </a:xfrm>
        </p:grpSpPr>
        <p:sp>
          <p:nvSpPr>
            <p:cNvPr id="148507" name="Line 27"/>
            <p:cNvSpPr>
              <a:spLocks noChangeShapeType="1"/>
            </p:cNvSpPr>
            <p:nvPr/>
          </p:nvSpPr>
          <p:spPr bwMode="auto">
            <a:xfrm flipV="1">
              <a:off x="1777" y="275"/>
              <a:ext cx="0" cy="197"/>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48508" name="Line 28"/>
            <p:cNvSpPr>
              <a:spLocks noChangeShapeType="1"/>
            </p:cNvSpPr>
            <p:nvPr/>
          </p:nvSpPr>
          <p:spPr bwMode="auto">
            <a:xfrm>
              <a:off x="1780" y="690"/>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48509" name="Line 29"/>
            <p:cNvSpPr>
              <a:spLocks noChangeShapeType="1"/>
            </p:cNvSpPr>
            <p:nvPr/>
          </p:nvSpPr>
          <p:spPr bwMode="auto">
            <a:xfrm>
              <a:off x="1886" y="587"/>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10" name="Rectangle 30"/>
            <p:cNvSpPr>
              <a:spLocks noChangeArrowheads="1"/>
            </p:cNvSpPr>
            <p:nvPr/>
          </p:nvSpPr>
          <p:spPr bwMode="auto">
            <a:xfrm>
              <a:off x="1662" y="476"/>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5" name="Group 34"/>
            <p:cNvGrpSpPr>
              <a:grpSpLocks/>
            </p:cNvGrpSpPr>
            <p:nvPr/>
          </p:nvGrpSpPr>
          <p:grpSpPr bwMode="auto">
            <a:xfrm>
              <a:off x="1686" y="491"/>
              <a:ext cx="60" cy="59"/>
              <a:chOff x="1686" y="491"/>
              <a:chExt cx="60" cy="59"/>
            </a:xfrm>
          </p:grpSpPr>
          <p:sp>
            <p:nvSpPr>
              <p:cNvPr id="148511" name="AutoShape 31"/>
              <p:cNvSpPr>
                <a:spLocks noChangeArrowheads="1"/>
              </p:cNvSpPr>
              <p:nvPr/>
            </p:nvSpPr>
            <p:spPr bwMode="auto">
              <a:xfrm>
                <a:off x="1686" y="491"/>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48512" name="Line 32"/>
              <p:cNvSpPr>
                <a:spLocks noChangeShapeType="1"/>
              </p:cNvSpPr>
              <p:nvPr/>
            </p:nvSpPr>
            <p:spPr bwMode="auto">
              <a:xfrm>
                <a:off x="1707" y="497"/>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13" name="Line 33"/>
              <p:cNvSpPr>
                <a:spLocks noChangeShapeType="1"/>
              </p:cNvSpPr>
              <p:nvPr/>
            </p:nvSpPr>
            <p:spPr bwMode="auto">
              <a:xfrm>
                <a:off x="1725" y="496"/>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8515" name="Freeform 35"/>
            <p:cNvSpPr>
              <a:spLocks/>
            </p:cNvSpPr>
            <p:nvPr/>
          </p:nvSpPr>
          <p:spPr bwMode="auto">
            <a:xfrm>
              <a:off x="1928" y="530"/>
              <a:ext cx="68" cy="30"/>
            </a:xfrm>
            <a:custGeom>
              <a:avLst/>
              <a:gdLst/>
              <a:ahLst/>
              <a:cxnLst>
                <a:cxn ang="0">
                  <a:pos x="0" y="29"/>
                </a:cxn>
                <a:cxn ang="0">
                  <a:pos x="19" y="29"/>
                </a:cxn>
                <a:cxn ang="0">
                  <a:pos x="19" y="0"/>
                </a:cxn>
                <a:cxn ang="0">
                  <a:pos x="47" y="0"/>
                </a:cxn>
                <a:cxn ang="0">
                  <a:pos x="47" y="29"/>
                </a:cxn>
                <a:cxn ang="0">
                  <a:pos x="67" y="29"/>
                </a:cxn>
              </a:cxnLst>
              <a:rect l="0" t="0" r="r" b="b"/>
              <a:pathLst>
                <a:path w="68" h="30">
                  <a:moveTo>
                    <a:pt x="0" y="29"/>
                  </a:moveTo>
                  <a:lnTo>
                    <a:pt x="19" y="29"/>
                  </a:lnTo>
                  <a:lnTo>
                    <a:pt x="19" y="0"/>
                  </a:lnTo>
                  <a:lnTo>
                    <a:pt x="47" y="0"/>
                  </a:lnTo>
                  <a:lnTo>
                    <a:pt x="47" y="29"/>
                  </a:lnTo>
                  <a:lnTo>
                    <a:pt x="67" y="29"/>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6" name="Group 39"/>
            <p:cNvGrpSpPr>
              <a:grpSpLocks/>
            </p:cNvGrpSpPr>
            <p:nvPr/>
          </p:nvGrpSpPr>
          <p:grpSpPr bwMode="auto">
            <a:xfrm>
              <a:off x="1718" y="658"/>
              <a:ext cx="115" cy="15"/>
              <a:chOff x="1718" y="658"/>
              <a:chExt cx="115" cy="15"/>
            </a:xfrm>
          </p:grpSpPr>
          <p:sp>
            <p:nvSpPr>
              <p:cNvPr id="148516" name="Line 36"/>
              <p:cNvSpPr>
                <a:spLocks noChangeShapeType="1"/>
              </p:cNvSpPr>
              <p:nvPr/>
            </p:nvSpPr>
            <p:spPr bwMode="auto">
              <a:xfrm>
                <a:off x="1718" y="673"/>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17" name="Line 37"/>
              <p:cNvSpPr>
                <a:spLocks noChangeShapeType="1"/>
              </p:cNvSpPr>
              <p:nvPr/>
            </p:nvSpPr>
            <p:spPr bwMode="auto">
              <a:xfrm>
                <a:off x="1800" y="673"/>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18" name="Line 38"/>
              <p:cNvSpPr>
                <a:spLocks noChangeShapeType="1"/>
              </p:cNvSpPr>
              <p:nvPr/>
            </p:nvSpPr>
            <p:spPr bwMode="auto">
              <a:xfrm flipV="1">
                <a:off x="1756" y="658"/>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7" name="Group 46"/>
            <p:cNvGrpSpPr>
              <a:grpSpLocks/>
            </p:cNvGrpSpPr>
            <p:nvPr/>
          </p:nvGrpSpPr>
          <p:grpSpPr bwMode="auto">
            <a:xfrm>
              <a:off x="1696" y="583"/>
              <a:ext cx="90" cy="46"/>
              <a:chOff x="1696" y="583"/>
              <a:chExt cx="90" cy="46"/>
            </a:xfrm>
          </p:grpSpPr>
          <p:sp>
            <p:nvSpPr>
              <p:cNvPr id="148520" name="Line 40"/>
              <p:cNvSpPr>
                <a:spLocks noChangeShapeType="1"/>
              </p:cNvSpPr>
              <p:nvPr/>
            </p:nvSpPr>
            <p:spPr bwMode="auto">
              <a:xfrm>
                <a:off x="1696" y="606"/>
                <a:ext cx="25"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21" name="Line 41"/>
              <p:cNvSpPr>
                <a:spLocks noChangeShapeType="1"/>
              </p:cNvSpPr>
              <p:nvPr/>
            </p:nvSpPr>
            <p:spPr bwMode="auto">
              <a:xfrm>
                <a:off x="1722"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22" name="Line 42"/>
              <p:cNvSpPr>
                <a:spLocks noChangeShapeType="1"/>
              </p:cNvSpPr>
              <p:nvPr/>
            </p:nvSpPr>
            <p:spPr bwMode="auto">
              <a:xfrm>
                <a:off x="1722" y="583"/>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23" name="Line 43"/>
              <p:cNvSpPr>
                <a:spLocks noChangeShapeType="1"/>
              </p:cNvSpPr>
              <p:nvPr/>
            </p:nvSpPr>
            <p:spPr bwMode="auto">
              <a:xfrm flipH="1">
                <a:off x="1722" y="606"/>
                <a:ext cx="32" cy="23"/>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24" name="Line 44"/>
              <p:cNvSpPr>
                <a:spLocks noChangeShapeType="1"/>
              </p:cNvSpPr>
              <p:nvPr/>
            </p:nvSpPr>
            <p:spPr bwMode="auto">
              <a:xfrm>
                <a:off x="1754" y="606"/>
                <a:ext cx="32"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25" name="Line 45"/>
              <p:cNvSpPr>
                <a:spLocks noChangeShapeType="1"/>
              </p:cNvSpPr>
              <p:nvPr/>
            </p:nvSpPr>
            <p:spPr bwMode="auto">
              <a:xfrm>
                <a:off x="1754" y="583"/>
                <a:ext cx="0" cy="46"/>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48527" name="Line 47"/>
            <p:cNvSpPr>
              <a:spLocks noChangeShapeType="1"/>
            </p:cNvSpPr>
            <p:nvPr/>
          </p:nvSpPr>
          <p:spPr bwMode="auto">
            <a:xfrm flipV="1">
              <a:off x="1741" y="551"/>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48528" name="Line 48"/>
            <p:cNvSpPr>
              <a:spLocks noChangeShapeType="1"/>
            </p:cNvSpPr>
            <p:nvPr/>
          </p:nvSpPr>
          <p:spPr bwMode="auto">
            <a:xfrm flipV="1">
              <a:off x="1753" y="562"/>
              <a:ext cx="15" cy="17"/>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50"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51"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6075" r:id="rId4" imgW="0" imgH="0" progId="">
                  <p:embed/>
                </p:oleObj>
              </mc:Choice>
              <mc:Fallback>
                <p:oleObj r:id="rId4" imgW="0" imgH="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8505">
                                            <p:txEl>
                                              <p:pRg st="0" end="0"/>
                                            </p:txEl>
                                          </p:spTgt>
                                        </p:tgtEl>
                                        <p:attrNameLst>
                                          <p:attrName>style.visibility</p:attrName>
                                        </p:attrNameLst>
                                      </p:cBhvr>
                                      <p:to>
                                        <p:strVal val="visible"/>
                                      </p:to>
                                    </p:set>
                                    <p:animEffect transition="in" filter="wipe(up)">
                                      <p:cBhvr>
                                        <p:cTn id="7" dur="500"/>
                                        <p:tgtEl>
                                          <p:spTgt spid="1485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05"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552575" y="2892425"/>
            <a:ext cx="5842000" cy="1930400"/>
            <a:chOff x="978" y="1822"/>
            <a:chExt cx="3680" cy="1216"/>
          </a:xfrm>
        </p:grpSpPr>
        <p:sp>
          <p:nvSpPr>
            <p:cNvPr id="150530"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3" name="Group 6"/>
            <p:cNvGrpSpPr>
              <a:grpSpLocks/>
            </p:cNvGrpSpPr>
            <p:nvPr/>
          </p:nvGrpSpPr>
          <p:grpSpPr bwMode="auto">
            <a:xfrm>
              <a:off x="978" y="1822"/>
              <a:ext cx="3680" cy="1216"/>
              <a:chOff x="978" y="1822"/>
              <a:chExt cx="3680" cy="1216"/>
            </a:xfrm>
          </p:grpSpPr>
          <p:sp>
            <p:nvSpPr>
              <p:cNvPr id="150531"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50532"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50533"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4" name="Group 32"/>
          <p:cNvGrpSpPr>
            <a:grpSpLocks/>
          </p:cNvGrpSpPr>
          <p:nvPr/>
        </p:nvGrpSpPr>
        <p:grpSpPr bwMode="auto">
          <a:xfrm>
            <a:off x="596900" y="1949450"/>
            <a:ext cx="3917950" cy="917575"/>
            <a:chOff x="376" y="1228"/>
            <a:chExt cx="2468" cy="578"/>
          </a:xfrm>
        </p:grpSpPr>
        <p:grpSp>
          <p:nvGrpSpPr>
            <p:cNvPr id="5" name="Group 17"/>
            <p:cNvGrpSpPr>
              <a:grpSpLocks/>
            </p:cNvGrpSpPr>
            <p:nvPr/>
          </p:nvGrpSpPr>
          <p:grpSpPr bwMode="auto">
            <a:xfrm>
              <a:off x="376" y="1342"/>
              <a:ext cx="444" cy="248"/>
              <a:chOff x="376" y="1342"/>
              <a:chExt cx="444" cy="248"/>
            </a:xfrm>
          </p:grpSpPr>
          <p:grpSp>
            <p:nvGrpSpPr>
              <p:cNvPr id="6" name="Group 10"/>
              <p:cNvGrpSpPr>
                <a:grpSpLocks/>
              </p:cNvGrpSpPr>
              <p:nvPr/>
            </p:nvGrpSpPr>
            <p:grpSpPr bwMode="auto">
              <a:xfrm>
                <a:off x="386" y="1522"/>
                <a:ext cx="434" cy="68"/>
                <a:chOff x="386" y="1522"/>
                <a:chExt cx="434" cy="68"/>
              </a:xfrm>
            </p:grpSpPr>
            <p:sp>
              <p:nvSpPr>
                <p:cNvPr id="150536" name="Rectangle 8"/>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50537" name="Line 9"/>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7" name="Group 13"/>
              <p:cNvGrpSpPr>
                <a:grpSpLocks/>
              </p:cNvGrpSpPr>
              <p:nvPr/>
            </p:nvGrpSpPr>
            <p:grpSpPr bwMode="auto">
              <a:xfrm>
                <a:off x="376" y="1452"/>
                <a:ext cx="430" cy="22"/>
                <a:chOff x="376" y="1452"/>
                <a:chExt cx="430" cy="22"/>
              </a:xfrm>
            </p:grpSpPr>
            <p:sp>
              <p:nvSpPr>
                <p:cNvPr id="150539" name="Rectangle 11"/>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50540" name="Line 12"/>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8" name="Group 16"/>
              <p:cNvGrpSpPr>
                <a:grpSpLocks/>
              </p:cNvGrpSpPr>
              <p:nvPr/>
            </p:nvGrpSpPr>
            <p:grpSpPr bwMode="auto">
              <a:xfrm>
                <a:off x="394" y="1342"/>
                <a:ext cx="426" cy="66"/>
                <a:chOff x="394" y="1342"/>
                <a:chExt cx="426" cy="66"/>
              </a:xfrm>
            </p:grpSpPr>
            <p:sp>
              <p:nvSpPr>
                <p:cNvPr id="150542" name="Rectangle 14"/>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50543" name="Line 15"/>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grpSp>
          <p:nvGrpSpPr>
            <p:cNvPr id="9" name="Group 31"/>
            <p:cNvGrpSpPr>
              <a:grpSpLocks/>
            </p:cNvGrpSpPr>
            <p:nvPr/>
          </p:nvGrpSpPr>
          <p:grpSpPr bwMode="auto">
            <a:xfrm>
              <a:off x="810" y="1228"/>
              <a:ext cx="2034" cy="578"/>
              <a:chOff x="810" y="1228"/>
              <a:chExt cx="2034" cy="578"/>
            </a:xfrm>
          </p:grpSpPr>
          <p:sp>
            <p:nvSpPr>
              <p:cNvPr id="150546" name="Rectangle 18"/>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50547" name="Oval 19"/>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sp>
            <p:nvSpPr>
              <p:cNvPr id="150548" name="Rectangle 20"/>
              <p:cNvSpPr>
                <a:spLocks noChangeArrowheads="1"/>
              </p:cNvSpPr>
              <p:nvPr/>
            </p:nvSpPr>
            <p:spPr bwMode="auto">
              <a:xfrm>
                <a:off x="1455" y="1372"/>
                <a:ext cx="1348" cy="396"/>
              </a:xfrm>
              <a:prstGeom prst="rect">
                <a:avLst/>
              </a:prstGeom>
              <a:solidFill>
                <a:srgbClr val="99FFFF"/>
              </a:solidFill>
              <a:ln w="12699">
                <a:solidFill>
                  <a:schemeClr val="tx1"/>
                </a:solidFill>
                <a:miter lim="800000"/>
                <a:headEnd/>
                <a:tailEnd/>
              </a:ln>
              <a:effectLst/>
            </p:spPr>
            <p:txBody>
              <a:bodyPr wrap="none" anchor="ctr"/>
              <a:lstStyle/>
              <a:p>
                <a:endParaRPr lang="en-GB"/>
              </a:p>
            </p:txBody>
          </p:sp>
          <p:sp>
            <p:nvSpPr>
              <p:cNvPr id="150549" name="AutoShape 21" descr="10%"/>
              <p:cNvSpPr>
                <a:spLocks noChangeArrowheads="1"/>
              </p:cNvSpPr>
              <p:nvPr/>
            </p:nvSpPr>
            <p:spPr bwMode="auto">
              <a:xfrm>
                <a:off x="1575" y="1592"/>
                <a:ext cx="1046" cy="112"/>
              </a:xfrm>
              <a:prstGeom prst="roundRect">
                <a:avLst>
                  <a:gd name="adj" fmla="val 49995"/>
                </a:avLst>
              </a:prstGeom>
              <a:pattFill prst="pct10">
                <a:fgClr>
                  <a:srgbClr val="99CCFF"/>
                </a:fgClr>
                <a:bgClr>
                  <a:schemeClr val="bg1"/>
                </a:bgClr>
              </a:pattFill>
              <a:ln w="12699">
                <a:solidFill>
                  <a:schemeClr val="tx1"/>
                </a:solidFill>
                <a:round/>
                <a:headEnd/>
                <a:tailEnd/>
              </a:ln>
              <a:effectLst/>
            </p:spPr>
            <p:txBody>
              <a:bodyPr wrap="none" anchor="ctr"/>
              <a:lstStyle/>
              <a:p>
                <a:endParaRPr lang="en-GB"/>
              </a:p>
            </p:txBody>
          </p:sp>
          <p:sp>
            <p:nvSpPr>
              <p:cNvPr id="150550" name="Line 22"/>
              <p:cNvSpPr>
                <a:spLocks noChangeShapeType="1"/>
              </p:cNvSpPr>
              <p:nvPr/>
            </p:nvSpPr>
            <p:spPr bwMode="auto">
              <a:xfrm>
                <a:off x="1536" y="1663"/>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50551" name="Line 23"/>
              <p:cNvSpPr>
                <a:spLocks noChangeShapeType="1"/>
              </p:cNvSpPr>
              <p:nvPr/>
            </p:nvSpPr>
            <p:spPr bwMode="auto">
              <a:xfrm>
                <a:off x="2067" y="1628"/>
                <a:ext cx="651"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50552" name="Freeform 24"/>
              <p:cNvSpPr>
                <a:spLocks/>
              </p:cNvSpPr>
              <p:nvPr/>
            </p:nvSpPr>
            <p:spPr bwMode="auto">
              <a:xfrm>
                <a:off x="1469" y="1493"/>
                <a:ext cx="75" cy="171"/>
              </a:xfrm>
              <a:custGeom>
                <a:avLst/>
                <a:gdLst/>
                <a:ahLst/>
                <a:cxnLst>
                  <a:cxn ang="0">
                    <a:pos x="0" y="0"/>
                  </a:cxn>
                  <a:cxn ang="0">
                    <a:pos x="24" y="17"/>
                  </a:cxn>
                  <a:cxn ang="0">
                    <a:pos x="30" y="34"/>
                  </a:cxn>
                  <a:cxn ang="0">
                    <a:pos x="37" y="51"/>
                  </a:cxn>
                  <a:cxn ang="0">
                    <a:pos x="43" y="68"/>
                  </a:cxn>
                  <a:cxn ang="0">
                    <a:pos x="43" y="85"/>
                  </a:cxn>
                  <a:cxn ang="0">
                    <a:pos x="49" y="102"/>
                  </a:cxn>
                  <a:cxn ang="0">
                    <a:pos x="49" y="119"/>
                  </a:cxn>
                  <a:cxn ang="0">
                    <a:pos x="55" y="136"/>
                  </a:cxn>
                  <a:cxn ang="0">
                    <a:pos x="61" y="153"/>
                  </a:cxn>
                  <a:cxn ang="0">
                    <a:pos x="74" y="170"/>
                  </a:cxn>
                  <a:cxn ang="0">
                    <a:pos x="74" y="164"/>
                  </a:cxn>
                </a:cxnLst>
                <a:rect l="0" t="0" r="r" b="b"/>
                <a:pathLst>
                  <a:path w="75" h="171">
                    <a:moveTo>
                      <a:pt x="0" y="0"/>
                    </a:moveTo>
                    <a:lnTo>
                      <a:pt x="24" y="17"/>
                    </a:lnTo>
                    <a:lnTo>
                      <a:pt x="30" y="34"/>
                    </a:lnTo>
                    <a:lnTo>
                      <a:pt x="37" y="51"/>
                    </a:lnTo>
                    <a:lnTo>
                      <a:pt x="43" y="68"/>
                    </a:lnTo>
                    <a:lnTo>
                      <a:pt x="43" y="85"/>
                    </a:lnTo>
                    <a:lnTo>
                      <a:pt x="49" y="102"/>
                    </a:lnTo>
                    <a:lnTo>
                      <a:pt x="49" y="119"/>
                    </a:lnTo>
                    <a:lnTo>
                      <a:pt x="55" y="136"/>
                    </a:lnTo>
                    <a:lnTo>
                      <a:pt x="61" y="153"/>
                    </a:lnTo>
                    <a:lnTo>
                      <a:pt x="74" y="170"/>
                    </a:lnTo>
                    <a:lnTo>
                      <a:pt x="74" y="164"/>
                    </a:lnTo>
                  </a:path>
                </a:pathLst>
              </a:custGeom>
              <a:noFill/>
              <a:ln w="50799" cap="rnd" cmpd="sng">
                <a:solidFill>
                  <a:srgbClr val="996633"/>
                </a:solidFill>
                <a:prstDash val="solid"/>
                <a:round/>
                <a:headEnd type="none" w="sm" len="sm"/>
                <a:tailEnd type="none" w="sm" len="sm"/>
              </a:ln>
              <a:effectLst/>
            </p:spPr>
            <p:txBody>
              <a:bodyPr/>
              <a:lstStyle/>
              <a:p>
                <a:endParaRPr lang="en-GB"/>
              </a:p>
            </p:txBody>
          </p:sp>
          <p:sp>
            <p:nvSpPr>
              <p:cNvPr id="150553" name="Line 25"/>
              <p:cNvSpPr>
                <a:spLocks noChangeShapeType="1"/>
              </p:cNvSpPr>
              <p:nvPr/>
            </p:nvSpPr>
            <p:spPr bwMode="auto">
              <a:xfrm>
                <a:off x="2624" y="1370"/>
                <a:ext cx="7" cy="7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0554" name="Line 26"/>
              <p:cNvSpPr>
                <a:spLocks noChangeShapeType="1"/>
              </p:cNvSpPr>
              <p:nvPr/>
            </p:nvSpPr>
            <p:spPr bwMode="auto">
              <a:xfrm flipH="1">
                <a:off x="2550" y="1370"/>
                <a:ext cx="7" cy="59"/>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0555" name="Arc 27"/>
              <p:cNvSpPr>
                <a:spLocks/>
              </p:cNvSpPr>
              <p:nvPr/>
            </p:nvSpPr>
            <p:spPr bwMode="auto">
              <a:xfrm>
                <a:off x="1454" y="1453"/>
                <a:ext cx="1245" cy="175"/>
              </a:xfrm>
              <a:custGeom>
                <a:avLst/>
                <a:gdLst>
                  <a:gd name="G0" fmla="+- 3909 0 0"/>
                  <a:gd name="G1" fmla="+- 21600 0 0"/>
                  <a:gd name="G2" fmla="+- 21600 0 0"/>
                  <a:gd name="T0" fmla="*/ 0 w 25509"/>
                  <a:gd name="T1" fmla="*/ 357 h 26277"/>
                  <a:gd name="T2" fmla="*/ 24996 w 25509"/>
                  <a:gd name="T3" fmla="*/ 26277 h 26277"/>
                  <a:gd name="T4" fmla="*/ 3909 w 25509"/>
                  <a:gd name="T5" fmla="*/ 21600 h 26277"/>
                </a:gdLst>
                <a:ahLst/>
                <a:cxnLst>
                  <a:cxn ang="0">
                    <a:pos x="T0" y="T1"/>
                  </a:cxn>
                  <a:cxn ang="0">
                    <a:pos x="T2" y="T3"/>
                  </a:cxn>
                  <a:cxn ang="0">
                    <a:pos x="T4" y="T5"/>
                  </a:cxn>
                </a:cxnLst>
                <a:rect l="0" t="0" r="r" b="b"/>
                <a:pathLst>
                  <a:path w="25509" h="26277" fill="none" extrusionOk="0">
                    <a:moveTo>
                      <a:pt x="-1" y="356"/>
                    </a:moveTo>
                    <a:cubicBezTo>
                      <a:pt x="1289" y="119"/>
                      <a:pt x="2597" y="-1"/>
                      <a:pt x="3909" y="0"/>
                    </a:cubicBezTo>
                    <a:cubicBezTo>
                      <a:pt x="15838" y="0"/>
                      <a:pt x="25509" y="9670"/>
                      <a:pt x="25509" y="21600"/>
                    </a:cubicBezTo>
                    <a:cubicBezTo>
                      <a:pt x="25509" y="23173"/>
                      <a:pt x="25337" y="24741"/>
                      <a:pt x="24996" y="26277"/>
                    </a:cubicBezTo>
                  </a:path>
                  <a:path w="25509" h="26277" stroke="0" extrusionOk="0">
                    <a:moveTo>
                      <a:pt x="-1" y="356"/>
                    </a:moveTo>
                    <a:cubicBezTo>
                      <a:pt x="1289" y="119"/>
                      <a:pt x="2597" y="-1"/>
                      <a:pt x="3909" y="0"/>
                    </a:cubicBezTo>
                    <a:cubicBezTo>
                      <a:pt x="15838" y="0"/>
                      <a:pt x="25509" y="9670"/>
                      <a:pt x="25509" y="21600"/>
                    </a:cubicBezTo>
                    <a:cubicBezTo>
                      <a:pt x="25509" y="23173"/>
                      <a:pt x="25337" y="24741"/>
                      <a:pt x="24996" y="26277"/>
                    </a:cubicBezTo>
                    <a:lnTo>
                      <a:pt x="3909"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50556" name="Arc 28"/>
              <p:cNvSpPr>
                <a:spLocks/>
              </p:cNvSpPr>
              <p:nvPr/>
            </p:nvSpPr>
            <p:spPr bwMode="auto">
              <a:xfrm>
                <a:off x="2631" y="1424"/>
                <a:ext cx="61" cy="187"/>
              </a:xfrm>
              <a:custGeom>
                <a:avLst/>
                <a:gdLst>
                  <a:gd name="G0" fmla="+- 357 0 0"/>
                  <a:gd name="G1" fmla="+- 21600 0 0"/>
                  <a:gd name="G2" fmla="+- 21600 0 0"/>
                  <a:gd name="T0" fmla="*/ 0 w 21957"/>
                  <a:gd name="T1" fmla="*/ 3 h 21600"/>
                  <a:gd name="T2" fmla="*/ 21957 w 21957"/>
                  <a:gd name="T3" fmla="*/ 21600 h 21600"/>
                  <a:gd name="T4" fmla="*/ 357 w 21957"/>
                  <a:gd name="T5" fmla="*/ 21600 h 21600"/>
                </a:gdLst>
                <a:ahLst/>
                <a:cxnLst>
                  <a:cxn ang="0">
                    <a:pos x="T0" y="T1"/>
                  </a:cxn>
                  <a:cxn ang="0">
                    <a:pos x="T2" y="T3"/>
                  </a:cxn>
                  <a:cxn ang="0">
                    <a:pos x="T4" y="T5"/>
                  </a:cxn>
                </a:cxnLst>
                <a:rect l="0" t="0" r="r" b="b"/>
                <a:pathLst>
                  <a:path w="21957" h="21600" fill="none" extrusionOk="0">
                    <a:moveTo>
                      <a:pt x="-1" y="2"/>
                    </a:moveTo>
                    <a:cubicBezTo>
                      <a:pt x="118" y="0"/>
                      <a:pt x="237" y="-1"/>
                      <a:pt x="357" y="0"/>
                    </a:cubicBezTo>
                    <a:cubicBezTo>
                      <a:pt x="12286" y="0"/>
                      <a:pt x="21957" y="9670"/>
                      <a:pt x="21957" y="21600"/>
                    </a:cubicBezTo>
                  </a:path>
                  <a:path w="21957" h="21600" stroke="0" extrusionOk="0">
                    <a:moveTo>
                      <a:pt x="-1" y="2"/>
                    </a:moveTo>
                    <a:cubicBezTo>
                      <a:pt x="118" y="0"/>
                      <a:pt x="237" y="-1"/>
                      <a:pt x="357" y="0"/>
                    </a:cubicBezTo>
                    <a:cubicBezTo>
                      <a:pt x="12286" y="0"/>
                      <a:pt x="21957" y="9670"/>
                      <a:pt x="21957" y="21600"/>
                    </a:cubicBezTo>
                    <a:lnTo>
                      <a:pt x="357" y="21600"/>
                    </a:lnTo>
                    <a:close/>
                  </a:path>
                </a:pathLst>
              </a:custGeom>
              <a:noFill/>
              <a:ln w="50799" cap="rnd">
                <a:solidFill>
                  <a:schemeClr val="tx1"/>
                </a:solidFill>
                <a:round/>
                <a:headEnd type="none" w="sm" len="sm"/>
                <a:tailEnd type="none" w="sm" len="sm"/>
              </a:ln>
              <a:effectLst/>
            </p:spPr>
            <p:txBody>
              <a:bodyPr wrap="none" anchor="ctr"/>
              <a:lstStyle/>
              <a:p>
                <a:endParaRPr lang="en-GB"/>
              </a:p>
            </p:txBody>
          </p:sp>
          <p:sp>
            <p:nvSpPr>
              <p:cNvPr id="150557" name="Arc 29"/>
              <p:cNvSpPr>
                <a:spLocks/>
              </p:cNvSpPr>
              <p:nvPr/>
            </p:nvSpPr>
            <p:spPr bwMode="auto">
              <a:xfrm>
                <a:off x="1473" y="1420"/>
                <a:ext cx="1087" cy="18"/>
              </a:xfrm>
              <a:custGeom>
                <a:avLst/>
                <a:gdLst>
                  <a:gd name="G0" fmla="+- 19 0 0"/>
                  <a:gd name="G1" fmla="+- 21600 0 0"/>
                  <a:gd name="G2" fmla="+- 21600 0 0"/>
                  <a:gd name="T0" fmla="*/ 0 w 21584"/>
                  <a:gd name="T1" fmla="*/ 0 h 21600"/>
                  <a:gd name="T2" fmla="*/ 21584 w 21584"/>
                  <a:gd name="T3" fmla="*/ 20368 h 21600"/>
                  <a:gd name="T4" fmla="*/ 19 w 21584"/>
                  <a:gd name="T5" fmla="*/ 21600 h 21600"/>
                </a:gdLst>
                <a:ahLst/>
                <a:cxnLst>
                  <a:cxn ang="0">
                    <a:pos x="T0" y="T1"/>
                  </a:cxn>
                  <a:cxn ang="0">
                    <a:pos x="T2" y="T3"/>
                  </a:cxn>
                  <a:cxn ang="0">
                    <a:pos x="T4" y="T5"/>
                  </a:cxn>
                </a:cxnLst>
                <a:rect l="0" t="0" r="r" b="b"/>
                <a:pathLst>
                  <a:path w="21584" h="21600" fill="none" extrusionOk="0">
                    <a:moveTo>
                      <a:pt x="0" y="0"/>
                    </a:moveTo>
                    <a:cubicBezTo>
                      <a:pt x="6" y="0"/>
                      <a:pt x="12" y="-1"/>
                      <a:pt x="19" y="0"/>
                    </a:cubicBezTo>
                    <a:cubicBezTo>
                      <a:pt x="11469" y="0"/>
                      <a:pt x="20930" y="8935"/>
                      <a:pt x="21583" y="20368"/>
                    </a:cubicBezTo>
                  </a:path>
                  <a:path w="21584" h="21600" stroke="0" extrusionOk="0">
                    <a:moveTo>
                      <a:pt x="0" y="0"/>
                    </a:moveTo>
                    <a:cubicBezTo>
                      <a:pt x="6" y="0"/>
                      <a:pt x="12" y="-1"/>
                      <a:pt x="19" y="0"/>
                    </a:cubicBezTo>
                    <a:cubicBezTo>
                      <a:pt x="11469" y="0"/>
                      <a:pt x="20930" y="8935"/>
                      <a:pt x="21583" y="20368"/>
                    </a:cubicBezTo>
                    <a:lnTo>
                      <a:pt x="19" y="21600"/>
                    </a:lnTo>
                    <a:close/>
                  </a:path>
                </a:pathLst>
              </a:custGeom>
              <a:solidFill>
                <a:schemeClr val="accent2"/>
              </a:solidFill>
              <a:ln w="50799" cap="rnd">
                <a:solidFill>
                  <a:schemeClr val="accent2"/>
                </a:solidFill>
                <a:round/>
                <a:headEnd/>
                <a:tailEnd/>
              </a:ln>
              <a:effectLst/>
            </p:spPr>
            <p:txBody>
              <a:bodyPr wrap="none" anchor="ctr"/>
              <a:lstStyle/>
              <a:p>
                <a:endParaRPr lang="en-GB"/>
              </a:p>
            </p:txBody>
          </p:sp>
          <p:sp>
            <p:nvSpPr>
              <p:cNvPr id="150558" name="Rectangle 30"/>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grpSp>
      <p:grpSp>
        <p:nvGrpSpPr>
          <p:cNvPr id="10" name="Group 36"/>
          <p:cNvGrpSpPr>
            <a:grpSpLocks/>
          </p:cNvGrpSpPr>
          <p:nvPr/>
        </p:nvGrpSpPr>
        <p:grpSpPr bwMode="auto">
          <a:xfrm>
            <a:off x="1555750" y="4121150"/>
            <a:ext cx="736600" cy="393700"/>
            <a:chOff x="980" y="2596"/>
            <a:chExt cx="464" cy="248"/>
          </a:xfrm>
        </p:grpSpPr>
        <p:sp>
          <p:nvSpPr>
            <p:cNvPr id="150561" name="Rectangle 33"/>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50562" name="Rectangle 34"/>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50563" name="Rectangle 35"/>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sp>
        <p:nvSpPr>
          <p:cNvPr id="150565" name="Rectangle 37"/>
          <p:cNvSpPr>
            <a:spLocks noChangeArrowheads="1"/>
          </p:cNvSpPr>
          <p:nvPr/>
        </p:nvSpPr>
        <p:spPr bwMode="auto">
          <a:xfrm>
            <a:off x="4838700" y="34925"/>
            <a:ext cx="4303713" cy="2062745"/>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Πρέπει να αποφεύγονται οι παρεμβολές από άλλα μαγνητικά πεδία.
Εάν τοποθετηθεί στη μέση της διαδρομής, το σημείο μεταγωγής θα διαφέρει ανάλογα με την κατεύθυνση προσέγγισης.
Το μέγιστο ρεύμα πρέπει να περιορίζεται για να αποφεύγεται η καύση των επαφών καλαμιών.</a:t>
            </a:r>
            <a:endParaRPr lang="en-GB" sz="2000" dirty="0"/>
          </a:p>
        </p:txBody>
      </p:sp>
      <p:grpSp>
        <p:nvGrpSpPr>
          <p:cNvPr id="11" name="Group 55"/>
          <p:cNvGrpSpPr>
            <a:grpSpLocks/>
          </p:cNvGrpSpPr>
          <p:nvPr/>
        </p:nvGrpSpPr>
        <p:grpSpPr bwMode="auto">
          <a:xfrm>
            <a:off x="4549775" y="2589213"/>
            <a:ext cx="4586288" cy="2017712"/>
            <a:chOff x="2866" y="1631"/>
            <a:chExt cx="2889" cy="1271"/>
          </a:xfrm>
        </p:grpSpPr>
        <p:sp>
          <p:nvSpPr>
            <p:cNvPr id="150566" name="Rectangle 38"/>
            <p:cNvSpPr>
              <a:spLocks noChangeArrowheads="1"/>
            </p:cNvSpPr>
            <p:nvPr/>
          </p:nvSpPr>
          <p:spPr bwMode="auto">
            <a:xfrm>
              <a:off x="3888" y="2307"/>
              <a:ext cx="186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grpSp>
          <p:nvGrpSpPr>
            <p:cNvPr id="12" name="Group 54"/>
            <p:cNvGrpSpPr>
              <a:grpSpLocks/>
            </p:cNvGrpSpPr>
            <p:nvPr/>
          </p:nvGrpSpPr>
          <p:grpSpPr bwMode="auto">
            <a:xfrm>
              <a:off x="2866" y="1631"/>
              <a:ext cx="1345" cy="1271"/>
              <a:chOff x="2866" y="1631"/>
              <a:chExt cx="1345" cy="1271"/>
            </a:xfrm>
          </p:grpSpPr>
          <p:sp>
            <p:nvSpPr>
              <p:cNvPr id="150567" name="AutoShape 39"/>
              <p:cNvSpPr>
                <a:spLocks noChangeArrowheads="1"/>
              </p:cNvSpPr>
              <p:nvPr/>
            </p:nvSpPr>
            <p:spPr bwMode="auto">
              <a:xfrm>
                <a:off x="3212" y="2226"/>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50568" name="Rectangle 40"/>
              <p:cNvSpPr>
                <a:spLocks noChangeArrowheads="1"/>
              </p:cNvSpPr>
              <p:nvPr/>
            </p:nvSpPr>
            <p:spPr bwMode="auto">
              <a:xfrm>
                <a:off x="3411" y="1970"/>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13" name="Group 44"/>
              <p:cNvGrpSpPr>
                <a:grpSpLocks/>
              </p:cNvGrpSpPr>
              <p:nvPr/>
            </p:nvGrpSpPr>
            <p:grpSpPr bwMode="auto">
              <a:xfrm>
                <a:off x="3281" y="1967"/>
                <a:ext cx="168" cy="935"/>
                <a:chOff x="3281" y="1967"/>
                <a:chExt cx="168" cy="935"/>
              </a:xfrm>
            </p:grpSpPr>
            <p:sp>
              <p:nvSpPr>
                <p:cNvPr id="150569" name="AutoShape 41"/>
                <p:cNvSpPr>
                  <a:spLocks noChangeArrowheads="1"/>
                </p:cNvSpPr>
                <p:nvPr/>
              </p:nvSpPr>
              <p:spPr bwMode="auto">
                <a:xfrm rot="480000">
                  <a:off x="3281"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50570" name="AutoShape 42"/>
                <p:cNvSpPr>
                  <a:spLocks noChangeArrowheads="1"/>
                </p:cNvSpPr>
                <p:nvPr/>
              </p:nvSpPr>
              <p:spPr bwMode="auto">
                <a:xfrm rot="10320000" flipH="1">
                  <a:off x="3281"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50571" name="AutoShape 43"/>
                <p:cNvSpPr>
                  <a:spLocks noChangeArrowheads="1"/>
                </p:cNvSpPr>
                <p:nvPr/>
              </p:nvSpPr>
              <p:spPr bwMode="auto">
                <a:xfrm>
                  <a:off x="3341"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4" name="Group 48"/>
              <p:cNvGrpSpPr>
                <a:grpSpLocks/>
              </p:cNvGrpSpPr>
              <p:nvPr/>
            </p:nvGrpSpPr>
            <p:grpSpPr bwMode="auto">
              <a:xfrm>
                <a:off x="3655" y="1967"/>
                <a:ext cx="168" cy="935"/>
                <a:chOff x="3655" y="1967"/>
                <a:chExt cx="168" cy="935"/>
              </a:xfrm>
            </p:grpSpPr>
            <p:sp>
              <p:nvSpPr>
                <p:cNvPr id="150573" name="AutoShape 45"/>
                <p:cNvSpPr>
                  <a:spLocks noChangeArrowheads="1"/>
                </p:cNvSpPr>
                <p:nvPr/>
              </p:nvSpPr>
              <p:spPr bwMode="auto">
                <a:xfrm rot="21120000" flipH="1">
                  <a:off x="3657"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50574" name="AutoShape 46"/>
                <p:cNvSpPr>
                  <a:spLocks noChangeArrowheads="1"/>
                </p:cNvSpPr>
                <p:nvPr/>
              </p:nvSpPr>
              <p:spPr bwMode="auto">
                <a:xfrm rot="11280000">
                  <a:off x="3657"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50575" name="AutoShape 47"/>
                <p:cNvSpPr>
                  <a:spLocks noChangeArrowheads="1"/>
                </p:cNvSpPr>
                <p:nvPr/>
              </p:nvSpPr>
              <p:spPr bwMode="auto">
                <a:xfrm>
                  <a:off x="3655"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15" name="Group 52"/>
              <p:cNvGrpSpPr>
                <a:grpSpLocks/>
              </p:cNvGrpSpPr>
              <p:nvPr/>
            </p:nvGrpSpPr>
            <p:grpSpPr bwMode="auto">
              <a:xfrm>
                <a:off x="2866" y="1631"/>
                <a:ext cx="1345" cy="469"/>
                <a:chOff x="2866" y="1631"/>
                <a:chExt cx="1345" cy="469"/>
              </a:xfrm>
            </p:grpSpPr>
            <p:sp>
              <p:nvSpPr>
                <p:cNvPr id="150577" name="Oval 49"/>
                <p:cNvSpPr>
                  <a:spLocks noChangeArrowheads="1"/>
                </p:cNvSpPr>
                <p:nvPr/>
              </p:nvSpPr>
              <p:spPr bwMode="auto">
                <a:xfrm>
                  <a:off x="2966" y="1683"/>
                  <a:ext cx="1145" cy="365"/>
                </a:xfrm>
                <a:prstGeom prst="ellipse">
                  <a:avLst/>
                </a:prstGeom>
                <a:noFill/>
                <a:ln w="25399">
                  <a:solidFill>
                    <a:srgbClr val="CC0000"/>
                  </a:solidFill>
                  <a:round/>
                  <a:headEnd/>
                  <a:tailEnd/>
                </a:ln>
                <a:effectLst/>
              </p:spPr>
              <p:txBody>
                <a:bodyPr wrap="none" anchor="ctr"/>
                <a:lstStyle/>
                <a:p>
                  <a:endParaRPr lang="en-GB"/>
                </a:p>
              </p:txBody>
            </p:sp>
            <p:sp>
              <p:nvSpPr>
                <p:cNvPr id="150578" name="Oval 50"/>
                <p:cNvSpPr>
                  <a:spLocks noChangeArrowheads="1"/>
                </p:cNvSpPr>
                <p:nvPr/>
              </p:nvSpPr>
              <p:spPr bwMode="auto">
                <a:xfrm>
                  <a:off x="2866" y="1631"/>
                  <a:ext cx="1345" cy="469"/>
                </a:xfrm>
                <a:prstGeom prst="ellipse">
                  <a:avLst/>
                </a:prstGeom>
                <a:noFill/>
                <a:ln w="25399">
                  <a:solidFill>
                    <a:srgbClr val="CC0000"/>
                  </a:solidFill>
                  <a:round/>
                  <a:headEnd/>
                  <a:tailEnd/>
                </a:ln>
                <a:effectLst/>
              </p:spPr>
              <p:txBody>
                <a:bodyPr wrap="none" anchor="ctr"/>
                <a:lstStyle/>
                <a:p>
                  <a:endParaRPr lang="en-GB"/>
                </a:p>
              </p:txBody>
            </p:sp>
            <p:sp>
              <p:nvSpPr>
                <p:cNvPr id="150579" name="Oval 51"/>
                <p:cNvSpPr>
                  <a:spLocks noChangeArrowheads="1"/>
                </p:cNvSpPr>
                <p:nvPr/>
              </p:nvSpPr>
              <p:spPr bwMode="auto">
                <a:xfrm>
                  <a:off x="3074" y="1735"/>
                  <a:ext cx="929" cy="261"/>
                </a:xfrm>
                <a:prstGeom prst="ellipse">
                  <a:avLst/>
                </a:prstGeom>
                <a:noFill/>
                <a:ln w="25399">
                  <a:solidFill>
                    <a:srgbClr val="CC0000"/>
                  </a:solidFill>
                  <a:round/>
                  <a:headEnd/>
                  <a:tailEnd/>
                </a:ln>
                <a:effectLst/>
              </p:spPr>
              <p:txBody>
                <a:bodyPr wrap="none" anchor="ctr"/>
                <a:lstStyle/>
                <a:p>
                  <a:endParaRPr lang="en-GB"/>
                </a:p>
              </p:txBody>
            </p:sp>
          </p:grpSp>
          <p:sp>
            <p:nvSpPr>
              <p:cNvPr id="150581" name="Rectangle 53"/>
              <p:cNvSpPr>
                <a:spLocks noChangeArrowheads="1"/>
              </p:cNvSpPr>
              <p:nvPr/>
            </p:nvSpPr>
            <p:spPr bwMode="auto">
              <a:xfrm>
                <a:off x="3503" y="1974"/>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grpSp>
        <p:nvGrpSpPr>
          <p:cNvPr id="16" name="Group 70"/>
          <p:cNvGrpSpPr>
            <a:grpSpLocks/>
          </p:cNvGrpSpPr>
          <p:nvPr/>
        </p:nvGrpSpPr>
        <p:grpSpPr bwMode="auto">
          <a:xfrm>
            <a:off x="1052513" y="887413"/>
            <a:ext cx="725487" cy="973137"/>
            <a:chOff x="663" y="559"/>
            <a:chExt cx="457" cy="613"/>
          </a:xfrm>
        </p:grpSpPr>
        <p:sp>
          <p:nvSpPr>
            <p:cNvPr id="150584" name="Line 56"/>
            <p:cNvSpPr>
              <a:spLocks noChangeShapeType="1"/>
            </p:cNvSpPr>
            <p:nvPr/>
          </p:nvSpPr>
          <p:spPr bwMode="auto">
            <a:xfrm flipV="1">
              <a:off x="778" y="55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50585" name="Line 57"/>
            <p:cNvSpPr>
              <a:spLocks noChangeShapeType="1"/>
            </p:cNvSpPr>
            <p:nvPr/>
          </p:nvSpPr>
          <p:spPr bwMode="auto">
            <a:xfrm>
              <a:off x="781" y="97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50586" name="Line 58"/>
            <p:cNvSpPr>
              <a:spLocks noChangeShapeType="1"/>
            </p:cNvSpPr>
            <p:nvPr/>
          </p:nvSpPr>
          <p:spPr bwMode="auto">
            <a:xfrm>
              <a:off x="887" y="87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0587" name="Rectangle 59"/>
            <p:cNvSpPr>
              <a:spLocks noChangeArrowheads="1"/>
            </p:cNvSpPr>
            <p:nvPr/>
          </p:nvSpPr>
          <p:spPr bwMode="auto">
            <a:xfrm>
              <a:off x="663" y="76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17" name="Group 63"/>
            <p:cNvGrpSpPr>
              <a:grpSpLocks/>
            </p:cNvGrpSpPr>
            <p:nvPr/>
          </p:nvGrpSpPr>
          <p:grpSpPr bwMode="auto">
            <a:xfrm>
              <a:off x="687" y="775"/>
              <a:ext cx="60" cy="59"/>
              <a:chOff x="687" y="775"/>
              <a:chExt cx="60" cy="59"/>
            </a:xfrm>
          </p:grpSpPr>
          <p:sp>
            <p:nvSpPr>
              <p:cNvPr id="150588" name="AutoShape 60"/>
              <p:cNvSpPr>
                <a:spLocks noChangeArrowheads="1"/>
              </p:cNvSpPr>
              <p:nvPr/>
            </p:nvSpPr>
            <p:spPr bwMode="auto">
              <a:xfrm>
                <a:off x="687" y="77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50589" name="Line 61"/>
              <p:cNvSpPr>
                <a:spLocks noChangeShapeType="1"/>
              </p:cNvSpPr>
              <p:nvPr/>
            </p:nvSpPr>
            <p:spPr bwMode="auto">
              <a:xfrm>
                <a:off x="708" y="78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0590" name="Line 62"/>
              <p:cNvSpPr>
                <a:spLocks noChangeShapeType="1"/>
              </p:cNvSpPr>
              <p:nvPr/>
            </p:nvSpPr>
            <p:spPr bwMode="auto">
              <a:xfrm>
                <a:off x="726" y="78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50592" name="Freeform 64"/>
            <p:cNvSpPr>
              <a:spLocks/>
            </p:cNvSpPr>
            <p:nvPr/>
          </p:nvSpPr>
          <p:spPr bwMode="auto">
            <a:xfrm>
              <a:off x="929" y="81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18" name="Group 68"/>
            <p:cNvGrpSpPr>
              <a:grpSpLocks/>
            </p:cNvGrpSpPr>
            <p:nvPr/>
          </p:nvGrpSpPr>
          <p:grpSpPr bwMode="auto">
            <a:xfrm>
              <a:off x="719" y="942"/>
              <a:ext cx="115" cy="15"/>
              <a:chOff x="719" y="942"/>
              <a:chExt cx="115" cy="15"/>
            </a:xfrm>
          </p:grpSpPr>
          <p:sp>
            <p:nvSpPr>
              <p:cNvPr id="150593" name="Line 65"/>
              <p:cNvSpPr>
                <a:spLocks noChangeShapeType="1"/>
              </p:cNvSpPr>
              <p:nvPr/>
            </p:nvSpPr>
            <p:spPr bwMode="auto">
              <a:xfrm>
                <a:off x="719" y="95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0594" name="Line 66"/>
              <p:cNvSpPr>
                <a:spLocks noChangeShapeType="1"/>
              </p:cNvSpPr>
              <p:nvPr/>
            </p:nvSpPr>
            <p:spPr bwMode="auto">
              <a:xfrm>
                <a:off x="801" y="95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0595" name="Line 67"/>
              <p:cNvSpPr>
                <a:spLocks noChangeShapeType="1"/>
              </p:cNvSpPr>
              <p:nvPr/>
            </p:nvSpPr>
            <p:spPr bwMode="auto">
              <a:xfrm flipV="1">
                <a:off x="757" y="94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50597" name="Freeform 69"/>
            <p:cNvSpPr>
              <a:spLocks/>
            </p:cNvSpPr>
            <p:nvPr/>
          </p:nvSpPr>
          <p:spPr bwMode="auto">
            <a:xfrm>
              <a:off x="700" y="88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50599" name="Rectangle 71"/>
          <p:cNvSpPr>
            <a:spLocks noChangeArrowheads="1"/>
          </p:cNvSpPr>
          <p:nvPr/>
        </p:nvSpPr>
        <p:spPr bwMode="auto">
          <a:xfrm>
            <a:off x="685800" y="400050"/>
            <a:ext cx="2971800" cy="4572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a:t>Reed Switch</a:t>
            </a:r>
          </a:p>
        </p:txBody>
      </p:sp>
      <p:sp>
        <p:nvSpPr>
          <p:cNvPr id="72"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3"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7099"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0565">
                                            <p:txEl>
                                              <p:pRg st="0" end="0"/>
                                            </p:txEl>
                                          </p:spTgt>
                                        </p:tgtEl>
                                        <p:attrNameLst>
                                          <p:attrName>style.visibility</p:attrName>
                                        </p:attrNameLst>
                                      </p:cBhvr>
                                      <p:to>
                                        <p:strVal val="visible"/>
                                      </p:to>
                                    </p:set>
                                    <p:animEffect transition="in" filter="wipe(up)">
                                      <p:cBhvr>
                                        <p:cTn id="7" dur="500"/>
                                        <p:tgtEl>
                                          <p:spTgt spid="1505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65"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552575" y="2892425"/>
            <a:ext cx="5842000" cy="1930400"/>
            <a:chOff x="978" y="1822"/>
            <a:chExt cx="3680" cy="1216"/>
          </a:xfrm>
        </p:grpSpPr>
        <p:grpSp>
          <p:nvGrpSpPr>
            <p:cNvPr id="3" name="Group 7"/>
            <p:cNvGrpSpPr>
              <a:grpSpLocks/>
            </p:cNvGrpSpPr>
            <p:nvPr/>
          </p:nvGrpSpPr>
          <p:grpSpPr bwMode="auto">
            <a:xfrm>
              <a:off x="978" y="1822"/>
              <a:ext cx="3680" cy="1216"/>
              <a:chOff x="978" y="1822"/>
              <a:chExt cx="3680" cy="1216"/>
            </a:xfrm>
          </p:grpSpPr>
          <p:sp>
            <p:nvSpPr>
              <p:cNvPr id="151554" name="Rectangle 2"/>
              <p:cNvSpPr>
                <a:spLocks noChangeArrowheads="1"/>
              </p:cNvSpPr>
              <p:nvPr/>
            </p:nvSpPr>
            <p:spPr bwMode="auto">
              <a:xfrm>
                <a:off x="1452" y="1956"/>
                <a:ext cx="3200" cy="944"/>
              </a:xfrm>
              <a:prstGeom prst="rect">
                <a:avLst/>
              </a:prstGeom>
              <a:gradFill rotWithShape="0">
                <a:gsLst>
                  <a:gs pos="0">
                    <a:schemeClr val="folHlink">
                      <a:gamma/>
                      <a:shade val="69804"/>
                      <a:invGamma/>
                    </a:schemeClr>
                  </a:gs>
                  <a:gs pos="100000">
                    <a:schemeClr val="folHlink"/>
                  </a:gs>
                </a:gsLst>
                <a:lin ang="5400000" scaled="1"/>
              </a:gradFill>
              <a:ln w="12699">
                <a:solidFill>
                  <a:schemeClr val="tx1"/>
                </a:solidFill>
                <a:miter lim="800000"/>
                <a:headEnd/>
                <a:tailEnd/>
              </a:ln>
              <a:effectLst/>
            </p:spPr>
            <p:txBody>
              <a:bodyPr wrap="none" anchor="ctr"/>
              <a:lstStyle/>
              <a:p>
                <a:endParaRPr lang="en-GB"/>
              </a:p>
            </p:txBody>
          </p:sp>
          <p:grpSp>
            <p:nvGrpSpPr>
              <p:cNvPr id="4" name="Group 6"/>
              <p:cNvGrpSpPr>
                <a:grpSpLocks/>
              </p:cNvGrpSpPr>
              <p:nvPr/>
            </p:nvGrpSpPr>
            <p:grpSpPr bwMode="auto">
              <a:xfrm>
                <a:off x="978" y="1822"/>
                <a:ext cx="3680" cy="1216"/>
                <a:chOff x="978" y="1822"/>
                <a:chExt cx="3680" cy="1216"/>
              </a:xfrm>
            </p:grpSpPr>
            <p:sp>
              <p:nvSpPr>
                <p:cNvPr id="151555" name="Rectangle 3" descr="Wide upward diagonal"/>
                <p:cNvSpPr>
                  <a:spLocks noChangeArrowheads="1"/>
                </p:cNvSpPr>
                <p:nvPr/>
              </p:nvSpPr>
              <p:spPr bwMode="auto">
                <a:xfrm>
                  <a:off x="1450" y="1822"/>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51556" name="Rectangle 4" descr="Wide upward diagonal"/>
                <p:cNvSpPr>
                  <a:spLocks noChangeArrowheads="1"/>
                </p:cNvSpPr>
                <p:nvPr/>
              </p:nvSpPr>
              <p:spPr bwMode="auto">
                <a:xfrm>
                  <a:off x="1450" y="2910"/>
                  <a:ext cx="3208" cy="128"/>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sp>
              <p:nvSpPr>
                <p:cNvPr id="151557" name="Rectangle 5" descr="Wide upward diagonal"/>
                <p:cNvSpPr>
                  <a:spLocks noChangeArrowheads="1"/>
                </p:cNvSpPr>
                <p:nvPr/>
              </p:nvSpPr>
              <p:spPr bwMode="auto">
                <a:xfrm>
                  <a:off x="978" y="1822"/>
                  <a:ext cx="464" cy="1216"/>
                </a:xfrm>
                <a:prstGeom prst="rect">
                  <a:avLst/>
                </a:prstGeom>
                <a:pattFill prst="wdUpDiag">
                  <a:fgClr>
                    <a:schemeClr val="tx1"/>
                  </a:fgClr>
                  <a:bgClr>
                    <a:schemeClr val="bg1"/>
                  </a:bgClr>
                </a:pattFill>
                <a:ln w="12699">
                  <a:solidFill>
                    <a:schemeClr val="tx1"/>
                  </a:solidFill>
                  <a:miter lim="800000"/>
                  <a:headEnd/>
                  <a:tailEnd/>
                </a:ln>
                <a:effectLst/>
              </p:spPr>
              <p:txBody>
                <a:bodyPr wrap="none" anchor="ctr"/>
                <a:lstStyle/>
                <a:p>
                  <a:endParaRPr lang="en-GB"/>
                </a:p>
              </p:txBody>
            </p:sp>
          </p:grpSp>
        </p:grpSp>
        <p:grpSp>
          <p:nvGrpSpPr>
            <p:cNvPr id="5" name="Group 11"/>
            <p:cNvGrpSpPr>
              <a:grpSpLocks/>
            </p:cNvGrpSpPr>
            <p:nvPr/>
          </p:nvGrpSpPr>
          <p:grpSpPr bwMode="auto">
            <a:xfrm>
              <a:off x="980" y="2596"/>
              <a:ext cx="464" cy="248"/>
              <a:chOff x="980" y="2596"/>
              <a:chExt cx="464" cy="248"/>
            </a:xfrm>
          </p:grpSpPr>
          <p:sp>
            <p:nvSpPr>
              <p:cNvPr id="151560" name="Rectangle 8"/>
              <p:cNvSpPr>
                <a:spLocks noChangeArrowheads="1"/>
              </p:cNvSpPr>
              <p:nvPr/>
            </p:nvSpPr>
            <p:spPr bwMode="auto">
              <a:xfrm>
                <a:off x="1338" y="2684"/>
                <a:ext cx="106" cy="72"/>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51561" name="Rectangle 9"/>
              <p:cNvSpPr>
                <a:spLocks noChangeArrowheads="1"/>
              </p:cNvSpPr>
              <p:nvPr/>
            </p:nvSpPr>
            <p:spPr bwMode="auto">
              <a:xfrm>
                <a:off x="980" y="2596"/>
                <a:ext cx="302" cy="248"/>
              </a:xfrm>
              <a:prstGeom prst="rect">
                <a:avLst/>
              </a:prstGeom>
              <a:solidFill>
                <a:schemeClr val="bg1"/>
              </a:solidFill>
              <a:ln w="12699">
                <a:solidFill>
                  <a:schemeClr val="tx1"/>
                </a:solidFill>
                <a:miter lim="800000"/>
                <a:headEnd/>
                <a:tailEnd/>
              </a:ln>
              <a:effectLst/>
            </p:spPr>
            <p:txBody>
              <a:bodyPr wrap="none" anchor="ctr"/>
              <a:lstStyle/>
              <a:p>
                <a:endParaRPr lang="en-GB"/>
              </a:p>
            </p:txBody>
          </p:sp>
          <p:sp>
            <p:nvSpPr>
              <p:cNvPr id="151562" name="Rectangle 10"/>
              <p:cNvSpPr>
                <a:spLocks noChangeArrowheads="1"/>
              </p:cNvSpPr>
              <p:nvPr/>
            </p:nvSpPr>
            <p:spPr bwMode="auto">
              <a:xfrm>
                <a:off x="980" y="2612"/>
                <a:ext cx="352" cy="21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grpSp>
      <p:grpSp>
        <p:nvGrpSpPr>
          <p:cNvPr id="6" name="Group 29"/>
          <p:cNvGrpSpPr>
            <a:grpSpLocks/>
          </p:cNvGrpSpPr>
          <p:nvPr/>
        </p:nvGrpSpPr>
        <p:grpSpPr bwMode="auto">
          <a:xfrm>
            <a:off x="4543425" y="2582863"/>
            <a:ext cx="4592638" cy="2024062"/>
            <a:chOff x="2862" y="1627"/>
            <a:chExt cx="2893" cy="1275"/>
          </a:xfrm>
        </p:grpSpPr>
        <p:sp>
          <p:nvSpPr>
            <p:cNvPr id="151565" name="Rectangle 13"/>
            <p:cNvSpPr>
              <a:spLocks noChangeArrowheads="1"/>
            </p:cNvSpPr>
            <p:nvPr/>
          </p:nvSpPr>
          <p:spPr bwMode="auto">
            <a:xfrm>
              <a:off x="3888" y="2307"/>
              <a:ext cx="1867" cy="248"/>
            </a:xfrm>
            <a:prstGeom prst="rect">
              <a:avLst/>
            </a:prstGeom>
            <a:gradFill rotWithShape="0">
              <a:gsLst>
                <a:gs pos="0">
                  <a:schemeClr val="folHlink"/>
                </a:gs>
                <a:gs pos="100000">
                  <a:schemeClr val="folHlink">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51566" name="AutoShape 14"/>
            <p:cNvSpPr>
              <a:spLocks noChangeArrowheads="1"/>
            </p:cNvSpPr>
            <p:nvPr/>
          </p:nvSpPr>
          <p:spPr bwMode="auto">
            <a:xfrm>
              <a:off x="3212" y="2226"/>
              <a:ext cx="673" cy="410"/>
            </a:xfrm>
            <a:prstGeom prst="octagon">
              <a:avLst>
                <a:gd name="adj" fmla="val 11444"/>
              </a:avLst>
            </a:prstGeom>
            <a:gradFill rotWithShape="0">
              <a:gsLst>
                <a:gs pos="0">
                  <a:schemeClr val="bg2"/>
                </a:gs>
                <a:gs pos="100000">
                  <a:schemeClr val="bg2">
                    <a:gamma/>
                    <a:shade val="89804"/>
                    <a:invGamma/>
                  </a:schemeClr>
                </a:gs>
              </a:gsLst>
              <a:lin ang="5400000" scaled="1"/>
            </a:gradFill>
            <a:ln w="12699">
              <a:solidFill>
                <a:schemeClr val="tx1"/>
              </a:solidFill>
              <a:miter lim="800000"/>
              <a:headEnd/>
              <a:tailEnd/>
            </a:ln>
            <a:effectLst/>
          </p:spPr>
          <p:txBody>
            <a:bodyPr wrap="none" anchor="ctr"/>
            <a:lstStyle/>
            <a:p>
              <a:endParaRPr lang="en-GB"/>
            </a:p>
          </p:txBody>
        </p:sp>
        <p:sp>
          <p:nvSpPr>
            <p:cNvPr id="151567" name="Rectangle 15"/>
            <p:cNvSpPr>
              <a:spLocks noChangeArrowheads="1"/>
            </p:cNvSpPr>
            <p:nvPr/>
          </p:nvSpPr>
          <p:spPr bwMode="auto">
            <a:xfrm>
              <a:off x="3411" y="1970"/>
              <a:ext cx="287" cy="929"/>
            </a:xfrm>
            <a:prstGeom prst="rect">
              <a:avLst/>
            </a:prstGeom>
            <a:gradFill rotWithShape="0">
              <a:gsLst>
                <a:gs pos="0">
                  <a:srgbClr val="CBCBCB"/>
                </a:gs>
                <a:gs pos="100000">
                  <a:srgbClr val="CBCBCB">
                    <a:gamma/>
                    <a:shade val="69804"/>
                    <a:invGamma/>
                  </a:srgbClr>
                </a:gs>
              </a:gsLst>
              <a:lin ang="5400000" scaled="1"/>
            </a:gradFill>
            <a:ln w="12699">
              <a:solidFill>
                <a:schemeClr val="tx1"/>
              </a:solidFill>
              <a:miter lim="800000"/>
              <a:headEnd/>
              <a:tailEnd/>
            </a:ln>
            <a:effectLst/>
          </p:spPr>
          <p:txBody>
            <a:bodyPr wrap="none" anchor="ctr"/>
            <a:lstStyle/>
            <a:p>
              <a:endParaRPr lang="en-GB"/>
            </a:p>
          </p:txBody>
        </p:sp>
        <p:grpSp>
          <p:nvGrpSpPr>
            <p:cNvPr id="7" name="Group 19"/>
            <p:cNvGrpSpPr>
              <a:grpSpLocks/>
            </p:cNvGrpSpPr>
            <p:nvPr/>
          </p:nvGrpSpPr>
          <p:grpSpPr bwMode="auto">
            <a:xfrm>
              <a:off x="3281" y="1967"/>
              <a:ext cx="168" cy="935"/>
              <a:chOff x="3281" y="1967"/>
              <a:chExt cx="168" cy="935"/>
            </a:xfrm>
          </p:grpSpPr>
          <p:sp>
            <p:nvSpPr>
              <p:cNvPr id="151568" name="AutoShape 16"/>
              <p:cNvSpPr>
                <a:spLocks noChangeArrowheads="1"/>
              </p:cNvSpPr>
              <p:nvPr/>
            </p:nvSpPr>
            <p:spPr bwMode="auto">
              <a:xfrm rot="480000">
                <a:off x="3281"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51569" name="AutoShape 17"/>
              <p:cNvSpPr>
                <a:spLocks noChangeArrowheads="1"/>
              </p:cNvSpPr>
              <p:nvPr/>
            </p:nvSpPr>
            <p:spPr bwMode="auto">
              <a:xfrm rot="10320000" flipH="1">
                <a:off x="3281"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51570" name="AutoShape 18"/>
              <p:cNvSpPr>
                <a:spLocks noChangeArrowheads="1"/>
              </p:cNvSpPr>
              <p:nvPr/>
            </p:nvSpPr>
            <p:spPr bwMode="auto">
              <a:xfrm>
                <a:off x="3341"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8" name="Group 23"/>
            <p:cNvGrpSpPr>
              <a:grpSpLocks/>
            </p:cNvGrpSpPr>
            <p:nvPr/>
          </p:nvGrpSpPr>
          <p:grpSpPr bwMode="auto">
            <a:xfrm>
              <a:off x="3655" y="1967"/>
              <a:ext cx="168" cy="935"/>
              <a:chOff x="3655" y="1967"/>
              <a:chExt cx="168" cy="935"/>
            </a:xfrm>
          </p:grpSpPr>
          <p:sp>
            <p:nvSpPr>
              <p:cNvPr id="151572" name="AutoShape 20"/>
              <p:cNvSpPr>
                <a:spLocks noChangeArrowheads="1"/>
              </p:cNvSpPr>
              <p:nvPr/>
            </p:nvSpPr>
            <p:spPr bwMode="auto">
              <a:xfrm rot="21120000" flipH="1">
                <a:off x="3657" y="1967"/>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51573" name="AutoShape 21"/>
              <p:cNvSpPr>
                <a:spLocks noChangeArrowheads="1"/>
              </p:cNvSpPr>
              <p:nvPr/>
            </p:nvSpPr>
            <p:spPr bwMode="auto">
              <a:xfrm rot="11280000">
                <a:off x="3657" y="2864"/>
                <a:ext cx="166" cy="38"/>
              </a:xfrm>
              <a:prstGeom prst="roundRect">
                <a:avLst>
                  <a:gd name="adj" fmla="val 48694"/>
                </a:avLst>
              </a:prstGeom>
              <a:solidFill>
                <a:schemeClr val="tx2"/>
              </a:solidFill>
              <a:ln w="12699">
                <a:solidFill>
                  <a:schemeClr val="tx1"/>
                </a:solidFill>
                <a:round/>
                <a:headEnd/>
                <a:tailEnd/>
              </a:ln>
              <a:effectLst/>
            </p:spPr>
            <p:txBody>
              <a:bodyPr wrap="none" anchor="ctr"/>
              <a:lstStyle/>
              <a:p>
                <a:endParaRPr lang="en-GB"/>
              </a:p>
            </p:txBody>
          </p:sp>
          <p:sp>
            <p:nvSpPr>
              <p:cNvPr id="151574" name="AutoShape 22"/>
              <p:cNvSpPr>
                <a:spLocks noChangeArrowheads="1"/>
              </p:cNvSpPr>
              <p:nvPr/>
            </p:nvSpPr>
            <p:spPr bwMode="auto">
              <a:xfrm>
                <a:off x="3655" y="1985"/>
                <a:ext cx="108" cy="909"/>
              </a:xfrm>
              <a:prstGeom prst="roundRect">
                <a:avLst>
                  <a:gd name="adj" fmla="val 11194"/>
                </a:avLst>
              </a:prstGeom>
              <a:solidFill>
                <a:schemeClr val="tx2"/>
              </a:solidFill>
              <a:ln w="12699">
                <a:solidFill>
                  <a:schemeClr val="tx1"/>
                </a:solidFill>
                <a:round/>
                <a:headEnd/>
                <a:tailEnd/>
              </a:ln>
              <a:effectLst/>
            </p:spPr>
            <p:txBody>
              <a:bodyPr wrap="none" anchor="ctr"/>
              <a:lstStyle/>
              <a:p>
                <a:endParaRPr lang="en-GB"/>
              </a:p>
            </p:txBody>
          </p:sp>
        </p:grpSp>
        <p:grpSp>
          <p:nvGrpSpPr>
            <p:cNvPr id="9" name="Group 27"/>
            <p:cNvGrpSpPr>
              <a:grpSpLocks/>
            </p:cNvGrpSpPr>
            <p:nvPr/>
          </p:nvGrpSpPr>
          <p:grpSpPr bwMode="auto">
            <a:xfrm>
              <a:off x="2862" y="1627"/>
              <a:ext cx="1353" cy="477"/>
              <a:chOff x="2862" y="1627"/>
              <a:chExt cx="1353" cy="477"/>
            </a:xfrm>
          </p:grpSpPr>
          <p:sp>
            <p:nvSpPr>
              <p:cNvPr id="151576" name="Oval 24"/>
              <p:cNvSpPr>
                <a:spLocks noChangeArrowheads="1"/>
              </p:cNvSpPr>
              <p:nvPr/>
            </p:nvSpPr>
            <p:spPr bwMode="auto">
              <a:xfrm>
                <a:off x="2962" y="1679"/>
                <a:ext cx="1153" cy="373"/>
              </a:xfrm>
              <a:prstGeom prst="ellipse">
                <a:avLst/>
              </a:prstGeom>
              <a:noFill/>
              <a:ln w="12699">
                <a:solidFill>
                  <a:srgbClr val="CC0000"/>
                </a:solidFill>
                <a:round/>
                <a:headEnd/>
                <a:tailEnd/>
              </a:ln>
              <a:effectLst/>
            </p:spPr>
            <p:txBody>
              <a:bodyPr wrap="none" anchor="ctr"/>
              <a:lstStyle/>
              <a:p>
                <a:endParaRPr lang="en-GB"/>
              </a:p>
            </p:txBody>
          </p:sp>
          <p:sp>
            <p:nvSpPr>
              <p:cNvPr id="151577" name="Oval 25"/>
              <p:cNvSpPr>
                <a:spLocks noChangeArrowheads="1"/>
              </p:cNvSpPr>
              <p:nvPr/>
            </p:nvSpPr>
            <p:spPr bwMode="auto">
              <a:xfrm>
                <a:off x="2862" y="1627"/>
                <a:ext cx="1353" cy="477"/>
              </a:xfrm>
              <a:prstGeom prst="ellipse">
                <a:avLst/>
              </a:prstGeom>
              <a:noFill/>
              <a:ln w="12699">
                <a:solidFill>
                  <a:srgbClr val="CC0000"/>
                </a:solidFill>
                <a:round/>
                <a:headEnd/>
                <a:tailEnd/>
              </a:ln>
              <a:effectLst/>
            </p:spPr>
            <p:txBody>
              <a:bodyPr wrap="none" anchor="ctr"/>
              <a:lstStyle/>
              <a:p>
                <a:endParaRPr lang="en-GB"/>
              </a:p>
            </p:txBody>
          </p:sp>
          <p:sp>
            <p:nvSpPr>
              <p:cNvPr id="151578" name="Oval 26"/>
              <p:cNvSpPr>
                <a:spLocks noChangeArrowheads="1"/>
              </p:cNvSpPr>
              <p:nvPr/>
            </p:nvSpPr>
            <p:spPr bwMode="auto">
              <a:xfrm>
                <a:off x="3070" y="1731"/>
                <a:ext cx="937" cy="269"/>
              </a:xfrm>
              <a:prstGeom prst="ellipse">
                <a:avLst/>
              </a:prstGeom>
              <a:noFill/>
              <a:ln w="12699">
                <a:solidFill>
                  <a:srgbClr val="CC0000"/>
                </a:solidFill>
                <a:round/>
                <a:headEnd/>
                <a:tailEnd/>
              </a:ln>
              <a:effectLst/>
            </p:spPr>
            <p:txBody>
              <a:bodyPr wrap="none" anchor="ctr"/>
              <a:lstStyle/>
              <a:p>
                <a:endParaRPr lang="en-GB"/>
              </a:p>
            </p:txBody>
          </p:sp>
        </p:grpSp>
        <p:sp>
          <p:nvSpPr>
            <p:cNvPr id="151580" name="Rectangle 28"/>
            <p:cNvSpPr>
              <a:spLocks noChangeArrowheads="1"/>
            </p:cNvSpPr>
            <p:nvPr/>
          </p:nvSpPr>
          <p:spPr bwMode="auto">
            <a:xfrm>
              <a:off x="3503" y="1974"/>
              <a:ext cx="101" cy="924"/>
            </a:xfrm>
            <a:prstGeom prst="rect">
              <a:avLst/>
            </a:prstGeom>
            <a:solidFill>
              <a:srgbClr val="0099FF"/>
            </a:solidFill>
            <a:ln w="12699">
              <a:solidFill>
                <a:schemeClr val="tx1"/>
              </a:solidFill>
              <a:miter lim="800000"/>
              <a:headEnd/>
              <a:tailEnd/>
            </a:ln>
            <a:effectLst/>
          </p:spPr>
          <p:txBody>
            <a:bodyPr wrap="none" anchor="ctr"/>
            <a:lstStyle/>
            <a:p>
              <a:endParaRPr lang="en-GB"/>
            </a:p>
          </p:txBody>
        </p:sp>
      </p:grpSp>
      <p:grpSp>
        <p:nvGrpSpPr>
          <p:cNvPr id="10" name="Group 60"/>
          <p:cNvGrpSpPr>
            <a:grpSpLocks/>
          </p:cNvGrpSpPr>
          <p:nvPr/>
        </p:nvGrpSpPr>
        <p:grpSpPr bwMode="auto">
          <a:xfrm>
            <a:off x="596900" y="1949450"/>
            <a:ext cx="3917950" cy="922338"/>
            <a:chOff x="376" y="1228"/>
            <a:chExt cx="2468" cy="581"/>
          </a:xfrm>
        </p:grpSpPr>
        <p:sp>
          <p:nvSpPr>
            <p:cNvPr id="151582" name="Oval 30"/>
            <p:cNvSpPr>
              <a:spLocks noChangeArrowheads="1"/>
            </p:cNvSpPr>
            <p:nvPr/>
          </p:nvSpPr>
          <p:spPr bwMode="auto">
            <a:xfrm>
              <a:off x="2524" y="1228"/>
              <a:ext cx="152" cy="307"/>
            </a:xfrm>
            <a:prstGeom prst="ellipse">
              <a:avLst/>
            </a:prstGeom>
            <a:solidFill>
              <a:schemeClr val="bg1"/>
            </a:solidFill>
            <a:ln w="12699">
              <a:solidFill>
                <a:schemeClr val="tx1"/>
              </a:solidFill>
              <a:round/>
              <a:headEnd/>
              <a:tailEnd/>
            </a:ln>
            <a:effectLst/>
          </p:spPr>
          <p:txBody>
            <a:bodyPr wrap="none" anchor="ctr"/>
            <a:lstStyle/>
            <a:p>
              <a:endParaRPr lang="en-GB"/>
            </a:p>
          </p:txBody>
        </p:sp>
        <p:grpSp>
          <p:nvGrpSpPr>
            <p:cNvPr id="11" name="Group 59"/>
            <p:cNvGrpSpPr>
              <a:grpSpLocks/>
            </p:cNvGrpSpPr>
            <p:nvPr/>
          </p:nvGrpSpPr>
          <p:grpSpPr bwMode="auto">
            <a:xfrm>
              <a:off x="376" y="1332"/>
              <a:ext cx="2468" cy="477"/>
              <a:chOff x="376" y="1332"/>
              <a:chExt cx="2468" cy="477"/>
            </a:xfrm>
          </p:grpSpPr>
          <p:grpSp>
            <p:nvGrpSpPr>
              <p:cNvPr id="12" name="Group 42"/>
              <p:cNvGrpSpPr>
                <a:grpSpLocks/>
              </p:cNvGrpSpPr>
              <p:nvPr/>
            </p:nvGrpSpPr>
            <p:grpSpPr bwMode="auto">
              <a:xfrm>
                <a:off x="376" y="1342"/>
                <a:ext cx="1092" cy="248"/>
                <a:chOff x="376" y="1342"/>
                <a:chExt cx="1092" cy="248"/>
              </a:xfrm>
            </p:grpSpPr>
            <p:grpSp>
              <p:nvGrpSpPr>
                <p:cNvPr id="13" name="Group 40"/>
                <p:cNvGrpSpPr>
                  <a:grpSpLocks/>
                </p:cNvGrpSpPr>
                <p:nvPr/>
              </p:nvGrpSpPr>
              <p:grpSpPr bwMode="auto">
                <a:xfrm>
                  <a:off x="376" y="1342"/>
                  <a:ext cx="444" cy="248"/>
                  <a:chOff x="376" y="1342"/>
                  <a:chExt cx="444" cy="248"/>
                </a:xfrm>
              </p:grpSpPr>
              <p:grpSp>
                <p:nvGrpSpPr>
                  <p:cNvPr id="14" name="Group 33"/>
                  <p:cNvGrpSpPr>
                    <a:grpSpLocks/>
                  </p:cNvGrpSpPr>
                  <p:nvPr/>
                </p:nvGrpSpPr>
                <p:grpSpPr bwMode="auto">
                  <a:xfrm>
                    <a:off x="386" y="1522"/>
                    <a:ext cx="434" cy="68"/>
                    <a:chOff x="386" y="1522"/>
                    <a:chExt cx="434" cy="68"/>
                  </a:xfrm>
                </p:grpSpPr>
                <p:sp>
                  <p:nvSpPr>
                    <p:cNvPr id="151583" name="Rectangle 31"/>
                    <p:cNvSpPr>
                      <a:spLocks noChangeArrowheads="1"/>
                    </p:cNvSpPr>
                    <p:nvPr/>
                  </p:nvSpPr>
                  <p:spPr bwMode="auto">
                    <a:xfrm rot="10080000" flipH="1">
                      <a:off x="456" y="1522"/>
                      <a:ext cx="364" cy="22"/>
                    </a:xfrm>
                    <a:prstGeom prst="rect">
                      <a:avLst/>
                    </a:prstGeom>
                    <a:solidFill>
                      <a:srgbClr val="996633"/>
                    </a:solidFill>
                    <a:ln w="12699">
                      <a:solidFill>
                        <a:srgbClr val="996633"/>
                      </a:solidFill>
                      <a:miter lim="800000"/>
                      <a:headEnd/>
                      <a:tailEnd/>
                    </a:ln>
                    <a:effectLst/>
                  </p:spPr>
                  <p:txBody>
                    <a:bodyPr wrap="none" anchor="ctr"/>
                    <a:lstStyle/>
                    <a:p>
                      <a:endParaRPr lang="en-GB"/>
                    </a:p>
                  </p:txBody>
                </p:sp>
                <p:sp>
                  <p:nvSpPr>
                    <p:cNvPr id="151584" name="Line 32"/>
                    <p:cNvSpPr>
                      <a:spLocks noChangeShapeType="1"/>
                    </p:cNvSpPr>
                    <p:nvPr/>
                  </p:nvSpPr>
                  <p:spPr bwMode="auto">
                    <a:xfrm flipH="1">
                      <a:off x="386" y="1572"/>
                      <a:ext cx="68" cy="18"/>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5" name="Group 36"/>
                  <p:cNvGrpSpPr>
                    <a:grpSpLocks/>
                  </p:cNvGrpSpPr>
                  <p:nvPr/>
                </p:nvGrpSpPr>
                <p:grpSpPr bwMode="auto">
                  <a:xfrm>
                    <a:off x="376" y="1452"/>
                    <a:ext cx="430" cy="22"/>
                    <a:chOff x="376" y="1452"/>
                    <a:chExt cx="430" cy="22"/>
                  </a:xfrm>
                </p:grpSpPr>
                <p:sp>
                  <p:nvSpPr>
                    <p:cNvPr id="151586" name="Rectangle 34"/>
                    <p:cNvSpPr>
                      <a:spLocks noChangeArrowheads="1"/>
                    </p:cNvSpPr>
                    <p:nvPr/>
                  </p:nvSpPr>
                  <p:spPr bwMode="auto">
                    <a:xfrm>
                      <a:off x="442" y="1452"/>
                      <a:ext cx="364" cy="22"/>
                    </a:xfrm>
                    <a:prstGeom prst="rect">
                      <a:avLst/>
                    </a:prstGeom>
                    <a:solidFill>
                      <a:schemeClr val="tx1"/>
                    </a:solidFill>
                    <a:ln w="12699">
                      <a:solidFill>
                        <a:schemeClr val="tx1"/>
                      </a:solidFill>
                      <a:miter lim="800000"/>
                      <a:headEnd/>
                      <a:tailEnd/>
                    </a:ln>
                    <a:effectLst/>
                  </p:spPr>
                  <p:txBody>
                    <a:bodyPr wrap="none" anchor="ctr"/>
                    <a:lstStyle/>
                    <a:p>
                      <a:endParaRPr lang="en-GB"/>
                    </a:p>
                  </p:txBody>
                </p:sp>
                <p:sp>
                  <p:nvSpPr>
                    <p:cNvPr id="151587" name="Line 35"/>
                    <p:cNvSpPr>
                      <a:spLocks noChangeShapeType="1"/>
                    </p:cNvSpPr>
                    <p:nvPr/>
                  </p:nvSpPr>
                  <p:spPr bwMode="auto">
                    <a:xfrm flipH="1">
                      <a:off x="376" y="1462"/>
                      <a:ext cx="60" cy="0"/>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nvGrpSpPr>
                  <p:cNvPr id="16" name="Group 39"/>
                  <p:cNvGrpSpPr>
                    <a:grpSpLocks/>
                  </p:cNvGrpSpPr>
                  <p:nvPr/>
                </p:nvGrpSpPr>
                <p:grpSpPr bwMode="auto">
                  <a:xfrm>
                    <a:off x="394" y="1342"/>
                    <a:ext cx="426" cy="66"/>
                    <a:chOff x="394" y="1342"/>
                    <a:chExt cx="426" cy="66"/>
                  </a:xfrm>
                </p:grpSpPr>
                <p:sp>
                  <p:nvSpPr>
                    <p:cNvPr id="151589" name="Rectangle 37"/>
                    <p:cNvSpPr>
                      <a:spLocks noChangeArrowheads="1"/>
                    </p:cNvSpPr>
                    <p:nvPr/>
                  </p:nvSpPr>
                  <p:spPr bwMode="auto">
                    <a:xfrm rot="720000">
                      <a:off x="456" y="1386"/>
                      <a:ext cx="364" cy="22"/>
                    </a:xfrm>
                    <a:prstGeom prst="rect">
                      <a:avLst/>
                    </a:prstGeom>
                    <a:solidFill>
                      <a:schemeClr val="accent2"/>
                    </a:solidFill>
                    <a:ln w="12699">
                      <a:solidFill>
                        <a:schemeClr val="accent2"/>
                      </a:solidFill>
                      <a:miter lim="800000"/>
                      <a:headEnd/>
                      <a:tailEnd/>
                    </a:ln>
                    <a:effectLst/>
                  </p:spPr>
                  <p:txBody>
                    <a:bodyPr wrap="none" anchor="ctr"/>
                    <a:lstStyle/>
                    <a:p>
                      <a:endParaRPr lang="en-GB"/>
                    </a:p>
                  </p:txBody>
                </p:sp>
                <p:sp>
                  <p:nvSpPr>
                    <p:cNvPr id="151590" name="Line 38"/>
                    <p:cNvSpPr>
                      <a:spLocks noChangeShapeType="1"/>
                    </p:cNvSpPr>
                    <p:nvPr/>
                  </p:nvSpPr>
                  <p:spPr bwMode="auto">
                    <a:xfrm>
                      <a:off x="394" y="1342"/>
                      <a:ext cx="60" cy="14"/>
                    </a:xfrm>
                    <a:prstGeom prst="line">
                      <a:avLst/>
                    </a:prstGeom>
                    <a:noFill/>
                    <a:ln w="12699">
                      <a:solidFill>
                        <a:srgbClr val="CC9900"/>
                      </a:solidFill>
                      <a:round/>
                      <a:headEnd type="none" w="sm" len="sm"/>
                      <a:tailEnd type="none" w="sm" len="sm"/>
                    </a:ln>
                    <a:effectLst/>
                  </p:spPr>
                  <p:txBody>
                    <a:bodyPr wrap="none" anchor="ctr"/>
                    <a:lstStyle/>
                    <a:p>
                      <a:endParaRPr lang="en-GB"/>
                    </a:p>
                  </p:txBody>
                </p:sp>
              </p:grpSp>
            </p:grpSp>
            <p:sp>
              <p:nvSpPr>
                <p:cNvPr id="151593" name="Rectangle 41"/>
                <p:cNvSpPr>
                  <a:spLocks noChangeArrowheads="1"/>
                </p:cNvSpPr>
                <p:nvPr/>
              </p:nvSpPr>
              <p:spPr bwMode="auto">
                <a:xfrm>
                  <a:off x="810" y="1406"/>
                  <a:ext cx="658" cy="114"/>
                </a:xfrm>
                <a:prstGeom prst="rect">
                  <a:avLst/>
                </a:prstGeom>
                <a:solidFill>
                  <a:schemeClr val="bg2"/>
                </a:solidFill>
                <a:ln w="12699">
                  <a:solidFill>
                    <a:schemeClr val="tx1"/>
                  </a:solidFill>
                  <a:miter lim="800000"/>
                  <a:headEnd/>
                  <a:tailEnd/>
                </a:ln>
                <a:effectLst/>
              </p:spPr>
              <p:txBody>
                <a:bodyPr wrap="none" anchor="ctr"/>
                <a:lstStyle/>
                <a:p>
                  <a:endParaRPr lang="en-GB"/>
                </a:p>
              </p:txBody>
            </p:sp>
          </p:grpSp>
          <p:sp>
            <p:nvSpPr>
              <p:cNvPr id="151595" name="Rectangle 43"/>
              <p:cNvSpPr>
                <a:spLocks noChangeArrowheads="1"/>
              </p:cNvSpPr>
              <p:nvPr/>
            </p:nvSpPr>
            <p:spPr bwMode="auto">
              <a:xfrm>
                <a:off x="1418" y="1332"/>
                <a:ext cx="1426" cy="474"/>
              </a:xfrm>
              <a:prstGeom prst="rect">
                <a:avLst/>
              </a:prstGeom>
              <a:solidFill>
                <a:srgbClr val="4D4D4D"/>
              </a:solidFill>
              <a:ln w="12699">
                <a:solidFill>
                  <a:schemeClr val="tx1"/>
                </a:solidFill>
                <a:miter lim="800000"/>
                <a:headEnd/>
                <a:tailEnd/>
              </a:ln>
              <a:effectLst/>
            </p:spPr>
            <p:txBody>
              <a:bodyPr wrap="none" anchor="ctr"/>
              <a:lstStyle/>
              <a:p>
                <a:endParaRPr lang="en-GB"/>
              </a:p>
            </p:txBody>
          </p:sp>
          <p:sp>
            <p:nvSpPr>
              <p:cNvPr id="151596" name="Freeform 44" descr="Wide downward diagonal"/>
              <p:cNvSpPr>
                <a:spLocks/>
              </p:cNvSpPr>
              <p:nvPr/>
            </p:nvSpPr>
            <p:spPr bwMode="auto">
              <a:xfrm>
                <a:off x="2046" y="1448"/>
                <a:ext cx="771" cy="361"/>
              </a:xfrm>
              <a:custGeom>
                <a:avLst/>
                <a:gdLst/>
                <a:ahLst/>
                <a:cxnLst>
                  <a:cxn ang="0">
                    <a:pos x="4" y="344"/>
                  </a:cxn>
                  <a:cxn ang="0">
                    <a:pos x="6" y="330"/>
                  </a:cxn>
                  <a:cxn ang="0">
                    <a:pos x="8" y="308"/>
                  </a:cxn>
                  <a:cxn ang="0">
                    <a:pos x="8" y="288"/>
                  </a:cxn>
                  <a:cxn ang="0">
                    <a:pos x="8" y="268"/>
                  </a:cxn>
                  <a:cxn ang="0">
                    <a:pos x="10" y="242"/>
                  </a:cxn>
                  <a:cxn ang="0">
                    <a:pos x="14" y="220"/>
                  </a:cxn>
                  <a:cxn ang="0">
                    <a:pos x="20" y="198"/>
                  </a:cxn>
                  <a:cxn ang="0">
                    <a:pos x="26" y="178"/>
                  </a:cxn>
                  <a:cxn ang="0">
                    <a:pos x="36" y="162"/>
                  </a:cxn>
                  <a:cxn ang="0">
                    <a:pos x="40" y="150"/>
                  </a:cxn>
                  <a:cxn ang="0">
                    <a:pos x="44" y="128"/>
                  </a:cxn>
                  <a:cxn ang="0">
                    <a:pos x="48" y="102"/>
                  </a:cxn>
                  <a:cxn ang="0">
                    <a:pos x="56" y="90"/>
                  </a:cxn>
                  <a:cxn ang="0">
                    <a:pos x="64" y="76"/>
                  </a:cxn>
                  <a:cxn ang="0">
                    <a:pos x="80" y="64"/>
                  </a:cxn>
                  <a:cxn ang="0">
                    <a:pos x="92" y="54"/>
                  </a:cxn>
                  <a:cxn ang="0">
                    <a:pos x="118" y="44"/>
                  </a:cxn>
                  <a:cxn ang="0">
                    <a:pos x="150" y="38"/>
                  </a:cxn>
                  <a:cxn ang="0">
                    <a:pos x="190" y="32"/>
                  </a:cxn>
                  <a:cxn ang="0">
                    <a:pos x="212" y="22"/>
                  </a:cxn>
                  <a:cxn ang="0">
                    <a:pos x="230" y="20"/>
                  </a:cxn>
                  <a:cxn ang="0">
                    <a:pos x="258" y="14"/>
                  </a:cxn>
                  <a:cxn ang="0">
                    <a:pos x="292" y="10"/>
                  </a:cxn>
                  <a:cxn ang="0">
                    <a:pos x="336" y="6"/>
                  </a:cxn>
                  <a:cxn ang="0">
                    <a:pos x="354" y="4"/>
                  </a:cxn>
                  <a:cxn ang="0">
                    <a:pos x="402" y="2"/>
                  </a:cxn>
                  <a:cxn ang="0">
                    <a:pos x="438" y="0"/>
                  </a:cxn>
                  <a:cxn ang="0">
                    <a:pos x="484" y="2"/>
                  </a:cxn>
                  <a:cxn ang="0">
                    <a:pos x="502" y="2"/>
                  </a:cxn>
                  <a:cxn ang="0">
                    <a:pos x="528" y="6"/>
                  </a:cxn>
                  <a:cxn ang="0">
                    <a:pos x="560" y="6"/>
                  </a:cxn>
                  <a:cxn ang="0">
                    <a:pos x="582" y="6"/>
                  </a:cxn>
                  <a:cxn ang="0">
                    <a:pos x="612" y="8"/>
                  </a:cxn>
                  <a:cxn ang="0">
                    <a:pos x="652" y="26"/>
                  </a:cxn>
                  <a:cxn ang="0">
                    <a:pos x="678" y="32"/>
                  </a:cxn>
                  <a:cxn ang="0">
                    <a:pos x="710" y="50"/>
                  </a:cxn>
                  <a:cxn ang="0">
                    <a:pos x="730" y="78"/>
                  </a:cxn>
                  <a:cxn ang="0">
                    <a:pos x="738" y="98"/>
                  </a:cxn>
                  <a:cxn ang="0">
                    <a:pos x="744" y="116"/>
                  </a:cxn>
                  <a:cxn ang="0">
                    <a:pos x="750" y="136"/>
                  </a:cxn>
                  <a:cxn ang="0">
                    <a:pos x="756" y="148"/>
                  </a:cxn>
                  <a:cxn ang="0">
                    <a:pos x="760" y="162"/>
                  </a:cxn>
                  <a:cxn ang="0">
                    <a:pos x="762" y="180"/>
                  </a:cxn>
                  <a:cxn ang="0">
                    <a:pos x="766" y="198"/>
                  </a:cxn>
                  <a:cxn ang="0">
                    <a:pos x="770" y="234"/>
                  </a:cxn>
                  <a:cxn ang="0">
                    <a:pos x="770" y="262"/>
                  </a:cxn>
                  <a:cxn ang="0">
                    <a:pos x="770" y="282"/>
                  </a:cxn>
                  <a:cxn ang="0">
                    <a:pos x="770" y="302"/>
                  </a:cxn>
                  <a:cxn ang="0">
                    <a:pos x="770" y="326"/>
                  </a:cxn>
                  <a:cxn ang="0">
                    <a:pos x="770" y="344"/>
                  </a:cxn>
                  <a:cxn ang="0">
                    <a:pos x="770" y="360"/>
                  </a:cxn>
                  <a:cxn ang="0">
                    <a:pos x="2" y="352"/>
                  </a:cxn>
                </a:cxnLst>
                <a:rect l="0" t="0" r="r" b="b"/>
                <a:pathLst>
                  <a:path w="771" h="361">
                    <a:moveTo>
                      <a:pt x="2" y="352"/>
                    </a:moveTo>
                    <a:lnTo>
                      <a:pt x="4" y="344"/>
                    </a:lnTo>
                    <a:lnTo>
                      <a:pt x="6" y="338"/>
                    </a:lnTo>
                    <a:lnTo>
                      <a:pt x="6" y="330"/>
                    </a:lnTo>
                    <a:lnTo>
                      <a:pt x="8" y="314"/>
                    </a:lnTo>
                    <a:lnTo>
                      <a:pt x="8" y="308"/>
                    </a:lnTo>
                    <a:lnTo>
                      <a:pt x="8" y="294"/>
                    </a:lnTo>
                    <a:lnTo>
                      <a:pt x="8" y="288"/>
                    </a:lnTo>
                    <a:lnTo>
                      <a:pt x="8" y="280"/>
                    </a:lnTo>
                    <a:lnTo>
                      <a:pt x="8" y="268"/>
                    </a:lnTo>
                    <a:lnTo>
                      <a:pt x="8" y="256"/>
                    </a:lnTo>
                    <a:lnTo>
                      <a:pt x="10" y="242"/>
                    </a:lnTo>
                    <a:lnTo>
                      <a:pt x="12" y="226"/>
                    </a:lnTo>
                    <a:lnTo>
                      <a:pt x="14" y="220"/>
                    </a:lnTo>
                    <a:lnTo>
                      <a:pt x="18" y="204"/>
                    </a:lnTo>
                    <a:lnTo>
                      <a:pt x="20" y="198"/>
                    </a:lnTo>
                    <a:lnTo>
                      <a:pt x="24" y="184"/>
                    </a:lnTo>
                    <a:lnTo>
                      <a:pt x="26" y="178"/>
                    </a:lnTo>
                    <a:lnTo>
                      <a:pt x="32" y="170"/>
                    </a:lnTo>
                    <a:lnTo>
                      <a:pt x="36" y="162"/>
                    </a:lnTo>
                    <a:lnTo>
                      <a:pt x="38" y="156"/>
                    </a:lnTo>
                    <a:lnTo>
                      <a:pt x="40" y="150"/>
                    </a:lnTo>
                    <a:lnTo>
                      <a:pt x="42" y="144"/>
                    </a:lnTo>
                    <a:lnTo>
                      <a:pt x="44" y="128"/>
                    </a:lnTo>
                    <a:lnTo>
                      <a:pt x="46" y="116"/>
                    </a:lnTo>
                    <a:lnTo>
                      <a:pt x="48" y="102"/>
                    </a:lnTo>
                    <a:lnTo>
                      <a:pt x="52" y="96"/>
                    </a:lnTo>
                    <a:lnTo>
                      <a:pt x="56" y="90"/>
                    </a:lnTo>
                    <a:lnTo>
                      <a:pt x="60" y="84"/>
                    </a:lnTo>
                    <a:lnTo>
                      <a:pt x="64" y="76"/>
                    </a:lnTo>
                    <a:lnTo>
                      <a:pt x="72" y="70"/>
                    </a:lnTo>
                    <a:lnTo>
                      <a:pt x="80" y="64"/>
                    </a:lnTo>
                    <a:lnTo>
                      <a:pt x="86" y="60"/>
                    </a:lnTo>
                    <a:lnTo>
                      <a:pt x="92" y="54"/>
                    </a:lnTo>
                    <a:lnTo>
                      <a:pt x="98" y="50"/>
                    </a:lnTo>
                    <a:lnTo>
                      <a:pt x="118" y="44"/>
                    </a:lnTo>
                    <a:lnTo>
                      <a:pt x="138" y="40"/>
                    </a:lnTo>
                    <a:lnTo>
                      <a:pt x="150" y="38"/>
                    </a:lnTo>
                    <a:lnTo>
                      <a:pt x="170" y="34"/>
                    </a:lnTo>
                    <a:lnTo>
                      <a:pt x="190" y="32"/>
                    </a:lnTo>
                    <a:lnTo>
                      <a:pt x="206" y="26"/>
                    </a:lnTo>
                    <a:lnTo>
                      <a:pt x="212" y="22"/>
                    </a:lnTo>
                    <a:lnTo>
                      <a:pt x="218" y="20"/>
                    </a:lnTo>
                    <a:lnTo>
                      <a:pt x="230" y="20"/>
                    </a:lnTo>
                    <a:lnTo>
                      <a:pt x="242" y="16"/>
                    </a:lnTo>
                    <a:lnTo>
                      <a:pt x="258" y="14"/>
                    </a:lnTo>
                    <a:lnTo>
                      <a:pt x="266" y="12"/>
                    </a:lnTo>
                    <a:lnTo>
                      <a:pt x="292" y="10"/>
                    </a:lnTo>
                    <a:lnTo>
                      <a:pt x="316" y="8"/>
                    </a:lnTo>
                    <a:lnTo>
                      <a:pt x="336" y="6"/>
                    </a:lnTo>
                    <a:lnTo>
                      <a:pt x="348" y="4"/>
                    </a:lnTo>
                    <a:lnTo>
                      <a:pt x="354" y="4"/>
                    </a:lnTo>
                    <a:lnTo>
                      <a:pt x="374" y="2"/>
                    </a:lnTo>
                    <a:lnTo>
                      <a:pt x="402" y="2"/>
                    </a:lnTo>
                    <a:lnTo>
                      <a:pt x="422" y="2"/>
                    </a:lnTo>
                    <a:lnTo>
                      <a:pt x="438" y="0"/>
                    </a:lnTo>
                    <a:lnTo>
                      <a:pt x="464" y="2"/>
                    </a:lnTo>
                    <a:lnTo>
                      <a:pt x="484" y="2"/>
                    </a:lnTo>
                    <a:lnTo>
                      <a:pt x="496" y="2"/>
                    </a:lnTo>
                    <a:lnTo>
                      <a:pt x="502" y="2"/>
                    </a:lnTo>
                    <a:lnTo>
                      <a:pt x="514" y="4"/>
                    </a:lnTo>
                    <a:lnTo>
                      <a:pt x="528" y="6"/>
                    </a:lnTo>
                    <a:lnTo>
                      <a:pt x="544" y="6"/>
                    </a:lnTo>
                    <a:lnTo>
                      <a:pt x="560" y="6"/>
                    </a:lnTo>
                    <a:lnTo>
                      <a:pt x="576" y="6"/>
                    </a:lnTo>
                    <a:lnTo>
                      <a:pt x="582" y="6"/>
                    </a:lnTo>
                    <a:lnTo>
                      <a:pt x="596" y="8"/>
                    </a:lnTo>
                    <a:lnTo>
                      <a:pt x="612" y="8"/>
                    </a:lnTo>
                    <a:lnTo>
                      <a:pt x="618" y="10"/>
                    </a:lnTo>
                    <a:lnTo>
                      <a:pt x="652" y="26"/>
                    </a:lnTo>
                    <a:lnTo>
                      <a:pt x="672" y="30"/>
                    </a:lnTo>
                    <a:lnTo>
                      <a:pt x="678" y="32"/>
                    </a:lnTo>
                    <a:lnTo>
                      <a:pt x="698" y="48"/>
                    </a:lnTo>
                    <a:lnTo>
                      <a:pt x="710" y="50"/>
                    </a:lnTo>
                    <a:lnTo>
                      <a:pt x="726" y="66"/>
                    </a:lnTo>
                    <a:lnTo>
                      <a:pt x="730" y="78"/>
                    </a:lnTo>
                    <a:lnTo>
                      <a:pt x="734" y="84"/>
                    </a:lnTo>
                    <a:lnTo>
                      <a:pt x="738" y="98"/>
                    </a:lnTo>
                    <a:lnTo>
                      <a:pt x="742" y="110"/>
                    </a:lnTo>
                    <a:lnTo>
                      <a:pt x="744" y="116"/>
                    </a:lnTo>
                    <a:lnTo>
                      <a:pt x="748" y="122"/>
                    </a:lnTo>
                    <a:lnTo>
                      <a:pt x="750" y="136"/>
                    </a:lnTo>
                    <a:lnTo>
                      <a:pt x="752" y="142"/>
                    </a:lnTo>
                    <a:lnTo>
                      <a:pt x="756" y="148"/>
                    </a:lnTo>
                    <a:lnTo>
                      <a:pt x="758" y="156"/>
                    </a:lnTo>
                    <a:lnTo>
                      <a:pt x="760" y="162"/>
                    </a:lnTo>
                    <a:lnTo>
                      <a:pt x="760" y="168"/>
                    </a:lnTo>
                    <a:lnTo>
                      <a:pt x="762" y="180"/>
                    </a:lnTo>
                    <a:lnTo>
                      <a:pt x="764" y="192"/>
                    </a:lnTo>
                    <a:lnTo>
                      <a:pt x="766" y="198"/>
                    </a:lnTo>
                    <a:lnTo>
                      <a:pt x="768" y="218"/>
                    </a:lnTo>
                    <a:lnTo>
                      <a:pt x="770" y="234"/>
                    </a:lnTo>
                    <a:lnTo>
                      <a:pt x="770" y="242"/>
                    </a:lnTo>
                    <a:lnTo>
                      <a:pt x="770" y="262"/>
                    </a:lnTo>
                    <a:lnTo>
                      <a:pt x="770" y="274"/>
                    </a:lnTo>
                    <a:lnTo>
                      <a:pt x="770" y="282"/>
                    </a:lnTo>
                    <a:lnTo>
                      <a:pt x="770" y="288"/>
                    </a:lnTo>
                    <a:lnTo>
                      <a:pt x="770" y="302"/>
                    </a:lnTo>
                    <a:lnTo>
                      <a:pt x="770" y="318"/>
                    </a:lnTo>
                    <a:lnTo>
                      <a:pt x="770" y="326"/>
                    </a:lnTo>
                    <a:lnTo>
                      <a:pt x="770" y="332"/>
                    </a:lnTo>
                    <a:lnTo>
                      <a:pt x="770" y="344"/>
                    </a:lnTo>
                    <a:lnTo>
                      <a:pt x="770" y="352"/>
                    </a:lnTo>
                    <a:lnTo>
                      <a:pt x="770" y="360"/>
                    </a:lnTo>
                    <a:lnTo>
                      <a:pt x="0" y="360"/>
                    </a:lnTo>
                    <a:lnTo>
                      <a:pt x="2" y="352"/>
                    </a:lnTo>
                  </a:path>
                </a:pathLst>
              </a:custGeom>
              <a:pattFill prst="wdDnDiag">
                <a:fgClr>
                  <a:schemeClr val="tx2"/>
                </a:fgClr>
                <a:bgClr>
                  <a:schemeClr val="bg1"/>
                </a:bgClr>
              </a:pattFill>
              <a:ln w="12699" cap="rnd" cmpd="sng">
                <a:solidFill>
                  <a:schemeClr val="tx1"/>
                </a:solidFill>
                <a:prstDash val="solid"/>
                <a:round/>
                <a:headEnd/>
                <a:tailEnd/>
              </a:ln>
              <a:effectLst/>
            </p:spPr>
            <p:txBody>
              <a:bodyPr/>
              <a:lstStyle/>
              <a:p>
                <a:endParaRPr lang="en-GB"/>
              </a:p>
            </p:txBody>
          </p:sp>
          <p:sp>
            <p:nvSpPr>
              <p:cNvPr id="151597" name="Rectangle 45"/>
              <p:cNvSpPr>
                <a:spLocks noChangeArrowheads="1"/>
              </p:cNvSpPr>
              <p:nvPr/>
            </p:nvSpPr>
            <p:spPr bwMode="auto">
              <a:xfrm>
                <a:off x="2177" y="1518"/>
                <a:ext cx="554" cy="223"/>
              </a:xfrm>
              <a:prstGeom prst="rect">
                <a:avLst/>
              </a:prstGeom>
              <a:solidFill>
                <a:srgbClr val="8FAC97"/>
              </a:solidFill>
              <a:ln w="12699">
                <a:solidFill>
                  <a:schemeClr val="tx1"/>
                </a:solidFill>
                <a:miter lim="800000"/>
                <a:headEnd/>
                <a:tailEnd/>
              </a:ln>
              <a:effectLst/>
            </p:spPr>
            <p:txBody>
              <a:bodyPr wrap="none" anchor="ctr"/>
              <a:lstStyle/>
              <a:p>
                <a:endParaRPr lang="en-GB"/>
              </a:p>
            </p:txBody>
          </p:sp>
          <p:sp>
            <p:nvSpPr>
              <p:cNvPr id="151598" name="Rectangle 46"/>
              <p:cNvSpPr>
                <a:spLocks noChangeArrowheads="1"/>
              </p:cNvSpPr>
              <p:nvPr/>
            </p:nvSpPr>
            <p:spPr bwMode="auto">
              <a:xfrm>
                <a:off x="2196" y="1538"/>
                <a:ext cx="516" cy="203"/>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51599" name="Rectangle 47" descr="Small grid"/>
              <p:cNvSpPr>
                <a:spLocks noChangeArrowheads="1"/>
              </p:cNvSpPr>
              <p:nvPr/>
            </p:nvSpPr>
            <p:spPr bwMode="auto">
              <a:xfrm>
                <a:off x="2521" y="1614"/>
                <a:ext cx="128"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sp>
            <p:nvSpPr>
              <p:cNvPr id="151600" name="Rectangle 48"/>
              <p:cNvSpPr>
                <a:spLocks noChangeArrowheads="1"/>
              </p:cNvSpPr>
              <p:nvPr/>
            </p:nvSpPr>
            <p:spPr bwMode="auto">
              <a:xfrm>
                <a:off x="2177" y="1745"/>
                <a:ext cx="554" cy="58"/>
              </a:xfrm>
              <a:prstGeom prst="rect">
                <a:avLst/>
              </a:prstGeom>
              <a:solidFill>
                <a:schemeClr val="folHlink"/>
              </a:solidFill>
              <a:ln w="12699">
                <a:solidFill>
                  <a:schemeClr val="tx1"/>
                </a:solidFill>
                <a:miter lim="800000"/>
                <a:headEnd/>
                <a:tailEnd/>
              </a:ln>
              <a:effectLst/>
            </p:spPr>
            <p:txBody>
              <a:bodyPr wrap="none" anchor="ctr"/>
              <a:lstStyle/>
              <a:p>
                <a:endParaRPr lang="en-GB"/>
              </a:p>
            </p:txBody>
          </p:sp>
          <p:sp>
            <p:nvSpPr>
              <p:cNvPr id="151601" name="Rectangle 49" descr="Small grid"/>
              <p:cNvSpPr>
                <a:spLocks noChangeArrowheads="1"/>
              </p:cNvSpPr>
              <p:nvPr/>
            </p:nvSpPr>
            <p:spPr bwMode="auto">
              <a:xfrm>
                <a:off x="2268" y="1614"/>
                <a:ext cx="126" cy="127"/>
              </a:xfrm>
              <a:prstGeom prst="rect">
                <a:avLst/>
              </a:prstGeom>
              <a:pattFill prst="smGrid">
                <a:fgClr>
                  <a:schemeClr val="tx2"/>
                </a:fgClr>
                <a:bgClr>
                  <a:schemeClr val="bg1"/>
                </a:bgClr>
              </a:pattFill>
              <a:ln w="12699">
                <a:solidFill>
                  <a:schemeClr val="tx1"/>
                </a:solidFill>
                <a:miter lim="800000"/>
                <a:headEnd/>
                <a:tailEnd/>
              </a:ln>
              <a:effectLst/>
            </p:spPr>
            <p:txBody>
              <a:bodyPr wrap="none" anchor="ctr"/>
              <a:lstStyle/>
              <a:p>
                <a:endParaRPr lang="en-GB"/>
              </a:p>
            </p:txBody>
          </p:sp>
          <p:grpSp>
            <p:nvGrpSpPr>
              <p:cNvPr id="17" name="Group 58"/>
              <p:cNvGrpSpPr>
                <a:grpSpLocks/>
              </p:cNvGrpSpPr>
              <p:nvPr/>
            </p:nvGrpSpPr>
            <p:grpSpPr bwMode="auto">
              <a:xfrm>
                <a:off x="2215" y="1557"/>
                <a:ext cx="480" cy="233"/>
                <a:chOff x="2215" y="1557"/>
                <a:chExt cx="480" cy="233"/>
              </a:xfrm>
            </p:grpSpPr>
            <p:grpSp>
              <p:nvGrpSpPr>
                <p:cNvPr id="18" name="Group 53"/>
                <p:cNvGrpSpPr>
                  <a:grpSpLocks/>
                </p:cNvGrpSpPr>
                <p:nvPr/>
              </p:nvGrpSpPr>
              <p:grpSpPr bwMode="auto">
                <a:xfrm>
                  <a:off x="2215" y="1557"/>
                  <a:ext cx="230" cy="233"/>
                  <a:chOff x="2215" y="1557"/>
                  <a:chExt cx="230" cy="233"/>
                </a:xfrm>
              </p:grpSpPr>
              <p:sp>
                <p:nvSpPr>
                  <p:cNvPr id="151602" name="AutoShape 50"/>
                  <p:cNvSpPr>
                    <a:spLocks noChangeArrowheads="1"/>
                  </p:cNvSpPr>
                  <p:nvPr/>
                </p:nvSpPr>
                <p:spPr bwMode="auto">
                  <a:xfrm>
                    <a:off x="225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51603" name="AutoShape 51"/>
                  <p:cNvSpPr>
                    <a:spLocks noChangeArrowheads="1"/>
                  </p:cNvSpPr>
                  <p:nvPr/>
                </p:nvSpPr>
                <p:spPr bwMode="auto">
                  <a:xfrm>
                    <a:off x="223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51604" name="AutoShape 52"/>
                  <p:cNvSpPr>
                    <a:spLocks noChangeArrowheads="1"/>
                  </p:cNvSpPr>
                  <p:nvPr/>
                </p:nvSpPr>
                <p:spPr bwMode="auto">
                  <a:xfrm>
                    <a:off x="221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nvGrpSpPr>
                <p:cNvPr id="19" name="Group 57"/>
                <p:cNvGrpSpPr>
                  <a:grpSpLocks/>
                </p:cNvGrpSpPr>
                <p:nvPr/>
              </p:nvGrpSpPr>
              <p:grpSpPr bwMode="auto">
                <a:xfrm>
                  <a:off x="2465" y="1557"/>
                  <a:ext cx="230" cy="233"/>
                  <a:chOff x="2465" y="1557"/>
                  <a:chExt cx="230" cy="233"/>
                </a:xfrm>
              </p:grpSpPr>
              <p:sp>
                <p:nvSpPr>
                  <p:cNvPr id="151606" name="AutoShape 54"/>
                  <p:cNvSpPr>
                    <a:spLocks noChangeArrowheads="1"/>
                  </p:cNvSpPr>
                  <p:nvPr/>
                </p:nvSpPr>
                <p:spPr bwMode="auto">
                  <a:xfrm>
                    <a:off x="2502" y="1593"/>
                    <a:ext cx="157" cy="160"/>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51607" name="AutoShape 55"/>
                  <p:cNvSpPr>
                    <a:spLocks noChangeArrowheads="1"/>
                  </p:cNvSpPr>
                  <p:nvPr/>
                </p:nvSpPr>
                <p:spPr bwMode="auto">
                  <a:xfrm>
                    <a:off x="2484" y="1576"/>
                    <a:ext cx="192" cy="195"/>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sp>
                <p:nvSpPr>
                  <p:cNvPr id="151608" name="AutoShape 56"/>
                  <p:cNvSpPr>
                    <a:spLocks noChangeArrowheads="1"/>
                  </p:cNvSpPr>
                  <p:nvPr/>
                </p:nvSpPr>
                <p:spPr bwMode="auto">
                  <a:xfrm>
                    <a:off x="2465" y="1557"/>
                    <a:ext cx="230" cy="233"/>
                  </a:xfrm>
                  <a:prstGeom prst="roundRect">
                    <a:avLst>
                      <a:gd name="adj" fmla="val 12495"/>
                    </a:avLst>
                  </a:prstGeom>
                  <a:noFill/>
                  <a:ln w="12699">
                    <a:solidFill>
                      <a:srgbClr val="CC0000"/>
                    </a:solidFill>
                    <a:prstDash val="dash"/>
                    <a:round/>
                    <a:headEnd/>
                    <a:tailEnd/>
                  </a:ln>
                  <a:effectLst/>
                </p:spPr>
                <p:txBody>
                  <a:bodyPr wrap="none" anchor="ctr"/>
                  <a:lstStyle/>
                  <a:p>
                    <a:endParaRPr lang="en-GB"/>
                  </a:p>
                </p:txBody>
              </p:sp>
            </p:grpSp>
          </p:grpSp>
        </p:grpSp>
      </p:grpSp>
      <p:sp>
        <p:nvSpPr>
          <p:cNvPr id="151613" name="Rectangle 61"/>
          <p:cNvSpPr>
            <a:spLocks noChangeArrowheads="1"/>
          </p:cNvSpPr>
          <p:nvPr/>
        </p:nvSpPr>
        <p:spPr bwMode="auto">
          <a:xfrm>
            <a:off x="4997450" y="187325"/>
            <a:ext cx="4144963" cy="1816524"/>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l-GR" sz="1600" dirty="0"/>
              <a:t>Επαγωγική αρχή λειτουργίας - αλλά αντιδρά μόνο σε μαγνητικά πεδία
Πρέπει να αποφεύγονται οι παρεμβολές από άλλα μαγνητικά πεδία.
Συσκευή στερεάς κατάστασης - υψηλότερη συχνότητα μεταγωγής - 1kHz</a:t>
            </a:r>
            <a:endParaRPr lang="en-GB" sz="2000" dirty="0"/>
          </a:p>
        </p:txBody>
      </p:sp>
      <p:grpSp>
        <p:nvGrpSpPr>
          <p:cNvPr id="20" name="Group 76"/>
          <p:cNvGrpSpPr>
            <a:grpSpLocks/>
          </p:cNvGrpSpPr>
          <p:nvPr/>
        </p:nvGrpSpPr>
        <p:grpSpPr bwMode="auto">
          <a:xfrm>
            <a:off x="1033463" y="792163"/>
            <a:ext cx="725487" cy="973137"/>
            <a:chOff x="651" y="499"/>
            <a:chExt cx="457" cy="613"/>
          </a:xfrm>
        </p:grpSpPr>
        <p:sp>
          <p:nvSpPr>
            <p:cNvPr id="151614" name="Line 62"/>
            <p:cNvSpPr>
              <a:spLocks noChangeShapeType="1"/>
            </p:cNvSpPr>
            <p:nvPr/>
          </p:nvSpPr>
          <p:spPr bwMode="auto">
            <a:xfrm flipV="1">
              <a:off x="766" y="499"/>
              <a:ext cx="0" cy="198"/>
            </a:xfrm>
            <a:prstGeom prst="line">
              <a:avLst/>
            </a:prstGeom>
            <a:noFill/>
            <a:ln w="12699">
              <a:solidFill>
                <a:srgbClr val="CC0000"/>
              </a:solidFill>
              <a:round/>
              <a:headEnd type="none" w="sm" len="sm"/>
              <a:tailEnd type="none" w="sm" len="sm"/>
            </a:ln>
            <a:effectLst/>
          </p:spPr>
          <p:txBody>
            <a:bodyPr wrap="none" anchor="ctr"/>
            <a:lstStyle/>
            <a:p>
              <a:endParaRPr lang="en-GB"/>
            </a:p>
          </p:txBody>
        </p:sp>
        <p:sp>
          <p:nvSpPr>
            <p:cNvPr id="151615" name="Line 63"/>
            <p:cNvSpPr>
              <a:spLocks noChangeShapeType="1"/>
            </p:cNvSpPr>
            <p:nvPr/>
          </p:nvSpPr>
          <p:spPr bwMode="auto">
            <a:xfrm>
              <a:off x="769" y="914"/>
              <a:ext cx="0" cy="198"/>
            </a:xfrm>
            <a:prstGeom prst="line">
              <a:avLst/>
            </a:prstGeom>
            <a:noFill/>
            <a:ln w="12699">
              <a:solidFill>
                <a:schemeClr val="accent2"/>
              </a:solidFill>
              <a:round/>
              <a:headEnd type="none" w="sm" len="sm"/>
              <a:tailEnd type="none" w="sm" len="sm"/>
            </a:ln>
            <a:effectLst/>
          </p:spPr>
          <p:txBody>
            <a:bodyPr wrap="none" anchor="ctr"/>
            <a:lstStyle/>
            <a:p>
              <a:endParaRPr lang="en-GB"/>
            </a:p>
          </p:txBody>
        </p:sp>
        <p:sp>
          <p:nvSpPr>
            <p:cNvPr id="151616" name="Line 64"/>
            <p:cNvSpPr>
              <a:spLocks noChangeShapeType="1"/>
            </p:cNvSpPr>
            <p:nvPr/>
          </p:nvSpPr>
          <p:spPr bwMode="auto">
            <a:xfrm>
              <a:off x="875" y="811"/>
              <a:ext cx="2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1617" name="Rectangle 65"/>
            <p:cNvSpPr>
              <a:spLocks noChangeArrowheads="1"/>
            </p:cNvSpPr>
            <p:nvPr/>
          </p:nvSpPr>
          <p:spPr bwMode="auto">
            <a:xfrm>
              <a:off x="651" y="700"/>
              <a:ext cx="234" cy="226"/>
            </a:xfrm>
            <a:prstGeom prst="rect">
              <a:avLst/>
            </a:prstGeom>
            <a:solidFill>
              <a:schemeClr val="bg1"/>
            </a:solidFill>
            <a:ln w="12699">
              <a:solidFill>
                <a:schemeClr val="tx1"/>
              </a:solidFill>
              <a:miter lim="800000"/>
              <a:headEnd/>
              <a:tailEnd/>
            </a:ln>
            <a:effectLst/>
          </p:spPr>
          <p:txBody>
            <a:bodyPr wrap="none" anchor="ctr"/>
            <a:lstStyle/>
            <a:p>
              <a:endParaRPr lang="en-GB"/>
            </a:p>
          </p:txBody>
        </p:sp>
        <p:grpSp>
          <p:nvGrpSpPr>
            <p:cNvPr id="21" name="Group 69"/>
            <p:cNvGrpSpPr>
              <a:grpSpLocks/>
            </p:cNvGrpSpPr>
            <p:nvPr/>
          </p:nvGrpSpPr>
          <p:grpSpPr bwMode="auto">
            <a:xfrm>
              <a:off x="675" y="715"/>
              <a:ext cx="60" cy="59"/>
              <a:chOff x="675" y="715"/>
              <a:chExt cx="60" cy="59"/>
            </a:xfrm>
          </p:grpSpPr>
          <p:sp>
            <p:nvSpPr>
              <p:cNvPr id="151618" name="AutoShape 66"/>
              <p:cNvSpPr>
                <a:spLocks noChangeArrowheads="1"/>
              </p:cNvSpPr>
              <p:nvPr/>
            </p:nvSpPr>
            <p:spPr bwMode="auto">
              <a:xfrm>
                <a:off x="675" y="715"/>
                <a:ext cx="60" cy="59"/>
              </a:xfrm>
              <a:prstGeom prst="diamond">
                <a:avLst/>
              </a:prstGeom>
              <a:solidFill>
                <a:schemeClr val="bg1"/>
              </a:solidFill>
              <a:ln w="12699">
                <a:solidFill>
                  <a:schemeClr val="tx1"/>
                </a:solidFill>
                <a:miter lim="800000"/>
                <a:headEnd/>
                <a:tailEnd/>
              </a:ln>
              <a:effectLst/>
            </p:spPr>
            <p:txBody>
              <a:bodyPr wrap="none" anchor="ctr"/>
              <a:lstStyle/>
              <a:p>
                <a:endParaRPr lang="en-GB"/>
              </a:p>
            </p:txBody>
          </p:sp>
          <p:sp>
            <p:nvSpPr>
              <p:cNvPr id="151619" name="Line 67"/>
              <p:cNvSpPr>
                <a:spLocks noChangeShapeType="1"/>
              </p:cNvSpPr>
              <p:nvPr/>
            </p:nvSpPr>
            <p:spPr bwMode="auto">
              <a:xfrm>
                <a:off x="696" y="721"/>
                <a:ext cx="0" cy="48"/>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1620" name="Line 68"/>
              <p:cNvSpPr>
                <a:spLocks noChangeShapeType="1"/>
              </p:cNvSpPr>
              <p:nvPr/>
            </p:nvSpPr>
            <p:spPr bwMode="auto">
              <a:xfrm>
                <a:off x="714" y="720"/>
                <a:ext cx="0" cy="49"/>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51622" name="Freeform 70"/>
            <p:cNvSpPr>
              <a:spLocks/>
            </p:cNvSpPr>
            <p:nvPr/>
          </p:nvSpPr>
          <p:spPr bwMode="auto">
            <a:xfrm>
              <a:off x="917" y="753"/>
              <a:ext cx="68" cy="31"/>
            </a:xfrm>
            <a:custGeom>
              <a:avLst/>
              <a:gdLst/>
              <a:ahLst/>
              <a:cxnLst>
                <a:cxn ang="0">
                  <a:pos x="0" y="30"/>
                </a:cxn>
                <a:cxn ang="0">
                  <a:pos x="19" y="30"/>
                </a:cxn>
                <a:cxn ang="0">
                  <a:pos x="19" y="0"/>
                </a:cxn>
                <a:cxn ang="0">
                  <a:pos x="47" y="0"/>
                </a:cxn>
                <a:cxn ang="0">
                  <a:pos x="47" y="30"/>
                </a:cxn>
                <a:cxn ang="0">
                  <a:pos x="67" y="30"/>
                </a:cxn>
              </a:cxnLst>
              <a:rect l="0" t="0" r="r" b="b"/>
              <a:pathLst>
                <a:path w="68" h="31">
                  <a:moveTo>
                    <a:pt x="0" y="30"/>
                  </a:moveTo>
                  <a:lnTo>
                    <a:pt x="19" y="30"/>
                  </a:lnTo>
                  <a:lnTo>
                    <a:pt x="19" y="0"/>
                  </a:lnTo>
                  <a:lnTo>
                    <a:pt x="47" y="0"/>
                  </a:lnTo>
                  <a:lnTo>
                    <a:pt x="47" y="30"/>
                  </a:lnTo>
                  <a:lnTo>
                    <a:pt x="67" y="30"/>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22" name="Group 74"/>
            <p:cNvGrpSpPr>
              <a:grpSpLocks/>
            </p:cNvGrpSpPr>
            <p:nvPr/>
          </p:nvGrpSpPr>
          <p:grpSpPr bwMode="auto">
            <a:xfrm>
              <a:off x="707" y="882"/>
              <a:ext cx="115" cy="15"/>
              <a:chOff x="707" y="882"/>
              <a:chExt cx="115" cy="15"/>
            </a:xfrm>
          </p:grpSpPr>
          <p:sp>
            <p:nvSpPr>
              <p:cNvPr id="151623" name="Line 71"/>
              <p:cNvSpPr>
                <a:spLocks noChangeShapeType="1"/>
              </p:cNvSpPr>
              <p:nvPr/>
            </p:nvSpPr>
            <p:spPr bwMode="auto">
              <a:xfrm>
                <a:off x="707" y="897"/>
                <a:ext cx="38"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1624" name="Line 72"/>
              <p:cNvSpPr>
                <a:spLocks noChangeShapeType="1"/>
              </p:cNvSpPr>
              <p:nvPr/>
            </p:nvSpPr>
            <p:spPr bwMode="auto">
              <a:xfrm>
                <a:off x="789" y="897"/>
                <a:ext cx="33"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1625" name="Line 73"/>
              <p:cNvSpPr>
                <a:spLocks noChangeShapeType="1"/>
              </p:cNvSpPr>
              <p:nvPr/>
            </p:nvSpPr>
            <p:spPr bwMode="auto">
              <a:xfrm flipV="1">
                <a:off x="745" y="882"/>
                <a:ext cx="44" cy="15"/>
              </a:xfrm>
              <a:prstGeom prst="line">
                <a:avLst/>
              </a:prstGeom>
              <a:noFill/>
              <a:ln w="12699">
                <a:solidFill>
                  <a:schemeClr val="tx1"/>
                </a:solidFill>
                <a:round/>
                <a:headEnd type="none" w="sm" len="sm"/>
                <a:tailEnd type="none" w="sm" len="sm"/>
              </a:ln>
              <a:effectLst/>
            </p:spPr>
            <p:txBody>
              <a:bodyPr wrap="none" anchor="ctr"/>
              <a:lstStyle/>
              <a:p>
                <a:endParaRPr lang="en-GB"/>
              </a:p>
            </p:txBody>
          </p:sp>
        </p:grpSp>
        <p:sp>
          <p:nvSpPr>
            <p:cNvPr id="151627" name="Freeform 75"/>
            <p:cNvSpPr>
              <a:spLocks/>
            </p:cNvSpPr>
            <p:nvPr/>
          </p:nvSpPr>
          <p:spPr bwMode="auto">
            <a:xfrm>
              <a:off x="688" y="820"/>
              <a:ext cx="68" cy="30"/>
            </a:xfrm>
            <a:custGeom>
              <a:avLst/>
              <a:gdLst/>
              <a:ahLst/>
              <a:cxnLst>
                <a:cxn ang="0">
                  <a:pos x="0" y="0"/>
                </a:cxn>
                <a:cxn ang="0">
                  <a:pos x="0" y="29"/>
                </a:cxn>
                <a:cxn ang="0">
                  <a:pos x="67" y="29"/>
                </a:cxn>
                <a:cxn ang="0">
                  <a:pos x="67" y="0"/>
                </a:cxn>
                <a:cxn ang="0">
                  <a:pos x="52" y="0"/>
                </a:cxn>
                <a:cxn ang="0">
                  <a:pos x="52" y="9"/>
                </a:cxn>
                <a:cxn ang="0">
                  <a:pos x="14" y="9"/>
                </a:cxn>
                <a:cxn ang="0">
                  <a:pos x="14" y="0"/>
                </a:cxn>
                <a:cxn ang="0">
                  <a:pos x="0" y="0"/>
                </a:cxn>
              </a:cxnLst>
              <a:rect l="0" t="0" r="r" b="b"/>
              <a:pathLst>
                <a:path w="68" h="30">
                  <a:moveTo>
                    <a:pt x="0" y="0"/>
                  </a:moveTo>
                  <a:lnTo>
                    <a:pt x="0" y="29"/>
                  </a:lnTo>
                  <a:lnTo>
                    <a:pt x="67" y="29"/>
                  </a:lnTo>
                  <a:lnTo>
                    <a:pt x="67" y="0"/>
                  </a:lnTo>
                  <a:lnTo>
                    <a:pt x="52" y="0"/>
                  </a:lnTo>
                  <a:lnTo>
                    <a:pt x="52" y="9"/>
                  </a:lnTo>
                  <a:lnTo>
                    <a:pt x="14" y="9"/>
                  </a:lnTo>
                  <a:lnTo>
                    <a:pt x="14" y="0"/>
                  </a:lnTo>
                  <a:lnTo>
                    <a:pt x="0" y="0"/>
                  </a:lnTo>
                </a:path>
              </a:pathLst>
            </a:custGeom>
            <a:solidFill>
              <a:schemeClr val="tx1"/>
            </a:solidFill>
            <a:ln w="12699" cap="rnd" cmpd="sng">
              <a:solidFill>
                <a:schemeClr val="tx1"/>
              </a:solidFill>
              <a:prstDash val="solid"/>
              <a:round/>
              <a:headEnd/>
              <a:tailEnd/>
            </a:ln>
            <a:effectLst/>
          </p:spPr>
          <p:txBody>
            <a:bodyPr/>
            <a:lstStyle/>
            <a:p>
              <a:endParaRPr lang="en-GB"/>
            </a:p>
          </p:txBody>
        </p:sp>
      </p:grpSp>
      <p:sp>
        <p:nvSpPr>
          <p:cNvPr id="151629" name="Rectangle 77"/>
          <p:cNvSpPr>
            <a:spLocks noChangeArrowheads="1"/>
          </p:cNvSpPr>
          <p:nvPr/>
        </p:nvSpPr>
        <p:spPr bwMode="auto">
          <a:xfrm>
            <a:off x="0" y="282575"/>
            <a:ext cx="5429250" cy="457200"/>
          </a:xfrm>
          <a:prstGeom prst="rect">
            <a:avLst/>
          </a:prstGeom>
          <a:noFill/>
          <a:ln w="9525">
            <a:noFill/>
            <a:miter lim="800000"/>
            <a:headEnd/>
            <a:tailEnd/>
          </a:ln>
          <a:effectLst/>
        </p:spPr>
        <p:txBody>
          <a:bodyPr lIns="92075" tIns="46038" rIns="92075" bIns="46038">
            <a:spAutoFit/>
          </a:bodyPr>
          <a:lstStyle/>
          <a:p>
            <a:pPr algn="ctr" defTabSz="762000">
              <a:spcBef>
                <a:spcPct val="50000"/>
              </a:spcBef>
            </a:pPr>
            <a:r>
              <a:rPr lang="en-GB"/>
              <a:t>Inductive Magnetic Sensor</a:t>
            </a:r>
          </a:p>
        </p:txBody>
      </p:sp>
      <p:sp>
        <p:nvSpPr>
          <p:cNvPr id="78"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79"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8123"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1613">
                                            <p:txEl>
                                              <p:pRg st="0" end="0"/>
                                            </p:txEl>
                                          </p:spTgt>
                                        </p:tgtEl>
                                        <p:attrNameLst>
                                          <p:attrName>style.visibility</p:attrName>
                                        </p:attrNameLst>
                                      </p:cBhvr>
                                      <p:to>
                                        <p:strVal val="visible"/>
                                      </p:to>
                                    </p:set>
                                    <p:animEffect transition="in" filter="wipe(up)">
                                      <p:cBhvr>
                                        <p:cTn id="7" dur="500"/>
                                        <p:tgtEl>
                                          <p:spTgt spid="151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13"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Line 2"/>
          <p:cNvSpPr>
            <a:spLocks noChangeShapeType="1"/>
          </p:cNvSpPr>
          <p:nvPr/>
        </p:nvSpPr>
        <p:spPr bwMode="auto">
          <a:xfrm flipV="1">
            <a:off x="2530475" y="1600200"/>
            <a:ext cx="0" cy="992188"/>
          </a:xfrm>
          <a:prstGeom prst="line">
            <a:avLst/>
          </a:prstGeom>
          <a:noFill/>
          <a:ln w="50799">
            <a:solidFill>
              <a:srgbClr val="CC0000"/>
            </a:solidFill>
            <a:round/>
            <a:headEnd type="none" w="sm" len="sm"/>
            <a:tailEnd type="none" w="sm" len="sm"/>
          </a:ln>
          <a:effectLst/>
        </p:spPr>
        <p:txBody>
          <a:bodyPr wrap="none" anchor="ctr"/>
          <a:lstStyle/>
          <a:p>
            <a:endParaRPr lang="en-GB"/>
          </a:p>
        </p:txBody>
      </p:sp>
      <p:sp>
        <p:nvSpPr>
          <p:cNvPr id="152579" name="Line 3"/>
          <p:cNvSpPr>
            <a:spLocks noChangeShapeType="1"/>
          </p:cNvSpPr>
          <p:nvPr/>
        </p:nvSpPr>
        <p:spPr bwMode="auto">
          <a:xfrm>
            <a:off x="2559050" y="4316413"/>
            <a:ext cx="0" cy="1571625"/>
          </a:xfrm>
          <a:prstGeom prst="line">
            <a:avLst/>
          </a:prstGeom>
          <a:noFill/>
          <a:ln w="50799">
            <a:solidFill>
              <a:schemeClr val="accent2"/>
            </a:solidFill>
            <a:round/>
            <a:headEnd type="none" w="sm" len="sm"/>
            <a:tailEnd type="none" w="sm" len="sm"/>
          </a:ln>
          <a:effectLst/>
        </p:spPr>
        <p:txBody>
          <a:bodyPr wrap="none" anchor="ctr"/>
          <a:lstStyle/>
          <a:p>
            <a:endParaRPr lang="en-GB"/>
          </a:p>
        </p:txBody>
      </p:sp>
      <p:sp>
        <p:nvSpPr>
          <p:cNvPr id="152580" name="Line 4"/>
          <p:cNvSpPr>
            <a:spLocks noChangeShapeType="1"/>
          </p:cNvSpPr>
          <p:nvPr/>
        </p:nvSpPr>
        <p:spPr bwMode="auto">
          <a:xfrm>
            <a:off x="3398838" y="3505200"/>
            <a:ext cx="1846262" cy="0"/>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2581" name="Rectangle 5"/>
          <p:cNvSpPr>
            <a:spLocks noChangeArrowheads="1"/>
          </p:cNvSpPr>
          <p:nvPr/>
        </p:nvSpPr>
        <p:spPr bwMode="auto">
          <a:xfrm>
            <a:off x="1600200" y="2603500"/>
            <a:ext cx="1892300" cy="1831975"/>
          </a:xfrm>
          <a:prstGeom prst="rect">
            <a:avLst/>
          </a:prstGeom>
          <a:solidFill>
            <a:schemeClr val="bg1"/>
          </a:solidFill>
          <a:ln w="25399">
            <a:solidFill>
              <a:schemeClr val="tx1"/>
            </a:solidFill>
            <a:miter lim="800000"/>
            <a:headEnd/>
            <a:tailEnd/>
          </a:ln>
          <a:effectLst/>
        </p:spPr>
        <p:txBody>
          <a:bodyPr wrap="none" anchor="ctr"/>
          <a:lstStyle/>
          <a:p>
            <a:endParaRPr lang="en-GB"/>
          </a:p>
        </p:txBody>
      </p:sp>
      <p:grpSp>
        <p:nvGrpSpPr>
          <p:cNvPr id="2" name="Group 6"/>
          <p:cNvGrpSpPr>
            <a:grpSpLocks/>
          </p:cNvGrpSpPr>
          <p:nvPr/>
        </p:nvGrpSpPr>
        <p:grpSpPr bwMode="auto">
          <a:xfrm>
            <a:off x="1752600" y="2743200"/>
            <a:ext cx="609600" cy="609600"/>
            <a:chOff x="1104" y="1728"/>
            <a:chExt cx="384" cy="384"/>
          </a:xfrm>
        </p:grpSpPr>
        <p:sp>
          <p:nvSpPr>
            <p:cNvPr id="152583" name="AutoShape 7"/>
            <p:cNvSpPr>
              <a:spLocks noChangeArrowheads="1"/>
            </p:cNvSpPr>
            <p:nvPr/>
          </p:nvSpPr>
          <p:spPr bwMode="auto">
            <a:xfrm>
              <a:off x="1104" y="1728"/>
              <a:ext cx="384" cy="384"/>
            </a:xfrm>
            <a:prstGeom prst="diamond">
              <a:avLst/>
            </a:prstGeom>
            <a:solidFill>
              <a:schemeClr val="bg1"/>
            </a:solidFill>
            <a:ln w="19050">
              <a:solidFill>
                <a:schemeClr val="tx1"/>
              </a:solidFill>
              <a:miter lim="800000"/>
              <a:headEnd/>
              <a:tailEnd/>
            </a:ln>
            <a:effectLst/>
          </p:spPr>
          <p:txBody>
            <a:bodyPr wrap="none" anchor="ctr"/>
            <a:lstStyle/>
            <a:p>
              <a:endParaRPr lang="en-GB"/>
            </a:p>
          </p:txBody>
        </p:sp>
        <p:sp>
          <p:nvSpPr>
            <p:cNvPr id="152584" name="Line 8"/>
            <p:cNvSpPr>
              <a:spLocks noChangeShapeType="1"/>
            </p:cNvSpPr>
            <p:nvPr/>
          </p:nvSpPr>
          <p:spPr bwMode="auto">
            <a:xfrm>
              <a:off x="1244" y="1783"/>
              <a:ext cx="0" cy="278"/>
            </a:xfrm>
            <a:prstGeom prst="line">
              <a:avLst/>
            </a:prstGeom>
            <a:noFill/>
            <a:ln w="19050">
              <a:solidFill>
                <a:schemeClr val="tx1"/>
              </a:solidFill>
              <a:round/>
              <a:headEnd type="none" w="sm" len="sm"/>
              <a:tailEnd type="none" w="sm" len="sm"/>
            </a:ln>
            <a:effectLst/>
          </p:spPr>
          <p:txBody>
            <a:bodyPr wrap="none" anchor="ctr"/>
            <a:lstStyle/>
            <a:p>
              <a:endParaRPr lang="en-GB"/>
            </a:p>
          </p:txBody>
        </p:sp>
        <p:sp>
          <p:nvSpPr>
            <p:cNvPr id="152585" name="Line 9"/>
            <p:cNvSpPr>
              <a:spLocks noChangeShapeType="1"/>
            </p:cNvSpPr>
            <p:nvPr/>
          </p:nvSpPr>
          <p:spPr bwMode="auto">
            <a:xfrm>
              <a:off x="1346" y="1777"/>
              <a:ext cx="0" cy="286"/>
            </a:xfrm>
            <a:prstGeom prst="line">
              <a:avLst/>
            </a:prstGeom>
            <a:noFill/>
            <a:ln w="19050">
              <a:solidFill>
                <a:schemeClr val="tx1"/>
              </a:solidFill>
              <a:round/>
              <a:headEnd type="none" w="sm" len="sm"/>
              <a:tailEnd type="none" w="sm" len="sm"/>
            </a:ln>
            <a:effectLst/>
          </p:spPr>
          <p:txBody>
            <a:bodyPr wrap="none" anchor="ctr"/>
            <a:lstStyle/>
            <a:p>
              <a:endParaRPr lang="en-GB"/>
            </a:p>
          </p:txBody>
        </p:sp>
      </p:grpSp>
      <p:sp>
        <p:nvSpPr>
          <p:cNvPr id="152586" name="Rectangle 10"/>
          <p:cNvSpPr>
            <a:spLocks noChangeArrowheads="1"/>
          </p:cNvSpPr>
          <p:nvPr/>
        </p:nvSpPr>
        <p:spPr bwMode="auto">
          <a:xfrm>
            <a:off x="2679700" y="2159000"/>
            <a:ext cx="2468563" cy="3365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600" b="1"/>
              <a:t>+ </a:t>
            </a:r>
            <a:r>
              <a:rPr lang="en-GB" sz="1600"/>
              <a:t>   18  to 30 Volts DC.</a:t>
            </a:r>
          </a:p>
        </p:txBody>
      </p:sp>
      <p:sp>
        <p:nvSpPr>
          <p:cNvPr id="152587" name="Rectangle 11"/>
          <p:cNvSpPr>
            <a:spLocks noChangeArrowheads="1"/>
          </p:cNvSpPr>
          <p:nvPr/>
        </p:nvSpPr>
        <p:spPr bwMode="auto">
          <a:xfrm>
            <a:off x="2730500" y="4603750"/>
            <a:ext cx="13716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0 V</a:t>
            </a:r>
          </a:p>
        </p:txBody>
      </p:sp>
      <p:sp>
        <p:nvSpPr>
          <p:cNvPr id="152588" name="Freeform 12"/>
          <p:cNvSpPr>
            <a:spLocks/>
          </p:cNvSpPr>
          <p:nvPr/>
        </p:nvSpPr>
        <p:spPr bwMode="auto">
          <a:xfrm>
            <a:off x="3733800" y="3048000"/>
            <a:ext cx="534988" cy="230188"/>
          </a:xfrm>
          <a:custGeom>
            <a:avLst/>
            <a:gdLst/>
            <a:ahLst/>
            <a:cxnLst>
              <a:cxn ang="0">
                <a:pos x="0" y="144"/>
              </a:cxn>
              <a:cxn ang="0">
                <a:pos x="96" y="144"/>
              </a:cxn>
              <a:cxn ang="0">
                <a:pos x="96" y="0"/>
              </a:cxn>
              <a:cxn ang="0">
                <a:pos x="240" y="0"/>
              </a:cxn>
              <a:cxn ang="0">
                <a:pos x="240" y="144"/>
              </a:cxn>
              <a:cxn ang="0">
                <a:pos x="336" y="144"/>
              </a:cxn>
            </a:cxnLst>
            <a:rect l="0" t="0" r="r" b="b"/>
            <a:pathLst>
              <a:path w="337" h="145">
                <a:moveTo>
                  <a:pt x="0" y="144"/>
                </a:moveTo>
                <a:lnTo>
                  <a:pt x="96" y="144"/>
                </a:lnTo>
                <a:lnTo>
                  <a:pt x="96" y="0"/>
                </a:lnTo>
                <a:lnTo>
                  <a:pt x="240" y="0"/>
                </a:lnTo>
                <a:lnTo>
                  <a:pt x="240" y="144"/>
                </a:lnTo>
                <a:lnTo>
                  <a:pt x="336" y="144"/>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3" name="Group 13"/>
          <p:cNvGrpSpPr>
            <a:grpSpLocks/>
          </p:cNvGrpSpPr>
          <p:nvPr/>
        </p:nvGrpSpPr>
        <p:grpSpPr bwMode="auto">
          <a:xfrm>
            <a:off x="1914525" y="3581400"/>
            <a:ext cx="609600" cy="304800"/>
            <a:chOff x="1206" y="2256"/>
            <a:chExt cx="384" cy="192"/>
          </a:xfrm>
        </p:grpSpPr>
        <p:sp>
          <p:nvSpPr>
            <p:cNvPr id="152590" name="Line 14"/>
            <p:cNvSpPr>
              <a:spLocks noChangeShapeType="1"/>
            </p:cNvSpPr>
            <p:nvPr/>
          </p:nvSpPr>
          <p:spPr bwMode="auto">
            <a:xfrm flipH="1">
              <a:off x="1344"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2591" name="Line 15"/>
            <p:cNvSpPr>
              <a:spLocks noChangeShapeType="1"/>
            </p:cNvSpPr>
            <p:nvPr/>
          </p:nvSpPr>
          <p:spPr bwMode="auto">
            <a:xfrm flipH="1">
              <a:off x="1440"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52592" name="Line 16"/>
            <p:cNvSpPr>
              <a:spLocks noChangeShapeType="1"/>
            </p:cNvSpPr>
            <p:nvPr/>
          </p:nvSpPr>
          <p:spPr bwMode="auto">
            <a:xfrm flipH="1">
              <a:off x="120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52593" name="Line 17"/>
            <p:cNvSpPr>
              <a:spLocks noChangeShapeType="1"/>
            </p:cNvSpPr>
            <p:nvPr/>
          </p:nvSpPr>
          <p:spPr bwMode="auto">
            <a:xfrm flipH="1">
              <a:off x="144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4" name="Group 18"/>
          <p:cNvGrpSpPr>
            <a:grpSpLocks/>
          </p:cNvGrpSpPr>
          <p:nvPr/>
        </p:nvGrpSpPr>
        <p:grpSpPr bwMode="auto">
          <a:xfrm>
            <a:off x="2060575" y="4065588"/>
            <a:ext cx="914400" cy="120650"/>
            <a:chOff x="1298" y="2561"/>
            <a:chExt cx="576" cy="76"/>
          </a:xfrm>
        </p:grpSpPr>
        <p:sp>
          <p:nvSpPr>
            <p:cNvPr id="152595" name="Line 19"/>
            <p:cNvSpPr>
              <a:spLocks noChangeShapeType="1"/>
            </p:cNvSpPr>
            <p:nvPr/>
          </p:nvSpPr>
          <p:spPr bwMode="auto">
            <a:xfrm>
              <a:off x="1298" y="2637"/>
              <a:ext cx="192"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52596" name="Line 20"/>
            <p:cNvSpPr>
              <a:spLocks noChangeShapeType="1"/>
            </p:cNvSpPr>
            <p:nvPr/>
          </p:nvSpPr>
          <p:spPr bwMode="auto">
            <a:xfrm>
              <a:off x="1709" y="2637"/>
              <a:ext cx="165"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52597" name="Line 21"/>
            <p:cNvSpPr>
              <a:spLocks noChangeShapeType="1"/>
            </p:cNvSpPr>
            <p:nvPr/>
          </p:nvSpPr>
          <p:spPr bwMode="auto">
            <a:xfrm flipV="1">
              <a:off x="1490" y="2561"/>
              <a:ext cx="219" cy="76"/>
            </a:xfrm>
            <a:prstGeom prst="line">
              <a:avLst/>
            </a:prstGeom>
            <a:noFill/>
            <a:ln w="25399">
              <a:solidFill>
                <a:schemeClr val="tx1"/>
              </a:solidFill>
              <a:round/>
              <a:headEnd type="none" w="sm" len="sm"/>
              <a:tailEnd type="none" w="sm" len="sm"/>
            </a:ln>
            <a:effectLst/>
          </p:spPr>
          <p:txBody>
            <a:bodyPr wrap="none" anchor="ctr"/>
            <a:lstStyle/>
            <a:p>
              <a:endParaRPr lang="en-GB"/>
            </a:p>
          </p:txBody>
        </p:sp>
      </p:grpSp>
      <p:sp>
        <p:nvSpPr>
          <p:cNvPr id="152598" name="Rectangle 22"/>
          <p:cNvSpPr>
            <a:spLocks noChangeArrowheads="1"/>
          </p:cNvSpPr>
          <p:nvPr/>
        </p:nvSpPr>
        <p:spPr bwMode="auto">
          <a:xfrm>
            <a:off x="4445000" y="2997200"/>
            <a:ext cx="11430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Output</a:t>
            </a:r>
          </a:p>
        </p:txBody>
      </p:sp>
      <p:sp>
        <p:nvSpPr>
          <p:cNvPr id="152599" name="Line 23"/>
          <p:cNvSpPr>
            <a:spLocks noChangeShapeType="1"/>
          </p:cNvSpPr>
          <p:nvPr/>
        </p:nvSpPr>
        <p:spPr bwMode="auto">
          <a:xfrm>
            <a:off x="838200" y="1600200"/>
            <a:ext cx="7772400" cy="0"/>
          </a:xfrm>
          <a:prstGeom prst="line">
            <a:avLst/>
          </a:prstGeom>
          <a:noFill/>
          <a:ln w="57150">
            <a:solidFill>
              <a:srgbClr val="CC0000"/>
            </a:solidFill>
            <a:round/>
            <a:headEnd type="none" w="sm" len="sm"/>
            <a:tailEnd type="none" w="sm" len="sm"/>
          </a:ln>
          <a:effectLst/>
        </p:spPr>
        <p:txBody>
          <a:bodyPr wrap="none" anchor="ctr"/>
          <a:lstStyle/>
          <a:p>
            <a:endParaRPr lang="en-GB"/>
          </a:p>
        </p:txBody>
      </p:sp>
      <p:sp>
        <p:nvSpPr>
          <p:cNvPr id="152600" name="Line 24"/>
          <p:cNvSpPr>
            <a:spLocks noChangeShapeType="1"/>
          </p:cNvSpPr>
          <p:nvPr/>
        </p:nvSpPr>
        <p:spPr bwMode="auto">
          <a:xfrm>
            <a:off x="990600" y="5867400"/>
            <a:ext cx="7620000" cy="0"/>
          </a:xfrm>
          <a:prstGeom prst="line">
            <a:avLst/>
          </a:prstGeom>
          <a:noFill/>
          <a:ln w="57150">
            <a:solidFill>
              <a:srgbClr val="0000FF"/>
            </a:solidFill>
            <a:round/>
            <a:headEnd type="none" w="sm" len="sm"/>
            <a:tailEnd type="none" w="sm" len="sm"/>
          </a:ln>
          <a:effectLst/>
        </p:spPr>
        <p:txBody>
          <a:bodyPr wrap="none" anchor="ctr"/>
          <a:lstStyle/>
          <a:p>
            <a:endParaRPr lang="en-GB"/>
          </a:p>
        </p:txBody>
      </p:sp>
      <p:sp>
        <p:nvSpPr>
          <p:cNvPr id="152601" name="Text Box 25"/>
          <p:cNvSpPr txBox="1">
            <a:spLocks noChangeArrowheads="1"/>
          </p:cNvSpPr>
          <p:nvPr/>
        </p:nvSpPr>
        <p:spPr bwMode="auto">
          <a:xfrm>
            <a:off x="304800" y="1752600"/>
            <a:ext cx="12954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a:t>24v  DC</a:t>
            </a:r>
          </a:p>
        </p:txBody>
      </p:sp>
      <p:sp>
        <p:nvSpPr>
          <p:cNvPr id="152602" name="Text Box 26"/>
          <p:cNvSpPr txBox="1">
            <a:spLocks noChangeArrowheads="1"/>
          </p:cNvSpPr>
          <p:nvPr/>
        </p:nvSpPr>
        <p:spPr bwMode="auto">
          <a:xfrm>
            <a:off x="457200" y="5791200"/>
            <a:ext cx="9906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a:t>0v</a:t>
            </a:r>
          </a:p>
        </p:txBody>
      </p:sp>
      <p:sp>
        <p:nvSpPr>
          <p:cNvPr id="152603" name="Rectangle 27"/>
          <p:cNvSpPr>
            <a:spLocks noChangeArrowheads="1"/>
          </p:cNvSpPr>
          <p:nvPr/>
        </p:nvSpPr>
        <p:spPr bwMode="auto">
          <a:xfrm>
            <a:off x="4724400" y="4572000"/>
            <a:ext cx="1066800" cy="533400"/>
          </a:xfrm>
          <a:prstGeom prst="rect">
            <a:avLst/>
          </a:prstGeom>
          <a:noFill/>
          <a:ln w="38100">
            <a:solidFill>
              <a:schemeClr val="tx1"/>
            </a:solidFill>
            <a:miter lim="800000"/>
            <a:headEnd type="none" w="sm" len="sm"/>
            <a:tailEnd type="none" w="sm" len="sm"/>
          </a:ln>
          <a:effectLst/>
        </p:spPr>
        <p:txBody>
          <a:bodyPr wrap="none" anchor="ctr"/>
          <a:lstStyle/>
          <a:p>
            <a:endParaRPr lang="en-GB"/>
          </a:p>
        </p:txBody>
      </p:sp>
      <p:sp>
        <p:nvSpPr>
          <p:cNvPr id="152604" name="Line 28"/>
          <p:cNvSpPr>
            <a:spLocks noChangeShapeType="1"/>
          </p:cNvSpPr>
          <p:nvPr/>
        </p:nvSpPr>
        <p:spPr bwMode="auto">
          <a:xfrm>
            <a:off x="5257800" y="3505200"/>
            <a:ext cx="0" cy="1066800"/>
          </a:xfrm>
          <a:prstGeom prst="line">
            <a:avLst/>
          </a:prstGeom>
          <a:noFill/>
          <a:ln w="57150">
            <a:solidFill>
              <a:schemeClr val="tx1"/>
            </a:solidFill>
            <a:round/>
            <a:headEnd type="none" w="sm" len="sm"/>
            <a:tailEnd type="none" w="sm" len="sm"/>
          </a:ln>
          <a:effectLst/>
        </p:spPr>
        <p:txBody>
          <a:bodyPr wrap="none" anchor="ctr"/>
          <a:lstStyle/>
          <a:p>
            <a:endParaRPr lang="en-GB"/>
          </a:p>
        </p:txBody>
      </p:sp>
      <p:sp>
        <p:nvSpPr>
          <p:cNvPr id="152605" name="Line 29"/>
          <p:cNvSpPr>
            <a:spLocks noChangeShapeType="1"/>
          </p:cNvSpPr>
          <p:nvPr/>
        </p:nvSpPr>
        <p:spPr bwMode="auto">
          <a:xfrm>
            <a:off x="5257800" y="5105400"/>
            <a:ext cx="0" cy="762000"/>
          </a:xfrm>
          <a:prstGeom prst="line">
            <a:avLst/>
          </a:prstGeom>
          <a:noFill/>
          <a:ln w="57150">
            <a:solidFill>
              <a:schemeClr val="tx1"/>
            </a:solidFill>
            <a:round/>
            <a:headEnd type="none" w="sm" len="sm"/>
            <a:tailEnd type="none" w="sm" len="sm"/>
          </a:ln>
          <a:effectLst/>
        </p:spPr>
        <p:txBody>
          <a:bodyPr wrap="none" anchor="ctr"/>
          <a:lstStyle/>
          <a:p>
            <a:endParaRPr lang="en-GB"/>
          </a:p>
        </p:txBody>
      </p:sp>
      <p:sp>
        <p:nvSpPr>
          <p:cNvPr id="152606" name="Text Box 30"/>
          <p:cNvSpPr txBox="1">
            <a:spLocks noChangeArrowheads="1"/>
          </p:cNvSpPr>
          <p:nvPr/>
        </p:nvSpPr>
        <p:spPr bwMode="auto">
          <a:xfrm>
            <a:off x="5715000" y="1600200"/>
            <a:ext cx="2514600" cy="2655888"/>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sz="2800" u="sng"/>
              <a:t>PNP  Type</a:t>
            </a:r>
            <a:r>
              <a:rPr lang="en-GB" sz="2800"/>
              <a:t> </a:t>
            </a:r>
          </a:p>
          <a:p>
            <a:pPr defTabSz="762000">
              <a:spcBef>
                <a:spcPct val="50000"/>
              </a:spcBef>
            </a:pPr>
            <a:r>
              <a:rPr lang="en-GB" sz="2800"/>
              <a:t>Output  is Positive</a:t>
            </a:r>
          </a:p>
          <a:p>
            <a:pPr defTabSz="762000">
              <a:spcBef>
                <a:spcPct val="50000"/>
              </a:spcBef>
            </a:pPr>
            <a:r>
              <a:rPr lang="en-GB" sz="2800"/>
              <a:t>Positive switching</a:t>
            </a:r>
          </a:p>
        </p:txBody>
      </p:sp>
      <p:sp>
        <p:nvSpPr>
          <p:cNvPr id="152607" name="Freeform 31"/>
          <p:cNvSpPr>
            <a:spLocks/>
          </p:cNvSpPr>
          <p:nvPr/>
        </p:nvSpPr>
        <p:spPr bwMode="auto">
          <a:xfrm>
            <a:off x="2514600" y="2667000"/>
            <a:ext cx="838200" cy="838200"/>
          </a:xfrm>
          <a:custGeom>
            <a:avLst/>
            <a:gdLst/>
            <a:ahLst/>
            <a:cxnLst>
              <a:cxn ang="0">
                <a:pos x="0" y="0"/>
              </a:cxn>
              <a:cxn ang="0">
                <a:pos x="192" y="336"/>
              </a:cxn>
              <a:cxn ang="0">
                <a:pos x="528" y="528"/>
              </a:cxn>
            </a:cxnLst>
            <a:rect l="0" t="0" r="r" b="b"/>
            <a:pathLst>
              <a:path w="528" h="528">
                <a:moveTo>
                  <a:pt x="0" y="0"/>
                </a:moveTo>
                <a:cubicBezTo>
                  <a:pt x="52" y="124"/>
                  <a:pt x="104" y="248"/>
                  <a:pt x="192" y="336"/>
                </a:cubicBezTo>
                <a:cubicBezTo>
                  <a:pt x="280" y="424"/>
                  <a:pt x="404" y="476"/>
                  <a:pt x="528" y="528"/>
                </a:cubicBezTo>
              </a:path>
            </a:pathLst>
          </a:custGeom>
          <a:noFill/>
          <a:ln w="38100" cap="flat" cmpd="sng">
            <a:solidFill>
              <a:srgbClr val="CC0000"/>
            </a:solidFill>
            <a:prstDash val="dash"/>
            <a:round/>
            <a:headEnd type="none" w="sm" len="sm"/>
            <a:tailEnd type="none" w="sm" len="sm"/>
          </a:ln>
          <a:effectLst/>
        </p:spPr>
        <p:txBody>
          <a:bodyPr wrap="none" anchor="ctr"/>
          <a:lstStyle/>
          <a:p>
            <a:endParaRPr lang="en-GB"/>
          </a:p>
        </p:txBody>
      </p:sp>
      <p:sp>
        <p:nvSpPr>
          <p:cNvPr id="152609" name="Text Box 33"/>
          <p:cNvSpPr txBox="1">
            <a:spLocks noChangeArrowheads="1"/>
          </p:cNvSpPr>
          <p:nvPr/>
        </p:nvSpPr>
        <p:spPr bwMode="auto">
          <a:xfrm>
            <a:off x="2743200" y="457200"/>
            <a:ext cx="3048000" cy="457200"/>
          </a:xfrm>
          <a:prstGeom prst="rect">
            <a:avLst/>
          </a:prstGeom>
          <a:noFill/>
          <a:ln w="12699">
            <a:noFill/>
            <a:miter lim="800000"/>
            <a:headEnd type="none" w="sm" len="sm"/>
            <a:tailEnd type="none" w="sm" len="sm"/>
          </a:ln>
          <a:effectLst/>
        </p:spPr>
        <p:txBody>
          <a:bodyPr>
            <a:spAutoFit/>
          </a:bodyPr>
          <a:lstStyle/>
          <a:p>
            <a:pPr algn="ctr" defTabSz="762000">
              <a:spcBef>
                <a:spcPct val="50000"/>
              </a:spcBef>
            </a:pPr>
            <a:r>
              <a:rPr lang="en-GB" u="sng"/>
              <a:t>Sensor Connection</a:t>
            </a:r>
          </a:p>
        </p:txBody>
      </p:sp>
      <p:sp>
        <p:nvSpPr>
          <p:cNvPr id="3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3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19146"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606">
                                            <p:txEl>
                                              <p:pRg st="0" end="0"/>
                                            </p:txEl>
                                          </p:spTgt>
                                        </p:tgtEl>
                                        <p:attrNameLst>
                                          <p:attrName>style.visibility</p:attrName>
                                        </p:attrNameLst>
                                      </p:cBhvr>
                                      <p:to>
                                        <p:strVal val="visible"/>
                                      </p:to>
                                    </p:set>
                                    <p:animEffect transition="in" filter="wipe(up)">
                                      <p:cBhvr>
                                        <p:cTn id="7" dur="500"/>
                                        <p:tgtEl>
                                          <p:spTgt spid="152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2606">
                                            <p:txEl>
                                              <p:pRg st="1" end="1"/>
                                            </p:txEl>
                                          </p:spTgt>
                                        </p:tgtEl>
                                        <p:attrNameLst>
                                          <p:attrName>style.visibility</p:attrName>
                                        </p:attrNameLst>
                                      </p:cBhvr>
                                      <p:to>
                                        <p:strVal val="visible"/>
                                      </p:to>
                                    </p:set>
                                    <p:animEffect transition="in" filter="wipe(up)">
                                      <p:cBhvr>
                                        <p:cTn id="12" dur="500"/>
                                        <p:tgtEl>
                                          <p:spTgt spid="152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2606">
                                            <p:txEl>
                                              <p:pRg st="2" end="2"/>
                                            </p:txEl>
                                          </p:spTgt>
                                        </p:tgtEl>
                                        <p:attrNameLst>
                                          <p:attrName>style.visibility</p:attrName>
                                        </p:attrNameLst>
                                      </p:cBhvr>
                                      <p:to>
                                        <p:strVal val="visible"/>
                                      </p:to>
                                    </p:set>
                                    <p:animEffect transition="in" filter="wipe(up)">
                                      <p:cBhvr>
                                        <p:cTn id="17" dur="500"/>
                                        <p:tgtEl>
                                          <p:spTgt spid="1526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2607"/>
                                        </p:tgtEl>
                                        <p:attrNameLst>
                                          <p:attrName>style.visibility</p:attrName>
                                        </p:attrNameLst>
                                      </p:cBhvr>
                                      <p:to>
                                        <p:strVal val="visible"/>
                                      </p:to>
                                    </p:set>
                                    <p:animEffect transition="in" filter="wipe(up)">
                                      <p:cBhvr>
                                        <p:cTn id="22" dur="500"/>
                                        <p:tgtEl>
                                          <p:spTgt spid="152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06" grpId="0" build="p" autoUpdateAnimBg="0"/>
      <p:bldP spid="15260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Line 2"/>
          <p:cNvSpPr>
            <a:spLocks noChangeShapeType="1"/>
          </p:cNvSpPr>
          <p:nvPr/>
        </p:nvSpPr>
        <p:spPr bwMode="auto">
          <a:xfrm flipV="1">
            <a:off x="2530475" y="1600200"/>
            <a:ext cx="0" cy="992188"/>
          </a:xfrm>
          <a:prstGeom prst="line">
            <a:avLst/>
          </a:prstGeom>
          <a:noFill/>
          <a:ln w="50799">
            <a:solidFill>
              <a:srgbClr val="CC0000"/>
            </a:solidFill>
            <a:round/>
            <a:headEnd type="none" w="sm" len="sm"/>
            <a:tailEnd type="none" w="sm" len="sm"/>
          </a:ln>
          <a:effectLst/>
        </p:spPr>
        <p:txBody>
          <a:bodyPr wrap="none" anchor="ctr"/>
          <a:lstStyle/>
          <a:p>
            <a:endParaRPr lang="en-GB"/>
          </a:p>
        </p:txBody>
      </p:sp>
      <p:sp>
        <p:nvSpPr>
          <p:cNvPr id="162819" name="Line 3"/>
          <p:cNvSpPr>
            <a:spLocks noChangeShapeType="1"/>
          </p:cNvSpPr>
          <p:nvPr/>
        </p:nvSpPr>
        <p:spPr bwMode="auto">
          <a:xfrm>
            <a:off x="2559050" y="4316413"/>
            <a:ext cx="0" cy="1571625"/>
          </a:xfrm>
          <a:prstGeom prst="line">
            <a:avLst/>
          </a:prstGeom>
          <a:noFill/>
          <a:ln w="50799">
            <a:solidFill>
              <a:schemeClr val="accent2"/>
            </a:solidFill>
            <a:round/>
            <a:headEnd type="none" w="sm" len="sm"/>
            <a:tailEnd type="none" w="sm" len="sm"/>
          </a:ln>
          <a:effectLst/>
        </p:spPr>
        <p:txBody>
          <a:bodyPr wrap="none" anchor="ctr"/>
          <a:lstStyle/>
          <a:p>
            <a:endParaRPr lang="en-GB"/>
          </a:p>
        </p:txBody>
      </p:sp>
      <p:sp>
        <p:nvSpPr>
          <p:cNvPr id="162820" name="Line 4"/>
          <p:cNvSpPr>
            <a:spLocks noChangeShapeType="1"/>
          </p:cNvSpPr>
          <p:nvPr/>
        </p:nvSpPr>
        <p:spPr bwMode="auto">
          <a:xfrm>
            <a:off x="3398838" y="3505200"/>
            <a:ext cx="1846262" cy="0"/>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62821" name="Rectangle 5"/>
          <p:cNvSpPr>
            <a:spLocks noChangeArrowheads="1"/>
          </p:cNvSpPr>
          <p:nvPr/>
        </p:nvSpPr>
        <p:spPr bwMode="auto">
          <a:xfrm>
            <a:off x="1600200" y="2603500"/>
            <a:ext cx="1892300" cy="1831975"/>
          </a:xfrm>
          <a:prstGeom prst="rect">
            <a:avLst/>
          </a:prstGeom>
          <a:solidFill>
            <a:schemeClr val="bg1"/>
          </a:solidFill>
          <a:ln w="25399">
            <a:solidFill>
              <a:schemeClr val="tx1"/>
            </a:solidFill>
            <a:miter lim="800000"/>
            <a:headEnd/>
            <a:tailEnd/>
          </a:ln>
          <a:effectLst/>
        </p:spPr>
        <p:txBody>
          <a:bodyPr wrap="none" anchor="ctr"/>
          <a:lstStyle/>
          <a:p>
            <a:endParaRPr lang="en-GB"/>
          </a:p>
        </p:txBody>
      </p:sp>
      <p:grpSp>
        <p:nvGrpSpPr>
          <p:cNvPr id="2" name="Group 6"/>
          <p:cNvGrpSpPr>
            <a:grpSpLocks/>
          </p:cNvGrpSpPr>
          <p:nvPr/>
        </p:nvGrpSpPr>
        <p:grpSpPr bwMode="auto">
          <a:xfrm>
            <a:off x="1752600" y="2743200"/>
            <a:ext cx="609600" cy="609600"/>
            <a:chOff x="1104" y="1728"/>
            <a:chExt cx="384" cy="384"/>
          </a:xfrm>
        </p:grpSpPr>
        <p:sp>
          <p:nvSpPr>
            <p:cNvPr id="162823" name="AutoShape 7"/>
            <p:cNvSpPr>
              <a:spLocks noChangeArrowheads="1"/>
            </p:cNvSpPr>
            <p:nvPr/>
          </p:nvSpPr>
          <p:spPr bwMode="auto">
            <a:xfrm>
              <a:off x="1104" y="1728"/>
              <a:ext cx="384" cy="384"/>
            </a:xfrm>
            <a:prstGeom prst="diamond">
              <a:avLst/>
            </a:prstGeom>
            <a:solidFill>
              <a:schemeClr val="bg1"/>
            </a:solidFill>
            <a:ln w="19050">
              <a:solidFill>
                <a:schemeClr val="tx1"/>
              </a:solidFill>
              <a:miter lim="800000"/>
              <a:headEnd/>
              <a:tailEnd/>
            </a:ln>
            <a:effectLst/>
          </p:spPr>
          <p:txBody>
            <a:bodyPr wrap="none" anchor="ctr"/>
            <a:lstStyle/>
            <a:p>
              <a:endParaRPr lang="en-GB"/>
            </a:p>
          </p:txBody>
        </p:sp>
        <p:sp>
          <p:nvSpPr>
            <p:cNvPr id="162824" name="Line 8"/>
            <p:cNvSpPr>
              <a:spLocks noChangeShapeType="1"/>
            </p:cNvSpPr>
            <p:nvPr/>
          </p:nvSpPr>
          <p:spPr bwMode="auto">
            <a:xfrm>
              <a:off x="1244" y="1783"/>
              <a:ext cx="0" cy="278"/>
            </a:xfrm>
            <a:prstGeom prst="line">
              <a:avLst/>
            </a:prstGeom>
            <a:noFill/>
            <a:ln w="19050">
              <a:solidFill>
                <a:schemeClr val="tx1"/>
              </a:solidFill>
              <a:round/>
              <a:headEnd type="none" w="sm" len="sm"/>
              <a:tailEnd type="none" w="sm" len="sm"/>
            </a:ln>
            <a:effectLst/>
          </p:spPr>
          <p:txBody>
            <a:bodyPr wrap="none" anchor="ctr"/>
            <a:lstStyle/>
            <a:p>
              <a:endParaRPr lang="en-GB"/>
            </a:p>
          </p:txBody>
        </p:sp>
        <p:sp>
          <p:nvSpPr>
            <p:cNvPr id="162825" name="Line 9"/>
            <p:cNvSpPr>
              <a:spLocks noChangeShapeType="1"/>
            </p:cNvSpPr>
            <p:nvPr/>
          </p:nvSpPr>
          <p:spPr bwMode="auto">
            <a:xfrm>
              <a:off x="1346" y="1777"/>
              <a:ext cx="0" cy="286"/>
            </a:xfrm>
            <a:prstGeom prst="line">
              <a:avLst/>
            </a:prstGeom>
            <a:noFill/>
            <a:ln w="19050">
              <a:solidFill>
                <a:schemeClr val="tx1"/>
              </a:solidFill>
              <a:round/>
              <a:headEnd type="none" w="sm" len="sm"/>
              <a:tailEnd type="none" w="sm" len="sm"/>
            </a:ln>
            <a:effectLst/>
          </p:spPr>
          <p:txBody>
            <a:bodyPr wrap="none" anchor="ctr"/>
            <a:lstStyle/>
            <a:p>
              <a:endParaRPr lang="en-GB"/>
            </a:p>
          </p:txBody>
        </p:sp>
      </p:grpSp>
      <p:sp>
        <p:nvSpPr>
          <p:cNvPr id="162826" name="Rectangle 10"/>
          <p:cNvSpPr>
            <a:spLocks noChangeArrowheads="1"/>
          </p:cNvSpPr>
          <p:nvPr/>
        </p:nvSpPr>
        <p:spPr bwMode="auto">
          <a:xfrm>
            <a:off x="2555875" y="2205038"/>
            <a:ext cx="2324100" cy="33655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600" b="1"/>
              <a:t>+ </a:t>
            </a:r>
            <a:r>
              <a:rPr lang="en-GB" sz="1600"/>
              <a:t>   18  to 30 Volts DC.</a:t>
            </a:r>
          </a:p>
        </p:txBody>
      </p:sp>
      <p:sp>
        <p:nvSpPr>
          <p:cNvPr id="162827" name="Rectangle 11"/>
          <p:cNvSpPr>
            <a:spLocks noChangeArrowheads="1"/>
          </p:cNvSpPr>
          <p:nvPr/>
        </p:nvSpPr>
        <p:spPr bwMode="auto">
          <a:xfrm>
            <a:off x="2730500" y="4603750"/>
            <a:ext cx="13716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0 V</a:t>
            </a:r>
          </a:p>
        </p:txBody>
      </p:sp>
      <p:sp>
        <p:nvSpPr>
          <p:cNvPr id="162828" name="Freeform 12"/>
          <p:cNvSpPr>
            <a:spLocks/>
          </p:cNvSpPr>
          <p:nvPr/>
        </p:nvSpPr>
        <p:spPr bwMode="auto">
          <a:xfrm>
            <a:off x="3733800" y="3048000"/>
            <a:ext cx="534988" cy="230188"/>
          </a:xfrm>
          <a:custGeom>
            <a:avLst/>
            <a:gdLst/>
            <a:ahLst/>
            <a:cxnLst>
              <a:cxn ang="0">
                <a:pos x="0" y="144"/>
              </a:cxn>
              <a:cxn ang="0">
                <a:pos x="96" y="144"/>
              </a:cxn>
              <a:cxn ang="0">
                <a:pos x="96" y="0"/>
              </a:cxn>
              <a:cxn ang="0">
                <a:pos x="240" y="0"/>
              </a:cxn>
              <a:cxn ang="0">
                <a:pos x="240" y="144"/>
              </a:cxn>
              <a:cxn ang="0">
                <a:pos x="336" y="144"/>
              </a:cxn>
            </a:cxnLst>
            <a:rect l="0" t="0" r="r" b="b"/>
            <a:pathLst>
              <a:path w="337" h="145">
                <a:moveTo>
                  <a:pt x="0" y="144"/>
                </a:moveTo>
                <a:lnTo>
                  <a:pt x="96" y="144"/>
                </a:lnTo>
                <a:lnTo>
                  <a:pt x="96" y="0"/>
                </a:lnTo>
                <a:lnTo>
                  <a:pt x="240" y="0"/>
                </a:lnTo>
                <a:lnTo>
                  <a:pt x="240" y="144"/>
                </a:lnTo>
                <a:lnTo>
                  <a:pt x="336" y="144"/>
                </a:lnTo>
              </a:path>
            </a:pathLst>
          </a:custGeom>
          <a:noFill/>
          <a:ln w="12699" cap="rnd" cmpd="sng">
            <a:solidFill>
              <a:schemeClr val="tx1"/>
            </a:solidFill>
            <a:prstDash val="solid"/>
            <a:round/>
            <a:headEnd type="none" w="sm" len="sm"/>
            <a:tailEnd type="none" w="sm" len="sm"/>
          </a:ln>
          <a:effectLst/>
        </p:spPr>
        <p:txBody>
          <a:bodyPr/>
          <a:lstStyle/>
          <a:p>
            <a:endParaRPr lang="en-GB"/>
          </a:p>
        </p:txBody>
      </p:sp>
      <p:grpSp>
        <p:nvGrpSpPr>
          <p:cNvPr id="3" name="Group 13"/>
          <p:cNvGrpSpPr>
            <a:grpSpLocks/>
          </p:cNvGrpSpPr>
          <p:nvPr/>
        </p:nvGrpSpPr>
        <p:grpSpPr bwMode="auto">
          <a:xfrm>
            <a:off x="1914525" y="3581400"/>
            <a:ext cx="609600" cy="304800"/>
            <a:chOff x="1206" y="2256"/>
            <a:chExt cx="384" cy="192"/>
          </a:xfrm>
        </p:grpSpPr>
        <p:sp>
          <p:nvSpPr>
            <p:cNvPr id="162830" name="Line 14"/>
            <p:cNvSpPr>
              <a:spLocks noChangeShapeType="1"/>
            </p:cNvSpPr>
            <p:nvPr/>
          </p:nvSpPr>
          <p:spPr bwMode="auto">
            <a:xfrm flipH="1">
              <a:off x="1344"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62831" name="Line 15"/>
            <p:cNvSpPr>
              <a:spLocks noChangeShapeType="1"/>
            </p:cNvSpPr>
            <p:nvPr/>
          </p:nvSpPr>
          <p:spPr bwMode="auto">
            <a:xfrm flipH="1">
              <a:off x="1440" y="2256"/>
              <a:ext cx="0" cy="192"/>
            </a:xfrm>
            <a:prstGeom prst="line">
              <a:avLst/>
            </a:prstGeom>
            <a:noFill/>
            <a:ln w="50799">
              <a:solidFill>
                <a:schemeClr val="tx1"/>
              </a:solidFill>
              <a:round/>
              <a:headEnd type="none" w="sm" len="sm"/>
              <a:tailEnd type="none" w="sm" len="sm"/>
            </a:ln>
            <a:effectLst/>
          </p:spPr>
          <p:txBody>
            <a:bodyPr wrap="none" anchor="ctr"/>
            <a:lstStyle/>
            <a:p>
              <a:endParaRPr lang="en-GB"/>
            </a:p>
          </p:txBody>
        </p:sp>
        <p:sp>
          <p:nvSpPr>
            <p:cNvPr id="162832" name="Line 16"/>
            <p:cNvSpPr>
              <a:spLocks noChangeShapeType="1"/>
            </p:cNvSpPr>
            <p:nvPr/>
          </p:nvSpPr>
          <p:spPr bwMode="auto">
            <a:xfrm flipH="1">
              <a:off x="120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sp>
          <p:nvSpPr>
            <p:cNvPr id="162833" name="Line 17"/>
            <p:cNvSpPr>
              <a:spLocks noChangeShapeType="1"/>
            </p:cNvSpPr>
            <p:nvPr/>
          </p:nvSpPr>
          <p:spPr bwMode="auto">
            <a:xfrm flipH="1">
              <a:off x="1446" y="2352"/>
              <a:ext cx="144" cy="0"/>
            </a:xfrm>
            <a:prstGeom prst="line">
              <a:avLst/>
            </a:prstGeom>
            <a:noFill/>
            <a:ln w="12699">
              <a:solidFill>
                <a:schemeClr val="tx1"/>
              </a:solidFill>
              <a:round/>
              <a:headEnd type="none" w="sm" len="sm"/>
              <a:tailEnd type="none" w="sm" len="sm"/>
            </a:ln>
            <a:effectLst/>
          </p:spPr>
          <p:txBody>
            <a:bodyPr wrap="none" anchor="ctr"/>
            <a:lstStyle/>
            <a:p>
              <a:endParaRPr lang="en-GB"/>
            </a:p>
          </p:txBody>
        </p:sp>
      </p:grpSp>
      <p:grpSp>
        <p:nvGrpSpPr>
          <p:cNvPr id="4" name="Group 18"/>
          <p:cNvGrpSpPr>
            <a:grpSpLocks/>
          </p:cNvGrpSpPr>
          <p:nvPr/>
        </p:nvGrpSpPr>
        <p:grpSpPr bwMode="auto">
          <a:xfrm>
            <a:off x="2060575" y="4065588"/>
            <a:ext cx="914400" cy="120650"/>
            <a:chOff x="1298" y="2561"/>
            <a:chExt cx="576" cy="76"/>
          </a:xfrm>
        </p:grpSpPr>
        <p:sp>
          <p:nvSpPr>
            <p:cNvPr id="162835" name="Line 19"/>
            <p:cNvSpPr>
              <a:spLocks noChangeShapeType="1"/>
            </p:cNvSpPr>
            <p:nvPr/>
          </p:nvSpPr>
          <p:spPr bwMode="auto">
            <a:xfrm>
              <a:off x="1298" y="2637"/>
              <a:ext cx="192"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62836" name="Line 20"/>
            <p:cNvSpPr>
              <a:spLocks noChangeShapeType="1"/>
            </p:cNvSpPr>
            <p:nvPr/>
          </p:nvSpPr>
          <p:spPr bwMode="auto">
            <a:xfrm>
              <a:off x="1709" y="2637"/>
              <a:ext cx="165" cy="0"/>
            </a:xfrm>
            <a:prstGeom prst="line">
              <a:avLst/>
            </a:prstGeom>
            <a:noFill/>
            <a:ln w="25399">
              <a:solidFill>
                <a:schemeClr val="tx1"/>
              </a:solidFill>
              <a:round/>
              <a:headEnd type="none" w="sm" len="sm"/>
              <a:tailEnd type="none" w="sm" len="sm"/>
            </a:ln>
            <a:effectLst/>
          </p:spPr>
          <p:txBody>
            <a:bodyPr wrap="none" anchor="ctr"/>
            <a:lstStyle/>
            <a:p>
              <a:endParaRPr lang="en-GB"/>
            </a:p>
          </p:txBody>
        </p:sp>
        <p:sp>
          <p:nvSpPr>
            <p:cNvPr id="162837" name="Line 21"/>
            <p:cNvSpPr>
              <a:spLocks noChangeShapeType="1"/>
            </p:cNvSpPr>
            <p:nvPr/>
          </p:nvSpPr>
          <p:spPr bwMode="auto">
            <a:xfrm flipV="1">
              <a:off x="1490" y="2561"/>
              <a:ext cx="219" cy="76"/>
            </a:xfrm>
            <a:prstGeom prst="line">
              <a:avLst/>
            </a:prstGeom>
            <a:noFill/>
            <a:ln w="25399">
              <a:solidFill>
                <a:schemeClr val="tx1"/>
              </a:solidFill>
              <a:round/>
              <a:headEnd type="none" w="sm" len="sm"/>
              <a:tailEnd type="none" w="sm" len="sm"/>
            </a:ln>
            <a:effectLst/>
          </p:spPr>
          <p:txBody>
            <a:bodyPr wrap="none" anchor="ctr"/>
            <a:lstStyle/>
            <a:p>
              <a:endParaRPr lang="en-GB"/>
            </a:p>
          </p:txBody>
        </p:sp>
      </p:grpSp>
      <p:sp>
        <p:nvSpPr>
          <p:cNvPr id="162838" name="Rectangle 22"/>
          <p:cNvSpPr>
            <a:spLocks noChangeArrowheads="1"/>
          </p:cNvSpPr>
          <p:nvPr/>
        </p:nvSpPr>
        <p:spPr bwMode="auto">
          <a:xfrm>
            <a:off x="4445000" y="2997200"/>
            <a:ext cx="1143000" cy="304800"/>
          </a:xfrm>
          <a:prstGeom prst="rect">
            <a:avLst/>
          </a:prstGeom>
          <a:noFill/>
          <a:ln w="9525">
            <a:noFill/>
            <a:miter lim="800000"/>
            <a:headEnd/>
            <a:tailEnd/>
          </a:ln>
          <a:effectLst/>
        </p:spPr>
        <p:txBody>
          <a:bodyPr lIns="92075" tIns="46038" rIns="92075" bIns="46038">
            <a:spAutoFit/>
          </a:bodyPr>
          <a:lstStyle/>
          <a:p>
            <a:pPr defTabSz="762000">
              <a:spcBef>
                <a:spcPct val="50000"/>
              </a:spcBef>
            </a:pPr>
            <a:r>
              <a:rPr lang="en-GB" sz="1400"/>
              <a:t>Output</a:t>
            </a:r>
          </a:p>
        </p:txBody>
      </p:sp>
      <p:sp>
        <p:nvSpPr>
          <p:cNvPr id="162839" name="Line 23"/>
          <p:cNvSpPr>
            <a:spLocks noChangeShapeType="1"/>
          </p:cNvSpPr>
          <p:nvPr/>
        </p:nvSpPr>
        <p:spPr bwMode="auto">
          <a:xfrm>
            <a:off x="838200" y="1600200"/>
            <a:ext cx="7772400" cy="0"/>
          </a:xfrm>
          <a:prstGeom prst="line">
            <a:avLst/>
          </a:prstGeom>
          <a:noFill/>
          <a:ln w="57150">
            <a:solidFill>
              <a:srgbClr val="CC0000"/>
            </a:solidFill>
            <a:round/>
            <a:headEnd type="none" w="sm" len="sm"/>
            <a:tailEnd type="none" w="sm" len="sm"/>
          </a:ln>
          <a:effectLst/>
        </p:spPr>
        <p:txBody>
          <a:bodyPr wrap="none" anchor="ctr"/>
          <a:lstStyle/>
          <a:p>
            <a:endParaRPr lang="en-GB"/>
          </a:p>
        </p:txBody>
      </p:sp>
      <p:sp>
        <p:nvSpPr>
          <p:cNvPr id="162840" name="Line 24"/>
          <p:cNvSpPr>
            <a:spLocks noChangeShapeType="1"/>
          </p:cNvSpPr>
          <p:nvPr/>
        </p:nvSpPr>
        <p:spPr bwMode="auto">
          <a:xfrm>
            <a:off x="990600" y="5867400"/>
            <a:ext cx="7620000" cy="0"/>
          </a:xfrm>
          <a:prstGeom prst="line">
            <a:avLst/>
          </a:prstGeom>
          <a:noFill/>
          <a:ln w="57150">
            <a:solidFill>
              <a:srgbClr val="0000FF"/>
            </a:solidFill>
            <a:round/>
            <a:headEnd type="none" w="sm" len="sm"/>
            <a:tailEnd type="none" w="sm" len="sm"/>
          </a:ln>
          <a:effectLst/>
        </p:spPr>
        <p:txBody>
          <a:bodyPr wrap="none" anchor="ctr"/>
          <a:lstStyle/>
          <a:p>
            <a:endParaRPr lang="en-GB"/>
          </a:p>
        </p:txBody>
      </p:sp>
      <p:sp>
        <p:nvSpPr>
          <p:cNvPr id="162841" name="Text Box 25"/>
          <p:cNvSpPr txBox="1">
            <a:spLocks noChangeArrowheads="1"/>
          </p:cNvSpPr>
          <p:nvPr/>
        </p:nvSpPr>
        <p:spPr bwMode="auto">
          <a:xfrm>
            <a:off x="228600" y="1752600"/>
            <a:ext cx="12954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a:t>24v  DC</a:t>
            </a:r>
          </a:p>
        </p:txBody>
      </p:sp>
      <p:sp>
        <p:nvSpPr>
          <p:cNvPr id="162842" name="Text Box 26"/>
          <p:cNvSpPr txBox="1">
            <a:spLocks noChangeArrowheads="1"/>
          </p:cNvSpPr>
          <p:nvPr/>
        </p:nvSpPr>
        <p:spPr bwMode="auto">
          <a:xfrm>
            <a:off x="457200" y="5791200"/>
            <a:ext cx="990600" cy="457200"/>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a:t>0v</a:t>
            </a:r>
          </a:p>
        </p:txBody>
      </p:sp>
      <p:sp>
        <p:nvSpPr>
          <p:cNvPr id="162843" name="Rectangle 27"/>
          <p:cNvSpPr>
            <a:spLocks noChangeArrowheads="1"/>
          </p:cNvSpPr>
          <p:nvPr/>
        </p:nvSpPr>
        <p:spPr bwMode="auto">
          <a:xfrm>
            <a:off x="4724400" y="1905000"/>
            <a:ext cx="1066800" cy="533400"/>
          </a:xfrm>
          <a:prstGeom prst="rect">
            <a:avLst/>
          </a:prstGeom>
          <a:noFill/>
          <a:ln w="38100">
            <a:solidFill>
              <a:schemeClr val="tx1"/>
            </a:solidFill>
            <a:miter lim="800000"/>
            <a:headEnd type="none" w="sm" len="sm"/>
            <a:tailEnd type="none" w="sm" len="sm"/>
          </a:ln>
          <a:effectLst/>
        </p:spPr>
        <p:txBody>
          <a:bodyPr wrap="none" anchor="ctr"/>
          <a:lstStyle/>
          <a:p>
            <a:endParaRPr lang="en-GB"/>
          </a:p>
        </p:txBody>
      </p:sp>
      <p:sp>
        <p:nvSpPr>
          <p:cNvPr id="162844" name="Line 28"/>
          <p:cNvSpPr>
            <a:spLocks noChangeShapeType="1"/>
          </p:cNvSpPr>
          <p:nvPr/>
        </p:nvSpPr>
        <p:spPr bwMode="auto">
          <a:xfrm>
            <a:off x="5257800" y="2438400"/>
            <a:ext cx="0" cy="1066800"/>
          </a:xfrm>
          <a:prstGeom prst="line">
            <a:avLst/>
          </a:prstGeom>
          <a:noFill/>
          <a:ln w="57150">
            <a:solidFill>
              <a:schemeClr val="tx1"/>
            </a:solidFill>
            <a:round/>
            <a:headEnd type="none" w="sm" len="sm"/>
            <a:tailEnd type="none" w="sm" len="sm"/>
          </a:ln>
          <a:effectLst/>
        </p:spPr>
        <p:txBody>
          <a:bodyPr wrap="none" anchor="ctr"/>
          <a:lstStyle/>
          <a:p>
            <a:endParaRPr lang="en-GB"/>
          </a:p>
        </p:txBody>
      </p:sp>
      <p:sp>
        <p:nvSpPr>
          <p:cNvPr id="162845" name="Line 29"/>
          <p:cNvSpPr>
            <a:spLocks noChangeShapeType="1"/>
          </p:cNvSpPr>
          <p:nvPr/>
        </p:nvSpPr>
        <p:spPr bwMode="auto">
          <a:xfrm>
            <a:off x="5257800" y="1600200"/>
            <a:ext cx="0" cy="304800"/>
          </a:xfrm>
          <a:prstGeom prst="line">
            <a:avLst/>
          </a:prstGeom>
          <a:noFill/>
          <a:ln w="57150">
            <a:solidFill>
              <a:schemeClr val="tx1"/>
            </a:solidFill>
            <a:round/>
            <a:headEnd type="none" w="sm" len="sm"/>
            <a:tailEnd type="none" w="sm" len="sm"/>
          </a:ln>
          <a:effectLst/>
        </p:spPr>
        <p:txBody>
          <a:bodyPr wrap="none" anchor="ctr"/>
          <a:lstStyle/>
          <a:p>
            <a:endParaRPr lang="en-GB"/>
          </a:p>
        </p:txBody>
      </p:sp>
      <p:sp>
        <p:nvSpPr>
          <p:cNvPr id="162846" name="Text Box 30"/>
          <p:cNvSpPr txBox="1">
            <a:spLocks noChangeArrowheads="1"/>
          </p:cNvSpPr>
          <p:nvPr/>
        </p:nvSpPr>
        <p:spPr bwMode="auto">
          <a:xfrm>
            <a:off x="6019800" y="2133600"/>
            <a:ext cx="2514600" cy="3082925"/>
          </a:xfrm>
          <a:prstGeom prst="rect">
            <a:avLst/>
          </a:prstGeom>
          <a:noFill/>
          <a:ln w="12699">
            <a:noFill/>
            <a:miter lim="800000"/>
            <a:headEnd type="none" w="sm" len="sm"/>
            <a:tailEnd type="none" w="sm" len="sm"/>
          </a:ln>
          <a:effectLst/>
        </p:spPr>
        <p:txBody>
          <a:bodyPr>
            <a:spAutoFit/>
          </a:bodyPr>
          <a:lstStyle/>
          <a:p>
            <a:pPr defTabSz="762000">
              <a:spcBef>
                <a:spcPct val="50000"/>
              </a:spcBef>
            </a:pPr>
            <a:r>
              <a:rPr lang="en-GB" sz="2800" u="sng"/>
              <a:t>NPN  Type</a:t>
            </a:r>
            <a:r>
              <a:rPr lang="en-GB" sz="2800"/>
              <a:t> </a:t>
            </a:r>
          </a:p>
          <a:p>
            <a:pPr defTabSz="762000">
              <a:spcBef>
                <a:spcPct val="50000"/>
              </a:spcBef>
            </a:pPr>
            <a:r>
              <a:rPr lang="en-GB" sz="2800"/>
              <a:t>Output  switches through to 0v</a:t>
            </a:r>
          </a:p>
          <a:p>
            <a:pPr defTabSz="762000">
              <a:spcBef>
                <a:spcPct val="50000"/>
              </a:spcBef>
            </a:pPr>
            <a:r>
              <a:rPr lang="en-GB" sz="2800"/>
              <a:t>Negative switching</a:t>
            </a:r>
          </a:p>
        </p:txBody>
      </p:sp>
      <p:sp>
        <p:nvSpPr>
          <p:cNvPr id="162847" name="Freeform 31"/>
          <p:cNvSpPr>
            <a:spLocks/>
          </p:cNvSpPr>
          <p:nvPr/>
        </p:nvSpPr>
        <p:spPr bwMode="auto">
          <a:xfrm>
            <a:off x="2590800" y="3505200"/>
            <a:ext cx="762000" cy="838200"/>
          </a:xfrm>
          <a:custGeom>
            <a:avLst/>
            <a:gdLst/>
            <a:ahLst/>
            <a:cxnLst>
              <a:cxn ang="0">
                <a:pos x="480" y="0"/>
              </a:cxn>
              <a:cxn ang="0">
                <a:pos x="192" y="240"/>
              </a:cxn>
              <a:cxn ang="0">
                <a:pos x="0" y="528"/>
              </a:cxn>
            </a:cxnLst>
            <a:rect l="0" t="0" r="r" b="b"/>
            <a:pathLst>
              <a:path w="480" h="528">
                <a:moveTo>
                  <a:pt x="480" y="0"/>
                </a:moveTo>
                <a:cubicBezTo>
                  <a:pt x="376" y="76"/>
                  <a:pt x="272" y="152"/>
                  <a:pt x="192" y="240"/>
                </a:cubicBezTo>
                <a:cubicBezTo>
                  <a:pt x="112" y="328"/>
                  <a:pt x="32" y="480"/>
                  <a:pt x="0" y="528"/>
                </a:cubicBezTo>
              </a:path>
            </a:pathLst>
          </a:custGeom>
          <a:noFill/>
          <a:ln w="38100" cap="flat" cmpd="sng">
            <a:solidFill>
              <a:srgbClr val="0000FF"/>
            </a:solidFill>
            <a:prstDash val="dash"/>
            <a:round/>
            <a:headEnd type="none" w="sm" len="sm"/>
            <a:tailEnd type="none" w="sm" len="sm"/>
          </a:ln>
          <a:effectLst/>
        </p:spPr>
        <p:txBody>
          <a:bodyPr wrap="none" anchor="ctr"/>
          <a:lstStyle/>
          <a:p>
            <a:endParaRPr lang="en-GB"/>
          </a:p>
        </p:txBody>
      </p:sp>
      <p:sp>
        <p:nvSpPr>
          <p:cNvPr id="162849" name="Text Box 33"/>
          <p:cNvSpPr txBox="1">
            <a:spLocks noChangeArrowheads="1"/>
          </p:cNvSpPr>
          <p:nvPr/>
        </p:nvSpPr>
        <p:spPr bwMode="auto">
          <a:xfrm>
            <a:off x="2743200" y="457200"/>
            <a:ext cx="3048000" cy="457200"/>
          </a:xfrm>
          <a:prstGeom prst="rect">
            <a:avLst/>
          </a:prstGeom>
          <a:noFill/>
          <a:ln w="12699">
            <a:noFill/>
            <a:miter lim="800000"/>
            <a:headEnd type="none" w="sm" len="sm"/>
            <a:tailEnd type="none" w="sm" len="sm"/>
          </a:ln>
          <a:effectLst/>
        </p:spPr>
        <p:txBody>
          <a:bodyPr>
            <a:spAutoFit/>
          </a:bodyPr>
          <a:lstStyle/>
          <a:p>
            <a:pPr algn="ctr" defTabSz="762000">
              <a:spcBef>
                <a:spcPct val="50000"/>
              </a:spcBef>
            </a:pPr>
            <a:r>
              <a:rPr lang="en-GB" u="sng"/>
              <a:t>Sensor Connection</a:t>
            </a:r>
          </a:p>
        </p:txBody>
      </p:sp>
      <p:sp>
        <p:nvSpPr>
          <p:cNvPr id="33" name="Date Placeholder 2"/>
          <p:cNvSpPr>
            <a:spLocks noGrp="1"/>
          </p:cNvSpPr>
          <p:nvPr>
            <p:ph type="dt" sz="half" idx="10"/>
          </p:nvPr>
        </p:nvSpPr>
        <p:spPr>
          <a:xfrm>
            <a:off x="990600" y="6248400"/>
            <a:ext cx="2590800" cy="457200"/>
          </a:xfrm>
        </p:spPr>
        <p:txBody>
          <a:bodyPr/>
          <a:lstStyle/>
          <a:p>
            <a:r>
              <a:rPr lang="en-GB" dirty="0">
                <a:solidFill>
                  <a:schemeClr val="tx1"/>
                </a:solidFill>
                <a:latin typeface="Arial Rounded MT Bold" pitchFamily="34" charset="0"/>
              </a:rPr>
              <a:t>MECHATRONICS</a:t>
            </a:r>
            <a:endParaRPr lang="en-GB" sz="1100" dirty="0">
              <a:latin typeface="Times New Roman" pitchFamily="18" charset="0"/>
            </a:endParaRPr>
          </a:p>
        </p:txBody>
      </p:sp>
      <p:graphicFrame>
        <p:nvGraphicFramePr>
          <p:cNvPr id="34" name="Object 8"/>
          <p:cNvGraphicFramePr>
            <a:graphicFrameLocks noChangeAspect="1"/>
          </p:cNvGraphicFramePr>
          <p:nvPr/>
        </p:nvGraphicFramePr>
        <p:xfrm>
          <a:off x="304800" y="6019800"/>
          <a:ext cx="685800" cy="641350"/>
        </p:xfrm>
        <a:graphic>
          <a:graphicData uri="http://schemas.openxmlformats.org/presentationml/2006/ole">
            <mc:AlternateContent xmlns:mc="http://schemas.openxmlformats.org/markup-compatibility/2006">
              <mc:Choice xmlns:v="urn:schemas-microsoft-com:vml" Requires="v">
                <p:oleObj spid="_x0000_s220170" r:id="rId3" imgW="0" imgH="0" progId="">
                  <p:embed/>
                </p:oleObj>
              </mc:Choice>
              <mc:Fallback>
                <p:oleObj r:id="rId3" imgW="0" imgH="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19800"/>
                        <a:ext cx="6858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2846">
                                            <p:txEl>
                                              <p:pRg st="0" end="0"/>
                                            </p:txEl>
                                          </p:spTgt>
                                        </p:tgtEl>
                                        <p:attrNameLst>
                                          <p:attrName>style.visibility</p:attrName>
                                        </p:attrNameLst>
                                      </p:cBhvr>
                                      <p:to>
                                        <p:strVal val="visible"/>
                                      </p:to>
                                    </p:set>
                                    <p:animEffect transition="in" filter="wipe(up)">
                                      <p:cBhvr>
                                        <p:cTn id="7" dur="500"/>
                                        <p:tgtEl>
                                          <p:spTgt spid="1628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2846">
                                            <p:txEl>
                                              <p:pRg st="1" end="1"/>
                                            </p:txEl>
                                          </p:spTgt>
                                        </p:tgtEl>
                                        <p:attrNameLst>
                                          <p:attrName>style.visibility</p:attrName>
                                        </p:attrNameLst>
                                      </p:cBhvr>
                                      <p:to>
                                        <p:strVal val="visible"/>
                                      </p:to>
                                    </p:set>
                                    <p:animEffect transition="in" filter="wipe(up)">
                                      <p:cBhvr>
                                        <p:cTn id="12" dur="500"/>
                                        <p:tgtEl>
                                          <p:spTgt spid="1628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2846">
                                            <p:txEl>
                                              <p:pRg st="2" end="2"/>
                                            </p:txEl>
                                          </p:spTgt>
                                        </p:tgtEl>
                                        <p:attrNameLst>
                                          <p:attrName>style.visibility</p:attrName>
                                        </p:attrNameLst>
                                      </p:cBhvr>
                                      <p:to>
                                        <p:strVal val="visible"/>
                                      </p:to>
                                    </p:set>
                                    <p:animEffect transition="in" filter="wipe(up)">
                                      <p:cBhvr>
                                        <p:cTn id="17" dur="500"/>
                                        <p:tgtEl>
                                          <p:spTgt spid="1628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2847"/>
                                        </p:tgtEl>
                                        <p:attrNameLst>
                                          <p:attrName>style.visibility</p:attrName>
                                        </p:attrNameLst>
                                      </p:cBhvr>
                                      <p:to>
                                        <p:strVal val="visible"/>
                                      </p:to>
                                    </p:set>
                                    <p:animEffect transition="in" filter="wipe(up)">
                                      <p:cBhvr>
                                        <p:cTn id="22" dur="500"/>
                                        <p:tgtEl>
                                          <p:spTgt spid="162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46" grpId="0" build="p" autoUpdateAnimBg="0"/>
      <p:bldP spid="1628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TotalTime>
  <Words>1656</Words>
  <Application>Microsoft Office PowerPoint</Application>
  <PresentationFormat>Προβολή στην οθόνη (4:3)</PresentationFormat>
  <Paragraphs>559</Paragraphs>
  <Slides>94</Slides>
  <Notes>57</Notes>
  <HiddenSlides>1</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94</vt:i4>
      </vt:variant>
    </vt:vector>
  </HeadingPairs>
  <TitlesOfParts>
    <vt:vector size="100" baseType="lpstr">
      <vt:lpstr>Arial</vt:lpstr>
      <vt:lpstr>Arial Rounded MT Bold</vt:lpstr>
      <vt:lpstr>Calibri</vt:lpstr>
      <vt:lpstr>MetaPlusLF</vt:lpstr>
      <vt:lpstr>Times New Roman</vt:lpstr>
      <vt:lpstr>Office Theme</vt:lpstr>
      <vt:lpstr>Welcome to MECHATRONICS  International</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MECHATRONICS  International</dc:title>
  <dc:creator>Steve</dc:creator>
  <cp:lastModifiedBy>ΓΕΩΡΓΙΟΣ ΤΣΑΓΚΑΝΟΣ</cp:lastModifiedBy>
  <cp:revision>134</cp:revision>
  <dcterms:created xsi:type="dcterms:W3CDTF">2012-01-09T11:45:22Z</dcterms:created>
  <dcterms:modified xsi:type="dcterms:W3CDTF">2026-04-22T15:53:13Z</dcterms:modified>
</cp:coreProperties>
</file>