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5" r:id="rId13"/>
    <p:sldId id="266"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1399A-519E-4669-9E13-5D1E75856580}" v="2" dt="2022-04-03T14:15:10.017"/>
    <p1510:client id="{998354AD-5AA0-4E5D-98BB-F2E7710B75D1}" v="3" dt="2022-06-02T11:22:16.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224"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ΛΥΡΙΩΤΑΚΗΣ ΠΑΝΑΓΙΩΤΗΣ-ΧΡΗΣΤΟΣ (ASPR.C.9148)" userId="S::aspr.c.9148@aenynanp.gr::a97e35d4-d403-4e6d-aa1f-d04387d48438" providerId="AD" clId="Web-{998354AD-5AA0-4E5D-98BB-F2E7710B75D1}"/>
    <pc:docChg chg="addSld delSld modSld">
      <pc:chgData name="ΛΥΡΙΩΤΑΚΗΣ ΠΑΝΑΓΙΩΤΗΣ-ΧΡΗΣΤΟΣ (ASPR.C.9148)" userId="S::aspr.c.9148@aenynanp.gr::a97e35d4-d403-4e6d-aa1f-d04387d48438" providerId="AD" clId="Web-{998354AD-5AA0-4E5D-98BB-F2E7710B75D1}" dt="2022-06-02T11:22:16.520" v="2" actId="20577"/>
      <pc:docMkLst>
        <pc:docMk/>
      </pc:docMkLst>
      <pc:sldChg chg="del">
        <pc:chgData name="ΛΥΡΙΩΤΑΚΗΣ ΠΑΝΑΓΙΩΤΗΣ-ΧΡΗΣΤΟΣ (ASPR.C.9148)" userId="S::aspr.c.9148@aenynanp.gr::a97e35d4-d403-4e6d-aa1f-d04387d48438" providerId="AD" clId="Web-{998354AD-5AA0-4E5D-98BB-F2E7710B75D1}" dt="2022-06-02T11:17:28.231" v="0"/>
        <pc:sldMkLst>
          <pc:docMk/>
          <pc:sldMk cId="2871749925" sldId="264"/>
        </pc:sldMkLst>
      </pc:sldChg>
      <pc:sldChg chg="modSp new">
        <pc:chgData name="ΛΥΡΙΩΤΑΚΗΣ ΠΑΝΑΓΙΩΤΗΣ-ΧΡΗΣΤΟΣ (ASPR.C.9148)" userId="S::aspr.c.9148@aenynanp.gr::a97e35d4-d403-4e6d-aa1f-d04387d48438" providerId="AD" clId="Web-{998354AD-5AA0-4E5D-98BB-F2E7710B75D1}" dt="2022-06-02T11:22:16.520" v="2" actId="20577"/>
        <pc:sldMkLst>
          <pc:docMk/>
          <pc:sldMk cId="1319244002" sldId="268"/>
        </pc:sldMkLst>
        <pc:spChg chg="mod">
          <ac:chgData name="ΛΥΡΙΩΤΑΚΗΣ ΠΑΝΑΓΙΩΤΗΣ-ΧΡΗΣΤΟΣ (ASPR.C.9148)" userId="S::aspr.c.9148@aenynanp.gr::a97e35d4-d403-4e6d-aa1f-d04387d48438" providerId="AD" clId="Web-{998354AD-5AA0-4E5D-98BB-F2E7710B75D1}" dt="2022-06-02T11:22:16.520" v="2" actId="20577"/>
          <ac:spMkLst>
            <pc:docMk/>
            <pc:sldMk cId="1319244002" sldId="268"/>
            <ac:spMk id="2" creationId="{543A7E0E-F717-F476-291E-C376A084AD7D}"/>
          </ac:spMkLst>
        </pc:spChg>
      </pc:sldChg>
    </pc:docChg>
  </pc:docChgLst>
  <pc:docChgLst>
    <pc:chgData name="ΣΟΥΚΑΣ ΝΙΚΟΛΑΟΣ (ASPR.C.9278)" userId="S::aspr.c.9278@aenynanp.gr::6d599640-21ad-47e6-9e16-61775f1e5615" providerId="AD" clId="Web-{1121399A-519E-4669-9E13-5D1E75856580}"/>
    <pc:docChg chg="addSld delSld">
      <pc:chgData name="ΣΟΥΚΑΣ ΝΙΚΟΛΑΟΣ (ASPR.C.9278)" userId="S::aspr.c.9278@aenynanp.gr::6d599640-21ad-47e6-9e16-61775f1e5615" providerId="AD" clId="Web-{1121399A-519E-4669-9E13-5D1E75856580}" dt="2022-04-03T14:15:10.017" v="1"/>
      <pc:docMkLst>
        <pc:docMk/>
      </pc:docMkLst>
      <pc:sldChg chg="new del">
        <pc:chgData name="ΣΟΥΚΑΣ ΝΙΚΟΛΑΟΣ (ASPR.C.9278)" userId="S::aspr.c.9278@aenynanp.gr::6d599640-21ad-47e6-9e16-61775f1e5615" providerId="AD" clId="Web-{1121399A-519E-4669-9E13-5D1E75856580}" dt="2022-04-03T14:15:10.017" v="1"/>
        <pc:sldMkLst>
          <pc:docMk/>
          <pc:sldMk cId="64069544"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Ορθογώνιο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Τίτλος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a:t>Στυλ κύριου τίτλου</a:t>
            </a:r>
            <a:endParaRPr kumimoji="0" lang="en-US"/>
          </a:p>
        </p:txBody>
      </p:sp>
      <p:sp>
        <p:nvSpPr>
          <p:cNvPr id="3" name="Υπότιτλος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a:t>Στυλ κύριου υπότιτλου</a:t>
            </a:r>
            <a:endParaRPr kumimoji="0" lang="en-US"/>
          </a:p>
        </p:txBody>
      </p:sp>
      <p:sp>
        <p:nvSpPr>
          <p:cNvPr id="4" name="Θέση ημερομηνίας 3"/>
          <p:cNvSpPr>
            <a:spLocks noGrp="1"/>
          </p:cNvSpPr>
          <p:nvPr>
            <p:ph type="dt" sz="half" idx="10"/>
          </p:nvPr>
        </p:nvSpPr>
        <p:spPr/>
        <p:txBody>
          <a:bodyPr/>
          <a:lstStyle/>
          <a:p>
            <a:fld id="{D6C5D5C9-E9DA-4D37-9D60-28318D11B0C6}"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25388A-8F51-41F4-BB30-D4C0D4232D30}" type="slidenum">
              <a:rPr lang="el-GR" smtClean="0"/>
              <a:t>‹#›</a:t>
            </a:fld>
            <a:endParaRPr lang="el-GR"/>
          </a:p>
        </p:txBody>
      </p:sp>
      <p:sp>
        <p:nvSpPr>
          <p:cNvPr id="10" name="Ορθογώνιο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D6C5D5C9-E9DA-4D37-9D60-28318D11B0C6}"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Ορθογώνιο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Ορθογώνιο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Κατακόρυφος τίτλος 1"/>
          <p:cNvSpPr>
            <a:spLocks noGrp="1"/>
          </p:cNvSpPr>
          <p:nvPr>
            <p:ph type="title" orient="vert"/>
          </p:nvPr>
        </p:nvSpPr>
        <p:spPr>
          <a:xfrm>
            <a:off x="6781800" y="274640"/>
            <a:ext cx="19050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457200" y="304800"/>
            <a:ext cx="60198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D6C5D5C9-E9DA-4D37-9D60-28318D11B0C6}" type="datetimeFigureOut">
              <a:rPr lang="el-GR" smtClean="0"/>
              <a:t>3/4/2023</a:t>
            </a:fld>
            <a:endParaRPr lang="el-GR"/>
          </a:p>
        </p:txBody>
      </p:sp>
      <p:sp>
        <p:nvSpPr>
          <p:cNvPr id="5" name="Θέση υποσέλιδου 4"/>
          <p:cNvSpPr>
            <a:spLocks noGrp="1"/>
          </p:cNvSpPr>
          <p:nvPr>
            <p:ph type="ftr" sz="quarter" idx="11"/>
          </p:nvPr>
        </p:nvSpPr>
        <p:spPr>
          <a:xfrm>
            <a:off x="2640597" y="6377459"/>
            <a:ext cx="3836404" cy="365125"/>
          </a:xfrm>
        </p:spPr>
        <p:txBody>
          <a:bodyPr/>
          <a:lstStyle/>
          <a:p>
            <a:endParaRPr lang="el-GR"/>
          </a:p>
        </p:txBody>
      </p:sp>
      <p:sp>
        <p:nvSpPr>
          <p:cNvPr id="6" name="Θέση αριθμού διαφάνειας 5"/>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5448"/>
            <a:ext cx="8229600" cy="1252728"/>
          </a:xfrm>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D6C5D5C9-E9DA-4D37-9D60-28318D11B0C6}"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Ορθογώνιο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Ορθογώνιο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Τίτλος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D6C5D5C9-E9DA-4D37-9D60-28318D11B0C6}" type="datetimeFigureOut">
              <a:rPr lang="el-GR" smtClean="0"/>
              <a:t>3/4/2023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8825388A-8F51-41F4-BB30-D4C0D4232D30}"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D6C5D5C9-E9DA-4D37-9D60-28318D11B0C6}" type="datetimeFigureOut">
              <a:rPr lang="el-GR" smtClean="0"/>
              <a:t>3/4/2023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κειμένου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a:t>Στυλ υποδείγματος κειμένου</a:t>
            </a:r>
          </a:p>
        </p:txBody>
      </p:sp>
      <p:sp>
        <p:nvSpPr>
          <p:cNvPr id="6" name="Θέση περιεχομένου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D6C5D5C9-E9DA-4D37-9D60-28318D11B0C6}" type="datetimeFigureOut">
              <a:rPr lang="el-GR" smtClean="0"/>
              <a:t>3/4/2023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D6C5D5C9-E9DA-4D37-9D60-28318D11B0C6}" type="datetimeFigureOut">
              <a:rPr lang="el-GR" smtClean="0"/>
              <a:t>3/4/2023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6C5D5C9-E9DA-4D37-9D60-28318D11B0C6}" type="datetimeFigureOut">
              <a:rPr lang="el-GR" smtClean="0"/>
              <a:t>3/4/2023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8825388A-8F51-41F4-BB30-D4C0D4232D3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a:t>Στυλ κύριου τίτλου</a:t>
            </a:r>
            <a:endParaRPr kumimoji="0" lang="en-US"/>
          </a:p>
        </p:txBody>
      </p:sp>
      <p:sp>
        <p:nvSpPr>
          <p:cNvPr id="3" name="Θέση περιεχομένου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κειμένου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p:txBody>
          <a:bodyPr/>
          <a:lstStyle/>
          <a:p>
            <a:fld id="{D6C5D5C9-E9DA-4D37-9D60-28318D11B0C6}" type="datetimeFigureOut">
              <a:rPr lang="el-GR" smtClean="0"/>
              <a:t>3/4/2023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8825388A-8F51-41F4-BB30-D4C0D4232D30}" type="slidenum">
              <a:rPr lang="el-GR" smtClean="0"/>
              <a:t>‹#›</a:t>
            </a:fld>
            <a:endParaRPr lang="el-GR"/>
          </a:p>
        </p:txBody>
      </p:sp>
      <p:sp>
        <p:nvSpPr>
          <p:cNvPr id="12" name="Ορθογώνιο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Ορθογώνιο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a:t>Στυλ κύριου τίτλου</a:t>
            </a:r>
            <a:endParaRPr kumimoji="0" lang="en-US"/>
          </a:p>
        </p:txBody>
      </p:sp>
      <p:sp>
        <p:nvSpPr>
          <p:cNvPr id="3" name="Θέση εικόνας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a:t>Στυλ υποδείγματος κειμένου</a:t>
            </a:r>
          </a:p>
        </p:txBody>
      </p:sp>
      <p:sp>
        <p:nvSpPr>
          <p:cNvPr id="5" name="Θέση ημερομηνίας 4"/>
          <p:cNvSpPr>
            <a:spLocks noGrp="1"/>
          </p:cNvSpPr>
          <p:nvPr>
            <p:ph type="dt" sz="half" idx="10"/>
          </p:nvPr>
        </p:nvSpPr>
        <p:spPr>
          <a:xfrm>
            <a:off x="164592" y="1170432"/>
            <a:ext cx="2523744" cy="201168"/>
          </a:xfrm>
        </p:spPr>
        <p:txBody>
          <a:bodyPr/>
          <a:lstStyle/>
          <a:p>
            <a:fld id="{D6C5D5C9-E9DA-4D37-9D60-28318D11B0C6}" type="datetimeFigureOut">
              <a:rPr lang="el-GR" smtClean="0"/>
              <a:t>3/4/2023</a:t>
            </a:fld>
            <a:endParaRPr lang="el-GR"/>
          </a:p>
        </p:txBody>
      </p:sp>
      <p:sp>
        <p:nvSpPr>
          <p:cNvPr id="11" name="Ορθογώνιο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Ορθογώνιο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Θέση υποσέλιδου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Θέση αριθμού διαφάνειας 6"/>
          <p:cNvSpPr>
            <a:spLocks noGrp="1"/>
          </p:cNvSpPr>
          <p:nvPr>
            <p:ph type="sldNum" sz="quarter" idx="12"/>
          </p:nvPr>
        </p:nvSpPr>
        <p:spPr>
          <a:xfrm>
            <a:off x="8339328" y="1170432"/>
            <a:ext cx="733864" cy="201168"/>
          </a:xfrm>
        </p:spPr>
        <p:txBody>
          <a:bodyPr/>
          <a:lstStyle/>
          <a:p>
            <a:fld id="{8825388A-8F51-41F4-BB30-D4C0D4232D30}"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Ορθογώνιο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Ορθογώνιο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Θέση τίτλου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4" name="Θέση ημερομηνίας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6C5D5C9-E9DA-4D37-9D60-28318D11B0C6}" type="datetimeFigureOut">
              <a:rPr lang="el-GR" smtClean="0"/>
              <a:t>3/4/2023</a:t>
            </a:fld>
            <a:endParaRPr lang="el-GR"/>
          </a:p>
        </p:txBody>
      </p:sp>
      <p:sp>
        <p:nvSpPr>
          <p:cNvPr id="5" name="Θέση υποσέλιδου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Θέση αριθμού διαφάνειας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825388A-8F51-41F4-BB30-D4C0D4232D3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mo.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pPr algn="ctr"/>
            <a:r>
              <a:rPr lang="el-GR" dirty="0">
                <a:effectLst>
                  <a:outerShdw blurRad="38100" dist="38100" dir="2700000" algn="tl">
                    <a:srgbClr val="000000">
                      <a:alpha val="43137"/>
                    </a:srgbClr>
                  </a:outerShdw>
                </a:effectLst>
              </a:rPr>
              <a:t>Η ΚΥΒΕΡΝΟΑΣΦΑΛΕΙΑ ΣΤΗ ΝΑΥΤΙΛΙΑ </a:t>
            </a:r>
            <a:br>
              <a:rPr lang="el-GR" dirty="0">
                <a:effectLst>
                  <a:outerShdw blurRad="38100" dist="38100" dir="2700000" algn="tl">
                    <a:srgbClr val="000000">
                      <a:alpha val="43137"/>
                    </a:srgbClr>
                  </a:outerShdw>
                </a:effectLst>
              </a:rPr>
            </a:br>
            <a:endParaRPr lang="el-GR" dirty="0">
              <a:effectLst>
                <a:outerShdw blurRad="38100" dist="38100" dir="2700000" algn="tl">
                  <a:srgbClr val="000000">
                    <a:alpha val="43137"/>
                  </a:srgbClr>
                </a:outerShdw>
              </a:effectLst>
            </a:endParaRPr>
          </a:p>
        </p:txBody>
      </p:sp>
      <p:sp>
        <p:nvSpPr>
          <p:cNvPr id="4" name="TextBox 3"/>
          <p:cNvSpPr txBox="1"/>
          <p:nvPr/>
        </p:nvSpPr>
        <p:spPr>
          <a:xfrm>
            <a:off x="6444208" y="5445224"/>
            <a:ext cx="2520280" cy="369332"/>
          </a:xfrm>
          <a:prstGeom prst="rect">
            <a:avLst/>
          </a:prstGeom>
          <a:noFill/>
        </p:spPr>
        <p:txBody>
          <a:bodyPr wrap="square" rtlCol="0">
            <a:spAutoFit/>
          </a:bodyPr>
          <a:lstStyle/>
          <a:p>
            <a:r>
              <a:rPr lang="el-GR" dirty="0"/>
              <a:t>Δρ. Βασιλεία Π. </a:t>
            </a:r>
            <a:r>
              <a:rPr lang="el-GR" dirty="0" err="1"/>
              <a:t>Πέππα</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218" y="418131"/>
            <a:ext cx="424332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53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ΠΡΟΚΛΗΣΕΙΣ</a:t>
            </a:r>
          </a:p>
        </p:txBody>
      </p:sp>
      <p:sp>
        <p:nvSpPr>
          <p:cNvPr id="3" name="Θέση περιεχομένου 2"/>
          <p:cNvSpPr>
            <a:spLocks noGrp="1"/>
          </p:cNvSpPr>
          <p:nvPr>
            <p:ph idx="1"/>
          </p:nvPr>
        </p:nvSpPr>
        <p:spPr/>
        <p:txBody>
          <a:bodyPr>
            <a:normAutofit fontScale="85000" lnSpcReduction="10000"/>
          </a:bodyPr>
          <a:lstStyle/>
          <a:p>
            <a:pPr marL="118872" indent="0">
              <a:buNone/>
            </a:pPr>
            <a:r>
              <a:rPr lang="el-GR" dirty="0"/>
              <a:t>Ο ΙΜΟ ( </a:t>
            </a:r>
            <a:r>
              <a:rPr lang="el-GR" dirty="0" err="1">
                <a:hlinkClick r:id="rId2"/>
              </a:rPr>
              <a:t>International</a:t>
            </a:r>
            <a:r>
              <a:rPr lang="el-GR" dirty="0">
                <a:hlinkClick r:id="rId2"/>
              </a:rPr>
              <a:t> </a:t>
            </a:r>
            <a:r>
              <a:rPr lang="el-GR" dirty="0" err="1">
                <a:hlinkClick r:id="rId2"/>
              </a:rPr>
              <a:t>Maritime</a:t>
            </a:r>
            <a:r>
              <a:rPr lang="el-GR" dirty="0">
                <a:hlinkClick r:id="rId2"/>
              </a:rPr>
              <a:t> </a:t>
            </a:r>
            <a:r>
              <a:rPr lang="el-GR" dirty="0" err="1">
                <a:hlinkClick r:id="rId2"/>
              </a:rPr>
              <a:t>Organization</a:t>
            </a:r>
            <a:r>
              <a:rPr lang="el-GR" dirty="0"/>
              <a:t> ) που αποτελεί την παγκόσμια αρχή καθορισμού προτύπων για την ασφάλεια και τις περιβαλλοντικές επιδόσεις της διεθνούς ναυτιλίας, ενέκρινε στις 16 Ιουνίου 2017 το ψήφισμα </a:t>
            </a:r>
            <a:r>
              <a:rPr lang="el-GR" b="1" dirty="0"/>
              <a:t>MSC.428 (98) - Διαχείριση Διακινδύνευσης στον Κυβερνοχώρο στα Συστήματα Διαχείρισης Ασφάλειας για τη Ναυτιλία (</a:t>
            </a:r>
            <a:r>
              <a:rPr lang="el-GR" b="1" dirty="0" err="1"/>
              <a:t>Maritime</a:t>
            </a:r>
            <a:r>
              <a:rPr lang="el-GR" dirty="0"/>
              <a:t> </a:t>
            </a:r>
            <a:r>
              <a:rPr lang="el-GR" b="1" dirty="0" err="1"/>
              <a:t>Cyber</a:t>
            </a:r>
            <a:r>
              <a:rPr lang="el-GR" dirty="0"/>
              <a:t> </a:t>
            </a:r>
            <a:r>
              <a:rPr lang="el-GR" b="1" dirty="0" err="1"/>
              <a:t>Risk</a:t>
            </a:r>
            <a:r>
              <a:rPr lang="el-GR" dirty="0"/>
              <a:t> </a:t>
            </a:r>
            <a:r>
              <a:rPr lang="el-GR" b="1" dirty="0" err="1"/>
              <a:t>Management</a:t>
            </a:r>
            <a:r>
              <a:rPr lang="el-GR" dirty="0"/>
              <a:t> </a:t>
            </a:r>
            <a:r>
              <a:rPr lang="el-GR" b="1" dirty="0" err="1"/>
              <a:t>in</a:t>
            </a:r>
            <a:r>
              <a:rPr lang="el-GR" dirty="0"/>
              <a:t> </a:t>
            </a:r>
            <a:r>
              <a:rPr lang="el-GR" b="1" dirty="0" err="1"/>
              <a:t>Safety</a:t>
            </a:r>
            <a:r>
              <a:rPr lang="el-GR" dirty="0"/>
              <a:t> </a:t>
            </a:r>
            <a:r>
              <a:rPr lang="el-GR" b="1" dirty="0" err="1"/>
              <a:t>Management</a:t>
            </a:r>
            <a:r>
              <a:rPr lang="el-GR" dirty="0"/>
              <a:t> </a:t>
            </a:r>
            <a:r>
              <a:rPr lang="el-GR" b="1" dirty="0" err="1"/>
              <a:t>Systems</a:t>
            </a:r>
            <a:r>
              <a:rPr lang="el-GR" b="1" dirty="0"/>
              <a:t>)</a:t>
            </a:r>
            <a:r>
              <a:rPr lang="el-GR" dirty="0"/>
              <a:t> ως μέρος του υποχρεωτικού κανονιστικού πλαισίου για τη ναυτιλιακή βιομηχανία.</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6633" y="0"/>
            <a:ext cx="2761109" cy="134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8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ΜΕΛΕΤΗ ΠΕΡΙΠΤΩΣΗΣ ΠΡΟΣ ΣΥΖΗΤΗΣΗ</a:t>
            </a:r>
          </a:p>
        </p:txBody>
      </p:sp>
      <p:sp>
        <p:nvSpPr>
          <p:cNvPr id="3" name="Θέση περιεχομένου 2"/>
          <p:cNvSpPr>
            <a:spLocks noGrp="1"/>
          </p:cNvSpPr>
          <p:nvPr>
            <p:ph idx="1"/>
          </p:nvPr>
        </p:nvSpPr>
        <p:spPr>
          <a:xfrm>
            <a:off x="107504" y="1556792"/>
            <a:ext cx="8784976" cy="3742041"/>
          </a:xfrm>
        </p:spPr>
        <p:txBody>
          <a:bodyPr>
            <a:normAutofit fontScale="70000" lnSpcReduction="20000"/>
          </a:bodyPr>
          <a:lstStyle/>
          <a:p>
            <a:pPr marL="118872" indent="0">
              <a:buNone/>
            </a:pPr>
            <a:r>
              <a:rPr lang="el-GR" dirty="0"/>
              <a:t>Ένα πλοίο πλέοντας στη θάλασσα πέφτει θύμα </a:t>
            </a:r>
            <a:r>
              <a:rPr lang="el-GR" dirty="0" err="1"/>
              <a:t>κυβερνοεπίθεσης</a:t>
            </a:r>
            <a:r>
              <a:rPr lang="el-GR" dirty="0"/>
              <a:t>, και λόγω αυτής, το οποιοδήποτε λιμάνι του αρνείται τον ελλιμενισμό σε αυτό. Αυτό θα συνέβαινε διότι αν στα συστήματα του πλοίου έχει εγκατασταθεί κάποιο κακόβουλο λογισμικό (π.χ. </a:t>
            </a:r>
            <a:r>
              <a:rPr lang="el-GR" dirty="0" err="1"/>
              <a:t>malware</a:t>
            </a:r>
            <a:r>
              <a:rPr lang="el-GR" dirty="0"/>
              <a:t>) τότε από την στιγμή που θα έδενε στο λιμάνι, αυτομάτως θα γινόταν σύνδεση με το τοπικό δίκτυο, με αποτέλεσμα να μεταφερθεί το πρόβλημα και σε αυτό, μολύνοντας τους πληροφοριακούς πόρους με το ίδιο κακόβουλο λογισμικό. Και αν αυτό το περιστατικό γινόταν η αιτία να υποκλαπούν ευαίσθητα ή προσωπικού χαρακτήρα δεδομένα, τότε σίγουρα το τμήμα πληροφορικής θα ήταν η τελευταία γραμμή άμυνας, καθώς πολύ γρήγορα η διοίκηση της εταιρείας θα έπρεπε να κληθεί να δώσει εξηγήσεις και να διαχειριστεί την κρίση.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146363"/>
            <a:ext cx="2933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57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118872" indent="0" algn="ctr">
              <a:buNone/>
            </a:pPr>
            <a:r>
              <a:rPr lang="el-GR" b="1" i="1" dirty="0">
                <a:effectLst>
                  <a:outerShdw blurRad="38100" dist="38100" dir="2700000" algn="tl">
                    <a:srgbClr val="000000">
                      <a:alpha val="43137"/>
                    </a:srgbClr>
                  </a:outerShdw>
                </a:effectLst>
              </a:rPr>
              <a:t>Η ναυτιλία αποτελώντας έναν από τους σημαντικότερους κλάδους μεταφοράς αγαθών και επιβατών σε παγκόσμιο επίπεδο, εξελίσσεται γοργά με άρμα τον ψηφιακό μετασχηματισμό </a:t>
            </a:r>
            <a:r>
              <a:rPr lang="el-GR" b="1" i="1" dirty="0" err="1">
                <a:effectLst>
                  <a:outerShdw blurRad="38100" dist="38100" dir="2700000" algn="tl">
                    <a:srgbClr val="000000">
                      <a:alpha val="43137"/>
                    </a:srgbClr>
                  </a:outerShdw>
                </a:effectLst>
              </a:rPr>
              <a:t>ενδοεταιρικών</a:t>
            </a:r>
            <a:r>
              <a:rPr lang="el-GR" b="1" i="1" dirty="0">
                <a:effectLst>
                  <a:outerShdw blurRad="38100" dist="38100" dir="2700000" algn="tl">
                    <a:srgbClr val="000000">
                      <a:alpha val="43137"/>
                    </a:srgbClr>
                  </a:outerShdw>
                </a:effectLst>
              </a:rPr>
              <a:t> διαδικασιών αλλά  και πλοίων.</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554" y="0"/>
            <a:ext cx="4174134"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70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ΚΥΒΕΡΝΟΑΣΦΑΛΕΙΑ</a:t>
            </a:r>
          </a:p>
        </p:txBody>
      </p:sp>
      <p:sp>
        <p:nvSpPr>
          <p:cNvPr id="3" name="Θέση περιεχομένου 2"/>
          <p:cNvSpPr>
            <a:spLocks noGrp="1"/>
          </p:cNvSpPr>
          <p:nvPr>
            <p:ph idx="1"/>
          </p:nvPr>
        </p:nvSpPr>
        <p:spPr>
          <a:xfrm>
            <a:off x="395536" y="2883362"/>
            <a:ext cx="8507288" cy="3569974"/>
          </a:xfrm>
        </p:spPr>
        <p:txBody>
          <a:bodyPr>
            <a:normAutofit fontScale="92500" lnSpcReduction="20000"/>
          </a:bodyPr>
          <a:lstStyle/>
          <a:p>
            <a:pPr marL="118872" indent="0" algn="just">
              <a:buNone/>
            </a:pPr>
            <a:r>
              <a:rPr lang="el-GR" dirty="0"/>
              <a:t>Δεν υπάρχει τυποποιημένος, καθολικά αποδεκτός ορισμός της </a:t>
            </a:r>
            <a:r>
              <a:rPr lang="el-GR" dirty="0" err="1"/>
              <a:t>κυβερνοασφάλειας</a:t>
            </a:r>
            <a:r>
              <a:rPr lang="el-GR" dirty="0"/>
              <a:t>. Ο όρος αυτός σε γενικές γραμμές καλύπτει το σύνολο των διασφαλίσεων και μέτρων που υιοθετούνται για την προστασία των συστημάτων πληροφοριών και των χρηστών τους έναντι μη εξουσιοδοτημένης πρόσβασης, επιθέσεων και ζημίας, ώστε να εξασφαλίζονται η εμπιστευτικότητα, η ακεραιότητα και η διαθεσιμότητα των δεδομένων.</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84784"/>
            <a:ext cx="2497460" cy="139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71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ΨΗΦΙΟΠΟΙΗΣΗ ΤΗΣ ΝΑΥΤΙΛΙΑΣ</a:t>
            </a:r>
          </a:p>
        </p:txBody>
      </p:sp>
      <p:sp>
        <p:nvSpPr>
          <p:cNvPr id="3" name="Θέση περιεχομένου 2"/>
          <p:cNvSpPr>
            <a:spLocks noGrp="1"/>
          </p:cNvSpPr>
          <p:nvPr>
            <p:ph idx="1"/>
          </p:nvPr>
        </p:nvSpPr>
        <p:spPr>
          <a:xfrm>
            <a:off x="430866" y="1556792"/>
            <a:ext cx="8229600" cy="3526017"/>
          </a:xfrm>
        </p:spPr>
        <p:txBody>
          <a:bodyPr>
            <a:normAutofit lnSpcReduction="10000"/>
          </a:bodyPr>
          <a:lstStyle/>
          <a:p>
            <a:r>
              <a:rPr lang="el-GR" dirty="0"/>
              <a:t>Ο τομέας της πληροφορικής έχει την ευχέρεια να παίξει σημαντικό ρόλο στην πρόοδο της ναυτιλίας, με την απαίτηση για διαρκή και </a:t>
            </a:r>
            <a:r>
              <a:rPr lang="el-GR" dirty="0" err="1"/>
              <a:t>online</a:t>
            </a:r>
            <a:r>
              <a:rPr lang="el-GR" dirty="0"/>
              <a:t> επικοινωνία</a:t>
            </a:r>
          </a:p>
          <a:p>
            <a:r>
              <a:rPr lang="el-GR" dirty="0"/>
              <a:t>Η παροχή λογισμικού διαδραματίζει καθοριστικό ρόλο σε όλες τις υπηρεσίες της </a:t>
            </a:r>
            <a:r>
              <a:rPr lang="el-GR" dirty="0" err="1"/>
              <a:t>ναυτίλίας</a:t>
            </a: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95" y="4509120"/>
            <a:ext cx="3911383" cy="205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34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ΑΝΑΓΚΗ ΤΩΝ ΣΥΣΤΗΜΑΤΩΝ ΠΛΗΡΟΦΟΡΙΚΗΣ </a:t>
            </a:r>
          </a:p>
        </p:txBody>
      </p:sp>
      <p:sp>
        <p:nvSpPr>
          <p:cNvPr id="3" name="Θέση περιεχομένου 2"/>
          <p:cNvSpPr>
            <a:spLocks noGrp="1"/>
          </p:cNvSpPr>
          <p:nvPr>
            <p:ph idx="1"/>
          </p:nvPr>
        </p:nvSpPr>
        <p:spPr/>
        <p:txBody>
          <a:bodyPr>
            <a:normAutofit/>
          </a:bodyPr>
          <a:lstStyle/>
          <a:p>
            <a:pPr marL="118872" indent="0">
              <a:buNone/>
            </a:pPr>
            <a:r>
              <a:rPr lang="el-GR" dirty="0"/>
              <a:t>Καθοριστικό πρόβλημα λογίζεται το γεγονός πως με την αισθητή ανοδική τάση της ψηφιοποίησης του εξοπλισμού της γέφυρας, όπως συμβαίνει για παράδειγμα στην περίπτωση του συστήματος ECDIS, οι ναυτικές εκδόσεις κλπ, υφίσταται μια αισθητή ανοδική τάση της απαίτησης να επιτρέπεται η πρόσβαση στο </a:t>
            </a:r>
            <a:r>
              <a:rPr lang="el-GR" dirty="0" err="1"/>
              <a:t>internet</a:t>
            </a:r>
            <a:r>
              <a:rPr lang="el-GR" dirty="0"/>
              <a:t> στη γέφυρα για ενημερώσεις, λήψεις δεδομένων κλπ</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906" y="783820"/>
            <a:ext cx="259690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3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ΔΙΚΤΥΟ ΣΤΗ ΝΑΥΤΙΛΙΑ</a:t>
            </a:r>
          </a:p>
        </p:txBody>
      </p:sp>
      <p:sp>
        <p:nvSpPr>
          <p:cNvPr id="3" name="Θέση περιεχομένου 2"/>
          <p:cNvSpPr>
            <a:spLocks noGrp="1"/>
          </p:cNvSpPr>
          <p:nvPr>
            <p:ph idx="1"/>
          </p:nvPr>
        </p:nvSpPr>
        <p:spPr>
          <a:xfrm>
            <a:off x="395536" y="1415151"/>
            <a:ext cx="8229600" cy="3526017"/>
          </a:xfrm>
        </p:spPr>
        <p:txBody>
          <a:bodyPr>
            <a:normAutofit lnSpcReduction="10000"/>
          </a:bodyPr>
          <a:lstStyle/>
          <a:p>
            <a:pPr marL="118872" indent="0">
              <a:buNone/>
            </a:pPr>
            <a:r>
              <a:rPr lang="el-GR" dirty="0"/>
              <a:t>Ένα σύστημα </a:t>
            </a:r>
            <a:r>
              <a:rPr lang="el-GR" dirty="0" err="1"/>
              <a:t>client</a:t>
            </a:r>
            <a:r>
              <a:rPr lang="el-GR" dirty="0"/>
              <a:t>-</a:t>
            </a:r>
            <a:r>
              <a:rPr lang="el-GR" dirty="0" err="1"/>
              <a:t>server</a:t>
            </a:r>
            <a:r>
              <a:rPr lang="el-GR" dirty="0"/>
              <a:t> είναι ένα χρήσιμο σύστημα όπου το δίκτυο ενώνει τους διάφορους υπολογιστικούς πόρους, προκειμένου οι </a:t>
            </a:r>
            <a:r>
              <a:rPr lang="el-GR" dirty="0" err="1"/>
              <a:t>clients</a:t>
            </a:r>
            <a:r>
              <a:rPr lang="el-GR" dirty="0"/>
              <a:t> να έχουν τη δυνατότητα να ζητήσουν υπηρεσίες από έναν </a:t>
            </a:r>
            <a:r>
              <a:rPr lang="el-GR" dirty="0" err="1"/>
              <a:t>server</a:t>
            </a:r>
            <a:r>
              <a:rPr lang="el-GR" dirty="0"/>
              <a:t>, που παρέχει δεδομένα είτε επιπλέον υπολογιστική ισχύ</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62" y="4365104"/>
            <a:ext cx="3629406" cy="226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57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ΣΧΕΔΙΑΣΗ ΔΙΚΤΥΟΥ ΣΤΗ ΝΑΥΤΙΛΙΑ</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2" t="38347" r="23792" b="20933"/>
          <a:stretch/>
        </p:blipFill>
        <p:spPr bwMode="auto">
          <a:xfrm>
            <a:off x="1187624" y="1954948"/>
            <a:ext cx="6695527" cy="390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46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ΕΦΑΡΜΟΓΕΣ ΠΛΗΡΟΦΟΡΙΚΗΣ ΣΤΗ ΝΑΥΤΙΛΙΑ</a:t>
            </a:r>
          </a:p>
        </p:txBody>
      </p:sp>
      <p:sp>
        <p:nvSpPr>
          <p:cNvPr id="3" name="Θέση περιεχομένου 2"/>
          <p:cNvSpPr>
            <a:spLocks noGrp="1"/>
          </p:cNvSpPr>
          <p:nvPr>
            <p:ph idx="1"/>
          </p:nvPr>
        </p:nvSpPr>
        <p:spPr/>
        <p:txBody>
          <a:bodyPr/>
          <a:lstStyle/>
          <a:p>
            <a:r>
              <a:rPr lang="el-GR" dirty="0"/>
              <a:t>Συστήματα ελέγχου κώδικα ΙSM και ΙSPS</a:t>
            </a:r>
          </a:p>
          <a:p>
            <a:r>
              <a:rPr lang="el-GR" dirty="0"/>
              <a:t>Συστήματα τηλεδιάσκεψης και εποπτείας καταγραφής εμπορευμάτων</a:t>
            </a:r>
          </a:p>
          <a:p>
            <a:r>
              <a:rPr lang="el-GR" dirty="0"/>
              <a:t>Συστήματα ηλεκτρονικών προμηθειών και θαλάσσιων ηλεκτρονικών αγορών </a:t>
            </a:r>
          </a:p>
          <a:p>
            <a:r>
              <a:rPr lang="el-GR" dirty="0"/>
              <a:t>Συστήματα διαχείρισης πληρώματος, ταξιδιού και ναυλώσεων Συστήματα οικονομικής διαχείρισης</a:t>
            </a:r>
          </a:p>
        </p:txBody>
      </p:sp>
    </p:spTree>
    <p:extLst>
      <p:ext uri="{BB962C8B-B14F-4D97-AF65-F5344CB8AC3E}">
        <p14:creationId xmlns:p14="http://schemas.microsoft.com/office/powerpoint/2010/main" val="286233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ΠΕΡΙΕΧΟΜΕΝΑ ΚΥΒΕΡΝΟΑΣΦΑΛΕΙΑΣ</a:t>
            </a:r>
          </a:p>
        </p:txBody>
      </p:sp>
      <p:sp>
        <p:nvSpPr>
          <p:cNvPr id="3" name="Θέση περιεχομένου 2"/>
          <p:cNvSpPr>
            <a:spLocks noGrp="1"/>
          </p:cNvSpPr>
          <p:nvPr>
            <p:ph idx="1"/>
          </p:nvPr>
        </p:nvSpPr>
        <p:spPr>
          <a:xfrm>
            <a:off x="467544" y="1916832"/>
            <a:ext cx="3826768" cy="4102081"/>
          </a:xfrm>
        </p:spPr>
        <p:txBody>
          <a:bodyPr/>
          <a:lstStyle/>
          <a:p>
            <a:r>
              <a:rPr lang="el-GR" dirty="0"/>
              <a:t>ΚΥΒΕΡΝΟΧΩΡΟΣ</a:t>
            </a:r>
          </a:p>
          <a:p>
            <a:r>
              <a:rPr lang="el-GR" dirty="0"/>
              <a:t>ΑΠΕΙΛΕΣ</a:t>
            </a:r>
          </a:p>
          <a:p>
            <a:r>
              <a:rPr lang="el-GR" dirty="0"/>
              <a:t>ΧΡΗΣΤΕΣ</a:t>
            </a:r>
          </a:p>
          <a:p>
            <a:r>
              <a:rPr lang="el-GR" dirty="0"/>
              <a:t>ΠΡΑΚΤΙΚΕΣ</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389551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913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98A08A03F1C1664585AAACAE8D3E878B" ma:contentTypeVersion="2" ma:contentTypeDescription="Δημιουργία νέου εγγράφου" ma:contentTypeScope="" ma:versionID="33fdcdc7d259edeea83b3943a0783173">
  <xsd:schema xmlns:xsd="http://www.w3.org/2001/XMLSchema" xmlns:xs="http://www.w3.org/2001/XMLSchema" xmlns:p="http://schemas.microsoft.com/office/2006/metadata/properties" xmlns:ns2="001980ad-daad-4a9b-b410-0559d8257cae" targetNamespace="http://schemas.microsoft.com/office/2006/metadata/properties" ma:root="true" ma:fieldsID="75f94de383cb69146db363c3bf336d73" ns2:_="">
    <xsd:import namespace="001980ad-daad-4a9b-b410-0559d8257ca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980ad-daad-4a9b-b410-0559d8257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6CFE0D-B52D-4346-ADDC-2C1995538963}">
  <ds:schemaRefs>
    <ds:schemaRef ds:uri="http://schemas.microsoft.com/sharepoint/v3/contenttype/forms"/>
  </ds:schemaRefs>
</ds:datastoreItem>
</file>

<file path=customXml/itemProps2.xml><?xml version="1.0" encoding="utf-8"?>
<ds:datastoreItem xmlns:ds="http://schemas.openxmlformats.org/officeDocument/2006/customXml" ds:itemID="{F2E80D92-7E84-41FE-927A-3769C54E0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1980ad-daad-4a9b-b410-0559d8257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CEA914-DD96-4F09-AF98-6A86BFECCCD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Module</Template>
  <TotalTime>52</TotalTime>
  <Words>414</Words>
  <Application>Microsoft Office PowerPoint</Application>
  <PresentationFormat>Προβολή στην οθόνη (4:3)</PresentationFormat>
  <Paragraphs>27</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Corbel</vt:lpstr>
      <vt:lpstr>Wingdings</vt:lpstr>
      <vt:lpstr>Wingdings 2</vt:lpstr>
      <vt:lpstr>Wingdings 3</vt:lpstr>
      <vt:lpstr>Λειτουργική μονάδα</vt:lpstr>
      <vt:lpstr>Η ΚΥΒΕΡΝΟΑΣΦΑΛΕΙΑ ΣΤΗ ΝΑΥΤΙΛΙΑ  </vt:lpstr>
      <vt:lpstr>Παρουσίαση του PowerPoint</vt:lpstr>
      <vt:lpstr>ΚΥΒΕΡΝΟΑΣΦΑΛΕΙΑ</vt:lpstr>
      <vt:lpstr>ΨΗΦΙΟΠΟΙΗΣΗ ΤΗΣ ΝΑΥΤΙΛΙΑΣ</vt:lpstr>
      <vt:lpstr>Η ΑΝΑΓΚΗ ΤΩΝ ΣΥΣΤΗΜΑΤΩΝ ΠΛΗΡΟΦΟΡΙΚΗΣ </vt:lpstr>
      <vt:lpstr>ΤΟ ΔΙΚΤΥΟ ΣΤΗ ΝΑΥΤΙΛΙΑ</vt:lpstr>
      <vt:lpstr>ΣΧΕΔΙΑΣΗ ΔΙΚΤΥΟΥ ΣΤΗ ΝΑΥΤΙΛΙΑ</vt:lpstr>
      <vt:lpstr>ΕΦΑΡΜΟΓΕΣ ΠΛΗΡΟΦΟΡΙΚΗΣ ΣΤΗ ΝΑΥΤΙΛΙΑ</vt:lpstr>
      <vt:lpstr>ΠΕΡΙΕΧΟΜΕΝΑ ΚΥΒΕΡΝΟΑΣΦΑΛΕΙΑΣ</vt:lpstr>
      <vt:lpstr>ΠΡΟΚΛΗΣΕΙΣ</vt:lpstr>
      <vt:lpstr>ΜΕΛΕΤΗ ΠΕΡΙΠΤΩΣΗΣ ΠΡΟΣ ΣΥΖΗΤΗΣΗ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ΚΥΒΕΡΝΟΑΣΦΑΛΕΙΑ ΣΤΗ ΝΑΥΤΙΛΙΑ</dc:title>
  <dc:creator>vasilia</dc:creator>
  <cp:lastModifiedBy>giota ilio</cp:lastModifiedBy>
  <cp:revision>14</cp:revision>
  <dcterms:created xsi:type="dcterms:W3CDTF">2022-03-15T16:48:57Z</dcterms:created>
  <dcterms:modified xsi:type="dcterms:W3CDTF">2023-04-03T11:11:00Z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0x01010098A08A03F1C1664585AAACAE8D3E878B</vt:lpwstr>
  </property>
</Properties>
</file>