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349CDAE6-B38A-434F-ABC3-F575F5756E69}" type="datetimeFigureOut">
              <a:rPr lang="el-GR" smtClean="0"/>
              <a:pPr/>
              <a:t>27/4/2021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F710F1F-B2C5-4007-B2B4-71147DD4E39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49CDAE6-B38A-434F-ABC3-F575F5756E69}" type="datetimeFigureOut">
              <a:rPr lang="el-GR" smtClean="0"/>
              <a:pPr/>
              <a:t>27/4/2021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F710F1F-B2C5-4007-B2B4-71147DD4E39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49CDAE6-B38A-434F-ABC3-F575F5756E69}" type="datetimeFigureOut">
              <a:rPr lang="el-GR" smtClean="0"/>
              <a:pPr/>
              <a:t>27/4/2021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F710F1F-B2C5-4007-B2B4-71147DD4E39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49CDAE6-B38A-434F-ABC3-F575F5756E69}" type="datetimeFigureOut">
              <a:rPr lang="el-GR" smtClean="0"/>
              <a:pPr/>
              <a:t>27/4/2021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F710F1F-B2C5-4007-B2B4-71147DD4E39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49CDAE6-B38A-434F-ABC3-F575F5756E69}" type="datetimeFigureOut">
              <a:rPr lang="el-GR" smtClean="0"/>
              <a:pPr/>
              <a:t>27/4/2021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F710F1F-B2C5-4007-B2B4-71147DD4E39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349CDAE6-B38A-434F-ABC3-F575F5756E69}" type="datetimeFigureOut">
              <a:rPr lang="el-GR" smtClean="0"/>
              <a:pPr/>
              <a:t>27/4/2021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F710F1F-B2C5-4007-B2B4-71147DD4E39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349CDAE6-B38A-434F-ABC3-F575F5756E69}" type="datetimeFigureOut">
              <a:rPr lang="el-GR" smtClean="0"/>
              <a:pPr/>
              <a:t>27/4/2021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F710F1F-B2C5-4007-B2B4-71147DD4E39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349CDAE6-B38A-434F-ABC3-F575F5756E69}" type="datetimeFigureOut">
              <a:rPr lang="el-GR" smtClean="0"/>
              <a:pPr/>
              <a:t>27/4/2021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F710F1F-B2C5-4007-B2B4-71147DD4E39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49CDAE6-B38A-434F-ABC3-F575F5756E69}" type="datetimeFigureOut">
              <a:rPr lang="el-GR" smtClean="0"/>
              <a:pPr/>
              <a:t>27/4/2021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F710F1F-B2C5-4007-B2B4-71147DD4E39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49CDAE6-B38A-434F-ABC3-F575F5756E69}" type="datetimeFigureOut">
              <a:rPr lang="el-GR" smtClean="0"/>
              <a:pPr/>
              <a:t>27/4/2021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F710F1F-B2C5-4007-B2B4-71147DD4E39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49CDAE6-B38A-434F-ABC3-F575F5756E69}" type="datetimeFigureOut">
              <a:rPr lang="el-GR" smtClean="0"/>
              <a:pPr/>
              <a:t>27/4/2021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F710F1F-B2C5-4007-B2B4-71147DD4E39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9CDAE6-B38A-434F-ABC3-F575F5756E69}" type="datetimeFigureOut">
              <a:rPr lang="el-GR" smtClean="0"/>
              <a:pPr/>
              <a:t>27/4/2021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710F1F-B2C5-4007-B2B4-71147DD4E39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901014" cy="1654164"/>
          </a:xfrm>
        </p:spPr>
        <p:txBody>
          <a:bodyPr>
            <a:normAutofit fontScale="90000"/>
          </a:bodyPr>
          <a:lstStyle/>
          <a:p>
            <a:r>
              <a:rPr lang="el-GR" sz="1800" dirty="0" smtClean="0"/>
              <a:t>ΠΑΡΑΔΕΙΓΜΑ 20 </a:t>
            </a:r>
            <a:br>
              <a:rPr lang="el-GR" sz="1800" dirty="0" smtClean="0"/>
            </a:br>
            <a:r>
              <a:rPr lang="el-GR" sz="1800" dirty="0" smtClean="0"/>
              <a:t>Σε ώρα </a:t>
            </a:r>
            <a:r>
              <a:rPr lang="en-US" sz="1800" b="1" dirty="0" smtClean="0"/>
              <a:t>GMT</a:t>
            </a:r>
            <a:r>
              <a:rPr lang="el-GR" sz="1800" b="1" dirty="0" smtClean="0"/>
              <a:t> 14 ω 44 λ 35 δ </a:t>
            </a:r>
            <a:r>
              <a:rPr lang="el-GR" sz="1800" dirty="0" smtClean="0"/>
              <a:t>της </a:t>
            </a:r>
            <a:r>
              <a:rPr lang="el-GR" sz="1800" b="1" dirty="0" smtClean="0"/>
              <a:t>14/05/198</a:t>
            </a:r>
            <a:r>
              <a:rPr lang="el-GR" sz="1800" dirty="0" smtClean="0"/>
              <a:t>2 παρατηρήθηκε ο ήλιος από στίγμα το μήκος του οποίου ήταν </a:t>
            </a:r>
            <a:r>
              <a:rPr lang="el-GR" sz="1800" b="1" dirty="0" smtClean="0"/>
              <a:t>35 ◦ 40‘ Α</a:t>
            </a:r>
            <a:r>
              <a:rPr lang="el-GR" sz="1800" dirty="0" smtClean="0"/>
              <a:t>. Ποια η τοπική δυτική ωρική γωνία </a:t>
            </a:r>
            <a:r>
              <a:rPr lang="el-GR" sz="1800" b="1" dirty="0" smtClean="0"/>
              <a:t>(</a:t>
            </a:r>
            <a:r>
              <a:rPr lang="en-US" sz="1800" b="1" dirty="0" smtClean="0"/>
              <a:t>LHA)</a:t>
            </a:r>
            <a:r>
              <a:rPr lang="en-US" sz="1800" dirty="0" smtClean="0"/>
              <a:t> </a:t>
            </a:r>
            <a:r>
              <a:rPr lang="el-GR" sz="1800" dirty="0" smtClean="0"/>
              <a:t>και η κλίση του ηλίου κατά την στιγμή της παρατηρήσεως.</a:t>
            </a:r>
            <a:br>
              <a:rPr lang="el-GR" sz="1800" dirty="0" smtClean="0"/>
            </a:br>
            <a:r>
              <a:rPr lang="el-GR" sz="1800" dirty="0" smtClean="0"/>
              <a:t>ΛΥΣΗ </a:t>
            </a:r>
            <a:r>
              <a:rPr lang="en-US" sz="1800" dirty="0" smtClean="0"/>
              <a:t>:  </a:t>
            </a:r>
            <a:r>
              <a:rPr lang="el-GR" sz="1800" dirty="0" smtClean="0"/>
              <a:t>Πάμε στην </a:t>
            </a:r>
            <a:r>
              <a:rPr lang="el-GR" sz="1800" b="1" dirty="0" smtClean="0"/>
              <a:t>σελ. 87 </a:t>
            </a:r>
            <a:r>
              <a:rPr lang="el-GR" sz="1800" dirty="0" smtClean="0"/>
              <a:t>του βιβλίου </a:t>
            </a:r>
            <a:r>
              <a:rPr lang="el-GR" sz="1800" b="1" dirty="0" smtClean="0"/>
              <a:t>ΝΑΥΤΙΛΙΑΣ ΙΙ  </a:t>
            </a:r>
            <a:r>
              <a:rPr lang="el-GR" sz="1800" dirty="0" smtClean="0"/>
              <a:t>και με την </a:t>
            </a:r>
            <a:r>
              <a:rPr lang="el-GR" sz="1800" b="1" dirty="0" err="1" smtClean="0"/>
              <a:t>Ημερ</a:t>
            </a:r>
            <a:r>
              <a:rPr lang="el-GR" sz="1800" b="1" dirty="0" smtClean="0"/>
              <a:t>/νια</a:t>
            </a:r>
            <a:r>
              <a:rPr lang="el-GR" sz="1800" dirty="0" smtClean="0"/>
              <a:t> και την ώρα </a:t>
            </a:r>
            <a:r>
              <a:rPr lang="el-GR" sz="1800" b="1" dirty="0" smtClean="0"/>
              <a:t> </a:t>
            </a:r>
            <a:r>
              <a:rPr lang="en-US" sz="1800" b="1" dirty="0" smtClean="0"/>
              <a:t>GMT 1400</a:t>
            </a:r>
            <a:r>
              <a:rPr lang="en-US" sz="1800" dirty="0" smtClean="0"/>
              <a:t> </a:t>
            </a:r>
            <a:r>
              <a:rPr lang="el-GR" sz="1800" dirty="0" smtClean="0"/>
              <a:t> στην στήλη </a:t>
            </a:r>
            <a:r>
              <a:rPr lang="en-US" sz="1800" b="1" dirty="0" smtClean="0"/>
              <a:t>SUN</a:t>
            </a:r>
            <a:r>
              <a:rPr lang="en-US" sz="1800" dirty="0" smtClean="0"/>
              <a:t> </a:t>
            </a:r>
            <a:r>
              <a:rPr lang="el-GR" sz="1800" dirty="0" smtClean="0"/>
              <a:t>παίρνουμε την  </a:t>
            </a:r>
            <a:r>
              <a:rPr lang="en-US" sz="1800" b="1" dirty="0" smtClean="0"/>
              <a:t>GHA</a:t>
            </a:r>
            <a:r>
              <a:rPr lang="en-US" sz="1800" dirty="0" smtClean="0"/>
              <a:t> </a:t>
            </a:r>
            <a:r>
              <a:rPr lang="el-GR" sz="1800" dirty="0" smtClean="0"/>
              <a:t>του ηλίου και την </a:t>
            </a:r>
            <a:r>
              <a:rPr lang="el-GR" sz="1800" b="1" dirty="0" smtClean="0"/>
              <a:t>κλίση</a:t>
            </a:r>
            <a:r>
              <a:rPr lang="el-GR" sz="1800" dirty="0" smtClean="0"/>
              <a:t> </a:t>
            </a:r>
            <a:r>
              <a:rPr lang="en-US" sz="1800" b="1" dirty="0" smtClean="0"/>
              <a:t>Dec</a:t>
            </a:r>
            <a:r>
              <a:rPr lang="en-US" sz="1800" dirty="0" smtClean="0"/>
              <a:t>.</a:t>
            </a:r>
            <a:r>
              <a:rPr lang="el-GR" sz="1800" dirty="0" smtClean="0"/>
              <a:t> μαζί με την διόρθωση ης</a:t>
            </a:r>
            <a:r>
              <a:rPr lang="en-US" sz="1800" dirty="0" smtClean="0"/>
              <a:t> </a:t>
            </a:r>
            <a:r>
              <a:rPr lang="en-US" sz="1800" b="1" dirty="0" smtClean="0"/>
              <a:t>d. corr.</a:t>
            </a:r>
            <a:endParaRPr lang="el-GR" sz="1800" b="1" dirty="0"/>
          </a:p>
        </p:txBody>
      </p:sp>
      <p:graphicFrame>
        <p:nvGraphicFramePr>
          <p:cNvPr id="5" name="4 - Αντικείμενο"/>
          <p:cNvGraphicFramePr>
            <a:graphicFrameLocks noChangeAspect="1"/>
          </p:cNvGraphicFramePr>
          <p:nvPr/>
        </p:nvGraphicFramePr>
        <p:xfrm>
          <a:off x="4143372" y="2000240"/>
          <a:ext cx="101600" cy="165100"/>
        </p:xfrm>
        <a:graphic>
          <a:graphicData uri="http://schemas.openxmlformats.org/presentationml/2006/ole">
            <p:oleObj spid="_x0000_s1027" name="Equation" r:id="rId3" imgW="101520" imgH="164880" progId="">
              <p:embed/>
            </p:oleObj>
          </a:graphicData>
        </a:graphic>
      </p:graphicFrame>
      <p:pic>
        <p:nvPicPr>
          <p:cNvPr id="1028" name="Picture 4"/>
          <p:cNvPicPr>
            <a:picLocks noChangeAspect="1" noChangeArrowheads="1"/>
          </p:cNvPicPr>
          <p:nvPr/>
        </p:nvPicPr>
        <p:blipFill>
          <a:blip r:embed="rId4" cstate="print"/>
          <a:srcRect/>
          <a:stretch>
            <a:fillRect/>
          </a:stretch>
        </p:blipFill>
        <p:spPr bwMode="auto">
          <a:xfrm>
            <a:off x="4286248" y="3714752"/>
            <a:ext cx="1785950" cy="341693"/>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cstate="print"/>
          <a:srcRect/>
          <a:stretch>
            <a:fillRect/>
          </a:stretch>
        </p:blipFill>
        <p:spPr bwMode="auto">
          <a:xfrm>
            <a:off x="2357422" y="2285992"/>
            <a:ext cx="4929222" cy="3786214"/>
          </a:xfrm>
          <a:prstGeom prst="rect">
            <a:avLst/>
          </a:prstGeom>
          <a:noFill/>
          <a:ln w="38100">
            <a:noFill/>
            <a:miter lim="800000"/>
            <a:headEnd/>
            <a:tailEnd/>
          </a:ln>
          <a:effectLst/>
        </p:spPr>
      </p:pic>
      <p:sp>
        <p:nvSpPr>
          <p:cNvPr id="15" name="14 - Ελεύθερη σχεδίαση"/>
          <p:cNvSpPr/>
          <p:nvPr/>
        </p:nvSpPr>
        <p:spPr>
          <a:xfrm>
            <a:off x="4075544" y="5556738"/>
            <a:ext cx="1347699" cy="358338"/>
          </a:xfrm>
          <a:custGeom>
            <a:avLst/>
            <a:gdLst>
              <a:gd name="connsiteX0" fmla="*/ 1185773 w 1347699"/>
              <a:gd name="connsiteY0" fmla="*/ 56271 h 358338"/>
              <a:gd name="connsiteX1" fmla="*/ 412050 w 1347699"/>
              <a:gd name="connsiteY1" fmla="*/ 28136 h 358338"/>
              <a:gd name="connsiteX2" fmla="*/ 299508 w 1347699"/>
              <a:gd name="connsiteY2" fmla="*/ 14068 h 358338"/>
              <a:gd name="connsiteX3" fmla="*/ 130696 w 1347699"/>
              <a:gd name="connsiteY3" fmla="*/ 0 h 358338"/>
              <a:gd name="connsiteX4" fmla="*/ 18154 w 1347699"/>
              <a:gd name="connsiteY4" fmla="*/ 14068 h 358338"/>
              <a:gd name="connsiteX5" fmla="*/ 32222 w 1347699"/>
              <a:gd name="connsiteY5" fmla="*/ 84407 h 358338"/>
              <a:gd name="connsiteX6" fmla="*/ 46290 w 1347699"/>
              <a:gd name="connsiteY6" fmla="*/ 140677 h 358338"/>
              <a:gd name="connsiteX7" fmla="*/ 88493 w 1347699"/>
              <a:gd name="connsiteY7" fmla="*/ 154745 h 358338"/>
              <a:gd name="connsiteX8" fmla="*/ 172899 w 1347699"/>
              <a:gd name="connsiteY8" fmla="*/ 239151 h 358338"/>
              <a:gd name="connsiteX9" fmla="*/ 257305 w 1347699"/>
              <a:gd name="connsiteY9" fmla="*/ 295422 h 358338"/>
              <a:gd name="connsiteX10" fmla="*/ 397982 w 1347699"/>
              <a:gd name="connsiteY10" fmla="*/ 281354 h 358338"/>
              <a:gd name="connsiteX11" fmla="*/ 1298314 w 1347699"/>
              <a:gd name="connsiteY11" fmla="*/ 253219 h 358338"/>
              <a:gd name="connsiteX12" fmla="*/ 1326450 w 1347699"/>
              <a:gd name="connsiteY12" fmla="*/ 225084 h 358338"/>
              <a:gd name="connsiteX13" fmla="*/ 1340518 w 1347699"/>
              <a:gd name="connsiteY13" fmla="*/ 168813 h 358338"/>
              <a:gd name="connsiteX14" fmla="*/ 1298314 w 1347699"/>
              <a:gd name="connsiteY14" fmla="*/ 154745 h 358338"/>
              <a:gd name="connsiteX15" fmla="*/ 1185773 w 1347699"/>
              <a:gd name="connsiteY15" fmla="*/ 140677 h 358338"/>
              <a:gd name="connsiteX16" fmla="*/ 1143570 w 1347699"/>
              <a:gd name="connsiteY16" fmla="*/ 98474 h 358338"/>
              <a:gd name="connsiteX17" fmla="*/ 1129502 w 1347699"/>
              <a:gd name="connsiteY17" fmla="*/ 56271 h 358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47699" h="358338">
                <a:moveTo>
                  <a:pt x="1185773" y="56271"/>
                </a:moveTo>
                <a:lnTo>
                  <a:pt x="412050" y="28136"/>
                </a:lnTo>
                <a:cubicBezTo>
                  <a:pt x="374287" y="26338"/>
                  <a:pt x="337126" y="17830"/>
                  <a:pt x="299508" y="14068"/>
                </a:cubicBezTo>
                <a:cubicBezTo>
                  <a:pt x="243323" y="8449"/>
                  <a:pt x="186967" y="4689"/>
                  <a:pt x="130696" y="0"/>
                </a:cubicBezTo>
                <a:lnTo>
                  <a:pt x="18154" y="14068"/>
                </a:lnTo>
                <a:cubicBezTo>
                  <a:pt x="0" y="29629"/>
                  <a:pt x="27035" y="61066"/>
                  <a:pt x="32222" y="84407"/>
                </a:cubicBezTo>
                <a:cubicBezTo>
                  <a:pt x="36416" y="103281"/>
                  <a:pt x="34212" y="125580"/>
                  <a:pt x="46290" y="140677"/>
                </a:cubicBezTo>
                <a:cubicBezTo>
                  <a:pt x="55553" y="152256"/>
                  <a:pt x="74425" y="150056"/>
                  <a:pt x="88493" y="154745"/>
                </a:cubicBezTo>
                <a:cubicBezTo>
                  <a:pt x="126488" y="211739"/>
                  <a:pt x="107464" y="193346"/>
                  <a:pt x="172899" y="239151"/>
                </a:cubicBezTo>
                <a:cubicBezTo>
                  <a:pt x="200601" y="258542"/>
                  <a:pt x="257305" y="295422"/>
                  <a:pt x="257305" y="295422"/>
                </a:cubicBezTo>
                <a:cubicBezTo>
                  <a:pt x="304197" y="290733"/>
                  <a:pt x="350874" y="282681"/>
                  <a:pt x="397982" y="281354"/>
                </a:cubicBezTo>
                <a:cubicBezTo>
                  <a:pt x="1304623" y="255815"/>
                  <a:pt x="982965" y="358338"/>
                  <a:pt x="1298314" y="253219"/>
                </a:cubicBezTo>
                <a:cubicBezTo>
                  <a:pt x="1307693" y="243841"/>
                  <a:pt x="1320518" y="236947"/>
                  <a:pt x="1326450" y="225084"/>
                </a:cubicBezTo>
                <a:cubicBezTo>
                  <a:pt x="1335097" y="207791"/>
                  <a:pt x="1347699" y="186764"/>
                  <a:pt x="1340518" y="168813"/>
                </a:cubicBezTo>
                <a:cubicBezTo>
                  <a:pt x="1335011" y="155045"/>
                  <a:pt x="1312904" y="157398"/>
                  <a:pt x="1298314" y="154745"/>
                </a:cubicBezTo>
                <a:cubicBezTo>
                  <a:pt x="1261118" y="147982"/>
                  <a:pt x="1223287" y="145366"/>
                  <a:pt x="1185773" y="140677"/>
                </a:cubicBezTo>
                <a:cubicBezTo>
                  <a:pt x="1171705" y="126609"/>
                  <a:pt x="1154606" y="115027"/>
                  <a:pt x="1143570" y="98474"/>
                </a:cubicBezTo>
                <a:cubicBezTo>
                  <a:pt x="1135345" y="86136"/>
                  <a:pt x="1129502" y="56271"/>
                  <a:pt x="1129502" y="56271"/>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9" name="18 - Ευθύγραμμο βέλος σύνδεσης"/>
          <p:cNvCxnSpPr/>
          <p:nvPr/>
        </p:nvCxnSpPr>
        <p:spPr>
          <a:xfrm>
            <a:off x="2643174" y="4143380"/>
            <a:ext cx="1500198" cy="135732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19 - Ορθογώνιο"/>
          <p:cNvSpPr/>
          <p:nvPr/>
        </p:nvSpPr>
        <p:spPr>
          <a:xfrm>
            <a:off x="2214546" y="3714752"/>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GHA</a:t>
            </a:r>
            <a:endParaRPr lang="el-GR" dirty="0"/>
          </a:p>
        </p:txBody>
      </p:sp>
      <p:sp>
        <p:nvSpPr>
          <p:cNvPr id="21" name="20 - Ελεύθερη σχεδίαση"/>
          <p:cNvSpPr/>
          <p:nvPr/>
        </p:nvSpPr>
        <p:spPr>
          <a:xfrm>
            <a:off x="5345407" y="5050302"/>
            <a:ext cx="1407085" cy="794465"/>
          </a:xfrm>
          <a:custGeom>
            <a:avLst/>
            <a:gdLst>
              <a:gd name="connsiteX0" fmla="*/ 112858 w 1407085"/>
              <a:gd name="connsiteY0" fmla="*/ 56270 h 794465"/>
              <a:gd name="connsiteX1" fmla="*/ 70655 w 1407085"/>
              <a:gd name="connsiteY1" fmla="*/ 70338 h 794465"/>
              <a:gd name="connsiteX2" fmla="*/ 14384 w 1407085"/>
              <a:gd name="connsiteY2" fmla="*/ 140676 h 794465"/>
              <a:gd name="connsiteX3" fmla="*/ 56587 w 1407085"/>
              <a:gd name="connsiteY3" fmla="*/ 351692 h 794465"/>
              <a:gd name="connsiteX4" fmla="*/ 70655 w 1407085"/>
              <a:gd name="connsiteY4" fmla="*/ 407963 h 794465"/>
              <a:gd name="connsiteX5" fmla="*/ 112858 w 1407085"/>
              <a:gd name="connsiteY5" fmla="*/ 422030 h 794465"/>
              <a:gd name="connsiteX6" fmla="*/ 197264 w 1407085"/>
              <a:gd name="connsiteY6" fmla="*/ 506436 h 794465"/>
              <a:gd name="connsiteX7" fmla="*/ 253535 w 1407085"/>
              <a:gd name="connsiteY7" fmla="*/ 590843 h 794465"/>
              <a:gd name="connsiteX8" fmla="*/ 309805 w 1407085"/>
              <a:gd name="connsiteY8" fmla="*/ 604910 h 794465"/>
              <a:gd name="connsiteX9" fmla="*/ 380144 w 1407085"/>
              <a:gd name="connsiteY9" fmla="*/ 633046 h 794465"/>
              <a:gd name="connsiteX10" fmla="*/ 506753 w 1407085"/>
              <a:gd name="connsiteY10" fmla="*/ 661181 h 794465"/>
              <a:gd name="connsiteX11" fmla="*/ 577091 w 1407085"/>
              <a:gd name="connsiteY11" fmla="*/ 689316 h 794465"/>
              <a:gd name="connsiteX12" fmla="*/ 661498 w 1407085"/>
              <a:gd name="connsiteY12" fmla="*/ 717452 h 794465"/>
              <a:gd name="connsiteX13" fmla="*/ 703701 w 1407085"/>
              <a:gd name="connsiteY13" fmla="*/ 731520 h 794465"/>
              <a:gd name="connsiteX14" fmla="*/ 844378 w 1407085"/>
              <a:gd name="connsiteY14" fmla="*/ 745587 h 794465"/>
              <a:gd name="connsiteX15" fmla="*/ 1153867 w 1407085"/>
              <a:gd name="connsiteY15" fmla="*/ 787790 h 794465"/>
              <a:gd name="connsiteX16" fmla="*/ 1322679 w 1407085"/>
              <a:gd name="connsiteY16" fmla="*/ 759655 h 794465"/>
              <a:gd name="connsiteX17" fmla="*/ 1407085 w 1407085"/>
              <a:gd name="connsiteY17" fmla="*/ 647113 h 794465"/>
              <a:gd name="connsiteX18" fmla="*/ 1378950 w 1407085"/>
              <a:gd name="connsiteY18" fmla="*/ 590843 h 794465"/>
              <a:gd name="connsiteX19" fmla="*/ 1224205 w 1407085"/>
              <a:gd name="connsiteY19" fmla="*/ 576775 h 794465"/>
              <a:gd name="connsiteX20" fmla="*/ 1153867 w 1407085"/>
              <a:gd name="connsiteY20" fmla="*/ 548640 h 794465"/>
              <a:gd name="connsiteX21" fmla="*/ 1097596 w 1407085"/>
              <a:gd name="connsiteY21" fmla="*/ 534572 h 794465"/>
              <a:gd name="connsiteX22" fmla="*/ 999122 w 1407085"/>
              <a:gd name="connsiteY22" fmla="*/ 506436 h 794465"/>
              <a:gd name="connsiteX23" fmla="*/ 689633 w 1407085"/>
              <a:gd name="connsiteY23" fmla="*/ 492369 h 794465"/>
              <a:gd name="connsiteX24" fmla="*/ 661498 w 1407085"/>
              <a:gd name="connsiteY24" fmla="*/ 436098 h 794465"/>
              <a:gd name="connsiteX25" fmla="*/ 633362 w 1407085"/>
              <a:gd name="connsiteY25" fmla="*/ 140676 h 794465"/>
              <a:gd name="connsiteX26" fmla="*/ 605227 w 1407085"/>
              <a:gd name="connsiteY26" fmla="*/ 98473 h 794465"/>
              <a:gd name="connsiteX27" fmla="*/ 591159 w 1407085"/>
              <a:gd name="connsiteY27" fmla="*/ 56270 h 794465"/>
              <a:gd name="connsiteX28" fmla="*/ 492685 w 1407085"/>
              <a:gd name="connsiteY28" fmla="*/ 0 h 794465"/>
              <a:gd name="connsiteX29" fmla="*/ 56587 w 1407085"/>
              <a:gd name="connsiteY29" fmla="*/ 28135 h 794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407085" h="794465">
                <a:moveTo>
                  <a:pt x="112858" y="56270"/>
                </a:moveTo>
                <a:cubicBezTo>
                  <a:pt x="98790" y="60959"/>
                  <a:pt x="79918" y="58759"/>
                  <a:pt x="70655" y="70338"/>
                </a:cubicBezTo>
                <a:cubicBezTo>
                  <a:pt x="0" y="158658"/>
                  <a:pt x="115571" y="106949"/>
                  <a:pt x="14384" y="140676"/>
                </a:cubicBezTo>
                <a:cubicBezTo>
                  <a:pt x="69660" y="472336"/>
                  <a:pt x="18058" y="216842"/>
                  <a:pt x="56587" y="351692"/>
                </a:cubicBezTo>
                <a:cubicBezTo>
                  <a:pt x="61899" y="370282"/>
                  <a:pt x="58577" y="392866"/>
                  <a:pt x="70655" y="407963"/>
                </a:cubicBezTo>
                <a:cubicBezTo>
                  <a:pt x="79918" y="419542"/>
                  <a:pt x="98790" y="417341"/>
                  <a:pt x="112858" y="422030"/>
                </a:cubicBezTo>
                <a:lnTo>
                  <a:pt x="197264" y="506436"/>
                </a:lnTo>
                <a:cubicBezTo>
                  <a:pt x="273363" y="582535"/>
                  <a:pt x="126061" y="518002"/>
                  <a:pt x="253535" y="590843"/>
                </a:cubicBezTo>
                <a:cubicBezTo>
                  <a:pt x="270322" y="600435"/>
                  <a:pt x="291463" y="598796"/>
                  <a:pt x="309805" y="604910"/>
                </a:cubicBezTo>
                <a:cubicBezTo>
                  <a:pt x="333762" y="612896"/>
                  <a:pt x="355956" y="625790"/>
                  <a:pt x="380144" y="633046"/>
                </a:cubicBezTo>
                <a:cubicBezTo>
                  <a:pt x="491676" y="666506"/>
                  <a:pt x="409306" y="628699"/>
                  <a:pt x="506753" y="661181"/>
                </a:cubicBezTo>
                <a:cubicBezTo>
                  <a:pt x="530709" y="669166"/>
                  <a:pt x="553359" y="680686"/>
                  <a:pt x="577091" y="689316"/>
                </a:cubicBezTo>
                <a:cubicBezTo>
                  <a:pt x="604963" y="699451"/>
                  <a:pt x="633362" y="708073"/>
                  <a:pt x="661498" y="717452"/>
                </a:cubicBezTo>
                <a:cubicBezTo>
                  <a:pt x="675566" y="722141"/>
                  <a:pt x="688946" y="730045"/>
                  <a:pt x="703701" y="731520"/>
                </a:cubicBezTo>
                <a:lnTo>
                  <a:pt x="844378" y="745587"/>
                </a:lnTo>
                <a:cubicBezTo>
                  <a:pt x="973362" y="788583"/>
                  <a:pt x="966960" y="794465"/>
                  <a:pt x="1153867" y="787790"/>
                </a:cubicBezTo>
                <a:cubicBezTo>
                  <a:pt x="1210877" y="785754"/>
                  <a:pt x="1266408" y="769033"/>
                  <a:pt x="1322679" y="759655"/>
                </a:cubicBezTo>
                <a:cubicBezTo>
                  <a:pt x="1403503" y="678831"/>
                  <a:pt x="1382533" y="720773"/>
                  <a:pt x="1407085" y="647113"/>
                </a:cubicBezTo>
                <a:cubicBezTo>
                  <a:pt x="1397707" y="628356"/>
                  <a:pt x="1398523" y="598371"/>
                  <a:pt x="1378950" y="590843"/>
                </a:cubicBezTo>
                <a:cubicBezTo>
                  <a:pt x="1330608" y="572250"/>
                  <a:pt x="1275112" y="586320"/>
                  <a:pt x="1224205" y="576775"/>
                </a:cubicBezTo>
                <a:cubicBezTo>
                  <a:pt x="1199385" y="572121"/>
                  <a:pt x="1177823" y="556625"/>
                  <a:pt x="1153867" y="548640"/>
                </a:cubicBezTo>
                <a:cubicBezTo>
                  <a:pt x="1135525" y="542526"/>
                  <a:pt x="1116249" y="539659"/>
                  <a:pt x="1097596" y="534572"/>
                </a:cubicBezTo>
                <a:cubicBezTo>
                  <a:pt x="1064661" y="525589"/>
                  <a:pt x="1031947" y="515815"/>
                  <a:pt x="999122" y="506436"/>
                </a:cubicBezTo>
                <a:cubicBezTo>
                  <a:pt x="909966" y="513294"/>
                  <a:pt x="779174" y="541210"/>
                  <a:pt x="689633" y="492369"/>
                </a:cubicBezTo>
                <a:cubicBezTo>
                  <a:pt x="671223" y="482327"/>
                  <a:pt x="670876" y="454855"/>
                  <a:pt x="661498" y="436098"/>
                </a:cubicBezTo>
                <a:cubicBezTo>
                  <a:pt x="661145" y="429737"/>
                  <a:pt x="671613" y="217178"/>
                  <a:pt x="633362" y="140676"/>
                </a:cubicBezTo>
                <a:cubicBezTo>
                  <a:pt x="625801" y="125554"/>
                  <a:pt x="612788" y="113595"/>
                  <a:pt x="605227" y="98473"/>
                </a:cubicBezTo>
                <a:cubicBezTo>
                  <a:pt x="598595" y="85210"/>
                  <a:pt x="600422" y="67849"/>
                  <a:pt x="591159" y="56270"/>
                </a:cubicBezTo>
                <a:cubicBezTo>
                  <a:pt x="577903" y="39700"/>
                  <a:pt x="506531" y="6923"/>
                  <a:pt x="492685" y="0"/>
                </a:cubicBezTo>
                <a:cubicBezTo>
                  <a:pt x="160006" y="33267"/>
                  <a:pt x="305583" y="28135"/>
                  <a:pt x="56587" y="28135"/>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25" name="24 - Ευθύγραμμο βέλος σύνδεσης"/>
          <p:cNvCxnSpPr/>
          <p:nvPr/>
        </p:nvCxnSpPr>
        <p:spPr>
          <a:xfrm rot="5400000">
            <a:off x="6572264" y="4286256"/>
            <a:ext cx="1285884" cy="114300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6" name="25 - Ορθογώνιο"/>
          <p:cNvSpPr/>
          <p:nvPr/>
        </p:nvSpPr>
        <p:spPr>
          <a:xfrm>
            <a:off x="7715272" y="3500438"/>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a:t>
            </a:r>
            <a:endParaRPr lang="el-GR" dirty="0"/>
          </a:p>
        </p:txBody>
      </p:sp>
      <p:sp>
        <p:nvSpPr>
          <p:cNvPr id="27" name="26 - Ελεύθερη σχεδίαση"/>
          <p:cNvSpPr/>
          <p:nvPr/>
        </p:nvSpPr>
        <p:spPr>
          <a:xfrm>
            <a:off x="2560320" y="2096086"/>
            <a:ext cx="984738" cy="875557"/>
          </a:xfrm>
          <a:custGeom>
            <a:avLst/>
            <a:gdLst>
              <a:gd name="connsiteX0" fmla="*/ 422031 w 984738"/>
              <a:gd name="connsiteY0" fmla="*/ 154745 h 875557"/>
              <a:gd name="connsiteX1" fmla="*/ 351692 w 984738"/>
              <a:gd name="connsiteY1" fmla="*/ 126609 h 875557"/>
              <a:gd name="connsiteX2" fmla="*/ 84406 w 984738"/>
              <a:gd name="connsiteY2" fmla="*/ 154745 h 875557"/>
              <a:gd name="connsiteX3" fmla="*/ 28135 w 984738"/>
              <a:gd name="connsiteY3" fmla="*/ 239151 h 875557"/>
              <a:gd name="connsiteX4" fmla="*/ 14068 w 984738"/>
              <a:gd name="connsiteY4" fmla="*/ 295422 h 875557"/>
              <a:gd name="connsiteX5" fmla="*/ 0 w 984738"/>
              <a:gd name="connsiteY5" fmla="*/ 337625 h 875557"/>
              <a:gd name="connsiteX6" fmla="*/ 28135 w 984738"/>
              <a:gd name="connsiteY6" fmla="*/ 647114 h 875557"/>
              <a:gd name="connsiteX7" fmla="*/ 70338 w 984738"/>
              <a:gd name="connsiteY7" fmla="*/ 731520 h 875557"/>
              <a:gd name="connsiteX8" fmla="*/ 126609 w 984738"/>
              <a:gd name="connsiteY8" fmla="*/ 745588 h 875557"/>
              <a:gd name="connsiteX9" fmla="*/ 182880 w 984738"/>
              <a:gd name="connsiteY9" fmla="*/ 787791 h 875557"/>
              <a:gd name="connsiteX10" fmla="*/ 379828 w 984738"/>
              <a:gd name="connsiteY10" fmla="*/ 844062 h 875557"/>
              <a:gd name="connsiteX11" fmla="*/ 436098 w 984738"/>
              <a:gd name="connsiteY11" fmla="*/ 872197 h 875557"/>
              <a:gd name="connsiteX12" fmla="*/ 590843 w 984738"/>
              <a:gd name="connsiteY12" fmla="*/ 844062 h 875557"/>
              <a:gd name="connsiteX13" fmla="*/ 633046 w 984738"/>
              <a:gd name="connsiteY13" fmla="*/ 815926 h 875557"/>
              <a:gd name="connsiteX14" fmla="*/ 703385 w 984738"/>
              <a:gd name="connsiteY14" fmla="*/ 759656 h 875557"/>
              <a:gd name="connsiteX15" fmla="*/ 815926 w 984738"/>
              <a:gd name="connsiteY15" fmla="*/ 731520 h 875557"/>
              <a:gd name="connsiteX16" fmla="*/ 900332 w 984738"/>
              <a:gd name="connsiteY16" fmla="*/ 689317 h 875557"/>
              <a:gd name="connsiteX17" fmla="*/ 914400 w 984738"/>
              <a:gd name="connsiteY17" fmla="*/ 647114 h 875557"/>
              <a:gd name="connsiteX18" fmla="*/ 984738 w 984738"/>
              <a:gd name="connsiteY18" fmla="*/ 562708 h 875557"/>
              <a:gd name="connsiteX19" fmla="*/ 970671 w 984738"/>
              <a:gd name="connsiteY19" fmla="*/ 393896 h 875557"/>
              <a:gd name="connsiteX20" fmla="*/ 942535 w 984738"/>
              <a:gd name="connsiteY20" fmla="*/ 365760 h 875557"/>
              <a:gd name="connsiteX21" fmla="*/ 872197 w 984738"/>
              <a:gd name="connsiteY21" fmla="*/ 281354 h 875557"/>
              <a:gd name="connsiteX22" fmla="*/ 858129 w 984738"/>
              <a:gd name="connsiteY22" fmla="*/ 239151 h 875557"/>
              <a:gd name="connsiteX23" fmla="*/ 717452 w 984738"/>
              <a:gd name="connsiteY23" fmla="*/ 112542 h 875557"/>
              <a:gd name="connsiteX24" fmla="*/ 633046 w 984738"/>
              <a:gd name="connsiteY24" fmla="*/ 56271 h 875557"/>
              <a:gd name="connsiteX25" fmla="*/ 506437 w 984738"/>
              <a:gd name="connsiteY25" fmla="*/ 28136 h 875557"/>
              <a:gd name="connsiteX26" fmla="*/ 478302 w 984738"/>
              <a:gd name="connsiteY26" fmla="*/ 0 h 875557"/>
              <a:gd name="connsiteX27" fmla="*/ 211015 w 984738"/>
              <a:gd name="connsiteY27" fmla="*/ 84406 h 875557"/>
              <a:gd name="connsiteX28" fmla="*/ 140677 w 984738"/>
              <a:gd name="connsiteY28" fmla="*/ 140677 h 875557"/>
              <a:gd name="connsiteX29" fmla="*/ 98474 w 984738"/>
              <a:gd name="connsiteY29" fmla="*/ 154745 h 875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984738" h="875557">
                <a:moveTo>
                  <a:pt x="422031" y="154745"/>
                </a:moveTo>
                <a:cubicBezTo>
                  <a:pt x="398585" y="145366"/>
                  <a:pt x="376916" y="127810"/>
                  <a:pt x="351692" y="126609"/>
                </a:cubicBezTo>
                <a:cubicBezTo>
                  <a:pt x="181150" y="118488"/>
                  <a:pt x="184247" y="121464"/>
                  <a:pt x="84406" y="154745"/>
                </a:cubicBezTo>
                <a:cubicBezTo>
                  <a:pt x="40481" y="286517"/>
                  <a:pt x="112440" y="91615"/>
                  <a:pt x="28135" y="239151"/>
                </a:cubicBezTo>
                <a:cubicBezTo>
                  <a:pt x="18543" y="255938"/>
                  <a:pt x="19379" y="276832"/>
                  <a:pt x="14068" y="295422"/>
                </a:cubicBezTo>
                <a:cubicBezTo>
                  <a:pt x="9994" y="309680"/>
                  <a:pt x="4689" y="323557"/>
                  <a:pt x="0" y="337625"/>
                </a:cubicBezTo>
                <a:cubicBezTo>
                  <a:pt x="9378" y="440788"/>
                  <a:pt x="15793" y="544263"/>
                  <a:pt x="28135" y="647114"/>
                </a:cubicBezTo>
                <a:cubicBezTo>
                  <a:pt x="30577" y="667466"/>
                  <a:pt x="53329" y="720181"/>
                  <a:pt x="70338" y="731520"/>
                </a:cubicBezTo>
                <a:cubicBezTo>
                  <a:pt x="86425" y="742245"/>
                  <a:pt x="107852" y="740899"/>
                  <a:pt x="126609" y="745588"/>
                </a:cubicBezTo>
                <a:cubicBezTo>
                  <a:pt x="145366" y="759656"/>
                  <a:pt x="161592" y="777966"/>
                  <a:pt x="182880" y="787791"/>
                </a:cubicBezTo>
                <a:cubicBezTo>
                  <a:pt x="258989" y="822918"/>
                  <a:pt x="305202" y="829137"/>
                  <a:pt x="379828" y="844062"/>
                </a:cubicBezTo>
                <a:cubicBezTo>
                  <a:pt x="398585" y="853440"/>
                  <a:pt x="415214" y="870298"/>
                  <a:pt x="436098" y="872197"/>
                </a:cubicBezTo>
                <a:cubicBezTo>
                  <a:pt x="473059" y="875557"/>
                  <a:pt x="549432" y="854414"/>
                  <a:pt x="590843" y="844062"/>
                </a:cubicBezTo>
                <a:cubicBezTo>
                  <a:pt x="604911" y="834683"/>
                  <a:pt x="619844" y="826488"/>
                  <a:pt x="633046" y="815926"/>
                </a:cubicBezTo>
                <a:cubicBezTo>
                  <a:pt x="663340" y="791691"/>
                  <a:pt x="662636" y="774937"/>
                  <a:pt x="703385" y="759656"/>
                </a:cubicBezTo>
                <a:cubicBezTo>
                  <a:pt x="767597" y="735577"/>
                  <a:pt x="763857" y="757555"/>
                  <a:pt x="815926" y="731520"/>
                </a:cubicBezTo>
                <a:cubicBezTo>
                  <a:pt x="925008" y="676979"/>
                  <a:pt x="794253" y="724677"/>
                  <a:pt x="900332" y="689317"/>
                </a:cubicBezTo>
                <a:cubicBezTo>
                  <a:pt x="905021" y="675249"/>
                  <a:pt x="907768" y="660377"/>
                  <a:pt x="914400" y="647114"/>
                </a:cubicBezTo>
                <a:cubicBezTo>
                  <a:pt x="933986" y="607942"/>
                  <a:pt x="953625" y="593821"/>
                  <a:pt x="984738" y="562708"/>
                </a:cubicBezTo>
                <a:cubicBezTo>
                  <a:pt x="980049" y="506437"/>
                  <a:pt x="982502" y="449108"/>
                  <a:pt x="970671" y="393896"/>
                </a:cubicBezTo>
                <a:cubicBezTo>
                  <a:pt x="967892" y="380927"/>
                  <a:pt x="950821" y="376117"/>
                  <a:pt x="942535" y="365760"/>
                </a:cubicBezTo>
                <a:cubicBezTo>
                  <a:pt x="864193" y="267832"/>
                  <a:pt x="972449" y="381606"/>
                  <a:pt x="872197" y="281354"/>
                </a:cubicBezTo>
                <a:cubicBezTo>
                  <a:pt x="867508" y="267286"/>
                  <a:pt x="867233" y="250856"/>
                  <a:pt x="858129" y="239151"/>
                </a:cubicBezTo>
                <a:cubicBezTo>
                  <a:pt x="819167" y="189057"/>
                  <a:pt x="769007" y="148631"/>
                  <a:pt x="717452" y="112542"/>
                </a:cubicBezTo>
                <a:cubicBezTo>
                  <a:pt x="689750" y="93151"/>
                  <a:pt x="666400" y="61830"/>
                  <a:pt x="633046" y="56271"/>
                </a:cubicBezTo>
                <a:cubicBezTo>
                  <a:pt x="534013" y="39765"/>
                  <a:pt x="575700" y="51223"/>
                  <a:pt x="506437" y="28136"/>
                </a:cubicBezTo>
                <a:cubicBezTo>
                  <a:pt x="497059" y="18757"/>
                  <a:pt x="491565" y="0"/>
                  <a:pt x="478302" y="0"/>
                </a:cubicBezTo>
                <a:cubicBezTo>
                  <a:pt x="311919" y="0"/>
                  <a:pt x="319373" y="12169"/>
                  <a:pt x="211015" y="84406"/>
                </a:cubicBezTo>
                <a:cubicBezTo>
                  <a:pt x="132491" y="136754"/>
                  <a:pt x="242909" y="89561"/>
                  <a:pt x="140677" y="140677"/>
                </a:cubicBezTo>
                <a:cubicBezTo>
                  <a:pt x="127414" y="147309"/>
                  <a:pt x="98474" y="154745"/>
                  <a:pt x="98474" y="154745"/>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29" name="28 - Ευθύγραμμο βέλος σύνδεσης"/>
          <p:cNvCxnSpPr>
            <a:stCxn id="33" idx="3"/>
          </p:cNvCxnSpPr>
          <p:nvPr/>
        </p:nvCxnSpPr>
        <p:spPr>
          <a:xfrm>
            <a:off x="1628748" y="2457440"/>
            <a:ext cx="1085864" cy="18574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3" name="32 - Ορθογώνιο"/>
          <p:cNvSpPr/>
          <p:nvPr/>
        </p:nvSpPr>
        <p:spPr>
          <a:xfrm>
            <a:off x="500034" y="2000240"/>
            <a:ext cx="112871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err="1" smtClean="0"/>
              <a:t>Ημερ</a:t>
            </a:r>
            <a:r>
              <a:rPr lang="el-GR" dirty="0" smtClean="0"/>
              <a:t>/νια</a:t>
            </a:r>
            <a:endParaRPr lang="el-GR" dirty="0"/>
          </a:p>
        </p:txBody>
      </p:sp>
      <p:sp>
        <p:nvSpPr>
          <p:cNvPr id="37" name="36 - Ελεύθερη σχεδίαση"/>
          <p:cNvSpPr/>
          <p:nvPr/>
        </p:nvSpPr>
        <p:spPr>
          <a:xfrm>
            <a:off x="3193366" y="5514535"/>
            <a:ext cx="708572" cy="310899"/>
          </a:xfrm>
          <a:custGeom>
            <a:avLst/>
            <a:gdLst>
              <a:gd name="connsiteX0" fmla="*/ 576776 w 708572"/>
              <a:gd name="connsiteY0" fmla="*/ 28136 h 310899"/>
              <a:gd name="connsiteX1" fmla="*/ 351692 w 708572"/>
              <a:gd name="connsiteY1" fmla="*/ 14068 h 310899"/>
              <a:gd name="connsiteX2" fmla="*/ 267286 w 708572"/>
              <a:gd name="connsiteY2" fmla="*/ 0 h 310899"/>
              <a:gd name="connsiteX3" fmla="*/ 112542 w 708572"/>
              <a:gd name="connsiteY3" fmla="*/ 14068 h 310899"/>
              <a:gd name="connsiteX4" fmla="*/ 70339 w 708572"/>
              <a:gd name="connsiteY4" fmla="*/ 42203 h 310899"/>
              <a:gd name="connsiteX5" fmla="*/ 28136 w 708572"/>
              <a:gd name="connsiteY5" fmla="*/ 56271 h 310899"/>
              <a:gd name="connsiteX6" fmla="*/ 0 w 708572"/>
              <a:gd name="connsiteY6" fmla="*/ 98474 h 310899"/>
              <a:gd name="connsiteX7" fmla="*/ 42203 w 708572"/>
              <a:gd name="connsiteY7" fmla="*/ 112542 h 310899"/>
              <a:gd name="connsiteX8" fmla="*/ 84406 w 708572"/>
              <a:gd name="connsiteY8" fmla="*/ 140677 h 310899"/>
              <a:gd name="connsiteX9" fmla="*/ 140677 w 708572"/>
              <a:gd name="connsiteY9" fmla="*/ 154745 h 310899"/>
              <a:gd name="connsiteX10" fmla="*/ 182880 w 708572"/>
              <a:gd name="connsiteY10" fmla="*/ 168813 h 310899"/>
              <a:gd name="connsiteX11" fmla="*/ 253219 w 708572"/>
              <a:gd name="connsiteY11" fmla="*/ 196948 h 310899"/>
              <a:gd name="connsiteX12" fmla="*/ 337625 w 708572"/>
              <a:gd name="connsiteY12" fmla="*/ 211016 h 310899"/>
              <a:gd name="connsiteX13" fmla="*/ 393896 w 708572"/>
              <a:gd name="connsiteY13" fmla="*/ 239151 h 310899"/>
              <a:gd name="connsiteX14" fmla="*/ 450166 w 708572"/>
              <a:gd name="connsiteY14" fmla="*/ 253219 h 310899"/>
              <a:gd name="connsiteX15" fmla="*/ 492369 w 708572"/>
              <a:gd name="connsiteY15" fmla="*/ 295422 h 310899"/>
              <a:gd name="connsiteX16" fmla="*/ 675249 w 708572"/>
              <a:gd name="connsiteY16" fmla="*/ 267287 h 310899"/>
              <a:gd name="connsiteX17" fmla="*/ 661182 w 708572"/>
              <a:gd name="connsiteY17" fmla="*/ 126610 h 310899"/>
              <a:gd name="connsiteX18" fmla="*/ 618979 w 708572"/>
              <a:gd name="connsiteY18" fmla="*/ 84407 h 310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08572" h="310899">
                <a:moveTo>
                  <a:pt x="576776" y="28136"/>
                </a:moveTo>
                <a:cubicBezTo>
                  <a:pt x="501748" y="23447"/>
                  <a:pt x="426558" y="20874"/>
                  <a:pt x="351692" y="14068"/>
                </a:cubicBezTo>
                <a:cubicBezTo>
                  <a:pt x="323286" y="11486"/>
                  <a:pt x="295809" y="0"/>
                  <a:pt x="267286" y="0"/>
                </a:cubicBezTo>
                <a:cubicBezTo>
                  <a:pt x="215492" y="0"/>
                  <a:pt x="164123" y="9379"/>
                  <a:pt x="112542" y="14068"/>
                </a:cubicBezTo>
                <a:cubicBezTo>
                  <a:pt x="98474" y="23446"/>
                  <a:pt x="85461" y="34642"/>
                  <a:pt x="70339" y="42203"/>
                </a:cubicBezTo>
                <a:cubicBezTo>
                  <a:pt x="57076" y="48835"/>
                  <a:pt x="39715" y="47008"/>
                  <a:pt x="28136" y="56271"/>
                </a:cubicBezTo>
                <a:cubicBezTo>
                  <a:pt x="14934" y="66833"/>
                  <a:pt x="9379" y="84406"/>
                  <a:pt x="0" y="98474"/>
                </a:cubicBezTo>
                <a:cubicBezTo>
                  <a:pt x="14068" y="103163"/>
                  <a:pt x="28940" y="105910"/>
                  <a:pt x="42203" y="112542"/>
                </a:cubicBezTo>
                <a:cubicBezTo>
                  <a:pt x="57325" y="120103"/>
                  <a:pt x="68866" y="134017"/>
                  <a:pt x="84406" y="140677"/>
                </a:cubicBezTo>
                <a:cubicBezTo>
                  <a:pt x="102177" y="148293"/>
                  <a:pt x="122087" y="149433"/>
                  <a:pt x="140677" y="154745"/>
                </a:cubicBezTo>
                <a:cubicBezTo>
                  <a:pt x="154935" y="158819"/>
                  <a:pt x="168995" y="163606"/>
                  <a:pt x="182880" y="168813"/>
                </a:cubicBezTo>
                <a:cubicBezTo>
                  <a:pt x="206525" y="177680"/>
                  <a:pt x="228856" y="190304"/>
                  <a:pt x="253219" y="196948"/>
                </a:cubicBezTo>
                <a:cubicBezTo>
                  <a:pt x="280737" y="204453"/>
                  <a:pt x="309490" y="206327"/>
                  <a:pt x="337625" y="211016"/>
                </a:cubicBezTo>
                <a:cubicBezTo>
                  <a:pt x="356382" y="220394"/>
                  <a:pt x="374260" y="231788"/>
                  <a:pt x="393896" y="239151"/>
                </a:cubicBezTo>
                <a:cubicBezTo>
                  <a:pt x="411999" y="245940"/>
                  <a:pt x="433379" y="243627"/>
                  <a:pt x="450166" y="253219"/>
                </a:cubicBezTo>
                <a:cubicBezTo>
                  <a:pt x="467439" y="263090"/>
                  <a:pt x="478301" y="281354"/>
                  <a:pt x="492369" y="295422"/>
                </a:cubicBezTo>
                <a:cubicBezTo>
                  <a:pt x="553329" y="286044"/>
                  <a:pt x="631637" y="310899"/>
                  <a:pt x="675249" y="267287"/>
                </a:cubicBezTo>
                <a:cubicBezTo>
                  <a:pt x="708572" y="233964"/>
                  <a:pt x="675041" y="171652"/>
                  <a:pt x="661182" y="126610"/>
                </a:cubicBezTo>
                <a:cubicBezTo>
                  <a:pt x="655331" y="107595"/>
                  <a:pt x="618979" y="84407"/>
                  <a:pt x="618979" y="84407"/>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41" name="40 - Ευθύγραμμο βέλος σύνδεσης"/>
          <p:cNvCxnSpPr/>
          <p:nvPr/>
        </p:nvCxnSpPr>
        <p:spPr>
          <a:xfrm>
            <a:off x="1785918" y="5143512"/>
            <a:ext cx="1357322" cy="42862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3" name="42 - Ορθογώνιο"/>
          <p:cNvSpPr/>
          <p:nvPr/>
        </p:nvSpPr>
        <p:spPr>
          <a:xfrm>
            <a:off x="785786" y="4572008"/>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GMT 14 00 </a:t>
            </a:r>
            <a:endParaRPr lang="el-GR" dirty="0"/>
          </a:p>
        </p:txBody>
      </p:sp>
      <p:sp>
        <p:nvSpPr>
          <p:cNvPr id="46" name="45 - Ορθογώνιο"/>
          <p:cNvSpPr/>
          <p:nvPr/>
        </p:nvSpPr>
        <p:spPr>
          <a:xfrm>
            <a:off x="4786314" y="2000240"/>
            <a:ext cx="914400" cy="35719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SUN</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dirty="0" smtClean="0"/>
              <a:t>Βλέπουμε ότι η κλίση </a:t>
            </a:r>
            <a:r>
              <a:rPr lang="en-US" sz="1800" dirty="0" smtClean="0"/>
              <a:t>Dec. </a:t>
            </a:r>
            <a:r>
              <a:rPr lang="el-GR" sz="1800" dirty="0" smtClean="0"/>
              <a:t>αυξάνεται με την μεταβολή της ώρας άρα η διόρθωση  </a:t>
            </a:r>
            <a:r>
              <a:rPr lang="en-US" sz="1800" dirty="0" smtClean="0"/>
              <a:t>d </a:t>
            </a:r>
            <a:r>
              <a:rPr lang="el-GR" sz="1800" dirty="0" smtClean="0"/>
              <a:t>είναι προσθετική +</a:t>
            </a:r>
            <a:endParaRPr lang="el-GR" sz="1800" dirty="0"/>
          </a:p>
        </p:txBody>
      </p:sp>
      <p:pic>
        <p:nvPicPr>
          <p:cNvPr id="2051" name="Picture 3"/>
          <p:cNvPicPr>
            <a:picLocks noGrp="1" noChangeAspect="1" noChangeArrowheads="1"/>
          </p:cNvPicPr>
          <p:nvPr>
            <p:ph idx="1"/>
          </p:nvPr>
        </p:nvPicPr>
        <p:blipFill>
          <a:blip r:embed="rId2" cstate="print"/>
          <a:srcRect/>
          <a:stretch>
            <a:fillRect/>
          </a:stretch>
        </p:blipFill>
        <p:spPr bwMode="auto">
          <a:xfrm>
            <a:off x="5143504" y="2428868"/>
            <a:ext cx="2942072" cy="1972468"/>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cstate="print"/>
          <a:srcRect/>
          <a:stretch>
            <a:fillRect/>
          </a:stretch>
        </p:blipFill>
        <p:spPr bwMode="auto">
          <a:xfrm>
            <a:off x="714348" y="2428868"/>
            <a:ext cx="2323066" cy="1809754"/>
          </a:xfrm>
          <a:prstGeom prst="rect">
            <a:avLst/>
          </a:prstGeom>
          <a:noFill/>
          <a:ln w="9525">
            <a:noFill/>
            <a:miter lim="800000"/>
            <a:headEnd/>
            <a:tailEnd/>
          </a:ln>
          <a:effectLst/>
        </p:spPr>
      </p:pic>
      <p:sp>
        <p:nvSpPr>
          <p:cNvPr id="12" name="11 - Ελεύθερη σχεδίαση"/>
          <p:cNvSpPr/>
          <p:nvPr/>
        </p:nvSpPr>
        <p:spPr>
          <a:xfrm>
            <a:off x="2178054" y="3372930"/>
            <a:ext cx="1072384" cy="1016190"/>
          </a:xfrm>
          <a:custGeom>
            <a:avLst/>
            <a:gdLst>
              <a:gd name="connsiteX0" fmla="*/ 987177 w 1072384"/>
              <a:gd name="connsiteY0" fmla="*/ 129925 h 1016190"/>
              <a:gd name="connsiteX1" fmla="*/ 944974 w 1072384"/>
              <a:gd name="connsiteY1" fmla="*/ 101790 h 1016190"/>
              <a:gd name="connsiteX2" fmla="*/ 874635 w 1072384"/>
              <a:gd name="connsiteY2" fmla="*/ 87722 h 1016190"/>
              <a:gd name="connsiteX3" fmla="*/ 691755 w 1072384"/>
              <a:gd name="connsiteY3" fmla="*/ 59587 h 1016190"/>
              <a:gd name="connsiteX4" fmla="*/ 607349 w 1072384"/>
              <a:gd name="connsiteY4" fmla="*/ 31452 h 1016190"/>
              <a:gd name="connsiteX5" fmla="*/ 255657 w 1072384"/>
              <a:gd name="connsiteY5" fmla="*/ 73655 h 1016190"/>
              <a:gd name="connsiteX6" fmla="*/ 213454 w 1072384"/>
              <a:gd name="connsiteY6" fmla="*/ 101790 h 1016190"/>
              <a:gd name="connsiteX7" fmla="*/ 171251 w 1072384"/>
              <a:gd name="connsiteY7" fmla="*/ 115858 h 1016190"/>
              <a:gd name="connsiteX8" fmla="*/ 114980 w 1072384"/>
              <a:gd name="connsiteY8" fmla="*/ 172128 h 1016190"/>
              <a:gd name="connsiteX9" fmla="*/ 100912 w 1072384"/>
              <a:gd name="connsiteY9" fmla="*/ 214332 h 1016190"/>
              <a:gd name="connsiteX10" fmla="*/ 58709 w 1072384"/>
              <a:gd name="connsiteY10" fmla="*/ 228399 h 1016190"/>
              <a:gd name="connsiteX11" fmla="*/ 16506 w 1072384"/>
              <a:gd name="connsiteY11" fmla="*/ 270602 h 1016190"/>
              <a:gd name="connsiteX12" fmla="*/ 2438 w 1072384"/>
              <a:gd name="connsiteY12" fmla="*/ 312805 h 1016190"/>
              <a:gd name="connsiteX13" fmla="*/ 44641 w 1072384"/>
              <a:gd name="connsiteY13" fmla="*/ 439415 h 1016190"/>
              <a:gd name="connsiteX14" fmla="*/ 86844 w 1072384"/>
              <a:gd name="connsiteY14" fmla="*/ 523821 h 1016190"/>
              <a:gd name="connsiteX15" fmla="*/ 100912 w 1072384"/>
              <a:gd name="connsiteY15" fmla="*/ 580092 h 1016190"/>
              <a:gd name="connsiteX16" fmla="*/ 171251 w 1072384"/>
              <a:gd name="connsiteY16" fmla="*/ 650430 h 1016190"/>
              <a:gd name="connsiteX17" fmla="*/ 213454 w 1072384"/>
              <a:gd name="connsiteY17" fmla="*/ 720768 h 1016190"/>
              <a:gd name="connsiteX18" fmla="*/ 241589 w 1072384"/>
              <a:gd name="connsiteY18" fmla="*/ 777039 h 1016190"/>
              <a:gd name="connsiteX19" fmla="*/ 311928 w 1072384"/>
              <a:gd name="connsiteY19" fmla="*/ 847378 h 1016190"/>
              <a:gd name="connsiteX20" fmla="*/ 340063 w 1072384"/>
              <a:gd name="connsiteY20" fmla="*/ 889581 h 1016190"/>
              <a:gd name="connsiteX21" fmla="*/ 480740 w 1072384"/>
              <a:gd name="connsiteY21" fmla="*/ 1016190 h 1016190"/>
              <a:gd name="connsiteX22" fmla="*/ 733958 w 1072384"/>
              <a:gd name="connsiteY22" fmla="*/ 1002122 h 1016190"/>
              <a:gd name="connsiteX23" fmla="*/ 804297 w 1072384"/>
              <a:gd name="connsiteY23" fmla="*/ 988055 h 1016190"/>
              <a:gd name="connsiteX24" fmla="*/ 832432 w 1072384"/>
              <a:gd name="connsiteY24" fmla="*/ 945852 h 1016190"/>
              <a:gd name="connsiteX25" fmla="*/ 902771 w 1072384"/>
              <a:gd name="connsiteY25" fmla="*/ 875513 h 1016190"/>
              <a:gd name="connsiteX26" fmla="*/ 944974 w 1072384"/>
              <a:gd name="connsiteY26" fmla="*/ 833310 h 1016190"/>
              <a:gd name="connsiteX27" fmla="*/ 987177 w 1072384"/>
              <a:gd name="connsiteY27" fmla="*/ 734836 h 1016190"/>
              <a:gd name="connsiteX28" fmla="*/ 1029380 w 1072384"/>
              <a:gd name="connsiteY28" fmla="*/ 650430 h 1016190"/>
              <a:gd name="connsiteX29" fmla="*/ 1043448 w 1072384"/>
              <a:gd name="connsiteY29" fmla="*/ 580092 h 1016190"/>
              <a:gd name="connsiteX30" fmla="*/ 1071583 w 1072384"/>
              <a:gd name="connsiteY30" fmla="*/ 495685 h 1016190"/>
              <a:gd name="connsiteX31" fmla="*/ 1029380 w 1072384"/>
              <a:gd name="connsiteY31" fmla="*/ 59587 h 1016190"/>
              <a:gd name="connsiteX32" fmla="*/ 987177 w 1072384"/>
              <a:gd name="connsiteY32" fmla="*/ 45519 h 1016190"/>
              <a:gd name="connsiteX33" fmla="*/ 930906 w 1072384"/>
              <a:gd name="connsiteY33" fmla="*/ 3316 h 1016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72384" h="1016190">
                <a:moveTo>
                  <a:pt x="987177" y="129925"/>
                </a:moveTo>
                <a:cubicBezTo>
                  <a:pt x="973109" y="120547"/>
                  <a:pt x="960805" y="107726"/>
                  <a:pt x="944974" y="101790"/>
                </a:cubicBezTo>
                <a:cubicBezTo>
                  <a:pt x="922586" y="93394"/>
                  <a:pt x="898220" y="91653"/>
                  <a:pt x="874635" y="87722"/>
                </a:cubicBezTo>
                <a:cubicBezTo>
                  <a:pt x="813797" y="77582"/>
                  <a:pt x="752715" y="68965"/>
                  <a:pt x="691755" y="59587"/>
                </a:cubicBezTo>
                <a:cubicBezTo>
                  <a:pt x="663620" y="50209"/>
                  <a:pt x="637006" y="31452"/>
                  <a:pt x="607349" y="31452"/>
                </a:cubicBezTo>
                <a:cubicBezTo>
                  <a:pt x="412551" y="31452"/>
                  <a:pt x="384464" y="41453"/>
                  <a:pt x="255657" y="73655"/>
                </a:cubicBezTo>
                <a:cubicBezTo>
                  <a:pt x="241589" y="83033"/>
                  <a:pt x="228576" y="94229"/>
                  <a:pt x="213454" y="101790"/>
                </a:cubicBezTo>
                <a:cubicBezTo>
                  <a:pt x="200191" y="108422"/>
                  <a:pt x="181736" y="105373"/>
                  <a:pt x="171251" y="115858"/>
                </a:cubicBezTo>
                <a:cubicBezTo>
                  <a:pt x="96225" y="190884"/>
                  <a:pt x="227519" y="134617"/>
                  <a:pt x="114980" y="172128"/>
                </a:cubicBezTo>
                <a:cubicBezTo>
                  <a:pt x="110291" y="186196"/>
                  <a:pt x="111398" y="203846"/>
                  <a:pt x="100912" y="214332"/>
                </a:cubicBezTo>
                <a:cubicBezTo>
                  <a:pt x="90427" y="224817"/>
                  <a:pt x="71047" y="220174"/>
                  <a:pt x="58709" y="228399"/>
                </a:cubicBezTo>
                <a:cubicBezTo>
                  <a:pt x="42156" y="239434"/>
                  <a:pt x="30574" y="256534"/>
                  <a:pt x="16506" y="270602"/>
                </a:cubicBezTo>
                <a:cubicBezTo>
                  <a:pt x="11817" y="284670"/>
                  <a:pt x="0" y="298178"/>
                  <a:pt x="2438" y="312805"/>
                </a:cubicBezTo>
                <a:cubicBezTo>
                  <a:pt x="9751" y="356686"/>
                  <a:pt x="30573" y="397212"/>
                  <a:pt x="44641" y="439415"/>
                </a:cubicBezTo>
                <a:cubicBezTo>
                  <a:pt x="64055" y="497656"/>
                  <a:pt x="50485" y="469281"/>
                  <a:pt x="86844" y="523821"/>
                </a:cubicBezTo>
                <a:cubicBezTo>
                  <a:pt x="91533" y="542578"/>
                  <a:pt x="90187" y="564005"/>
                  <a:pt x="100912" y="580092"/>
                </a:cubicBezTo>
                <a:cubicBezTo>
                  <a:pt x="119305" y="607681"/>
                  <a:pt x="171251" y="650430"/>
                  <a:pt x="171251" y="650430"/>
                </a:cubicBezTo>
                <a:cubicBezTo>
                  <a:pt x="203905" y="748395"/>
                  <a:pt x="161959" y="643526"/>
                  <a:pt x="213454" y="720768"/>
                </a:cubicBezTo>
                <a:cubicBezTo>
                  <a:pt x="225087" y="738217"/>
                  <a:pt x="228714" y="760486"/>
                  <a:pt x="241589" y="777039"/>
                </a:cubicBezTo>
                <a:cubicBezTo>
                  <a:pt x="261946" y="803212"/>
                  <a:pt x="293535" y="819789"/>
                  <a:pt x="311928" y="847378"/>
                </a:cubicBezTo>
                <a:cubicBezTo>
                  <a:pt x="321306" y="861446"/>
                  <a:pt x="328831" y="876944"/>
                  <a:pt x="340063" y="889581"/>
                </a:cubicBezTo>
                <a:cubicBezTo>
                  <a:pt x="407386" y="965320"/>
                  <a:pt x="412473" y="964990"/>
                  <a:pt x="480740" y="1016190"/>
                </a:cubicBezTo>
                <a:cubicBezTo>
                  <a:pt x="565146" y="1011501"/>
                  <a:pt x="649740" y="1009445"/>
                  <a:pt x="733958" y="1002122"/>
                </a:cubicBezTo>
                <a:cubicBezTo>
                  <a:pt x="757779" y="1000051"/>
                  <a:pt x="783537" y="999918"/>
                  <a:pt x="804297" y="988055"/>
                </a:cubicBezTo>
                <a:cubicBezTo>
                  <a:pt x="818977" y="979667"/>
                  <a:pt x="821299" y="958576"/>
                  <a:pt x="832432" y="945852"/>
                </a:cubicBezTo>
                <a:cubicBezTo>
                  <a:pt x="854267" y="920898"/>
                  <a:pt x="879325" y="898959"/>
                  <a:pt x="902771" y="875513"/>
                </a:cubicBezTo>
                <a:lnTo>
                  <a:pt x="944974" y="833310"/>
                </a:lnTo>
                <a:cubicBezTo>
                  <a:pt x="977964" y="734337"/>
                  <a:pt x="935027" y="856520"/>
                  <a:pt x="987177" y="734836"/>
                </a:cubicBezTo>
                <a:cubicBezTo>
                  <a:pt x="1022123" y="653294"/>
                  <a:pt x="975308" y="731536"/>
                  <a:pt x="1029380" y="650430"/>
                </a:cubicBezTo>
                <a:cubicBezTo>
                  <a:pt x="1034069" y="626984"/>
                  <a:pt x="1037157" y="603160"/>
                  <a:pt x="1043448" y="580092"/>
                </a:cubicBezTo>
                <a:cubicBezTo>
                  <a:pt x="1051251" y="551479"/>
                  <a:pt x="1072384" y="525332"/>
                  <a:pt x="1071583" y="495685"/>
                </a:cubicBezTo>
                <a:cubicBezTo>
                  <a:pt x="1067637" y="349693"/>
                  <a:pt x="1056294" y="203131"/>
                  <a:pt x="1029380" y="59587"/>
                </a:cubicBezTo>
                <a:cubicBezTo>
                  <a:pt x="1026647" y="45012"/>
                  <a:pt x="1001245" y="50208"/>
                  <a:pt x="987177" y="45519"/>
                </a:cubicBezTo>
                <a:cubicBezTo>
                  <a:pt x="941658" y="0"/>
                  <a:pt x="964869" y="3316"/>
                  <a:pt x="930906" y="3316"/>
                </a:cubicBezTo>
              </a:path>
            </a:pathLst>
          </a:cu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4" name="13 - Ευθύγραμμο βέλος σύνδεσης"/>
          <p:cNvCxnSpPr/>
          <p:nvPr/>
        </p:nvCxnSpPr>
        <p:spPr>
          <a:xfrm rot="10800000" flipV="1">
            <a:off x="2857488" y="1285860"/>
            <a:ext cx="5429288" cy="24288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19 - Ευθύγραμμο βέλος σύνδεσης"/>
          <p:cNvCxnSpPr/>
          <p:nvPr/>
        </p:nvCxnSpPr>
        <p:spPr>
          <a:xfrm>
            <a:off x="3143240" y="1357298"/>
            <a:ext cx="4357718" cy="104827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1" name="20 - Ελεύθερη σχεδίαση"/>
          <p:cNvSpPr/>
          <p:nvPr/>
        </p:nvSpPr>
        <p:spPr>
          <a:xfrm>
            <a:off x="6730864" y="2354459"/>
            <a:ext cx="1029461" cy="2062796"/>
          </a:xfrm>
          <a:custGeom>
            <a:avLst/>
            <a:gdLst>
              <a:gd name="connsiteX0" fmla="*/ 542133 w 1029461"/>
              <a:gd name="connsiteY0" fmla="*/ 219929 h 2062796"/>
              <a:gd name="connsiteX1" fmla="*/ 570268 w 1029461"/>
              <a:gd name="connsiteY1" fmla="*/ 262132 h 2062796"/>
              <a:gd name="connsiteX2" fmla="*/ 542133 w 1029461"/>
              <a:gd name="connsiteY2" fmla="*/ 430944 h 2062796"/>
              <a:gd name="connsiteX3" fmla="*/ 499930 w 1029461"/>
              <a:gd name="connsiteY3" fmla="*/ 641959 h 2062796"/>
              <a:gd name="connsiteX4" fmla="*/ 485862 w 1029461"/>
              <a:gd name="connsiteY4" fmla="*/ 754501 h 2062796"/>
              <a:gd name="connsiteX5" fmla="*/ 387388 w 1029461"/>
              <a:gd name="connsiteY5" fmla="*/ 852975 h 2062796"/>
              <a:gd name="connsiteX6" fmla="*/ 345185 w 1029461"/>
              <a:gd name="connsiteY6" fmla="*/ 895178 h 2062796"/>
              <a:gd name="connsiteX7" fmla="*/ 302982 w 1029461"/>
              <a:gd name="connsiteY7" fmla="*/ 909246 h 2062796"/>
              <a:gd name="connsiteX8" fmla="*/ 120102 w 1029461"/>
              <a:gd name="connsiteY8" fmla="*/ 951449 h 2062796"/>
              <a:gd name="connsiteX9" fmla="*/ 49764 w 1029461"/>
              <a:gd name="connsiteY9" fmla="*/ 979584 h 2062796"/>
              <a:gd name="connsiteX10" fmla="*/ 7561 w 1029461"/>
              <a:gd name="connsiteY10" fmla="*/ 993652 h 2062796"/>
              <a:gd name="connsiteX11" fmla="*/ 21628 w 1029461"/>
              <a:gd name="connsiteY11" fmla="*/ 1063990 h 2062796"/>
              <a:gd name="connsiteX12" fmla="*/ 77899 w 1029461"/>
              <a:gd name="connsiteY12" fmla="*/ 1148396 h 2062796"/>
              <a:gd name="connsiteX13" fmla="*/ 106034 w 1029461"/>
              <a:gd name="connsiteY13" fmla="*/ 1246870 h 2062796"/>
              <a:gd name="connsiteX14" fmla="*/ 134170 w 1029461"/>
              <a:gd name="connsiteY14" fmla="*/ 1275006 h 2062796"/>
              <a:gd name="connsiteX15" fmla="*/ 162305 w 1029461"/>
              <a:gd name="connsiteY15" fmla="*/ 1373479 h 2062796"/>
              <a:gd name="connsiteX16" fmla="*/ 190441 w 1029461"/>
              <a:gd name="connsiteY16" fmla="*/ 1401615 h 2062796"/>
              <a:gd name="connsiteX17" fmla="*/ 232644 w 1029461"/>
              <a:gd name="connsiteY17" fmla="*/ 1471953 h 2062796"/>
              <a:gd name="connsiteX18" fmla="*/ 288914 w 1029461"/>
              <a:gd name="connsiteY18" fmla="*/ 1556359 h 2062796"/>
              <a:gd name="connsiteX19" fmla="*/ 331118 w 1029461"/>
              <a:gd name="connsiteY19" fmla="*/ 1640766 h 2062796"/>
              <a:gd name="connsiteX20" fmla="*/ 345185 w 1029461"/>
              <a:gd name="connsiteY20" fmla="*/ 1682969 h 2062796"/>
              <a:gd name="connsiteX21" fmla="*/ 387388 w 1029461"/>
              <a:gd name="connsiteY21" fmla="*/ 1697036 h 2062796"/>
              <a:gd name="connsiteX22" fmla="*/ 485862 w 1029461"/>
              <a:gd name="connsiteY22" fmla="*/ 1823646 h 2062796"/>
              <a:gd name="connsiteX23" fmla="*/ 513998 w 1029461"/>
              <a:gd name="connsiteY23" fmla="*/ 1851781 h 2062796"/>
              <a:gd name="connsiteX24" fmla="*/ 556201 w 1029461"/>
              <a:gd name="connsiteY24" fmla="*/ 1893984 h 2062796"/>
              <a:gd name="connsiteX25" fmla="*/ 570268 w 1029461"/>
              <a:gd name="connsiteY25" fmla="*/ 1936187 h 2062796"/>
              <a:gd name="connsiteX26" fmla="*/ 640607 w 1029461"/>
              <a:gd name="connsiteY26" fmla="*/ 2006526 h 2062796"/>
              <a:gd name="connsiteX27" fmla="*/ 654674 w 1029461"/>
              <a:gd name="connsiteY27" fmla="*/ 2048729 h 2062796"/>
              <a:gd name="connsiteX28" fmla="*/ 710945 w 1029461"/>
              <a:gd name="connsiteY28" fmla="*/ 2062796 h 2062796"/>
              <a:gd name="connsiteX29" fmla="*/ 950096 w 1029461"/>
              <a:gd name="connsiteY29" fmla="*/ 2048729 h 2062796"/>
              <a:gd name="connsiteX30" fmla="*/ 964164 w 1029461"/>
              <a:gd name="connsiteY30" fmla="*/ 1809578 h 2062796"/>
              <a:gd name="connsiteX31" fmla="*/ 950096 w 1029461"/>
              <a:gd name="connsiteY31" fmla="*/ 1162464 h 2062796"/>
              <a:gd name="connsiteX32" fmla="*/ 964164 w 1029461"/>
              <a:gd name="connsiteY32" fmla="*/ 1078058 h 2062796"/>
              <a:gd name="connsiteX33" fmla="*/ 992299 w 1029461"/>
              <a:gd name="connsiteY33" fmla="*/ 824839 h 2062796"/>
              <a:gd name="connsiteX34" fmla="*/ 1020434 w 1029461"/>
              <a:gd name="connsiteY34" fmla="*/ 346538 h 2062796"/>
              <a:gd name="connsiteX35" fmla="*/ 1006367 w 1029461"/>
              <a:gd name="connsiteY35" fmla="*/ 135523 h 2062796"/>
              <a:gd name="connsiteX36" fmla="*/ 992299 w 1029461"/>
              <a:gd name="connsiteY36" fmla="*/ 93319 h 2062796"/>
              <a:gd name="connsiteX37" fmla="*/ 936028 w 1029461"/>
              <a:gd name="connsiteY37" fmla="*/ 79252 h 2062796"/>
              <a:gd name="connsiteX38" fmla="*/ 753148 w 1029461"/>
              <a:gd name="connsiteY38" fmla="*/ 51116 h 2062796"/>
              <a:gd name="connsiteX39" fmla="*/ 710945 w 1029461"/>
              <a:gd name="connsiteY39" fmla="*/ 79252 h 2062796"/>
              <a:gd name="connsiteX40" fmla="*/ 598404 w 1029461"/>
              <a:gd name="connsiteY40" fmla="*/ 107387 h 2062796"/>
              <a:gd name="connsiteX41" fmla="*/ 443659 w 1029461"/>
              <a:gd name="connsiteY41" fmla="*/ 163658 h 2062796"/>
              <a:gd name="connsiteX42" fmla="*/ 471794 w 1029461"/>
              <a:gd name="connsiteY42" fmla="*/ 233996 h 2062796"/>
              <a:gd name="connsiteX43" fmla="*/ 513998 w 1029461"/>
              <a:gd name="connsiteY43" fmla="*/ 276199 h 2062796"/>
              <a:gd name="connsiteX44" fmla="*/ 528065 w 1029461"/>
              <a:gd name="connsiteY44" fmla="*/ 290267 h 2062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029461" h="2062796">
                <a:moveTo>
                  <a:pt x="542133" y="219929"/>
                </a:moveTo>
                <a:cubicBezTo>
                  <a:pt x="551511" y="233997"/>
                  <a:pt x="568737" y="245294"/>
                  <a:pt x="570268" y="262132"/>
                </a:cubicBezTo>
                <a:cubicBezTo>
                  <a:pt x="576196" y="327335"/>
                  <a:pt x="553918" y="372017"/>
                  <a:pt x="542133" y="430944"/>
                </a:cubicBezTo>
                <a:cubicBezTo>
                  <a:pt x="494743" y="667894"/>
                  <a:pt x="532539" y="511527"/>
                  <a:pt x="499930" y="641959"/>
                </a:cubicBezTo>
                <a:cubicBezTo>
                  <a:pt x="495241" y="679473"/>
                  <a:pt x="497817" y="718635"/>
                  <a:pt x="485862" y="754501"/>
                </a:cubicBezTo>
                <a:cubicBezTo>
                  <a:pt x="469606" y="803270"/>
                  <a:pt x="422402" y="822963"/>
                  <a:pt x="387388" y="852975"/>
                </a:cubicBezTo>
                <a:cubicBezTo>
                  <a:pt x="372283" y="865922"/>
                  <a:pt x="361738" y="884142"/>
                  <a:pt x="345185" y="895178"/>
                </a:cubicBezTo>
                <a:cubicBezTo>
                  <a:pt x="332847" y="903403"/>
                  <a:pt x="316612" y="903405"/>
                  <a:pt x="302982" y="909246"/>
                </a:cubicBezTo>
                <a:cubicBezTo>
                  <a:pt x="187527" y="958727"/>
                  <a:pt x="310489" y="930294"/>
                  <a:pt x="120102" y="951449"/>
                </a:cubicBezTo>
                <a:cubicBezTo>
                  <a:pt x="96656" y="960827"/>
                  <a:pt x="73408" y="970717"/>
                  <a:pt x="49764" y="979584"/>
                </a:cubicBezTo>
                <a:cubicBezTo>
                  <a:pt x="35880" y="984791"/>
                  <a:pt x="12250" y="979584"/>
                  <a:pt x="7561" y="993652"/>
                </a:cubicBezTo>
                <a:cubicBezTo>
                  <a:pt x="0" y="1016335"/>
                  <a:pt x="11734" y="1042223"/>
                  <a:pt x="21628" y="1063990"/>
                </a:cubicBezTo>
                <a:cubicBezTo>
                  <a:pt x="35621" y="1094774"/>
                  <a:pt x="77899" y="1148396"/>
                  <a:pt x="77899" y="1148396"/>
                </a:cubicBezTo>
                <a:cubicBezTo>
                  <a:pt x="80526" y="1158902"/>
                  <a:pt x="97387" y="1232458"/>
                  <a:pt x="106034" y="1246870"/>
                </a:cubicBezTo>
                <a:cubicBezTo>
                  <a:pt x="112858" y="1258243"/>
                  <a:pt x="124791" y="1265627"/>
                  <a:pt x="134170" y="1275006"/>
                </a:cubicBezTo>
                <a:cubicBezTo>
                  <a:pt x="136797" y="1285512"/>
                  <a:pt x="153658" y="1359067"/>
                  <a:pt x="162305" y="1373479"/>
                </a:cubicBezTo>
                <a:cubicBezTo>
                  <a:pt x="169129" y="1384852"/>
                  <a:pt x="181062" y="1392236"/>
                  <a:pt x="190441" y="1401615"/>
                </a:cubicBezTo>
                <a:cubicBezTo>
                  <a:pt x="230290" y="1521169"/>
                  <a:pt x="174713" y="1375402"/>
                  <a:pt x="232644" y="1471953"/>
                </a:cubicBezTo>
                <a:cubicBezTo>
                  <a:pt x="293723" y="1573751"/>
                  <a:pt x="181592" y="1449037"/>
                  <a:pt x="288914" y="1556359"/>
                </a:cubicBezTo>
                <a:cubicBezTo>
                  <a:pt x="324276" y="1662444"/>
                  <a:pt x="276574" y="1531678"/>
                  <a:pt x="331118" y="1640766"/>
                </a:cubicBezTo>
                <a:cubicBezTo>
                  <a:pt x="337750" y="1654029"/>
                  <a:pt x="334700" y="1672484"/>
                  <a:pt x="345185" y="1682969"/>
                </a:cubicBezTo>
                <a:cubicBezTo>
                  <a:pt x="355670" y="1693454"/>
                  <a:pt x="373320" y="1692347"/>
                  <a:pt x="387388" y="1697036"/>
                </a:cubicBezTo>
                <a:cubicBezTo>
                  <a:pt x="430352" y="1782963"/>
                  <a:pt x="400697" y="1738481"/>
                  <a:pt x="485862" y="1823646"/>
                </a:cubicBezTo>
                <a:lnTo>
                  <a:pt x="513998" y="1851781"/>
                </a:lnTo>
                <a:lnTo>
                  <a:pt x="556201" y="1893984"/>
                </a:lnTo>
                <a:cubicBezTo>
                  <a:pt x="560890" y="1908052"/>
                  <a:pt x="561371" y="1924324"/>
                  <a:pt x="570268" y="1936187"/>
                </a:cubicBezTo>
                <a:cubicBezTo>
                  <a:pt x="590163" y="1962714"/>
                  <a:pt x="640607" y="2006526"/>
                  <a:pt x="640607" y="2006526"/>
                </a:cubicBezTo>
                <a:cubicBezTo>
                  <a:pt x="645296" y="2020594"/>
                  <a:pt x="643095" y="2039466"/>
                  <a:pt x="654674" y="2048729"/>
                </a:cubicBezTo>
                <a:cubicBezTo>
                  <a:pt x="669772" y="2060807"/>
                  <a:pt x="691611" y="2062796"/>
                  <a:pt x="710945" y="2062796"/>
                </a:cubicBezTo>
                <a:cubicBezTo>
                  <a:pt x="790800" y="2062796"/>
                  <a:pt x="870379" y="2053418"/>
                  <a:pt x="950096" y="2048729"/>
                </a:cubicBezTo>
                <a:cubicBezTo>
                  <a:pt x="1029461" y="1969361"/>
                  <a:pt x="971757" y="2041183"/>
                  <a:pt x="964164" y="1809578"/>
                </a:cubicBezTo>
                <a:cubicBezTo>
                  <a:pt x="957094" y="1593938"/>
                  <a:pt x="954785" y="1378169"/>
                  <a:pt x="950096" y="1162464"/>
                </a:cubicBezTo>
                <a:cubicBezTo>
                  <a:pt x="954785" y="1134329"/>
                  <a:pt x="960130" y="1106295"/>
                  <a:pt x="964164" y="1078058"/>
                </a:cubicBezTo>
                <a:cubicBezTo>
                  <a:pt x="972771" y="1017809"/>
                  <a:pt x="988561" y="879658"/>
                  <a:pt x="992299" y="824839"/>
                </a:cubicBezTo>
                <a:cubicBezTo>
                  <a:pt x="1003163" y="665500"/>
                  <a:pt x="1011056" y="505972"/>
                  <a:pt x="1020434" y="346538"/>
                </a:cubicBezTo>
                <a:cubicBezTo>
                  <a:pt x="1015745" y="276200"/>
                  <a:pt x="1014152" y="205586"/>
                  <a:pt x="1006367" y="135523"/>
                </a:cubicBezTo>
                <a:cubicBezTo>
                  <a:pt x="1004729" y="120785"/>
                  <a:pt x="1003878" y="102583"/>
                  <a:pt x="992299" y="93319"/>
                </a:cubicBezTo>
                <a:cubicBezTo>
                  <a:pt x="977201" y="81241"/>
                  <a:pt x="954785" y="83941"/>
                  <a:pt x="936028" y="79252"/>
                </a:cubicBezTo>
                <a:cubicBezTo>
                  <a:pt x="883194" y="0"/>
                  <a:pt x="912382" y="16995"/>
                  <a:pt x="753148" y="51116"/>
                </a:cubicBezTo>
                <a:cubicBezTo>
                  <a:pt x="736616" y="54659"/>
                  <a:pt x="726834" y="73474"/>
                  <a:pt x="710945" y="79252"/>
                </a:cubicBezTo>
                <a:cubicBezTo>
                  <a:pt x="674605" y="92467"/>
                  <a:pt x="635918" y="98009"/>
                  <a:pt x="598404" y="107387"/>
                </a:cubicBezTo>
                <a:cubicBezTo>
                  <a:pt x="545157" y="120699"/>
                  <a:pt x="495241" y="144901"/>
                  <a:pt x="443659" y="163658"/>
                </a:cubicBezTo>
                <a:cubicBezTo>
                  <a:pt x="453037" y="187104"/>
                  <a:pt x="458410" y="212582"/>
                  <a:pt x="471794" y="233996"/>
                </a:cubicBezTo>
                <a:cubicBezTo>
                  <a:pt x="482338" y="250867"/>
                  <a:pt x="499930" y="262131"/>
                  <a:pt x="513998" y="276199"/>
                </a:cubicBezTo>
                <a:lnTo>
                  <a:pt x="528065" y="290267"/>
                </a:ln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8" name="27 - Ορθογώνιο"/>
          <p:cNvSpPr/>
          <p:nvPr/>
        </p:nvSpPr>
        <p:spPr>
          <a:xfrm>
            <a:off x="2143108" y="928670"/>
            <a:ext cx="91440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a:t>
            </a:r>
            <a:endParaRPr lang="el-GR" dirty="0"/>
          </a:p>
        </p:txBody>
      </p:sp>
      <p:sp>
        <p:nvSpPr>
          <p:cNvPr id="35" name="34 - Ορθογώνιο"/>
          <p:cNvSpPr/>
          <p:nvPr/>
        </p:nvSpPr>
        <p:spPr>
          <a:xfrm>
            <a:off x="8286776" y="857232"/>
            <a:ext cx="571504"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1800" dirty="0" smtClean="0"/>
              <a:t>Πηγαίνουμε  στις στήλες των </a:t>
            </a:r>
            <a:r>
              <a:rPr lang="en-US" sz="1800" b="1" dirty="0" smtClean="0"/>
              <a:t>increments and correction </a:t>
            </a:r>
            <a:r>
              <a:rPr lang="en-US" sz="1800" dirty="0" smtClean="0"/>
              <a:t>(</a:t>
            </a:r>
            <a:r>
              <a:rPr lang="el-GR" sz="1800" dirty="0" smtClean="0"/>
              <a:t>στο βιβλίο σελ. 88) και με τα πρώτα και τα δεύτερα της ώρας( </a:t>
            </a:r>
            <a:r>
              <a:rPr lang="en-US" sz="1800" b="1" dirty="0" smtClean="0"/>
              <a:t>GMT 44</a:t>
            </a:r>
            <a:r>
              <a:rPr lang="el-GR" sz="1800" b="1" dirty="0" smtClean="0"/>
              <a:t>λ 35δλ) </a:t>
            </a:r>
            <a:r>
              <a:rPr lang="el-GR" sz="1800" dirty="0" smtClean="0"/>
              <a:t>κάθετα στην στήλη</a:t>
            </a:r>
            <a:r>
              <a:rPr lang="el-GR" sz="1800" b="1" dirty="0" smtClean="0"/>
              <a:t> </a:t>
            </a:r>
            <a:r>
              <a:rPr lang="en-US" sz="1800" b="1" dirty="0" smtClean="0"/>
              <a:t>Sun </a:t>
            </a:r>
            <a:r>
              <a:rPr lang="el-GR" sz="1800" dirty="0" smtClean="0"/>
              <a:t>παίρνουμε την διόρθωση </a:t>
            </a:r>
            <a:r>
              <a:rPr lang="en-US" sz="1800" b="1" dirty="0" smtClean="0"/>
              <a:t>incr. c</a:t>
            </a:r>
            <a:r>
              <a:rPr lang="el-GR" sz="1800" b="1" dirty="0" smtClean="0"/>
              <a:t>ο</a:t>
            </a:r>
            <a:r>
              <a:rPr lang="en-US" sz="1800" b="1" dirty="0" err="1" smtClean="0"/>
              <a:t>rr</a:t>
            </a:r>
            <a:r>
              <a:rPr lang="en-US" sz="1800" b="1" dirty="0" smtClean="0"/>
              <a:t>. </a:t>
            </a:r>
            <a:r>
              <a:rPr lang="en-US" sz="1800" dirty="0" smtClean="0"/>
              <a:t>, </a:t>
            </a:r>
            <a:r>
              <a:rPr lang="el-GR" sz="1800" dirty="0" smtClean="0"/>
              <a:t>η οποία είναι πάντοτε προσθετική στην </a:t>
            </a:r>
            <a:r>
              <a:rPr lang="en-US" sz="1800" b="1" dirty="0" smtClean="0"/>
              <a:t>GHA</a:t>
            </a:r>
            <a:r>
              <a:rPr lang="el-GR" sz="1800" dirty="0" smtClean="0"/>
              <a:t> του ηλίου αλλά και όλων των άλλων ουρανίων σωμάτων. </a:t>
            </a:r>
            <a:r>
              <a:rPr lang="en-US" sz="1800" b="1" dirty="0" smtClean="0"/>
              <a:t>GMT 14 hrs 44 min 35 sec, </a:t>
            </a:r>
            <a:r>
              <a:rPr lang="el-GR" sz="1800" dirty="0" smtClean="0"/>
              <a:t>άρα διόρθωση </a:t>
            </a:r>
            <a:r>
              <a:rPr lang="en-US" sz="1800" b="1" dirty="0" smtClean="0"/>
              <a:t>incr. c</a:t>
            </a:r>
            <a:r>
              <a:rPr lang="el-GR" sz="1800" b="1" dirty="0" smtClean="0"/>
              <a:t>ο</a:t>
            </a:r>
            <a:r>
              <a:rPr lang="en-US" sz="1800" b="1" dirty="0" err="1" smtClean="0"/>
              <a:t>rr</a:t>
            </a:r>
            <a:r>
              <a:rPr lang="en-US" sz="1800" b="1" dirty="0" smtClean="0"/>
              <a:t>. </a:t>
            </a:r>
            <a:r>
              <a:rPr lang="el-GR" sz="1800" b="1" dirty="0" smtClean="0"/>
              <a:t> 11◦ 08‘,8 + πάντοτε </a:t>
            </a:r>
            <a:r>
              <a:rPr lang="el-GR" sz="1800" b="1" dirty="0" err="1" smtClean="0"/>
              <a:t>σην</a:t>
            </a:r>
            <a:r>
              <a:rPr lang="el-GR" sz="1800" b="1" dirty="0" smtClean="0"/>
              <a:t> </a:t>
            </a:r>
            <a:r>
              <a:rPr lang="en-US" sz="1800" b="1" dirty="0" smtClean="0"/>
              <a:t>GHA.</a:t>
            </a:r>
            <a:endParaRPr lang="el-GR" sz="1800" b="1" dirty="0"/>
          </a:p>
        </p:txBody>
      </p:sp>
      <p:pic>
        <p:nvPicPr>
          <p:cNvPr id="3076" name="Picture 4"/>
          <p:cNvPicPr>
            <a:picLocks noChangeAspect="1" noChangeArrowheads="1"/>
          </p:cNvPicPr>
          <p:nvPr/>
        </p:nvPicPr>
        <p:blipFill>
          <a:blip r:embed="rId2" cstate="print"/>
          <a:srcRect/>
          <a:stretch>
            <a:fillRect/>
          </a:stretch>
        </p:blipFill>
        <p:spPr bwMode="auto">
          <a:xfrm>
            <a:off x="1928794" y="1500174"/>
            <a:ext cx="3473421" cy="2258889"/>
          </a:xfrm>
          <a:prstGeom prst="rect">
            <a:avLst/>
          </a:prstGeom>
          <a:noFill/>
          <a:ln w="28575">
            <a:noFill/>
            <a:miter lim="800000"/>
            <a:headEnd/>
            <a:tailEnd/>
          </a:ln>
          <a:effectLst/>
        </p:spPr>
      </p:pic>
      <p:pic>
        <p:nvPicPr>
          <p:cNvPr id="3077" name="Picture 5"/>
          <p:cNvPicPr>
            <a:picLocks noChangeAspect="1" noChangeArrowheads="1"/>
          </p:cNvPicPr>
          <p:nvPr/>
        </p:nvPicPr>
        <p:blipFill>
          <a:blip r:embed="rId3" cstate="print"/>
          <a:srcRect/>
          <a:stretch>
            <a:fillRect/>
          </a:stretch>
        </p:blipFill>
        <p:spPr bwMode="auto">
          <a:xfrm>
            <a:off x="2143108" y="4143380"/>
            <a:ext cx="3354260" cy="1200148"/>
          </a:xfrm>
          <a:prstGeom prst="rect">
            <a:avLst/>
          </a:prstGeom>
          <a:noFill/>
          <a:ln w="9525">
            <a:noFill/>
            <a:miter lim="800000"/>
            <a:headEnd/>
            <a:tailEnd/>
          </a:ln>
          <a:effectLst/>
        </p:spPr>
      </p:pic>
      <p:sp>
        <p:nvSpPr>
          <p:cNvPr id="9" name="8 - Ελεύθερη σχεδίαση"/>
          <p:cNvSpPr/>
          <p:nvPr/>
        </p:nvSpPr>
        <p:spPr>
          <a:xfrm>
            <a:off x="2129016" y="1364454"/>
            <a:ext cx="712658" cy="1308408"/>
          </a:xfrm>
          <a:custGeom>
            <a:avLst/>
            <a:gdLst>
              <a:gd name="connsiteX0" fmla="*/ 135882 w 712658"/>
              <a:gd name="connsiteY0" fmla="*/ 295534 h 1308408"/>
              <a:gd name="connsiteX1" fmla="*/ 93679 w 712658"/>
              <a:gd name="connsiteY1" fmla="*/ 323669 h 1308408"/>
              <a:gd name="connsiteX2" fmla="*/ 65544 w 712658"/>
              <a:gd name="connsiteY2" fmla="*/ 436211 h 1308408"/>
              <a:gd name="connsiteX3" fmla="*/ 37409 w 712658"/>
              <a:gd name="connsiteY3" fmla="*/ 478414 h 1308408"/>
              <a:gd name="connsiteX4" fmla="*/ 65544 w 712658"/>
              <a:gd name="connsiteY4" fmla="*/ 773835 h 1308408"/>
              <a:gd name="connsiteX5" fmla="*/ 79612 w 712658"/>
              <a:gd name="connsiteY5" fmla="*/ 816038 h 1308408"/>
              <a:gd name="connsiteX6" fmla="*/ 107747 w 712658"/>
              <a:gd name="connsiteY6" fmla="*/ 858241 h 1308408"/>
              <a:gd name="connsiteX7" fmla="*/ 149950 w 712658"/>
              <a:gd name="connsiteY7" fmla="*/ 970783 h 1308408"/>
              <a:gd name="connsiteX8" fmla="*/ 192153 w 712658"/>
              <a:gd name="connsiteY8" fmla="*/ 1055189 h 1308408"/>
              <a:gd name="connsiteX9" fmla="*/ 262492 w 712658"/>
              <a:gd name="connsiteY9" fmla="*/ 1195866 h 1308408"/>
              <a:gd name="connsiteX10" fmla="*/ 304695 w 712658"/>
              <a:gd name="connsiteY10" fmla="*/ 1252137 h 1308408"/>
              <a:gd name="connsiteX11" fmla="*/ 318762 w 712658"/>
              <a:gd name="connsiteY11" fmla="*/ 1294340 h 1308408"/>
              <a:gd name="connsiteX12" fmla="*/ 360966 w 712658"/>
              <a:gd name="connsiteY12" fmla="*/ 1308408 h 1308408"/>
              <a:gd name="connsiteX13" fmla="*/ 600116 w 712658"/>
              <a:gd name="connsiteY13" fmla="*/ 1280272 h 1308408"/>
              <a:gd name="connsiteX14" fmla="*/ 642319 w 712658"/>
              <a:gd name="connsiteY14" fmla="*/ 1266204 h 1308408"/>
              <a:gd name="connsiteX15" fmla="*/ 712658 w 712658"/>
              <a:gd name="connsiteY15" fmla="*/ 1139595 h 1308408"/>
              <a:gd name="connsiteX16" fmla="*/ 698590 w 712658"/>
              <a:gd name="connsiteY16" fmla="*/ 253331 h 1308408"/>
              <a:gd name="connsiteX17" fmla="*/ 642319 w 712658"/>
              <a:gd name="connsiteY17" fmla="*/ 182992 h 1308408"/>
              <a:gd name="connsiteX18" fmla="*/ 614184 w 712658"/>
              <a:gd name="connsiteY18" fmla="*/ 140789 h 1308408"/>
              <a:gd name="connsiteX19" fmla="*/ 501642 w 712658"/>
              <a:gd name="connsiteY19" fmla="*/ 112654 h 1308408"/>
              <a:gd name="connsiteX20" fmla="*/ 389101 w 712658"/>
              <a:gd name="connsiteY20" fmla="*/ 84518 h 1308408"/>
              <a:gd name="connsiteX21" fmla="*/ 93679 w 712658"/>
              <a:gd name="connsiteY21" fmla="*/ 379940 h 1308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12658" h="1308408">
                <a:moveTo>
                  <a:pt x="135882" y="295534"/>
                </a:moveTo>
                <a:cubicBezTo>
                  <a:pt x="121814" y="304912"/>
                  <a:pt x="101240" y="308547"/>
                  <a:pt x="93679" y="323669"/>
                </a:cubicBezTo>
                <a:cubicBezTo>
                  <a:pt x="76386" y="358255"/>
                  <a:pt x="86993" y="404037"/>
                  <a:pt x="65544" y="436211"/>
                </a:cubicBezTo>
                <a:lnTo>
                  <a:pt x="37409" y="478414"/>
                </a:lnTo>
                <a:cubicBezTo>
                  <a:pt x="44315" y="582015"/>
                  <a:pt x="43551" y="674871"/>
                  <a:pt x="65544" y="773835"/>
                </a:cubicBezTo>
                <a:cubicBezTo>
                  <a:pt x="68761" y="788311"/>
                  <a:pt x="72980" y="802775"/>
                  <a:pt x="79612" y="816038"/>
                </a:cubicBezTo>
                <a:cubicBezTo>
                  <a:pt x="87173" y="831160"/>
                  <a:pt x="98369" y="844173"/>
                  <a:pt x="107747" y="858241"/>
                </a:cubicBezTo>
                <a:cubicBezTo>
                  <a:pt x="133683" y="961984"/>
                  <a:pt x="105813" y="867795"/>
                  <a:pt x="149950" y="970783"/>
                </a:cubicBezTo>
                <a:cubicBezTo>
                  <a:pt x="184895" y="1052321"/>
                  <a:pt x="138086" y="974087"/>
                  <a:pt x="192153" y="1055189"/>
                </a:cubicBezTo>
                <a:cubicBezTo>
                  <a:pt x="224390" y="1184133"/>
                  <a:pt x="188115" y="1146282"/>
                  <a:pt x="262492" y="1195866"/>
                </a:cubicBezTo>
                <a:cubicBezTo>
                  <a:pt x="276560" y="1214623"/>
                  <a:pt x="293063" y="1231780"/>
                  <a:pt x="304695" y="1252137"/>
                </a:cubicBezTo>
                <a:cubicBezTo>
                  <a:pt x="312052" y="1265012"/>
                  <a:pt x="308277" y="1283855"/>
                  <a:pt x="318762" y="1294340"/>
                </a:cubicBezTo>
                <a:cubicBezTo>
                  <a:pt x="329248" y="1304826"/>
                  <a:pt x="346898" y="1303719"/>
                  <a:pt x="360966" y="1308408"/>
                </a:cubicBezTo>
                <a:cubicBezTo>
                  <a:pt x="440683" y="1299029"/>
                  <a:pt x="520738" y="1292179"/>
                  <a:pt x="600116" y="1280272"/>
                </a:cubicBezTo>
                <a:cubicBezTo>
                  <a:pt x="614781" y="1278072"/>
                  <a:pt x="631834" y="1276689"/>
                  <a:pt x="642319" y="1266204"/>
                </a:cubicBezTo>
                <a:cubicBezTo>
                  <a:pt x="690691" y="1217832"/>
                  <a:pt x="694968" y="1192665"/>
                  <a:pt x="712658" y="1139595"/>
                </a:cubicBezTo>
                <a:cubicBezTo>
                  <a:pt x="707969" y="844174"/>
                  <a:pt x="712006" y="548485"/>
                  <a:pt x="698590" y="253331"/>
                </a:cubicBezTo>
                <a:cubicBezTo>
                  <a:pt x="697547" y="230377"/>
                  <a:pt x="655386" y="199325"/>
                  <a:pt x="642319" y="182992"/>
                </a:cubicBezTo>
                <a:cubicBezTo>
                  <a:pt x="631757" y="169790"/>
                  <a:pt x="629306" y="148350"/>
                  <a:pt x="614184" y="140789"/>
                </a:cubicBezTo>
                <a:cubicBezTo>
                  <a:pt x="579598" y="123496"/>
                  <a:pt x="539156" y="122033"/>
                  <a:pt x="501642" y="112654"/>
                </a:cubicBezTo>
                <a:lnTo>
                  <a:pt x="389101" y="84518"/>
                </a:lnTo>
                <a:cubicBezTo>
                  <a:pt x="0" y="103047"/>
                  <a:pt x="93679" y="0"/>
                  <a:pt x="93679" y="379940"/>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1" name="10 - Ευθύγραμμο βέλος σύνδεσης"/>
          <p:cNvCxnSpPr/>
          <p:nvPr/>
        </p:nvCxnSpPr>
        <p:spPr>
          <a:xfrm rot="10800000" flipV="1">
            <a:off x="2857488" y="500042"/>
            <a:ext cx="5143536" cy="143985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13 - Ελεύθερη σχεδίαση"/>
          <p:cNvSpPr/>
          <p:nvPr/>
        </p:nvSpPr>
        <p:spPr>
          <a:xfrm>
            <a:off x="2212889" y="4006055"/>
            <a:ext cx="572514" cy="423077"/>
          </a:xfrm>
          <a:custGeom>
            <a:avLst/>
            <a:gdLst>
              <a:gd name="connsiteX0" fmla="*/ 319296 w 572514"/>
              <a:gd name="connsiteY0" fmla="*/ 101711 h 545052"/>
              <a:gd name="connsiteX1" fmla="*/ 305228 w 572514"/>
              <a:gd name="connsiteY1" fmla="*/ 59508 h 545052"/>
              <a:gd name="connsiteX2" fmla="*/ 263025 w 572514"/>
              <a:gd name="connsiteY2" fmla="*/ 45440 h 545052"/>
              <a:gd name="connsiteX3" fmla="*/ 108280 w 572514"/>
              <a:gd name="connsiteY3" fmla="*/ 59508 h 545052"/>
              <a:gd name="connsiteX4" fmla="*/ 66077 w 572514"/>
              <a:gd name="connsiteY4" fmla="*/ 87643 h 545052"/>
              <a:gd name="connsiteX5" fmla="*/ 23874 w 572514"/>
              <a:gd name="connsiteY5" fmla="*/ 101711 h 545052"/>
              <a:gd name="connsiteX6" fmla="*/ 9806 w 572514"/>
              <a:gd name="connsiteY6" fmla="*/ 157982 h 545052"/>
              <a:gd name="connsiteX7" fmla="*/ 37942 w 572514"/>
              <a:gd name="connsiteY7" fmla="*/ 411200 h 545052"/>
              <a:gd name="connsiteX8" fmla="*/ 52009 w 572514"/>
              <a:gd name="connsiteY8" fmla="*/ 467471 h 545052"/>
              <a:gd name="connsiteX9" fmla="*/ 94213 w 572514"/>
              <a:gd name="connsiteY9" fmla="*/ 481539 h 545052"/>
              <a:gd name="connsiteX10" fmla="*/ 150483 w 572514"/>
              <a:gd name="connsiteY10" fmla="*/ 495607 h 545052"/>
              <a:gd name="connsiteX11" fmla="*/ 291160 w 572514"/>
              <a:gd name="connsiteY11" fmla="*/ 537810 h 545052"/>
              <a:gd name="connsiteX12" fmla="*/ 347431 w 572514"/>
              <a:gd name="connsiteY12" fmla="*/ 509674 h 545052"/>
              <a:gd name="connsiteX13" fmla="*/ 403702 w 572514"/>
              <a:gd name="connsiteY13" fmla="*/ 495607 h 545052"/>
              <a:gd name="connsiteX14" fmla="*/ 474040 w 572514"/>
              <a:gd name="connsiteY14" fmla="*/ 439336 h 545052"/>
              <a:gd name="connsiteX15" fmla="*/ 530311 w 572514"/>
              <a:gd name="connsiteY15" fmla="*/ 397133 h 545052"/>
              <a:gd name="connsiteX16" fmla="*/ 572514 w 572514"/>
              <a:gd name="connsiteY16" fmla="*/ 368997 h 545052"/>
              <a:gd name="connsiteX17" fmla="*/ 558446 w 572514"/>
              <a:gd name="connsiteY17" fmla="*/ 214253 h 545052"/>
              <a:gd name="connsiteX18" fmla="*/ 516243 w 572514"/>
              <a:gd name="connsiteY18" fmla="*/ 157982 h 545052"/>
              <a:gd name="connsiteX19" fmla="*/ 431837 w 572514"/>
              <a:gd name="connsiteY19" fmla="*/ 73576 h 545052"/>
              <a:gd name="connsiteX20" fmla="*/ 403702 w 572514"/>
              <a:gd name="connsiteY20" fmla="*/ 45440 h 545052"/>
              <a:gd name="connsiteX21" fmla="*/ 319296 w 572514"/>
              <a:gd name="connsiteY21" fmla="*/ 3237 h 545052"/>
              <a:gd name="connsiteX22" fmla="*/ 192686 w 572514"/>
              <a:gd name="connsiteY22" fmla="*/ 3237 h 545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72514" h="545052">
                <a:moveTo>
                  <a:pt x="319296" y="101711"/>
                </a:moveTo>
                <a:cubicBezTo>
                  <a:pt x="314607" y="87643"/>
                  <a:pt x="315713" y="69993"/>
                  <a:pt x="305228" y="59508"/>
                </a:cubicBezTo>
                <a:cubicBezTo>
                  <a:pt x="294743" y="49023"/>
                  <a:pt x="277854" y="45440"/>
                  <a:pt x="263025" y="45440"/>
                </a:cubicBezTo>
                <a:cubicBezTo>
                  <a:pt x="211231" y="45440"/>
                  <a:pt x="159862" y="54819"/>
                  <a:pt x="108280" y="59508"/>
                </a:cubicBezTo>
                <a:cubicBezTo>
                  <a:pt x="94212" y="68886"/>
                  <a:pt x="81199" y="80082"/>
                  <a:pt x="66077" y="87643"/>
                </a:cubicBezTo>
                <a:cubicBezTo>
                  <a:pt x="52814" y="94275"/>
                  <a:pt x="33137" y="90132"/>
                  <a:pt x="23874" y="101711"/>
                </a:cubicBezTo>
                <a:cubicBezTo>
                  <a:pt x="11796" y="116809"/>
                  <a:pt x="14495" y="139225"/>
                  <a:pt x="9806" y="157982"/>
                </a:cubicBezTo>
                <a:cubicBezTo>
                  <a:pt x="32378" y="496555"/>
                  <a:pt x="0" y="278400"/>
                  <a:pt x="37942" y="411200"/>
                </a:cubicBezTo>
                <a:cubicBezTo>
                  <a:pt x="43253" y="429790"/>
                  <a:pt x="39931" y="452373"/>
                  <a:pt x="52009" y="467471"/>
                </a:cubicBezTo>
                <a:cubicBezTo>
                  <a:pt x="61273" y="479050"/>
                  <a:pt x="79955" y="477465"/>
                  <a:pt x="94213" y="481539"/>
                </a:cubicBezTo>
                <a:cubicBezTo>
                  <a:pt x="112803" y="486851"/>
                  <a:pt x="131726" y="490918"/>
                  <a:pt x="150483" y="495607"/>
                </a:cubicBezTo>
                <a:cubicBezTo>
                  <a:pt x="202147" y="530049"/>
                  <a:pt x="211501" y="545052"/>
                  <a:pt x="291160" y="537810"/>
                </a:cubicBezTo>
                <a:cubicBezTo>
                  <a:pt x="312045" y="535911"/>
                  <a:pt x="327795" y="517037"/>
                  <a:pt x="347431" y="509674"/>
                </a:cubicBezTo>
                <a:cubicBezTo>
                  <a:pt x="365534" y="502885"/>
                  <a:pt x="384945" y="500296"/>
                  <a:pt x="403702" y="495607"/>
                </a:cubicBezTo>
                <a:cubicBezTo>
                  <a:pt x="457089" y="415523"/>
                  <a:pt x="400864" y="481150"/>
                  <a:pt x="474040" y="439336"/>
                </a:cubicBezTo>
                <a:cubicBezTo>
                  <a:pt x="494397" y="427704"/>
                  <a:pt x="511232" y="410761"/>
                  <a:pt x="530311" y="397133"/>
                </a:cubicBezTo>
                <a:cubicBezTo>
                  <a:pt x="544069" y="387306"/>
                  <a:pt x="558446" y="378376"/>
                  <a:pt x="572514" y="368997"/>
                </a:cubicBezTo>
                <a:cubicBezTo>
                  <a:pt x="567825" y="317416"/>
                  <a:pt x="571791" y="264298"/>
                  <a:pt x="558446" y="214253"/>
                </a:cubicBezTo>
                <a:cubicBezTo>
                  <a:pt x="552405" y="191598"/>
                  <a:pt x="531928" y="175409"/>
                  <a:pt x="516243" y="157982"/>
                </a:cubicBezTo>
                <a:cubicBezTo>
                  <a:pt x="489625" y="128407"/>
                  <a:pt x="459972" y="101711"/>
                  <a:pt x="431837" y="73576"/>
                </a:cubicBezTo>
                <a:lnTo>
                  <a:pt x="403702" y="45440"/>
                </a:lnTo>
                <a:cubicBezTo>
                  <a:pt x="370789" y="12527"/>
                  <a:pt x="375467" y="7558"/>
                  <a:pt x="319296" y="3237"/>
                </a:cubicBezTo>
                <a:cubicBezTo>
                  <a:pt x="277217" y="0"/>
                  <a:pt x="234889" y="3237"/>
                  <a:pt x="192686" y="3237"/>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8" name="17 - Ευθύγραμμο βέλος σύνδεσης"/>
          <p:cNvCxnSpPr/>
          <p:nvPr/>
        </p:nvCxnSpPr>
        <p:spPr>
          <a:xfrm rot="16200000" flipH="1">
            <a:off x="35687" y="1678769"/>
            <a:ext cx="3214710" cy="128588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19 - Ευθεία γραμμή σύνδεσης"/>
          <p:cNvCxnSpPr/>
          <p:nvPr/>
        </p:nvCxnSpPr>
        <p:spPr>
          <a:xfrm>
            <a:off x="2857488" y="4429132"/>
            <a:ext cx="785818" cy="158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23 - Ευθύγραμμο βέλος σύνδεσης"/>
          <p:cNvCxnSpPr/>
          <p:nvPr/>
        </p:nvCxnSpPr>
        <p:spPr>
          <a:xfrm rot="10800000" flipV="1">
            <a:off x="3286116" y="857232"/>
            <a:ext cx="4214842" cy="328614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5" name="24 - Ορθογώνιο"/>
          <p:cNvSpPr/>
          <p:nvPr/>
        </p:nvSpPr>
        <p:spPr>
          <a:xfrm>
            <a:off x="5429256" y="2643182"/>
            <a:ext cx="162878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increments and corrections </a:t>
            </a: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225536"/>
          </a:xfrm>
        </p:spPr>
        <p:txBody>
          <a:bodyPr>
            <a:normAutofit/>
          </a:bodyPr>
          <a:lstStyle/>
          <a:p>
            <a:r>
              <a:rPr lang="el-GR" sz="1800" dirty="0" smtClean="0"/>
              <a:t>Στ</a:t>
            </a:r>
            <a:r>
              <a:rPr lang="en-US" sz="1800" dirty="0" smtClean="0"/>
              <a:t>o</a:t>
            </a:r>
            <a:r>
              <a:rPr lang="el-GR" sz="1800" dirty="0" smtClean="0"/>
              <a:t>ν πίνακα </a:t>
            </a:r>
            <a:r>
              <a:rPr lang="en-US" sz="1800" b="1" dirty="0" smtClean="0"/>
              <a:t>increments and corrections</a:t>
            </a:r>
            <a:r>
              <a:rPr lang="el-GR" sz="1800" b="1" dirty="0" smtClean="0"/>
              <a:t> </a:t>
            </a:r>
            <a:r>
              <a:rPr lang="en-US" sz="1800" b="1" dirty="0" smtClean="0"/>
              <a:t>(u or d </a:t>
            </a:r>
            <a:r>
              <a:rPr lang="en-US" sz="1800" b="1" dirty="0" err="1" smtClean="0"/>
              <a:t>corr</a:t>
            </a:r>
            <a:r>
              <a:rPr lang="en-US" sz="1800" b="1" dirty="0" smtClean="0"/>
              <a:t>) </a:t>
            </a:r>
            <a:r>
              <a:rPr lang="el-GR" sz="1800" dirty="0" smtClean="0"/>
              <a:t>πηγαίνουμε τώρα να κάνουμε την διόρθωση  του (</a:t>
            </a:r>
            <a:r>
              <a:rPr lang="en-US" sz="1800" dirty="0" smtClean="0"/>
              <a:t> </a:t>
            </a:r>
            <a:r>
              <a:rPr lang="en-US" sz="1800" b="1" dirty="0" smtClean="0"/>
              <a:t>d +0,6 </a:t>
            </a:r>
            <a:r>
              <a:rPr lang="en-US" sz="1800" dirty="0" smtClean="0"/>
              <a:t>)</a:t>
            </a:r>
            <a:r>
              <a:rPr lang="el-GR" sz="1800" dirty="0" smtClean="0"/>
              <a:t> που </a:t>
            </a:r>
            <a:r>
              <a:rPr lang="el-GR" sz="1800" dirty="0" err="1" smtClean="0"/>
              <a:t>που</a:t>
            </a:r>
            <a:r>
              <a:rPr lang="el-GR" sz="1800" dirty="0" smtClean="0"/>
              <a:t> έχουμε πάρει</a:t>
            </a:r>
            <a:r>
              <a:rPr lang="en-US" sz="1800" dirty="0" smtClean="0"/>
              <a:t> </a:t>
            </a:r>
            <a:r>
              <a:rPr lang="el-GR" sz="1800" dirty="0" smtClean="0"/>
              <a:t>στο κάτω μέρος της στήλης </a:t>
            </a:r>
            <a:r>
              <a:rPr lang="en-US" sz="1800" b="1" dirty="0" smtClean="0"/>
              <a:t>Sun</a:t>
            </a:r>
            <a:r>
              <a:rPr lang="el-GR" sz="1800" b="1" dirty="0" smtClean="0"/>
              <a:t>. </a:t>
            </a:r>
            <a:r>
              <a:rPr lang="el-GR" sz="1800" dirty="0" smtClean="0"/>
              <a:t>Έχουμε λοιπόν για </a:t>
            </a:r>
            <a:r>
              <a:rPr lang="en-US" sz="1800" b="1" dirty="0" smtClean="0"/>
              <a:t>d 0,6 </a:t>
            </a:r>
            <a:r>
              <a:rPr lang="el-GR" sz="1800" dirty="0" smtClean="0"/>
              <a:t>έχουμε</a:t>
            </a:r>
            <a:r>
              <a:rPr lang="el-GR" sz="1800" b="1" dirty="0" smtClean="0"/>
              <a:t> 0,4 </a:t>
            </a:r>
            <a:r>
              <a:rPr lang="el-GR" sz="1800" dirty="0" smtClean="0"/>
              <a:t>το οποίο το προσθέτουμε στην κλήση </a:t>
            </a:r>
            <a:r>
              <a:rPr lang="en-US" sz="1800" b="1" dirty="0" smtClean="0"/>
              <a:t>Dec</a:t>
            </a:r>
            <a:r>
              <a:rPr lang="el-GR" sz="1800" b="1" dirty="0" smtClean="0"/>
              <a:t> </a:t>
            </a:r>
            <a:r>
              <a:rPr lang="el-GR" sz="1800" b="1" dirty="0" err="1" smtClean="0"/>
              <a:t>γιατι</a:t>
            </a:r>
            <a:r>
              <a:rPr lang="el-GR" sz="1800" b="1" dirty="0" smtClean="0"/>
              <a:t> αυτή αυξάνεται με την ώρα όπως βλέπουμε στην στήλη </a:t>
            </a:r>
            <a:r>
              <a:rPr lang="el-GR" sz="1800" dirty="0" smtClean="0"/>
              <a:t> </a:t>
            </a:r>
            <a:r>
              <a:rPr lang="en-US" sz="1800" b="1" dirty="0" smtClean="0"/>
              <a:t>Sun</a:t>
            </a:r>
            <a:endParaRPr lang="el-GR" sz="1800" b="1"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4214810" y="1857364"/>
            <a:ext cx="4286280" cy="3495188"/>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cstate="print"/>
          <a:srcRect/>
          <a:stretch>
            <a:fillRect/>
          </a:stretch>
        </p:blipFill>
        <p:spPr bwMode="auto">
          <a:xfrm>
            <a:off x="642910" y="4214818"/>
            <a:ext cx="2762378" cy="2409822"/>
          </a:xfrm>
          <a:prstGeom prst="rect">
            <a:avLst/>
          </a:prstGeom>
          <a:noFill/>
          <a:ln w="9525">
            <a:noFill/>
            <a:miter lim="800000"/>
            <a:headEnd/>
            <a:tailEnd/>
          </a:ln>
          <a:effectLst/>
        </p:spPr>
      </p:pic>
      <p:sp>
        <p:nvSpPr>
          <p:cNvPr id="6" name="5 - Ορθογώνιο"/>
          <p:cNvSpPr/>
          <p:nvPr/>
        </p:nvSpPr>
        <p:spPr>
          <a:xfrm>
            <a:off x="5929322" y="1428736"/>
            <a:ext cx="250033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increments and corrections </a:t>
            </a:r>
            <a:endParaRPr lang="el-GR" dirty="0"/>
          </a:p>
        </p:txBody>
      </p:sp>
      <p:pic>
        <p:nvPicPr>
          <p:cNvPr id="4100" name="Picture 4"/>
          <p:cNvPicPr>
            <a:picLocks noChangeAspect="1" noChangeArrowheads="1"/>
          </p:cNvPicPr>
          <p:nvPr/>
        </p:nvPicPr>
        <p:blipFill>
          <a:blip r:embed="rId4" cstate="print"/>
          <a:srcRect/>
          <a:stretch>
            <a:fillRect/>
          </a:stretch>
        </p:blipFill>
        <p:spPr bwMode="auto">
          <a:xfrm>
            <a:off x="0" y="2214554"/>
            <a:ext cx="3362325" cy="1571625"/>
          </a:xfrm>
          <a:prstGeom prst="rect">
            <a:avLst/>
          </a:prstGeom>
          <a:noFill/>
          <a:ln w="9525">
            <a:noFill/>
            <a:miter lim="800000"/>
            <a:headEnd/>
            <a:tailEnd/>
          </a:ln>
          <a:effectLst/>
        </p:spPr>
      </p:pic>
      <p:sp>
        <p:nvSpPr>
          <p:cNvPr id="8" name="7 - Ελεύθερη σχεδίαση"/>
          <p:cNvSpPr/>
          <p:nvPr/>
        </p:nvSpPr>
        <p:spPr>
          <a:xfrm>
            <a:off x="2208628" y="5345723"/>
            <a:ext cx="1001947" cy="661182"/>
          </a:xfrm>
          <a:custGeom>
            <a:avLst/>
            <a:gdLst>
              <a:gd name="connsiteX0" fmla="*/ 478301 w 1001947"/>
              <a:gd name="connsiteY0" fmla="*/ 140677 h 661182"/>
              <a:gd name="connsiteX1" fmla="*/ 450166 w 1001947"/>
              <a:gd name="connsiteY1" fmla="*/ 84406 h 661182"/>
              <a:gd name="connsiteX2" fmla="*/ 407963 w 1001947"/>
              <a:gd name="connsiteY2" fmla="*/ 70339 h 661182"/>
              <a:gd name="connsiteX3" fmla="*/ 323557 w 1001947"/>
              <a:gd name="connsiteY3" fmla="*/ 28135 h 661182"/>
              <a:gd name="connsiteX4" fmla="*/ 126609 w 1001947"/>
              <a:gd name="connsiteY4" fmla="*/ 42203 h 661182"/>
              <a:gd name="connsiteX5" fmla="*/ 84406 w 1001947"/>
              <a:gd name="connsiteY5" fmla="*/ 56271 h 661182"/>
              <a:gd name="connsiteX6" fmla="*/ 0 w 1001947"/>
              <a:gd name="connsiteY6" fmla="*/ 140677 h 661182"/>
              <a:gd name="connsiteX7" fmla="*/ 28135 w 1001947"/>
              <a:gd name="connsiteY7" fmla="*/ 365760 h 661182"/>
              <a:gd name="connsiteX8" fmla="*/ 70338 w 1001947"/>
              <a:gd name="connsiteY8" fmla="*/ 422031 h 661182"/>
              <a:gd name="connsiteX9" fmla="*/ 84406 w 1001947"/>
              <a:gd name="connsiteY9" fmla="*/ 478302 h 661182"/>
              <a:gd name="connsiteX10" fmla="*/ 168812 w 1001947"/>
              <a:gd name="connsiteY10" fmla="*/ 548640 h 661182"/>
              <a:gd name="connsiteX11" fmla="*/ 225083 w 1001947"/>
              <a:gd name="connsiteY11" fmla="*/ 590843 h 661182"/>
              <a:gd name="connsiteX12" fmla="*/ 253218 w 1001947"/>
              <a:gd name="connsiteY12" fmla="*/ 618979 h 661182"/>
              <a:gd name="connsiteX13" fmla="*/ 295421 w 1001947"/>
              <a:gd name="connsiteY13" fmla="*/ 633046 h 661182"/>
              <a:gd name="connsiteX14" fmla="*/ 450166 w 1001947"/>
              <a:gd name="connsiteY14" fmla="*/ 661182 h 661182"/>
              <a:gd name="connsiteX15" fmla="*/ 829994 w 1001947"/>
              <a:gd name="connsiteY15" fmla="*/ 647114 h 661182"/>
              <a:gd name="connsiteX16" fmla="*/ 886264 w 1001947"/>
              <a:gd name="connsiteY16" fmla="*/ 618979 h 661182"/>
              <a:gd name="connsiteX17" fmla="*/ 970670 w 1001947"/>
              <a:gd name="connsiteY17" fmla="*/ 534572 h 661182"/>
              <a:gd name="connsiteX18" fmla="*/ 998806 w 1001947"/>
              <a:gd name="connsiteY18" fmla="*/ 436099 h 661182"/>
              <a:gd name="connsiteX19" fmla="*/ 956603 w 1001947"/>
              <a:gd name="connsiteY19" fmla="*/ 267286 h 661182"/>
              <a:gd name="connsiteX20" fmla="*/ 914400 w 1001947"/>
              <a:gd name="connsiteY20" fmla="*/ 239151 h 661182"/>
              <a:gd name="connsiteX21" fmla="*/ 844061 w 1001947"/>
              <a:gd name="connsiteY21" fmla="*/ 154745 h 661182"/>
              <a:gd name="connsiteX22" fmla="*/ 801858 w 1001947"/>
              <a:gd name="connsiteY22" fmla="*/ 140677 h 661182"/>
              <a:gd name="connsiteX23" fmla="*/ 745587 w 1001947"/>
              <a:gd name="connsiteY23" fmla="*/ 112542 h 661182"/>
              <a:gd name="connsiteX24" fmla="*/ 576775 w 1001947"/>
              <a:gd name="connsiteY24" fmla="*/ 98474 h 661182"/>
              <a:gd name="connsiteX25" fmla="*/ 450166 w 1001947"/>
              <a:gd name="connsiteY25" fmla="*/ 84406 h 661182"/>
              <a:gd name="connsiteX26" fmla="*/ 379827 w 1001947"/>
              <a:gd name="connsiteY26" fmla="*/ 0 h 661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01947" h="661182">
                <a:moveTo>
                  <a:pt x="478301" y="140677"/>
                </a:moveTo>
                <a:cubicBezTo>
                  <a:pt x="468923" y="121920"/>
                  <a:pt x="464995" y="99235"/>
                  <a:pt x="450166" y="84406"/>
                </a:cubicBezTo>
                <a:cubicBezTo>
                  <a:pt x="439681" y="73921"/>
                  <a:pt x="420678" y="77968"/>
                  <a:pt x="407963" y="70339"/>
                </a:cubicBezTo>
                <a:cubicBezTo>
                  <a:pt x="318374" y="16586"/>
                  <a:pt x="462346" y="62834"/>
                  <a:pt x="323557" y="28135"/>
                </a:cubicBezTo>
                <a:cubicBezTo>
                  <a:pt x="257908" y="32824"/>
                  <a:pt x="191975" y="34513"/>
                  <a:pt x="126609" y="42203"/>
                </a:cubicBezTo>
                <a:cubicBezTo>
                  <a:pt x="111882" y="43936"/>
                  <a:pt x="96111" y="47167"/>
                  <a:pt x="84406" y="56271"/>
                </a:cubicBezTo>
                <a:cubicBezTo>
                  <a:pt x="52998" y="80699"/>
                  <a:pt x="0" y="140677"/>
                  <a:pt x="0" y="140677"/>
                </a:cubicBezTo>
                <a:cubicBezTo>
                  <a:pt x="9378" y="215705"/>
                  <a:pt x="9797" y="292406"/>
                  <a:pt x="28135" y="365760"/>
                </a:cubicBezTo>
                <a:cubicBezTo>
                  <a:pt x="33822" y="388506"/>
                  <a:pt x="59853" y="401060"/>
                  <a:pt x="70338" y="422031"/>
                </a:cubicBezTo>
                <a:cubicBezTo>
                  <a:pt x="78985" y="439324"/>
                  <a:pt x="74813" y="461515"/>
                  <a:pt x="84406" y="478302"/>
                </a:cubicBezTo>
                <a:cubicBezTo>
                  <a:pt x="102525" y="510011"/>
                  <a:pt x="140683" y="528548"/>
                  <a:pt x="168812" y="548640"/>
                </a:cubicBezTo>
                <a:cubicBezTo>
                  <a:pt x="187891" y="562268"/>
                  <a:pt x="207071" y="575833"/>
                  <a:pt x="225083" y="590843"/>
                </a:cubicBezTo>
                <a:cubicBezTo>
                  <a:pt x="235272" y="599334"/>
                  <a:pt x="241845" y="612155"/>
                  <a:pt x="253218" y="618979"/>
                </a:cubicBezTo>
                <a:cubicBezTo>
                  <a:pt x="265933" y="626608"/>
                  <a:pt x="280922" y="629939"/>
                  <a:pt x="295421" y="633046"/>
                </a:cubicBezTo>
                <a:cubicBezTo>
                  <a:pt x="346685" y="644031"/>
                  <a:pt x="398584" y="651803"/>
                  <a:pt x="450166" y="661182"/>
                </a:cubicBezTo>
                <a:cubicBezTo>
                  <a:pt x="576775" y="656493"/>
                  <a:pt x="703887" y="659318"/>
                  <a:pt x="829994" y="647114"/>
                </a:cubicBezTo>
                <a:cubicBezTo>
                  <a:pt x="850867" y="645094"/>
                  <a:pt x="869889" y="632079"/>
                  <a:pt x="886264" y="618979"/>
                </a:cubicBezTo>
                <a:cubicBezTo>
                  <a:pt x="917334" y="594122"/>
                  <a:pt x="970670" y="534572"/>
                  <a:pt x="970670" y="534572"/>
                </a:cubicBezTo>
                <a:cubicBezTo>
                  <a:pt x="977304" y="514671"/>
                  <a:pt x="998806" y="453762"/>
                  <a:pt x="998806" y="436099"/>
                </a:cubicBezTo>
                <a:cubicBezTo>
                  <a:pt x="998806" y="373532"/>
                  <a:pt x="1001947" y="312630"/>
                  <a:pt x="956603" y="267286"/>
                </a:cubicBezTo>
                <a:cubicBezTo>
                  <a:pt x="944648" y="255331"/>
                  <a:pt x="928468" y="248529"/>
                  <a:pt x="914400" y="239151"/>
                </a:cubicBezTo>
                <a:cubicBezTo>
                  <a:pt x="893639" y="208011"/>
                  <a:pt x="876555" y="176408"/>
                  <a:pt x="844061" y="154745"/>
                </a:cubicBezTo>
                <a:cubicBezTo>
                  <a:pt x="831723" y="146520"/>
                  <a:pt x="815488" y="146518"/>
                  <a:pt x="801858" y="140677"/>
                </a:cubicBezTo>
                <a:cubicBezTo>
                  <a:pt x="782583" y="132416"/>
                  <a:pt x="766199" y="116407"/>
                  <a:pt x="745587" y="112542"/>
                </a:cubicBezTo>
                <a:cubicBezTo>
                  <a:pt x="690088" y="102136"/>
                  <a:pt x="632986" y="103828"/>
                  <a:pt x="576775" y="98474"/>
                </a:cubicBezTo>
                <a:cubicBezTo>
                  <a:pt x="534504" y="94448"/>
                  <a:pt x="492369" y="89095"/>
                  <a:pt x="450166" y="84406"/>
                </a:cubicBezTo>
                <a:lnTo>
                  <a:pt x="379827" y="0"/>
                </a:lnTo>
              </a:path>
            </a:pathLst>
          </a:cu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0" name="9 - Ευθύγραμμο βέλος σύνδεσης"/>
          <p:cNvCxnSpPr/>
          <p:nvPr/>
        </p:nvCxnSpPr>
        <p:spPr>
          <a:xfrm rot="5400000">
            <a:off x="357158" y="3071810"/>
            <a:ext cx="4857784" cy="28575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15 - Ευθύγραμμο βέλος σύνδεσης"/>
          <p:cNvCxnSpPr/>
          <p:nvPr/>
        </p:nvCxnSpPr>
        <p:spPr>
          <a:xfrm flipV="1">
            <a:off x="3357554" y="5500702"/>
            <a:ext cx="4000528" cy="28575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16 - Ελεύθερη σχεδίαση"/>
          <p:cNvSpPr/>
          <p:nvPr/>
        </p:nvSpPr>
        <p:spPr>
          <a:xfrm>
            <a:off x="7539244" y="5000635"/>
            <a:ext cx="897732" cy="658417"/>
          </a:xfrm>
          <a:custGeom>
            <a:avLst/>
            <a:gdLst>
              <a:gd name="connsiteX0" fmla="*/ 338664 w 897732"/>
              <a:gd name="connsiteY0" fmla="*/ 0 h 580615"/>
              <a:gd name="connsiteX1" fmla="*/ 169851 w 897732"/>
              <a:gd name="connsiteY1" fmla="*/ 56271 h 580615"/>
              <a:gd name="connsiteX2" fmla="*/ 127648 w 897732"/>
              <a:gd name="connsiteY2" fmla="*/ 84406 h 580615"/>
              <a:gd name="connsiteX3" fmla="*/ 29174 w 897732"/>
              <a:gd name="connsiteY3" fmla="*/ 112541 h 580615"/>
              <a:gd name="connsiteX4" fmla="*/ 1039 w 897732"/>
              <a:gd name="connsiteY4" fmla="*/ 211015 h 580615"/>
              <a:gd name="connsiteX5" fmla="*/ 29174 w 897732"/>
              <a:gd name="connsiteY5" fmla="*/ 351692 h 580615"/>
              <a:gd name="connsiteX6" fmla="*/ 71378 w 897732"/>
              <a:gd name="connsiteY6" fmla="*/ 492369 h 580615"/>
              <a:gd name="connsiteX7" fmla="*/ 113581 w 897732"/>
              <a:gd name="connsiteY7" fmla="*/ 520505 h 580615"/>
              <a:gd name="connsiteX8" fmla="*/ 310528 w 897732"/>
              <a:gd name="connsiteY8" fmla="*/ 576775 h 580615"/>
              <a:gd name="connsiteX9" fmla="*/ 549679 w 897732"/>
              <a:gd name="connsiteY9" fmla="*/ 548640 h 580615"/>
              <a:gd name="connsiteX10" fmla="*/ 591882 w 897732"/>
              <a:gd name="connsiteY10" fmla="*/ 520505 h 580615"/>
              <a:gd name="connsiteX11" fmla="*/ 676288 w 897732"/>
              <a:gd name="connsiteY11" fmla="*/ 492369 h 580615"/>
              <a:gd name="connsiteX12" fmla="*/ 704424 w 897732"/>
              <a:gd name="connsiteY12" fmla="*/ 464234 h 580615"/>
              <a:gd name="connsiteX13" fmla="*/ 746627 w 897732"/>
              <a:gd name="connsiteY13" fmla="*/ 450166 h 580615"/>
              <a:gd name="connsiteX14" fmla="*/ 831033 w 897732"/>
              <a:gd name="connsiteY14" fmla="*/ 365760 h 580615"/>
              <a:gd name="connsiteX15" fmla="*/ 873236 w 897732"/>
              <a:gd name="connsiteY15" fmla="*/ 323557 h 580615"/>
              <a:gd name="connsiteX16" fmla="*/ 859168 w 897732"/>
              <a:gd name="connsiteY16" fmla="*/ 182880 h 580615"/>
              <a:gd name="connsiteX17" fmla="*/ 845101 w 897732"/>
              <a:gd name="connsiteY17" fmla="*/ 140677 h 580615"/>
              <a:gd name="connsiteX18" fmla="*/ 802898 w 897732"/>
              <a:gd name="connsiteY18" fmla="*/ 98474 h 580615"/>
              <a:gd name="connsiteX19" fmla="*/ 676288 w 897732"/>
              <a:gd name="connsiteY19" fmla="*/ 42203 h 580615"/>
              <a:gd name="connsiteX20" fmla="*/ 282393 w 897732"/>
              <a:gd name="connsiteY20" fmla="*/ 14068 h 580615"/>
              <a:gd name="connsiteX21" fmla="*/ 254258 w 897732"/>
              <a:gd name="connsiteY21" fmla="*/ 14068 h 580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897732" h="580615">
                <a:moveTo>
                  <a:pt x="338664" y="0"/>
                </a:moveTo>
                <a:cubicBezTo>
                  <a:pt x="338660" y="1"/>
                  <a:pt x="169854" y="56269"/>
                  <a:pt x="169851" y="56271"/>
                </a:cubicBezTo>
                <a:cubicBezTo>
                  <a:pt x="155783" y="65649"/>
                  <a:pt x="142770" y="76845"/>
                  <a:pt x="127648" y="84406"/>
                </a:cubicBezTo>
                <a:cubicBezTo>
                  <a:pt x="107462" y="94499"/>
                  <a:pt x="47209" y="108033"/>
                  <a:pt x="29174" y="112541"/>
                </a:cubicBezTo>
                <a:cubicBezTo>
                  <a:pt x="23339" y="130048"/>
                  <a:pt x="0" y="196473"/>
                  <a:pt x="1039" y="211015"/>
                </a:cubicBezTo>
                <a:cubicBezTo>
                  <a:pt x="4446" y="258714"/>
                  <a:pt x="19154" y="304933"/>
                  <a:pt x="29174" y="351692"/>
                </a:cubicBezTo>
                <a:cubicBezTo>
                  <a:pt x="35620" y="381772"/>
                  <a:pt x="59854" y="473930"/>
                  <a:pt x="71378" y="492369"/>
                </a:cubicBezTo>
                <a:cubicBezTo>
                  <a:pt x="80339" y="506706"/>
                  <a:pt x="98901" y="512117"/>
                  <a:pt x="113581" y="520505"/>
                </a:cubicBezTo>
                <a:cubicBezTo>
                  <a:pt x="193575" y="566217"/>
                  <a:pt x="192724" y="553215"/>
                  <a:pt x="310528" y="576775"/>
                </a:cubicBezTo>
                <a:cubicBezTo>
                  <a:pt x="341658" y="574552"/>
                  <a:pt x="485729" y="580615"/>
                  <a:pt x="549679" y="548640"/>
                </a:cubicBezTo>
                <a:cubicBezTo>
                  <a:pt x="564801" y="541079"/>
                  <a:pt x="576432" y="527372"/>
                  <a:pt x="591882" y="520505"/>
                </a:cubicBezTo>
                <a:cubicBezTo>
                  <a:pt x="618983" y="508460"/>
                  <a:pt x="676288" y="492369"/>
                  <a:pt x="676288" y="492369"/>
                </a:cubicBezTo>
                <a:cubicBezTo>
                  <a:pt x="685667" y="482991"/>
                  <a:pt x="693051" y="471058"/>
                  <a:pt x="704424" y="464234"/>
                </a:cubicBezTo>
                <a:cubicBezTo>
                  <a:pt x="717140" y="456605"/>
                  <a:pt x="734922" y="459270"/>
                  <a:pt x="746627" y="450166"/>
                </a:cubicBezTo>
                <a:cubicBezTo>
                  <a:pt x="778035" y="425738"/>
                  <a:pt x="802898" y="393895"/>
                  <a:pt x="831033" y="365760"/>
                </a:cubicBezTo>
                <a:lnTo>
                  <a:pt x="873236" y="323557"/>
                </a:lnTo>
                <a:cubicBezTo>
                  <a:pt x="897732" y="250072"/>
                  <a:pt x="892225" y="293070"/>
                  <a:pt x="859168" y="182880"/>
                </a:cubicBezTo>
                <a:cubicBezTo>
                  <a:pt x="854907" y="168677"/>
                  <a:pt x="853326" y="153015"/>
                  <a:pt x="845101" y="140677"/>
                </a:cubicBezTo>
                <a:cubicBezTo>
                  <a:pt x="834066" y="124124"/>
                  <a:pt x="818814" y="110411"/>
                  <a:pt x="802898" y="98474"/>
                </a:cubicBezTo>
                <a:cubicBezTo>
                  <a:pt x="763728" y="69096"/>
                  <a:pt x="725323" y="46800"/>
                  <a:pt x="676288" y="42203"/>
                </a:cubicBezTo>
                <a:cubicBezTo>
                  <a:pt x="545230" y="29916"/>
                  <a:pt x="413734" y="22824"/>
                  <a:pt x="282393" y="14068"/>
                </a:cubicBezTo>
                <a:cubicBezTo>
                  <a:pt x="273035" y="13444"/>
                  <a:pt x="263636" y="14068"/>
                  <a:pt x="254258" y="14068"/>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20" name="19 - Ευθύγραμμο βέλος σύνδεσης"/>
          <p:cNvCxnSpPr/>
          <p:nvPr/>
        </p:nvCxnSpPr>
        <p:spPr>
          <a:xfrm>
            <a:off x="3857620" y="571480"/>
            <a:ext cx="4000528" cy="214314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30 - Ευθύγραμμο βέλος σύνδεσης"/>
          <p:cNvCxnSpPr/>
          <p:nvPr/>
        </p:nvCxnSpPr>
        <p:spPr>
          <a:xfrm>
            <a:off x="3714744" y="1142984"/>
            <a:ext cx="4357718" cy="407196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dirty="0" smtClean="0"/>
              <a:t>Εφόσον λοιπόν έχουμε πάρει τα δεδομένα από τους πίνακες, και μαζί με αυτά που μας δόθηκαν  πάμε τώρα να κάνουμε τις πράξεις για να </a:t>
            </a:r>
            <a:r>
              <a:rPr lang="el-GR" sz="1800" dirty="0" err="1" smtClean="0"/>
              <a:t>βρουμε</a:t>
            </a:r>
            <a:r>
              <a:rPr lang="el-GR" sz="1800" dirty="0" smtClean="0"/>
              <a:t> την </a:t>
            </a:r>
            <a:r>
              <a:rPr lang="en-US" sz="1800" b="1" dirty="0" smtClean="0"/>
              <a:t>LHA</a:t>
            </a:r>
            <a:r>
              <a:rPr lang="el-GR" sz="1800" b="1" dirty="0" smtClean="0"/>
              <a:t> </a:t>
            </a:r>
            <a:r>
              <a:rPr lang="el-GR" sz="1800" dirty="0" smtClean="0"/>
              <a:t>και την κλίση </a:t>
            </a:r>
            <a:r>
              <a:rPr lang="el-GR" sz="1800" b="1" dirty="0" smtClean="0"/>
              <a:t>δ </a:t>
            </a:r>
            <a:r>
              <a:rPr lang="el-GR" sz="1800" dirty="0" smtClean="0"/>
              <a:t> του ηλίου.</a:t>
            </a:r>
            <a:endParaRPr lang="el-GR" sz="1800"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1428728" y="2000240"/>
            <a:ext cx="6841675" cy="3518890"/>
          </a:xfrm>
          <a:prstGeom prst="rect">
            <a:avLst/>
          </a:prstGeom>
          <a:noFill/>
          <a:ln w="9525">
            <a:noFill/>
            <a:miter lim="800000"/>
            <a:headEnd/>
            <a:tailEnd/>
          </a:ln>
          <a:effectLst/>
        </p:spPr>
      </p:pic>
      <p:cxnSp>
        <p:nvCxnSpPr>
          <p:cNvPr id="16" name="15 - Ευθύγραμμο βέλος σύνδεσης"/>
          <p:cNvCxnSpPr/>
          <p:nvPr/>
        </p:nvCxnSpPr>
        <p:spPr>
          <a:xfrm>
            <a:off x="1214414" y="2714620"/>
            <a:ext cx="571504" cy="2159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18 - Ορθογώνιο"/>
          <p:cNvSpPr/>
          <p:nvPr/>
        </p:nvSpPr>
        <p:spPr>
          <a:xfrm>
            <a:off x="428596" y="2643182"/>
            <a:ext cx="91440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Στήλη </a:t>
            </a:r>
            <a:r>
              <a:rPr lang="en-US" dirty="0" smtClean="0"/>
              <a:t>sun</a:t>
            </a:r>
            <a:endParaRPr lang="el-GR" dirty="0"/>
          </a:p>
        </p:txBody>
      </p:sp>
      <p:sp>
        <p:nvSpPr>
          <p:cNvPr id="21" name="20 - Ορθογώνιο"/>
          <p:cNvSpPr/>
          <p:nvPr/>
        </p:nvSpPr>
        <p:spPr>
          <a:xfrm>
            <a:off x="0" y="3500438"/>
            <a:ext cx="1500166"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Στήλη </a:t>
            </a:r>
            <a:r>
              <a:rPr lang="en-US" dirty="0" smtClean="0"/>
              <a:t>incr. </a:t>
            </a:r>
            <a:r>
              <a:rPr lang="en-US" dirty="0" err="1" smtClean="0"/>
              <a:t>corr</a:t>
            </a:r>
            <a:endParaRPr lang="el-GR" dirty="0"/>
          </a:p>
        </p:txBody>
      </p:sp>
      <p:cxnSp>
        <p:nvCxnSpPr>
          <p:cNvPr id="23" name="22 - Ευθύγραμμο βέλος σύνδεσης"/>
          <p:cNvCxnSpPr/>
          <p:nvPr/>
        </p:nvCxnSpPr>
        <p:spPr>
          <a:xfrm flipV="1">
            <a:off x="1071538" y="3643314"/>
            <a:ext cx="1000132"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26 - Ευθύγραμμο βέλος σύνδεσης"/>
          <p:cNvCxnSpPr/>
          <p:nvPr/>
        </p:nvCxnSpPr>
        <p:spPr>
          <a:xfrm>
            <a:off x="2000232" y="3000372"/>
            <a:ext cx="171451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29 - Ευθύγραμμο βέλος σύνδεσης"/>
          <p:cNvCxnSpPr/>
          <p:nvPr/>
        </p:nvCxnSpPr>
        <p:spPr>
          <a:xfrm>
            <a:off x="3214678" y="3500438"/>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30 - Ορθογώνιο"/>
          <p:cNvSpPr/>
          <p:nvPr/>
        </p:nvSpPr>
        <p:spPr>
          <a:xfrm>
            <a:off x="428596" y="4786322"/>
            <a:ext cx="914400" cy="1357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Το μήκος του τόπου</a:t>
            </a:r>
            <a:endParaRPr lang="el-GR" dirty="0"/>
          </a:p>
        </p:txBody>
      </p:sp>
      <p:cxnSp>
        <p:nvCxnSpPr>
          <p:cNvPr id="33" name="32 - Ευθύγραμμο βέλος σύνδεσης"/>
          <p:cNvCxnSpPr/>
          <p:nvPr/>
        </p:nvCxnSpPr>
        <p:spPr>
          <a:xfrm flipV="1">
            <a:off x="1357290" y="4643446"/>
            <a:ext cx="2357454"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4" name="33 - Ορθογώνιο"/>
          <p:cNvSpPr/>
          <p:nvPr/>
        </p:nvSpPr>
        <p:spPr>
          <a:xfrm>
            <a:off x="1928794" y="5929330"/>
            <a:ext cx="200026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Ανατολικό  το προσθέτουμε+</a:t>
            </a:r>
            <a:endParaRPr lang="el-GR" dirty="0"/>
          </a:p>
        </p:txBody>
      </p:sp>
      <p:cxnSp>
        <p:nvCxnSpPr>
          <p:cNvPr id="36" name="35 - Ευθύγραμμο βέλος σύνδεσης"/>
          <p:cNvCxnSpPr/>
          <p:nvPr/>
        </p:nvCxnSpPr>
        <p:spPr>
          <a:xfrm rot="5400000" flipH="1" flipV="1">
            <a:off x="3571868" y="5000636"/>
            <a:ext cx="1500198" cy="107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36 - Ορθογώνιο"/>
          <p:cNvSpPr/>
          <p:nvPr/>
        </p:nvSpPr>
        <p:spPr>
          <a:xfrm>
            <a:off x="7786710" y="1285860"/>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Στήλη </a:t>
            </a:r>
            <a:r>
              <a:rPr lang="en-US" dirty="0" smtClean="0"/>
              <a:t>sun</a:t>
            </a:r>
            <a:endParaRPr lang="el-GR" dirty="0"/>
          </a:p>
        </p:txBody>
      </p:sp>
      <p:cxnSp>
        <p:nvCxnSpPr>
          <p:cNvPr id="39" name="38 - Ευθύγραμμο βέλος σύνδεσης"/>
          <p:cNvCxnSpPr/>
          <p:nvPr/>
        </p:nvCxnSpPr>
        <p:spPr>
          <a:xfrm rot="10800000" flipV="1">
            <a:off x="6572264" y="1928802"/>
            <a:ext cx="1214446"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40 - Ευθύγραμμο βέλος σύνδεσης"/>
          <p:cNvCxnSpPr/>
          <p:nvPr/>
        </p:nvCxnSpPr>
        <p:spPr>
          <a:xfrm rot="10800000" flipV="1">
            <a:off x="7715272" y="2214554"/>
            <a:ext cx="857256"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41 - Ορθογώνιο"/>
          <p:cNvSpPr/>
          <p:nvPr/>
        </p:nvSpPr>
        <p:spPr>
          <a:xfrm>
            <a:off x="7500958" y="3643314"/>
            <a:ext cx="1343028" cy="1200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t>αυξάνεται με την ώρα </a:t>
            </a:r>
            <a:r>
              <a:rPr lang="el-GR" b="1" dirty="0" smtClean="0"/>
              <a:t>η </a:t>
            </a:r>
            <a:r>
              <a:rPr lang="en-US" b="1" dirty="0" smtClean="0"/>
              <a:t>Dec </a:t>
            </a:r>
            <a:r>
              <a:rPr lang="el-GR" b="1" dirty="0" smtClean="0"/>
              <a:t>άρα</a:t>
            </a:r>
            <a:r>
              <a:rPr lang="en-US" b="1" dirty="0" smtClean="0"/>
              <a:t> +</a:t>
            </a:r>
            <a:endParaRPr lang="el-GR" dirty="0"/>
          </a:p>
        </p:txBody>
      </p:sp>
      <p:cxnSp>
        <p:nvCxnSpPr>
          <p:cNvPr id="44" name="43 - Ευθύγραμμο βέλος σύνδεσης"/>
          <p:cNvCxnSpPr/>
          <p:nvPr/>
        </p:nvCxnSpPr>
        <p:spPr>
          <a:xfrm rot="10800000">
            <a:off x="6786578" y="3286124"/>
            <a:ext cx="1214446"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5" name="44 - Ορθογώνιο"/>
          <p:cNvSpPr/>
          <p:nvPr/>
        </p:nvSpPr>
        <p:spPr>
          <a:xfrm>
            <a:off x="4714876" y="1428736"/>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Στήλη </a:t>
            </a:r>
            <a:r>
              <a:rPr lang="en-US" dirty="0" smtClean="0"/>
              <a:t>incr. </a:t>
            </a:r>
            <a:r>
              <a:rPr lang="en-US" dirty="0" err="1" smtClean="0"/>
              <a:t>corr</a:t>
            </a:r>
            <a:endParaRPr lang="el-GR" dirty="0"/>
          </a:p>
        </p:txBody>
      </p:sp>
      <p:cxnSp>
        <p:nvCxnSpPr>
          <p:cNvPr id="47" name="46 - Ευθύγραμμο βέλος σύνδεσης"/>
          <p:cNvCxnSpPr>
            <a:stCxn id="45" idx="2"/>
          </p:cNvCxnSpPr>
          <p:nvPr/>
        </p:nvCxnSpPr>
        <p:spPr>
          <a:xfrm rot="16200000" flipH="1">
            <a:off x="5114924" y="2400288"/>
            <a:ext cx="1157302" cy="10429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dirty="0" err="1" smtClean="0"/>
              <a:t>Εχουμε</a:t>
            </a:r>
            <a:r>
              <a:rPr lang="el-GR" sz="1800" dirty="0" smtClean="0"/>
              <a:t> τους τύπους </a:t>
            </a:r>
            <a:r>
              <a:rPr lang="en-US" sz="1800" dirty="0" smtClean="0"/>
              <a:t>:</a:t>
            </a:r>
            <a:r>
              <a:rPr lang="el-GR" sz="1800" dirty="0" smtClean="0"/>
              <a:t> </a:t>
            </a:r>
            <a:r>
              <a:rPr lang="en-US" sz="1800" b="1" dirty="0"/>
              <a:t>L</a:t>
            </a:r>
            <a:r>
              <a:rPr lang="en-US" sz="1800" b="1" dirty="0" smtClean="0"/>
              <a:t>HA (SUN) = GHA + incr. </a:t>
            </a:r>
            <a:r>
              <a:rPr lang="en-US" sz="1800" b="1" dirty="0" err="1" smtClean="0"/>
              <a:t>Corr</a:t>
            </a:r>
            <a:r>
              <a:rPr lang="el-GR" sz="1800" dirty="0" smtClean="0"/>
              <a:t> </a:t>
            </a:r>
            <a:r>
              <a:rPr lang="en-US" sz="1800" b="1" dirty="0" smtClean="0"/>
              <a:t>± </a:t>
            </a:r>
            <a:r>
              <a:rPr lang="el-GR" sz="1800" b="1" dirty="0" smtClean="0"/>
              <a:t>λ (+Α – Δ )  </a:t>
            </a:r>
            <a:r>
              <a:rPr lang="el-GR" sz="1800" dirty="0" smtClean="0"/>
              <a:t>και</a:t>
            </a:r>
            <a:r>
              <a:rPr lang="en-US" sz="1800" dirty="0" smtClean="0"/>
              <a:t>   </a:t>
            </a:r>
            <a:r>
              <a:rPr lang="el-GR" sz="1800" dirty="0" smtClean="0"/>
              <a:t>κλίση</a:t>
            </a:r>
            <a:r>
              <a:rPr lang="en-US" sz="1800" dirty="0" smtClean="0"/>
              <a:t>                           </a:t>
            </a:r>
            <a:r>
              <a:rPr lang="el-GR" sz="1800" dirty="0" smtClean="0"/>
              <a:t> </a:t>
            </a:r>
            <a:r>
              <a:rPr lang="el-GR" sz="1800" b="1" dirty="0" smtClean="0"/>
              <a:t>δ (</a:t>
            </a:r>
            <a:r>
              <a:rPr lang="en-US" sz="1800" b="1" dirty="0" smtClean="0"/>
              <a:t>Dec)= Dec (</a:t>
            </a:r>
            <a:r>
              <a:rPr lang="el-GR" sz="1800" dirty="0" smtClean="0"/>
              <a:t>με </a:t>
            </a:r>
            <a:r>
              <a:rPr lang="el-GR" sz="1800" dirty="0" err="1" smtClean="0"/>
              <a:t>ημερ</a:t>
            </a:r>
            <a:r>
              <a:rPr lang="el-GR" sz="1800" dirty="0" smtClean="0"/>
              <a:t>/νια  και ώρα</a:t>
            </a:r>
            <a:r>
              <a:rPr lang="el-GR" sz="1800" b="1" dirty="0" smtClean="0"/>
              <a:t>) </a:t>
            </a:r>
            <a:r>
              <a:rPr lang="en-US" sz="1800" b="1" dirty="0" smtClean="0"/>
              <a:t>±</a:t>
            </a:r>
            <a:r>
              <a:rPr lang="el-GR" sz="1800" b="1" dirty="0" smtClean="0"/>
              <a:t> </a:t>
            </a:r>
            <a:r>
              <a:rPr lang="en-US" sz="1800" b="1" dirty="0" smtClean="0"/>
              <a:t>d </a:t>
            </a:r>
            <a:r>
              <a:rPr lang="en-US" sz="1800" b="1" dirty="0" err="1" smtClean="0"/>
              <a:t>corr</a:t>
            </a:r>
            <a:r>
              <a:rPr lang="en-US" sz="1800" b="1" dirty="0" smtClean="0"/>
              <a:t> (</a:t>
            </a:r>
            <a:r>
              <a:rPr lang="el-GR" sz="1800" dirty="0" smtClean="0"/>
              <a:t>ανάλογα αν η κλίση μειώνεται η αυξάνεται με την ώρα</a:t>
            </a:r>
            <a:r>
              <a:rPr lang="el-GR" sz="1800" b="1" dirty="0" smtClean="0"/>
              <a:t>). </a:t>
            </a:r>
            <a:r>
              <a:rPr lang="el-GR" sz="1800" dirty="0" smtClean="0"/>
              <a:t>Η κλίση έχει επωνυμία  </a:t>
            </a:r>
            <a:r>
              <a:rPr lang="en-US" sz="1800" b="1" dirty="0" smtClean="0"/>
              <a:t>North</a:t>
            </a:r>
            <a:r>
              <a:rPr lang="el-GR" sz="1800" b="1" dirty="0" smtClean="0"/>
              <a:t>/</a:t>
            </a:r>
            <a:r>
              <a:rPr lang="en-US" sz="1800" b="1" dirty="0" smtClean="0"/>
              <a:t>B  </a:t>
            </a:r>
            <a:r>
              <a:rPr lang="el-GR" sz="1800" b="1" dirty="0" smtClean="0"/>
              <a:t>η </a:t>
            </a:r>
            <a:r>
              <a:rPr lang="en-US" sz="1800" b="1" dirty="0" smtClean="0"/>
              <a:t> South </a:t>
            </a:r>
            <a:r>
              <a:rPr lang="el-GR" sz="1800" b="1" dirty="0" smtClean="0"/>
              <a:t>/</a:t>
            </a:r>
            <a:r>
              <a:rPr lang="en-US" sz="1800" b="1" dirty="0"/>
              <a:t>N</a:t>
            </a:r>
            <a:endParaRPr lang="el-GR" sz="1800" b="1" dirty="0"/>
          </a:p>
        </p:txBody>
      </p:sp>
      <p:sp>
        <p:nvSpPr>
          <p:cNvPr id="3" name="2 - Θέση περιεχομένου"/>
          <p:cNvSpPr>
            <a:spLocks noGrp="1"/>
          </p:cNvSpPr>
          <p:nvPr>
            <p:ph idx="1"/>
          </p:nvPr>
        </p:nvSpPr>
        <p:spPr>
          <a:xfrm>
            <a:off x="428596" y="1571612"/>
            <a:ext cx="8401080" cy="4525963"/>
          </a:xfrm>
        </p:spPr>
        <p:txBody>
          <a:bodyPr>
            <a:normAutofit/>
          </a:bodyPr>
          <a:lstStyle/>
          <a:p>
            <a:pPr>
              <a:buNone/>
            </a:pPr>
            <a:r>
              <a:rPr lang="en-US" sz="2000" b="1" dirty="0" smtClean="0"/>
              <a:t>GMT</a:t>
            </a:r>
            <a:r>
              <a:rPr lang="en-US" sz="2000" dirty="0" smtClean="0"/>
              <a:t> 14hrs                       </a:t>
            </a:r>
            <a:r>
              <a:rPr lang="en-US" sz="2000" b="1" dirty="0" smtClean="0"/>
              <a:t>GHA</a:t>
            </a:r>
            <a:r>
              <a:rPr lang="en-US" sz="2000" dirty="0" smtClean="0"/>
              <a:t> 30◦ 55‘,  8   </a:t>
            </a:r>
            <a:r>
              <a:rPr lang="el-GR" sz="2000" dirty="0" smtClean="0"/>
              <a:t>           </a:t>
            </a:r>
            <a:r>
              <a:rPr lang="el-GR" sz="2000" b="1" dirty="0" smtClean="0"/>
              <a:t> </a:t>
            </a:r>
            <a:r>
              <a:rPr lang="en-US" sz="2000" b="1" dirty="0" smtClean="0"/>
              <a:t>Dec </a:t>
            </a:r>
            <a:r>
              <a:rPr lang="en-US" sz="2000" dirty="0" smtClean="0"/>
              <a:t>18◦ </a:t>
            </a:r>
            <a:r>
              <a:rPr lang="el-GR" sz="2000" dirty="0" smtClean="0"/>
              <a:t>3</a:t>
            </a:r>
            <a:r>
              <a:rPr lang="en-US" sz="2000" dirty="0" smtClean="0"/>
              <a:t>8‘, 1  N/B </a:t>
            </a:r>
            <a:r>
              <a:rPr lang="el-GR" sz="2000" dirty="0" smtClean="0"/>
              <a:t>     </a:t>
            </a:r>
            <a:r>
              <a:rPr lang="en-US" sz="2000" dirty="0" smtClean="0"/>
              <a:t> d  + 0,6                                44  min   </a:t>
            </a:r>
            <a:r>
              <a:rPr lang="en-US" sz="2000" b="1" dirty="0" smtClean="0"/>
              <a:t>incr. corr.         </a:t>
            </a:r>
            <a:r>
              <a:rPr lang="en-US" sz="2000" dirty="0" smtClean="0">
                <a:latin typeface="Calibri"/>
                <a:cs typeface="Calibri"/>
              </a:rPr>
              <a:t>+</a:t>
            </a:r>
            <a:r>
              <a:rPr lang="en-US" sz="2000" dirty="0" smtClean="0"/>
              <a:t>  11◦ 08‘,  8           </a:t>
            </a:r>
            <a:r>
              <a:rPr lang="el-GR" sz="2000" dirty="0" smtClean="0"/>
              <a:t> </a:t>
            </a:r>
            <a:r>
              <a:rPr lang="en-US" sz="2000" dirty="0" smtClean="0"/>
              <a:t> </a:t>
            </a:r>
            <a:r>
              <a:rPr lang="en-US" sz="2000" b="1" dirty="0" smtClean="0"/>
              <a:t>d corr.   </a:t>
            </a:r>
            <a:r>
              <a:rPr lang="en-US" sz="2000" dirty="0" smtClean="0"/>
              <a:t>+   0,4                                                         </a:t>
            </a:r>
            <a:r>
              <a:rPr lang="el-GR" sz="2000" dirty="0" smtClean="0"/>
              <a:t>κάνουμε τις πράξεις           </a:t>
            </a:r>
            <a:r>
              <a:rPr lang="en-US" sz="2000" dirty="0" smtClean="0"/>
              <a:t> </a:t>
            </a:r>
            <a:r>
              <a:rPr lang="el-GR" sz="2000" dirty="0" smtClean="0"/>
              <a:t> 42◦04‘, 6     </a:t>
            </a:r>
            <a:r>
              <a:rPr lang="en-US" sz="2000" dirty="0" smtClean="0"/>
              <a:t>       </a:t>
            </a:r>
            <a:r>
              <a:rPr lang="el-GR" sz="2000" dirty="0" smtClean="0"/>
              <a:t> </a:t>
            </a:r>
            <a:r>
              <a:rPr lang="en-US" sz="2000" dirty="0" smtClean="0"/>
              <a:t> </a:t>
            </a:r>
            <a:r>
              <a:rPr lang="el-GR" sz="2000" b="1" dirty="0" smtClean="0"/>
              <a:t>δ = </a:t>
            </a:r>
            <a:r>
              <a:rPr lang="en-US" sz="2000" b="1" dirty="0" smtClean="0"/>
              <a:t>18◦ </a:t>
            </a:r>
            <a:r>
              <a:rPr lang="el-GR" sz="2000" b="1" dirty="0" smtClean="0"/>
              <a:t>3</a:t>
            </a:r>
            <a:r>
              <a:rPr lang="en-US" sz="2000" b="1" dirty="0" smtClean="0"/>
              <a:t>8‘, </a:t>
            </a:r>
            <a:r>
              <a:rPr lang="el-GR" sz="2000" b="1" dirty="0" smtClean="0"/>
              <a:t>5</a:t>
            </a:r>
            <a:r>
              <a:rPr lang="en-US" sz="2000" b="1" dirty="0" smtClean="0"/>
              <a:t>  N/B</a:t>
            </a:r>
            <a:r>
              <a:rPr lang="el-GR" sz="2000" b="1" dirty="0" smtClean="0"/>
              <a:t>                     </a:t>
            </a:r>
            <a:r>
              <a:rPr lang="el-GR" sz="2000" dirty="0" err="1" smtClean="0"/>
              <a:t>προσθέτο</a:t>
            </a:r>
            <a:r>
              <a:rPr lang="el-GR" sz="2000" dirty="0" smtClean="0"/>
              <a:t> μήκος  </a:t>
            </a:r>
            <a:r>
              <a:rPr lang="el-GR" sz="2000" b="1" dirty="0" smtClean="0"/>
              <a:t>λ(Α</a:t>
            </a:r>
            <a:r>
              <a:rPr lang="el-GR" sz="2000" dirty="0" smtClean="0"/>
              <a:t>)    +    35◦ 40,0‘                                                                   Άρα έχουμε                   </a:t>
            </a:r>
            <a:r>
              <a:rPr lang="en-US" sz="2000" b="1" dirty="0" smtClean="0"/>
              <a:t>LHA= 77◦44‘, 6                                                                         A</a:t>
            </a:r>
            <a:r>
              <a:rPr lang="el-GR" sz="2000" b="1" dirty="0" smtClean="0"/>
              <a:t>ρα έχουμε </a:t>
            </a:r>
            <a:r>
              <a:rPr lang="en-US" sz="2000" dirty="0" smtClean="0"/>
              <a:t>:</a:t>
            </a:r>
            <a:r>
              <a:rPr lang="el-GR" sz="2000" dirty="0" smtClean="0"/>
              <a:t>   </a:t>
            </a:r>
            <a:r>
              <a:rPr lang="en-US" sz="2000" b="1" dirty="0" smtClean="0"/>
              <a:t>LHA</a:t>
            </a:r>
            <a:r>
              <a:rPr lang="en-US" sz="2000" dirty="0" smtClean="0"/>
              <a:t> </a:t>
            </a:r>
            <a:r>
              <a:rPr lang="el-GR" sz="2000" dirty="0" smtClean="0"/>
              <a:t>ηλίου            και </a:t>
            </a:r>
            <a:r>
              <a:rPr lang="el-GR" sz="2000" b="1" dirty="0" smtClean="0"/>
              <a:t>κλίση</a:t>
            </a:r>
            <a:r>
              <a:rPr lang="el-GR" sz="2000" dirty="0" smtClean="0"/>
              <a:t> ηλίου </a:t>
            </a:r>
            <a:r>
              <a:rPr lang="el-GR" sz="2000" b="1" dirty="0" smtClean="0"/>
              <a:t>δ</a:t>
            </a:r>
            <a:r>
              <a:rPr lang="el-GR" sz="2000" dirty="0" smtClean="0"/>
              <a:t>                                                 *Σημείωση  </a:t>
            </a:r>
            <a:r>
              <a:rPr lang="en-US" sz="2000" dirty="0" smtClean="0"/>
              <a:t>:</a:t>
            </a:r>
            <a:r>
              <a:rPr lang="el-GR" sz="2000" dirty="0" smtClean="0"/>
              <a:t>  τη διόρθωση των </a:t>
            </a:r>
            <a:r>
              <a:rPr lang="en-US" sz="2000" b="1" dirty="0" smtClean="0"/>
              <a:t>incr. </a:t>
            </a:r>
            <a:r>
              <a:rPr lang="en-US" sz="2000" b="1" dirty="0" err="1" smtClean="0"/>
              <a:t>Corr</a:t>
            </a:r>
            <a:r>
              <a:rPr lang="el-GR" sz="2000" dirty="0" smtClean="0"/>
              <a:t> την προσθέτουμε πάντοτε στην </a:t>
            </a:r>
            <a:r>
              <a:rPr lang="en-US" sz="2000" b="1" dirty="0" smtClean="0"/>
              <a:t>GHA</a:t>
            </a:r>
            <a:r>
              <a:rPr lang="el-GR" sz="2000" dirty="0" smtClean="0"/>
              <a:t> σε όλα τα ουράνια σώματα.</a:t>
            </a:r>
            <a:endParaRPr lang="el-GR" sz="2000" dirty="0"/>
          </a:p>
        </p:txBody>
      </p:sp>
      <p:cxnSp>
        <p:nvCxnSpPr>
          <p:cNvPr id="5" name="4 - Ευθεία γραμμή σύνδεσης"/>
          <p:cNvCxnSpPr/>
          <p:nvPr/>
        </p:nvCxnSpPr>
        <p:spPr>
          <a:xfrm>
            <a:off x="3286116" y="2214554"/>
            <a:ext cx="142876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rot="16200000" flipH="1">
            <a:off x="4107641" y="2393161"/>
            <a:ext cx="1571660"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 Ευθεία γραμμή σύνδεσης"/>
          <p:cNvCxnSpPr/>
          <p:nvPr/>
        </p:nvCxnSpPr>
        <p:spPr>
          <a:xfrm>
            <a:off x="5286380" y="2285992"/>
            <a:ext cx="3000396" cy="1588"/>
          </a:xfrm>
          <a:prstGeom prst="line">
            <a:avLst/>
          </a:prstGeom>
        </p:spPr>
        <p:style>
          <a:lnRef idx="1">
            <a:schemeClr val="accent1"/>
          </a:lnRef>
          <a:fillRef idx="0">
            <a:schemeClr val="accent1"/>
          </a:fillRef>
          <a:effectRef idx="0">
            <a:schemeClr val="accent1"/>
          </a:effectRef>
          <a:fontRef idx="minor">
            <a:schemeClr val="tx1"/>
          </a:fontRef>
        </p:style>
      </p:cxnSp>
      <p:sp>
        <p:nvSpPr>
          <p:cNvPr id="15" name="14 - Ελεύθερη σχεδίαση"/>
          <p:cNvSpPr/>
          <p:nvPr/>
        </p:nvSpPr>
        <p:spPr>
          <a:xfrm>
            <a:off x="7858148" y="1500174"/>
            <a:ext cx="648427" cy="500066"/>
          </a:xfrm>
          <a:custGeom>
            <a:avLst/>
            <a:gdLst>
              <a:gd name="connsiteX0" fmla="*/ 341387 w 648427"/>
              <a:gd name="connsiteY0" fmla="*/ 97669 h 519700"/>
              <a:gd name="connsiteX1" fmla="*/ 186642 w 648427"/>
              <a:gd name="connsiteY1" fmla="*/ 111737 h 519700"/>
              <a:gd name="connsiteX2" fmla="*/ 102236 w 648427"/>
              <a:gd name="connsiteY2" fmla="*/ 125804 h 519700"/>
              <a:gd name="connsiteX3" fmla="*/ 45965 w 648427"/>
              <a:gd name="connsiteY3" fmla="*/ 182075 h 519700"/>
              <a:gd name="connsiteX4" fmla="*/ 31898 w 648427"/>
              <a:gd name="connsiteY4" fmla="*/ 224278 h 519700"/>
              <a:gd name="connsiteX5" fmla="*/ 3762 w 648427"/>
              <a:gd name="connsiteY5" fmla="*/ 252414 h 519700"/>
              <a:gd name="connsiteX6" fmla="*/ 17830 w 648427"/>
              <a:gd name="connsiteY6" fmla="*/ 364955 h 519700"/>
              <a:gd name="connsiteX7" fmla="*/ 74101 w 648427"/>
              <a:gd name="connsiteY7" fmla="*/ 449361 h 519700"/>
              <a:gd name="connsiteX8" fmla="*/ 116304 w 648427"/>
              <a:gd name="connsiteY8" fmla="*/ 477497 h 519700"/>
              <a:gd name="connsiteX9" fmla="*/ 158507 w 648427"/>
              <a:gd name="connsiteY9" fmla="*/ 491564 h 519700"/>
              <a:gd name="connsiteX10" fmla="*/ 327319 w 648427"/>
              <a:gd name="connsiteY10" fmla="*/ 519700 h 519700"/>
              <a:gd name="connsiteX11" fmla="*/ 524267 w 648427"/>
              <a:gd name="connsiteY11" fmla="*/ 505632 h 519700"/>
              <a:gd name="connsiteX12" fmla="*/ 566470 w 648427"/>
              <a:gd name="connsiteY12" fmla="*/ 491564 h 519700"/>
              <a:gd name="connsiteX13" fmla="*/ 622741 w 648427"/>
              <a:gd name="connsiteY13" fmla="*/ 449361 h 519700"/>
              <a:gd name="connsiteX14" fmla="*/ 608673 w 648427"/>
              <a:gd name="connsiteY14" fmla="*/ 294617 h 519700"/>
              <a:gd name="connsiteX15" fmla="*/ 594605 w 648427"/>
              <a:gd name="connsiteY15" fmla="*/ 252414 h 519700"/>
              <a:gd name="connsiteX16" fmla="*/ 524267 w 648427"/>
              <a:gd name="connsiteY16" fmla="*/ 182075 h 519700"/>
              <a:gd name="connsiteX17" fmla="*/ 467996 w 648427"/>
              <a:gd name="connsiteY17" fmla="*/ 125804 h 519700"/>
              <a:gd name="connsiteX18" fmla="*/ 425793 w 648427"/>
              <a:gd name="connsiteY18" fmla="*/ 83601 h 519700"/>
              <a:gd name="connsiteX19" fmla="*/ 411725 w 648427"/>
              <a:gd name="connsiteY19" fmla="*/ 13263 h 519700"/>
              <a:gd name="connsiteX20" fmla="*/ 341387 w 648427"/>
              <a:gd name="connsiteY20" fmla="*/ 27330 h 519700"/>
              <a:gd name="connsiteX21" fmla="*/ 285116 w 648427"/>
              <a:gd name="connsiteY21" fmla="*/ 83601 h 519700"/>
              <a:gd name="connsiteX22" fmla="*/ 256981 w 648427"/>
              <a:gd name="connsiteY22" fmla="*/ 97669 h 519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48427" h="519700">
                <a:moveTo>
                  <a:pt x="341387" y="97669"/>
                </a:moveTo>
                <a:cubicBezTo>
                  <a:pt x="289805" y="102358"/>
                  <a:pt x="238082" y="105685"/>
                  <a:pt x="186642" y="111737"/>
                </a:cubicBezTo>
                <a:cubicBezTo>
                  <a:pt x="158314" y="115070"/>
                  <a:pt x="127748" y="113048"/>
                  <a:pt x="102236" y="125804"/>
                </a:cubicBezTo>
                <a:cubicBezTo>
                  <a:pt x="78510" y="137667"/>
                  <a:pt x="45965" y="182075"/>
                  <a:pt x="45965" y="182075"/>
                </a:cubicBezTo>
                <a:cubicBezTo>
                  <a:pt x="41276" y="196143"/>
                  <a:pt x="39527" y="211563"/>
                  <a:pt x="31898" y="224278"/>
                </a:cubicBezTo>
                <a:cubicBezTo>
                  <a:pt x="25074" y="235651"/>
                  <a:pt x="5082" y="239216"/>
                  <a:pt x="3762" y="252414"/>
                </a:cubicBezTo>
                <a:cubicBezTo>
                  <a:pt x="0" y="290032"/>
                  <a:pt x="11067" y="327759"/>
                  <a:pt x="17830" y="364955"/>
                </a:cubicBezTo>
                <a:cubicBezTo>
                  <a:pt x="25880" y="409229"/>
                  <a:pt x="37927" y="419216"/>
                  <a:pt x="74101" y="449361"/>
                </a:cubicBezTo>
                <a:cubicBezTo>
                  <a:pt x="87090" y="460185"/>
                  <a:pt x="101182" y="469936"/>
                  <a:pt x="116304" y="477497"/>
                </a:cubicBezTo>
                <a:cubicBezTo>
                  <a:pt x="129567" y="484129"/>
                  <a:pt x="143966" y="488656"/>
                  <a:pt x="158507" y="491564"/>
                </a:cubicBezTo>
                <a:cubicBezTo>
                  <a:pt x="214446" y="502752"/>
                  <a:pt x="271048" y="510321"/>
                  <a:pt x="327319" y="519700"/>
                </a:cubicBezTo>
                <a:cubicBezTo>
                  <a:pt x="392968" y="515011"/>
                  <a:pt x="458901" y="513322"/>
                  <a:pt x="524267" y="505632"/>
                </a:cubicBezTo>
                <a:cubicBezTo>
                  <a:pt x="538994" y="503899"/>
                  <a:pt x="553595" y="498921"/>
                  <a:pt x="566470" y="491564"/>
                </a:cubicBezTo>
                <a:cubicBezTo>
                  <a:pt x="586827" y="479931"/>
                  <a:pt x="603984" y="463429"/>
                  <a:pt x="622741" y="449361"/>
                </a:cubicBezTo>
                <a:cubicBezTo>
                  <a:pt x="648427" y="372300"/>
                  <a:pt x="641991" y="416783"/>
                  <a:pt x="608673" y="294617"/>
                </a:cubicBezTo>
                <a:cubicBezTo>
                  <a:pt x="604771" y="280311"/>
                  <a:pt x="603502" y="264277"/>
                  <a:pt x="594605" y="252414"/>
                </a:cubicBezTo>
                <a:cubicBezTo>
                  <a:pt x="574710" y="225888"/>
                  <a:pt x="547713" y="205521"/>
                  <a:pt x="524267" y="182075"/>
                </a:cubicBezTo>
                <a:lnTo>
                  <a:pt x="467996" y="125804"/>
                </a:lnTo>
                <a:lnTo>
                  <a:pt x="425793" y="83601"/>
                </a:lnTo>
                <a:cubicBezTo>
                  <a:pt x="421104" y="60155"/>
                  <a:pt x="431620" y="26526"/>
                  <a:pt x="411725" y="13263"/>
                </a:cubicBezTo>
                <a:cubicBezTo>
                  <a:pt x="391830" y="0"/>
                  <a:pt x="362288" y="15718"/>
                  <a:pt x="341387" y="27330"/>
                </a:cubicBezTo>
                <a:cubicBezTo>
                  <a:pt x="318199" y="40212"/>
                  <a:pt x="305494" y="66619"/>
                  <a:pt x="285116" y="83601"/>
                </a:cubicBezTo>
                <a:cubicBezTo>
                  <a:pt x="277061" y="90314"/>
                  <a:pt x="266359" y="92980"/>
                  <a:pt x="256981" y="97669"/>
                </a:cubicBez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9" name="18 - Ευθύγραμμο βέλος σύνδεσης"/>
          <p:cNvCxnSpPr/>
          <p:nvPr/>
        </p:nvCxnSpPr>
        <p:spPr>
          <a:xfrm rot="10800000" flipV="1">
            <a:off x="6929454" y="1928802"/>
            <a:ext cx="785818"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 Ευθεία γραμμή σύνδεσης"/>
          <p:cNvCxnSpPr/>
          <p:nvPr/>
        </p:nvCxnSpPr>
        <p:spPr>
          <a:xfrm>
            <a:off x="3071802" y="2857496"/>
            <a:ext cx="17145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24 - Ευθύγραμμο βέλος σύνδεσης"/>
          <p:cNvCxnSpPr/>
          <p:nvPr/>
        </p:nvCxnSpPr>
        <p:spPr>
          <a:xfrm>
            <a:off x="-1785982" y="0"/>
            <a:ext cx="714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26 - Ευθύγραμμο βέλος σύνδεσης"/>
          <p:cNvCxnSpPr/>
          <p:nvPr/>
        </p:nvCxnSpPr>
        <p:spPr>
          <a:xfrm flipV="1">
            <a:off x="3428992" y="3143248"/>
            <a:ext cx="285752"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28 - Ευθύγραμμο βέλος σύνδεσης"/>
          <p:cNvCxnSpPr/>
          <p:nvPr/>
        </p:nvCxnSpPr>
        <p:spPr>
          <a:xfrm rot="5400000" flipH="1" flipV="1">
            <a:off x="5607851" y="2678901"/>
            <a:ext cx="785818"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32 - Ευθύγραμμο βέλος σύνδεσης"/>
          <p:cNvCxnSpPr/>
          <p:nvPr/>
        </p:nvCxnSpPr>
        <p:spPr>
          <a:xfrm>
            <a:off x="1643042" y="1785926"/>
            <a:ext cx="10715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34 - Ευθύγραμμο βέλος σύνδεσης"/>
          <p:cNvCxnSpPr/>
          <p:nvPr/>
        </p:nvCxnSpPr>
        <p:spPr>
          <a:xfrm>
            <a:off x="2714612" y="2143116"/>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439</TotalTime>
  <Words>410</Words>
  <Application>Microsoft Office PowerPoint</Application>
  <PresentationFormat>Προβολή στην οθόνη (4:3)</PresentationFormat>
  <Paragraphs>23</Paragraphs>
  <Slides>6</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6</vt:i4>
      </vt:variant>
    </vt:vector>
  </HeadingPairs>
  <TitlesOfParts>
    <vt:vector size="8" baseType="lpstr">
      <vt:lpstr>Θέμα του Office</vt:lpstr>
      <vt:lpstr>Equation</vt:lpstr>
      <vt:lpstr>ΠΑΡΑΔΕΙΓΜΑ 20  Σε ώρα GMT 14 ω 44 λ 35 δ της 14/05/1982 παρατηρήθηκε ο ήλιος από στίγμα το μήκος του οποίου ήταν 35 ◦ 40‘ Α. Ποια η τοπική δυτική ωρική γωνία (LHA) και η κλίση του ηλίου κατά την στιγμή της παρατηρήσεως. ΛΥΣΗ :  Πάμε στην σελ. 87 του βιβλίου ΝΑΥΤΙΛΙΑΣ ΙΙ  και με την Ημερ/νια και την ώρα  GMT 1400  στην στήλη SUN παίρνουμε την  GHA του ηλίου και την κλίση Dec. μαζί με την διόρθωση ης d. corr.</vt:lpstr>
      <vt:lpstr>Βλέπουμε ότι η κλίση Dec. αυξάνεται με την μεταβολή της ώρας άρα η διόρθωση  d είναι προσθετική +</vt:lpstr>
      <vt:lpstr>Πηγαίνουμε  στις στήλες των increments and correction (στο βιβλίο σελ. 88) και με τα πρώτα και τα δεύτερα της ώρας( GMT 44λ 35δλ) κάθετα στην στήλη Sun παίρνουμε την διόρθωση incr. cοrr. , η οποία είναι πάντοτε προσθετική στην GHA του ηλίου αλλά και όλων των άλλων ουρανίων σωμάτων. GMT 14 hrs 44 min 35 sec, άρα διόρθωση incr. cοrr.  11◦ 08‘,8 + πάντοτε σην GHA.</vt:lpstr>
      <vt:lpstr>Στoν πίνακα increments and corrections (u or d corr) πηγαίνουμε τώρα να κάνουμε την διόρθωση  του ( d +0,6 ) που που έχουμε πάρει στο κάτω μέρος της στήλης Sun. Έχουμε λοιπόν για d 0,6 έχουμε 0,4 το οποίο το προσθέτουμε στην κλήση Dec γιατι αυτή αυξάνεται με την ώρα όπως βλέπουμε στην στήλη  Sun</vt:lpstr>
      <vt:lpstr>Εφόσον λοιπόν έχουμε πάρει τα δεδομένα από τους πίνακες, και μαζί με αυτά που μας δόθηκαν  πάμε τώρα να κάνουμε τις πράξεις για να βρουμε την LHA και την κλίση δ  του ηλίου.</vt:lpstr>
      <vt:lpstr>Εχουμε τους τύπους : LHA (SUN) = GHA + incr. Corr ± λ (+Α – Δ )  και   κλίση                            δ (Dec)= Dec (με ημερ/νια  και ώρα) ± d corr (ανάλογα αν η κλίση μειώνεται η αυξάνεται με την ώρα). Η κλίση έχει επωνυμία  North/B  η  South /N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Dell</cp:lastModifiedBy>
  <cp:revision>60</cp:revision>
  <dcterms:created xsi:type="dcterms:W3CDTF">2020-03-28T08:56:45Z</dcterms:created>
  <dcterms:modified xsi:type="dcterms:W3CDTF">2021-04-27T09:04:38Z</dcterms:modified>
</cp:coreProperties>
</file>