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36"/>
  </p:notesMasterIdLst>
  <p:handoutMasterIdLst>
    <p:handoutMasterId r:id="rId37"/>
  </p:handoutMasterIdLst>
  <p:sldIdLst>
    <p:sldId id="264" r:id="rId5"/>
    <p:sldId id="260" r:id="rId6"/>
    <p:sldId id="265" r:id="rId7"/>
    <p:sldId id="266" r:id="rId8"/>
    <p:sldId id="267" r:id="rId9"/>
    <p:sldId id="268" r:id="rId10"/>
    <p:sldId id="269" r:id="rId11"/>
    <p:sldId id="270" r:id="rId12"/>
    <p:sldId id="271" r:id="rId13"/>
    <p:sldId id="272" r:id="rId14"/>
    <p:sldId id="273" r:id="rId15"/>
    <p:sldId id="291" r:id="rId16"/>
    <p:sldId id="274" r:id="rId17"/>
    <p:sldId id="292" r:id="rId18"/>
    <p:sldId id="275" r:id="rId19"/>
    <p:sldId id="276" r:id="rId20"/>
    <p:sldId id="293"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Lst>
  <p:sldSz cx="12192000" cy="6858000"/>
  <p:notesSz cx="6858000" cy="9144000"/>
  <p:defaultTex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6395" autoAdjust="0"/>
  </p:normalViewPr>
  <p:slideViewPr>
    <p:cSldViewPr snapToGrid="0">
      <p:cViewPr varScale="1">
        <p:scale>
          <a:sx n="90" d="100"/>
          <a:sy n="90" d="100"/>
        </p:scale>
        <p:origin x="576" y="9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 Xenitidou" userId="e34e69f77b37a078" providerId="LiveId" clId="{10720420-B8B2-496D-9574-ED10E174D0DD}"/>
    <pc:docChg chg="custSel addSld modSld">
      <pc:chgData name="Elli Xenitidou" userId="e34e69f77b37a078" providerId="LiveId" clId="{10720420-B8B2-496D-9574-ED10E174D0DD}" dt="2021-01-12T06:59:44.480" v="136" actId="20577"/>
      <pc:docMkLst>
        <pc:docMk/>
      </pc:docMkLst>
      <pc:sldChg chg="addSp modSp new mod">
        <pc:chgData name="Elli Xenitidou" userId="e34e69f77b37a078" providerId="LiveId" clId="{10720420-B8B2-496D-9574-ED10E174D0DD}" dt="2021-01-12T06:59:44.480" v="136" actId="20577"/>
        <pc:sldMkLst>
          <pc:docMk/>
          <pc:sldMk cId="2598710" sldId="293"/>
        </pc:sldMkLst>
        <pc:spChg chg="add mod">
          <ac:chgData name="Elli Xenitidou" userId="e34e69f77b37a078" providerId="LiveId" clId="{10720420-B8B2-496D-9574-ED10E174D0DD}" dt="2021-01-12T06:59:44.480" v="136" actId="20577"/>
          <ac:spMkLst>
            <pc:docMk/>
            <pc:sldMk cId="2598710" sldId="293"/>
            <ac:spMk id="3" creationId="{E860E5D0-8DC2-4DD2-84E3-8BA67DE1F88C}"/>
          </ac:spMkLst>
        </pc:spChg>
        <pc:picChg chg="add">
          <ac:chgData name="Elli Xenitidou" userId="e34e69f77b37a078" providerId="LiveId" clId="{10720420-B8B2-496D-9574-ED10E174D0DD}" dt="2021-01-12T06:58:26.152" v="1"/>
          <ac:picMkLst>
            <pc:docMk/>
            <pc:sldMk cId="2598710" sldId="293"/>
            <ac:picMk id="2" creationId="{4FB8EF1D-3EB1-4D51-B431-5DB7458754D0}"/>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iagrams/colors1.xml><?xml version="1.0" encoding="utf-8"?>
<dgm:colorsDef xmlns:dgm="http://schemas.openxmlformats.org/drawingml/2006/diagram" xmlns:a="http://schemas.openxmlformats.org/drawingml/2006/main" uniqueId="urn:microsoft.com/office/officeart/2018/5/colors/Iconchunking_neutralicon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0C64AD-A702-42D9-8C27-1A73F4995E3A}" type="doc">
      <dgm:prSet loTypeId="urn:microsoft.com/office/officeart/2018/5/layout/IconCircleLabelList" loCatId="icon" qsTypeId="urn:microsoft.com/office/officeart/2005/8/quickstyle/simple1" qsCatId="simple" csTypeId="urn:microsoft.com/office/officeart/2018/5/colors/Iconchunking_neutralicon_accent1_2" csCatId="accent1" phldr="1"/>
      <dgm:spPr/>
      <dgm:t>
        <a:bodyPr rtlCol="0"/>
        <a:lstStyle/>
        <a:p>
          <a:pPr rtl="0"/>
          <a:endParaRPr lang="en-US"/>
        </a:p>
      </dgm:t>
    </dgm:pt>
    <dgm:pt modelId="{08A4D3A2-CEEB-4E25-83B1-BA2A46CA8CDC}">
      <dgm:prSet/>
      <dgm:spPr/>
      <dgm:t>
        <a:bodyPr rtlCol="0"/>
        <a:lstStyle/>
        <a:p>
          <a:pPr rtl="0">
            <a:lnSpc>
              <a:spcPct val="100000"/>
            </a:lnSpc>
            <a:defRPr cap="all"/>
          </a:pPr>
          <a:r>
            <a:rPr lang="en-US" noProof="0" dirty="0"/>
            <a:t>PARTS OF THE VESSEL</a:t>
          </a:r>
          <a:endParaRPr lang="el-GR" noProof="0" dirty="0"/>
        </a:p>
      </dgm:t>
    </dgm:pt>
    <dgm:pt modelId="{17ED7668-C7A2-411B-828D-708070FCAAC6}" type="parTrans" cxnId="{A6FB641B-0AF5-4ECD-BDDE-D85490EE8EF9}">
      <dgm:prSet/>
      <dgm:spPr/>
      <dgm:t>
        <a:bodyPr rtlCol="0"/>
        <a:lstStyle/>
        <a:p>
          <a:pPr rtl="0"/>
          <a:endParaRPr lang="el-GR" noProof="0" dirty="0"/>
        </a:p>
      </dgm:t>
    </dgm:pt>
    <dgm:pt modelId="{9C7AE053-0AB0-457B-A930-61DA08D3F62C}" type="sibTrans" cxnId="{A6FB641B-0AF5-4ECD-BDDE-D85490EE8EF9}">
      <dgm:prSet/>
      <dgm:spPr/>
      <dgm:t>
        <a:bodyPr rtlCol="0"/>
        <a:lstStyle/>
        <a:p>
          <a:pPr rtl="0"/>
          <a:endParaRPr lang="el-GR" noProof="0" dirty="0"/>
        </a:p>
      </dgm:t>
    </dgm:pt>
    <dgm:pt modelId="{1B33FB5C-F9BA-4278-8A24-45DFD21B3220}">
      <dgm:prSet/>
      <dgm:spPr/>
      <dgm:t>
        <a:bodyPr rtlCol="0"/>
        <a:lstStyle/>
        <a:p>
          <a:pPr rtl="0">
            <a:lnSpc>
              <a:spcPct val="100000"/>
            </a:lnSpc>
            <a:defRPr cap="all"/>
          </a:pPr>
          <a:endParaRPr lang="el-GR" noProof="0" dirty="0"/>
        </a:p>
      </dgm:t>
    </dgm:pt>
    <dgm:pt modelId="{787EC892-6682-48CB-884E-635396D44445}" type="parTrans" cxnId="{92BEB2E0-945D-4A01-BA22-6818F7C00303}">
      <dgm:prSet/>
      <dgm:spPr/>
      <dgm:t>
        <a:bodyPr rtlCol="0"/>
        <a:lstStyle/>
        <a:p>
          <a:pPr rtl="0"/>
          <a:endParaRPr lang="el-GR" noProof="0" dirty="0"/>
        </a:p>
      </dgm:t>
    </dgm:pt>
    <dgm:pt modelId="{60A74963-9A97-419B-9B78-5CD81A79AF8F}" type="sibTrans" cxnId="{92BEB2E0-945D-4A01-BA22-6818F7C00303}">
      <dgm:prSet/>
      <dgm:spPr/>
      <dgm:t>
        <a:bodyPr rtlCol="0"/>
        <a:lstStyle/>
        <a:p>
          <a:pPr rtl="0"/>
          <a:endParaRPr lang="el-GR" noProof="0" dirty="0"/>
        </a:p>
      </dgm:t>
    </dgm:pt>
    <dgm:pt modelId="{17D3A00E-1F7D-4191-9AEE-C43CFFF64414}">
      <dgm:prSet/>
      <dgm:spPr/>
      <dgm:t>
        <a:bodyPr rtlCol="0"/>
        <a:lstStyle/>
        <a:p>
          <a:pPr rtl="0">
            <a:lnSpc>
              <a:spcPct val="100000"/>
            </a:lnSpc>
            <a:defRPr cap="all"/>
          </a:pPr>
          <a:r>
            <a:rPr lang="en-US" noProof="0" dirty="0"/>
            <a:t>TYPES OF SHIPS </a:t>
          </a:r>
          <a:endParaRPr lang="el-GR" noProof="0" dirty="0"/>
        </a:p>
      </dgm:t>
    </dgm:pt>
    <dgm:pt modelId="{010BCCCA-CB37-419A-B6D2-4F1AC86F8DC9}" type="sibTrans" cxnId="{6F0B2606-4A67-4D1D-AFA4-BD3298A6CA57}">
      <dgm:prSet/>
      <dgm:spPr/>
      <dgm:t>
        <a:bodyPr rtlCol="0"/>
        <a:lstStyle/>
        <a:p>
          <a:pPr rtl="0"/>
          <a:endParaRPr lang="el-GR" noProof="0" dirty="0"/>
        </a:p>
      </dgm:t>
    </dgm:pt>
    <dgm:pt modelId="{31069C98-277C-41E3-A9FC-F99C462FB40B}" type="parTrans" cxnId="{6F0B2606-4A67-4D1D-AFA4-BD3298A6CA57}">
      <dgm:prSet/>
      <dgm:spPr/>
      <dgm:t>
        <a:bodyPr rtlCol="0"/>
        <a:lstStyle/>
        <a:p>
          <a:pPr rtl="0"/>
          <a:endParaRPr lang="el-GR" noProof="0" dirty="0"/>
        </a:p>
      </dgm:t>
    </dgm:pt>
    <dgm:pt modelId="{84CC74DF-A3E9-428E-99CB-C4C8FDB85C7B}" type="pres">
      <dgm:prSet presAssocID="{6E0C64AD-A702-42D9-8C27-1A73F4995E3A}" presName="root" presStyleCnt="0">
        <dgm:presLayoutVars>
          <dgm:dir/>
          <dgm:resizeHandles val="exact"/>
        </dgm:presLayoutVars>
      </dgm:prSet>
      <dgm:spPr/>
    </dgm:pt>
    <dgm:pt modelId="{10F9D520-2468-4F92-9FB5-0C3C7B80D0C7}" type="pres">
      <dgm:prSet presAssocID="{08A4D3A2-CEEB-4E25-83B1-BA2A46CA8CDC}" presName="compNode" presStyleCnt="0"/>
      <dgm:spPr/>
    </dgm:pt>
    <dgm:pt modelId="{CCA632C9-3557-4881-8320-4CC3B08F97B9}" type="pres">
      <dgm:prSet presAssocID="{08A4D3A2-CEEB-4E25-83B1-BA2A46CA8CDC}" presName="iconBgRect" presStyleLbl="bgShp" presStyleIdx="0" presStyleCnt="3"/>
      <dgm:spPr/>
    </dgm:pt>
    <dgm:pt modelId="{A42CA7D0-F69E-48C6-9DF0-6E5B3AE4CFFF}" type="pres">
      <dgm:prSet presAssocID="{08A4D3A2-CEEB-4E25-83B1-BA2A46CA8CDC}" presName="iconRect" presStyleLbl="node1" presStyleIdx="0" presStyleCnt="3"/>
      <dgm:spPr>
        <a:blipFill rotWithShape="1">
          <a:blip xmlns:r="http://schemas.openxmlformats.org/officeDocument/2006/relationships" r:embed="rId1"/>
          <a:srcRect/>
          <a:stretch>
            <a:fillRect l="-25000" r="-25000"/>
          </a:stretch>
        </a:blipFill>
        <a:ln>
          <a:noFill/>
        </a:ln>
      </dgm:spPr>
    </dgm:pt>
    <dgm:pt modelId="{EFECFA41-63C0-4C5B-8FA7-1F58B78C4721}" type="pres">
      <dgm:prSet presAssocID="{08A4D3A2-CEEB-4E25-83B1-BA2A46CA8CDC}" presName="spaceRect" presStyleCnt="0"/>
      <dgm:spPr/>
    </dgm:pt>
    <dgm:pt modelId="{2AF75701-CB1B-48CE-AFB4-BA116AC537BC}" type="pres">
      <dgm:prSet presAssocID="{08A4D3A2-CEEB-4E25-83B1-BA2A46CA8CDC}" presName="textRect" presStyleLbl="revTx" presStyleIdx="0" presStyleCnt="3">
        <dgm:presLayoutVars>
          <dgm:chMax val="1"/>
          <dgm:chPref val="1"/>
        </dgm:presLayoutVars>
      </dgm:prSet>
      <dgm:spPr/>
    </dgm:pt>
    <dgm:pt modelId="{E49201F0-13EB-4ED5-A727-98872C32D5F3}" type="pres">
      <dgm:prSet presAssocID="{9C7AE053-0AB0-457B-A930-61DA08D3F62C}" presName="sibTrans" presStyleCnt="0"/>
      <dgm:spPr/>
    </dgm:pt>
    <dgm:pt modelId="{FCACA5C1-0B53-4251-B311-0B34610EBB62}" type="pres">
      <dgm:prSet presAssocID="{17D3A00E-1F7D-4191-9AEE-C43CFFF64414}" presName="compNode" presStyleCnt="0"/>
      <dgm:spPr/>
    </dgm:pt>
    <dgm:pt modelId="{8FF1935C-6D71-4ED8-84A9-7BD0878A2214}" type="pres">
      <dgm:prSet presAssocID="{17D3A00E-1F7D-4191-9AEE-C43CFFF64414}" presName="iconBgRect" presStyleLbl="bgShp" presStyleIdx="1" presStyleCnt="3"/>
      <dgm:spPr/>
    </dgm:pt>
    <dgm:pt modelId="{246B43D7-FE04-4B7B-9B25-378E58D4256B}" type="pres">
      <dgm:prSet presAssocID="{17D3A00E-1F7D-4191-9AEE-C43CFFF64414}" presName="iconRect" presStyleLbl="node1" presStyleIdx="1" presStyleCnt="3"/>
      <dgm:spPr>
        <a:blipFill rotWithShape="1">
          <a:blip xmlns:r="http://schemas.openxmlformats.org/officeDocument/2006/relationships" r:embed="rId2"/>
          <a:srcRect/>
          <a:stretch>
            <a:fillRect l="-14000" r="-14000"/>
          </a:stretch>
        </a:blipFill>
        <a:ln>
          <a:noFill/>
        </a:ln>
      </dgm:spPr>
    </dgm:pt>
    <dgm:pt modelId="{93DCC901-48BA-4914-B7BE-F53B1680F025}" type="pres">
      <dgm:prSet presAssocID="{17D3A00E-1F7D-4191-9AEE-C43CFFF64414}" presName="spaceRect" presStyleCnt="0"/>
      <dgm:spPr/>
    </dgm:pt>
    <dgm:pt modelId="{BE6334F4-C5C9-4D51-AE07-B1421AC65735}" type="pres">
      <dgm:prSet presAssocID="{17D3A00E-1F7D-4191-9AEE-C43CFFF64414}" presName="textRect" presStyleLbl="revTx" presStyleIdx="1" presStyleCnt="3">
        <dgm:presLayoutVars>
          <dgm:chMax val="1"/>
          <dgm:chPref val="1"/>
        </dgm:presLayoutVars>
      </dgm:prSet>
      <dgm:spPr/>
    </dgm:pt>
    <dgm:pt modelId="{CDBBCDC1-A21C-4650-92F9-4AF449B429E8}" type="pres">
      <dgm:prSet presAssocID="{010BCCCA-CB37-419A-B6D2-4F1AC86F8DC9}" presName="sibTrans" presStyleCnt="0"/>
      <dgm:spPr/>
    </dgm:pt>
    <dgm:pt modelId="{9CE36B14-D910-4AA3-8C8F-4F2F304083E6}" type="pres">
      <dgm:prSet presAssocID="{1B33FB5C-F9BA-4278-8A24-45DFD21B3220}" presName="compNode" presStyleCnt="0"/>
      <dgm:spPr/>
    </dgm:pt>
    <dgm:pt modelId="{24E57220-B583-40A5-AA12-472355D13E7B}" type="pres">
      <dgm:prSet presAssocID="{1B33FB5C-F9BA-4278-8A24-45DFD21B3220}" presName="iconBgRect" presStyleLbl="bgShp" presStyleIdx="2" presStyleCnt="3"/>
      <dgm:spPr/>
    </dgm:pt>
    <dgm:pt modelId="{98921DC4-FFE1-45EA-BF88-1499985E9F26}" type="pres">
      <dgm:prSet presAssocID="{1B33FB5C-F9BA-4278-8A24-45DFD21B3220}" presName="iconRect" presStyleLbl="node1" presStyleIdx="2" presStyleCnt="3"/>
      <dgm:spPr>
        <a:blipFill rotWithShape="1">
          <a:blip xmlns:r="http://schemas.openxmlformats.org/officeDocument/2006/relationships" r:embed="rId3"/>
          <a:srcRect/>
          <a:stretch>
            <a:fillRect l="-31000" r="-31000"/>
          </a:stretch>
        </a:blipFill>
        <a:ln>
          <a:noFill/>
        </a:ln>
      </dgm:spPr>
    </dgm:pt>
    <dgm:pt modelId="{033E2203-86E9-4A3E-B27D-47838D8B9054}" type="pres">
      <dgm:prSet presAssocID="{1B33FB5C-F9BA-4278-8A24-45DFD21B3220}" presName="spaceRect" presStyleCnt="0"/>
      <dgm:spPr/>
    </dgm:pt>
    <dgm:pt modelId="{AC00C54C-DBE5-4D90-AC5B-F114DBA42609}" type="pres">
      <dgm:prSet presAssocID="{1B33FB5C-F9BA-4278-8A24-45DFD21B3220}" presName="textRect" presStyleLbl="revTx" presStyleIdx="2" presStyleCnt="3">
        <dgm:presLayoutVars>
          <dgm:chMax val="1"/>
          <dgm:chPref val="1"/>
        </dgm:presLayoutVars>
      </dgm:prSet>
      <dgm:spPr/>
    </dgm:pt>
  </dgm:ptLst>
  <dgm:cxnLst>
    <dgm:cxn modelId="{6F0B2606-4A67-4D1D-AFA4-BD3298A6CA57}" srcId="{6E0C64AD-A702-42D9-8C27-1A73F4995E3A}" destId="{17D3A00E-1F7D-4191-9AEE-C43CFFF64414}" srcOrd="1" destOrd="0" parTransId="{31069C98-277C-41E3-A9FC-F99C462FB40B}" sibTransId="{010BCCCA-CB37-419A-B6D2-4F1AC86F8DC9}"/>
    <dgm:cxn modelId="{A6FB641B-0AF5-4ECD-BDDE-D85490EE8EF9}" srcId="{6E0C64AD-A702-42D9-8C27-1A73F4995E3A}" destId="{08A4D3A2-CEEB-4E25-83B1-BA2A46CA8CDC}" srcOrd="0" destOrd="0" parTransId="{17ED7668-C7A2-411B-828D-708070FCAAC6}" sibTransId="{9C7AE053-0AB0-457B-A930-61DA08D3F62C}"/>
    <dgm:cxn modelId="{5EA56C6B-0A4B-4E49-995A-5C684A2D7318}" type="presOf" srcId="{08A4D3A2-CEEB-4E25-83B1-BA2A46CA8CDC}" destId="{2AF75701-CB1B-48CE-AFB4-BA116AC537BC}" srcOrd="0" destOrd="0" presId="urn:microsoft.com/office/officeart/2018/5/layout/IconCircleLabelList"/>
    <dgm:cxn modelId="{2E075DA5-5F53-4C3F-9617-DF98BB7B7B09}" type="presOf" srcId="{1B33FB5C-F9BA-4278-8A24-45DFD21B3220}" destId="{AC00C54C-DBE5-4D90-AC5B-F114DBA42609}" srcOrd="0" destOrd="0" presId="urn:microsoft.com/office/officeart/2018/5/layout/IconCircleLabelList"/>
    <dgm:cxn modelId="{3324A3B7-1DEF-4A91-9EB1-19F859A35951}" type="presOf" srcId="{6E0C64AD-A702-42D9-8C27-1A73F4995E3A}" destId="{84CC74DF-A3E9-428E-99CB-C4C8FDB85C7B}" srcOrd="0" destOrd="0" presId="urn:microsoft.com/office/officeart/2018/5/layout/IconCircleLabelList"/>
    <dgm:cxn modelId="{92BEB2E0-945D-4A01-BA22-6818F7C00303}" srcId="{6E0C64AD-A702-42D9-8C27-1A73F4995E3A}" destId="{1B33FB5C-F9BA-4278-8A24-45DFD21B3220}" srcOrd="2" destOrd="0" parTransId="{787EC892-6682-48CB-884E-635396D44445}" sibTransId="{60A74963-9A97-419B-9B78-5CD81A79AF8F}"/>
    <dgm:cxn modelId="{EDAF9AF1-CC96-493D-B8F7-3B0D38E1020D}" type="presOf" srcId="{17D3A00E-1F7D-4191-9AEE-C43CFFF64414}" destId="{BE6334F4-C5C9-4D51-AE07-B1421AC65735}" srcOrd="0" destOrd="0" presId="urn:microsoft.com/office/officeart/2018/5/layout/IconCircleLabelList"/>
    <dgm:cxn modelId="{87CC4A0D-AF2C-4960-9E60-D5C103E4F128}" type="presParOf" srcId="{84CC74DF-A3E9-428E-99CB-C4C8FDB85C7B}" destId="{10F9D520-2468-4F92-9FB5-0C3C7B80D0C7}" srcOrd="0" destOrd="0" presId="urn:microsoft.com/office/officeart/2018/5/layout/IconCircleLabelList"/>
    <dgm:cxn modelId="{4FE8B040-9E40-48FE-A1EB-AD5A44EB820F}" type="presParOf" srcId="{10F9D520-2468-4F92-9FB5-0C3C7B80D0C7}" destId="{CCA632C9-3557-4881-8320-4CC3B08F97B9}" srcOrd="0" destOrd="0" presId="urn:microsoft.com/office/officeart/2018/5/layout/IconCircleLabelList"/>
    <dgm:cxn modelId="{9446D564-5A28-4E0A-B6FB-DAE158A2C8D0}" type="presParOf" srcId="{10F9D520-2468-4F92-9FB5-0C3C7B80D0C7}" destId="{A42CA7D0-F69E-48C6-9DF0-6E5B3AE4CFFF}" srcOrd="1" destOrd="0" presId="urn:microsoft.com/office/officeart/2018/5/layout/IconCircleLabelList"/>
    <dgm:cxn modelId="{43A717A6-2623-43B3-B2C3-1D11C68CFA1F}" type="presParOf" srcId="{10F9D520-2468-4F92-9FB5-0C3C7B80D0C7}" destId="{EFECFA41-63C0-4C5B-8FA7-1F58B78C4721}" srcOrd="2" destOrd="0" presId="urn:microsoft.com/office/officeart/2018/5/layout/IconCircleLabelList"/>
    <dgm:cxn modelId="{35468840-EC32-432A-9A41-0FA220350DF4}" type="presParOf" srcId="{10F9D520-2468-4F92-9FB5-0C3C7B80D0C7}" destId="{2AF75701-CB1B-48CE-AFB4-BA116AC537BC}" srcOrd="3" destOrd="0" presId="urn:microsoft.com/office/officeart/2018/5/layout/IconCircleLabelList"/>
    <dgm:cxn modelId="{19929F74-A493-45EC-9C6C-E5ADAE260C1E}" type="presParOf" srcId="{84CC74DF-A3E9-428E-99CB-C4C8FDB85C7B}" destId="{E49201F0-13EB-4ED5-A727-98872C32D5F3}" srcOrd="1" destOrd="0" presId="urn:microsoft.com/office/officeart/2018/5/layout/IconCircleLabelList"/>
    <dgm:cxn modelId="{ABDCE141-C31E-4A23-BE00-4240202561EC}" type="presParOf" srcId="{84CC74DF-A3E9-428E-99CB-C4C8FDB85C7B}" destId="{FCACA5C1-0B53-4251-B311-0B34610EBB62}" srcOrd="2" destOrd="0" presId="urn:microsoft.com/office/officeart/2018/5/layout/IconCircleLabelList"/>
    <dgm:cxn modelId="{9DD59746-BF8D-469B-9C86-3494D796F035}" type="presParOf" srcId="{FCACA5C1-0B53-4251-B311-0B34610EBB62}" destId="{8FF1935C-6D71-4ED8-84A9-7BD0878A2214}" srcOrd="0" destOrd="0" presId="urn:microsoft.com/office/officeart/2018/5/layout/IconCircleLabelList"/>
    <dgm:cxn modelId="{324C4915-A0FA-479E-B80E-F3611E791BF3}" type="presParOf" srcId="{FCACA5C1-0B53-4251-B311-0B34610EBB62}" destId="{246B43D7-FE04-4B7B-9B25-378E58D4256B}" srcOrd="1" destOrd="0" presId="urn:microsoft.com/office/officeart/2018/5/layout/IconCircleLabelList"/>
    <dgm:cxn modelId="{0E12A325-9B70-4706-A69A-474286E053FA}" type="presParOf" srcId="{FCACA5C1-0B53-4251-B311-0B34610EBB62}" destId="{93DCC901-48BA-4914-B7BE-F53B1680F025}" srcOrd="2" destOrd="0" presId="urn:microsoft.com/office/officeart/2018/5/layout/IconCircleLabelList"/>
    <dgm:cxn modelId="{943738F2-98AC-4260-BC58-E293A107F112}" type="presParOf" srcId="{FCACA5C1-0B53-4251-B311-0B34610EBB62}" destId="{BE6334F4-C5C9-4D51-AE07-B1421AC65735}" srcOrd="3" destOrd="0" presId="urn:microsoft.com/office/officeart/2018/5/layout/IconCircleLabelList"/>
    <dgm:cxn modelId="{993C64F8-B91F-4640-A079-B326D8580784}" type="presParOf" srcId="{84CC74DF-A3E9-428E-99CB-C4C8FDB85C7B}" destId="{CDBBCDC1-A21C-4650-92F9-4AF449B429E8}" srcOrd="3" destOrd="0" presId="urn:microsoft.com/office/officeart/2018/5/layout/IconCircleLabelList"/>
    <dgm:cxn modelId="{BA1EEE02-11A6-422D-BCBC-46E3147333B1}" type="presParOf" srcId="{84CC74DF-A3E9-428E-99CB-C4C8FDB85C7B}" destId="{9CE36B14-D910-4AA3-8C8F-4F2F304083E6}" srcOrd="4" destOrd="0" presId="urn:microsoft.com/office/officeart/2018/5/layout/IconCircleLabelList"/>
    <dgm:cxn modelId="{C2D90B3A-6526-4F93-8377-12DB36620C5A}" type="presParOf" srcId="{9CE36B14-D910-4AA3-8C8F-4F2F304083E6}" destId="{24E57220-B583-40A5-AA12-472355D13E7B}" srcOrd="0" destOrd="0" presId="urn:microsoft.com/office/officeart/2018/5/layout/IconCircleLabelList"/>
    <dgm:cxn modelId="{604EB832-B055-4AB9-B22F-07CCD97B3FC3}" type="presParOf" srcId="{9CE36B14-D910-4AA3-8C8F-4F2F304083E6}" destId="{98921DC4-FFE1-45EA-BF88-1499985E9F26}" srcOrd="1" destOrd="0" presId="urn:microsoft.com/office/officeart/2018/5/layout/IconCircleLabelList"/>
    <dgm:cxn modelId="{3CFF6985-2FE8-45AD-88F1-03E143863200}" type="presParOf" srcId="{9CE36B14-D910-4AA3-8C8F-4F2F304083E6}" destId="{033E2203-86E9-4A3E-B27D-47838D8B9054}" srcOrd="2" destOrd="0" presId="urn:microsoft.com/office/officeart/2018/5/layout/IconCircleLabelList"/>
    <dgm:cxn modelId="{CC0FB51F-A5B5-4ED9-B842-862EBF42C5AD}" type="presParOf" srcId="{9CE36B14-D910-4AA3-8C8F-4F2F304083E6}" destId="{AC00C54C-DBE5-4D90-AC5B-F114DBA4260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632C9-3557-4881-8320-4CC3B08F97B9}">
      <dsp:nvSpPr>
        <dsp:cNvPr id="0" name=""/>
        <dsp:cNvSpPr/>
      </dsp:nvSpPr>
      <dsp:spPr>
        <a:xfrm>
          <a:off x="450883" y="1261162"/>
          <a:ext cx="1406812" cy="1406812"/>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CA7D0-F69E-48C6-9DF0-6E5B3AE4CFFF}">
      <dsp:nvSpPr>
        <dsp:cNvPr id="0" name=""/>
        <dsp:cNvSpPr/>
      </dsp:nvSpPr>
      <dsp:spPr>
        <a:xfrm>
          <a:off x="750695" y="1560974"/>
          <a:ext cx="807187" cy="807187"/>
        </a:xfrm>
        <a:prstGeom prst="rect">
          <a:avLst/>
        </a:prstGeom>
        <a:blipFill rotWithShape="1">
          <a:blip xmlns:r="http://schemas.openxmlformats.org/officeDocument/2006/relationships" r:embed="rId1"/>
          <a:srcRect/>
          <a:stretch>
            <a:fillRect l="-25000" r="-25000"/>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F75701-CB1B-48CE-AFB4-BA116AC537BC}">
      <dsp:nvSpPr>
        <dsp:cNvPr id="0" name=""/>
        <dsp:cNvSpPr/>
      </dsp:nvSpPr>
      <dsp:spPr>
        <a:xfrm>
          <a:off x="1164" y="3106162"/>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022350" rtl="0">
            <a:lnSpc>
              <a:spcPct val="100000"/>
            </a:lnSpc>
            <a:spcBef>
              <a:spcPct val="0"/>
            </a:spcBef>
            <a:spcAft>
              <a:spcPct val="35000"/>
            </a:spcAft>
            <a:buNone/>
            <a:defRPr cap="all"/>
          </a:pPr>
          <a:r>
            <a:rPr lang="en-US" sz="2300" kern="1200" noProof="0" dirty="0"/>
            <a:t>PARTS OF THE VESSEL</a:t>
          </a:r>
          <a:endParaRPr lang="el-GR" sz="2300" kern="1200" noProof="0" dirty="0"/>
        </a:p>
      </dsp:txBody>
      <dsp:txXfrm>
        <a:off x="1164" y="3106162"/>
        <a:ext cx="2306250" cy="720000"/>
      </dsp:txXfrm>
    </dsp:sp>
    <dsp:sp modelId="{8FF1935C-6D71-4ED8-84A9-7BD0878A2214}">
      <dsp:nvSpPr>
        <dsp:cNvPr id="0" name=""/>
        <dsp:cNvSpPr/>
      </dsp:nvSpPr>
      <dsp:spPr>
        <a:xfrm>
          <a:off x="3160727" y="1261162"/>
          <a:ext cx="1406812" cy="1406812"/>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6B43D7-FE04-4B7B-9B25-378E58D4256B}">
      <dsp:nvSpPr>
        <dsp:cNvPr id="0" name=""/>
        <dsp:cNvSpPr/>
      </dsp:nvSpPr>
      <dsp:spPr>
        <a:xfrm>
          <a:off x="3460539" y="1560974"/>
          <a:ext cx="807187" cy="807187"/>
        </a:xfrm>
        <a:prstGeom prst="rect">
          <a:avLst/>
        </a:prstGeom>
        <a:blipFill rotWithShape="1">
          <a:blip xmlns:r="http://schemas.openxmlformats.org/officeDocument/2006/relationships" r:embed="rId2"/>
          <a:srcRect/>
          <a:stretch>
            <a:fillRect l="-14000" r="-14000"/>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6334F4-C5C9-4D51-AE07-B1421AC65735}">
      <dsp:nvSpPr>
        <dsp:cNvPr id="0" name=""/>
        <dsp:cNvSpPr/>
      </dsp:nvSpPr>
      <dsp:spPr>
        <a:xfrm>
          <a:off x="2711008" y="3106162"/>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022350" rtl="0">
            <a:lnSpc>
              <a:spcPct val="100000"/>
            </a:lnSpc>
            <a:spcBef>
              <a:spcPct val="0"/>
            </a:spcBef>
            <a:spcAft>
              <a:spcPct val="35000"/>
            </a:spcAft>
            <a:buNone/>
            <a:defRPr cap="all"/>
          </a:pPr>
          <a:r>
            <a:rPr lang="en-US" sz="2300" kern="1200" noProof="0" dirty="0"/>
            <a:t>TYPES OF SHIPS </a:t>
          </a:r>
          <a:endParaRPr lang="el-GR" sz="2300" kern="1200" noProof="0" dirty="0"/>
        </a:p>
      </dsp:txBody>
      <dsp:txXfrm>
        <a:off x="2711008" y="3106162"/>
        <a:ext cx="2306250" cy="720000"/>
      </dsp:txXfrm>
    </dsp:sp>
    <dsp:sp modelId="{24E57220-B583-40A5-AA12-472355D13E7B}">
      <dsp:nvSpPr>
        <dsp:cNvPr id="0" name=""/>
        <dsp:cNvSpPr/>
      </dsp:nvSpPr>
      <dsp:spPr>
        <a:xfrm>
          <a:off x="5870571" y="1261162"/>
          <a:ext cx="1406812" cy="1406812"/>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921DC4-FFE1-45EA-BF88-1499985E9F26}">
      <dsp:nvSpPr>
        <dsp:cNvPr id="0" name=""/>
        <dsp:cNvSpPr/>
      </dsp:nvSpPr>
      <dsp:spPr>
        <a:xfrm>
          <a:off x="6170383" y="1560974"/>
          <a:ext cx="807187" cy="807187"/>
        </a:xfrm>
        <a:prstGeom prst="rect">
          <a:avLst/>
        </a:prstGeom>
        <a:blipFill rotWithShape="1">
          <a:blip xmlns:r="http://schemas.openxmlformats.org/officeDocument/2006/relationships" r:embed="rId3"/>
          <a:srcRect/>
          <a:stretch>
            <a:fillRect l="-31000" r="-31000"/>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00C54C-DBE5-4D90-AC5B-F114DBA42609}">
      <dsp:nvSpPr>
        <dsp:cNvPr id="0" name=""/>
        <dsp:cNvSpPr/>
      </dsp:nvSpPr>
      <dsp:spPr>
        <a:xfrm>
          <a:off x="5420852" y="3106162"/>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022350" rtl="0">
            <a:lnSpc>
              <a:spcPct val="100000"/>
            </a:lnSpc>
            <a:spcBef>
              <a:spcPct val="0"/>
            </a:spcBef>
            <a:spcAft>
              <a:spcPct val="35000"/>
            </a:spcAft>
            <a:buNone/>
            <a:defRPr cap="all"/>
          </a:pPr>
          <a:endParaRPr lang="el-GR" sz="2300" kern="1200" noProof="0" dirty="0"/>
        </a:p>
      </dsp:txBody>
      <dsp:txXfrm>
        <a:off x="5420852" y="3106162"/>
        <a:ext cx="2306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Λίστα ετικετών με εικονίδια σε κύκλο"/>
  <dgm:desc val="Χρησιμοποιήστε το για να εμφανίσετε μη συνεχόμενα ή ομαδοποιημένα τμήματα πληροφοριών συνοδευόμενα από σχετικές απεικονίσεις. Λειτουργεί καλύτερα με εικονίδια ή μικρές εικόνες με λεζάντες μικρού κειμένου."/>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FCD5339C-519D-4230-BF0C-1BF09A2FE2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a:extLst>
              <a:ext uri="{FF2B5EF4-FFF2-40B4-BE49-F238E27FC236}">
                <a16:creationId xmlns:a16="http://schemas.microsoft.com/office/drawing/2014/main" id="{E3982FE9-1227-454F-8FBE-5D49EEFEFD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FCBF580-EA46-4DD8-9F43-239CFF7C47F1}" type="datetime1">
              <a:rPr lang="el-GR" smtClean="0"/>
              <a:t>12/1/2021</a:t>
            </a:fld>
            <a:endParaRPr lang="el-GR" dirty="0"/>
          </a:p>
        </p:txBody>
      </p:sp>
      <p:sp>
        <p:nvSpPr>
          <p:cNvPr id="4" name="Θέση υποσέλιδου 3">
            <a:extLst>
              <a:ext uri="{FF2B5EF4-FFF2-40B4-BE49-F238E27FC236}">
                <a16:creationId xmlns:a16="http://schemas.microsoft.com/office/drawing/2014/main" id="{C2C515AC-387D-4DC2-8066-2F960E1511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dirty="0"/>
          </a:p>
        </p:txBody>
      </p:sp>
      <p:sp>
        <p:nvSpPr>
          <p:cNvPr id="5" name="Θέση αριθμού διαφάνειας 4">
            <a:extLst>
              <a:ext uri="{FF2B5EF4-FFF2-40B4-BE49-F238E27FC236}">
                <a16:creationId xmlns:a16="http://schemas.microsoft.com/office/drawing/2014/main" id="{BCA55534-4B86-498E-A9D9-C98A3290DC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D9C5148-8ED6-434E-BA59-EF48324382B2}" type="slidenum">
              <a:rPr lang="el-GR" smtClean="0"/>
              <a:t>‹#›</a:t>
            </a:fld>
            <a:endParaRPr lang="el-GR" dirty="0"/>
          </a:p>
        </p:txBody>
      </p:sp>
    </p:spTree>
    <p:extLst>
      <p:ext uri="{BB962C8B-B14F-4D97-AF65-F5344CB8AC3E}">
        <p14:creationId xmlns:p14="http://schemas.microsoft.com/office/powerpoint/2010/main" val="26389953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noProof="0"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69D0BEC-858D-4A23-B23F-AFA6D78B06CB}" type="datetime1">
              <a:rPr lang="el-GR" noProof="0" smtClean="0"/>
              <a:t>12/1/2021</a:t>
            </a:fld>
            <a:endParaRPr lang="el-GR" noProof="0"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noProof="0"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noProof="0" dirty="0"/>
              <a:t>Κάντε κλικ για επεξεργασία των στυλ κειμένου του υποδείγματος</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noProof="0"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ED33291-C0D9-4415-AEC4-F67D377A5ADC}" type="slidenum">
              <a:rPr lang="el-GR" noProof="0" smtClean="0"/>
              <a:t>‹#›</a:t>
            </a:fld>
            <a:endParaRPr lang="el-GR" noProof="0" dirty="0"/>
          </a:p>
        </p:txBody>
      </p:sp>
    </p:spTree>
    <p:extLst>
      <p:ext uri="{BB962C8B-B14F-4D97-AF65-F5344CB8AC3E}">
        <p14:creationId xmlns:p14="http://schemas.microsoft.com/office/powerpoint/2010/main" val="4290305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CED33291-C0D9-4415-AEC4-F67D377A5ADC}" type="slidenum">
              <a:rPr lang="el-GR" smtClean="0"/>
              <a:t>1</a:t>
            </a:fld>
            <a:endParaRPr lang="el-GR" dirty="0"/>
          </a:p>
        </p:txBody>
      </p:sp>
    </p:spTree>
    <p:extLst>
      <p:ext uri="{BB962C8B-B14F-4D97-AF65-F5344CB8AC3E}">
        <p14:creationId xmlns:p14="http://schemas.microsoft.com/office/powerpoint/2010/main" val="167365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CED33291-C0D9-4415-AEC4-F67D377A5ADC}" type="slidenum">
              <a:rPr lang="el-GR" smtClean="0"/>
              <a:t>2</a:t>
            </a:fld>
            <a:endParaRPr lang="el-GR" dirty="0"/>
          </a:p>
        </p:txBody>
      </p:sp>
    </p:spTree>
    <p:extLst>
      <p:ext uri="{BB962C8B-B14F-4D97-AF65-F5344CB8AC3E}">
        <p14:creationId xmlns:p14="http://schemas.microsoft.com/office/powerpoint/2010/main" val="3010304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Ορθογώνιο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Ορθογώνιο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ctrTitle"/>
          </p:nvPr>
        </p:nvSpPr>
        <p:spPr>
          <a:xfrm>
            <a:off x="1069848" y="1298448"/>
            <a:ext cx="7315200" cy="3255264"/>
          </a:xfrm>
        </p:spPr>
        <p:txBody>
          <a:bodyPr rtlCol="0" anchor="b">
            <a:normAutofit/>
          </a:bodyPr>
          <a:lstStyle>
            <a:lvl1pPr algn="l">
              <a:defRPr sz="5900" spc="-100" baseline="0">
                <a:solidFill>
                  <a:srgbClr val="FFFFFF"/>
                </a:solidFill>
              </a:defRPr>
            </a:lvl1pPr>
          </a:lstStyle>
          <a:p>
            <a:pPr rtl="0"/>
            <a:r>
              <a:rPr lang="el-GR" noProof="0"/>
              <a:t>Κάντε κλικ για να επεξεργαστείτε τον τίτλο υποδείγματος</a:t>
            </a:r>
            <a:endParaRPr lang="el-GR" noProof="0" dirty="0"/>
          </a:p>
        </p:txBody>
      </p:sp>
      <p:sp>
        <p:nvSpPr>
          <p:cNvPr id="3" name="Υπότιτλος 2"/>
          <p:cNvSpPr>
            <a:spLocks noGrp="1"/>
          </p:cNvSpPr>
          <p:nvPr>
            <p:ph type="subTitle" idx="1"/>
          </p:nvPr>
        </p:nvSpPr>
        <p:spPr>
          <a:xfrm>
            <a:off x="1100015" y="4670246"/>
            <a:ext cx="7315200" cy="914400"/>
          </a:xfrm>
        </p:spPr>
        <p:txBody>
          <a:bodyPr rtlCol="0"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l-GR" noProof="0"/>
              <a:t>Κάντε κλικ για να επεξεργαστείτε τον υπότιτλο του υποδείγματος</a:t>
            </a:r>
            <a:endParaRPr lang="el-GR" noProof="0" dirty="0"/>
          </a:p>
        </p:txBody>
      </p:sp>
      <p:sp>
        <p:nvSpPr>
          <p:cNvPr id="4" name="Θέση ημερομηνίας 3"/>
          <p:cNvSpPr>
            <a:spLocks noGrp="1"/>
          </p:cNvSpPr>
          <p:nvPr>
            <p:ph type="dt" sz="half" idx="10"/>
          </p:nvPr>
        </p:nvSpPr>
        <p:spPr/>
        <p:txBody>
          <a:bodyPr rtlCol="0"/>
          <a:lstStyle/>
          <a:p>
            <a:pPr rtl="0"/>
            <a:fld id="{55F45A33-8A04-4037-81CA-B39D19243E4B}" type="datetime1">
              <a:rPr lang="el-GR" noProof="0" smtClean="0"/>
              <a:t>12/1/2021</a:t>
            </a:fld>
            <a:endParaRPr lang="el-GR" noProof="0" dirty="0"/>
          </a:p>
        </p:txBody>
      </p:sp>
      <p:sp>
        <p:nvSpPr>
          <p:cNvPr id="5" name="Θέση υποσέλιδου 4"/>
          <p:cNvSpPr>
            <a:spLocks noGrp="1"/>
          </p:cNvSpPr>
          <p:nvPr>
            <p:ph type="ftr" sz="quarter" idx="11"/>
          </p:nvPr>
        </p:nvSpPr>
        <p:spPr/>
        <p:txBody>
          <a:bodyPr rtlCol="0"/>
          <a:lstStyle/>
          <a:p>
            <a:pPr rtl="0"/>
            <a:endParaRPr lang="el-GR" noProof="0" dirty="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0"/>
              <a:t>Κάντε κλικ για να επεξεργαστείτε τον τίτλο υποδείγματος</a:t>
            </a:r>
            <a:endParaRPr lang="el-GR" noProof="0" dirty="0"/>
          </a:p>
        </p:txBody>
      </p:sp>
      <p:sp>
        <p:nvSpPr>
          <p:cNvPr id="3" name="Θέση κατακόρυφου κειμένου 2"/>
          <p:cNvSpPr>
            <a:spLocks noGrp="1"/>
          </p:cNvSpPr>
          <p:nvPr>
            <p:ph type="body" orient="vert" idx="1"/>
          </p:nvPr>
        </p:nvSpPr>
        <p:spPr/>
        <p:txBody>
          <a:bodyPr vert="eaVert" rtlCol="0" anchor="t"/>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7" name="Θέση ημερομηνίας 6"/>
          <p:cNvSpPr>
            <a:spLocks noGrp="1"/>
          </p:cNvSpPr>
          <p:nvPr>
            <p:ph type="dt" sz="half" idx="10"/>
          </p:nvPr>
        </p:nvSpPr>
        <p:spPr/>
        <p:txBody>
          <a:bodyPr rtlCol="0"/>
          <a:lstStyle/>
          <a:p>
            <a:pPr rtl="0"/>
            <a:fld id="{9E616775-0F5E-459B-AC98-FB129F4987E9}" type="datetime1">
              <a:rPr lang="el-GR" noProof="0" smtClean="0"/>
              <a:t>12/1/2021</a:t>
            </a:fld>
            <a:endParaRPr lang="el-GR" noProof="0" dirty="0"/>
          </a:p>
        </p:txBody>
      </p:sp>
      <p:sp>
        <p:nvSpPr>
          <p:cNvPr id="8" name="Θέση υποσέλιδου 7"/>
          <p:cNvSpPr>
            <a:spLocks noGrp="1"/>
          </p:cNvSpPr>
          <p:nvPr>
            <p:ph type="ftr" sz="quarter" idx="11"/>
          </p:nvPr>
        </p:nvSpPr>
        <p:spPr/>
        <p:txBody>
          <a:bodyPr rtlCol="0"/>
          <a:lstStyle/>
          <a:p>
            <a:pPr rtl="0"/>
            <a:endParaRPr lang="el-GR" noProof="0" dirty="0"/>
          </a:p>
        </p:txBody>
      </p:sp>
      <p:sp>
        <p:nvSpPr>
          <p:cNvPr id="9" name="Θέση αριθμού διαφάνειας 8"/>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381000" y="990600"/>
            <a:ext cx="2819400" cy="4953000"/>
          </a:xfrm>
        </p:spPr>
        <p:txBody>
          <a:bodyPr vert="eaVert" rtlCol="0"/>
          <a:lstStyle/>
          <a:p>
            <a:pPr rtl="0"/>
            <a:r>
              <a:rPr lang="el-GR" noProof="0"/>
              <a:t>Κάντε κλικ για να επεξεργαστείτε τον τίτλο υποδείγματος</a:t>
            </a:r>
            <a:endParaRPr lang="el-GR" noProof="0" dirty="0"/>
          </a:p>
        </p:txBody>
      </p:sp>
      <p:sp>
        <p:nvSpPr>
          <p:cNvPr id="3" name="Θέση κατακόρυφου κειμένου 2"/>
          <p:cNvSpPr>
            <a:spLocks noGrp="1"/>
          </p:cNvSpPr>
          <p:nvPr>
            <p:ph type="body" orient="vert" idx="1"/>
          </p:nvPr>
        </p:nvSpPr>
        <p:spPr>
          <a:xfrm>
            <a:off x="3867912" y="868680"/>
            <a:ext cx="7315200" cy="5120640"/>
          </a:xfrm>
        </p:spPr>
        <p:txBody>
          <a:bodyPr vert="eaVert" rtlCol="0" anchor="t"/>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7" name="Θέση ημερομηνίας 6"/>
          <p:cNvSpPr>
            <a:spLocks noGrp="1"/>
          </p:cNvSpPr>
          <p:nvPr>
            <p:ph type="dt" sz="half" idx="10"/>
          </p:nvPr>
        </p:nvSpPr>
        <p:spPr/>
        <p:txBody>
          <a:bodyPr rtlCol="0"/>
          <a:lstStyle/>
          <a:p>
            <a:pPr rtl="0"/>
            <a:fld id="{17BD1A9A-5C24-4646-B696-B973A7B50337}" type="datetime1">
              <a:rPr lang="el-GR" noProof="0" smtClean="0"/>
              <a:t>12/1/2021</a:t>
            </a:fld>
            <a:endParaRPr lang="el-GR" noProof="0" dirty="0"/>
          </a:p>
        </p:txBody>
      </p:sp>
      <p:sp>
        <p:nvSpPr>
          <p:cNvPr id="8" name="Θέση υποσέλιδου 7"/>
          <p:cNvSpPr>
            <a:spLocks noGrp="1"/>
          </p:cNvSpPr>
          <p:nvPr>
            <p:ph type="ftr" sz="quarter" idx="11"/>
          </p:nvPr>
        </p:nvSpPr>
        <p:spPr/>
        <p:txBody>
          <a:bodyPr rtlCol="0"/>
          <a:lstStyle/>
          <a:p>
            <a:pPr rtl="0"/>
            <a:endParaRPr lang="el-GR" noProof="0" dirty="0"/>
          </a:p>
        </p:txBody>
      </p:sp>
      <p:sp>
        <p:nvSpPr>
          <p:cNvPr id="9" name="Θέση αριθμού διαφάνειας 8"/>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0"/>
              <a:t>Κάντε κλικ για να επεξεργαστείτε τον τίτλο υποδείγματος</a:t>
            </a:r>
            <a:endParaRPr lang="el-GR" noProof="0" dirty="0"/>
          </a:p>
        </p:txBody>
      </p:sp>
      <p:sp>
        <p:nvSpPr>
          <p:cNvPr id="3" name="Θέση περιεχομένου 2"/>
          <p:cNvSpPr>
            <a:spLocks noGrp="1"/>
          </p:cNvSpPr>
          <p:nvPr>
            <p:ph idx="1"/>
          </p:nvPr>
        </p:nvSpPr>
        <p:spPr/>
        <p:txBody>
          <a:bodyPr rtlCol="0"/>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4" name="Θέση ημερομηνίας 3"/>
          <p:cNvSpPr>
            <a:spLocks noGrp="1"/>
          </p:cNvSpPr>
          <p:nvPr>
            <p:ph type="dt" sz="half" idx="10"/>
          </p:nvPr>
        </p:nvSpPr>
        <p:spPr/>
        <p:txBody>
          <a:bodyPr rtlCol="0"/>
          <a:lstStyle/>
          <a:p>
            <a:pPr rtl="0"/>
            <a:fld id="{8F1C741B-004E-4538-B1EF-01F694B66F28}" type="datetime1">
              <a:rPr lang="el-GR" noProof="0" smtClean="0"/>
              <a:t>12/1/2021</a:t>
            </a:fld>
            <a:endParaRPr lang="el-GR" noProof="0" dirty="0"/>
          </a:p>
        </p:txBody>
      </p:sp>
      <p:sp>
        <p:nvSpPr>
          <p:cNvPr id="5" name="Θέση υποσέλιδου 4"/>
          <p:cNvSpPr>
            <a:spLocks noGrp="1"/>
          </p:cNvSpPr>
          <p:nvPr>
            <p:ph type="ftr" sz="quarter" idx="11"/>
          </p:nvPr>
        </p:nvSpPr>
        <p:spPr/>
        <p:txBody>
          <a:bodyPr rtlCol="0"/>
          <a:lstStyle/>
          <a:p>
            <a:pPr rtl="0"/>
            <a:endParaRPr lang="el-GR" noProof="0" dirty="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3867912" y="1298448"/>
            <a:ext cx="7315200" cy="3255264"/>
          </a:xfrm>
        </p:spPr>
        <p:txBody>
          <a:bodyPr rtlCol="0" anchor="b">
            <a:normAutofit/>
          </a:bodyPr>
          <a:lstStyle>
            <a:lvl1pPr>
              <a:defRPr sz="5900" b="0" spc="-100" baseline="0">
                <a:solidFill>
                  <a:schemeClr val="tx1">
                    <a:lumMod val="65000"/>
                    <a:lumOff val="35000"/>
                  </a:schemeClr>
                </a:solidFill>
              </a:defRPr>
            </a:lvl1pPr>
          </a:lstStyle>
          <a:p>
            <a:pPr rtl="0"/>
            <a:r>
              <a:rPr lang="el-GR" noProof="0"/>
              <a:t>Κάντε κλικ για να επεξεργαστείτε τον τίτλο υποδείγματος</a:t>
            </a:r>
            <a:endParaRPr lang="el-GR" noProof="0" dirty="0"/>
          </a:p>
        </p:txBody>
      </p:sp>
      <p:sp>
        <p:nvSpPr>
          <p:cNvPr id="3" name="Θέση κειμένου 2"/>
          <p:cNvSpPr>
            <a:spLocks noGrp="1"/>
          </p:cNvSpPr>
          <p:nvPr>
            <p:ph type="body" idx="1"/>
          </p:nvPr>
        </p:nvSpPr>
        <p:spPr>
          <a:xfrm>
            <a:off x="3886200" y="4672584"/>
            <a:ext cx="7315200" cy="914400"/>
          </a:xfrm>
        </p:spPr>
        <p:txBody>
          <a:bodyPr rtlCol="0"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l-GR" noProof="0"/>
              <a:t>Στυλ κειμένου υποδείγματος</a:t>
            </a:r>
          </a:p>
        </p:txBody>
      </p:sp>
      <p:sp>
        <p:nvSpPr>
          <p:cNvPr id="4" name="Θέση ημερομηνίας 3"/>
          <p:cNvSpPr>
            <a:spLocks noGrp="1"/>
          </p:cNvSpPr>
          <p:nvPr>
            <p:ph type="dt" sz="half" idx="10"/>
          </p:nvPr>
        </p:nvSpPr>
        <p:spPr/>
        <p:txBody>
          <a:bodyPr rtlCol="0"/>
          <a:lstStyle/>
          <a:p>
            <a:pPr rtl="0"/>
            <a:fld id="{4EA1AB0A-A004-4D7E-8F25-327F7D3C2DC6}" type="datetime1">
              <a:rPr lang="el-GR" noProof="0" smtClean="0"/>
              <a:t>12/1/2021</a:t>
            </a:fld>
            <a:endParaRPr lang="el-GR" noProof="0" dirty="0"/>
          </a:p>
        </p:txBody>
      </p:sp>
      <p:sp>
        <p:nvSpPr>
          <p:cNvPr id="5" name="Θέση υποσέλιδου 4"/>
          <p:cNvSpPr>
            <a:spLocks noGrp="1"/>
          </p:cNvSpPr>
          <p:nvPr>
            <p:ph type="ftr" sz="quarter" idx="11"/>
          </p:nvPr>
        </p:nvSpPr>
        <p:spPr/>
        <p:txBody>
          <a:bodyPr rtlCol="0"/>
          <a:lstStyle/>
          <a:p>
            <a:pPr rtl="0"/>
            <a:endParaRPr lang="el-GR" noProof="0" dirty="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0"/>
              <a:t>Κάντε κλικ για να επεξεργαστείτε τον τίτλο υποδείγματος</a:t>
            </a:r>
            <a:endParaRPr lang="el-GR" noProof="0" dirty="0"/>
          </a:p>
        </p:txBody>
      </p:sp>
      <p:sp>
        <p:nvSpPr>
          <p:cNvPr id="3" name="Θέση περιεχομένου 2"/>
          <p:cNvSpPr>
            <a:spLocks noGrp="1"/>
          </p:cNvSpPr>
          <p:nvPr>
            <p:ph sz="half" idx="1"/>
          </p:nvPr>
        </p:nvSpPr>
        <p:spPr>
          <a:xfrm>
            <a:off x="3867912"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4" name="Θέση περιεχομένου 3"/>
          <p:cNvSpPr>
            <a:spLocks noGrp="1"/>
          </p:cNvSpPr>
          <p:nvPr>
            <p:ph sz="half" idx="2"/>
          </p:nvPr>
        </p:nvSpPr>
        <p:spPr>
          <a:xfrm>
            <a:off x="7818120"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8" name="Θέση ημερομηνίας 7"/>
          <p:cNvSpPr>
            <a:spLocks noGrp="1"/>
          </p:cNvSpPr>
          <p:nvPr>
            <p:ph type="dt" sz="half" idx="10"/>
          </p:nvPr>
        </p:nvSpPr>
        <p:spPr/>
        <p:txBody>
          <a:bodyPr rtlCol="0"/>
          <a:lstStyle/>
          <a:p>
            <a:pPr rtl="0"/>
            <a:fld id="{9ABE69B8-356A-4BA2-A222-9EA355E0E6A6}" type="datetime1">
              <a:rPr lang="el-GR" noProof="0" smtClean="0"/>
              <a:t>12/1/2021</a:t>
            </a:fld>
            <a:endParaRPr lang="el-GR" noProof="0" dirty="0"/>
          </a:p>
        </p:txBody>
      </p:sp>
      <p:sp>
        <p:nvSpPr>
          <p:cNvPr id="9" name="Θέση υποσέλιδου 8"/>
          <p:cNvSpPr>
            <a:spLocks noGrp="1"/>
          </p:cNvSpPr>
          <p:nvPr>
            <p:ph type="ftr" sz="quarter" idx="11"/>
          </p:nvPr>
        </p:nvSpPr>
        <p:spPr/>
        <p:txBody>
          <a:bodyPr rtlCol="0"/>
          <a:lstStyle/>
          <a:p>
            <a:pPr rtl="0"/>
            <a:endParaRPr lang="el-GR" noProof="0" dirty="0"/>
          </a:p>
        </p:txBody>
      </p:sp>
      <p:sp>
        <p:nvSpPr>
          <p:cNvPr id="10" name="Θέση αριθμού διαφάνειας 9"/>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Τίτλος 9"/>
          <p:cNvSpPr>
            <a:spLocks noGrp="1"/>
          </p:cNvSpPr>
          <p:nvPr>
            <p:ph type="title"/>
          </p:nvPr>
        </p:nvSpPr>
        <p:spPr/>
        <p:txBody>
          <a:bodyPr rtlCol="0"/>
          <a:lstStyle/>
          <a:p>
            <a:pPr rtl="0"/>
            <a:r>
              <a:rPr lang="el-GR" noProof="0"/>
              <a:t>Κάντε κλικ για να επεξεργαστείτε τον τίτλο υποδείγματος</a:t>
            </a:r>
            <a:endParaRPr lang="el-GR" noProof="0" dirty="0"/>
          </a:p>
        </p:txBody>
      </p:sp>
      <p:sp>
        <p:nvSpPr>
          <p:cNvPr id="3" name="Θέση κειμένου 2"/>
          <p:cNvSpPr>
            <a:spLocks noGrp="1"/>
          </p:cNvSpPr>
          <p:nvPr>
            <p:ph type="body" idx="1"/>
          </p:nvPr>
        </p:nvSpPr>
        <p:spPr>
          <a:xfrm>
            <a:off x="3867912" y="1023586"/>
            <a:ext cx="3474720" cy="807720"/>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Στυλ κειμένου υποδείγματος</a:t>
            </a:r>
          </a:p>
        </p:txBody>
      </p:sp>
      <p:sp>
        <p:nvSpPr>
          <p:cNvPr id="4" name="Θέση περιεχομένου 3"/>
          <p:cNvSpPr>
            <a:spLocks noGrp="1"/>
          </p:cNvSpPr>
          <p:nvPr>
            <p:ph sz="half" idx="2"/>
          </p:nvPr>
        </p:nvSpPr>
        <p:spPr>
          <a:xfrm>
            <a:off x="3867912"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5" name="Θέση κειμένου 4"/>
          <p:cNvSpPr>
            <a:spLocks noGrp="1"/>
          </p:cNvSpPr>
          <p:nvPr>
            <p:ph type="body" sz="quarter" idx="3"/>
          </p:nvPr>
        </p:nvSpPr>
        <p:spPr>
          <a:xfrm>
            <a:off x="7818463" y="1023586"/>
            <a:ext cx="3474720" cy="813171"/>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Στυλ κειμένου υποδείγματος</a:t>
            </a:r>
          </a:p>
        </p:txBody>
      </p:sp>
      <p:sp>
        <p:nvSpPr>
          <p:cNvPr id="6" name="Θέση περιεχομένου 5"/>
          <p:cNvSpPr>
            <a:spLocks noGrp="1"/>
          </p:cNvSpPr>
          <p:nvPr>
            <p:ph sz="quarter" idx="4"/>
          </p:nvPr>
        </p:nvSpPr>
        <p:spPr>
          <a:xfrm>
            <a:off x="7818463"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2" name="Θέση ημερομηνίας 1"/>
          <p:cNvSpPr>
            <a:spLocks noGrp="1"/>
          </p:cNvSpPr>
          <p:nvPr>
            <p:ph type="dt" sz="half" idx="10"/>
          </p:nvPr>
        </p:nvSpPr>
        <p:spPr/>
        <p:txBody>
          <a:bodyPr rtlCol="0"/>
          <a:lstStyle/>
          <a:p>
            <a:pPr rtl="0"/>
            <a:fld id="{315F9E92-30B9-4086-BB44-AA9CFED3CE92}" type="datetime1">
              <a:rPr lang="el-GR" noProof="0" smtClean="0"/>
              <a:t>12/1/2021</a:t>
            </a:fld>
            <a:endParaRPr lang="el-GR" noProof="0" dirty="0"/>
          </a:p>
        </p:txBody>
      </p:sp>
      <p:sp>
        <p:nvSpPr>
          <p:cNvPr id="11" name="Θέση υποσέλιδου 10"/>
          <p:cNvSpPr>
            <a:spLocks noGrp="1"/>
          </p:cNvSpPr>
          <p:nvPr>
            <p:ph type="ftr" sz="quarter" idx="11"/>
          </p:nvPr>
        </p:nvSpPr>
        <p:spPr/>
        <p:txBody>
          <a:bodyPr rtlCol="0"/>
          <a:lstStyle/>
          <a:p>
            <a:pPr rtl="0"/>
            <a:endParaRPr lang="el-GR" noProof="0" dirty="0"/>
          </a:p>
        </p:txBody>
      </p:sp>
      <p:sp>
        <p:nvSpPr>
          <p:cNvPr id="12" name="Θέση αριθμού διαφάνειας 11"/>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Τίτλος 5"/>
          <p:cNvSpPr>
            <a:spLocks noGrp="1"/>
          </p:cNvSpPr>
          <p:nvPr>
            <p:ph type="title"/>
          </p:nvPr>
        </p:nvSpPr>
        <p:spPr/>
        <p:txBody>
          <a:bodyPr rtlCol="0"/>
          <a:lstStyle/>
          <a:p>
            <a:pPr rtl="0"/>
            <a:r>
              <a:rPr lang="el-GR" noProof="0"/>
              <a:t>Κάντε κλικ για να επεξεργαστείτε τον τίτλο υποδείγματος</a:t>
            </a:r>
            <a:endParaRPr lang="el-GR" noProof="0" dirty="0"/>
          </a:p>
        </p:txBody>
      </p:sp>
      <p:sp>
        <p:nvSpPr>
          <p:cNvPr id="2" name="Θέση ημερομηνίας 1"/>
          <p:cNvSpPr>
            <a:spLocks noGrp="1"/>
          </p:cNvSpPr>
          <p:nvPr>
            <p:ph type="dt" sz="half" idx="10"/>
          </p:nvPr>
        </p:nvSpPr>
        <p:spPr/>
        <p:txBody>
          <a:bodyPr rtlCol="0"/>
          <a:lstStyle/>
          <a:p>
            <a:pPr rtl="0"/>
            <a:fld id="{F56D98D9-A939-43B1-98E8-812A5A45D844}" type="datetime1">
              <a:rPr lang="el-GR" noProof="0" smtClean="0"/>
              <a:t>12/1/2021</a:t>
            </a:fld>
            <a:endParaRPr lang="el-GR" noProof="0" dirty="0"/>
          </a:p>
        </p:txBody>
      </p:sp>
      <p:sp>
        <p:nvSpPr>
          <p:cNvPr id="7" name="Θέση υποσέλιδου 6"/>
          <p:cNvSpPr>
            <a:spLocks noGrp="1"/>
          </p:cNvSpPr>
          <p:nvPr>
            <p:ph type="ftr" sz="quarter" idx="11"/>
          </p:nvPr>
        </p:nvSpPr>
        <p:spPr/>
        <p:txBody>
          <a:bodyPr rtlCol="0"/>
          <a:lstStyle/>
          <a:p>
            <a:pPr rtl="0"/>
            <a:endParaRPr lang="el-GR" noProof="0" dirty="0"/>
          </a:p>
        </p:txBody>
      </p:sp>
      <p:sp>
        <p:nvSpPr>
          <p:cNvPr id="8" name="Θέση αριθμού διαφάνειας 7"/>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Θέση ημερομηνίας 4"/>
          <p:cNvSpPr>
            <a:spLocks noGrp="1"/>
          </p:cNvSpPr>
          <p:nvPr>
            <p:ph type="dt" sz="half" idx="10"/>
          </p:nvPr>
        </p:nvSpPr>
        <p:spPr/>
        <p:txBody>
          <a:bodyPr rtlCol="0"/>
          <a:lstStyle/>
          <a:p>
            <a:pPr rtl="0"/>
            <a:fld id="{782562CC-4DAA-4B3D-AEB8-774C9E2DCE83}" type="datetime1">
              <a:rPr lang="el-GR" noProof="0" smtClean="0"/>
              <a:t>12/1/2021</a:t>
            </a:fld>
            <a:endParaRPr lang="el-GR" noProof="0" dirty="0"/>
          </a:p>
        </p:txBody>
      </p:sp>
      <p:sp>
        <p:nvSpPr>
          <p:cNvPr id="6" name="Θέση υποσέλιδου 5"/>
          <p:cNvSpPr>
            <a:spLocks noGrp="1"/>
          </p:cNvSpPr>
          <p:nvPr>
            <p:ph type="ftr" sz="quarter" idx="11"/>
          </p:nvPr>
        </p:nvSpPr>
        <p:spPr/>
        <p:txBody>
          <a:bodyPr rtlCol="0"/>
          <a:lstStyle/>
          <a:p>
            <a:pPr rtl="0"/>
            <a:endParaRPr lang="el-GR" noProof="0" dirty="0"/>
          </a:p>
        </p:txBody>
      </p:sp>
      <p:sp>
        <p:nvSpPr>
          <p:cNvPr id="7" name="Θέση αριθμού διαφάνειας 6"/>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56032" y="1143000"/>
            <a:ext cx="2834640" cy="2377440"/>
          </a:xfrm>
        </p:spPr>
        <p:txBody>
          <a:bodyPr rtlCol="0" anchor="b">
            <a:normAutofit/>
          </a:bodyPr>
          <a:lstStyle>
            <a:lvl1pPr>
              <a:defRPr sz="3200" b="0" baseline="0"/>
            </a:lvl1pPr>
          </a:lstStyle>
          <a:p>
            <a:pPr rtl="0"/>
            <a:r>
              <a:rPr lang="el-GR" noProof="0"/>
              <a:t>Κάντε κλικ για να επεξεργαστείτε τον τίτλο υποδείγματος</a:t>
            </a:r>
            <a:endParaRPr lang="el-GR" noProof="0" dirty="0"/>
          </a:p>
        </p:txBody>
      </p:sp>
      <p:sp>
        <p:nvSpPr>
          <p:cNvPr id="3" name="Θέση περιεχομένου 2"/>
          <p:cNvSpPr>
            <a:spLocks noGrp="1"/>
          </p:cNvSpPr>
          <p:nvPr>
            <p:ph idx="1"/>
          </p:nvPr>
        </p:nvSpPr>
        <p:spPr>
          <a:xfrm>
            <a:off x="3867912" y="868680"/>
            <a:ext cx="731520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4" name="Θέση κειμένου 3"/>
          <p:cNvSpPr>
            <a:spLocks noGrp="1"/>
          </p:cNvSpPr>
          <p:nvPr>
            <p:ph type="body" sz="half" idx="2"/>
          </p:nvPr>
        </p:nvSpPr>
        <p:spPr>
          <a:xfrm>
            <a:off x="256032" y="3494176"/>
            <a:ext cx="2834640" cy="2321990"/>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Στυλ κειμένου υποδείγματος</a:t>
            </a:r>
          </a:p>
        </p:txBody>
      </p:sp>
      <p:sp>
        <p:nvSpPr>
          <p:cNvPr id="8" name="Θέση ημερομηνίας 7"/>
          <p:cNvSpPr>
            <a:spLocks noGrp="1"/>
          </p:cNvSpPr>
          <p:nvPr>
            <p:ph type="dt" sz="half" idx="10"/>
          </p:nvPr>
        </p:nvSpPr>
        <p:spPr/>
        <p:txBody>
          <a:bodyPr rtlCol="0"/>
          <a:lstStyle/>
          <a:p>
            <a:pPr rtl="0"/>
            <a:fld id="{54BC65B0-F88B-4684-BE46-215BFADAB308}" type="datetime1">
              <a:rPr lang="el-GR" noProof="0" smtClean="0"/>
              <a:t>12/1/2021</a:t>
            </a:fld>
            <a:endParaRPr lang="el-GR" noProof="0" dirty="0"/>
          </a:p>
        </p:txBody>
      </p:sp>
      <p:sp>
        <p:nvSpPr>
          <p:cNvPr id="9" name="Θέση υποσέλιδου 8"/>
          <p:cNvSpPr>
            <a:spLocks noGrp="1"/>
          </p:cNvSpPr>
          <p:nvPr>
            <p:ph type="ftr" sz="quarter" idx="11"/>
          </p:nvPr>
        </p:nvSpPr>
        <p:spPr/>
        <p:txBody>
          <a:bodyPr rtlCol="0"/>
          <a:lstStyle/>
          <a:p>
            <a:pPr rtl="0"/>
            <a:endParaRPr lang="el-GR" noProof="0" dirty="0"/>
          </a:p>
        </p:txBody>
      </p:sp>
      <p:sp>
        <p:nvSpPr>
          <p:cNvPr id="10" name="Θέση αριθμού διαφάνειας 9"/>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56032" y="1143000"/>
            <a:ext cx="2834640" cy="2377440"/>
          </a:xfrm>
        </p:spPr>
        <p:txBody>
          <a:bodyPr rtlCol="0" anchor="b">
            <a:normAutofit/>
          </a:bodyPr>
          <a:lstStyle>
            <a:lvl1pPr>
              <a:defRPr sz="3200" b="0"/>
            </a:lvl1pPr>
          </a:lstStyle>
          <a:p>
            <a:pPr rtl="0"/>
            <a:r>
              <a:rPr lang="el-GR" noProof="0"/>
              <a:t>Κάντε κλικ για να επεξεργαστείτε τον τίτλο υποδείγματος</a:t>
            </a:r>
            <a:endParaRPr lang="el-GR" noProof="0" dirty="0"/>
          </a:p>
        </p:txBody>
      </p:sp>
      <p:sp>
        <p:nvSpPr>
          <p:cNvPr id="3" name="Θέση εικόνας 2"/>
          <p:cNvSpPr>
            <a:spLocks noGrp="1" noChangeAspect="1"/>
          </p:cNvSpPr>
          <p:nvPr>
            <p:ph type="pic" idx="1"/>
          </p:nvPr>
        </p:nvSpPr>
        <p:spPr>
          <a:xfrm>
            <a:off x="3570644" y="767419"/>
            <a:ext cx="8115230" cy="5330952"/>
          </a:xfrm>
          <a:solidFill>
            <a:schemeClr val="bg1">
              <a:lumMod val="75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0"/>
              <a:t>Κάντε κλικ στο εικονίδιο για να προσθέσετε εικόνα</a:t>
            </a:r>
            <a:endParaRPr lang="el-GR" noProof="0" dirty="0"/>
          </a:p>
        </p:txBody>
      </p:sp>
      <p:sp>
        <p:nvSpPr>
          <p:cNvPr id="4" name="Θέση κειμένου 3"/>
          <p:cNvSpPr>
            <a:spLocks noGrp="1"/>
          </p:cNvSpPr>
          <p:nvPr>
            <p:ph type="body" sz="half" idx="2"/>
          </p:nvPr>
        </p:nvSpPr>
        <p:spPr>
          <a:xfrm>
            <a:off x="256032" y="3493008"/>
            <a:ext cx="2834640" cy="2322576"/>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Στυλ κειμένου υποδείγματος</a:t>
            </a:r>
          </a:p>
        </p:txBody>
      </p:sp>
      <p:sp>
        <p:nvSpPr>
          <p:cNvPr id="8" name="Θέση ημερομηνίας 7"/>
          <p:cNvSpPr>
            <a:spLocks noGrp="1"/>
          </p:cNvSpPr>
          <p:nvPr>
            <p:ph type="dt" sz="half" idx="10"/>
          </p:nvPr>
        </p:nvSpPr>
        <p:spPr/>
        <p:txBody>
          <a:bodyPr rtlCol="0"/>
          <a:lstStyle/>
          <a:p>
            <a:pPr rtl="0"/>
            <a:fld id="{8DB863E2-996B-420C-9084-E6EB79EBF7EF}" type="datetime1">
              <a:rPr lang="el-GR" noProof="0" smtClean="0"/>
              <a:t>12/1/2021</a:t>
            </a:fld>
            <a:endParaRPr lang="el-GR" noProof="0" dirty="0"/>
          </a:p>
        </p:txBody>
      </p:sp>
      <p:sp>
        <p:nvSpPr>
          <p:cNvPr id="9" name="Θέση υποσέλιδου 8"/>
          <p:cNvSpPr>
            <a:spLocks noGrp="1"/>
          </p:cNvSpPr>
          <p:nvPr>
            <p:ph type="ftr" sz="quarter" idx="11"/>
          </p:nvPr>
        </p:nvSpPr>
        <p:spPr>
          <a:xfrm>
            <a:off x="3499101" y="6356350"/>
            <a:ext cx="5911517" cy="365125"/>
          </a:xfrm>
        </p:spPr>
        <p:txBody>
          <a:bodyPr rtlCol="0"/>
          <a:lstStyle/>
          <a:p>
            <a:pPr rtl="0"/>
            <a:endParaRPr lang="el-GR" noProof="0" dirty="0"/>
          </a:p>
        </p:txBody>
      </p:sp>
      <p:sp>
        <p:nvSpPr>
          <p:cNvPr id="10" name="Θέση αριθμού διαφάνειας 9"/>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Ορθογώνιο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Θέση τίτλου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pPr rtl="0"/>
            <a:r>
              <a:rPr lang="el-GR" noProof="0" dirty="0"/>
              <a:t>Κάντε κλικ για να επεξεργαστείτε το Στυλ κύριου τίτλου</a:t>
            </a:r>
          </a:p>
        </p:txBody>
      </p:sp>
      <p:sp>
        <p:nvSpPr>
          <p:cNvPr id="38" name="Ορθογώνιο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Θέση κειμένου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rtl="0"/>
            <a:r>
              <a:rPr lang="el-GR" noProof="0" dirty="0"/>
              <a:t>Κάντε κλικ για επεξεργασία των στυλ κειμένου του υποδείγματος</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4" name="Θέση ημερομηνίας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fld id="{3742891D-20E0-4DEB-92AD-929D41D259B5}" type="datetime1">
              <a:rPr lang="el-GR" noProof="0" smtClean="0"/>
              <a:t>12/1/2021</a:t>
            </a:fld>
            <a:endParaRPr lang="el-GR" noProof="0" dirty="0"/>
          </a:p>
        </p:txBody>
      </p:sp>
      <p:sp>
        <p:nvSpPr>
          <p:cNvPr id="5" name="Θέση υποσέλιδου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endParaRPr lang="el-GR" noProof="0" dirty="0"/>
          </a:p>
        </p:txBody>
      </p:sp>
      <p:sp>
        <p:nvSpPr>
          <p:cNvPr id="6" name="Θέση αριθμού διαφάνειας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rtl="0"/>
            <a:fld id="{4FAB73BC-B049-4115-A692-8D63A059BFB8}" type="slidenum">
              <a:rPr lang="el-GR" noProof="0" smtClean="0"/>
              <a:pPr/>
              <a:t>‹#›</a:t>
            </a:fld>
            <a:endParaRPr lang="el-GR" noProof="0"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Ορθογώνιο 18">
            <a:extLst>
              <a:ext uri="{FF2B5EF4-FFF2-40B4-BE49-F238E27FC236}">
                <a16:creationId xmlns:a16="http://schemas.microsoft.com/office/drawing/2014/main" id="{9FDD9264-A478-4B82-A891-2BEA8BF9F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pic>
        <p:nvPicPr>
          <p:cNvPr id="5" name="Εικόνα 4">
            <a:extLst>
              <a:ext uri="{FF2B5EF4-FFF2-40B4-BE49-F238E27FC236}">
                <a16:creationId xmlns:a16="http://schemas.microsoft.com/office/drawing/2014/main" id="{E02A32A9-E857-46CE-8AA3-D318B7D6463D}"/>
              </a:ext>
              <a:ext uri="{C183D7F6-B498-43B3-948B-1728B52AA6E4}">
                <adec:decorative xmlns:adec="http://schemas.microsoft.com/office/drawing/2017/decorative" val="1"/>
              </a:ext>
            </a:extLst>
          </p:cNvPr>
          <p:cNvPicPr>
            <a:picLocks noChangeAspect="1"/>
          </p:cNvPicPr>
          <p:nvPr/>
        </p:nvPicPr>
        <p:blipFill rotWithShape="1">
          <a:blip r:embed="rId3"/>
          <a:srcRect t="2926" r="9092" b="20447"/>
          <a:stretch/>
        </p:blipFill>
        <p:spPr>
          <a:xfrm>
            <a:off x="20" y="-1"/>
            <a:ext cx="12188932" cy="6858000"/>
          </a:xfrm>
          <a:prstGeom prst="rect">
            <a:avLst/>
          </a:prstGeom>
        </p:spPr>
      </p:pic>
      <p:sp>
        <p:nvSpPr>
          <p:cNvPr id="21" name="Ορθογώνιο 20">
            <a:extLst>
              <a:ext uri="{FF2B5EF4-FFF2-40B4-BE49-F238E27FC236}">
                <a16:creationId xmlns:a16="http://schemas.microsoft.com/office/drawing/2014/main" id="{C4D755E9-CEF5-43A7-A514-4664F25F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50BAEEE6-69AA-4811-8D2B-F84F74D46B57}"/>
              </a:ext>
            </a:extLst>
          </p:cNvPr>
          <p:cNvSpPr>
            <a:spLocks noGrp="1"/>
          </p:cNvSpPr>
          <p:nvPr>
            <p:ph type="ctrTitle"/>
          </p:nvPr>
        </p:nvSpPr>
        <p:spPr>
          <a:xfrm>
            <a:off x="643467" y="1298448"/>
            <a:ext cx="3685070" cy="3255264"/>
          </a:xfrm>
        </p:spPr>
        <p:txBody>
          <a:bodyPr rtlCol="0">
            <a:normAutofit/>
          </a:bodyPr>
          <a:lstStyle/>
          <a:p>
            <a:r>
              <a:rPr lang="en-US" sz="4400" dirty="0"/>
              <a:t>A semester</a:t>
            </a:r>
            <a:endParaRPr lang="el-GR" sz="4400" dirty="0"/>
          </a:p>
        </p:txBody>
      </p:sp>
      <p:sp>
        <p:nvSpPr>
          <p:cNvPr id="3" name="Υπότιτλος 2">
            <a:extLst>
              <a:ext uri="{FF2B5EF4-FFF2-40B4-BE49-F238E27FC236}">
                <a16:creationId xmlns:a16="http://schemas.microsoft.com/office/drawing/2014/main" id="{7721F547-2086-4D47-BB8F-44FA940064BE}"/>
              </a:ext>
            </a:extLst>
          </p:cNvPr>
          <p:cNvSpPr>
            <a:spLocks noGrp="1"/>
          </p:cNvSpPr>
          <p:nvPr>
            <p:ph type="subTitle" idx="1"/>
          </p:nvPr>
        </p:nvSpPr>
        <p:spPr>
          <a:xfrm>
            <a:off x="643467" y="4670246"/>
            <a:ext cx="3685069" cy="914400"/>
          </a:xfrm>
        </p:spPr>
        <p:txBody>
          <a:bodyPr rtlCol="0">
            <a:normAutofit/>
          </a:bodyPr>
          <a:lstStyle/>
          <a:p>
            <a:pPr rtl="0"/>
            <a:r>
              <a:rPr lang="en-US" dirty="0"/>
              <a:t>PPP2 </a:t>
            </a:r>
            <a:r>
              <a:rPr lang="en-US" dirty="0">
                <a:latin typeface="Brush Script MT" panose="03060802040406070304" pitchFamily="66" charset="0"/>
              </a:rPr>
              <a:t>ELLI XENITIDOY</a:t>
            </a:r>
            <a:endParaRPr lang="el-GR" dirty="0"/>
          </a:p>
        </p:txBody>
      </p:sp>
      <p:sp>
        <p:nvSpPr>
          <p:cNvPr id="23" name="Ορθογώνιο 22">
            <a:extLst>
              <a:ext uri="{FF2B5EF4-FFF2-40B4-BE49-F238E27FC236}">
                <a16:creationId xmlns:a16="http://schemas.microsoft.com/office/drawing/2014/main" id="{2BF879CD-ED15-450F-B829-699C694D2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031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D7DDBB-EC86-4A55-ADE6-C55D3A35B30A}"/>
              </a:ext>
            </a:extLst>
          </p:cNvPr>
          <p:cNvSpPr>
            <a:spLocks noGrp="1"/>
          </p:cNvSpPr>
          <p:nvPr>
            <p:ph type="title"/>
          </p:nvPr>
        </p:nvSpPr>
        <p:spPr/>
        <p:txBody>
          <a:bodyPr/>
          <a:lstStyle/>
          <a:p>
            <a:r>
              <a:rPr lang="en-US" dirty="0"/>
              <a:t>p.59,60</a:t>
            </a:r>
            <a:endParaRPr lang="el-GR" dirty="0"/>
          </a:p>
        </p:txBody>
      </p:sp>
      <p:pic>
        <p:nvPicPr>
          <p:cNvPr id="3" name="Εικόνα 2">
            <a:extLst>
              <a:ext uri="{FF2B5EF4-FFF2-40B4-BE49-F238E27FC236}">
                <a16:creationId xmlns:a16="http://schemas.microsoft.com/office/drawing/2014/main" id="{DB656E6D-996D-4319-86F7-E8F1B70B1AFB}"/>
              </a:ext>
            </a:extLst>
          </p:cNvPr>
          <p:cNvPicPr>
            <a:picLocks noChangeAspect="1"/>
          </p:cNvPicPr>
          <p:nvPr/>
        </p:nvPicPr>
        <p:blipFill rotWithShape="1">
          <a:blip r:embed="rId2"/>
          <a:srcRect l="32093" t="23101" r="30930" b="22481"/>
          <a:stretch/>
        </p:blipFill>
        <p:spPr>
          <a:xfrm>
            <a:off x="3912781" y="598432"/>
            <a:ext cx="6726564" cy="5568452"/>
          </a:xfrm>
          <a:prstGeom prst="rect">
            <a:avLst/>
          </a:prstGeom>
        </p:spPr>
      </p:pic>
    </p:spTree>
    <p:extLst>
      <p:ext uri="{BB962C8B-B14F-4D97-AF65-F5344CB8AC3E}">
        <p14:creationId xmlns:p14="http://schemas.microsoft.com/office/powerpoint/2010/main" val="3866267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2CC5FD-9D90-4CF2-B4B5-0E8ED91F4099}"/>
              </a:ext>
            </a:extLst>
          </p:cNvPr>
          <p:cNvSpPr>
            <a:spLocks noGrp="1"/>
          </p:cNvSpPr>
          <p:nvPr>
            <p:ph type="title"/>
          </p:nvPr>
        </p:nvSpPr>
        <p:spPr/>
        <p:txBody>
          <a:bodyPr/>
          <a:lstStyle/>
          <a:p>
            <a:r>
              <a:rPr lang="en-US" dirty="0"/>
              <a:t>p.61</a:t>
            </a:r>
            <a:endParaRPr lang="el-GR" dirty="0"/>
          </a:p>
        </p:txBody>
      </p:sp>
      <p:pic>
        <p:nvPicPr>
          <p:cNvPr id="3" name="Εικόνα 2">
            <a:extLst>
              <a:ext uri="{FF2B5EF4-FFF2-40B4-BE49-F238E27FC236}">
                <a16:creationId xmlns:a16="http://schemas.microsoft.com/office/drawing/2014/main" id="{E4033BAF-E056-459F-A36F-E96A78E9C187}"/>
              </a:ext>
            </a:extLst>
          </p:cNvPr>
          <p:cNvPicPr>
            <a:picLocks noChangeAspect="1"/>
          </p:cNvPicPr>
          <p:nvPr/>
        </p:nvPicPr>
        <p:blipFill rotWithShape="1">
          <a:blip r:embed="rId2"/>
          <a:srcRect l="30959" t="17519" r="30756" b="4807"/>
          <a:stretch/>
        </p:blipFill>
        <p:spPr>
          <a:xfrm>
            <a:off x="3774558" y="230742"/>
            <a:ext cx="5518298" cy="6467769"/>
          </a:xfrm>
          <a:prstGeom prst="rect">
            <a:avLst/>
          </a:prstGeom>
        </p:spPr>
      </p:pic>
    </p:spTree>
    <p:extLst>
      <p:ext uri="{BB962C8B-B14F-4D97-AF65-F5344CB8AC3E}">
        <p14:creationId xmlns:p14="http://schemas.microsoft.com/office/powerpoint/2010/main" val="2673549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CD6BB5-9FFB-4320-91EF-7C99CE91E2C1}"/>
              </a:ext>
            </a:extLst>
          </p:cNvPr>
          <p:cNvSpPr>
            <a:spLocks noGrp="1"/>
          </p:cNvSpPr>
          <p:nvPr>
            <p:ph type="title"/>
          </p:nvPr>
        </p:nvSpPr>
        <p:spPr/>
        <p:txBody>
          <a:bodyPr/>
          <a:lstStyle/>
          <a:p>
            <a:endParaRPr lang="el-GR"/>
          </a:p>
        </p:txBody>
      </p:sp>
      <p:pic>
        <p:nvPicPr>
          <p:cNvPr id="3" name="Εικόνα 2">
            <a:extLst>
              <a:ext uri="{FF2B5EF4-FFF2-40B4-BE49-F238E27FC236}">
                <a16:creationId xmlns:a16="http://schemas.microsoft.com/office/drawing/2014/main" id="{90637E18-5B0C-4B4C-8736-F0918FE995DD}"/>
              </a:ext>
            </a:extLst>
          </p:cNvPr>
          <p:cNvPicPr>
            <a:picLocks noChangeAspect="1"/>
          </p:cNvPicPr>
          <p:nvPr/>
        </p:nvPicPr>
        <p:blipFill>
          <a:blip r:embed="rId2"/>
          <a:stretch>
            <a:fillRect/>
          </a:stretch>
        </p:blipFill>
        <p:spPr>
          <a:xfrm>
            <a:off x="3337321" y="194791"/>
            <a:ext cx="5517358" cy="6468417"/>
          </a:xfrm>
          <a:prstGeom prst="rect">
            <a:avLst/>
          </a:prstGeom>
        </p:spPr>
      </p:pic>
      <p:sp>
        <p:nvSpPr>
          <p:cNvPr id="4" name="TextBox 3">
            <a:extLst>
              <a:ext uri="{FF2B5EF4-FFF2-40B4-BE49-F238E27FC236}">
                <a16:creationId xmlns:a16="http://schemas.microsoft.com/office/drawing/2014/main" id="{05F04ECF-2593-4FC0-BFD2-07D4C62CD12D}"/>
              </a:ext>
            </a:extLst>
          </p:cNvPr>
          <p:cNvSpPr txBox="1"/>
          <p:nvPr/>
        </p:nvSpPr>
        <p:spPr>
          <a:xfrm>
            <a:off x="3785191" y="1254642"/>
            <a:ext cx="5018567" cy="5632311"/>
          </a:xfrm>
          <a:prstGeom prst="rect">
            <a:avLst/>
          </a:prstGeom>
          <a:noFill/>
        </p:spPr>
        <p:txBody>
          <a:bodyPr wrap="square" rtlCol="0">
            <a:spAutoFit/>
          </a:bodyPr>
          <a:lstStyle/>
          <a:p>
            <a:r>
              <a:rPr lang="en-US" dirty="0">
                <a:solidFill>
                  <a:schemeClr val="tx1">
                    <a:lumMod val="95000"/>
                    <a:lumOff val="5000"/>
                  </a:schemeClr>
                </a:solidFill>
              </a:rPr>
              <a:t>								stores</a:t>
            </a:r>
          </a:p>
          <a:p>
            <a:endParaRPr lang="en-US" dirty="0">
              <a:solidFill>
                <a:schemeClr val="tx1">
                  <a:lumMod val="95000"/>
                  <a:lumOff val="5000"/>
                </a:schemeClr>
              </a:solidFill>
            </a:endParaRPr>
          </a:p>
          <a:p>
            <a:r>
              <a:rPr lang="en-US" dirty="0">
                <a:solidFill>
                  <a:schemeClr val="tx1">
                    <a:lumMod val="95000"/>
                    <a:lumOff val="5000"/>
                  </a:schemeClr>
                </a:solidFill>
              </a:rPr>
              <a:t>					hull</a:t>
            </a:r>
          </a:p>
          <a:p>
            <a:r>
              <a:rPr lang="en-US" dirty="0">
                <a:solidFill>
                  <a:schemeClr val="tx1">
                    <a:lumMod val="95000"/>
                    <a:lumOff val="5000"/>
                  </a:schemeClr>
                </a:solidFill>
              </a:rPr>
              <a:t>			space</a:t>
            </a:r>
          </a:p>
          <a:p>
            <a:r>
              <a:rPr lang="en-US" dirty="0">
                <a:solidFill>
                  <a:schemeClr val="tx1">
                    <a:lumMod val="95000"/>
                    <a:lumOff val="5000"/>
                  </a:schemeClr>
                </a:solidFill>
              </a:rPr>
              <a:t>						cargo</a:t>
            </a:r>
          </a:p>
          <a:p>
            <a:r>
              <a:rPr lang="en-US" dirty="0">
                <a:solidFill>
                  <a:schemeClr val="tx1">
                    <a:lumMod val="95000"/>
                    <a:lumOff val="5000"/>
                  </a:schemeClr>
                </a:solidFill>
              </a:rPr>
              <a:t>						lifting</a:t>
            </a:r>
          </a:p>
          <a:p>
            <a:r>
              <a:rPr lang="en-US" dirty="0">
                <a:solidFill>
                  <a:schemeClr val="tx1">
                    <a:lumMod val="95000"/>
                    <a:lumOff val="5000"/>
                  </a:schemeClr>
                </a:solidFill>
              </a:rPr>
              <a:t>							stowed</a:t>
            </a:r>
          </a:p>
          <a:p>
            <a:endParaRPr lang="en-US" dirty="0">
              <a:solidFill>
                <a:schemeClr val="tx1">
                  <a:lumMod val="95000"/>
                  <a:lumOff val="5000"/>
                </a:schemeClr>
              </a:solidFill>
            </a:endParaRPr>
          </a:p>
          <a:p>
            <a:r>
              <a:rPr lang="en-US" dirty="0">
                <a:solidFill>
                  <a:schemeClr val="tx1">
                    <a:lumMod val="95000"/>
                    <a:lumOff val="5000"/>
                  </a:schemeClr>
                </a:solidFill>
              </a:rPr>
              <a:t>Watertight</a:t>
            </a:r>
          </a:p>
          <a:p>
            <a:endParaRPr lang="en-US" dirty="0">
              <a:solidFill>
                <a:schemeClr val="tx1">
                  <a:lumMod val="95000"/>
                  <a:lumOff val="5000"/>
                </a:schemeClr>
              </a:solidFill>
            </a:endParaRPr>
          </a:p>
          <a:p>
            <a:endParaRPr lang="en-US" dirty="0">
              <a:solidFill>
                <a:schemeClr val="tx1">
                  <a:lumMod val="95000"/>
                  <a:lumOff val="5000"/>
                </a:schemeClr>
              </a:solidFill>
            </a:endParaRPr>
          </a:p>
          <a:p>
            <a:endParaRPr lang="en-US" dirty="0">
              <a:solidFill>
                <a:schemeClr val="tx1">
                  <a:lumMod val="95000"/>
                  <a:lumOff val="5000"/>
                </a:schemeClr>
              </a:solidFill>
            </a:endParaRPr>
          </a:p>
          <a:p>
            <a:endParaRPr lang="en-US" dirty="0">
              <a:solidFill>
                <a:schemeClr val="tx1">
                  <a:lumMod val="95000"/>
                  <a:lumOff val="5000"/>
                </a:schemeClr>
              </a:solidFill>
            </a:endParaRPr>
          </a:p>
          <a:p>
            <a:endParaRPr lang="en-US" dirty="0">
              <a:solidFill>
                <a:schemeClr val="tx1">
                  <a:lumMod val="95000"/>
                  <a:lumOff val="5000"/>
                </a:schemeClr>
              </a:solidFill>
            </a:endParaRPr>
          </a:p>
          <a:p>
            <a:endParaRPr lang="en-US" dirty="0">
              <a:solidFill>
                <a:schemeClr val="tx1">
                  <a:lumMod val="95000"/>
                  <a:lumOff val="5000"/>
                </a:schemeClr>
              </a:solidFill>
            </a:endParaRPr>
          </a:p>
          <a:p>
            <a:endParaRPr lang="en-US" dirty="0">
              <a:solidFill>
                <a:schemeClr val="tx1">
                  <a:lumMod val="95000"/>
                  <a:lumOff val="5000"/>
                </a:schemeClr>
              </a:solidFill>
            </a:endParaRPr>
          </a:p>
          <a:p>
            <a:r>
              <a:rPr lang="en-US" dirty="0">
                <a:solidFill>
                  <a:schemeClr val="tx1">
                    <a:lumMod val="95000"/>
                    <a:lumOff val="5000"/>
                  </a:schemeClr>
                </a:solidFill>
              </a:rPr>
              <a:t>					above</a:t>
            </a:r>
          </a:p>
          <a:p>
            <a:r>
              <a:rPr lang="en-US" dirty="0">
                <a:solidFill>
                  <a:schemeClr val="tx1">
                    <a:lumMod val="95000"/>
                    <a:lumOff val="5000"/>
                  </a:schemeClr>
                </a:solidFill>
              </a:rPr>
              <a:t>					stern</a:t>
            </a:r>
          </a:p>
          <a:p>
            <a:r>
              <a:rPr lang="en-US" dirty="0">
                <a:solidFill>
                  <a:schemeClr val="tx1">
                    <a:lumMod val="95000"/>
                    <a:lumOff val="5000"/>
                  </a:schemeClr>
                </a:solidFill>
              </a:rPr>
              <a:t>							rotating</a:t>
            </a:r>
          </a:p>
          <a:p>
            <a:endParaRPr lang="el-GR" dirty="0">
              <a:solidFill>
                <a:schemeClr val="tx1">
                  <a:lumMod val="95000"/>
                  <a:lumOff val="5000"/>
                </a:schemeClr>
              </a:solidFill>
            </a:endParaRPr>
          </a:p>
        </p:txBody>
      </p:sp>
    </p:spTree>
    <p:extLst>
      <p:ext uri="{BB962C8B-B14F-4D97-AF65-F5344CB8AC3E}">
        <p14:creationId xmlns:p14="http://schemas.microsoft.com/office/powerpoint/2010/main" val="3700884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E31A83-EC70-4B31-991C-7BE79BCD15C7}"/>
              </a:ext>
            </a:extLst>
          </p:cNvPr>
          <p:cNvSpPr>
            <a:spLocks noGrp="1"/>
          </p:cNvSpPr>
          <p:nvPr>
            <p:ph type="title"/>
          </p:nvPr>
        </p:nvSpPr>
        <p:spPr/>
        <p:txBody>
          <a:bodyPr/>
          <a:lstStyle/>
          <a:p>
            <a:r>
              <a:rPr lang="en-US" dirty="0"/>
              <a:t>p.64</a:t>
            </a:r>
            <a:endParaRPr lang="el-GR" dirty="0"/>
          </a:p>
        </p:txBody>
      </p:sp>
      <p:pic>
        <p:nvPicPr>
          <p:cNvPr id="4" name="Εικόνα 3">
            <a:extLst>
              <a:ext uri="{FF2B5EF4-FFF2-40B4-BE49-F238E27FC236}">
                <a16:creationId xmlns:a16="http://schemas.microsoft.com/office/drawing/2014/main" id="{8AE8D11A-9ABB-4CBC-A765-F94A1AB0D236}"/>
              </a:ext>
            </a:extLst>
          </p:cNvPr>
          <p:cNvPicPr>
            <a:picLocks noChangeAspect="1"/>
          </p:cNvPicPr>
          <p:nvPr/>
        </p:nvPicPr>
        <p:blipFill rotWithShape="1">
          <a:blip r:embed="rId2"/>
          <a:srcRect l="30609" t="32908" r="29972" b="31317"/>
          <a:stretch/>
        </p:blipFill>
        <p:spPr>
          <a:xfrm>
            <a:off x="3600364" y="1123837"/>
            <a:ext cx="7925029" cy="4045706"/>
          </a:xfrm>
          <a:prstGeom prst="rect">
            <a:avLst/>
          </a:prstGeom>
        </p:spPr>
      </p:pic>
    </p:spTree>
    <p:extLst>
      <p:ext uri="{BB962C8B-B14F-4D97-AF65-F5344CB8AC3E}">
        <p14:creationId xmlns:p14="http://schemas.microsoft.com/office/powerpoint/2010/main" val="1454497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E53786-1443-42E8-904F-3D19AF58938D}"/>
              </a:ext>
            </a:extLst>
          </p:cNvPr>
          <p:cNvSpPr>
            <a:spLocks noGrp="1"/>
          </p:cNvSpPr>
          <p:nvPr>
            <p:ph type="title"/>
          </p:nvPr>
        </p:nvSpPr>
        <p:spPr/>
        <p:txBody>
          <a:bodyPr/>
          <a:lstStyle/>
          <a:p>
            <a:endParaRPr lang="el-GR"/>
          </a:p>
        </p:txBody>
      </p:sp>
      <p:pic>
        <p:nvPicPr>
          <p:cNvPr id="3" name="Εικόνα 2">
            <a:extLst>
              <a:ext uri="{FF2B5EF4-FFF2-40B4-BE49-F238E27FC236}">
                <a16:creationId xmlns:a16="http://schemas.microsoft.com/office/drawing/2014/main" id="{539F90B3-CAA4-4B33-B9DA-72A7AA59493D}"/>
              </a:ext>
            </a:extLst>
          </p:cNvPr>
          <p:cNvPicPr>
            <a:picLocks noChangeAspect="1"/>
          </p:cNvPicPr>
          <p:nvPr/>
        </p:nvPicPr>
        <p:blipFill>
          <a:blip r:embed="rId2"/>
          <a:stretch>
            <a:fillRect/>
          </a:stretch>
        </p:blipFill>
        <p:spPr>
          <a:xfrm>
            <a:off x="3462326" y="1123837"/>
            <a:ext cx="7925487" cy="4048095"/>
          </a:xfrm>
          <a:prstGeom prst="rect">
            <a:avLst/>
          </a:prstGeom>
        </p:spPr>
      </p:pic>
      <p:sp>
        <p:nvSpPr>
          <p:cNvPr id="4" name="TextBox 3">
            <a:extLst>
              <a:ext uri="{FF2B5EF4-FFF2-40B4-BE49-F238E27FC236}">
                <a16:creationId xmlns:a16="http://schemas.microsoft.com/office/drawing/2014/main" id="{B494FDC2-5313-443F-B130-A89EB4E43C03}"/>
              </a:ext>
            </a:extLst>
          </p:cNvPr>
          <p:cNvSpPr txBox="1"/>
          <p:nvPr/>
        </p:nvSpPr>
        <p:spPr>
          <a:xfrm>
            <a:off x="4072270" y="2296633"/>
            <a:ext cx="2562446" cy="3046988"/>
          </a:xfrm>
          <a:prstGeom prst="rect">
            <a:avLst/>
          </a:prstGeom>
          <a:noFill/>
        </p:spPr>
        <p:txBody>
          <a:bodyPr wrap="square" rtlCol="0">
            <a:spAutoFit/>
          </a:bodyPr>
          <a:lstStyle/>
          <a:p>
            <a:r>
              <a:rPr lang="en-US" sz="1200" dirty="0">
                <a:solidFill>
                  <a:schemeClr val="tx1">
                    <a:lumMod val="95000"/>
                    <a:lumOff val="5000"/>
                  </a:schemeClr>
                </a:solidFill>
              </a:rPr>
              <a:t>Forecastle</a:t>
            </a:r>
          </a:p>
          <a:p>
            <a:r>
              <a:rPr lang="en-US" sz="1200" dirty="0" err="1">
                <a:solidFill>
                  <a:schemeClr val="tx1">
                    <a:lumMod val="95000"/>
                    <a:lumOff val="5000"/>
                  </a:schemeClr>
                </a:solidFill>
              </a:rPr>
              <a:t>Chainlocker</a:t>
            </a:r>
            <a:endParaRPr lang="en-US" sz="1200" dirty="0">
              <a:solidFill>
                <a:schemeClr val="tx1">
                  <a:lumMod val="95000"/>
                  <a:lumOff val="5000"/>
                </a:schemeClr>
              </a:solidFill>
            </a:endParaRPr>
          </a:p>
          <a:p>
            <a:r>
              <a:rPr lang="en-US" sz="1200" dirty="0">
                <a:solidFill>
                  <a:schemeClr val="tx1">
                    <a:lumMod val="95000"/>
                    <a:lumOff val="5000"/>
                  </a:schemeClr>
                </a:solidFill>
              </a:rPr>
              <a:t>Bosun’s stores</a:t>
            </a:r>
          </a:p>
          <a:p>
            <a:r>
              <a:rPr lang="en-US" sz="1200" dirty="0">
                <a:solidFill>
                  <a:schemeClr val="tx1">
                    <a:lumMod val="95000"/>
                    <a:lumOff val="5000"/>
                  </a:schemeClr>
                </a:solidFill>
              </a:rPr>
              <a:t>Deck</a:t>
            </a:r>
          </a:p>
          <a:p>
            <a:endParaRPr lang="en-US" sz="1200" dirty="0">
              <a:solidFill>
                <a:schemeClr val="tx1">
                  <a:lumMod val="95000"/>
                  <a:lumOff val="5000"/>
                </a:schemeClr>
              </a:solidFill>
            </a:endParaRPr>
          </a:p>
          <a:p>
            <a:r>
              <a:rPr lang="en-US" sz="1200" dirty="0">
                <a:solidFill>
                  <a:schemeClr val="tx1">
                    <a:lumMod val="95000"/>
                    <a:lumOff val="5000"/>
                  </a:schemeClr>
                </a:solidFill>
              </a:rPr>
              <a:t>Bulkhead</a:t>
            </a:r>
          </a:p>
          <a:p>
            <a:r>
              <a:rPr lang="en-US" sz="1200" dirty="0">
                <a:solidFill>
                  <a:schemeClr val="tx1">
                    <a:lumMod val="95000"/>
                    <a:lumOff val="5000"/>
                  </a:schemeClr>
                </a:solidFill>
              </a:rPr>
              <a:t>Double bottom</a:t>
            </a:r>
          </a:p>
          <a:p>
            <a:r>
              <a:rPr lang="en-US" sz="1200" dirty="0">
                <a:solidFill>
                  <a:schemeClr val="tx1">
                    <a:lumMod val="95000"/>
                    <a:lumOff val="5000"/>
                  </a:schemeClr>
                </a:solidFill>
              </a:rPr>
              <a:t>Holds</a:t>
            </a:r>
          </a:p>
          <a:p>
            <a:r>
              <a:rPr lang="en-US" sz="1200" dirty="0">
                <a:solidFill>
                  <a:schemeClr val="tx1">
                    <a:lumMod val="95000"/>
                    <a:lumOff val="5000"/>
                  </a:schemeClr>
                </a:solidFill>
              </a:rPr>
              <a:t>Tank top</a:t>
            </a:r>
          </a:p>
          <a:p>
            <a:endParaRPr lang="en-US" sz="1200" dirty="0">
              <a:solidFill>
                <a:schemeClr val="tx1">
                  <a:lumMod val="95000"/>
                  <a:lumOff val="5000"/>
                </a:schemeClr>
              </a:solidFill>
            </a:endParaRPr>
          </a:p>
          <a:p>
            <a:r>
              <a:rPr lang="en-US" sz="1200" dirty="0">
                <a:solidFill>
                  <a:schemeClr val="tx1">
                    <a:lumMod val="95000"/>
                    <a:lumOff val="5000"/>
                  </a:schemeClr>
                </a:solidFill>
              </a:rPr>
              <a:t>Tween deck/ collision bulkhead</a:t>
            </a:r>
          </a:p>
          <a:p>
            <a:r>
              <a:rPr lang="en-US" sz="1200" dirty="0">
                <a:solidFill>
                  <a:schemeClr val="tx1">
                    <a:lumMod val="95000"/>
                    <a:lumOff val="5000"/>
                  </a:schemeClr>
                </a:solidFill>
              </a:rPr>
              <a:t>Engine room</a:t>
            </a:r>
          </a:p>
          <a:p>
            <a:r>
              <a:rPr lang="en-US" sz="1200" dirty="0">
                <a:solidFill>
                  <a:schemeClr val="tx1">
                    <a:lumMod val="95000"/>
                    <a:lumOff val="5000"/>
                  </a:schemeClr>
                </a:solidFill>
              </a:rPr>
              <a:t>Superstructure</a:t>
            </a:r>
          </a:p>
          <a:p>
            <a:r>
              <a:rPr lang="en-US" sz="1200" dirty="0">
                <a:solidFill>
                  <a:schemeClr val="tx1">
                    <a:lumMod val="95000"/>
                    <a:lumOff val="5000"/>
                  </a:schemeClr>
                </a:solidFill>
              </a:rPr>
              <a:t>Fore/aft tank</a:t>
            </a:r>
          </a:p>
          <a:p>
            <a:endParaRPr lang="en-US" sz="1200" dirty="0">
              <a:solidFill>
                <a:schemeClr val="tx1">
                  <a:lumMod val="95000"/>
                  <a:lumOff val="5000"/>
                </a:schemeClr>
              </a:solidFill>
            </a:endParaRPr>
          </a:p>
          <a:p>
            <a:endParaRPr lang="el-GR" sz="1200" dirty="0">
              <a:solidFill>
                <a:schemeClr val="tx1">
                  <a:lumMod val="95000"/>
                  <a:lumOff val="5000"/>
                </a:schemeClr>
              </a:solidFill>
            </a:endParaRPr>
          </a:p>
        </p:txBody>
      </p:sp>
    </p:spTree>
    <p:extLst>
      <p:ext uri="{BB962C8B-B14F-4D97-AF65-F5344CB8AC3E}">
        <p14:creationId xmlns:p14="http://schemas.microsoft.com/office/powerpoint/2010/main" val="3192929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95FFC4-F1BD-4B7A-8D71-22E3C90658A5}"/>
              </a:ext>
            </a:extLst>
          </p:cNvPr>
          <p:cNvSpPr>
            <a:spLocks noGrp="1"/>
          </p:cNvSpPr>
          <p:nvPr>
            <p:ph type="title"/>
          </p:nvPr>
        </p:nvSpPr>
        <p:spPr/>
        <p:txBody>
          <a:bodyPr/>
          <a:lstStyle/>
          <a:p>
            <a:r>
              <a:rPr lang="en-US" dirty="0"/>
              <a:t>p.64,65</a:t>
            </a:r>
            <a:endParaRPr lang="el-GR" dirty="0"/>
          </a:p>
        </p:txBody>
      </p:sp>
      <p:pic>
        <p:nvPicPr>
          <p:cNvPr id="3" name="Εικόνα 2">
            <a:extLst>
              <a:ext uri="{FF2B5EF4-FFF2-40B4-BE49-F238E27FC236}">
                <a16:creationId xmlns:a16="http://schemas.microsoft.com/office/drawing/2014/main" id="{8A52F657-C0BC-4E9C-9AC5-9AE2A6AF9B21}"/>
              </a:ext>
            </a:extLst>
          </p:cNvPr>
          <p:cNvPicPr>
            <a:picLocks noChangeAspect="1"/>
          </p:cNvPicPr>
          <p:nvPr/>
        </p:nvPicPr>
        <p:blipFill rotWithShape="1">
          <a:blip r:embed="rId2"/>
          <a:srcRect l="31308" t="12249" r="27704" b="4031"/>
          <a:stretch/>
        </p:blipFill>
        <p:spPr>
          <a:xfrm>
            <a:off x="3817087" y="-2942"/>
            <a:ext cx="5996763" cy="6889897"/>
          </a:xfrm>
          <a:prstGeom prst="rect">
            <a:avLst/>
          </a:prstGeom>
        </p:spPr>
      </p:pic>
    </p:spTree>
    <p:extLst>
      <p:ext uri="{BB962C8B-B14F-4D97-AF65-F5344CB8AC3E}">
        <p14:creationId xmlns:p14="http://schemas.microsoft.com/office/powerpoint/2010/main" val="4017190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F4D0C7-AA6D-44F8-B69B-E3B4452148BD}"/>
              </a:ext>
            </a:extLst>
          </p:cNvPr>
          <p:cNvSpPr>
            <a:spLocks noGrp="1"/>
          </p:cNvSpPr>
          <p:nvPr>
            <p:ph type="title"/>
          </p:nvPr>
        </p:nvSpPr>
        <p:spPr/>
        <p:txBody>
          <a:bodyPr/>
          <a:lstStyle/>
          <a:p>
            <a:r>
              <a:rPr lang="en-US" dirty="0"/>
              <a:t>p.65</a:t>
            </a:r>
            <a:endParaRPr lang="el-GR" dirty="0"/>
          </a:p>
        </p:txBody>
      </p:sp>
      <p:pic>
        <p:nvPicPr>
          <p:cNvPr id="4" name="Εικόνα 3">
            <a:extLst>
              <a:ext uri="{FF2B5EF4-FFF2-40B4-BE49-F238E27FC236}">
                <a16:creationId xmlns:a16="http://schemas.microsoft.com/office/drawing/2014/main" id="{EE6B365F-0634-4FE4-AAEC-F102C78FB32B}"/>
              </a:ext>
            </a:extLst>
          </p:cNvPr>
          <p:cNvPicPr>
            <a:picLocks noChangeAspect="1"/>
          </p:cNvPicPr>
          <p:nvPr/>
        </p:nvPicPr>
        <p:blipFill rotWithShape="1">
          <a:blip r:embed="rId2"/>
          <a:srcRect l="30436" t="25427" r="30320" b="48062"/>
          <a:stretch/>
        </p:blipFill>
        <p:spPr>
          <a:xfrm>
            <a:off x="3710763" y="1743740"/>
            <a:ext cx="8114322" cy="3083441"/>
          </a:xfrm>
          <a:prstGeom prst="rect">
            <a:avLst/>
          </a:prstGeom>
        </p:spPr>
      </p:pic>
    </p:spTree>
    <p:extLst>
      <p:ext uri="{BB962C8B-B14F-4D97-AF65-F5344CB8AC3E}">
        <p14:creationId xmlns:p14="http://schemas.microsoft.com/office/powerpoint/2010/main" val="1693487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FB8EF1D-3EB1-4D51-B431-5DB7458754D0}"/>
              </a:ext>
            </a:extLst>
          </p:cNvPr>
          <p:cNvPicPr>
            <a:picLocks noChangeAspect="1"/>
          </p:cNvPicPr>
          <p:nvPr/>
        </p:nvPicPr>
        <p:blipFill>
          <a:blip r:embed="rId2"/>
          <a:stretch>
            <a:fillRect/>
          </a:stretch>
        </p:blipFill>
        <p:spPr>
          <a:xfrm>
            <a:off x="2038760" y="1886578"/>
            <a:ext cx="8114479" cy="3084843"/>
          </a:xfrm>
          <a:prstGeom prst="rect">
            <a:avLst/>
          </a:prstGeom>
        </p:spPr>
      </p:pic>
      <p:sp>
        <p:nvSpPr>
          <p:cNvPr id="3" name="TextBox 2">
            <a:extLst>
              <a:ext uri="{FF2B5EF4-FFF2-40B4-BE49-F238E27FC236}">
                <a16:creationId xmlns:a16="http://schemas.microsoft.com/office/drawing/2014/main" id="{E860E5D0-8DC2-4DD2-84E3-8BA67DE1F88C}"/>
              </a:ext>
            </a:extLst>
          </p:cNvPr>
          <p:cNvSpPr txBox="1"/>
          <p:nvPr/>
        </p:nvSpPr>
        <p:spPr>
          <a:xfrm>
            <a:off x="2604977" y="2977116"/>
            <a:ext cx="6475228" cy="2031325"/>
          </a:xfrm>
          <a:prstGeom prst="rect">
            <a:avLst/>
          </a:prstGeom>
          <a:noFill/>
        </p:spPr>
        <p:txBody>
          <a:bodyPr wrap="square" rtlCol="0">
            <a:spAutoFit/>
          </a:bodyPr>
          <a:lstStyle/>
          <a:p>
            <a:r>
              <a:rPr lang="en-US" dirty="0"/>
              <a:t>Messroom								galley</a:t>
            </a:r>
          </a:p>
          <a:p>
            <a:r>
              <a:rPr lang="en-US" dirty="0"/>
              <a:t>Cabin									laundry</a:t>
            </a:r>
          </a:p>
          <a:p>
            <a:r>
              <a:rPr lang="en-US" dirty="0"/>
              <a:t>Gym									</a:t>
            </a:r>
            <a:r>
              <a:rPr lang="en-US"/>
              <a:t>	bridge</a:t>
            </a:r>
            <a:endParaRPr lang="en-US" dirty="0"/>
          </a:p>
          <a:p>
            <a:r>
              <a:rPr lang="en-US" dirty="0"/>
              <a:t>Radio room	</a:t>
            </a:r>
          </a:p>
          <a:p>
            <a:r>
              <a:rPr lang="en-US" dirty="0"/>
              <a:t>Lounge</a:t>
            </a:r>
          </a:p>
          <a:p>
            <a:r>
              <a:rPr lang="en-US" dirty="0"/>
              <a:t>hospital</a:t>
            </a:r>
          </a:p>
          <a:p>
            <a:endParaRPr lang="el-GR" dirty="0"/>
          </a:p>
        </p:txBody>
      </p:sp>
    </p:spTree>
    <p:extLst>
      <p:ext uri="{BB962C8B-B14F-4D97-AF65-F5344CB8AC3E}">
        <p14:creationId xmlns:p14="http://schemas.microsoft.com/office/powerpoint/2010/main" val="2598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A812CA-A83F-4EDE-A9CF-EC4F79616205}"/>
              </a:ext>
            </a:extLst>
          </p:cNvPr>
          <p:cNvSpPr>
            <a:spLocks noGrp="1"/>
          </p:cNvSpPr>
          <p:nvPr>
            <p:ph type="title"/>
          </p:nvPr>
        </p:nvSpPr>
        <p:spPr/>
        <p:txBody>
          <a:bodyPr/>
          <a:lstStyle/>
          <a:p>
            <a:r>
              <a:rPr lang="en-US" dirty="0"/>
              <a:t>p.66</a:t>
            </a:r>
            <a:endParaRPr lang="el-GR" dirty="0"/>
          </a:p>
        </p:txBody>
      </p:sp>
      <p:pic>
        <p:nvPicPr>
          <p:cNvPr id="4" name="Εικόνα 3">
            <a:extLst>
              <a:ext uri="{FF2B5EF4-FFF2-40B4-BE49-F238E27FC236}">
                <a16:creationId xmlns:a16="http://schemas.microsoft.com/office/drawing/2014/main" id="{F0F2C019-73E9-42A6-9125-8DB15775CC66}"/>
              </a:ext>
            </a:extLst>
          </p:cNvPr>
          <p:cNvPicPr>
            <a:picLocks noChangeAspect="1"/>
          </p:cNvPicPr>
          <p:nvPr/>
        </p:nvPicPr>
        <p:blipFill rotWithShape="1">
          <a:blip r:embed="rId2"/>
          <a:srcRect l="31309" t="16387" r="28575" b="5892"/>
          <a:stretch/>
        </p:blipFill>
        <p:spPr>
          <a:xfrm>
            <a:off x="3817089" y="0"/>
            <a:ext cx="5922220" cy="6453963"/>
          </a:xfrm>
          <a:prstGeom prst="rect">
            <a:avLst/>
          </a:prstGeom>
        </p:spPr>
      </p:pic>
    </p:spTree>
    <p:extLst>
      <p:ext uri="{BB962C8B-B14F-4D97-AF65-F5344CB8AC3E}">
        <p14:creationId xmlns:p14="http://schemas.microsoft.com/office/powerpoint/2010/main" val="208103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4A7572-AC66-4D8A-AA7B-27DD171E5DD0}"/>
              </a:ext>
            </a:extLst>
          </p:cNvPr>
          <p:cNvSpPr>
            <a:spLocks noGrp="1"/>
          </p:cNvSpPr>
          <p:nvPr>
            <p:ph type="title"/>
          </p:nvPr>
        </p:nvSpPr>
        <p:spPr/>
        <p:txBody>
          <a:bodyPr/>
          <a:lstStyle/>
          <a:p>
            <a:r>
              <a:rPr lang="en-US" dirty="0"/>
              <a:t>p.68</a:t>
            </a:r>
            <a:endParaRPr lang="el-GR" dirty="0"/>
          </a:p>
        </p:txBody>
      </p:sp>
      <p:pic>
        <p:nvPicPr>
          <p:cNvPr id="3" name="Εικόνα 2">
            <a:extLst>
              <a:ext uri="{FF2B5EF4-FFF2-40B4-BE49-F238E27FC236}">
                <a16:creationId xmlns:a16="http://schemas.microsoft.com/office/drawing/2014/main" id="{91B2B1B5-687B-477A-9E56-66CF53149291}"/>
              </a:ext>
            </a:extLst>
          </p:cNvPr>
          <p:cNvPicPr>
            <a:picLocks noChangeAspect="1"/>
          </p:cNvPicPr>
          <p:nvPr/>
        </p:nvPicPr>
        <p:blipFill rotWithShape="1">
          <a:blip r:embed="rId2"/>
          <a:srcRect l="30436" t="24651" r="29535" b="5426"/>
          <a:stretch/>
        </p:blipFill>
        <p:spPr>
          <a:xfrm>
            <a:off x="3710762" y="186174"/>
            <a:ext cx="6687880" cy="6571315"/>
          </a:xfrm>
          <a:prstGeom prst="rect">
            <a:avLst/>
          </a:prstGeom>
        </p:spPr>
      </p:pic>
    </p:spTree>
    <p:extLst>
      <p:ext uri="{BB962C8B-B14F-4D97-AF65-F5344CB8AC3E}">
        <p14:creationId xmlns:p14="http://schemas.microsoft.com/office/powerpoint/2010/main" val="29850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8CDA4B-87D0-4FE2-A8F4-C2D8801348E9}"/>
              </a:ext>
            </a:extLst>
          </p:cNvPr>
          <p:cNvSpPr>
            <a:spLocks noGrp="1"/>
          </p:cNvSpPr>
          <p:nvPr>
            <p:ph type="title"/>
          </p:nvPr>
        </p:nvSpPr>
        <p:spPr>
          <a:xfrm>
            <a:off x="252919" y="1123837"/>
            <a:ext cx="2947482" cy="4601183"/>
          </a:xfrm>
        </p:spPr>
        <p:txBody>
          <a:bodyPr rtlCol="0">
            <a:normAutofit/>
          </a:bodyPr>
          <a:lstStyle/>
          <a:p>
            <a:r>
              <a:rPr lang="en-US" dirty="0"/>
              <a:t>SHIPS</a:t>
            </a:r>
            <a:endParaRPr lang="el-GR" dirty="0"/>
          </a:p>
        </p:txBody>
      </p:sp>
      <p:graphicFrame>
        <p:nvGraphicFramePr>
          <p:cNvPr id="5" name="Θέση περιεχομένου 2" descr="Λίστα ετικετών με εικονίδια σε κύκλο SmartArt&#10;">
            <a:extLst>
              <a:ext uri="{FF2B5EF4-FFF2-40B4-BE49-F238E27FC236}">
                <a16:creationId xmlns:a16="http://schemas.microsoft.com/office/drawing/2014/main" id="{E1EF02BC-E474-418D-9FE3-2442600B9FDF}"/>
              </a:ext>
            </a:extLst>
          </p:cNvPr>
          <p:cNvGraphicFramePr>
            <a:graphicFrameLocks noGrp="1"/>
          </p:cNvGraphicFramePr>
          <p:nvPr>
            <p:ph idx="1"/>
            <p:extLst>
              <p:ext uri="{D42A27DB-BD31-4B8C-83A1-F6EECF244321}">
                <p14:modId xmlns:p14="http://schemas.microsoft.com/office/powerpoint/2010/main" val="3790458756"/>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Εικόνα 2">
            <a:extLst>
              <a:ext uri="{FF2B5EF4-FFF2-40B4-BE49-F238E27FC236}">
                <a16:creationId xmlns:a16="http://schemas.microsoft.com/office/drawing/2014/main" id="{47844FA2-12F3-489B-9D5A-056ABB74C642}"/>
              </a:ext>
            </a:extLst>
          </p:cNvPr>
          <p:cNvPicPr>
            <a:picLocks noChangeAspect="1"/>
          </p:cNvPicPr>
          <p:nvPr/>
        </p:nvPicPr>
        <p:blipFill>
          <a:blip r:embed="rId8"/>
          <a:stretch>
            <a:fillRect/>
          </a:stretch>
        </p:blipFill>
        <p:spPr>
          <a:xfrm>
            <a:off x="252919" y="3675431"/>
            <a:ext cx="2343150" cy="1952625"/>
          </a:xfrm>
          <a:prstGeom prst="rect">
            <a:avLst/>
          </a:prstGeom>
        </p:spPr>
      </p:pic>
    </p:spTree>
    <p:extLst>
      <p:ext uri="{BB962C8B-B14F-4D97-AF65-F5344CB8AC3E}">
        <p14:creationId xmlns:p14="http://schemas.microsoft.com/office/powerpoint/2010/main" val="4034271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AB17FC-CCC8-4B5F-9DC9-F4C03C0A8A7A}"/>
              </a:ext>
            </a:extLst>
          </p:cNvPr>
          <p:cNvSpPr>
            <a:spLocks noGrp="1"/>
          </p:cNvSpPr>
          <p:nvPr>
            <p:ph type="title"/>
          </p:nvPr>
        </p:nvSpPr>
        <p:spPr/>
        <p:txBody>
          <a:bodyPr/>
          <a:lstStyle/>
          <a:p>
            <a:r>
              <a:rPr lang="el-GR" dirty="0"/>
              <a:t>Π.68,69</a:t>
            </a:r>
          </a:p>
        </p:txBody>
      </p:sp>
      <p:pic>
        <p:nvPicPr>
          <p:cNvPr id="3" name="Εικόνα 2">
            <a:extLst>
              <a:ext uri="{FF2B5EF4-FFF2-40B4-BE49-F238E27FC236}">
                <a16:creationId xmlns:a16="http://schemas.microsoft.com/office/drawing/2014/main" id="{3C2B2AB1-F0BF-4923-8990-1BB6F654A877}"/>
              </a:ext>
            </a:extLst>
          </p:cNvPr>
          <p:cNvPicPr>
            <a:picLocks noChangeAspect="1"/>
          </p:cNvPicPr>
          <p:nvPr/>
        </p:nvPicPr>
        <p:blipFill rotWithShape="1">
          <a:blip r:embed="rId2"/>
          <a:srcRect l="30610" t="17519" r="30495" b="15388"/>
          <a:stretch/>
        </p:blipFill>
        <p:spPr>
          <a:xfrm>
            <a:off x="1881963" y="170121"/>
            <a:ext cx="6513737" cy="6581553"/>
          </a:xfrm>
          <a:prstGeom prst="rect">
            <a:avLst/>
          </a:prstGeom>
        </p:spPr>
      </p:pic>
      <p:pic>
        <p:nvPicPr>
          <p:cNvPr id="4" name="Εικόνα 3">
            <a:extLst>
              <a:ext uri="{FF2B5EF4-FFF2-40B4-BE49-F238E27FC236}">
                <a16:creationId xmlns:a16="http://schemas.microsoft.com/office/drawing/2014/main" id="{3AE86CD1-88E6-4395-A4D4-36FF030B3399}"/>
              </a:ext>
            </a:extLst>
          </p:cNvPr>
          <p:cNvPicPr>
            <a:picLocks noChangeAspect="1"/>
          </p:cNvPicPr>
          <p:nvPr/>
        </p:nvPicPr>
        <p:blipFill rotWithShape="1">
          <a:blip r:embed="rId3"/>
          <a:srcRect l="35756" t="16387" r="35117" b="14109"/>
          <a:stretch/>
        </p:blipFill>
        <p:spPr>
          <a:xfrm>
            <a:off x="8387806" y="329609"/>
            <a:ext cx="3551275" cy="6092456"/>
          </a:xfrm>
          <a:prstGeom prst="rect">
            <a:avLst/>
          </a:prstGeom>
        </p:spPr>
      </p:pic>
    </p:spTree>
    <p:extLst>
      <p:ext uri="{BB962C8B-B14F-4D97-AF65-F5344CB8AC3E}">
        <p14:creationId xmlns:p14="http://schemas.microsoft.com/office/powerpoint/2010/main" val="3501260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2DD5CD-50BA-4B02-9970-100C69F4FB44}"/>
              </a:ext>
            </a:extLst>
          </p:cNvPr>
          <p:cNvSpPr>
            <a:spLocks noGrp="1"/>
          </p:cNvSpPr>
          <p:nvPr>
            <p:ph type="title"/>
          </p:nvPr>
        </p:nvSpPr>
        <p:spPr/>
        <p:txBody>
          <a:bodyPr/>
          <a:lstStyle/>
          <a:p>
            <a:r>
              <a:rPr lang="en-US" dirty="0"/>
              <a:t>p.70</a:t>
            </a:r>
            <a:br>
              <a:rPr lang="en-US" dirty="0"/>
            </a:br>
            <a:r>
              <a:rPr lang="en-US" dirty="0"/>
              <a:t>Merchant Vessels</a:t>
            </a:r>
            <a:br>
              <a:rPr lang="en-US" dirty="0"/>
            </a:br>
            <a:endParaRPr lang="el-GR" dirty="0"/>
          </a:p>
        </p:txBody>
      </p:sp>
      <p:sp>
        <p:nvSpPr>
          <p:cNvPr id="3" name="TextBox 2">
            <a:extLst>
              <a:ext uri="{FF2B5EF4-FFF2-40B4-BE49-F238E27FC236}">
                <a16:creationId xmlns:a16="http://schemas.microsoft.com/office/drawing/2014/main" id="{CDD115AF-5FBD-4AC2-B41D-E9DAE90BBF8A}"/>
              </a:ext>
            </a:extLst>
          </p:cNvPr>
          <p:cNvSpPr txBox="1"/>
          <p:nvPr/>
        </p:nvSpPr>
        <p:spPr>
          <a:xfrm>
            <a:off x="3508745" y="712381"/>
            <a:ext cx="8261498" cy="2308324"/>
          </a:xfrm>
          <a:prstGeom prst="rect">
            <a:avLst/>
          </a:prstGeom>
          <a:noFill/>
        </p:spPr>
        <p:txBody>
          <a:bodyPr wrap="square" rtlCol="0">
            <a:spAutoFit/>
          </a:bodyPr>
          <a:lstStyle/>
          <a:p>
            <a:r>
              <a:rPr lang="en-US" b="1" u="sng" dirty="0"/>
              <a:t>The Bulk carrier</a:t>
            </a:r>
          </a:p>
          <a:p>
            <a:r>
              <a:rPr lang="en-US" dirty="0"/>
              <a:t>Today, modern </a:t>
            </a:r>
            <a:r>
              <a:rPr lang="en-US" b="1" dirty="0"/>
              <a:t>commercial</a:t>
            </a:r>
            <a:r>
              <a:rPr lang="en-US" dirty="0"/>
              <a:t> </a:t>
            </a:r>
            <a:r>
              <a:rPr lang="en-US" b="1" dirty="0"/>
              <a:t>vessels</a:t>
            </a:r>
            <a:r>
              <a:rPr lang="en-US" dirty="0"/>
              <a:t> are highly </a:t>
            </a:r>
            <a:r>
              <a:rPr lang="en-US" b="1" dirty="0"/>
              <a:t>specialized</a:t>
            </a:r>
            <a:r>
              <a:rPr lang="en-US" dirty="0"/>
              <a:t>, designed to carry specific types of cargo. </a:t>
            </a:r>
            <a:r>
              <a:rPr lang="en-US" b="1" dirty="0"/>
              <a:t>Bulkers or </a:t>
            </a:r>
            <a:r>
              <a:rPr lang="en-US" b="1" dirty="0" err="1"/>
              <a:t>Bulkies</a:t>
            </a:r>
            <a:r>
              <a:rPr lang="en-US" b="1" dirty="0"/>
              <a:t> </a:t>
            </a:r>
            <a:r>
              <a:rPr lang="en-US" dirty="0"/>
              <a:t>transport their cargo in bulk. They carry bulk cargo, </a:t>
            </a:r>
            <a:r>
              <a:rPr lang="en-US" b="1" dirty="0"/>
              <a:t>loose </a:t>
            </a:r>
            <a:r>
              <a:rPr lang="en-US" dirty="0"/>
              <a:t>cargo, either dry bulk such </a:t>
            </a:r>
            <a:r>
              <a:rPr lang="en-US" b="1" dirty="0"/>
              <a:t>as coal, grain, iron ore, </a:t>
            </a:r>
            <a:r>
              <a:rPr lang="en-US" b="1" dirty="0" err="1"/>
              <a:t>fertilisers</a:t>
            </a:r>
            <a:r>
              <a:rPr lang="en-US" b="1" dirty="0"/>
              <a:t>, cement, sugar, light minerals </a:t>
            </a:r>
            <a:r>
              <a:rPr lang="en-US" dirty="0"/>
              <a:t>or liquid bulk such as a </a:t>
            </a:r>
            <a:r>
              <a:rPr lang="en-US" b="1" dirty="0"/>
              <a:t>range</a:t>
            </a:r>
            <a:r>
              <a:rPr lang="en-US" dirty="0"/>
              <a:t> of chemicals including petroleum products. Dry bulk carrier have huge under- deck </a:t>
            </a:r>
            <a:r>
              <a:rPr lang="en-US" b="1" dirty="0"/>
              <a:t>specialized holds, </a:t>
            </a:r>
            <a:r>
              <a:rPr lang="en-US" dirty="0"/>
              <a:t>come in different sizes, can have deck cranes or simply deck hatches, have </a:t>
            </a:r>
            <a:r>
              <a:rPr lang="en-US" b="1" dirty="0"/>
              <a:t>longitudinal</a:t>
            </a:r>
            <a:r>
              <a:rPr lang="en-US" dirty="0"/>
              <a:t> and cross walls, called </a:t>
            </a:r>
            <a:r>
              <a:rPr lang="en-US" b="1" dirty="0"/>
              <a:t>bulkheads. </a:t>
            </a:r>
          </a:p>
        </p:txBody>
      </p:sp>
      <p:pic>
        <p:nvPicPr>
          <p:cNvPr id="4" name="Εικόνα 3">
            <a:extLst>
              <a:ext uri="{FF2B5EF4-FFF2-40B4-BE49-F238E27FC236}">
                <a16:creationId xmlns:a16="http://schemas.microsoft.com/office/drawing/2014/main" id="{4647497C-A725-4F24-B5F3-76FA89844DC7}"/>
              </a:ext>
            </a:extLst>
          </p:cNvPr>
          <p:cNvPicPr>
            <a:picLocks noChangeAspect="1"/>
          </p:cNvPicPr>
          <p:nvPr/>
        </p:nvPicPr>
        <p:blipFill>
          <a:blip r:embed="rId2"/>
          <a:stretch>
            <a:fillRect/>
          </a:stretch>
        </p:blipFill>
        <p:spPr>
          <a:xfrm>
            <a:off x="3561654" y="3236948"/>
            <a:ext cx="3253816" cy="2847089"/>
          </a:xfrm>
          <a:prstGeom prst="rect">
            <a:avLst/>
          </a:prstGeom>
        </p:spPr>
      </p:pic>
      <p:pic>
        <p:nvPicPr>
          <p:cNvPr id="5" name="Εικόνα 4">
            <a:extLst>
              <a:ext uri="{FF2B5EF4-FFF2-40B4-BE49-F238E27FC236}">
                <a16:creationId xmlns:a16="http://schemas.microsoft.com/office/drawing/2014/main" id="{44486BE5-D770-424B-8A9D-CE586E632489}"/>
              </a:ext>
            </a:extLst>
          </p:cNvPr>
          <p:cNvPicPr>
            <a:picLocks noChangeAspect="1"/>
          </p:cNvPicPr>
          <p:nvPr/>
        </p:nvPicPr>
        <p:blipFill>
          <a:blip r:embed="rId3"/>
          <a:stretch>
            <a:fillRect/>
          </a:stretch>
        </p:blipFill>
        <p:spPr>
          <a:xfrm>
            <a:off x="7027544" y="3236948"/>
            <a:ext cx="4273304" cy="2847089"/>
          </a:xfrm>
          <a:prstGeom prst="rect">
            <a:avLst/>
          </a:prstGeom>
        </p:spPr>
      </p:pic>
    </p:spTree>
    <p:extLst>
      <p:ext uri="{BB962C8B-B14F-4D97-AF65-F5344CB8AC3E}">
        <p14:creationId xmlns:p14="http://schemas.microsoft.com/office/powerpoint/2010/main" val="2195008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509DE9-834E-4349-92B1-70D2B56BFDA5}"/>
              </a:ext>
            </a:extLst>
          </p:cNvPr>
          <p:cNvSpPr>
            <a:spLocks noGrp="1"/>
          </p:cNvSpPr>
          <p:nvPr>
            <p:ph type="title"/>
          </p:nvPr>
        </p:nvSpPr>
        <p:spPr/>
        <p:txBody>
          <a:bodyPr/>
          <a:lstStyle/>
          <a:p>
            <a:r>
              <a:rPr lang="en-US" dirty="0"/>
              <a:t>p.70,71</a:t>
            </a:r>
            <a:endParaRPr lang="el-GR" dirty="0"/>
          </a:p>
        </p:txBody>
      </p:sp>
      <p:sp>
        <p:nvSpPr>
          <p:cNvPr id="4" name="TextBox 3">
            <a:extLst>
              <a:ext uri="{FF2B5EF4-FFF2-40B4-BE49-F238E27FC236}">
                <a16:creationId xmlns:a16="http://schemas.microsoft.com/office/drawing/2014/main" id="{EEF795F0-5C83-4E96-92EC-BF26D0F9C15E}"/>
              </a:ext>
            </a:extLst>
          </p:cNvPr>
          <p:cNvSpPr txBox="1"/>
          <p:nvPr/>
        </p:nvSpPr>
        <p:spPr>
          <a:xfrm>
            <a:off x="3774558" y="712381"/>
            <a:ext cx="7145079" cy="3416320"/>
          </a:xfrm>
          <a:prstGeom prst="rect">
            <a:avLst/>
          </a:prstGeom>
          <a:noFill/>
        </p:spPr>
        <p:txBody>
          <a:bodyPr wrap="square" rtlCol="0">
            <a:spAutoFit/>
          </a:bodyPr>
          <a:lstStyle/>
          <a:p>
            <a:r>
              <a:rPr lang="en-US" b="1" u="sng" dirty="0"/>
              <a:t>The tanker</a:t>
            </a:r>
          </a:p>
          <a:p>
            <a:r>
              <a:rPr lang="en-US" dirty="0"/>
              <a:t>The tanker is one of the most important vessels in the world’s </a:t>
            </a:r>
            <a:r>
              <a:rPr lang="en-US" b="1" dirty="0"/>
              <a:t>merchant fleets</a:t>
            </a:r>
            <a:r>
              <a:rPr lang="en-US" dirty="0"/>
              <a:t> today. Tankers carry </a:t>
            </a:r>
            <a:r>
              <a:rPr lang="en-US" b="1" dirty="0"/>
              <a:t>liquid cargo </a:t>
            </a:r>
            <a:r>
              <a:rPr lang="en-US" dirty="0"/>
              <a:t>in tanks. The best known are the </a:t>
            </a:r>
            <a:r>
              <a:rPr lang="en-US" b="1" dirty="0"/>
              <a:t>oil tankers</a:t>
            </a:r>
            <a:r>
              <a:rPr lang="en-US" dirty="0"/>
              <a:t>. There are two kinds- </a:t>
            </a:r>
            <a:r>
              <a:rPr lang="en-US" b="1" dirty="0"/>
              <a:t>the crude carrier, </a:t>
            </a:r>
            <a:r>
              <a:rPr lang="en-US" dirty="0"/>
              <a:t>which carries crude oil, and the </a:t>
            </a:r>
            <a:r>
              <a:rPr lang="en-US" b="1" dirty="0"/>
              <a:t>clean- product </a:t>
            </a:r>
            <a:r>
              <a:rPr lang="en-US" dirty="0"/>
              <a:t>tanker, which carries refined products such as petrol, gasoline, aviation fuel, kerosene and paraffin. Tankers </a:t>
            </a:r>
            <a:r>
              <a:rPr lang="en-US" b="1" dirty="0"/>
              <a:t>range</a:t>
            </a:r>
            <a:r>
              <a:rPr lang="en-US" dirty="0"/>
              <a:t> in all sizes. There are VLCC tankers, the most common types and the biggest ships </a:t>
            </a:r>
            <a:r>
              <a:rPr lang="en-US" b="1" dirty="0"/>
              <a:t>afloat</a:t>
            </a:r>
            <a:r>
              <a:rPr lang="en-US" dirty="0"/>
              <a:t> are the VLCC tankers. LNG carriers carry Liquefied Natural Gas at temperatures below minus 160 C. The LPG is designed to carry liquid petroleum gas at very low temperatures. Tankers </a:t>
            </a:r>
            <a:r>
              <a:rPr lang="en-US" b="1" dirty="0"/>
              <a:t>have pipelines, catwalks, bulkheads, large pumps </a:t>
            </a:r>
            <a:r>
              <a:rPr lang="en-US" dirty="0"/>
              <a:t>and </a:t>
            </a:r>
            <a:r>
              <a:rPr lang="en-US" b="1" dirty="0"/>
              <a:t>double hulls</a:t>
            </a:r>
            <a:r>
              <a:rPr lang="en-US" dirty="0"/>
              <a:t> to prevent pollution in case of </a:t>
            </a:r>
            <a:r>
              <a:rPr lang="en-US" b="1" dirty="0"/>
              <a:t>collision</a:t>
            </a:r>
            <a:r>
              <a:rPr lang="en-US" dirty="0"/>
              <a:t>. </a:t>
            </a:r>
            <a:endParaRPr lang="el-GR" dirty="0"/>
          </a:p>
        </p:txBody>
      </p:sp>
      <p:pic>
        <p:nvPicPr>
          <p:cNvPr id="5" name="Εικόνα 4">
            <a:extLst>
              <a:ext uri="{FF2B5EF4-FFF2-40B4-BE49-F238E27FC236}">
                <a16:creationId xmlns:a16="http://schemas.microsoft.com/office/drawing/2014/main" id="{A6B9A794-D805-4951-AE66-47693AF19264}"/>
              </a:ext>
            </a:extLst>
          </p:cNvPr>
          <p:cNvPicPr>
            <a:picLocks noChangeAspect="1"/>
          </p:cNvPicPr>
          <p:nvPr/>
        </p:nvPicPr>
        <p:blipFill>
          <a:blip r:embed="rId2"/>
          <a:stretch>
            <a:fillRect/>
          </a:stretch>
        </p:blipFill>
        <p:spPr>
          <a:xfrm>
            <a:off x="3774558" y="4128701"/>
            <a:ext cx="3210144" cy="1884453"/>
          </a:xfrm>
          <a:prstGeom prst="rect">
            <a:avLst/>
          </a:prstGeom>
        </p:spPr>
      </p:pic>
      <p:pic>
        <p:nvPicPr>
          <p:cNvPr id="6" name="Εικόνα 5">
            <a:extLst>
              <a:ext uri="{FF2B5EF4-FFF2-40B4-BE49-F238E27FC236}">
                <a16:creationId xmlns:a16="http://schemas.microsoft.com/office/drawing/2014/main" id="{2A283E48-3BD1-494A-97CA-54F431569C04}"/>
              </a:ext>
            </a:extLst>
          </p:cNvPr>
          <p:cNvPicPr>
            <a:picLocks noChangeAspect="1"/>
          </p:cNvPicPr>
          <p:nvPr/>
        </p:nvPicPr>
        <p:blipFill>
          <a:blip r:embed="rId3"/>
          <a:stretch>
            <a:fillRect/>
          </a:stretch>
        </p:blipFill>
        <p:spPr>
          <a:xfrm>
            <a:off x="7393863" y="4128700"/>
            <a:ext cx="3375140" cy="1884453"/>
          </a:xfrm>
          <a:prstGeom prst="rect">
            <a:avLst/>
          </a:prstGeom>
        </p:spPr>
      </p:pic>
    </p:spTree>
    <p:extLst>
      <p:ext uri="{BB962C8B-B14F-4D97-AF65-F5344CB8AC3E}">
        <p14:creationId xmlns:p14="http://schemas.microsoft.com/office/powerpoint/2010/main" val="2469102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147C87-AF2C-42EB-950E-27F96EFC6B69}"/>
              </a:ext>
            </a:extLst>
          </p:cNvPr>
          <p:cNvSpPr>
            <a:spLocks noGrp="1"/>
          </p:cNvSpPr>
          <p:nvPr>
            <p:ph type="title"/>
          </p:nvPr>
        </p:nvSpPr>
        <p:spPr/>
        <p:txBody>
          <a:bodyPr/>
          <a:lstStyle/>
          <a:p>
            <a:r>
              <a:rPr lang="en-US" dirty="0"/>
              <a:t>p.71</a:t>
            </a:r>
            <a:endParaRPr lang="el-GR" dirty="0"/>
          </a:p>
        </p:txBody>
      </p:sp>
      <p:sp>
        <p:nvSpPr>
          <p:cNvPr id="3" name="TextBox 2">
            <a:extLst>
              <a:ext uri="{FF2B5EF4-FFF2-40B4-BE49-F238E27FC236}">
                <a16:creationId xmlns:a16="http://schemas.microsoft.com/office/drawing/2014/main" id="{F64EE217-CDE5-4247-B529-D317E4170244}"/>
              </a:ext>
            </a:extLst>
          </p:cNvPr>
          <p:cNvSpPr txBox="1"/>
          <p:nvPr/>
        </p:nvSpPr>
        <p:spPr>
          <a:xfrm>
            <a:off x="3657600" y="701749"/>
            <a:ext cx="7187609" cy="3139321"/>
          </a:xfrm>
          <a:prstGeom prst="rect">
            <a:avLst/>
          </a:prstGeom>
          <a:noFill/>
        </p:spPr>
        <p:txBody>
          <a:bodyPr wrap="square" rtlCol="0">
            <a:spAutoFit/>
          </a:bodyPr>
          <a:lstStyle/>
          <a:p>
            <a:r>
              <a:rPr lang="en-US" b="1" u="sng" dirty="0"/>
              <a:t>The general cargo ship</a:t>
            </a:r>
          </a:p>
          <a:p>
            <a:r>
              <a:rPr lang="en-US" dirty="0"/>
              <a:t>The general cargo ship or </a:t>
            </a:r>
            <a:r>
              <a:rPr lang="en-US" b="1" dirty="0"/>
              <a:t>freighter</a:t>
            </a:r>
            <a:r>
              <a:rPr lang="en-US" dirty="0"/>
              <a:t> is the ship in which the cargo is carried in </a:t>
            </a:r>
            <a:r>
              <a:rPr lang="en-US" b="1" dirty="0"/>
              <a:t>break bulk form </a:t>
            </a:r>
            <a:r>
              <a:rPr lang="en-US" dirty="0"/>
              <a:t>i.e. it is loaded into and broken out of the ship piece by piece. They transport cargo in various shapes and sizes, e.g</a:t>
            </a:r>
            <a:r>
              <a:rPr lang="en-US" b="1" dirty="0"/>
              <a:t>. packaged </a:t>
            </a:r>
            <a:r>
              <a:rPr lang="en-US" dirty="0"/>
              <a:t>products, heavy machinery, etc. </a:t>
            </a:r>
          </a:p>
          <a:p>
            <a:r>
              <a:rPr lang="en-US" dirty="0"/>
              <a:t>Size between 10 to 20000dwt and normally operate at speeds between 16 to 20 </a:t>
            </a:r>
            <a:r>
              <a:rPr lang="en-US" b="1" dirty="0"/>
              <a:t>knots</a:t>
            </a:r>
            <a:r>
              <a:rPr lang="en-US" dirty="0"/>
              <a:t>. They have </a:t>
            </a:r>
            <a:r>
              <a:rPr lang="en-US" b="1" dirty="0"/>
              <a:t>double bottom </a:t>
            </a:r>
            <a:r>
              <a:rPr lang="en-US" dirty="0"/>
              <a:t>tanks, holds, </a:t>
            </a:r>
            <a:r>
              <a:rPr lang="en-US" b="1" dirty="0"/>
              <a:t>tween decks</a:t>
            </a:r>
            <a:r>
              <a:rPr lang="en-US" dirty="0"/>
              <a:t>, sometimes </a:t>
            </a:r>
            <a:r>
              <a:rPr lang="en-US" b="1" dirty="0"/>
              <a:t>reefer</a:t>
            </a:r>
            <a:r>
              <a:rPr lang="en-US" dirty="0"/>
              <a:t> holds, </a:t>
            </a:r>
            <a:r>
              <a:rPr lang="en-US" b="1" dirty="0"/>
              <a:t>cranes </a:t>
            </a:r>
            <a:r>
              <a:rPr lang="en-US" dirty="0"/>
              <a:t>and heavy lifting </a:t>
            </a:r>
            <a:r>
              <a:rPr lang="en-US" b="1" dirty="0"/>
              <a:t>equipment.  </a:t>
            </a:r>
            <a:r>
              <a:rPr lang="en-US" dirty="0"/>
              <a:t>The general cargo ships are </a:t>
            </a:r>
            <a:r>
              <a:rPr lang="en-US" b="1" dirty="0"/>
              <a:t>gradually</a:t>
            </a:r>
            <a:r>
              <a:rPr lang="en-US" dirty="0"/>
              <a:t> replaced by containers. They only carry cargo that is too large to fit in a container or too small to fill a whole container. </a:t>
            </a:r>
            <a:endParaRPr lang="en-US" b="1" dirty="0"/>
          </a:p>
          <a:p>
            <a:endParaRPr lang="el-GR" dirty="0"/>
          </a:p>
        </p:txBody>
      </p:sp>
      <p:pic>
        <p:nvPicPr>
          <p:cNvPr id="4" name="Εικόνα 3">
            <a:extLst>
              <a:ext uri="{FF2B5EF4-FFF2-40B4-BE49-F238E27FC236}">
                <a16:creationId xmlns:a16="http://schemas.microsoft.com/office/drawing/2014/main" id="{623EAEEE-699E-4AB0-8291-A3ACA7A7DCD7}"/>
              </a:ext>
            </a:extLst>
          </p:cNvPr>
          <p:cNvPicPr>
            <a:picLocks noChangeAspect="1"/>
          </p:cNvPicPr>
          <p:nvPr/>
        </p:nvPicPr>
        <p:blipFill>
          <a:blip r:embed="rId2"/>
          <a:stretch>
            <a:fillRect/>
          </a:stretch>
        </p:blipFill>
        <p:spPr>
          <a:xfrm>
            <a:off x="3657600" y="3625702"/>
            <a:ext cx="3987209" cy="2519916"/>
          </a:xfrm>
          <a:prstGeom prst="rect">
            <a:avLst/>
          </a:prstGeom>
        </p:spPr>
      </p:pic>
      <p:pic>
        <p:nvPicPr>
          <p:cNvPr id="5" name="Εικόνα 4">
            <a:extLst>
              <a:ext uri="{FF2B5EF4-FFF2-40B4-BE49-F238E27FC236}">
                <a16:creationId xmlns:a16="http://schemas.microsoft.com/office/drawing/2014/main" id="{6A9A2C3F-F27E-4208-85BD-D6E0D36CD347}"/>
              </a:ext>
            </a:extLst>
          </p:cNvPr>
          <p:cNvPicPr>
            <a:picLocks noChangeAspect="1"/>
          </p:cNvPicPr>
          <p:nvPr/>
        </p:nvPicPr>
        <p:blipFill>
          <a:blip r:embed="rId3"/>
          <a:stretch>
            <a:fillRect/>
          </a:stretch>
        </p:blipFill>
        <p:spPr>
          <a:xfrm>
            <a:off x="4186" y="4423144"/>
            <a:ext cx="3444948" cy="1722474"/>
          </a:xfrm>
          <a:prstGeom prst="rect">
            <a:avLst/>
          </a:prstGeom>
        </p:spPr>
      </p:pic>
    </p:spTree>
    <p:extLst>
      <p:ext uri="{BB962C8B-B14F-4D97-AF65-F5344CB8AC3E}">
        <p14:creationId xmlns:p14="http://schemas.microsoft.com/office/powerpoint/2010/main" val="3335220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B9E118-2B6A-4A47-99A4-D2E6A7865A99}"/>
              </a:ext>
            </a:extLst>
          </p:cNvPr>
          <p:cNvSpPr>
            <a:spLocks noGrp="1"/>
          </p:cNvSpPr>
          <p:nvPr>
            <p:ph type="title"/>
          </p:nvPr>
        </p:nvSpPr>
        <p:spPr/>
        <p:txBody>
          <a:bodyPr/>
          <a:lstStyle/>
          <a:p>
            <a:r>
              <a:rPr lang="en-US" dirty="0"/>
              <a:t>p. 70 Containers</a:t>
            </a:r>
            <a:endParaRPr lang="el-GR" dirty="0"/>
          </a:p>
        </p:txBody>
      </p:sp>
      <p:sp>
        <p:nvSpPr>
          <p:cNvPr id="3" name="TextBox 2">
            <a:extLst>
              <a:ext uri="{FF2B5EF4-FFF2-40B4-BE49-F238E27FC236}">
                <a16:creationId xmlns:a16="http://schemas.microsoft.com/office/drawing/2014/main" id="{06C962D1-FDC5-4A0B-80E4-C20C35F29971}"/>
              </a:ext>
            </a:extLst>
          </p:cNvPr>
          <p:cNvSpPr txBox="1"/>
          <p:nvPr/>
        </p:nvSpPr>
        <p:spPr>
          <a:xfrm>
            <a:off x="3934047" y="659219"/>
            <a:ext cx="6624083" cy="2031325"/>
          </a:xfrm>
          <a:prstGeom prst="rect">
            <a:avLst/>
          </a:prstGeom>
          <a:noFill/>
        </p:spPr>
        <p:txBody>
          <a:bodyPr wrap="square" rtlCol="0">
            <a:spAutoFit/>
          </a:bodyPr>
          <a:lstStyle/>
          <a:p>
            <a:r>
              <a:rPr lang="en-US" b="1" u="sng" dirty="0"/>
              <a:t>Containers</a:t>
            </a:r>
            <a:r>
              <a:rPr lang="en-US" dirty="0"/>
              <a:t> </a:t>
            </a:r>
          </a:p>
          <a:p>
            <a:r>
              <a:rPr lang="en-US" dirty="0"/>
              <a:t>Container vessels are designed to carry cargo placed inside containers of a uniform size, either </a:t>
            </a:r>
            <a:r>
              <a:rPr lang="en-US" b="1" dirty="0"/>
              <a:t>TEU </a:t>
            </a:r>
            <a:r>
              <a:rPr lang="en-US" dirty="0"/>
              <a:t>twenty foot equivalent unit or FEU forty foot equivalent unit. They can be filled with any type of cargo, they are usually </a:t>
            </a:r>
            <a:r>
              <a:rPr lang="en-US" b="1" dirty="0"/>
              <a:t>stowed</a:t>
            </a:r>
            <a:r>
              <a:rPr lang="en-US" dirty="0"/>
              <a:t> on the deck of the ship or inside. They can load and discharge quickly </a:t>
            </a:r>
            <a:r>
              <a:rPr lang="en-US" b="1" dirty="0"/>
              <a:t>by means of </a:t>
            </a:r>
            <a:r>
              <a:rPr lang="en-US" dirty="0"/>
              <a:t>large </a:t>
            </a:r>
            <a:r>
              <a:rPr lang="en-US" b="1" dirty="0"/>
              <a:t>quay </a:t>
            </a:r>
            <a:r>
              <a:rPr lang="en-US" dirty="0"/>
              <a:t>side cranes called </a:t>
            </a:r>
            <a:r>
              <a:rPr lang="en-US" b="1" dirty="0"/>
              <a:t>gantry cranes</a:t>
            </a:r>
            <a:r>
              <a:rPr lang="en-US" dirty="0"/>
              <a:t>. </a:t>
            </a:r>
            <a:endParaRPr lang="el-GR" dirty="0"/>
          </a:p>
        </p:txBody>
      </p:sp>
      <p:pic>
        <p:nvPicPr>
          <p:cNvPr id="5" name="Εικόνα 4">
            <a:extLst>
              <a:ext uri="{FF2B5EF4-FFF2-40B4-BE49-F238E27FC236}">
                <a16:creationId xmlns:a16="http://schemas.microsoft.com/office/drawing/2014/main" id="{3EB430B0-809A-4BB4-A275-F34A5F19DF3C}"/>
              </a:ext>
            </a:extLst>
          </p:cNvPr>
          <p:cNvPicPr>
            <a:picLocks noChangeAspect="1"/>
          </p:cNvPicPr>
          <p:nvPr/>
        </p:nvPicPr>
        <p:blipFill>
          <a:blip r:embed="rId2"/>
          <a:stretch>
            <a:fillRect/>
          </a:stretch>
        </p:blipFill>
        <p:spPr>
          <a:xfrm>
            <a:off x="4178817" y="2946991"/>
            <a:ext cx="5429250" cy="3048000"/>
          </a:xfrm>
          <a:prstGeom prst="rect">
            <a:avLst/>
          </a:prstGeom>
        </p:spPr>
      </p:pic>
      <p:pic>
        <p:nvPicPr>
          <p:cNvPr id="6" name="Εικόνα 5">
            <a:extLst>
              <a:ext uri="{FF2B5EF4-FFF2-40B4-BE49-F238E27FC236}">
                <a16:creationId xmlns:a16="http://schemas.microsoft.com/office/drawing/2014/main" id="{CA1E6837-1218-4395-88FF-ABB9C5AEBF48}"/>
              </a:ext>
            </a:extLst>
          </p:cNvPr>
          <p:cNvPicPr>
            <a:picLocks noChangeAspect="1"/>
          </p:cNvPicPr>
          <p:nvPr/>
        </p:nvPicPr>
        <p:blipFill>
          <a:blip r:embed="rId3"/>
          <a:stretch>
            <a:fillRect/>
          </a:stretch>
        </p:blipFill>
        <p:spPr>
          <a:xfrm>
            <a:off x="170121" y="3901021"/>
            <a:ext cx="3030280" cy="2203840"/>
          </a:xfrm>
          <a:prstGeom prst="rect">
            <a:avLst/>
          </a:prstGeom>
        </p:spPr>
      </p:pic>
    </p:spTree>
    <p:extLst>
      <p:ext uri="{BB962C8B-B14F-4D97-AF65-F5344CB8AC3E}">
        <p14:creationId xmlns:p14="http://schemas.microsoft.com/office/powerpoint/2010/main" val="365463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86A49E-5D74-4199-B389-DBAE109E9B49}"/>
              </a:ext>
            </a:extLst>
          </p:cNvPr>
          <p:cNvSpPr>
            <a:spLocks noGrp="1"/>
          </p:cNvSpPr>
          <p:nvPr>
            <p:ph type="title"/>
          </p:nvPr>
        </p:nvSpPr>
        <p:spPr/>
        <p:txBody>
          <a:bodyPr/>
          <a:lstStyle/>
          <a:p>
            <a:r>
              <a:rPr lang="en-US" dirty="0"/>
              <a:t>p.73 </a:t>
            </a:r>
            <a:br>
              <a:rPr lang="en-US" dirty="0"/>
            </a:br>
            <a:r>
              <a:rPr lang="en-US" dirty="0"/>
              <a:t>Other types of ships</a:t>
            </a:r>
            <a:endParaRPr lang="el-GR" dirty="0"/>
          </a:p>
        </p:txBody>
      </p:sp>
      <p:sp>
        <p:nvSpPr>
          <p:cNvPr id="3" name="TextBox 2">
            <a:extLst>
              <a:ext uri="{FF2B5EF4-FFF2-40B4-BE49-F238E27FC236}">
                <a16:creationId xmlns:a16="http://schemas.microsoft.com/office/drawing/2014/main" id="{F506A181-0C3C-4165-A6A8-8D342C236AD2}"/>
              </a:ext>
            </a:extLst>
          </p:cNvPr>
          <p:cNvSpPr txBox="1"/>
          <p:nvPr/>
        </p:nvSpPr>
        <p:spPr>
          <a:xfrm>
            <a:off x="3668233" y="701749"/>
            <a:ext cx="6400800" cy="5355312"/>
          </a:xfrm>
          <a:prstGeom prst="rect">
            <a:avLst/>
          </a:prstGeom>
          <a:noFill/>
        </p:spPr>
        <p:txBody>
          <a:bodyPr wrap="square" rtlCol="0">
            <a:spAutoFit/>
          </a:bodyPr>
          <a:lstStyle/>
          <a:p>
            <a:r>
              <a:rPr lang="en-US" b="1" dirty="0"/>
              <a:t>The Ro-ro or roll-on roll- off vessel</a:t>
            </a:r>
          </a:p>
          <a:p>
            <a:r>
              <a:rPr lang="en-US" dirty="0"/>
              <a:t>It is a special cargo vessel with huge </a:t>
            </a:r>
            <a:r>
              <a:rPr lang="en-US" b="1" dirty="0"/>
              <a:t>stern </a:t>
            </a:r>
            <a:r>
              <a:rPr lang="en-US" dirty="0"/>
              <a:t>doors which are lowered to make a bridge from the ship to the </a:t>
            </a:r>
            <a:r>
              <a:rPr lang="en-US" b="1" dirty="0"/>
              <a:t>wharf.</a:t>
            </a:r>
            <a:r>
              <a:rPr lang="en-US" dirty="0"/>
              <a:t> There are two types, the passenger Ro-ro and the cargo Ro-ro. Modern car-passenger ferries operate on short- sea </a:t>
            </a:r>
            <a:r>
              <a:rPr lang="en-US" b="1" dirty="0"/>
              <a:t>routes</a:t>
            </a:r>
            <a:r>
              <a:rPr lang="en-US" dirty="0"/>
              <a:t>. </a:t>
            </a:r>
          </a:p>
          <a:p>
            <a:endParaRPr lang="en-US" dirty="0"/>
          </a:p>
          <a:p>
            <a:r>
              <a:rPr lang="en-US" b="1" dirty="0"/>
              <a:t>Cruisers of cruise ships</a:t>
            </a:r>
          </a:p>
          <a:p>
            <a:r>
              <a:rPr lang="en-US" dirty="0"/>
              <a:t>They offer more </a:t>
            </a:r>
            <a:r>
              <a:rPr lang="en-US" b="1" dirty="0"/>
              <a:t>luxury </a:t>
            </a:r>
            <a:r>
              <a:rPr lang="en-US" dirty="0"/>
              <a:t>and style to holiday makers. They have several decks in their large </a:t>
            </a:r>
            <a:r>
              <a:rPr lang="en-US" b="1" dirty="0"/>
              <a:t>superstructure </a:t>
            </a:r>
            <a:r>
              <a:rPr lang="en-US" dirty="0"/>
              <a:t>above the uppermost continuous deck to </a:t>
            </a:r>
            <a:r>
              <a:rPr lang="en-US" b="1" dirty="0"/>
              <a:t>provide accommodation</a:t>
            </a:r>
            <a:r>
              <a:rPr lang="en-US" dirty="0"/>
              <a:t>, dining rooms, </a:t>
            </a:r>
            <a:r>
              <a:rPr lang="en-US" b="1" dirty="0"/>
              <a:t>lounges</a:t>
            </a:r>
            <a:r>
              <a:rPr lang="en-US" dirty="0"/>
              <a:t>, restaurants, theatre, shops, swimming pools, </a:t>
            </a:r>
            <a:r>
              <a:rPr lang="en-US" b="1" dirty="0"/>
              <a:t>promenade</a:t>
            </a:r>
            <a:r>
              <a:rPr lang="en-US" dirty="0"/>
              <a:t> decks, etc. </a:t>
            </a:r>
          </a:p>
          <a:p>
            <a:endParaRPr lang="en-US" dirty="0"/>
          </a:p>
          <a:p>
            <a:r>
              <a:rPr lang="en-US" b="1" dirty="0"/>
              <a:t>Multi- purpose carriers</a:t>
            </a:r>
          </a:p>
          <a:p>
            <a:r>
              <a:rPr lang="en-US" dirty="0"/>
              <a:t>They transport different kinds of cargo. Many of them are </a:t>
            </a:r>
            <a:r>
              <a:rPr lang="en-US" b="1" dirty="0"/>
              <a:t>geared</a:t>
            </a:r>
            <a:r>
              <a:rPr lang="en-US" dirty="0"/>
              <a:t> vessels, </a:t>
            </a:r>
            <a:r>
              <a:rPr lang="en-US" b="1" dirty="0"/>
              <a:t>equipped with </a:t>
            </a:r>
            <a:r>
              <a:rPr lang="en-US" dirty="0"/>
              <a:t>their own cargo cranes for loading and discharging. </a:t>
            </a:r>
            <a:r>
              <a:rPr lang="en-US" b="1" dirty="0"/>
              <a:t>Hatch openings </a:t>
            </a:r>
            <a:r>
              <a:rPr lang="en-US" dirty="0"/>
              <a:t>are designed to fit standard container sizes. </a:t>
            </a:r>
          </a:p>
          <a:p>
            <a:endParaRPr lang="el-GR" dirty="0"/>
          </a:p>
        </p:txBody>
      </p:sp>
      <p:pic>
        <p:nvPicPr>
          <p:cNvPr id="4" name="Εικόνα 3">
            <a:extLst>
              <a:ext uri="{FF2B5EF4-FFF2-40B4-BE49-F238E27FC236}">
                <a16:creationId xmlns:a16="http://schemas.microsoft.com/office/drawing/2014/main" id="{99928E7F-B5EF-4D48-98E4-327CA812F687}"/>
              </a:ext>
            </a:extLst>
          </p:cNvPr>
          <p:cNvPicPr>
            <a:picLocks noChangeAspect="1"/>
          </p:cNvPicPr>
          <p:nvPr/>
        </p:nvPicPr>
        <p:blipFill>
          <a:blip r:embed="rId2"/>
          <a:stretch>
            <a:fillRect/>
          </a:stretch>
        </p:blipFill>
        <p:spPr>
          <a:xfrm>
            <a:off x="0" y="701749"/>
            <a:ext cx="3444948" cy="1612128"/>
          </a:xfrm>
          <a:prstGeom prst="rect">
            <a:avLst/>
          </a:prstGeom>
        </p:spPr>
      </p:pic>
      <p:pic>
        <p:nvPicPr>
          <p:cNvPr id="5" name="Εικόνα 4">
            <a:extLst>
              <a:ext uri="{FF2B5EF4-FFF2-40B4-BE49-F238E27FC236}">
                <a16:creationId xmlns:a16="http://schemas.microsoft.com/office/drawing/2014/main" id="{28615DBF-6F68-4194-91C3-0D16786F483E}"/>
              </a:ext>
            </a:extLst>
          </p:cNvPr>
          <p:cNvPicPr>
            <a:picLocks noChangeAspect="1"/>
          </p:cNvPicPr>
          <p:nvPr/>
        </p:nvPicPr>
        <p:blipFill>
          <a:blip r:embed="rId3"/>
          <a:stretch>
            <a:fillRect/>
          </a:stretch>
        </p:blipFill>
        <p:spPr>
          <a:xfrm>
            <a:off x="0" y="4274289"/>
            <a:ext cx="3444948" cy="2583711"/>
          </a:xfrm>
          <a:prstGeom prst="rect">
            <a:avLst/>
          </a:prstGeom>
        </p:spPr>
      </p:pic>
    </p:spTree>
    <p:extLst>
      <p:ext uri="{BB962C8B-B14F-4D97-AF65-F5344CB8AC3E}">
        <p14:creationId xmlns:p14="http://schemas.microsoft.com/office/powerpoint/2010/main" val="1631684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CFF539-DDB9-4DC9-814E-D99E0ABC775D}"/>
              </a:ext>
            </a:extLst>
          </p:cNvPr>
          <p:cNvSpPr>
            <a:spLocks noGrp="1"/>
          </p:cNvSpPr>
          <p:nvPr>
            <p:ph type="title"/>
          </p:nvPr>
        </p:nvSpPr>
        <p:spPr/>
        <p:txBody>
          <a:bodyPr/>
          <a:lstStyle/>
          <a:p>
            <a:r>
              <a:rPr lang="en-US" dirty="0"/>
              <a:t>p. 76,77</a:t>
            </a:r>
            <a:endParaRPr lang="el-GR" dirty="0"/>
          </a:p>
        </p:txBody>
      </p:sp>
      <p:sp>
        <p:nvSpPr>
          <p:cNvPr id="3" name="TextBox 2">
            <a:extLst>
              <a:ext uri="{FF2B5EF4-FFF2-40B4-BE49-F238E27FC236}">
                <a16:creationId xmlns:a16="http://schemas.microsoft.com/office/drawing/2014/main" id="{93BB2595-FF6B-48B0-A4BB-704BA4B39164}"/>
              </a:ext>
            </a:extLst>
          </p:cNvPr>
          <p:cNvSpPr txBox="1"/>
          <p:nvPr/>
        </p:nvSpPr>
        <p:spPr>
          <a:xfrm>
            <a:off x="3965944" y="691116"/>
            <a:ext cx="7559749" cy="5632311"/>
          </a:xfrm>
          <a:prstGeom prst="rect">
            <a:avLst/>
          </a:prstGeom>
          <a:noFill/>
        </p:spPr>
        <p:txBody>
          <a:bodyPr wrap="square" rtlCol="0">
            <a:spAutoFit/>
          </a:bodyPr>
          <a:lstStyle/>
          <a:p>
            <a:r>
              <a:rPr lang="en-US" b="1" u="sng" dirty="0"/>
              <a:t>Seagoing Tugs</a:t>
            </a:r>
          </a:p>
          <a:p>
            <a:r>
              <a:rPr lang="en-US" dirty="0"/>
              <a:t>They used for </a:t>
            </a:r>
            <a:r>
              <a:rPr lang="en-US" b="1" dirty="0"/>
              <a:t>salvage, towing, anchor handling </a:t>
            </a:r>
            <a:r>
              <a:rPr lang="en-US" dirty="0"/>
              <a:t>in the offshore industry. </a:t>
            </a:r>
          </a:p>
          <a:p>
            <a:endParaRPr lang="en-US" dirty="0"/>
          </a:p>
          <a:p>
            <a:r>
              <a:rPr lang="en-US" b="1" u="sng" dirty="0"/>
              <a:t>Escort tugs </a:t>
            </a:r>
            <a:r>
              <a:rPr lang="en-US" dirty="0"/>
              <a:t>operated in confined </a:t>
            </a:r>
            <a:r>
              <a:rPr lang="en-US" b="1" dirty="0"/>
              <a:t>coastal waters </a:t>
            </a:r>
            <a:r>
              <a:rPr lang="en-US" dirty="0"/>
              <a:t>and are small seagoing tugs that can push or pull a large ship away from a dangerous waters. </a:t>
            </a:r>
          </a:p>
          <a:p>
            <a:endParaRPr lang="en-US" dirty="0"/>
          </a:p>
          <a:p>
            <a:r>
              <a:rPr lang="en-US" b="1" u="sng" dirty="0"/>
              <a:t>VTS vessels </a:t>
            </a:r>
            <a:r>
              <a:rPr lang="en-US" dirty="0"/>
              <a:t>or Vessel Traffic Service vessels control the shipping using a shore-radar system and radio communication. </a:t>
            </a:r>
          </a:p>
          <a:p>
            <a:endParaRPr lang="en-US" dirty="0"/>
          </a:p>
          <a:p>
            <a:r>
              <a:rPr lang="en-US" b="1" u="sng" dirty="0"/>
              <a:t>Reefers</a:t>
            </a:r>
            <a:r>
              <a:rPr lang="en-US" dirty="0"/>
              <a:t> are ships with refrigerators.</a:t>
            </a:r>
          </a:p>
          <a:p>
            <a:endParaRPr lang="en-US" dirty="0"/>
          </a:p>
          <a:p>
            <a:r>
              <a:rPr lang="en-US" b="1" u="sng" dirty="0"/>
              <a:t>Icebreakers</a:t>
            </a:r>
            <a:r>
              <a:rPr lang="en-US" dirty="0"/>
              <a:t> are used to break ice. </a:t>
            </a:r>
          </a:p>
          <a:p>
            <a:endParaRPr lang="en-US" dirty="0"/>
          </a:p>
          <a:p>
            <a:r>
              <a:rPr lang="en-US" b="1" u="sng" dirty="0"/>
              <a:t>Dredgers</a:t>
            </a:r>
            <a:r>
              <a:rPr lang="en-US" dirty="0"/>
              <a:t> are designed for dredging harbors or other bodies of water.</a:t>
            </a:r>
          </a:p>
          <a:p>
            <a:endParaRPr lang="en-US" dirty="0"/>
          </a:p>
          <a:p>
            <a:r>
              <a:rPr lang="en-US" b="1" u="sng" dirty="0"/>
              <a:t>Pilot ships </a:t>
            </a:r>
            <a:r>
              <a:rPr lang="en-US" dirty="0"/>
              <a:t>are used  to transport maritime pilots between land and the inbound or outbound ships that they are piloting.</a:t>
            </a:r>
          </a:p>
          <a:p>
            <a:endParaRPr lang="en-US" dirty="0"/>
          </a:p>
          <a:p>
            <a:r>
              <a:rPr lang="en-US" b="1" u="sng" dirty="0"/>
              <a:t>Lightships</a:t>
            </a:r>
            <a:r>
              <a:rPr lang="en-US" dirty="0"/>
              <a:t> are ships that act as lighthouses.</a:t>
            </a:r>
          </a:p>
          <a:p>
            <a:endParaRPr lang="el-GR" dirty="0"/>
          </a:p>
        </p:txBody>
      </p:sp>
      <p:pic>
        <p:nvPicPr>
          <p:cNvPr id="4" name="Εικόνα 3">
            <a:extLst>
              <a:ext uri="{FF2B5EF4-FFF2-40B4-BE49-F238E27FC236}">
                <a16:creationId xmlns:a16="http://schemas.microsoft.com/office/drawing/2014/main" id="{C415F86B-7CDC-4F16-A4BA-B8CE9F285AD6}"/>
              </a:ext>
            </a:extLst>
          </p:cNvPr>
          <p:cNvPicPr>
            <a:picLocks noChangeAspect="1"/>
          </p:cNvPicPr>
          <p:nvPr/>
        </p:nvPicPr>
        <p:blipFill>
          <a:blip r:embed="rId2"/>
          <a:stretch>
            <a:fillRect/>
          </a:stretch>
        </p:blipFill>
        <p:spPr>
          <a:xfrm>
            <a:off x="0" y="63795"/>
            <a:ext cx="1860698" cy="1676400"/>
          </a:xfrm>
          <a:prstGeom prst="rect">
            <a:avLst/>
          </a:prstGeom>
        </p:spPr>
      </p:pic>
      <p:pic>
        <p:nvPicPr>
          <p:cNvPr id="5" name="Εικόνα 4">
            <a:extLst>
              <a:ext uri="{FF2B5EF4-FFF2-40B4-BE49-F238E27FC236}">
                <a16:creationId xmlns:a16="http://schemas.microsoft.com/office/drawing/2014/main" id="{9AB2C3A8-7992-4A2F-84F6-DE789A6F1584}"/>
              </a:ext>
            </a:extLst>
          </p:cNvPr>
          <p:cNvPicPr>
            <a:picLocks noChangeAspect="1"/>
          </p:cNvPicPr>
          <p:nvPr/>
        </p:nvPicPr>
        <p:blipFill>
          <a:blip r:embed="rId3"/>
          <a:stretch>
            <a:fillRect/>
          </a:stretch>
        </p:blipFill>
        <p:spPr>
          <a:xfrm>
            <a:off x="48940" y="5455042"/>
            <a:ext cx="3195075" cy="1514475"/>
          </a:xfrm>
          <a:prstGeom prst="rect">
            <a:avLst/>
          </a:prstGeom>
        </p:spPr>
      </p:pic>
      <p:pic>
        <p:nvPicPr>
          <p:cNvPr id="6" name="Εικόνα 5">
            <a:extLst>
              <a:ext uri="{FF2B5EF4-FFF2-40B4-BE49-F238E27FC236}">
                <a16:creationId xmlns:a16="http://schemas.microsoft.com/office/drawing/2014/main" id="{2173172C-80A5-4C12-A171-94A9ED15D2E3}"/>
              </a:ext>
            </a:extLst>
          </p:cNvPr>
          <p:cNvPicPr>
            <a:picLocks noChangeAspect="1"/>
          </p:cNvPicPr>
          <p:nvPr/>
        </p:nvPicPr>
        <p:blipFill>
          <a:blip r:embed="rId4"/>
          <a:stretch>
            <a:fillRect/>
          </a:stretch>
        </p:blipFill>
        <p:spPr>
          <a:xfrm>
            <a:off x="8792682" y="2707171"/>
            <a:ext cx="2857500" cy="1600200"/>
          </a:xfrm>
          <a:prstGeom prst="rect">
            <a:avLst/>
          </a:prstGeom>
        </p:spPr>
      </p:pic>
      <p:pic>
        <p:nvPicPr>
          <p:cNvPr id="7" name="Εικόνα 6">
            <a:extLst>
              <a:ext uri="{FF2B5EF4-FFF2-40B4-BE49-F238E27FC236}">
                <a16:creationId xmlns:a16="http://schemas.microsoft.com/office/drawing/2014/main" id="{3F2A4CD7-C0E3-4A36-89C9-03CD4575A7D5}"/>
              </a:ext>
            </a:extLst>
          </p:cNvPr>
          <p:cNvPicPr>
            <a:picLocks noChangeAspect="1"/>
          </p:cNvPicPr>
          <p:nvPr/>
        </p:nvPicPr>
        <p:blipFill>
          <a:blip r:embed="rId5"/>
          <a:stretch>
            <a:fillRect/>
          </a:stretch>
        </p:blipFill>
        <p:spPr>
          <a:xfrm>
            <a:off x="8920273" y="5183372"/>
            <a:ext cx="2857500" cy="1600200"/>
          </a:xfrm>
          <a:prstGeom prst="rect">
            <a:avLst/>
          </a:prstGeom>
        </p:spPr>
      </p:pic>
      <p:pic>
        <p:nvPicPr>
          <p:cNvPr id="8" name="Εικόνα 7">
            <a:extLst>
              <a:ext uri="{FF2B5EF4-FFF2-40B4-BE49-F238E27FC236}">
                <a16:creationId xmlns:a16="http://schemas.microsoft.com/office/drawing/2014/main" id="{CE80493A-49D7-4235-9DB9-94866BEE912B}"/>
              </a:ext>
            </a:extLst>
          </p:cNvPr>
          <p:cNvPicPr>
            <a:picLocks noChangeAspect="1"/>
          </p:cNvPicPr>
          <p:nvPr/>
        </p:nvPicPr>
        <p:blipFill>
          <a:blip r:embed="rId6"/>
          <a:stretch>
            <a:fillRect/>
          </a:stretch>
        </p:blipFill>
        <p:spPr>
          <a:xfrm>
            <a:off x="13279" y="3741211"/>
            <a:ext cx="2947483" cy="1476198"/>
          </a:xfrm>
          <a:prstGeom prst="rect">
            <a:avLst/>
          </a:prstGeom>
        </p:spPr>
      </p:pic>
      <p:pic>
        <p:nvPicPr>
          <p:cNvPr id="9" name="Εικόνα 8">
            <a:extLst>
              <a:ext uri="{FF2B5EF4-FFF2-40B4-BE49-F238E27FC236}">
                <a16:creationId xmlns:a16="http://schemas.microsoft.com/office/drawing/2014/main" id="{2FF74F6D-B6B4-4E29-8D88-9D53BEF7BE87}"/>
              </a:ext>
            </a:extLst>
          </p:cNvPr>
          <p:cNvPicPr>
            <a:picLocks noChangeAspect="1"/>
          </p:cNvPicPr>
          <p:nvPr/>
        </p:nvPicPr>
        <p:blipFill>
          <a:blip r:embed="rId7"/>
          <a:stretch>
            <a:fillRect/>
          </a:stretch>
        </p:blipFill>
        <p:spPr>
          <a:xfrm>
            <a:off x="1772957" y="1853826"/>
            <a:ext cx="1681670" cy="1600200"/>
          </a:xfrm>
          <a:prstGeom prst="rect">
            <a:avLst/>
          </a:prstGeom>
        </p:spPr>
      </p:pic>
    </p:spTree>
    <p:extLst>
      <p:ext uri="{BB962C8B-B14F-4D97-AF65-F5344CB8AC3E}">
        <p14:creationId xmlns:p14="http://schemas.microsoft.com/office/powerpoint/2010/main" val="246652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BE1792-08CE-4EE5-9E08-B29F5E4FCCBC}"/>
              </a:ext>
            </a:extLst>
          </p:cNvPr>
          <p:cNvSpPr>
            <a:spLocks noGrp="1"/>
          </p:cNvSpPr>
          <p:nvPr>
            <p:ph type="title"/>
          </p:nvPr>
        </p:nvSpPr>
        <p:spPr/>
        <p:txBody>
          <a:bodyPr/>
          <a:lstStyle/>
          <a:p>
            <a:r>
              <a:rPr lang="en-US" dirty="0"/>
              <a:t>Other types of ships</a:t>
            </a:r>
            <a:endParaRPr lang="el-GR" dirty="0"/>
          </a:p>
        </p:txBody>
      </p:sp>
      <p:sp>
        <p:nvSpPr>
          <p:cNvPr id="5" name="TextBox 4">
            <a:extLst>
              <a:ext uri="{FF2B5EF4-FFF2-40B4-BE49-F238E27FC236}">
                <a16:creationId xmlns:a16="http://schemas.microsoft.com/office/drawing/2014/main" id="{11303918-C53A-4A28-91E8-5B08DE8B228B}"/>
              </a:ext>
            </a:extLst>
          </p:cNvPr>
          <p:cNvSpPr txBox="1"/>
          <p:nvPr/>
        </p:nvSpPr>
        <p:spPr>
          <a:xfrm>
            <a:off x="3625702" y="839443"/>
            <a:ext cx="5542221" cy="5355312"/>
          </a:xfrm>
          <a:prstGeom prst="rect">
            <a:avLst/>
          </a:prstGeom>
          <a:noFill/>
        </p:spPr>
        <p:txBody>
          <a:bodyPr wrap="square">
            <a:spAutoFit/>
          </a:bodyPr>
          <a:lstStyle/>
          <a:p>
            <a:r>
              <a:rPr lang="en-US" dirty="0"/>
              <a:t>A </a:t>
            </a:r>
            <a:r>
              <a:rPr lang="en-US" b="1" u="sng" dirty="0"/>
              <a:t>weather ship</a:t>
            </a:r>
            <a:r>
              <a:rPr lang="en-US" dirty="0"/>
              <a:t>, or ocean station vessel, was a ship stationed in the ocean for surface and upper air meteorological </a:t>
            </a:r>
            <a:r>
              <a:rPr lang="en-US" b="1" dirty="0"/>
              <a:t>observations</a:t>
            </a:r>
            <a:r>
              <a:rPr lang="en-US" dirty="0"/>
              <a:t> for use in weather forecasting.</a:t>
            </a:r>
          </a:p>
          <a:p>
            <a:r>
              <a:rPr lang="en-US" dirty="0"/>
              <a:t>A </a:t>
            </a:r>
            <a:r>
              <a:rPr lang="en-US" b="1" u="sng" dirty="0"/>
              <a:t>SAR </a:t>
            </a:r>
            <a:r>
              <a:rPr lang="en-US" dirty="0"/>
              <a:t>vessel is used for search and rescue. </a:t>
            </a:r>
          </a:p>
          <a:p>
            <a:r>
              <a:rPr lang="en-US" dirty="0"/>
              <a:t>A </a:t>
            </a:r>
            <a:r>
              <a:rPr lang="en-US" b="1" u="sng" dirty="0"/>
              <a:t>cable layer </a:t>
            </a:r>
            <a:r>
              <a:rPr lang="en-US" dirty="0"/>
              <a:t>vessel  is designed to </a:t>
            </a:r>
            <a:r>
              <a:rPr lang="en-US" b="1" dirty="0"/>
              <a:t>lay</a:t>
            </a:r>
            <a:r>
              <a:rPr lang="en-US" dirty="0"/>
              <a:t> new cables.</a:t>
            </a:r>
          </a:p>
          <a:p>
            <a:r>
              <a:rPr lang="en-US" dirty="0"/>
              <a:t>A </a:t>
            </a:r>
            <a:r>
              <a:rPr lang="en-US" b="1" u="sng" dirty="0"/>
              <a:t>supply ship </a:t>
            </a:r>
            <a:r>
              <a:rPr lang="en-US" dirty="0"/>
              <a:t>is used to bring supplies to the vessel. </a:t>
            </a:r>
          </a:p>
          <a:p>
            <a:r>
              <a:rPr lang="en-US" dirty="0"/>
              <a:t>A</a:t>
            </a:r>
            <a:r>
              <a:rPr lang="en-US" u="sng" dirty="0"/>
              <a:t> </a:t>
            </a:r>
            <a:r>
              <a:rPr lang="en-US" b="1" u="sng" dirty="0"/>
              <a:t>barge  </a:t>
            </a:r>
            <a:r>
              <a:rPr lang="en-US" dirty="0"/>
              <a:t>is a shoal-draft flat-bottomed boat, built mainly for river and canal transport of bulk goods. </a:t>
            </a:r>
          </a:p>
          <a:p>
            <a:r>
              <a:rPr lang="en-US" dirty="0"/>
              <a:t>A </a:t>
            </a:r>
            <a:r>
              <a:rPr lang="en-US" b="1" u="sng" dirty="0"/>
              <a:t>heavy-lift ship </a:t>
            </a:r>
            <a:r>
              <a:rPr lang="en-US" dirty="0"/>
              <a:t>is a vessel designed to move very large loads that cannot be handled by normal ships. They are of two types:</a:t>
            </a:r>
          </a:p>
          <a:p>
            <a:r>
              <a:rPr lang="en-US" dirty="0"/>
              <a:t>- </a:t>
            </a:r>
            <a:r>
              <a:rPr lang="en-US" b="1" dirty="0"/>
              <a:t>Semi-submersible</a:t>
            </a:r>
            <a:r>
              <a:rPr lang="en-US" dirty="0"/>
              <a:t> ships that take on water ballast to allow the load—usually another vessel—to be floated over the deck, whereupon the ballast is jettisoned and the ship's deck and cargo raised above the waterline.</a:t>
            </a:r>
          </a:p>
          <a:p>
            <a:r>
              <a:rPr lang="en-US" dirty="0"/>
              <a:t>- </a:t>
            </a:r>
            <a:r>
              <a:rPr lang="en-US" b="1" dirty="0"/>
              <a:t>Project</a:t>
            </a:r>
            <a:r>
              <a:rPr lang="en-US" dirty="0"/>
              <a:t> cargo ships that use at least one heavy-lift crane for handling heavy cargo and </a:t>
            </a:r>
            <a:r>
              <a:rPr lang="en-US" b="1" dirty="0"/>
              <a:t>sufficient ballast </a:t>
            </a:r>
            <a:r>
              <a:rPr lang="en-US" dirty="0"/>
              <a:t>to </a:t>
            </a:r>
            <a:r>
              <a:rPr lang="en-US" b="1" dirty="0"/>
              <a:t>assure stability </a:t>
            </a:r>
            <a:r>
              <a:rPr lang="en-US" dirty="0"/>
              <a:t>and </a:t>
            </a:r>
            <a:r>
              <a:rPr lang="en-US" b="1" dirty="0"/>
              <a:t>sea-keeping properties.</a:t>
            </a:r>
          </a:p>
        </p:txBody>
      </p:sp>
      <p:pic>
        <p:nvPicPr>
          <p:cNvPr id="6" name="Εικόνα 5">
            <a:extLst>
              <a:ext uri="{FF2B5EF4-FFF2-40B4-BE49-F238E27FC236}">
                <a16:creationId xmlns:a16="http://schemas.microsoft.com/office/drawing/2014/main" id="{39BC0817-9525-404B-BD75-BBF6F5993F4B}"/>
              </a:ext>
            </a:extLst>
          </p:cNvPr>
          <p:cNvPicPr>
            <a:picLocks noChangeAspect="1"/>
          </p:cNvPicPr>
          <p:nvPr/>
        </p:nvPicPr>
        <p:blipFill>
          <a:blip r:embed="rId2"/>
          <a:stretch>
            <a:fillRect/>
          </a:stretch>
        </p:blipFill>
        <p:spPr>
          <a:xfrm>
            <a:off x="8779391" y="58393"/>
            <a:ext cx="2933700" cy="1562100"/>
          </a:xfrm>
          <a:prstGeom prst="rect">
            <a:avLst/>
          </a:prstGeom>
        </p:spPr>
      </p:pic>
      <p:pic>
        <p:nvPicPr>
          <p:cNvPr id="7" name="Εικόνα 6">
            <a:extLst>
              <a:ext uri="{FF2B5EF4-FFF2-40B4-BE49-F238E27FC236}">
                <a16:creationId xmlns:a16="http://schemas.microsoft.com/office/drawing/2014/main" id="{AE974BC1-212D-4675-A17F-F366408E7C41}"/>
              </a:ext>
            </a:extLst>
          </p:cNvPr>
          <p:cNvPicPr>
            <a:picLocks noChangeAspect="1"/>
          </p:cNvPicPr>
          <p:nvPr/>
        </p:nvPicPr>
        <p:blipFill>
          <a:blip r:embed="rId3"/>
          <a:stretch>
            <a:fillRect/>
          </a:stretch>
        </p:blipFill>
        <p:spPr>
          <a:xfrm>
            <a:off x="0" y="762553"/>
            <a:ext cx="2143125" cy="2143125"/>
          </a:xfrm>
          <a:prstGeom prst="rect">
            <a:avLst/>
          </a:prstGeom>
        </p:spPr>
      </p:pic>
      <p:pic>
        <p:nvPicPr>
          <p:cNvPr id="8" name="Εικόνα 7">
            <a:extLst>
              <a:ext uri="{FF2B5EF4-FFF2-40B4-BE49-F238E27FC236}">
                <a16:creationId xmlns:a16="http://schemas.microsoft.com/office/drawing/2014/main" id="{1B82992A-DF91-490B-ACE7-0D3175978D5B}"/>
              </a:ext>
            </a:extLst>
          </p:cNvPr>
          <p:cNvPicPr>
            <a:picLocks noChangeAspect="1"/>
          </p:cNvPicPr>
          <p:nvPr/>
        </p:nvPicPr>
        <p:blipFill>
          <a:blip r:embed="rId4"/>
          <a:stretch>
            <a:fillRect/>
          </a:stretch>
        </p:blipFill>
        <p:spPr>
          <a:xfrm>
            <a:off x="9550916" y="1620493"/>
            <a:ext cx="2162175" cy="2114550"/>
          </a:xfrm>
          <a:prstGeom prst="rect">
            <a:avLst/>
          </a:prstGeom>
        </p:spPr>
      </p:pic>
      <p:pic>
        <p:nvPicPr>
          <p:cNvPr id="10" name="Εικόνα 9">
            <a:extLst>
              <a:ext uri="{FF2B5EF4-FFF2-40B4-BE49-F238E27FC236}">
                <a16:creationId xmlns:a16="http://schemas.microsoft.com/office/drawing/2014/main" id="{B393E595-BD85-48EA-B477-D9464132C350}"/>
              </a:ext>
            </a:extLst>
          </p:cNvPr>
          <p:cNvPicPr>
            <a:picLocks noChangeAspect="1"/>
          </p:cNvPicPr>
          <p:nvPr/>
        </p:nvPicPr>
        <p:blipFill>
          <a:blip r:embed="rId5"/>
          <a:stretch>
            <a:fillRect/>
          </a:stretch>
        </p:blipFill>
        <p:spPr>
          <a:xfrm>
            <a:off x="-10633" y="3952324"/>
            <a:ext cx="2838893" cy="2129170"/>
          </a:xfrm>
          <a:prstGeom prst="rect">
            <a:avLst/>
          </a:prstGeom>
        </p:spPr>
      </p:pic>
      <p:pic>
        <p:nvPicPr>
          <p:cNvPr id="11" name="Εικόνα 10">
            <a:extLst>
              <a:ext uri="{FF2B5EF4-FFF2-40B4-BE49-F238E27FC236}">
                <a16:creationId xmlns:a16="http://schemas.microsoft.com/office/drawing/2014/main" id="{17F96565-E341-4840-87B4-CB84DE0F2FBC}"/>
              </a:ext>
            </a:extLst>
          </p:cNvPr>
          <p:cNvPicPr>
            <a:picLocks noChangeAspect="1"/>
          </p:cNvPicPr>
          <p:nvPr/>
        </p:nvPicPr>
        <p:blipFill>
          <a:blip r:embed="rId6"/>
          <a:stretch>
            <a:fillRect/>
          </a:stretch>
        </p:blipFill>
        <p:spPr>
          <a:xfrm>
            <a:off x="9093716" y="3735043"/>
            <a:ext cx="2619375" cy="1743075"/>
          </a:xfrm>
          <a:prstGeom prst="rect">
            <a:avLst/>
          </a:prstGeom>
        </p:spPr>
      </p:pic>
      <p:pic>
        <p:nvPicPr>
          <p:cNvPr id="12" name="Εικόνα 11">
            <a:extLst>
              <a:ext uri="{FF2B5EF4-FFF2-40B4-BE49-F238E27FC236}">
                <a16:creationId xmlns:a16="http://schemas.microsoft.com/office/drawing/2014/main" id="{54D7774A-095C-4706-AE6F-45CB150F94C1}"/>
              </a:ext>
            </a:extLst>
          </p:cNvPr>
          <p:cNvPicPr>
            <a:picLocks noChangeAspect="1"/>
          </p:cNvPicPr>
          <p:nvPr/>
        </p:nvPicPr>
        <p:blipFill>
          <a:blip r:embed="rId7"/>
          <a:stretch>
            <a:fillRect/>
          </a:stretch>
        </p:blipFill>
        <p:spPr>
          <a:xfrm>
            <a:off x="9093716" y="5237507"/>
            <a:ext cx="2619375" cy="1563124"/>
          </a:xfrm>
          <a:prstGeom prst="rect">
            <a:avLst/>
          </a:prstGeom>
        </p:spPr>
      </p:pic>
    </p:spTree>
    <p:extLst>
      <p:ext uri="{BB962C8B-B14F-4D97-AF65-F5344CB8AC3E}">
        <p14:creationId xmlns:p14="http://schemas.microsoft.com/office/powerpoint/2010/main" val="1415858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F61C2F-DC36-456E-9615-B5722BF13382}"/>
              </a:ext>
            </a:extLst>
          </p:cNvPr>
          <p:cNvSpPr>
            <a:spLocks noGrp="1"/>
          </p:cNvSpPr>
          <p:nvPr>
            <p:ph type="title"/>
          </p:nvPr>
        </p:nvSpPr>
        <p:spPr/>
        <p:txBody>
          <a:bodyPr/>
          <a:lstStyle/>
          <a:p>
            <a:r>
              <a:rPr lang="en-US" dirty="0"/>
              <a:t>p.78,79</a:t>
            </a:r>
            <a:endParaRPr lang="el-GR" dirty="0"/>
          </a:p>
        </p:txBody>
      </p:sp>
      <p:pic>
        <p:nvPicPr>
          <p:cNvPr id="3" name="Εικόνα 2">
            <a:extLst>
              <a:ext uri="{FF2B5EF4-FFF2-40B4-BE49-F238E27FC236}">
                <a16:creationId xmlns:a16="http://schemas.microsoft.com/office/drawing/2014/main" id="{6E1E8FC6-D1F8-4C1E-8680-398E51AED5D9}"/>
              </a:ext>
            </a:extLst>
          </p:cNvPr>
          <p:cNvPicPr>
            <a:picLocks noChangeAspect="1"/>
          </p:cNvPicPr>
          <p:nvPr/>
        </p:nvPicPr>
        <p:blipFill rotWithShape="1">
          <a:blip r:embed="rId2"/>
          <a:srcRect l="29388" t="16387" r="29797" b="69559"/>
          <a:stretch/>
        </p:blipFill>
        <p:spPr>
          <a:xfrm>
            <a:off x="3583172" y="400417"/>
            <a:ext cx="6166884" cy="1194467"/>
          </a:xfrm>
          <a:prstGeom prst="rect">
            <a:avLst/>
          </a:prstGeom>
        </p:spPr>
      </p:pic>
      <p:pic>
        <p:nvPicPr>
          <p:cNvPr id="5" name="Εικόνα 4">
            <a:extLst>
              <a:ext uri="{FF2B5EF4-FFF2-40B4-BE49-F238E27FC236}">
                <a16:creationId xmlns:a16="http://schemas.microsoft.com/office/drawing/2014/main" id="{CE293D1B-0458-42A8-90D5-A1F548C50067}"/>
              </a:ext>
            </a:extLst>
          </p:cNvPr>
          <p:cNvPicPr>
            <a:picLocks noChangeAspect="1"/>
          </p:cNvPicPr>
          <p:nvPr/>
        </p:nvPicPr>
        <p:blipFill rotWithShape="1">
          <a:blip r:embed="rId3"/>
          <a:srcRect t="76274"/>
          <a:stretch/>
        </p:blipFill>
        <p:spPr>
          <a:xfrm>
            <a:off x="3583172" y="1499191"/>
            <a:ext cx="6163590" cy="888122"/>
          </a:xfrm>
          <a:prstGeom prst="rect">
            <a:avLst/>
          </a:prstGeom>
        </p:spPr>
      </p:pic>
      <p:pic>
        <p:nvPicPr>
          <p:cNvPr id="6" name="Εικόνα 5">
            <a:extLst>
              <a:ext uri="{FF2B5EF4-FFF2-40B4-BE49-F238E27FC236}">
                <a16:creationId xmlns:a16="http://schemas.microsoft.com/office/drawing/2014/main" id="{00E6A5AA-B2D8-4C16-BE84-8CA9C4DD7227}"/>
              </a:ext>
            </a:extLst>
          </p:cNvPr>
          <p:cNvPicPr>
            <a:picLocks noChangeAspect="1"/>
          </p:cNvPicPr>
          <p:nvPr/>
        </p:nvPicPr>
        <p:blipFill rotWithShape="1">
          <a:blip r:embed="rId4"/>
          <a:srcRect l="30873" t="18914" r="28226" b="28217"/>
          <a:stretch/>
        </p:blipFill>
        <p:spPr>
          <a:xfrm>
            <a:off x="3763927" y="2387313"/>
            <a:ext cx="6612424" cy="4511320"/>
          </a:xfrm>
          <a:prstGeom prst="rect">
            <a:avLst/>
          </a:prstGeom>
        </p:spPr>
      </p:pic>
    </p:spTree>
    <p:extLst>
      <p:ext uri="{BB962C8B-B14F-4D97-AF65-F5344CB8AC3E}">
        <p14:creationId xmlns:p14="http://schemas.microsoft.com/office/powerpoint/2010/main" val="1352635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3ED655-F9F1-4755-8D44-7F15335A3C5C}"/>
              </a:ext>
            </a:extLst>
          </p:cNvPr>
          <p:cNvSpPr>
            <a:spLocks noGrp="1"/>
          </p:cNvSpPr>
          <p:nvPr>
            <p:ph type="title"/>
          </p:nvPr>
        </p:nvSpPr>
        <p:spPr/>
        <p:txBody>
          <a:bodyPr/>
          <a:lstStyle/>
          <a:p>
            <a:r>
              <a:rPr lang="en-US" dirty="0"/>
              <a:t>answers</a:t>
            </a:r>
            <a:endParaRPr lang="el-GR" dirty="0"/>
          </a:p>
        </p:txBody>
      </p:sp>
      <p:sp>
        <p:nvSpPr>
          <p:cNvPr id="5" name="TextBox 4">
            <a:extLst>
              <a:ext uri="{FF2B5EF4-FFF2-40B4-BE49-F238E27FC236}">
                <a16:creationId xmlns:a16="http://schemas.microsoft.com/office/drawing/2014/main" id="{36579C93-3176-4D01-8390-2C3A63F1D195}"/>
              </a:ext>
            </a:extLst>
          </p:cNvPr>
          <p:cNvSpPr txBox="1"/>
          <p:nvPr/>
        </p:nvSpPr>
        <p:spPr>
          <a:xfrm>
            <a:off x="4029740" y="659219"/>
            <a:ext cx="6241311" cy="2308324"/>
          </a:xfrm>
          <a:prstGeom prst="rect">
            <a:avLst/>
          </a:prstGeom>
          <a:noFill/>
        </p:spPr>
        <p:txBody>
          <a:bodyPr wrap="square" rtlCol="0">
            <a:spAutoFit/>
          </a:bodyPr>
          <a:lstStyle/>
          <a:p>
            <a:r>
              <a:rPr lang="en-US" dirty="0"/>
              <a:t>C. forecastle, holds, bosun store, laundry, mooring, quay, embarkation, rudder, heading</a:t>
            </a:r>
          </a:p>
          <a:p>
            <a:r>
              <a:rPr lang="en-US" dirty="0"/>
              <a:t>E. Containers, bulk, knots, TEU, capacity, width, length, route, vessel</a:t>
            </a:r>
          </a:p>
          <a:p>
            <a:r>
              <a:rPr lang="en-US" dirty="0"/>
              <a:t>F. Search and rescue, rescue coordination center, twenty equivalent unit, vessel traffic service, very high frequency, public address system, estimated time of arrival, ETD estimated time of departure, global positioning system</a:t>
            </a:r>
            <a:endParaRPr lang="el-GR" dirty="0"/>
          </a:p>
        </p:txBody>
      </p:sp>
    </p:spTree>
    <p:extLst>
      <p:ext uri="{BB962C8B-B14F-4D97-AF65-F5344CB8AC3E}">
        <p14:creationId xmlns:p14="http://schemas.microsoft.com/office/powerpoint/2010/main" val="2706776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2A3D05-9369-409A-A0DB-12F4614FC355}"/>
              </a:ext>
            </a:extLst>
          </p:cNvPr>
          <p:cNvSpPr>
            <a:spLocks noGrp="1"/>
          </p:cNvSpPr>
          <p:nvPr>
            <p:ph type="title"/>
          </p:nvPr>
        </p:nvSpPr>
        <p:spPr/>
        <p:txBody>
          <a:bodyPr/>
          <a:lstStyle/>
          <a:p>
            <a:r>
              <a:rPr lang="en-US" dirty="0"/>
              <a:t>p.54</a:t>
            </a:r>
            <a:endParaRPr lang="el-GR" dirty="0"/>
          </a:p>
        </p:txBody>
      </p:sp>
      <p:pic>
        <p:nvPicPr>
          <p:cNvPr id="4" name="Θέση περιεχομένου 3">
            <a:extLst>
              <a:ext uri="{FF2B5EF4-FFF2-40B4-BE49-F238E27FC236}">
                <a16:creationId xmlns:a16="http://schemas.microsoft.com/office/drawing/2014/main" id="{6608E513-D4AC-42D1-B29D-9872C942B0D2}"/>
              </a:ext>
            </a:extLst>
          </p:cNvPr>
          <p:cNvPicPr>
            <a:picLocks noGrp="1" noChangeAspect="1"/>
          </p:cNvPicPr>
          <p:nvPr>
            <p:ph idx="1"/>
          </p:nvPr>
        </p:nvPicPr>
        <p:blipFill rotWithShape="1">
          <a:blip r:embed="rId2"/>
          <a:srcRect l="30447" t="19495" r="25560" b="31667"/>
          <a:stretch/>
        </p:blipFill>
        <p:spPr>
          <a:xfrm>
            <a:off x="3587643" y="896099"/>
            <a:ext cx="8112428" cy="5065801"/>
          </a:xfrm>
          <a:prstGeom prst="rect">
            <a:avLst/>
          </a:prstGeom>
        </p:spPr>
      </p:pic>
    </p:spTree>
    <p:extLst>
      <p:ext uri="{BB962C8B-B14F-4D97-AF65-F5344CB8AC3E}">
        <p14:creationId xmlns:p14="http://schemas.microsoft.com/office/powerpoint/2010/main" val="3299002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E8CCB1-0B11-498D-A424-618E24CB5E0F}"/>
              </a:ext>
            </a:extLst>
          </p:cNvPr>
          <p:cNvSpPr>
            <a:spLocks noGrp="1"/>
          </p:cNvSpPr>
          <p:nvPr>
            <p:ph type="title"/>
          </p:nvPr>
        </p:nvSpPr>
        <p:spPr/>
        <p:txBody>
          <a:bodyPr/>
          <a:lstStyle/>
          <a:p>
            <a:r>
              <a:rPr lang="en-US" dirty="0"/>
              <a:t>p. 80 </a:t>
            </a:r>
            <a:br>
              <a:rPr lang="en-US" dirty="0"/>
            </a:br>
            <a:r>
              <a:rPr lang="en-US" dirty="0"/>
              <a:t>also found in IMO book</a:t>
            </a:r>
            <a:endParaRPr lang="el-GR" dirty="0"/>
          </a:p>
        </p:txBody>
      </p:sp>
      <p:pic>
        <p:nvPicPr>
          <p:cNvPr id="3" name="Εικόνα 2">
            <a:extLst>
              <a:ext uri="{FF2B5EF4-FFF2-40B4-BE49-F238E27FC236}">
                <a16:creationId xmlns:a16="http://schemas.microsoft.com/office/drawing/2014/main" id="{4F3B3087-766D-4F0C-AE9C-A9FBF40E4E00}"/>
              </a:ext>
            </a:extLst>
          </p:cNvPr>
          <p:cNvPicPr>
            <a:picLocks noChangeAspect="1"/>
          </p:cNvPicPr>
          <p:nvPr/>
        </p:nvPicPr>
        <p:blipFill rotWithShape="1">
          <a:blip r:embed="rId2"/>
          <a:srcRect l="32006" t="15193" r="33198" b="4651"/>
          <a:stretch/>
        </p:blipFill>
        <p:spPr>
          <a:xfrm>
            <a:off x="3902149" y="174040"/>
            <a:ext cx="5089452" cy="6594602"/>
          </a:xfrm>
          <a:prstGeom prst="rect">
            <a:avLst/>
          </a:prstGeom>
        </p:spPr>
      </p:pic>
    </p:spTree>
    <p:extLst>
      <p:ext uri="{BB962C8B-B14F-4D97-AF65-F5344CB8AC3E}">
        <p14:creationId xmlns:p14="http://schemas.microsoft.com/office/powerpoint/2010/main" val="2980279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1910C9-C05B-4423-B7D8-73F950F9436F}"/>
              </a:ext>
            </a:extLst>
          </p:cNvPr>
          <p:cNvSpPr>
            <a:spLocks noGrp="1"/>
          </p:cNvSpPr>
          <p:nvPr>
            <p:ph type="title"/>
          </p:nvPr>
        </p:nvSpPr>
        <p:spPr/>
        <p:txBody>
          <a:bodyPr>
            <a:normAutofit/>
          </a:bodyPr>
          <a:lstStyle/>
          <a:p>
            <a:r>
              <a:rPr lang="en-US" sz="2800" dirty="0"/>
              <a:t>Answers </a:t>
            </a:r>
            <a:br>
              <a:rPr lang="en-US" sz="2800" dirty="0"/>
            </a:br>
            <a:r>
              <a:rPr lang="en-US" sz="2800" dirty="0"/>
              <a:t>bow, ahead, tug, forecastle, starboard bow, forward, starboard, bridge, aft, starboard quarter, stern, astern, port quarter, </a:t>
            </a:r>
            <a:r>
              <a:rPr lang="en-US" sz="2800"/>
              <a:t>port,</a:t>
            </a:r>
            <a:br>
              <a:rPr lang="en-US" sz="2800"/>
            </a:br>
            <a:r>
              <a:rPr lang="en-US" sz="2800"/>
              <a:t>port </a:t>
            </a:r>
            <a:r>
              <a:rPr lang="en-US" sz="2800" dirty="0"/>
              <a:t>bow</a:t>
            </a:r>
            <a:endParaRPr lang="el-GR" sz="2800" dirty="0"/>
          </a:p>
        </p:txBody>
      </p:sp>
    </p:spTree>
    <p:extLst>
      <p:ext uri="{BB962C8B-B14F-4D97-AF65-F5344CB8AC3E}">
        <p14:creationId xmlns:p14="http://schemas.microsoft.com/office/powerpoint/2010/main" val="3122673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EC9039-381B-4E03-80F0-77DD1BF35462}"/>
              </a:ext>
            </a:extLst>
          </p:cNvPr>
          <p:cNvSpPr>
            <a:spLocks noGrp="1"/>
          </p:cNvSpPr>
          <p:nvPr>
            <p:ph type="title"/>
          </p:nvPr>
        </p:nvSpPr>
        <p:spPr/>
        <p:txBody>
          <a:bodyPr/>
          <a:lstStyle/>
          <a:p>
            <a:r>
              <a:rPr lang="en-US" dirty="0"/>
              <a:t>p.54</a:t>
            </a:r>
            <a:endParaRPr lang="el-GR" dirty="0"/>
          </a:p>
        </p:txBody>
      </p:sp>
      <p:pic>
        <p:nvPicPr>
          <p:cNvPr id="4" name="Θέση περιεχομένου 3">
            <a:extLst>
              <a:ext uri="{FF2B5EF4-FFF2-40B4-BE49-F238E27FC236}">
                <a16:creationId xmlns:a16="http://schemas.microsoft.com/office/drawing/2014/main" id="{C66621F3-0C02-4642-9DE2-4B9BC536AF4E}"/>
              </a:ext>
            </a:extLst>
          </p:cNvPr>
          <p:cNvPicPr>
            <a:picLocks noGrp="1" noChangeAspect="1"/>
          </p:cNvPicPr>
          <p:nvPr>
            <p:ph idx="1"/>
          </p:nvPr>
        </p:nvPicPr>
        <p:blipFill rotWithShape="1">
          <a:blip r:embed="rId2"/>
          <a:srcRect l="28946" t="12519" r="28758" b="33218"/>
          <a:stretch/>
        </p:blipFill>
        <p:spPr>
          <a:xfrm>
            <a:off x="3657601" y="185943"/>
            <a:ext cx="7230140" cy="5217625"/>
          </a:xfrm>
          <a:prstGeom prst="rect">
            <a:avLst/>
          </a:prstGeom>
        </p:spPr>
      </p:pic>
      <p:pic>
        <p:nvPicPr>
          <p:cNvPr id="5" name="Εικόνα 4">
            <a:extLst>
              <a:ext uri="{FF2B5EF4-FFF2-40B4-BE49-F238E27FC236}">
                <a16:creationId xmlns:a16="http://schemas.microsoft.com/office/drawing/2014/main" id="{3683B731-FD97-4A76-B274-BCC330323B1F}"/>
              </a:ext>
            </a:extLst>
          </p:cNvPr>
          <p:cNvPicPr>
            <a:picLocks noChangeAspect="1"/>
          </p:cNvPicPr>
          <p:nvPr/>
        </p:nvPicPr>
        <p:blipFill rotWithShape="1">
          <a:blip r:embed="rId3"/>
          <a:srcRect l="31657" t="51318" r="30320" b="23411"/>
          <a:stretch/>
        </p:blipFill>
        <p:spPr>
          <a:xfrm>
            <a:off x="4359349" y="5013377"/>
            <a:ext cx="5890438" cy="1733108"/>
          </a:xfrm>
          <a:prstGeom prst="rect">
            <a:avLst/>
          </a:prstGeom>
        </p:spPr>
      </p:pic>
    </p:spTree>
    <p:extLst>
      <p:ext uri="{BB962C8B-B14F-4D97-AF65-F5344CB8AC3E}">
        <p14:creationId xmlns:p14="http://schemas.microsoft.com/office/powerpoint/2010/main" val="1775784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A9D2B1-0F05-4335-95D7-61E3CD51C541}"/>
              </a:ext>
            </a:extLst>
          </p:cNvPr>
          <p:cNvSpPr>
            <a:spLocks noGrp="1"/>
          </p:cNvSpPr>
          <p:nvPr>
            <p:ph type="title"/>
          </p:nvPr>
        </p:nvSpPr>
        <p:spPr/>
        <p:txBody>
          <a:bodyPr/>
          <a:lstStyle/>
          <a:p>
            <a:r>
              <a:rPr lang="en-US" dirty="0"/>
              <a:t>p.55</a:t>
            </a:r>
            <a:endParaRPr lang="el-GR" dirty="0"/>
          </a:p>
        </p:txBody>
      </p:sp>
      <p:pic>
        <p:nvPicPr>
          <p:cNvPr id="4" name="Θέση περιεχομένου 3">
            <a:extLst>
              <a:ext uri="{FF2B5EF4-FFF2-40B4-BE49-F238E27FC236}">
                <a16:creationId xmlns:a16="http://schemas.microsoft.com/office/drawing/2014/main" id="{BD3559F7-F187-4A2B-931D-70DDAEE7208D}"/>
              </a:ext>
            </a:extLst>
          </p:cNvPr>
          <p:cNvPicPr>
            <a:picLocks noGrp="1" noChangeAspect="1"/>
          </p:cNvPicPr>
          <p:nvPr>
            <p:ph idx="1"/>
          </p:nvPr>
        </p:nvPicPr>
        <p:blipFill rotWithShape="1">
          <a:blip r:embed="rId2"/>
          <a:srcRect l="29381" t="18462" r="28323" b="5052"/>
          <a:stretch/>
        </p:blipFill>
        <p:spPr>
          <a:xfrm>
            <a:off x="5390708" y="475066"/>
            <a:ext cx="6397256" cy="6507177"/>
          </a:xfrm>
          <a:prstGeom prst="rect">
            <a:avLst/>
          </a:prstGeom>
        </p:spPr>
      </p:pic>
      <p:pic>
        <p:nvPicPr>
          <p:cNvPr id="5" name="Εικόνα 4">
            <a:extLst>
              <a:ext uri="{FF2B5EF4-FFF2-40B4-BE49-F238E27FC236}">
                <a16:creationId xmlns:a16="http://schemas.microsoft.com/office/drawing/2014/main" id="{378D4A35-84F1-4415-BC90-84259AECA750}"/>
              </a:ext>
            </a:extLst>
          </p:cNvPr>
          <p:cNvPicPr>
            <a:picLocks noChangeAspect="1"/>
          </p:cNvPicPr>
          <p:nvPr/>
        </p:nvPicPr>
        <p:blipFill rotWithShape="1">
          <a:blip r:embed="rId3"/>
          <a:srcRect l="30698" t="35194" r="31279" b="29613"/>
          <a:stretch/>
        </p:blipFill>
        <p:spPr>
          <a:xfrm>
            <a:off x="0" y="0"/>
            <a:ext cx="5390708" cy="2806630"/>
          </a:xfrm>
          <a:prstGeom prst="rect">
            <a:avLst/>
          </a:prstGeom>
        </p:spPr>
      </p:pic>
    </p:spTree>
    <p:extLst>
      <p:ext uri="{BB962C8B-B14F-4D97-AF65-F5344CB8AC3E}">
        <p14:creationId xmlns:p14="http://schemas.microsoft.com/office/powerpoint/2010/main" val="2608654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B4397C-B1AA-4AE8-A6BF-7E68B9E33FFA}"/>
              </a:ext>
            </a:extLst>
          </p:cNvPr>
          <p:cNvSpPr>
            <a:spLocks noGrp="1"/>
          </p:cNvSpPr>
          <p:nvPr>
            <p:ph type="title"/>
          </p:nvPr>
        </p:nvSpPr>
        <p:spPr/>
        <p:txBody>
          <a:bodyPr/>
          <a:lstStyle/>
          <a:p>
            <a:r>
              <a:rPr lang="en-US" dirty="0"/>
              <a:t>p.57</a:t>
            </a:r>
            <a:endParaRPr lang="el-GR" dirty="0"/>
          </a:p>
        </p:txBody>
      </p:sp>
      <p:pic>
        <p:nvPicPr>
          <p:cNvPr id="4" name="Θέση περιεχομένου 3">
            <a:extLst>
              <a:ext uri="{FF2B5EF4-FFF2-40B4-BE49-F238E27FC236}">
                <a16:creationId xmlns:a16="http://schemas.microsoft.com/office/drawing/2014/main" id="{9D0F55CB-3664-4E29-9599-AFB6BF7C6F29}"/>
              </a:ext>
            </a:extLst>
          </p:cNvPr>
          <p:cNvPicPr>
            <a:picLocks noGrp="1" noChangeAspect="1"/>
          </p:cNvPicPr>
          <p:nvPr>
            <p:ph idx="1"/>
          </p:nvPr>
        </p:nvPicPr>
        <p:blipFill rotWithShape="1">
          <a:blip r:embed="rId2"/>
          <a:srcRect l="29090" t="22596" r="30617" b="29342"/>
          <a:stretch/>
        </p:blipFill>
        <p:spPr>
          <a:xfrm>
            <a:off x="4369981" y="1205120"/>
            <a:ext cx="6736422" cy="4519899"/>
          </a:xfrm>
          <a:prstGeom prst="rect">
            <a:avLst/>
          </a:prstGeom>
        </p:spPr>
      </p:pic>
    </p:spTree>
    <p:extLst>
      <p:ext uri="{BB962C8B-B14F-4D97-AF65-F5344CB8AC3E}">
        <p14:creationId xmlns:p14="http://schemas.microsoft.com/office/powerpoint/2010/main" val="98111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788384A-4449-4BBA-BD1B-623F2A0348BB}"/>
              </a:ext>
            </a:extLst>
          </p:cNvPr>
          <p:cNvSpPr>
            <a:spLocks noGrp="1"/>
          </p:cNvSpPr>
          <p:nvPr>
            <p:ph type="title"/>
          </p:nvPr>
        </p:nvSpPr>
        <p:spPr/>
        <p:txBody>
          <a:bodyPr/>
          <a:lstStyle/>
          <a:p>
            <a:r>
              <a:rPr lang="en-US" dirty="0"/>
              <a:t>p.58</a:t>
            </a:r>
            <a:endParaRPr lang="el-GR" dirty="0"/>
          </a:p>
        </p:txBody>
      </p:sp>
      <p:pic>
        <p:nvPicPr>
          <p:cNvPr id="3" name="Εικόνα 2">
            <a:extLst>
              <a:ext uri="{FF2B5EF4-FFF2-40B4-BE49-F238E27FC236}">
                <a16:creationId xmlns:a16="http://schemas.microsoft.com/office/drawing/2014/main" id="{0A48433C-9D0F-4F47-9998-6C12D583090D}"/>
              </a:ext>
            </a:extLst>
          </p:cNvPr>
          <p:cNvPicPr>
            <a:picLocks noChangeAspect="1"/>
          </p:cNvPicPr>
          <p:nvPr/>
        </p:nvPicPr>
        <p:blipFill rotWithShape="1">
          <a:blip r:embed="rId2"/>
          <a:srcRect l="31395" t="19380" r="30407" b="13528"/>
          <a:stretch/>
        </p:blipFill>
        <p:spPr>
          <a:xfrm>
            <a:off x="3827720" y="236552"/>
            <a:ext cx="6443331" cy="6366020"/>
          </a:xfrm>
          <a:prstGeom prst="rect">
            <a:avLst/>
          </a:prstGeom>
        </p:spPr>
      </p:pic>
    </p:spTree>
    <p:extLst>
      <p:ext uri="{BB962C8B-B14F-4D97-AF65-F5344CB8AC3E}">
        <p14:creationId xmlns:p14="http://schemas.microsoft.com/office/powerpoint/2010/main" val="3967683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727D7C-A973-4D3E-961A-BF55F2A049E2}"/>
              </a:ext>
            </a:extLst>
          </p:cNvPr>
          <p:cNvSpPr>
            <a:spLocks noGrp="1"/>
          </p:cNvSpPr>
          <p:nvPr>
            <p:ph type="title"/>
          </p:nvPr>
        </p:nvSpPr>
        <p:spPr/>
        <p:txBody>
          <a:bodyPr/>
          <a:lstStyle/>
          <a:p>
            <a:r>
              <a:rPr lang="en-US" dirty="0"/>
              <a:t>p.58</a:t>
            </a:r>
            <a:endParaRPr lang="el-GR" dirty="0"/>
          </a:p>
        </p:txBody>
      </p:sp>
      <p:pic>
        <p:nvPicPr>
          <p:cNvPr id="3" name="Εικόνα 2">
            <a:extLst>
              <a:ext uri="{FF2B5EF4-FFF2-40B4-BE49-F238E27FC236}">
                <a16:creationId xmlns:a16="http://schemas.microsoft.com/office/drawing/2014/main" id="{5B48B9F8-2371-482D-9D7C-C0E6B2E57AC9}"/>
              </a:ext>
            </a:extLst>
          </p:cNvPr>
          <p:cNvPicPr>
            <a:picLocks noChangeAspect="1"/>
          </p:cNvPicPr>
          <p:nvPr/>
        </p:nvPicPr>
        <p:blipFill rotWithShape="1">
          <a:blip r:embed="rId2"/>
          <a:srcRect l="29302" t="42170" r="31105" b="22171"/>
          <a:stretch/>
        </p:blipFill>
        <p:spPr>
          <a:xfrm>
            <a:off x="3572540" y="1988288"/>
            <a:ext cx="6611141" cy="3349256"/>
          </a:xfrm>
          <a:prstGeom prst="rect">
            <a:avLst/>
          </a:prstGeom>
        </p:spPr>
      </p:pic>
    </p:spTree>
    <p:extLst>
      <p:ext uri="{BB962C8B-B14F-4D97-AF65-F5344CB8AC3E}">
        <p14:creationId xmlns:p14="http://schemas.microsoft.com/office/powerpoint/2010/main" val="3565099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053688-3EF1-410A-91C0-1C37ECC1B4C2}"/>
              </a:ext>
            </a:extLst>
          </p:cNvPr>
          <p:cNvSpPr>
            <a:spLocks noGrp="1"/>
          </p:cNvSpPr>
          <p:nvPr>
            <p:ph type="title"/>
          </p:nvPr>
        </p:nvSpPr>
        <p:spPr/>
        <p:txBody>
          <a:bodyPr/>
          <a:lstStyle/>
          <a:p>
            <a:r>
              <a:rPr lang="en-US" dirty="0"/>
              <a:t>p.59</a:t>
            </a:r>
            <a:endParaRPr lang="el-GR" dirty="0"/>
          </a:p>
        </p:txBody>
      </p:sp>
      <p:pic>
        <p:nvPicPr>
          <p:cNvPr id="3" name="Εικόνα 2">
            <a:extLst>
              <a:ext uri="{FF2B5EF4-FFF2-40B4-BE49-F238E27FC236}">
                <a16:creationId xmlns:a16="http://schemas.microsoft.com/office/drawing/2014/main" id="{25E64C17-A7FD-4285-8F3B-E7AE5D33DACA}"/>
              </a:ext>
            </a:extLst>
          </p:cNvPr>
          <p:cNvPicPr>
            <a:picLocks noChangeAspect="1"/>
          </p:cNvPicPr>
          <p:nvPr/>
        </p:nvPicPr>
        <p:blipFill rotWithShape="1">
          <a:blip r:embed="rId2"/>
          <a:srcRect l="28866" t="11163" r="29448" b="10853"/>
          <a:stretch/>
        </p:blipFill>
        <p:spPr>
          <a:xfrm>
            <a:off x="3519377" y="172547"/>
            <a:ext cx="5938906" cy="6249517"/>
          </a:xfrm>
          <a:prstGeom prst="rect">
            <a:avLst/>
          </a:prstGeom>
        </p:spPr>
      </p:pic>
    </p:spTree>
    <p:extLst>
      <p:ext uri="{BB962C8B-B14F-4D97-AF65-F5344CB8AC3E}">
        <p14:creationId xmlns:p14="http://schemas.microsoft.com/office/powerpoint/2010/main" val="1372681291"/>
      </p:ext>
    </p:extLst>
  </p:cSld>
  <p:clrMapOvr>
    <a:masterClrMapping/>
  </p:clrMapOvr>
</p:sld>
</file>

<file path=ppt/theme/theme1.xml><?xml version="1.0" encoding="utf-8"?>
<a:theme xmlns:a="http://schemas.openxmlformats.org/drawingml/2006/main" name="Πλαίσιο">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Office_36805196_TF00804820.potx" id="{3558FF3D-AC1B-4298-A598-BE893E76F607}" vid="{61321D3B-68C6-4D07-82F6-BD2D7C37FD2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8CEA0254-3646-4633-AE89-92733C2D6975}">
  <ds:schemaRefs>
    <ds:schemaRef ds:uri="http://schemas.microsoft.com/sharepoint/v3/contenttype/forms"/>
  </ds:schemaRefs>
</ds:datastoreItem>
</file>

<file path=customXml/itemProps2.xml><?xml version="1.0" encoding="utf-8"?>
<ds:datastoreItem xmlns:ds="http://schemas.openxmlformats.org/officeDocument/2006/customXml" ds:itemID="{0BD8AF61-0EFE-4B67-AC63-165AA360F9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A9C098-A058-4A59-AA77-E2402053F60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Σχεδίαση πλαισίου</Template>
  <TotalTime>247</TotalTime>
  <Words>1215</Words>
  <Application>Microsoft Office PowerPoint</Application>
  <PresentationFormat>Ευρεία οθόνη</PresentationFormat>
  <Paragraphs>116</Paragraphs>
  <Slides>31</Slides>
  <Notes>2</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31</vt:i4>
      </vt:variant>
    </vt:vector>
  </HeadingPairs>
  <TitlesOfParts>
    <vt:vector size="37" baseType="lpstr">
      <vt:lpstr>Arial</vt:lpstr>
      <vt:lpstr>Brush Script MT</vt:lpstr>
      <vt:lpstr>Calibri</vt:lpstr>
      <vt:lpstr>Corbel</vt:lpstr>
      <vt:lpstr>Wingdings 2</vt:lpstr>
      <vt:lpstr>Πλαίσιο</vt:lpstr>
      <vt:lpstr>A semester</vt:lpstr>
      <vt:lpstr>SHIPS</vt:lpstr>
      <vt:lpstr>p.54</vt:lpstr>
      <vt:lpstr>p.54</vt:lpstr>
      <vt:lpstr>p.55</vt:lpstr>
      <vt:lpstr>p.57</vt:lpstr>
      <vt:lpstr>p.58</vt:lpstr>
      <vt:lpstr>p.58</vt:lpstr>
      <vt:lpstr>p.59</vt:lpstr>
      <vt:lpstr>p.59,60</vt:lpstr>
      <vt:lpstr>p.61</vt:lpstr>
      <vt:lpstr>Παρουσίαση του PowerPoint</vt:lpstr>
      <vt:lpstr>p.64</vt:lpstr>
      <vt:lpstr>Παρουσίαση του PowerPoint</vt:lpstr>
      <vt:lpstr>p.64,65</vt:lpstr>
      <vt:lpstr>p.65</vt:lpstr>
      <vt:lpstr>Παρουσίαση του PowerPoint</vt:lpstr>
      <vt:lpstr>p.66</vt:lpstr>
      <vt:lpstr>p.68</vt:lpstr>
      <vt:lpstr>Π.68,69</vt:lpstr>
      <vt:lpstr>p.70 Merchant Vessels </vt:lpstr>
      <vt:lpstr>p.70,71</vt:lpstr>
      <vt:lpstr>p.71</vt:lpstr>
      <vt:lpstr>p. 70 Containers</vt:lpstr>
      <vt:lpstr>p.73  Other types of ships</vt:lpstr>
      <vt:lpstr>p. 76,77</vt:lpstr>
      <vt:lpstr>Other types of ships</vt:lpstr>
      <vt:lpstr>p.78,79</vt:lpstr>
      <vt:lpstr>answers</vt:lpstr>
      <vt:lpstr>p. 80  also found in IMO book</vt:lpstr>
      <vt:lpstr>Answers  bow, ahead, tug, forecastle, starboard bow, forward, starboard, bridge, aft, starboard quarter, stern, astern, port quarter, port, port bow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semester</dc:title>
  <dc:creator>Elli Xenitidou</dc:creator>
  <cp:lastModifiedBy>Elli Xenitidou</cp:lastModifiedBy>
  <cp:revision>20</cp:revision>
  <dcterms:created xsi:type="dcterms:W3CDTF">2020-10-26T07:30:51Z</dcterms:created>
  <dcterms:modified xsi:type="dcterms:W3CDTF">2021-01-12T06:59:53Z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