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72" y="3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2" name="TextBox 11"/>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3" name="TextBox 12"/>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10/22/2023</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ciencedirect.com/science/article/pii/S2666822X21000083"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A6BED-90D3-3BC7-B062-867A59B50B89}"/>
              </a:ext>
            </a:extLst>
          </p:cNvPr>
          <p:cNvSpPr>
            <a:spLocks noGrp="1"/>
          </p:cNvSpPr>
          <p:nvPr>
            <p:ph type="ctrTitle"/>
          </p:nvPr>
        </p:nvSpPr>
        <p:spPr/>
        <p:txBody>
          <a:bodyPr/>
          <a:lstStyle/>
          <a:p>
            <a:r>
              <a:rPr lang="el-GR" dirty="0" err="1"/>
              <a:t>Επιχειρησιακη</a:t>
            </a:r>
            <a:r>
              <a:rPr lang="el-GR" dirty="0"/>
              <a:t> </a:t>
            </a:r>
            <a:r>
              <a:rPr lang="el-GR" dirty="0" err="1"/>
              <a:t>επικοινωνια</a:t>
            </a:r>
            <a:r>
              <a:rPr lang="el-GR" dirty="0"/>
              <a:t> </a:t>
            </a:r>
            <a:r>
              <a:rPr lang="el-GR" dirty="0" err="1"/>
              <a:t>πλοιαρχου</a:t>
            </a:r>
            <a:endParaRPr lang="en-US" dirty="0"/>
          </a:p>
        </p:txBody>
      </p:sp>
      <p:sp>
        <p:nvSpPr>
          <p:cNvPr id="3" name="Subtitle 2">
            <a:extLst>
              <a:ext uri="{FF2B5EF4-FFF2-40B4-BE49-F238E27FC236}">
                <a16:creationId xmlns:a16="http://schemas.microsoft.com/office/drawing/2014/main" id="{8E931FFA-5D9E-6F45-AB18-0BECC86D5561}"/>
              </a:ext>
            </a:extLst>
          </p:cNvPr>
          <p:cNvSpPr>
            <a:spLocks noGrp="1"/>
          </p:cNvSpPr>
          <p:nvPr>
            <p:ph type="subTitle" idx="1"/>
          </p:nvPr>
        </p:nvSpPr>
        <p:spPr/>
        <p:txBody>
          <a:bodyPr/>
          <a:lstStyle/>
          <a:p>
            <a:r>
              <a:rPr lang="el-GR" dirty="0" err="1"/>
              <a:t>Σκοποσ</a:t>
            </a:r>
            <a:r>
              <a:rPr lang="el-GR" dirty="0"/>
              <a:t> </a:t>
            </a:r>
            <a:r>
              <a:rPr lang="el-GR" dirty="0" err="1"/>
              <a:t>μαθηματοσ</a:t>
            </a:r>
            <a:r>
              <a:rPr lang="el-GR" dirty="0"/>
              <a:t> – </a:t>
            </a:r>
            <a:r>
              <a:rPr lang="el-GR" dirty="0" err="1"/>
              <a:t>γενικεσ</a:t>
            </a:r>
            <a:r>
              <a:rPr lang="el-GR" dirty="0"/>
              <a:t> </a:t>
            </a:r>
            <a:r>
              <a:rPr lang="el-GR" dirty="0" err="1"/>
              <a:t>πληροφοριεσ</a:t>
            </a:r>
            <a:endParaRPr lang="en-US" dirty="0"/>
          </a:p>
        </p:txBody>
      </p:sp>
    </p:spTree>
    <p:extLst>
      <p:ext uri="{BB962C8B-B14F-4D97-AF65-F5344CB8AC3E}">
        <p14:creationId xmlns:p14="http://schemas.microsoft.com/office/powerpoint/2010/main" val="688396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FFCF1-5156-D08C-C3BB-A3BFDDA2971D}"/>
              </a:ext>
            </a:extLst>
          </p:cNvPr>
          <p:cNvSpPr>
            <a:spLocks noGrp="1"/>
          </p:cNvSpPr>
          <p:nvPr>
            <p:ph type="title"/>
          </p:nvPr>
        </p:nvSpPr>
        <p:spPr/>
        <p:txBody>
          <a:bodyPr/>
          <a:lstStyle/>
          <a:p>
            <a:r>
              <a:rPr lang="el-GR" dirty="0" err="1"/>
              <a:t>Συνολικεσ</a:t>
            </a:r>
            <a:r>
              <a:rPr lang="el-GR" dirty="0"/>
              <a:t> </a:t>
            </a:r>
            <a:r>
              <a:rPr lang="el-GR" dirty="0" err="1"/>
              <a:t>ωρεσ</a:t>
            </a:r>
            <a:r>
              <a:rPr lang="el-GR" dirty="0"/>
              <a:t> και </a:t>
            </a:r>
            <a:r>
              <a:rPr lang="el-GR" dirty="0" err="1"/>
              <a:t>δομη</a:t>
            </a:r>
            <a:r>
              <a:rPr lang="el-GR" dirty="0"/>
              <a:t>.</a:t>
            </a:r>
            <a:endParaRPr lang="en-US" dirty="0"/>
          </a:p>
        </p:txBody>
      </p:sp>
      <p:sp>
        <p:nvSpPr>
          <p:cNvPr id="3" name="Content Placeholder 2">
            <a:extLst>
              <a:ext uri="{FF2B5EF4-FFF2-40B4-BE49-F238E27FC236}">
                <a16:creationId xmlns:a16="http://schemas.microsoft.com/office/drawing/2014/main" id="{6CE36685-ECF1-1737-B669-F9D8A9216CE5}"/>
              </a:ext>
            </a:extLst>
          </p:cNvPr>
          <p:cNvSpPr>
            <a:spLocks noGrp="1"/>
          </p:cNvSpPr>
          <p:nvPr>
            <p:ph idx="1"/>
          </p:nvPr>
        </p:nvSpPr>
        <p:spPr>
          <a:xfrm>
            <a:off x="685801" y="1629295"/>
            <a:ext cx="10131425" cy="4161905"/>
          </a:xfrm>
        </p:spPr>
        <p:txBody>
          <a:bodyPr>
            <a:normAutofit fontScale="85000" lnSpcReduction="10000"/>
          </a:bodyPr>
          <a:lstStyle/>
          <a:p>
            <a:r>
              <a:rPr lang="el-GR" dirty="0"/>
              <a:t>Το μάθημα έχει διάρκεια 45 (σαράντα πέντε) διδακτικών ωρών συνολικά.</a:t>
            </a:r>
          </a:p>
          <a:p>
            <a:r>
              <a:rPr lang="el-GR" dirty="0"/>
              <a:t>Οι 30 ώρες διατίθενται για θεωρία και</a:t>
            </a:r>
          </a:p>
          <a:p>
            <a:r>
              <a:rPr lang="el-GR" dirty="0"/>
              <a:t>Οι 15ώρες για πρακτική εξάσκηση.</a:t>
            </a:r>
          </a:p>
          <a:p>
            <a:pPr marL="0" indent="0">
              <a:buNone/>
            </a:pPr>
            <a:endParaRPr lang="el-GR" dirty="0"/>
          </a:p>
          <a:p>
            <a:pPr marL="0" indent="0">
              <a:buNone/>
            </a:pPr>
            <a:r>
              <a:rPr lang="el-GR" dirty="0"/>
              <a:t>ΣΚΟΠΟΙ ΤΟΥ ΜΑΘΗΜΑΤΟΣ</a:t>
            </a:r>
          </a:p>
          <a:p>
            <a:r>
              <a:rPr lang="el-GR" dirty="0"/>
              <a:t>Επικοινωνιακές δεξιότητες κατά την αλληλεπίδραση με το πλήρωμα. </a:t>
            </a:r>
          </a:p>
          <a:p>
            <a:r>
              <a:rPr lang="el-GR" dirty="0"/>
              <a:t>Η ανάπτυξη δεξιότητας στην συγγραφή, αλληλογραφίας (επίσημη αλληλογραφία μέσω </a:t>
            </a:r>
            <a:r>
              <a:rPr lang="en-US" dirty="0"/>
              <a:t>email, telex</a:t>
            </a:r>
            <a:r>
              <a:rPr lang="el-GR" dirty="0"/>
              <a:t> </a:t>
            </a:r>
            <a:r>
              <a:rPr lang="el-GR" dirty="0" err="1"/>
              <a:t>κλπ</a:t>
            </a:r>
            <a:r>
              <a:rPr lang="el-GR" dirty="0"/>
              <a:t>, επιστολές διαμαρτυρίας σε </a:t>
            </a:r>
            <a:r>
              <a:rPr lang="en-US" dirty="0"/>
              <a:t>cargo / port operations </a:t>
            </a:r>
            <a:r>
              <a:rPr lang="el-GR" dirty="0" err="1"/>
              <a:t>κλπ</a:t>
            </a:r>
            <a:r>
              <a:rPr lang="el-GR" dirty="0"/>
              <a:t>) στα Αγγλικά και –δευτερευόντως- στα Ελληνικά.</a:t>
            </a:r>
          </a:p>
          <a:p>
            <a:r>
              <a:rPr lang="el-GR" dirty="0"/>
              <a:t>Η γενική γνώση τήρησης ημερολογίου </a:t>
            </a:r>
            <a:r>
              <a:rPr lang="el-GR" dirty="0" err="1"/>
              <a:t>γεφύρας</a:t>
            </a:r>
            <a:r>
              <a:rPr lang="el-GR" dirty="0"/>
              <a:t> και διαφόρων άλλων β</a:t>
            </a:r>
            <a:r>
              <a:rPr lang="en-US" dirty="0" err="1"/>
              <a:t>i</a:t>
            </a:r>
            <a:r>
              <a:rPr lang="el-GR" dirty="0" err="1"/>
              <a:t>βλίων</a:t>
            </a:r>
            <a:r>
              <a:rPr lang="el-GR" dirty="0"/>
              <a:t> που χρησιμοποιούνται στο πλοίο (</a:t>
            </a:r>
            <a:r>
              <a:rPr lang="en-US" dirty="0"/>
              <a:t>Garbage Management Book, Oil Record Book, </a:t>
            </a:r>
            <a:r>
              <a:rPr lang="el-GR" dirty="0"/>
              <a:t> </a:t>
            </a:r>
            <a:r>
              <a:rPr lang="en-US" dirty="0"/>
              <a:t>Radio Log Book </a:t>
            </a:r>
            <a:r>
              <a:rPr lang="el-GR" dirty="0" err="1"/>
              <a:t>κλπ</a:t>
            </a:r>
            <a:r>
              <a:rPr lang="en-US" dirty="0"/>
              <a:t>)</a:t>
            </a:r>
            <a:r>
              <a:rPr lang="el-GR" dirty="0"/>
              <a:t>.</a:t>
            </a:r>
          </a:p>
          <a:p>
            <a:r>
              <a:rPr lang="el-GR" dirty="0"/>
              <a:t>Γενικές γνώσεις ναυτιλιακής λογιστικής και τήρησης </a:t>
            </a:r>
            <a:r>
              <a:rPr lang="en-US" b="1" dirty="0"/>
              <a:t>M-</a:t>
            </a:r>
            <a:r>
              <a:rPr lang="en-US" dirty="0"/>
              <a:t>aster’s </a:t>
            </a:r>
            <a:r>
              <a:rPr lang="en-US" b="1" dirty="0"/>
              <a:t>G-</a:t>
            </a:r>
            <a:r>
              <a:rPr lang="en-US" dirty="0" err="1"/>
              <a:t>eneral</a:t>
            </a:r>
            <a:r>
              <a:rPr lang="en-US" dirty="0"/>
              <a:t> </a:t>
            </a:r>
            <a:r>
              <a:rPr lang="en-US" b="1" dirty="0"/>
              <a:t>A-</a:t>
            </a:r>
            <a:r>
              <a:rPr lang="en-US" dirty="0" err="1"/>
              <a:t>ccount</a:t>
            </a:r>
            <a:r>
              <a:rPr lang="en-US" dirty="0"/>
              <a:t> (</a:t>
            </a:r>
            <a:r>
              <a:rPr lang="el-GR" dirty="0"/>
              <a:t>Γενικού Λογαριασμού Πλοιάρχου).</a:t>
            </a:r>
          </a:p>
          <a:p>
            <a:r>
              <a:rPr lang="el-GR" dirty="0"/>
              <a:t>Κατανόηση της σπουδαιότητας για ενεργειακή διαχείριση των πόρων του πλοίου (</a:t>
            </a:r>
            <a:r>
              <a:rPr lang="en-US" dirty="0"/>
              <a:t>Energy Efficiency Management).</a:t>
            </a:r>
            <a:endParaRPr lang="el-GR" dirty="0"/>
          </a:p>
          <a:p>
            <a:pPr marL="0" indent="0">
              <a:buNone/>
            </a:pPr>
            <a:endParaRPr lang="en-US" dirty="0"/>
          </a:p>
        </p:txBody>
      </p:sp>
    </p:spTree>
    <p:extLst>
      <p:ext uri="{BB962C8B-B14F-4D97-AF65-F5344CB8AC3E}">
        <p14:creationId xmlns:p14="http://schemas.microsoft.com/office/powerpoint/2010/main" val="2112188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2B8EA-1657-CF13-9DB9-93A3F517C857}"/>
              </a:ext>
            </a:extLst>
          </p:cNvPr>
          <p:cNvSpPr>
            <a:spLocks noGrp="1"/>
          </p:cNvSpPr>
          <p:nvPr>
            <p:ph type="title"/>
          </p:nvPr>
        </p:nvSpPr>
        <p:spPr/>
        <p:txBody>
          <a:bodyPr/>
          <a:lstStyle/>
          <a:p>
            <a:r>
              <a:rPr lang="el-GR" dirty="0"/>
              <a:t>Τι </a:t>
            </a:r>
            <a:r>
              <a:rPr lang="el-GR" dirty="0" err="1"/>
              <a:t>δειχνει</a:t>
            </a:r>
            <a:r>
              <a:rPr lang="el-GR" dirty="0"/>
              <a:t> η </a:t>
            </a:r>
            <a:r>
              <a:rPr lang="el-GR" dirty="0" err="1"/>
              <a:t>ερευνα</a:t>
            </a:r>
            <a:r>
              <a:rPr lang="el-GR" dirty="0"/>
              <a:t> για την </a:t>
            </a:r>
            <a:r>
              <a:rPr lang="el-GR" dirty="0" err="1"/>
              <a:t>επικοινωνια</a:t>
            </a:r>
            <a:r>
              <a:rPr lang="el-GR" dirty="0"/>
              <a:t> </a:t>
            </a:r>
            <a:r>
              <a:rPr lang="en-US" dirty="0"/>
              <a:t> </a:t>
            </a:r>
            <a:r>
              <a:rPr lang="el-GR" dirty="0"/>
              <a:t>και τα </a:t>
            </a:r>
            <a:r>
              <a:rPr lang="el-GR" dirty="0" err="1"/>
              <a:t>ναυτικα</a:t>
            </a:r>
            <a:r>
              <a:rPr lang="el-GR" dirty="0"/>
              <a:t> </a:t>
            </a:r>
            <a:r>
              <a:rPr lang="el-GR" dirty="0" err="1"/>
              <a:t>ατυχηματα</a:t>
            </a:r>
            <a:r>
              <a:rPr lang="el-GR" dirty="0"/>
              <a:t>.</a:t>
            </a:r>
            <a:endParaRPr lang="en-US" dirty="0"/>
          </a:p>
        </p:txBody>
      </p:sp>
      <p:pic>
        <p:nvPicPr>
          <p:cNvPr id="5" name="Content Placeholder 4">
            <a:extLst>
              <a:ext uri="{FF2B5EF4-FFF2-40B4-BE49-F238E27FC236}">
                <a16:creationId xmlns:a16="http://schemas.microsoft.com/office/drawing/2014/main" id="{BA105A92-C246-8669-FC43-46FD6556072E}"/>
              </a:ext>
            </a:extLst>
          </p:cNvPr>
          <p:cNvPicPr>
            <a:picLocks noGrp="1" noChangeAspect="1"/>
          </p:cNvPicPr>
          <p:nvPr>
            <p:ph idx="1"/>
          </p:nvPr>
        </p:nvPicPr>
        <p:blipFill rotWithShape="1">
          <a:blip r:embed="rId2"/>
          <a:srcRect t="4990" r="2786" b="8610"/>
          <a:stretch/>
        </p:blipFill>
        <p:spPr>
          <a:xfrm>
            <a:off x="1186966" y="2606040"/>
            <a:ext cx="8778240" cy="1645920"/>
          </a:xfrm>
        </p:spPr>
      </p:pic>
      <p:sp>
        <p:nvSpPr>
          <p:cNvPr id="6" name="TextBox 5">
            <a:extLst>
              <a:ext uri="{FF2B5EF4-FFF2-40B4-BE49-F238E27FC236}">
                <a16:creationId xmlns:a16="http://schemas.microsoft.com/office/drawing/2014/main" id="{8327516E-3D9A-82B7-E69F-2BA9E0C6B194}"/>
              </a:ext>
            </a:extLst>
          </p:cNvPr>
          <p:cNvSpPr txBox="1"/>
          <p:nvPr/>
        </p:nvSpPr>
        <p:spPr>
          <a:xfrm>
            <a:off x="1186966" y="4591878"/>
            <a:ext cx="8901251" cy="646331"/>
          </a:xfrm>
          <a:prstGeom prst="rect">
            <a:avLst/>
          </a:prstGeom>
          <a:noFill/>
        </p:spPr>
        <p:txBody>
          <a:bodyPr wrap="square" rtlCol="0">
            <a:spAutoFit/>
          </a:bodyPr>
          <a:lstStyle/>
          <a:p>
            <a:r>
              <a:rPr lang="el-GR" dirty="0"/>
              <a:t>Πηγή : </a:t>
            </a:r>
            <a:r>
              <a:rPr lang="en-US" b="1" dirty="0"/>
              <a:t>Human error in marine accidents: Is the crew normally to blame? (2021)</a:t>
            </a:r>
          </a:p>
          <a:p>
            <a:r>
              <a:rPr lang="el-GR" dirty="0"/>
              <a:t> </a:t>
            </a:r>
            <a:r>
              <a:rPr lang="en-US" dirty="0">
                <a:hlinkClick r:id="rId3"/>
              </a:rPr>
              <a:t>https://www.sciencedirect.com/science/article/pii/S2666822X21000083</a:t>
            </a:r>
            <a:endParaRPr lang="en-US" dirty="0"/>
          </a:p>
        </p:txBody>
      </p:sp>
    </p:spTree>
    <p:extLst>
      <p:ext uri="{BB962C8B-B14F-4D97-AF65-F5344CB8AC3E}">
        <p14:creationId xmlns:p14="http://schemas.microsoft.com/office/powerpoint/2010/main" val="2184527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4" descr="Πηγή: STCW 2011">
            <a:extLst>
              <a:ext uri="{FF2B5EF4-FFF2-40B4-BE49-F238E27FC236}">
                <a16:creationId xmlns:a16="http://schemas.microsoft.com/office/drawing/2014/main" id="{A73378E3-5A16-0CFF-6137-B27BF28FB0A8}"/>
              </a:ext>
            </a:extLst>
          </p:cNvPr>
          <p:cNvPicPr>
            <a:picLocks noChangeAspect="1"/>
          </p:cNvPicPr>
          <p:nvPr/>
        </p:nvPicPr>
        <p:blipFill>
          <a:blip r:embed="rId2"/>
          <a:stretch>
            <a:fillRect/>
          </a:stretch>
        </p:blipFill>
        <p:spPr>
          <a:xfrm>
            <a:off x="781208" y="422067"/>
            <a:ext cx="9924155" cy="5004697"/>
          </a:xfrm>
          <a:prstGeom prst="rect">
            <a:avLst/>
          </a:prstGeom>
        </p:spPr>
      </p:pic>
      <p:sp>
        <p:nvSpPr>
          <p:cNvPr id="4" name="TextBox 3">
            <a:extLst>
              <a:ext uri="{FF2B5EF4-FFF2-40B4-BE49-F238E27FC236}">
                <a16:creationId xmlns:a16="http://schemas.microsoft.com/office/drawing/2014/main" id="{7A172714-8F48-9E6C-0EA5-456AF9198710}"/>
              </a:ext>
            </a:extLst>
          </p:cNvPr>
          <p:cNvSpPr txBox="1"/>
          <p:nvPr/>
        </p:nvSpPr>
        <p:spPr>
          <a:xfrm>
            <a:off x="2878282" y="5621482"/>
            <a:ext cx="6556663" cy="369332"/>
          </a:xfrm>
          <a:prstGeom prst="rect">
            <a:avLst/>
          </a:prstGeom>
          <a:noFill/>
        </p:spPr>
        <p:txBody>
          <a:bodyPr wrap="square" rtlCol="0">
            <a:spAutoFit/>
          </a:bodyPr>
          <a:lstStyle/>
          <a:p>
            <a:r>
              <a:rPr lang="el-GR" dirty="0"/>
              <a:t>Πηγή: </a:t>
            </a:r>
            <a:r>
              <a:rPr lang="en-US" dirty="0"/>
              <a:t>STCW 2011</a:t>
            </a:r>
          </a:p>
        </p:txBody>
      </p:sp>
    </p:spTree>
    <p:extLst>
      <p:ext uri="{BB962C8B-B14F-4D97-AF65-F5344CB8AC3E}">
        <p14:creationId xmlns:p14="http://schemas.microsoft.com/office/powerpoint/2010/main" val="794240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2DF054-C56C-6891-E02D-8DD465CCD316}"/>
              </a:ext>
            </a:extLst>
          </p:cNvPr>
          <p:cNvSpPr txBox="1"/>
          <p:nvPr/>
        </p:nvSpPr>
        <p:spPr>
          <a:xfrm>
            <a:off x="536713" y="536713"/>
            <a:ext cx="10833652" cy="1200329"/>
          </a:xfrm>
          <a:prstGeom prst="rect">
            <a:avLst/>
          </a:prstGeom>
          <a:noFill/>
        </p:spPr>
        <p:txBody>
          <a:bodyPr wrap="square" rtlCol="0">
            <a:spAutoFit/>
          </a:bodyPr>
          <a:lstStyle/>
          <a:p>
            <a:r>
              <a:rPr lang="el-GR" dirty="0"/>
              <a:t>Μεγάλος αριθμός έρευνας πάνω στα ναυτικά ατυχήματα και στις νομικές/οικονομικές διενέξεις μεταξύ των ενδιαφερόμενων στην λειτουργία του πλοίου, αποδίδει ένα αρκετά σημαντικό ποσοστό αυτών στην κακή επικοινωνία των μελών του πληρώματος είτε μεταξύ τους, είτε κατά την επικοινωνία μεταξύ πλοίου-λιμένα, πλοίου γραφείου/ ναυλωτών/ τεχνικών υπηρεσιών.</a:t>
            </a:r>
            <a:endParaRPr lang="en-US" dirty="0"/>
          </a:p>
        </p:txBody>
      </p:sp>
      <p:sp>
        <p:nvSpPr>
          <p:cNvPr id="3" name="TextBox 2">
            <a:extLst>
              <a:ext uri="{FF2B5EF4-FFF2-40B4-BE49-F238E27FC236}">
                <a16:creationId xmlns:a16="http://schemas.microsoft.com/office/drawing/2014/main" id="{0CAB48D2-7E3D-80A0-84D7-45A554874911}"/>
              </a:ext>
            </a:extLst>
          </p:cNvPr>
          <p:cNvSpPr txBox="1"/>
          <p:nvPr/>
        </p:nvSpPr>
        <p:spPr>
          <a:xfrm>
            <a:off x="665922" y="2295939"/>
            <a:ext cx="10565295" cy="1200329"/>
          </a:xfrm>
          <a:prstGeom prst="rect">
            <a:avLst/>
          </a:prstGeom>
          <a:noFill/>
        </p:spPr>
        <p:txBody>
          <a:bodyPr wrap="square" rtlCol="0">
            <a:spAutoFit/>
          </a:bodyPr>
          <a:lstStyle/>
          <a:p>
            <a:r>
              <a:rPr lang="el-GR" dirty="0"/>
              <a:t>Η σωστή τήρηση των βιβλίων </a:t>
            </a:r>
            <a:r>
              <a:rPr lang="el-GR" dirty="0" err="1"/>
              <a:t>γεφύρας</a:t>
            </a:r>
            <a:r>
              <a:rPr lang="el-GR" dirty="0"/>
              <a:t> και των λοιπών ναυτιλιακών εγγράφων, απομακρύνει τον κίνδυνο οικονομικών διεκδικήσεων</a:t>
            </a:r>
            <a:r>
              <a:rPr lang="en-US" dirty="0"/>
              <a:t> (claims)</a:t>
            </a:r>
            <a:r>
              <a:rPr lang="el-GR" dirty="0"/>
              <a:t> από την πλευρά ναυλωτών και φορτωτών και τις πιθανότητες αρνητικών παρατηρήσεων με συνεπακόλουθη την απώλεια ναύλου σε περιπτώσεις επιθεωρήσεων (</a:t>
            </a:r>
            <a:r>
              <a:rPr lang="en-US" dirty="0"/>
              <a:t>vetting) </a:t>
            </a:r>
            <a:r>
              <a:rPr lang="el-GR" dirty="0"/>
              <a:t>ή την κράτηση του πλοίου (</a:t>
            </a:r>
            <a:r>
              <a:rPr lang="en-US" dirty="0"/>
              <a:t>detention) </a:t>
            </a:r>
            <a:r>
              <a:rPr lang="el-GR" dirty="0"/>
              <a:t>σε λιμάνι μετά από επιθεώρηση από την λιμενική αρχή (</a:t>
            </a:r>
            <a:r>
              <a:rPr lang="en-US" b="1" dirty="0"/>
              <a:t>P</a:t>
            </a:r>
            <a:r>
              <a:rPr lang="en-US" dirty="0"/>
              <a:t>-ort  </a:t>
            </a:r>
            <a:r>
              <a:rPr lang="en-US" b="1" dirty="0"/>
              <a:t>S</a:t>
            </a:r>
            <a:r>
              <a:rPr lang="en-US" dirty="0"/>
              <a:t>-</a:t>
            </a:r>
            <a:r>
              <a:rPr lang="en-US" dirty="0" err="1"/>
              <a:t>tate</a:t>
            </a:r>
            <a:r>
              <a:rPr lang="en-US" dirty="0"/>
              <a:t>  </a:t>
            </a:r>
            <a:r>
              <a:rPr lang="en-US" b="1" dirty="0"/>
              <a:t>C</a:t>
            </a:r>
            <a:r>
              <a:rPr lang="en-US" dirty="0"/>
              <a:t>-</a:t>
            </a:r>
            <a:r>
              <a:rPr lang="en-US" dirty="0" err="1"/>
              <a:t>ontrol</a:t>
            </a:r>
            <a:endParaRPr lang="en-US" dirty="0"/>
          </a:p>
        </p:txBody>
      </p:sp>
      <p:pic>
        <p:nvPicPr>
          <p:cNvPr id="5" name="Picture 4">
            <a:extLst>
              <a:ext uri="{FF2B5EF4-FFF2-40B4-BE49-F238E27FC236}">
                <a16:creationId xmlns:a16="http://schemas.microsoft.com/office/drawing/2014/main" id="{B83FCA61-64B4-AD87-B2D1-B320EDC13AE4}"/>
              </a:ext>
            </a:extLst>
          </p:cNvPr>
          <p:cNvPicPr>
            <a:picLocks noChangeAspect="1"/>
          </p:cNvPicPr>
          <p:nvPr/>
        </p:nvPicPr>
        <p:blipFill>
          <a:blip r:embed="rId2"/>
          <a:stretch>
            <a:fillRect/>
          </a:stretch>
        </p:blipFill>
        <p:spPr>
          <a:xfrm>
            <a:off x="2710068" y="3496268"/>
            <a:ext cx="4585253" cy="3255530"/>
          </a:xfrm>
          <a:prstGeom prst="rect">
            <a:avLst/>
          </a:prstGeom>
        </p:spPr>
      </p:pic>
    </p:spTree>
    <p:extLst>
      <p:ext uri="{BB962C8B-B14F-4D97-AF65-F5344CB8AC3E}">
        <p14:creationId xmlns:p14="http://schemas.microsoft.com/office/powerpoint/2010/main" val="2801152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CDAA6-730E-6D7D-A28E-7F8E078F3256}"/>
              </a:ext>
            </a:extLst>
          </p:cNvPr>
          <p:cNvSpPr>
            <a:spLocks noGrp="1"/>
          </p:cNvSpPr>
          <p:nvPr>
            <p:ph type="title"/>
          </p:nvPr>
        </p:nvSpPr>
        <p:spPr/>
        <p:txBody>
          <a:bodyPr/>
          <a:lstStyle/>
          <a:p>
            <a:r>
              <a:rPr lang="el-GR" dirty="0" err="1"/>
              <a:t>ειναι</a:t>
            </a:r>
            <a:r>
              <a:rPr lang="el-GR" dirty="0"/>
              <a:t> </a:t>
            </a:r>
            <a:r>
              <a:rPr lang="el-GR" dirty="0" err="1"/>
              <a:t>τοσο</a:t>
            </a:r>
            <a:r>
              <a:rPr lang="el-GR" dirty="0"/>
              <a:t> </a:t>
            </a:r>
            <a:r>
              <a:rPr lang="el-GR" dirty="0" err="1"/>
              <a:t>αναγκαια</a:t>
            </a:r>
            <a:r>
              <a:rPr lang="el-GR" dirty="0"/>
              <a:t> η </a:t>
            </a:r>
            <a:r>
              <a:rPr lang="el-GR" dirty="0" err="1"/>
              <a:t>ευχερεια</a:t>
            </a:r>
            <a:r>
              <a:rPr lang="el-GR" dirty="0"/>
              <a:t> στον </a:t>
            </a:r>
            <a:r>
              <a:rPr lang="el-GR" dirty="0" err="1"/>
              <a:t>γραπτο</a:t>
            </a:r>
            <a:r>
              <a:rPr lang="el-GR" dirty="0"/>
              <a:t> </a:t>
            </a:r>
            <a:r>
              <a:rPr lang="el-GR" dirty="0" err="1"/>
              <a:t>λογο</a:t>
            </a:r>
            <a:r>
              <a:rPr lang="el-GR" dirty="0"/>
              <a:t>; </a:t>
            </a:r>
            <a:endParaRPr lang="en-US" dirty="0"/>
          </a:p>
        </p:txBody>
      </p:sp>
      <p:sp>
        <p:nvSpPr>
          <p:cNvPr id="3" name="Content Placeholder 2">
            <a:extLst>
              <a:ext uri="{FF2B5EF4-FFF2-40B4-BE49-F238E27FC236}">
                <a16:creationId xmlns:a16="http://schemas.microsoft.com/office/drawing/2014/main" id="{C13F9AD8-14C8-0EA3-4641-9050865FB9A0}"/>
              </a:ext>
            </a:extLst>
          </p:cNvPr>
          <p:cNvSpPr>
            <a:spLocks noGrp="1"/>
          </p:cNvSpPr>
          <p:nvPr>
            <p:ph idx="1"/>
          </p:nvPr>
        </p:nvSpPr>
        <p:spPr/>
        <p:txBody>
          <a:bodyPr/>
          <a:lstStyle/>
          <a:p>
            <a:r>
              <a:rPr lang="el-GR" dirty="0"/>
              <a:t>Όπως όλοι, όσοι έχουμε ταξιδέψει διαπιστώσαμε ότι ο γραφειοκρατικός φόρτος ολοένα κι αυξάνεται. Ο Αξιωματικός </a:t>
            </a:r>
            <a:r>
              <a:rPr lang="el-GR" dirty="0" err="1"/>
              <a:t>γεφύρας</a:t>
            </a:r>
            <a:r>
              <a:rPr lang="el-GR" dirty="0"/>
              <a:t> καλείται καθημερινά να συμπληρώσει ένα μεγάλο εύρος και αριθμό εγγράφων.  Όσο περισσότερο λοιπόν είναι εξοικειωμένος με την διαδικασία και όσο περισσότερη ευχέρεια στην κατανόηση του γραπτού λόγου –ο οποίος είναι πιο επίσημος από την ομιλούμενη γλώσσα- τόσο ευκολότερη, ταχύτερη και </a:t>
            </a:r>
            <a:r>
              <a:rPr lang="el-GR" b="1" u="sng" dirty="0"/>
              <a:t>ασφαλέστερη</a:t>
            </a:r>
            <a:r>
              <a:rPr lang="el-GR" dirty="0"/>
              <a:t> είναι  η εργασία του.</a:t>
            </a:r>
          </a:p>
          <a:p>
            <a:r>
              <a:rPr lang="el-GR" dirty="0"/>
              <a:t>Συν τοις άλλοις διεκπεραιώνοντας τα καθήκοντα μας ταχύτερα και ορθότερα, μας απομένει χρόνος για τον εαυτό μας, να μπορέσουμε να ξεκουραστούμε, να κοινωνικοποιηθούμε  με το υπόλοιπο πλήρωμα και να βρούμε χρόνο για να εμβαθύνουμε τις γνώσεις μας και σε άλλους τομείς του πλοίου πλην των αυστηρών καθηκόντων μας.</a:t>
            </a:r>
          </a:p>
          <a:p>
            <a:endParaRPr lang="en-US" dirty="0"/>
          </a:p>
        </p:txBody>
      </p:sp>
    </p:spTree>
    <p:extLst>
      <p:ext uri="{BB962C8B-B14F-4D97-AF65-F5344CB8AC3E}">
        <p14:creationId xmlns:p14="http://schemas.microsoft.com/office/powerpoint/2010/main" val="204289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31A9D-74AD-9B0D-C2D5-94402F6B0318}"/>
              </a:ext>
            </a:extLst>
          </p:cNvPr>
          <p:cNvSpPr>
            <a:spLocks noGrp="1"/>
          </p:cNvSpPr>
          <p:nvPr>
            <p:ph type="title"/>
          </p:nvPr>
        </p:nvSpPr>
        <p:spPr/>
        <p:txBody>
          <a:bodyPr/>
          <a:lstStyle/>
          <a:p>
            <a:r>
              <a:rPr lang="el-GR" dirty="0"/>
              <a:t>Ο/η </a:t>
            </a:r>
            <a:r>
              <a:rPr lang="el-GR" dirty="0" err="1"/>
              <a:t>πλοιαρχοσ</a:t>
            </a:r>
            <a:r>
              <a:rPr lang="el-GR" dirty="0"/>
              <a:t> (και ο/η </a:t>
            </a:r>
            <a:r>
              <a:rPr lang="el-GR" dirty="0" err="1"/>
              <a:t>υποπλοιαρχοσ</a:t>
            </a:r>
            <a:r>
              <a:rPr lang="el-GR" dirty="0"/>
              <a:t>) και η </a:t>
            </a:r>
            <a:r>
              <a:rPr lang="el-GR" dirty="0" err="1"/>
              <a:t>γραφειοκρατια</a:t>
            </a:r>
            <a:r>
              <a:rPr lang="el-GR" dirty="0"/>
              <a:t> </a:t>
            </a:r>
            <a:endParaRPr lang="en-US" dirty="0"/>
          </a:p>
        </p:txBody>
      </p:sp>
      <p:pic>
        <p:nvPicPr>
          <p:cNvPr id="5" name="Content Placeholder 4">
            <a:extLst>
              <a:ext uri="{FF2B5EF4-FFF2-40B4-BE49-F238E27FC236}">
                <a16:creationId xmlns:a16="http://schemas.microsoft.com/office/drawing/2014/main" id="{2D85E46F-4F57-F0A5-3317-D6E4DAEB10F2}"/>
              </a:ext>
            </a:extLst>
          </p:cNvPr>
          <p:cNvPicPr>
            <a:picLocks noGrp="1" noChangeAspect="1"/>
          </p:cNvPicPr>
          <p:nvPr>
            <p:ph idx="1"/>
          </p:nvPr>
        </p:nvPicPr>
        <p:blipFill>
          <a:blip r:embed="rId2"/>
          <a:stretch>
            <a:fillRect/>
          </a:stretch>
        </p:blipFill>
        <p:spPr>
          <a:xfrm>
            <a:off x="5996909" y="1457286"/>
            <a:ext cx="5227983" cy="5227983"/>
          </a:xfrm>
          <a:scene3d>
            <a:camera prst="orthographicFront"/>
            <a:lightRig rig="threePt" dir="t"/>
          </a:scene3d>
          <a:sp3d extrusionH="177800" contourW="203200" prstMaterial="plastic">
            <a:bevelT w="190500" h="158750" prst="riblet"/>
            <a:bevelB w="311150" h="133350"/>
          </a:sp3d>
        </p:spPr>
      </p:pic>
      <p:sp>
        <p:nvSpPr>
          <p:cNvPr id="6" name="TextBox 5">
            <a:extLst>
              <a:ext uri="{FF2B5EF4-FFF2-40B4-BE49-F238E27FC236}">
                <a16:creationId xmlns:a16="http://schemas.microsoft.com/office/drawing/2014/main" id="{48A91A0A-ED8A-6EAC-6349-AC8D37EB60BC}"/>
              </a:ext>
            </a:extLst>
          </p:cNvPr>
          <p:cNvSpPr txBox="1"/>
          <p:nvPr/>
        </p:nvSpPr>
        <p:spPr>
          <a:xfrm>
            <a:off x="409763" y="2206811"/>
            <a:ext cx="3707295" cy="3416320"/>
          </a:xfrm>
          <a:prstGeom prst="rect">
            <a:avLst/>
          </a:prstGeom>
          <a:noFill/>
        </p:spPr>
        <p:txBody>
          <a:bodyPr wrap="square" rtlCol="0">
            <a:spAutoFit/>
          </a:bodyPr>
          <a:lstStyle/>
          <a:p>
            <a:r>
              <a:rPr lang="el-GR" b="1" dirty="0"/>
              <a:t>Σχολιάστε την εικόνα σύμφωνα με την μέχρι τώρα εμπειρία σας.</a:t>
            </a:r>
          </a:p>
          <a:p>
            <a:endParaRPr lang="el-GR" dirty="0"/>
          </a:p>
          <a:p>
            <a:r>
              <a:rPr lang="el-GR" dirty="0"/>
              <a:t>Ανταποκρίνεται στην αλήθεια;</a:t>
            </a:r>
          </a:p>
          <a:p>
            <a:endParaRPr lang="el-GR" dirty="0"/>
          </a:p>
          <a:p>
            <a:r>
              <a:rPr lang="el-GR" dirty="0"/>
              <a:t>Ο Πλοίαρχος και ο Υποπλοίαρχος είναι πραγματικά τόσο επιφορτισμένοι με γραφειοκρατική δουλειά;</a:t>
            </a:r>
          </a:p>
          <a:p>
            <a:endParaRPr lang="el-GR" dirty="0"/>
          </a:p>
          <a:p>
            <a:r>
              <a:rPr lang="el-GR" dirty="0"/>
              <a:t>Αν ναι, Τι Θα μπορούσε να γίνει ώστε να βελτιωθεί η θέση τους;</a:t>
            </a:r>
            <a:endParaRPr lang="en-US" dirty="0"/>
          </a:p>
        </p:txBody>
      </p:sp>
    </p:spTree>
    <p:extLst>
      <p:ext uri="{BB962C8B-B14F-4D97-AF65-F5344CB8AC3E}">
        <p14:creationId xmlns:p14="http://schemas.microsoft.com/office/powerpoint/2010/main" val="1129889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44BCBB5-587D-BA3A-A28C-114C8A08F489}"/>
              </a:ext>
            </a:extLst>
          </p:cNvPr>
          <p:cNvPicPr>
            <a:picLocks noChangeAspect="1"/>
          </p:cNvPicPr>
          <p:nvPr/>
        </p:nvPicPr>
        <p:blipFill rotWithShape="1">
          <a:blip r:embed="rId2"/>
          <a:srcRect l="-36415" r="36415"/>
          <a:stretch/>
        </p:blipFill>
        <p:spPr>
          <a:xfrm>
            <a:off x="2129745" y="184829"/>
            <a:ext cx="9795629" cy="6488342"/>
          </a:xfrm>
          <a:prstGeom prst="rect">
            <a:avLst/>
          </a:prstGeom>
        </p:spPr>
      </p:pic>
      <p:sp>
        <p:nvSpPr>
          <p:cNvPr id="4" name="TextBox 3">
            <a:extLst>
              <a:ext uri="{FF2B5EF4-FFF2-40B4-BE49-F238E27FC236}">
                <a16:creationId xmlns:a16="http://schemas.microsoft.com/office/drawing/2014/main" id="{06008BB4-3C3F-2F39-BA3D-3A5176CCB5B3}"/>
              </a:ext>
            </a:extLst>
          </p:cNvPr>
          <p:cNvSpPr txBox="1"/>
          <p:nvPr/>
        </p:nvSpPr>
        <p:spPr>
          <a:xfrm>
            <a:off x="5919730" y="424634"/>
            <a:ext cx="5611622" cy="5632311"/>
          </a:xfrm>
          <a:prstGeom prst="rect">
            <a:avLst/>
          </a:prstGeom>
          <a:noFill/>
        </p:spPr>
        <p:txBody>
          <a:bodyPr wrap="square" rtlCol="0">
            <a:spAutoFit/>
          </a:bodyPr>
          <a:lstStyle/>
          <a:p>
            <a:r>
              <a:rPr lang="en-US" dirty="0">
                <a:solidFill>
                  <a:schemeClr val="bg1">
                    <a:lumMod val="75000"/>
                    <a:lumOff val="25000"/>
                  </a:schemeClr>
                </a:solidFill>
                <a:latin typeface="Teletype Retro" panose="02000609000000000000" pitchFamily="49" charset="0"/>
              </a:rPr>
              <a:t>MV PACIFIC DISCRACE</a:t>
            </a:r>
          </a:p>
          <a:p>
            <a:r>
              <a:rPr lang="en-US" dirty="0">
                <a:solidFill>
                  <a:schemeClr val="bg1">
                    <a:lumMod val="75000"/>
                    <a:lumOff val="25000"/>
                  </a:schemeClr>
                </a:solidFill>
                <a:latin typeface="Teletype Retro" panose="02000609000000000000" pitchFamily="49" charset="0"/>
              </a:rPr>
              <a:t>DT: 23-12-1997</a:t>
            </a:r>
          </a:p>
          <a:p>
            <a:r>
              <a:rPr lang="en-US" dirty="0">
                <a:solidFill>
                  <a:schemeClr val="bg1">
                    <a:lumMod val="75000"/>
                    <a:lumOff val="25000"/>
                  </a:schemeClr>
                </a:solidFill>
                <a:latin typeface="Teletype Retro" panose="02000609000000000000" pitchFamily="49" charset="0"/>
              </a:rPr>
              <a:t>MSG No: 123</a:t>
            </a:r>
          </a:p>
          <a:p>
            <a:endParaRPr lang="en-US" dirty="0">
              <a:solidFill>
                <a:schemeClr val="bg1">
                  <a:lumMod val="75000"/>
                  <a:lumOff val="25000"/>
                </a:schemeClr>
              </a:solidFill>
              <a:latin typeface="Teletype Retro" panose="02000609000000000000" pitchFamily="49" charset="0"/>
            </a:endParaRPr>
          </a:p>
          <a:p>
            <a:r>
              <a:rPr lang="en-US" dirty="0" err="1">
                <a:solidFill>
                  <a:schemeClr val="bg1">
                    <a:lumMod val="75000"/>
                    <a:lumOff val="25000"/>
                  </a:schemeClr>
                </a:solidFill>
                <a:latin typeface="Teletype Retro" panose="02000609000000000000" pitchFamily="49" charset="0"/>
              </a:rPr>
              <a:t>Dere</a:t>
            </a:r>
            <a:r>
              <a:rPr lang="en-US" dirty="0">
                <a:solidFill>
                  <a:schemeClr val="bg1">
                    <a:lumMod val="75000"/>
                    <a:lumOff val="25000"/>
                  </a:schemeClr>
                </a:solidFill>
                <a:latin typeface="Teletype Retro" panose="02000609000000000000" pitchFamily="49" charset="0"/>
              </a:rPr>
              <a:t> Sers</a:t>
            </a:r>
          </a:p>
          <a:p>
            <a:endParaRPr lang="en-US" dirty="0">
              <a:solidFill>
                <a:schemeClr val="bg1">
                  <a:lumMod val="75000"/>
                  <a:lumOff val="25000"/>
                </a:schemeClr>
              </a:solidFill>
              <a:latin typeface="Teletype Retro" panose="02000609000000000000" pitchFamily="49" charset="0"/>
            </a:endParaRPr>
          </a:p>
          <a:p>
            <a:r>
              <a:rPr lang="en-US" dirty="0">
                <a:solidFill>
                  <a:schemeClr val="bg1">
                    <a:lumMod val="75000"/>
                    <a:lumOff val="25000"/>
                  </a:schemeClr>
                </a:solidFill>
                <a:latin typeface="Teletype Retro" panose="02000609000000000000" pitchFamily="49" charset="0"/>
              </a:rPr>
              <a:t>Glad to inform you last </a:t>
            </a:r>
            <a:r>
              <a:rPr lang="en-US" dirty="0" err="1">
                <a:solidFill>
                  <a:schemeClr val="bg1">
                    <a:lumMod val="75000"/>
                    <a:lumOff val="25000"/>
                  </a:schemeClr>
                </a:solidFill>
                <a:latin typeface="Teletype Retro" panose="02000609000000000000" pitchFamily="49" charset="0"/>
              </a:rPr>
              <a:t>knite</a:t>
            </a:r>
            <a:r>
              <a:rPr lang="en-US" dirty="0">
                <a:solidFill>
                  <a:schemeClr val="bg1">
                    <a:lumMod val="75000"/>
                    <a:lumOff val="25000"/>
                  </a:schemeClr>
                </a:solidFill>
                <a:latin typeface="Teletype Retro" panose="02000609000000000000" pitchFamily="49" charset="0"/>
              </a:rPr>
              <a:t> the Lady Engine failure and breaks down.</a:t>
            </a:r>
          </a:p>
          <a:p>
            <a:endParaRPr lang="en-US" dirty="0">
              <a:solidFill>
                <a:schemeClr val="bg1">
                  <a:lumMod val="75000"/>
                  <a:lumOff val="25000"/>
                </a:schemeClr>
              </a:solidFill>
              <a:latin typeface="Teletype Retro" panose="02000609000000000000" pitchFamily="49" charset="0"/>
            </a:endParaRPr>
          </a:p>
          <a:p>
            <a:r>
              <a:rPr lang="en-US" dirty="0">
                <a:solidFill>
                  <a:schemeClr val="bg1">
                    <a:lumMod val="75000"/>
                    <a:lumOff val="25000"/>
                  </a:schemeClr>
                </a:solidFill>
                <a:latin typeface="Teletype Retro" panose="02000609000000000000" pitchFamily="49" charset="0"/>
              </a:rPr>
              <a:t>The </a:t>
            </a:r>
            <a:r>
              <a:rPr lang="en-US" dirty="0" err="1">
                <a:solidFill>
                  <a:schemeClr val="bg1">
                    <a:lumMod val="75000"/>
                    <a:lumOff val="25000"/>
                  </a:schemeClr>
                </a:solidFill>
                <a:latin typeface="Teletype Retro" panose="02000609000000000000" pitchFamily="49" charset="0"/>
              </a:rPr>
              <a:t>pistoni</a:t>
            </a:r>
            <a:r>
              <a:rPr lang="en-US" dirty="0">
                <a:solidFill>
                  <a:schemeClr val="bg1">
                    <a:lumMod val="75000"/>
                    <a:lumOff val="25000"/>
                  </a:schemeClr>
                </a:solidFill>
                <a:latin typeface="Teletype Retro" panose="02000609000000000000" pitchFamily="49" charset="0"/>
              </a:rPr>
              <a:t> of No 4 </a:t>
            </a:r>
            <a:r>
              <a:rPr lang="en-US" dirty="0" err="1">
                <a:solidFill>
                  <a:schemeClr val="bg1">
                    <a:lumMod val="75000"/>
                    <a:lumOff val="25000"/>
                  </a:schemeClr>
                </a:solidFill>
                <a:latin typeface="Teletype Retro" panose="02000609000000000000" pitchFamily="49" charset="0"/>
              </a:rPr>
              <a:t>sylinder</a:t>
            </a:r>
            <a:r>
              <a:rPr lang="en-US" dirty="0">
                <a:solidFill>
                  <a:schemeClr val="bg1">
                    <a:lumMod val="75000"/>
                    <a:lumOff val="25000"/>
                  </a:schemeClr>
                </a:solidFill>
                <a:latin typeface="Teletype Retro" panose="02000609000000000000" pitchFamily="49" charset="0"/>
              </a:rPr>
              <a:t> have </a:t>
            </a:r>
            <a:r>
              <a:rPr lang="en-US" dirty="0" err="1">
                <a:solidFill>
                  <a:schemeClr val="bg1">
                    <a:lumMod val="75000"/>
                    <a:lumOff val="25000"/>
                  </a:schemeClr>
                </a:solidFill>
                <a:latin typeface="Teletype Retro" panose="02000609000000000000" pitchFamily="49" charset="0"/>
              </a:rPr>
              <a:t>crak</a:t>
            </a:r>
            <a:r>
              <a:rPr lang="en-US" dirty="0">
                <a:solidFill>
                  <a:schemeClr val="bg1">
                    <a:lumMod val="75000"/>
                    <a:lumOff val="25000"/>
                  </a:schemeClr>
                </a:solidFill>
                <a:latin typeface="Teletype Retro" panose="02000609000000000000" pitchFamily="49" charset="0"/>
              </a:rPr>
              <a:t> and no 4 </a:t>
            </a:r>
            <a:r>
              <a:rPr lang="en-US" dirty="0" err="1">
                <a:solidFill>
                  <a:schemeClr val="bg1">
                    <a:lumMod val="75000"/>
                    <a:lumOff val="25000"/>
                  </a:schemeClr>
                </a:solidFill>
                <a:latin typeface="Teletype Retro" panose="02000609000000000000" pitchFamily="49" charset="0"/>
              </a:rPr>
              <a:t>hitonio</a:t>
            </a:r>
            <a:r>
              <a:rPr lang="en-US" dirty="0">
                <a:solidFill>
                  <a:schemeClr val="bg1">
                    <a:lumMod val="75000"/>
                    <a:lumOff val="25000"/>
                  </a:schemeClr>
                </a:solidFill>
                <a:latin typeface="Teletype Retro" panose="02000609000000000000" pitchFamily="49" charset="0"/>
              </a:rPr>
              <a:t> </a:t>
            </a:r>
            <a:r>
              <a:rPr lang="en-US" dirty="0" err="1">
                <a:solidFill>
                  <a:schemeClr val="bg1">
                    <a:lumMod val="75000"/>
                    <a:lumOff val="25000"/>
                  </a:schemeClr>
                </a:solidFill>
                <a:latin typeface="Teletype Retro" panose="02000609000000000000" pitchFamily="49" charset="0"/>
              </a:rPr>
              <a:t>sxistike</a:t>
            </a:r>
            <a:r>
              <a:rPr lang="en-US" dirty="0">
                <a:solidFill>
                  <a:schemeClr val="bg1">
                    <a:lumMod val="75000"/>
                    <a:lumOff val="25000"/>
                  </a:schemeClr>
                </a:solidFill>
                <a:latin typeface="Teletype Retro" panose="02000609000000000000" pitchFamily="49" charset="0"/>
              </a:rPr>
              <a:t>.</a:t>
            </a:r>
          </a:p>
          <a:p>
            <a:r>
              <a:rPr lang="en-US" dirty="0">
                <a:solidFill>
                  <a:schemeClr val="bg1">
                    <a:lumMod val="75000"/>
                    <a:lumOff val="25000"/>
                  </a:schemeClr>
                </a:solidFill>
                <a:latin typeface="Teletype Retro" panose="02000609000000000000" pitchFamily="49" charset="0"/>
              </a:rPr>
              <a:t>know ship not under command – no engine start.</a:t>
            </a:r>
          </a:p>
          <a:p>
            <a:endParaRPr lang="en-US" dirty="0">
              <a:solidFill>
                <a:schemeClr val="bg1">
                  <a:lumMod val="75000"/>
                  <a:lumOff val="25000"/>
                </a:schemeClr>
              </a:solidFill>
              <a:latin typeface="Teletype Retro" panose="02000609000000000000" pitchFamily="49" charset="0"/>
            </a:endParaRPr>
          </a:p>
          <a:p>
            <a:r>
              <a:rPr lang="en-US" dirty="0" err="1">
                <a:solidFill>
                  <a:schemeClr val="bg1">
                    <a:lumMod val="75000"/>
                    <a:lumOff val="25000"/>
                  </a:schemeClr>
                </a:solidFill>
                <a:latin typeface="Teletype Retro" panose="02000609000000000000" pitchFamily="49" charset="0"/>
              </a:rPr>
              <a:t>Dificalt</a:t>
            </a:r>
            <a:r>
              <a:rPr lang="en-US" dirty="0">
                <a:solidFill>
                  <a:schemeClr val="bg1">
                    <a:lumMod val="75000"/>
                    <a:lumOff val="25000"/>
                  </a:schemeClr>
                </a:solidFill>
                <a:latin typeface="Teletype Retro" panose="02000609000000000000" pitchFamily="49" charset="0"/>
              </a:rPr>
              <a:t> read manual. Strange English write inside.</a:t>
            </a:r>
          </a:p>
          <a:p>
            <a:endParaRPr lang="en-US" dirty="0">
              <a:solidFill>
                <a:schemeClr val="bg1">
                  <a:lumMod val="75000"/>
                  <a:lumOff val="25000"/>
                </a:schemeClr>
              </a:solidFill>
              <a:latin typeface="Teletype Retro" panose="02000609000000000000" pitchFamily="49" charset="0"/>
            </a:endParaRPr>
          </a:p>
          <a:p>
            <a:r>
              <a:rPr lang="en-US" dirty="0">
                <a:solidFill>
                  <a:schemeClr val="bg1">
                    <a:lumMod val="75000"/>
                    <a:lumOff val="25000"/>
                  </a:schemeClr>
                </a:solidFill>
                <a:latin typeface="Teletype Retro" panose="02000609000000000000" pitchFamily="49" charset="0"/>
              </a:rPr>
              <a:t>When office open try </a:t>
            </a:r>
            <a:r>
              <a:rPr lang="en-US" dirty="0" err="1">
                <a:solidFill>
                  <a:schemeClr val="bg1">
                    <a:lumMod val="75000"/>
                    <a:lumOff val="25000"/>
                  </a:schemeClr>
                </a:solidFill>
                <a:latin typeface="Teletype Retro" panose="02000609000000000000" pitchFamily="49" charset="0"/>
              </a:rPr>
              <a:t>contakt</a:t>
            </a:r>
            <a:r>
              <a:rPr lang="en-US" dirty="0">
                <a:solidFill>
                  <a:schemeClr val="bg1">
                    <a:lumMod val="75000"/>
                    <a:lumOff val="25000"/>
                  </a:schemeClr>
                </a:solidFill>
                <a:latin typeface="Teletype Retro" panose="02000609000000000000" pitchFamily="49" charset="0"/>
              </a:rPr>
              <a:t> with </a:t>
            </a:r>
            <a:r>
              <a:rPr lang="en-US" dirty="0" err="1">
                <a:solidFill>
                  <a:schemeClr val="bg1">
                    <a:lumMod val="75000"/>
                    <a:lumOff val="25000"/>
                  </a:schemeClr>
                </a:solidFill>
                <a:latin typeface="Teletype Retro" panose="02000609000000000000" pitchFamily="49" charset="0"/>
              </a:rPr>
              <a:t>telefon</a:t>
            </a:r>
            <a:r>
              <a:rPr lang="en-US" dirty="0">
                <a:solidFill>
                  <a:schemeClr val="bg1">
                    <a:lumMod val="75000"/>
                    <a:lumOff val="25000"/>
                  </a:schemeClr>
                </a:solidFill>
                <a:latin typeface="Teletype Retro" panose="02000609000000000000" pitchFamily="49" charset="0"/>
              </a:rPr>
              <a:t> for </a:t>
            </a:r>
            <a:r>
              <a:rPr lang="en-US" dirty="0" err="1">
                <a:solidFill>
                  <a:schemeClr val="bg1">
                    <a:lumMod val="75000"/>
                    <a:lumOff val="25000"/>
                  </a:schemeClr>
                </a:solidFill>
                <a:latin typeface="Teletype Retro" panose="02000609000000000000" pitchFamily="49" charset="0"/>
              </a:rPr>
              <a:t>instractions</a:t>
            </a:r>
            <a:endParaRPr lang="en-US" dirty="0">
              <a:solidFill>
                <a:schemeClr val="bg1">
                  <a:lumMod val="75000"/>
                  <a:lumOff val="25000"/>
                </a:schemeClr>
              </a:solidFill>
              <a:latin typeface="Teletype Retro" panose="02000609000000000000" pitchFamily="49" charset="0"/>
            </a:endParaRPr>
          </a:p>
          <a:p>
            <a:endParaRPr lang="en-US" dirty="0">
              <a:solidFill>
                <a:schemeClr val="bg1">
                  <a:lumMod val="75000"/>
                  <a:lumOff val="25000"/>
                </a:schemeClr>
              </a:solidFill>
              <a:latin typeface="Teletype Retro" panose="02000609000000000000" pitchFamily="49" charset="0"/>
            </a:endParaRPr>
          </a:p>
          <a:p>
            <a:r>
              <a:rPr lang="en-US" dirty="0">
                <a:solidFill>
                  <a:schemeClr val="bg1">
                    <a:lumMod val="75000"/>
                    <a:lumOff val="25000"/>
                  </a:schemeClr>
                </a:solidFill>
                <a:latin typeface="Teletype Retro" panose="02000609000000000000" pitchFamily="49" charset="0"/>
              </a:rPr>
              <a:t>BRGDS</a:t>
            </a:r>
          </a:p>
          <a:p>
            <a:r>
              <a:rPr lang="en-US" dirty="0" err="1">
                <a:solidFill>
                  <a:schemeClr val="bg1">
                    <a:lumMod val="75000"/>
                    <a:lumOff val="25000"/>
                  </a:schemeClr>
                </a:solidFill>
                <a:latin typeface="Teletype Retro" panose="02000609000000000000" pitchFamily="49" charset="0"/>
              </a:rPr>
              <a:t>ChEng</a:t>
            </a:r>
            <a:r>
              <a:rPr lang="en-US" dirty="0">
                <a:solidFill>
                  <a:schemeClr val="bg1">
                    <a:lumMod val="75000"/>
                    <a:lumOff val="25000"/>
                  </a:schemeClr>
                </a:solidFill>
                <a:latin typeface="Teletype Retro" panose="02000609000000000000" pitchFamily="49" charset="0"/>
              </a:rPr>
              <a:t>    </a:t>
            </a:r>
          </a:p>
        </p:txBody>
      </p:sp>
      <p:pic>
        <p:nvPicPr>
          <p:cNvPr id="5" name="Picture 4">
            <a:extLst>
              <a:ext uri="{FF2B5EF4-FFF2-40B4-BE49-F238E27FC236}">
                <a16:creationId xmlns:a16="http://schemas.microsoft.com/office/drawing/2014/main" id="{71A4A273-2D50-E48A-E325-4E646E333009}"/>
              </a:ext>
            </a:extLst>
          </p:cNvPr>
          <p:cNvPicPr>
            <a:picLocks noChangeAspect="1"/>
          </p:cNvPicPr>
          <p:nvPr/>
        </p:nvPicPr>
        <p:blipFill>
          <a:blip r:embed="rId3"/>
          <a:stretch>
            <a:fillRect/>
          </a:stretch>
        </p:blipFill>
        <p:spPr>
          <a:xfrm>
            <a:off x="440204" y="2002652"/>
            <a:ext cx="4333419" cy="3175635"/>
          </a:xfrm>
          <a:prstGeom prst="rect">
            <a:avLst/>
          </a:prstGeom>
        </p:spPr>
      </p:pic>
    </p:spTree>
    <p:extLst>
      <p:ext uri="{BB962C8B-B14F-4D97-AF65-F5344CB8AC3E}">
        <p14:creationId xmlns:p14="http://schemas.microsoft.com/office/powerpoint/2010/main" val="17767684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B36E0D05-787B-4C61-8268-2D6C1FBEDA32}"/>
    </a:ext>
  </a:extLst>
</a:theme>
</file>

<file path=docProps/app.xml><?xml version="1.0" encoding="utf-8"?>
<Properties xmlns="http://schemas.openxmlformats.org/officeDocument/2006/extended-properties" xmlns:vt="http://schemas.openxmlformats.org/officeDocument/2006/docPropsVTypes">
  <Template>TM03457452[[fn=Celestial]]</Template>
  <TotalTime>150</TotalTime>
  <Words>565</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Teletype Retro</vt:lpstr>
      <vt:lpstr>Celestial</vt:lpstr>
      <vt:lpstr>Επιχειρησιακη επικοινωνια πλοιαρχου</vt:lpstr>
      <vt:lpstr>Συνολικεσ ωρεσ και δομη.</vt:lpstr>
      <vt:lpstr>Τι δειχνει η ερευνα για την επικοινωνια  και τα ναυτικα ατυχηματα.</vt:lpstr>
      <vt:lpstr>PowerPoint Presentation</vt:lpstr>
      <vt:lpstr>PowerPoint Presentation</vt:lpstr>
      <vt:lpstr>ειναι τοσο αναγκαια η ευχερεια στον γραπτο λογο; </vt:lpstr>
      <vt:lpstr>Ο/η πλοιαρχοσ (και ο/η υποπλοιαρχοσ) και η γραφειοκρατια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Επιχειρησιακή επικοινωνια πλοιαρχου</dc:title>
  <dc:creator>Θρασύβουλος Κοτσιφάκης</dc:creator>
  <cp:lastModifiedBy>Θρασύβουλος Κοτσιφάκης</cp:lastModifiedBy>
  <cp:revision>4</cp:revision>
  <dcterms:created xsi:type="dcterms:W3CDTF">2023-10-22T06:36:47Z</dcterms:created>
  <dcterms:modified xsi:type="dcterms:W3CDTF">2023-10-22T09:07:59Z</dcterms:modified>
</cp:coreProperties>
</file>