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2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11/14/2023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244DC-D31C-E0A2-CA5E-737E4EF6D839}"/>
              </a:ext>
            </a:extLst>
          </p:cNvPr>
          <p:cNvSpPr>
            <a:spLocks noGrp="1"/>
          </p:cNvSpPr>
          <p:nvPr>
            <p:ph type="ctrTitle"/>
          </p:nvPr>
        </p:nvSpPr>
        <p:spPr>
          <a:xfrm>
            <a:off x="1154955" y="1447800"/>
            <a:ext cx="10703062" cy="3329581"/>
          </a:xfrm>
        </p:spPr>
        <p:txBody>
          <a:bodyPr/>
          <a:lstStyle/>
          <a:p>
            <a:r>
              <a:rPr lang="en-US" dirty="0"/>
              <a:t>CONTINUOUS SYNOPSIS RECORD (CSR)– SHIP SECURITY EQUIPMENT</a:t>
            </a:r>
          </a:p>
        </p:txBody>
      </p:sp>
      <p:sp>
        <p:nvSpPr>
          <p:cNvPr id="3" name="Subtitle 2">
            <a:extLst>
              <a:ext uri="{FF2B5EF4-FFF2-40B4-BE49-F238E27FC236}">
                <a16:creationId xmlns:a16="http://schemas.microsoft.com/office/drawing/2014/main" id="{72221CF7-931B-4C11-848E-8E2A8D35D200}"/>
              </a:ext>
            </a:extLst>
          </p:cNvPr>
          <p:cNvSpPr>
            <a:spLocks noGrp="1"/>
          </p:cNvSpPr>
          <p:nvPr>
            <p:ph type="subTitle" idx="1"/>
          </p:nvPr>
        </p:nvSpPr>
        <p:spPr/>
        <p:txBody>
          <a:bodyPr/>
          <a:lstStyle/>
          <a:p>
            <a:r>
              <a:rPr lang="el-GR" dirty="0"/>
              <a:t>- ΠΕΡΙΓΡΑΦΗ – ΕΠΙΔΕΙΞΗ </a:t>
            </a:r>
            <a:r>
              <a:rPr lang="en-US" dirty="0"/>
              <a:t>CSR – </a:t>
            </a:r>
            <a:r>
              <a:rPr lang="el-GR" dirty="0"/>
              <a:t>ΧΡΗΣΙΜΟΤΗΤΑ.</a:t>
            </a:r>
          </a:p>
          <a:p>
            <a:r>
              <a:rPr lang="el-GR" dirty="0"/>
              <a:t>- ΕΞΟΠΛΙΣΜΟΣ ΑΣΦΑΛΕΊΑΣ ΠΛΟΙΟΥ</a:t>
            </a:r>
            <a:endParaRPr lang="en-US" dirty="0"/>
          </a:p>
        </p:txBody>
      </p:sp>
    </p:spTree>
    <p:extLst>
      <p:ext uri="{BB962C8B-B14F-4D97-AF65-F5344CB8AC3E}">
        <p14:creationId xmlns:p14="http://schemas.microsoft.com/office/powerpoint/2010/main" val="179190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4E10-20AF-2C1E-BAAC-F3F6C01AD969}"/>
              </a:ext>
            </a:extLst>
          </p:cNvPr>
          <p:cNvSpPr>
            <a:spLocks noGrp="1"/>
          </p:cNvSpPr>
          <p:nvPr>
            <p:ph type="title"/>
          </p:nvPr>
        </p:nvSpPr>
        <p:spPr/>
        <p:txBody>
          <a:bodyPr/>
          <a:lstStyle/>
          <a:p>
            <a:r>
              <a:rPr lang="el-GR" dirty="0"/>
              <a:t>Το </a:t>
            </a:r>
            <a:r>
              <a:rPr lang="en-US" dirty="0"/>
              <a:t>Ship Security Alert System</a:t>
            </a:r>
          </a:p>
        </p:txBody>
      </p:sp>
      <p:sp>
        <p:nvSpPr>
          <p:cNvPr id="4" name="Content Placeholder 3">
            <a:extLst>
              <a:ext uri="{FF2B5EF4-FFF2-40B4-BE49-F238E27FC236}">
                <a16:creationId xmlns:a16="http://schemas.microsoft.com/office/drawing/2014/main" id="{D5ACFF22-5ED2-D365-69C0-A195949C5A48}"/>
              </a:ext>
            </a:extLst>
          </p:cNvPr>
          <p:cNvSpPr>
            <a:spLocks noGrp="1"/>
          </p:cNvSpPr>
          <p:nvPr>
            <p:ph sz="half" idx="2"/>
          </p:nvPr>
        </p:nvSpPr>
        <p:spPr>
          <a:xfrm>
            <a:off x="130862" y="1215957"/>
            <a:ext cx="5368790" cy="5311303"/>
          </a:xfrm>
        </p:spPr>
        <p:txBody>
          <a:bodyPr>
            <a:normAutofit/>
          </a:bodyPr>
          <a:lstStyle/>
          <a:p>
            <a:pPr marL="0" indent="0">
              <a:buNone/>
            </a:pPr>
            <a:r>
              <a:rPr lang="el-GR" dirty="0"/>
              <a:t>Τεχνικά, το SSAS αποτελείται από </a:t>
            </a:r>
          </a:p>
          <a:p>
            <a:pPr marL="0" indent="0">
              <a:buNone/>
            </a:pPr>
            <a:endParaRPr lang="el-GR" sz="800" dirty="0"/>
          </a:p>
          <a:p>
            <a:r>
              <a:rPr lang="el-GR" dirty="0"/>
              <a:t>	έναν δέκτη GPS συνδεδεμένο με έναν πομπό, </a:t>
            </a:r>
          </a:p>
          <a:p>
            <a:r>
              <a:rPr lang="el-GR" dirty="0"/>
              <a:t>ένα τροφοδοτικό, </a:t>
            </a:r>
            <a:endParaRPr lang="en-US" dirty="0"/>
          </a:p>
          <a:p>
            <a:r>
              <a:rPr lang="el-GR" dirty="0"/>
              <a:t>λογισμικό και</a:t>
            </a:r>
            <a:endParaRPr lang="en-US" dirty="0"/>
          </a:p>
          <a:p>
            <a:r>
              <a:rPr lang="el-GR" dirty="0"/>
              <a:t>κουμπιά ενεργοποίησης</a:t>
            </a:r>
            <a:r>
              <a:rPr lang="en-US" dirty="0"/>
              <a:t> (</a:t>
            </a:r>
            <a:r>
              <a:rPr lang="el-GR" dirty="0"/>
              <a:t>τα γνωστά </a:t>
            </a:r>
            <a:r>
              <a:rPr lang="en-US" dirty="0"/>
              <a:t>security buttons)</a:t>
            </a:r>
            <a:r>
              <a:rPr lang="el-GR" dirty="0"/>
              <a:t>.</a:t>
            </a:r>
            <a:endParaRPr lang="en-US" dirty="0"/>
          </a:p>
          <a:p>
            <a:endParaRPr lang="en-US" dirty="0"/>
          </a:p>
          <a:p>
            <a:pPr marL="0" indent="0">
              <a:buNone/>
            </a:pPr>
            <a:r>
              <a:rPr lang="el-GR" dirty="0"/>
              <a:t>	 Όταν χρησιμοποιείται</a:t>
            </a:r>
            <a:r>
              <a:rPr lang="en-US" dirty="0"/>
              <a:t> </a:t>
            </a:r>
            <a:r>
              <a:rPr lang="el-GR" dirty="0"/>
              <a:t>κάποιο κουμπί ενεργοποίησης το </a:t>
            </a:r>
            <a:r>
              <a:rPr lang="en-US" dirty="0"/>
              <a:t>SSAS </a:t>
            </a:r>
            <a:r>
              <a:rPr lang="el-GR" b="1" dirty="0"/>
              <a:t>ειδοποιεί ουσιαστικά</a:t>
            </a:r>
            <a:r>
              <a:rPr lang="el-GR" dirty="0"/>
              <a:t> το κράτος σημαίας του πλοίου και λειτουργεί ως ένας αθόρυβος συναγερμός, που, όταν ενεργοποιείται, δεν εκπέμπει</a:t>
            </a:r>
            <a:r>
              <a:rPr lang="en-US" dirty="0"/>
              <a:t> </a:t>
            </a:r>
            <a:r>
              <a:rPr lang="el-GR" dirty="0"/>
              <a:t>οπτικοακουστικό σήμα στο πλοίο ή προς παραπλέοντα πλοία ή προς δυνάμεις ασφαλείας.</a:t>
            </a:r>
            <a:endParaRPr lang="en-US" dirty="0"/>
          </a:p>
        </p:txBody>
      </p:sp>
      <p:pic>
        <p:nvPicPr>
          <p:cNvPr id="7" name="Content Placeholder 6">
            <a:extLst>
              <a:ext uri="{FF2B5EF4-FFF2-40B4-BE49-F238E27FC236}">
                <a16:creationId xmlns:a16="http://schemas.microsoft.com/office/drawing/2014/main" id="{D459873E-0220-45E9-0764-A1C3F4098DC9}"/>
              </a:ext>
            </a:extLst>
          </p:cNvPr>
          <p:cNvPicPr>
            <a:picLocks noGrp="1" noChangeAspect="1"/>
          </p:cNvPicPr>
          <p:nvPr>
            <p:ph sz="quarter" idx="4"/>
          </p:nvPr>
        </p:nvPicPr>
        <p:blipFill>
          <a:blip r:embed="rId2"/>
          <a:stretch>
            <a:fillRect/>
          </a:stretch>
        </p:blipFill>
        <p:spPr>
          <a:xfrm>
            <a:off x="5430939" y="1391054"/>
            <a:ext cx="6630200" cy="4776281"/>
          </a:xfrm>
        </p:spPr>
      </p:pic>
    </p:spTree>
    <p:extLst>
      <p:ext uri="{BB962C8B-B14F-4D97-AF65-F5344CB8AC3E}">
        <p14:creationId xmlns:p14="http://schemas.microsoft.com/office/powerpoint/2010/main" val="292435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4E10-20AF-2C1E-BAAC-F3F6C01AD969}"/>
              </a:ext>
            </a:extLst>
          </p:cNvPr>
          <p:cNvSpPr>
            <a:spLocks noGrp="1"/>
          </p:cNvSpPr>
          <p:nvPr>
            <p:ph type="title"/>
          </p:nvPr>
        </p:nvSpPr>
        <p:spPr/>
        <p:txBody>
          <a:bodyPr/>
          <a:lstStyle/>
          <a:p>
            <a:r>
              <a:rPr lang="el-GR" dirty="0"/>
              <a:t>Το </a:t>
            </a:r>
            <a:r>
              <a:rPr lang="en-US" dirty="0"/>
              <a:t>Ship Security Alert System</a:t>
            </a:r>
          </a:p>
        </p:txBody>
      </p:sp>
      <p:sp>
        <p:nvSpPr>
          <p:cNvPr id="4" name="Content Placeholder 3">
            <a:extLst>
              <a:ext uri="{FF2B5EF4-FFF2-40B4-BE49-F238E27FC236}">
                <a16:creationId xmlns:a16="http://schemas.microsoft.com/office/drawing/2014/main" id="{D5ACFF22-5ED2-D365-69C0-A195949C5A48}"/>
              </a:ext>
            </a:extLst>
          </p:cNvPr>
          <p:cNvSpPr>
            <a:spLocks noGrp="1"/>
          </p:cNvSpPr>
          <p:nvPr>
            <p:ph sz="half" idx="2"/>
          </p:nvPr>
        </p:nvSpPr>
        <p:spPr>
          <a:xfrm>
            <a:off x="130862" y="1215957"/>
            <a:ext cx="5368790" cy="5311303"/>
          </a:xfrm>
        </p:spPr>
        <p:txBody>
          <a:bodyPr>
            <a:normAutofit/>
          </a:bodyPr>
          <a:lstStyle/>
          <a:p>
            <a:pPr marL="0" indent="0">
              <a:buNone/>
            </a:pPr>
            <a:endParaRPr lang="el-GR" dirty="0"/>
          </a:p>
          <a:p>
            <a:pPr marL="0" indent="0">
              <a:buNone/>
            </a:pPr>
            <a:endParaRPr lang="el-GR" dirty="0"/>
          </a:p>
          <a:p>
            <a:pPr marL="0" indent="0">
              <a:buNone/>
            </a:pPr>
            <a:r>
              <a:rPr lang="el-GR" dirty="0"/>
              <a:t>Η ειδοποίηση στις περισσότερες περιπτώσεις λαμβάνεται πρώτα από τον πλοιοκτήτη ή από κάποιον εταιρία διαχειριστή του SSAS, στη συνέχεια μεταβιβάζεται στην αρμόδια Αρχή της Σημαίας και οι παραπάνω είναι υποχρεωμένοι να ενημερώσουν τις εθνικές Αρχές και τα παράκτια κράτη στα οποία πλέει το πλοίο.</a:t>
            </a:r>
          </a:p>
          <a:p>
            <a:pPr marL="0" indent="0">
              <a:buNone/>
            </a:pPr>
            <a:endParaRPr lang="en-US" dirty="0"/>
          </a:p>
        </p:txBody>
      </p:sp>
      <p:pic>
        <p:nvPicPr>
          <p:cNvPr id="8" name="Content Placeholder 7">
            <a:extLst>
              <a:ext uri="{FF2B5EF4-FFF2-40B4-BE49-F238E27FC236}">
                <a16:creationId xmlns:a16="http://schemas.microsoft.com/office/drawing/2014/main" id="{14F7CE13-D522-ABE2-6DB7-1F6D861CD54F}"/>
              </a:ext>
            </a:extLst>
          </p:cNvPr>
          <p:cNvPicPr>
            <a:picLocks noGrp="1" noChangeAspect="1"/>
          </p:cNvPicPr>
          <p:nvPr>
            <p:ph sz="quarter" idx="4"/>
          </p:nvPr>
        </p:nvPicPr>
        <p:blipFill>
          <a:blip r:embed="rId2"/>
          <a:stretch>
            <a:fillRect/>
          </a:stretch>
        </p:blipFill>
        <p:spPr>
          <a:xfrm>
            <a:off x="5732496" y="1785019"/>
            <a:ext cx="6252460" cy="4168306"/>
          </a:xfrm>
        </p:spPr>
      </p:pic>
    </p:spTree>
    <p:extLst>
      <p:ext uri="{BB962C8B-B14F-4D97-AF65-F5344CB8AC3E}">
        <p14:creationId xmlns:p14="http://schemas.microsoft.com/office/powerpoint/2010/main" val="386763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4E10-20AF-2C1E-BAAC-F3F6C01AD969}"/>
              </a:ext>
            </a:extLst>
          </p:cNvPr>
          <p:cNvSpPr>
            <a:spLocks noGrp="1"/>
          </p:cNvSpPr>
          <p:nvPr>
            <p:ph type="title"/>
          </p:nvPr>
        </p:nvSpPr>
        <p:spPr>
          <a:xfrm>
            <a:off x="-60331" y="384489"/>
            <a:ext cx="10816999" cy="1400530"/>
          </a:xfrm>
        </p:spPr>
        <p:txBody>
          <a:bodyPr/>
          <a:lstStyle/>
          <a:p>
            <a:r>
              <a:rPr lang="el-GR" dirty="0"/>
              <a:t>Τι πληροφορίες αποστέλλει όταν εκπέμψει το </a:t>
            </a:r>
            <a:r>
              <a:rPr lang="en-US" dirty="0"/>
              <a:t>SSAS</a:t>
            </a:r>
            <a:r>
              <a:rPr lang="el-GR" dirty="0"/>
              <a:t>;</a:t>
            </a:r>
            <a:endParaRPr lang="en-US" dirty="0"/>
          </a:p>
        </p:txBody>
      </p:sp>
      <p:sp>
        <p:nvSpPr>
          <p:cNvPr id="4" name="Content Placeholder 3">
            <a:extLst>
              <a:ext uri="{FF2B5EF4-FFF2-40B4-BE49-F238E27FC236}">
                <a16:creationId xmlns:a16="http://schemas.microsoft.com/office/drawing/2014/main" id="{D5ACFF22-5ED2-D365-69C0-A195949C5A48}"/>
              </a:ext>
            </a:extLst>
          </p:cNvPr>
          <p:cNvSpPr>
            <a:spLocks noGrp="1"/>
          </p:cNvSpPr>
          <p:nvPr>
            <p:ph sz="half" idx="2"/>
          </p:nvPr>
        </p:nvSpPr>
        <p:spPr>
          <a:xfrm>
            <a:off x="130862" y="1215957"/>
            <a:ext cx="5368790" cy="5311303"/>
          </a:xfrm>
        </p:spPr>
        <p:txBody>
          <a:bodyPr>
            <a:normAutofit/>
          </a:bodyPr>
          <a:lstStyle/>
          <a:p>
            <a:pPr marL="0" indent="0">
              <a:buNone/>
            </a:pPr>
            <a:endParaRPr lang="el-GR" dirty="0"/>
          </a:p>
          <a:p>
            <a:pPr marL="0" indent="0">
              <a:buNone/>
            </a:pPr>
            <a:endParaRPr lang="el-GR" dirty="0"/>
          </a:p>
          <a:p>
            <a:pPr marL="0" indent="0">
              <a:buNone/>
            </a:pPr>
            <a:r>
              <a:rPr lang="el-GR" dirty="0"/>
              <a:t>Αφού ενεργοποιηθεί, το Σύστημα Ειδοποίησης Ασφαλείας Πλοίου αποστέλλει τα ακόλουθα στοιχεία </a:t>
            </a:r>
            <a:r>
              <a:rPr lang="el-GR" dirty="0" err="1"/>
              <a:t>στ</a:t>
            </a:r>
            <a:r>
              <a:rPr lang="en-US" dirty="0"/>
              <a:t>o </a:t>
            </a:r>
            <a:r>
              <a:rPr lang="el-GR" dirty="0"/>
              <a:t>κέντρο ελέγχου:</a:t>
            </a:r>
          </a:p>
          <a:p>
            <a:pPr marL="0" indent="0">
              <a:buNone/>
            </a:pPr>
            <a:r>
              <a:rPr lang="el-GR" dirty="0"/>
              <a:t>- Όνομα και αριθμό IMO του πλοίου </a:t>
            </a:r>
          </a:p>
          <a:p>
            <a:pPr marL="0" indent="0">
              <a:buNone/>
            </a:pPr>
            <a:r>
              <a:rPr lang="el-GR" dirty="0"/>
              <a:t>- Το ΔΔΣ πλοίου </a:t>
            </a:r>
          </a:p>
          <a:p>
            <a:pPr marL="0" indent="0">
              <a:buNone/>
            </a:pPr>
            <a:r>
              <a:rPr lang="el-GR" dirty="0"/>
              <a:t>- Τη θέση του πλοίου μέσω Παγκόσμιου Δορυφορικού Συστήματος Πλοήγησης (GNSS)</a:t>
            </a:r>
          </a:p>
          <a:p>
            <a:pPr marL="0" indent="0">
              <a:buNone/>
            </a:pPr>
            <a:r>
              <a:rPr lang="el-GR" dirty="0"/>
              <a:t>- Την ημερομηνία και ώρα του συναγερμού.</a:t>
            </a:r>
          </a:p>
          <a:p>
            <a:pPr marL="0" indent="0">
              <a:buNone/>
            </a:pPr>
            <a:r>
              <a:rPr lang="el-GR" dirty="0"/>
              <a:t>- Το </a:t>
            </a:r>
            <a:r>
              <a:rPr lang="en-US" dirty="0"/>
              <a:t>MMSI </a:t>
            </a:r>
            <a:r>
              <a:rPr lang="el-GR"/>
              <a:t>του πλοίου.</a:t>
            </a:r>
            <a:endParaRPr lang="en-US" dirty="0"/>
          </a:p>
        </p:txBody>
      </p:sp>
      <p:pic>
        <p:nvPicPr>
          <p:cNvPr id="8" name="Content Placeholder 7">
            <a:extLst>
              <a:ext uri="{FF2B5EF4-FFF2-40B4-BE49-F238E27FC236}">
                <a16:creationId xmlns:a16="http://schemas.microsoft.com/office/drawing/2014/main" id="{14F7CE13-D522-ABE2-6DB7-1F6D861CD54F}"/>
              </a:ext>
            </a:extLst>
          </p:cNvPr>
          <p:cNvPicPr>
            <a:picLocks noGrp="1" noChangeAspect="1"/>
          </p:cNvPicPr>
          <p:nvPr>
            <p:ph sz="quarter" idx="4"/>
          </p:nvPr>
        </p:nvPicPr>
        <p:blipFill>
          <a:blip r:embed="rId2"/>
          <a:stretch>
            <a:fillRect/>
          </a:stretch>
        </p:blipFill>
        <p:spPr>
          <a:xfrm>
            <a:off x="5732496" y="1785019"/>
            <a:ext cx="6252460" cy="4168306"/>
          </a:xfrm>
        </p:spPr>
      </p:pic>
    </p:spTree>
    <p:extLst>
      <p:ext uri="{BB962C8B-B14F-4D97-AF65-F5344CB8AC3E}">
        <p14:creationId xmlns:p14="http://schemas.microsoft.com/office/powerpoint/2010/main" val="333019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12E79-DADE-AA14-C9E1-8FDA759A3139}"/>
              </a:ext>
            </a:extLst>
          </p:cNvPr>
          <p:cNvSpPr>
            <a:spLocks noGrp="1"/>
          </p:cNvSpPr>
          <p:nvPr>
            <p:ph type="title"/>
          </p:nvPr>
        </p:nvSpPr>
        <p:spPr/>
        <p:txBody>
          <a:bodyPr/>
          <a:lstStyle/>
          <a:p>
            <a:r>
              <a:rPr lang="en-US" dirty="0"/>
              <a:t>CONTINUOUS SYNOPSIS RECORD</a:t>
            </a:r>
          </a:p>
        </p:txBody>
      </p:sp>
      <p:sp>
        <p:nvSpPr>
          <p:cNvPr id="3" name="Content Placeholder 2">
            <a:extLst>
              <a:ext uri="{FF2B5EF4-FFF2-40B4-BE49-F238E27FC236}">
                <a16:creationId xmlns:a16="http://schemas.microsoft.com/office/drawing/2014/main" id="{23D810B5-3203-59AA-6DFD-8AB86C49C182}"/>
              </a:ext>
            </a:extLst>
          </p:cNvPr>
          <p:cNvSpPr>
            <a:spLocks noGrp="1"/>
          </p:cNvSpPr>
          <p:nvPr>
            <p:ph sz="half" idx="1"/>
          </p:nvPr>
        </p:nvSpPr>
        <p:spPr>
          <a:xfrm>
            <a:off x="124692" y="2060575"/>
            <a:ext cx="5374960" cy="4195763"/>
          </a:xfrm>
        </p:spPr>
        <p:txBody>
          <a:bodyPr/>
          <a:lstStyle/>
          <a:p>
            <a:pPr marL="0" indent="0">
              <a:buNone/>
            </a:pPr>
            <a:r>
              <a:rPr lang="el-GR" dirty="0"/>
              <a:t>Η </a:t>
            </a:r>
            <a:r>
              <a:rPr lang="en-US" dirty="0"/>
              <a:t>CSR</a:t>
            </a:r>
            <a:r>
              <a:rPr lang="el-GR" dirty="0"/>
              <a:t> είναι ένα ειδικό </a:t>
            </a:r>
            <a:r>
              <a:rPr lang="el-GR"/>
              <a:t>μέτρο τεκμηρίωσης </a:t>
            </a:r>
            <a:r>
              <a:rPr lang="el-GR" dirty="0"/>
              <a:t>στο πλαίσιο της SOLAS για την ενίσχυση της θαλάσσιας ασφάλειας </a:t>
            </a:r>
            <a:r>
              <a:rPr lang="en-US" dirty="0"/>
              <a:t>(security) </a:t>
            </a:r>
            <a:r>
              <a:rPr lang="el-GR" dirty="0"/>
              <a:t>στη θάλασσα. </a:t>
            </a:r>
          </a:p>
          <a:p>
            <a:pPr marL="0" indent="0">
              <a:buNone/>
            </a:pPr>
            <a:endParaRPr lang="en-US" dirty="0"/>
          </a:p>
          <a:p>
            <a:pPr marL="0" indent="0">
              <a:buNone/>
            </a:pPr>
            <a:r>
              <a:rPr lang="el-GR" dirty="0"/>
              <a:t>Σύμφωνα με την </a:t>
            </a:r>
            <a:r>
              <a:rPr lang="en-US" dirty="0"/>
              <a:t>SOLAS Chapter XI-1 – “Special Measures to Enhance Maritime Safety”, </a:t>
            </a:r>
            <a:r>
              <a:rPr lang="el-GR" dirty="0"/>
              <a:t>κανονισμός </a:t>
            </a:r>
            <a:r>
              <a:rPr lang="en-US" dirty="0"/>
              <a:t>5</a:t>
            </a:r>
            <a:r>
              <a:rPr lang="el-GR" dirty="0"/>
              <a:t> της SOLAS, όλα τα επιβατηγά και φορτηγά πλοία 500 κόρων ολικής χωρητικότητας και άνω πρέπει να έχουν </a:t>
            </a:r>
            <a:r>
              <a:rPr lang="en-US" dirty="0"/>
              <a:t>Continuous Synopsis Record</a:t>
            </a:r>
            <a:r>
              <a:rPr lang="el-GR" dirty="0"/>
              <a:t> επί του πλοίου. Το αρχείο διαρκούς σύνοψης παρέχει το ιστορικό του πλοίου σε σχέση με τις πληροφορίες που απαιτούνται από τον ίδιο τον κανονισμό 5.</a:t>
            </a:r>
            <a:endParaRPr lang="en-US" dirty="0"/>
          </a:p>
        </p:txBody>
      </p:sp>
      <p:pic>
        <p:nvPicPr>
          <p:cNvPr id="6" name="Content Placeholder 5">
            <a:extLst>
              <a:ext uri="{FF2B5EF4-FFF2-40B4-BE49-F238E27FC236}">
                <a16:creationId xmlns:a16="http://schemas.microsoft.com/office/drawing/2014/main" id="{64FA10EC-B6E1-9EA9-6CCD-F4DF9E117FD6}"/>
              </a:ext>
            </a:extLst>
          </p:cNvPr>
          <p:cNvPicPr>
            <a:picLocks noGrp="1" noChangeAspect="1"/>
          </p:cNvPicPr>
          <p:nvPr>
            <p:ph sz="half" idx="2"/>
          </p:nvPr>
        </p:nvPicPr>
        <p:blipFill>
          <a:blip r:embed="rId2"/>
          <a:stretch>
            <a:fillRect/>
          </a:stretch>
        </p:blipFill>
        <p:spPr>
          <a:xfrm>
            <a:off x="5579861" y="2357029"/>
            <a:ext cx="6505310" cy="3212498"/>
          </a:xfrm>
        </p:spPr>
      </p:pic>
      <p:sp>
        <p:nvSpPr>
          <p:cNvPr id="7" name="Oval 6">
            <a:extLst>
              <a:ext uri="{FF2B5EF4-FFF2-40B4-BE49-F238E27FC236}">
                <a16:creationId xmlns:a16="http://schemas.microsoft.com/office/drawing/2014/main" id="{B914D280-3DD0-37C6-42B7-77FA963B8FE7}"/>
              </a:ext>
            </a:extLst>
          </p:cNvPr>
          <p:cNvSpPr/>
          <p:nvPr/>
        </p:nvSpPr>
        <p:spPr>
          <a:xfrm>
            <a:off x="7368865" y="2948464"/>
            <a:ext cx="598516" cy="224444"/>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5AFD6A74-A419-3A3D-FFD1-528727648598}"/>
              </a:ext>
            </a:extLst>
          </p:cNvPr>
          <p:cNvCxnSpPr>
            <a:endCxn id="7" idx="7"/>
          </p:cNvCxnSpPr>
          <p:nvPr/>
        </p:nvCxnSpPr>
        <p:spPr>
          <a:xfrm flipH="1">
            <a:off x="7879730" y="2674144"/>
            <a:ext cx="287157" cy="307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437A595-9A98-EB7A-966C-23D5A8F11AAB}"/>
              </a:ext>
            </a:extLst>
          </p:cNvPr>
          <p:cNvSpPr txBox="1"/>
          <p:nvPr/>
        </p:nvSpPr>
        <p:spPr>
          <a:xfrm>
            <a:off x="7668123" y="2357029"/>
            <a:ext cx="3474720" cy="369332"/>
          </a:xfrm>
          <a:prstGeom prst="rect">
            <a:avLst/>
          </a:prstGeom>
          <a:noFill/>
        </p:spPr>
        <p:txBody>
          <a:bodyPr wrap="square" rtlCol="0">
            <a:spAutoFit/>
          </a:bodyPr>
          <a:lstStyle/>
          <a:p>
            <a:r>
              <a:rPr lang="el-GR" dirty="0">
                <a:solidFill>
                  <a:schemeClr val="bg1">
                    <a:lumMod val="95000"/>
                    <a:lumOff val="5000"/>
                  </a:schemeClr>
                </a:solidFill>
              </a:rPr>
              <a:t>Πλοία άνω των 500 </a:t>
            </a:r>
            <a:r>
              <a:rPr lang="el-GR" dirty="0" err="1">
                <a:solidFill>
                  <a:schemeClr val="bg1">
                    <a:lumMod val="95000"/>
                    <a:lumOff val="5000"/>
                  </a:schemeClr>
                </a:solidFill>
              </a:rPr>
              <a:t>κοχ</a:t>
            </a:r>
            <a:endParaRPr lang="en-US" dirty="0">
              <a:solidFill>
                <a:schemeClr val="bg1">
                  <a:lumMod val="95000"/>
                  <a:lumOff val="5000"/>
                </a:schemeClr>
              </a:solidFill>
            </a:endParaRPr>
          </a:p>
        </p:txBody>
      </p:sp>
      <p:sp>
        <p:nvSpPr>
          <p:cNvPr id="15" name="TextBox 14">
            <a:extLst>
              <a:ext uri="{FF2B5EF4-FFF2-40B4-BE49-F238E27FC236}">
                <a16:creationId xmlns:a16="http://schemas.microsoft.com/office/drawing/2014/main" id="{29718149-3F43-6A1B-3BA7-BC07698C9FC9}"/>
              </a:ext>
            </a:extLst>
          </p:cNvPr>
          <p:cNvSpPr txBox="1"/>
          <p:nvPr/>
        </p:nvSpPr>
        <p:spPr>
          <a:xfrm>
            <a:off x="5835042" y="5668519"/>
            <a:ext cx="6126973" cy="246221"/>
          </a:xfrm>
          <a:prstGeom prst="rect">
            <a:avLst/>
          </a:prstGeom>
          <a:noFill/>
        </p:spPr>
        <p:txBody>
          <a:bodyPr wrap="square" rtlCol="0">
            <a:spAutoFit/>
          </a:bodyPr>
          <a:lstStyle/>
          <a:p>
            <a:r>
              <a:rPr lang="el-GR" sz="1000" b="1" dirty="0"/>
              <a:t>Πηγή: </a:t>
            </a:r>
            <a:r>
              <a:rPr lang="en-US" sz="1000" b="1" dirty="0"/>
              <a:t>IMO Guide to Maritime Security and the ISPS Code - 2021 Edition</a:t>
            </a:r>
            <a:endParaRPr lang="en-US" sz="1000" dirty="0"/>
          </a:p>
        </p:txBody>
      </p:sp>
    </p:spTree>
    <p:extLst>
      <p:ext uri="{BB962C8B-B14F-4D97-AF65-F5344CB8AC3E}">
        <p14:creationId xmlns:p14="http://schemas.microsoft.com/office/powerpoint/2010/main" val="133236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E47D-26D1-2E0A-BB98-2650DDA8025C}"/>
              </a:ext>
            </a:extLst>
          </p:cNvPr>
          <p:cNvSpPr>
            <a:spLocks noGrp="1"/>
          </p:cNvSpPr>
          <p:nvPr>
            <p:ph type="title"/>
          </p:nvPr>
        </p:nvSpPr>
        <p:spPr/>
        <p:txBody>
          <a:bodyPr/>
          <a:lstStyle/>
          <a:p>
            <a:r>
              <a:rPr lang="el-GR" dirty="0"/>
              <a:t>Ποιος εκδίδει την </a:t>
            </a:r>
            <a:r>
              <a:rPr lang="en-US" dirty="0"/>
              <a:t>CSR - </a:t>
            </a:r>
            <a:r>
              <a:rPr lang="el-GR" dirty="0"/>
              <a:t>Τι περιέχει;</a:t>
            </a:r>
            <a:endParaRPr lang="en-US" dirty="0"/>
          </a:p>
        </p:txBody>
      </p:sp>
      <p:sp>
        <p:nvSpPr>
          <p:cNvPr id="3" name="Content Placeholder 2">
            <a:extLst>
              <a:ext uri="{FF2B5EF4-FFF2-40B4-BE49-F238E27FC236}">
                <a16:creationId xmlns:a16="http://schemas.microsoft.com/office/drawing/2014/main" id="{33F7847E-A11E-3FD3-044D-694EA7E1BAB1}"/>
              </a:ext>
            </a:extLst>
          </p:cNvPr>
          <p:cNvSpPr>
            <a:spLocks noGrp="1"/>
          </p:cNvSpPr>
          <p:nvPr>
            <p:ph sz="half" idx="1"/>
          </p:nvPr>
        </p:nvSpPr>
        <p:spPr>
          <a:xfrm>
            <a:off x="58190" y="1197033"/>
            <a:ext cx="5441462" cy="5602778"/>
          </a:xfrm>
        </p:spPr>
        <p:txBody>
          <a:bodyPr>
            <a:normAutofit fontScale="55000" lnSpcReduction="20000"/>
          </a:bodyPr>
          <a:lstStyle/>
          <a:p>
            <a:pPr marL="0" indent="0">
              <a:buNone/>
            </a:pPr>
            <a:r>
              <a:rPr lang="el-GR" dirty="0"/>
              <a:t>Το </a:t>
            </a:r>
            <a:r>
              <a:rPr lang="en-US" dirty="0"/>
              <a:t>CSR</a:t>
            </a:r>
            <a:r>
              <a:rPr lang="el-GR" dirty="0"/>
              <a:t> εκδίδεται</a:t>
            </a:r>
            <a:r>
              <a:rPr lang="en-US" dirty="0"/>
              <a:t> </a:t>
            </a:r>
            <a:r>
              <a:rPr lang="el-GR" dirty="0"/>
              <a:t>στο πλοίο από την Αρχή (σημαία που φέρει).</a:t>
            </a:r>
          </a:p>
          <a:p>
            <a:pPr marL="0" indent="0">
              <a:buNone/>
            </a:pPr>
            <a:r>
              <a:rPr lang="en-US" dirty="0"/>
              <a:t>     </a:t>
            </a:r>
            <a:r>
              <a:rPr lang="el-GR" dirty="0"/>
              <a:t>Οι πληροφορίες που περιέχει είναι όπως παρακάτω:</a:t>
            </a:r>
          </a:p>
          <a:p>
            <a:r>
              <a:rPr lang="el-GR" dirty="0"/>
              <a:t>1. Το όνομα του κράτους τη σημαία του οποίου φέρει το πλοίο</a:t>
            </a:r>
          </a:p>
          <a:p>
            <a:r>
              <a:rPr lang="el-GR" dirty="0"/>
              <a:t>2. Την ημερομηνία κατά την οποία το πλοίο νηολογήθηκε στο εν λόγω κράτος</a:t>
            </a:r>
          </a:p>
          <a:p>
            <a:r>
              <a:rPr lang="el-GR" dirty="0"/>
              <a:t>3. Τον αριθμό αναγνώρισης του πλοίου σύμφωνα με τον κανονισμό 3</a:t>
            </a:r>
          </a:p>
          <a:p>
            <a:r>
              <a:rPr lang="el-GR" dirty="0"/>
              <a:t>4. Το όνομα του πλοίου· - το λιμάνι νηολόγησης</a:t>
            </a:r>
          </a:p>
          <a:p>
            <a:r>
              <a:rPr lang="el-GR" dirty="0"/>
              <a:t>5. Το όνομα του </a:t>
            </a:r>
            <a:r>
              <a:rPr lang="en-US" dirty="0"/>
              <a:t>owner</a:t>
            </a:r>
            <a:r>
              <a:rPr lang="el-GR" dirty="0"/>
              <a:t> και της καταχωρημένης διεύθυνσης/</a:t>
            </a:r>
            <a:r>
              <a:rPr lang="el-GR" dirty="0" err="1"/>
              <a:t>ών</a:t>
            </a:r>
            <a:r>
              <a:rPr lang="el-GR" dirty="0"/>
              <a:t> τους·</a:t>
            </a:r>
            <a:endParaRPr lang="en-US" dirty="0"/>
          </a:p>
          <a:p>
            <a:r>
              <a:rPr lang="en-US" dirty="0"/>
              <a:t>5. T</a:t>
            </a:r>
            <a:r>
              <a:rPr lang="el-GR" dirty="0"/>
              <a:t>ο όνομα του (των) εγγεγραμμένου(-ων) ναυλωτή(-</a:t>
            </a:r>
            <a:r>
              <a:rPr lang="el-GR" dirty="0" err="1"/>
              <a:t>ών</a:t>
            </a:r>
            <a:r>
              <a:rPr lang="el-GR" dirty="0"/>
              <a:t>) αν είναι </a:t>
            </a:r>
            <a:r>
              <a:rPr lang="en-US" dirty="0"/>
              <a:t>bare boat chartered</a:t>
            </a:r>
            <a:r>
              <a:rPr lang="el-GR" dirty="0"/>
              <a:t> και την καταχωρισμένη διεύθυνση(-</a:t>
            </a:r>
            <a:r>
              <a:rPr lang="el-GR" dirty="0" err="1"/>
              <a:t>ές</a:t>
            </a:r>
            <a:r>
              <a:rPr lang="el-GR" dirty="0"/>
              <a:t>) τους, εάν υπάρχουν</a:t>
            </a:r>
            <a:r>
              <a:rPr lang="en-US" dirty="0"/>
              <a:t> </a:t>
            </a:r>
          </a:p>
          <a:p>
            <a:r>
              <a:rPr lang="en-US" dirty="0"/>
              <a:t>6. T</a:t>
            </a:r>
            <a:r>
              <a:rPr lang="el-GR" dirty="0"/>
              <a:t>ην επωνυμία της Εταιρείας, όπως ορίζεται στον κανονισμό ΙΧ/1, την έδρα της και τη διεύθυνση(-</a:t>
            </a:r>
            <a:r>
              <a:rPr lang="el-GR" dirty="0" err="1"/>
              <a:t>ες</a:t>
            </a:r>
            <a:r>
              <a:rPr lang="el-GR" dirty="0"/>
              <a:t>) από όπου εκτελεί τις δραστηριότητες διαχείρισης της ασφάλειας</a:t>
            </a:r>
            <a:endParaRPr lang="en-US" dirty="0"/>
          </a:p>
          <a:p>
            <a:r>
              <a:rPr lang="en-US" dirty="0"/>
              <a:t>7.</a:t>
            </a:r>
            <a:r>
              <a:rPr lang="el-GR" dirty="0"/>
              <a:t> το όνομα όλων των νηογνωμόνων με τους οποίους νηολογήθηκε</a:t>
            </a:r>
          </a:p>
          <a:p>
            <a:r>
              <a:rPr lang="el-GR" dirty="0"/>
              <a:t>8.  Το όνομα της Διοίκησης ή του Συμβαλλόμενου Κράτους ή του </a:t>
            </a:r>
            <a:r>
              <a:rPr lang="en-US" dirty="0"/>
              <a:t>RSO</a:t>
            </a:r>
            <a:r>
              <a:rPr lang="el-GR" dirty="0"/>
              <a:t> που έχει εκδώσει το </a:t>
            </a:r>
            <a:r>
              <a:rPr lang="en-US" dirty="0"/>
              <a:t>Document Of Compliance</a:t>
            </a:r>
            <a:r>
              <a:rPr lang="el-GR" dirty="0"/>
              <a:t>Έγγραφο Συμμόρφωσης (ή το</a:t>
            </a:r>
            <a:r>
              <a:rPr lang="en-US" dirty="0"/>
              <a:t> (Interim)</a:t>
            </a:r>
            <a:r>
              <a:rPr lang="el-GR" dirty="0"/>
              <a:t> Ενδιάμεσο Έγγραφο Συμμόρφωσης), που καθορίζεται στον Κώδικα ISM  και το όνομα του φορέα που έχει διεξαγάγει τον έλεγχο βάσει του το οποίο εκδόθηκε το Έγγραφο, εάν είναι διαφορετικό από αυτό που εκδίδει την </a:t>
            </a:r>
            <a:r>
              <a:rPr lang="en-US" dirty="0"/>
              <a:t>CSR </a:t>
            </a:r>
          </a:p>
          <a:p>
            <a:r>
              <a:rPr lang="en-US" dirty="0"/>
              <a:t>9.</a:t>
            </a:r>
            <a:r>
              <a:rPr lang="el-GR" dirty="0"/>
              <a:t> το όνομα της Διοίκησης ή του Συμβαλλόμενου Κράτους ή του αναγνωρισμένου οργανισμός που έχει εκδώσει το Πιστοποιητικό Διαχείρισης Ασφάλειας (ή το Ενδιάμεσο Πιστοποιητικό Ασφάλειας</a:t>
            </a:r>
            <a:r>
              <a:rPr lang="en-US" dirty="0"/>
              <a:t>)</a:t>
            </a:r>
          </a:p>
          <a:p>
            <a:r>
              <a:rPr lang="en-US" dirty="0"/>
              <a:t>10. T</a:t>
            </a:r>
            <a:r>
              <a:rPr lang="el-GR" dirty="0"/>
              <a:t>ο όνομα της Διοίκησης ή του Συμβαλλόμενου Κράτους ή του </a:t>
            </a:r>
            <a:r>
              <a:rPr lang="en-US" dirty="0"/>
              <a:t>RSO</a:t>
            </a:r>
            <a:r>
              <a:rPr lang="el-GR" dirty="0"/>
              <a:t> που έχει εκδώσει το Διεθνές Πιστοποιητικό Ασφάλειας Πλοίου (ή το Προσωρινό Διεθνές Πιστοποιητικό Ασφάλειας Πλοίου)</a:t>
            </a:r>
            <a:r>
              <a:rPr lang="en-US" dirty="0"/>
              <a:t>.</a:t>
            </a:r>
          </a:p>
          <a:p>
            <a:r>
              <a:rPr lang="en-US" dirty="0"/>
              <a:t>11. T</a:t>
            </a:r>
            <a:r>
              <a:rPr lang="el-GR" dirty="0"/>
              <a:t>ην ημερομηνία κατά την οποία το πλοίο έπαψε να είναι νηολογημένο στο εν λόγω κράτος.</a:t>
            </a:r>
            <a:endParaRPr lang="en-US" dirty="0"/>
          </a:p>
        </p:txBody>
      </p:sp>
      <p:pic>
        <p:nvPicPr>
          <p:cNvPr id="6" name="Content Placeholder 5">
            <a:extLst>
              <a:ext uri="{FF2B5EF4-FFF2-40B4-BE49-F238E27FC236}">
                <a16:creationId xmlns:a16="http://schemas.microsoft.com/office/drawing/2014/main" id="{7CD47E5A-82D8-FC35-55D7-27BF6016464D}"/>
              </a:ext>
            </a:extLst>
          </p:cNvPr>
          <p:cNvPicPr>
            <a:picLocks noGrp="1" noChangeAspect="1"/>
          </p:cNvPicPr>
          <p:nvPr>
            <p:ph sz="half" idx="2"/>
          </p:nvPr>
        </p:nvPicPr>
        <p:blipFill>
          <a:blip r:embed="rId2"/>
          <a:stretch>
            <a:fillRect/>
          </a:stretch>
        </p:blipFill>
        <p:spPr>
          <a:xfrm>
            <a:off x="5577348" y="1197033"/>
            <a:ext cx="5347892" cy="3191732"/>
          </a:xfrm>
        </p:spPr>
      </p:pic>
      <p:pic>
        <p:nvPicPr>
          <p:cNvPr id="8" name="Picture 7">
            <a:extLst>
              <a:ext uri="{FF2B5EF4-FFF2-40B4-BE49-F238E27FC236}">
                <a16:creationId xmlns:a16="http://schemas.microsoft.com/office/drawing/2014/main" id="{857E0815-BBBF-DDD9-9331-3EB931C61CB0}"/>
              </a:ext>
            </a:extLst>
          </p:cNvPr>
          <p:cNvPicPr>
            <a:picLocks noChangeAspect="1"/>
          </p:cNvPicPr>
          <p:nvPr/>
        </p:nvPicPr>
        <p:blipFill>
          <a:blip r:embed="rId3"/>
          <a:stretch>
            <a:fillRect/>
          </a:stretch>
        </p:blipFill>
        <p:spPr>
          <a:xfrm>
            <a:off x="5577347" y="4388765"/>
            <a:ext cx="5325543" cy="1521584"/>
          </a:xfrm>
          <a:prstGeom prst="rect">
            <a:avLst/>
          </a:prstGeom>
        </p:spPr>
      </p:pic>
      <p:sp>
        <p:nvSpPr>
          <p:cNvPr id="9" name="TextBox 8">
            <a:extLst>
              <a:ext uri="{FF2B5EF4-FFF2-40B4-BE49-F238E27FC236}">
                <a16:creationId xmlns:a16="http://schemas.microsoft.com/office/drawing/2014/main" id="{1B8DD655-29CA-CE03-FF2F-C3D166C2E764}"/>
              </a:ext>
            </a:extLst>
          </p:cNvPr>
          <p:cNvSpPr txBox="1"/>
          <p:nvPr/>
        </p:nvSpPr>
        <p:spPr>
          <a:xfrm>
            <a:off x="5843354" y="5910349"/>
            <a:ext cx="6126973" cy="246221"/>
          </a:xfrm>
          <a:prstGeom prst="rect">
            <a:avLst/>
          </a:prstGeom>
          <a:noFill/>
        </p:spPr>
        <p:txBody>
          <a:bodyPr wrap="square" rtlCol="0">
            <a:spAutoFit/>
          </a:bodyPr>
          <a:lstStyle/>
          <a:p>
            <a:r>
              <a:rPr lang="el-GR" sz="1000" b="1" dirty="0"/>
              <a:t>Πηγή: </a:t>
            </a:r>
            <a:r>
              <a:rPr lang="en-US" sz="1000" b="1" dirty="0"/>
              <a:t>IMO Guide to Maritime Security and the ISPS Code - 2021 Edition</a:t>
            </a:r>
            <a:endParaRPr lang="en-US" sz="1000" dirty="0"/>
          </a:p>
        </p:txBody>
      </p:sp>
    </p:spTree>
    <p:extLst>
      <p:ext uri="{BB962C8B-B14F-4D97-AF65-F5344CB8AC3E}">
        <p14:creationId xmlns:p14="http://schemas.microsoft.com/office/powerpoint/2010/main" val="249208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F8A2-F161-B3E4-0868-3707CCCBBCF5}"/>
              </a:ext>
            </a:extLst>
          </p:cNvPr>
          <p:cNvSpPr>
            <a:spLocks noGrp="1"/>
          </p:cNvSpPr>
          <p:nvPr>
            <p:ph type="title"/>
          </p:nvPr>
        </p:nvSpPr>
        <p:spPr/>
        <p:txBody>
          <a:bodyPr/>
          <a:lstStyle/>
          <a:p>
            <a:r>
              <a:rPr lang="el-GR" dirty="0"/>
              <a:t>Εκδίδεται μία </a:t>
            </a:r>
            <a:r>
              <a:rPr lang="en-US" dirty="0"/>
              <a:t>CSR</a:t>
            </a:r>
            <a:r>
              <a:rPr lang="el-GR" dirty="0"/>
              <a:t>; </a:t>
            </a:r>
            <a:endParaRPr lang="en-US" dirty="0"/>
          </a:p>
        </p:txBody>
      </p:sp>
      <p:sp>
        <p:nvSpPr>
          <p:cNvPr id="3" name="Content Placeholder 2">
            <a:extLst>
              <a:ext uri="{FF2B5EF4-FFF2-40B4-BE49-F238E27FC236}">
                <a16:creationId xmlns:a16="http://schemas.microsoft.com/office/drawing/2014/main" id="{48173A09-A20C-1DA0-C616-092CC5E35D26}"/>
              </a:ext>
            </a:extLst>
          </p:cNvPr>
          <p:cNvSpPr>
            <a:spLocks noGrp="1"/>
          </p:cNvSpPr>
          <p:nvPr>
            <p:ph sz="half" idx="1"/>
          </p:nvPr>
        </p:nvSpPr>
        <p:spPr>
          <a:xfrm>
            <a:off x="94248" y="2060575"/>
            <a:ext cx="5405404" cy="4195763"/>
          </a:xfrm>
        </p:spPr>
        <p:txBody>
          <a:bodyPr>
            <a:normAutofit/>
          </a:bodyPr>
          <a:lstStyle/>
          <a:p>
            <a:pPr marL="0" indent="0">
              <a:buNone/>
            </a:pPr>
            <a:r>
              <a:rPr lang="el-GR" dirty="0"/>
              <a:t>	Οποιεσδήποτε αλλαγές έγιναν σχετικά με τα προηγούμενα στοιχεία θα πρέπει να αναφέρονται στο αρχείο συνεχούς σύνοψης</a:t>
            </a:r>
            <a:r>
              <a:rPr lang="en-US" dirty="0"/>
              <a:t> (</a:t>
            </a:r>
            <a:r>
              <a:rPr lang="el-GR" dirty="0"/>
              <a:t>κάθε φορά εκδίδεται νεότερο επικαιροποιημένο με επόμενο αύξοντα αριθμό). </a:t>
            </a:r>
          </a:p>
          <a:p>
            <a:pPr marL="0" indent="0">
              <a:buNone/>
            </a:pPr>
            <a:r>
              <a:rPr lang="el-GR" dirty="0"/>
              <a:t>	Επίσημα, το αρχείο μπορεί να είναι συμπληρωμένο στα Αγγλικά, Ισπανικά ή στα Γαλλικά. </a:t>
            </a:r>
          </a:p>
          <a:p>
            <a:pPr marL="0" indent="0">
              <a:buNone/>
            </a:pPr>
            <a:r>
              <a:rPr lang="el-GR" dirty="0"/>
              <a:t>	Υπάρχει βέβαια πρόβλεψη να παρέχεται μετάφραση στη γλώσσα της διοίκησης. Το </a:t>
            </a:r>
            <a:r>
              <a:rPr lang="en-US" dirty="0"/>
              <a:t>CSR</a:t>
            </a:r>
            <a:r>
              <a:rPr lang="el-GR" dirty="0"/>
              <a:t> φυλάσσεται πάντα στο πλοίο και είναι διαθέσιμο για επιθεώρηση όλη την ώρα.</a:t>
            </a:r>
            <a:endParaRPr lang="en-US" dirty="0"/>
          </a:p>
        </p:txBody>
      </p:sp>
      <p:pic>
        <p:nvPicPr>
          <p:cNvPr id="6" name="Content Placeholder 5">
            <a:extLst>
              <a:ext uri="{FF2B5EF4-FFF2-40B4-BE49-F238E27FC236}">
                <a16:creationId xmlns:a16="http://schemas.microsoft.com/office/drawing/2014/main" id="{579BCF27-6E6C-FBAD-A109-B6A7CBF4ED79}"/>
              </a:ext>
            </a:extLst>
          </p:cNvPr>
          <p:cNvPicPr>
            <a:picLocks noGrp="1" noChangeAspect="1"/>
          </p:cNvPicPr>
          <p:nvPr>
            <p:ph sz="half" idx="2"/>
          </p:nvPr>
        </p:nvPicPr>
        <p:blipFill>
          <a:blip r:embed="rId2"/>
          <a:stretch>
            <a:fillRect/>
          </a:stretch>
        </p:blipFill>
        <p:spPr>
          <a:xfrm>
            <a:off x="5499650" y="2271133"/>
            <a:ext cx="6598103" cy="2832881"/>
          </a:xfrm>
        </p:spPr>
      </p:pic>
      <p:sp>
        <p:nvSpPr>
          <p:cNvPr id="7" name="TextBox 6">
            <a:extLst>
              <a:ext uri="{FF2B5EF4-FFF2-40B4-BE49-F238E27FC236}">
                <a16:creationId xmlns:a16="http://schemas.microsoft.com/office/drawing/2014/main" id="{C2F18DB4-6D58-B07C-5225-F26A9B45287A}"/>
              </a:ext>
            </a:extLst>
          </p:cNvPr>
          <p:cNvSpPr txBox="1"/>
          <p:nvPr/>
        </p:nvSpPr>
        <p:spPr>
          <a:xfrm>
            <a:off x="5970780" y="5191461"/>
            <a:ext cx="6126973" cy="246221"/>
          </a:xfrm>
          <a:prstGeom prst="rect">
            <a:avLst/>
          </a:prstGeom>
          <a:noFill/>
        </p:spPr>
        <p:txBody>
          <a:bodyPr wrap="square" rtlCol="0">
            <a:spAutoFit/>
          </a:bodyPr>
          <a:lstStyle/>
          <a:p>
            <a:r>
              <a:rPr lang="el-GR" sz="1000" b="1" dirty="0"/>
              <a:t>Πηγή: </a:t>
            </a:r>
            <a:r>
              <a:rPr lang="en-US" sz="1000" b="1" dirty="0"/>
              <a:t>IMO Guide to Maritime Security and the ISPS Code - 2021 Edition</a:t>
            </a:r>
            <a:endParaRPr lang="en-US" sz="1000" dirty="0"/>
          </a:p>
        </p:txBody>
      </p:sp>
    </p:spTree>
    <p:extLst>
      <p:ext uri="{BB962C8B-B14F-4D97-AF65-F5344CB8AC3E}">
        <p14:creationId xmlns:p14="http://schemas.microsoft.com/office/powerpoint/2010/main" val="63620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F8A2-F161-B3E4-0868-3707CCCBBCF5}"/>
              </a:ext>
            </a:extLst>
          </p:cNvPr>
          <p:cNvSpPr>
            <a:spLocks noGrp="1"/>
          </p:cNvSpPr>
          <p:nvPr>
            <p:ph type="title"/>
          </p:nvPr>
        </p:nvSpPr>
        <p:spPr/>
        <p:txBody>
          <a:bodyPr/>
          <a:lstStyle/>
          <a:p>
            <a:r>
              <a:rPr lang="el-GR" dirty="0"/>
              <a:t>Τι συμβαίνει όταν το πλοίο αλλάξει σημαία; </a:t>
            </a:r>
            <a:endParaRPr lang="en-US" dirty="0"/>
          </a:p>
        </p:txBody>
      </p:sp>
      <p:sp>
        <p:nvSpPr>
          <p:cNvPr id="3" name="Content Placeholder 2">
            <a:extLst>
              <a:ext uri="{FF2B5EF4-FFF2-40B4-BE49-F238E27FC236}">
                <a16:creationId xmlns:a16="http://schemas.microsoft.com/office/drawing/2014/main" id="{48173A09-A20C-1DA0-C616-092CC5E35D26}"/>
              </a:ext>
            </a:extLst>
          </p:cNvPr>
          <p:cNvSpPr>
            <a:spLocks noGrp="1"/>
          </p:cNvSpPr>
          <p:nvPr>
            <p:ph sz="half" idx="1"/>
          </p:nvPr>
        </p:nvSpPr>
        <p:spPr>
          <a:xfrm>
            <a:off x="94248" y="2060575"/>
            <a:ext cx="5405404" cy="4195763"/>
          </a:xfrm>
        </p:spPr>
        <p:txBody>
          <a:bodyPr>
            <a:normAutofit/>
          </a:bodyPr>
          <a:lstStyle/>
          <a:p>
            <a:pPr marL="0" indent="0">
              <a:buNone/>
            </a:pPr>
            <a:r>
              <a:rPr lang="el-GR" dirty="0"/>
              <a:t>	Εάν το πλοίο αλλάξει σημαία, η προηγούμενη Αρχή κατόπιν ειδοποίησης της εταιρίας θα πρέπει να μεταφέρει όλες τις πληροφορίες στην σημαία στην οποία θα φέρει το πλοίο στο εφεξής.</a:t>
            </a:r>
          </a:p>
          <a:p>
            <a:pPr marL="0" indent="0">
              <a:buNone/>
            </a:pPr>
            <a:endParaRPr lang="el-GR" dirty="0"/>
          </a:p>
          <a:p>
            <a:pPr marL="0" indent="0">
              <a:buNone/>
            </a:pPr>
            <a:r>
              <a:rPr lang="el-GR" dirty="0"/>
              <a:t>Η νέα Αρχή (σημαία) θα πρέπει να εκδώσει ανανεωμένη </a:t>
            </a:r>
            <a:r>
              <a:rPr lang="en-US" dirty="0"/>
              <a:t>CSR </a:t>
            </a:r>
            <a:r>
              <a:rPr lang="el-GR" dirty="0"/>
              <a:t>και οι παλαιότερες </a:t>
            </a:r>
            <a:r>
              <a:rPr lang="en-US" dirty="0"/>
              <a:t>CSR </a:t>
            </a:r>
            <a:r>
              <a:rPr lang="el-GR" dirty="0"/>
              <a:t>συνάπτονται στην τελευταία πιο πρόσφατη.</a:t>
            </a:r>
            <a:endParaRPr lang="en-US" dirty="0"/>
          </a:p>
        </p:txBody>
      </p:sp>
      <p:sp>
        <p:nvSpPr>
          <p:cNvPr id="7" name="TextBox 6">
            <a:extLst>
              <a:ext uri="{FF2B5EF4-FFF2-40B4-BE49-F238E27FC236}">
                <a16:creationId xmlns:a16="http://schemas.microsoft.com/office/drawing/2014/main" id="{C2F18DB4-6D58-B07C-5225-F26A9B45287A}"/>
              </a:ext>
            </a:extLst>
          </p:cNvPr>
          <p:cNvSpPr txBox="1"/>
          <p:nvPr/>
        </p:nvSpPr>
        <p:spPr>
          <a:xfrm>
            <a:off x="5970779" y="4842327"/>
            <a:ext cx="6126973" cy="246221"/>
          </a:xfrm>
          <a:prstGeom prst="rect">
            <a:avLst/>
          </a:prstGeom>
          <a:noFill/>
        </p:spPr>
        <p:txBody>
          <a:bodyPr wrap="square" rtlCol="0">
            <a:spAutoFit/>
          </a:bodyPr>
          <a:lstStyle/>
          <a:p>
            <a:r>
              <a:rPr lang="el-GR" sz="1000" b="1" dirty="0"/>
              <a:t>Πηγή: </a:t>
            </a:r>
            <a:r>
              <a:rPr lang="en-US" sz="1000" b="1" dirty="0"/>
              <a:t>IMO Guide to Maritime Security and the ISPS Code - 2021 Edition</a:t>
            </a:r>
            <a:endParaRPr lang="en-US" sz="1000" dirty="0"/>
          </a:p>
        </p:txBody>
      </p:sp>
      <p:pic>
        <p:nvPicPr>
          <p:cNvPr id="9" name="Content Placeholder 8">
            <a:extLst>
              <a:ext uri="{FF2B5EF4-FFF2-40B4-BE49-F238E27FC236}">
                <a16:creationId xmlns:a16="http://schemas.microsoft.com/office/drawing/2014/main" id="{16516BE4-06B4-5A87-B14B-9B8EE8F7C370}"/>
              </a:ext>
            </a:extLst>
          </p:cNvPr>
          <p:cNvPicPr>
            <a:picLocks noGrp="1" noChangeAspect="1"/>
          </p:cNvPicPr>
          <p:nvPr>
            <p:ph sz="half" idx="2"/>
          </p:nvPr>
        </p:nvPicPr>
        <p:blipFill>
          <a:blip r:embed="rId2"/>
          <a:stretch>
            <a:fillRect/>
          </a:stretch>
        </p:blipFill>
        <p:spPr>
          <a:xfrm>
            <a:off x="5655045" y="1853248"/>
            <a:ext cx="6234001" cy="2968134"/>
          </a:xfrm>
        </p:spPr>
      </p:pic>
    </p:spTree>
    <p:extLst>
      <p:ext uri="{BB962C8B-B14F-4D97-AF65-F5344CB8AC3E}">
        <p14:creationId xmlns:p14="http://schemas.microsoft.com/office/powerpoint/2010/main" val="116511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4EE9-C682-9288-791C-C1057B490D9A}"/>
              </a:ext>
            </a:extLst>
          </p:cNvPr>
          <p:cNvSpPr>
            <a:spLocks noGrp="1"/>
          </p:cNvSpPr>
          <p:nvPr>
            <p:ph type="title"/>
          </p:nvPr>
        </p:nvSpPr>
        <p:spPr>
          <a:xfrm>
            <a:off x="646111" y="452718"/>
            <a:ext cx="9404723" cy="902257"/>
          </a:xfrm>
        </p:spPr>
        <p:txBody>
          <a:bodyPr/>
          <a:lstStyle/>
          <a:p>
            <a:r>
              <a:rPr lang="el-GR" dirty="0"/>
              <a:t>Παράδειγμα Ροής </a:t>
            </a:r>
            <a:r>
              <a:rPr lang="en-US" dirty="0"/>
              <a:t>CSR</a:t>
            </a:r>
          </a:p>
        </p:txBody>
      </p:sp>
      <p:pic>
        <p:nvPicPr>
          <p:cNvPr id="4" name="Picture 3">
            <a:extLst>
              <a:ext uri="{FF2B5EF4-FFF2-40B4-BE49-F238E27FC236}">
                <a16:creationId xmlns:a16="http://schemas.microsoft.com/office/drawing/2014/main" id="{921B369D-83D8-C0AF-52C9-33C54B472171}"/>
              </a:ext>
            </a:extLst>
          </p:cNvPr>
          <p:cNvPicPr>
            <a:picLocks noChangeAspect="1"/>
          </p:cNvPicPr>
          <p:nvPr/>
        </p:nvPicPr>
        <p:blipFill>
          <a:blip r:embed="rId2"/>
          <a:stretch>
            <a:fillRect/>
          </a:stretch>
        </p:blipFill>
        <p:spPr>
          <a:xfrm>
            <a:off x="5835534" y="1094287"/>
            <a:ext cx="4481838" cy="5622396"/>
          </a:xfrm>
          <a:prstGeom prst="rect">
            <a:avLst/>
          </a:prstGeom>
        </p:spPr>
      </p:pic>
      <p:graphicFrame>
        <p:nvGraphicFramePr>
          <p:cNvPr id="5" name="Object 4" descr="Κάντε κλικ να ανοίξει το αρχείο">
            <a:extLst>
              <a:ext uri="{FF2B5EF4-FFF2-40B4-BE49-F238E27FC236}">
                <a16:creationId xmlns:a16="http://schemas.microsoft.com/office/drawing/2014/main" id="{C4F9E659-3BFD-B838-B90D-881591544D4D}"/>
              </a:ext>
            </a:extLst>
          </p:cNvPr>
          <p:cNvGraphicFramePr>
            <a:graphicFrameLocks noChangeAspect="1"/>
          </p:cNvGraphicFramePr>
          <p:nvPr>
            <p:extLst>
              <p:ext uri="{D42A27DB-BD31-4B8C-83A1-F6EECF244321}">
                <p14:modId xmlns:p14="http://schemas.microsoft.com/office/powerpoint/2010/main" val="1263233732"/>
              </p:ext>
            </p:extLst>
          </p:nvPr>
        </p:nvGraphicFramePr>
        <p:xfrm>
          <a:off x="1110183" y="1786861"/>
          <a:ext cx="1691206" cy="1735217"/>
        </p:xfrm>
        <a:graphic>
          <a:graphicData uri="http://schemas.openxmlformats.org/presentationml/2006/ole">
            <mc:AlternateContent xmlns:mc="http://schemas.openxmlformats.org/markup-compatibility/2006">
              <mc:Choice xmlns:v="urn:schemas-microsoft-com:vml" Requires="v">
                <p:oleObj name="Packager Shell Object" showAsIcon="1" r:id="rId3" imgW="426960" imgH="438480" progId="Package">
                  <p:embed/>
                </p:oleObj>
              </mc:Choice>
              <mc:Fallback>
                <p:oleObj name="Packager Shell Object" showAsIcon="1" r:id="rId3" imgW="426960" imgH="438480" progId="Package">
                  <p:embed/>
                  <p:pic>
                    <p:nvPicPr>
                      <p:cNvPr id="0" name=""/>
                      <p:cNvPicPr/>
                      <p:nvPr/>
                    </p:nvPicPr>
                    <p:blipFill>
                      <a:blip r:embed="rId4"/>
                      <a:stretch>
                        <a:fillRect/>
                      </a:stretch>
                    </p:blipFill>
                    <p:spPr>
                      <a:xfrm>
                        <a:off x="1110183" y="1786861"/>
                        <a:ext cx="1691206" cy="1735217"/>
                      </a:xfrm>
                      <a:prstGeom prst="rect">
                        <a:avLst/>
                      </a:prstGeom>
                    </p:spPr>
                  </p:pic>
                </p:oleObj>
              </mc:Fallback>
            </mc:AlternateContent>
          </a:graphicData>
        </a:graphic>
      </p:graphicFrame>
    </p:spTree>
    <p:extLst>
      <p:ext uri="{BB962C8B-B14F-4D97-AF65-F5344CB8AC3E}">
        <p14:creationId xmlns:p14="http://schemas.microsoft.com/office/powerpoint/2010/main" val="66972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4EE9-C682-9288-791C-C1057B490D9A}"/>
              </a:ext>
            </a:extLst>
          </p:cNvPr>
          <p:cNvSpPr>
            <a:spLocks noGrp="1"/>
          </p:cNvSpPr>
          <p:nvPr>
            <p:ph type="title"/>
          </p:nvPr>
        </p:nvSpPr>
        <p:spPr>
          <a:xfrm>
            <a:off x="0" y="223115"/>
            <a:ext cx="11789922" cy="902257"/>
          </a:xfrm>
        </p:spPr>
        <p:txBody>
          <a:bodyPr/>
          <a:lstStyle/>
          <a:p>
            <a:r>
              <a:rPr lang="el-GR" b="1" dirty="0"/>
              <a:t>Εξοπλισμός Ασφαλείας </a:t>
            </a:r>
            <a:r>
              <a:rPr lang="en-US" b="1" dirty="0"/>
              <a:t>    </a:t>
            </a:r>
            <a:br>
              <a:rPr lang="en-US" b="1" dirty="0"/>
            </a:br>
            <a:r>
              <a:rPr lang="el-GR" b="1" dirty="0"/>
              <a:t>(</a:t>
            </a:r>
            <a:r>
              <a:rPr lang="en-US" b="1" dirty="0"/>
              <a:t>Security Equipment)</a:t>
            </a:r>
          </a:p>
        </p:txBody>
      </p:sp>
      <p:pic>
        <p:nvPicPr>
          <p:cNvPr id="8" name="Picture 7">
            <a:extLst>
              <a:ext uri="{FF2B5EF4-FFF2-40B4-BE49-F238E27FC236}">
                <a16:creationId xmlns:a16="http://schemas.microsoft.com/office/drawing/2014/main" id="{2B51635F-65D7-F0AD-E7C4-7E6458707192}"/>
              </a:ext>
            </a:extLst>
          </p:cNvPr>
          <p:cNvPicPr>
            <a:picLocks noChangeAspect="1"/>
          </p:cNvPicPr>
          <p:nvPr/>
        </p:nvPicPr>
        <p:blipFill rotWithShape="1">
          <a:blip r:embed="rId2"/>
          <a:srcRect l="3774" b="1418"/>
          <a:stretch/>
        </p:blipFill>
        <p:spPr>
          <a:xfrm>
            <a:off x="5457234" y="-53705"/>
            <a:ext cx="6679755" cy="6911705"/>
          </a:xfrm>
          <a:prstGeom prst="rect">
            <a:avLst/>
          </a:prstGeom>
        </p:spPr>
      </p:pic>
      <p:pic>
        <p:nvPicPr>
          <p:cNvPr id="10" name="Picture 9">
            <a:extLst>
              <a:ext uri="{FF2B5EF4-FFF2-40B4-BE49-F238E27FC236}">
                <a16:creationId xmlns:a16="http://schemas.microsoft.com/office/drawing/2014/main" id="{359EAE85-BF0C-8317-94D1-4EE3FAF843CC}"/>
              </a:ext>
            </a:extLst>
          </p:cNvPr>
          <p:cNvPicPr>
            <a:picLocks noChangeAspect="1"/>
          </p:cNvPicPr>
          <p:nvPr/>
        </p:nvPicPr>
        <p:blipFill>
          <a:blip r:embed="rId3"/>
          <a:stretch>
            <a:fillRect/>
          </a:stretch>
        </p:blipFill>
        <p:spPr>
          <a:xfrm>
            <a:off x="175111" y="2419755"/>
            <a:ext cx="5107013" cy="3684351"/>
          </a:xfrm>
          <a:prstGeom prst="rect">
            <a:avLst/>
          </a:prstGeom>
          <a:ln>
            <a:solidFill>
              <a:schemeClr val="tx1"/>
            </a:solidFill>
            <a:extLst>
              <a:ext uri="{C807C97D-BFC1-408E-A445-0C87EB9F89A2}">
                <ask:lineSketchStyleProps xmlns:ask="http://schemas.microsoft.com/office/drawing/2018/sketchyshapes" sd="981765707">
                  <a:custGeom>
                    <a:avLst/>
                    <a:gdLst>
                      <a:gd name="connsiteX0" fmla="*/ 0 w 5107013"/>
                      <a:gd name="connsiteY0" fmla="*/ 0 h 3684351"/>
                      <a:gd name="connsiteX1" fmla="*/ 5107013 w 5107013"/>
                      <a:gd name="connsiteY1" fmla="*/ 0 h 3684351"/>
                      <a:gd name="connsiteX2" fmla="*/ 5107013 w 5107013"/>
                      <a:gd name="connsiteY2" fmla="*/ 3684351 h 3684351"/>
                      <a:gd name="connsiteX3" fmla="*/ 0 w 5107013"/>
                      <a:gd name="connsiteY3" fmla="*/ 3684351 h 3684351"/>
                      <a:gd name="connsiteX4" fmla="*/ 0 w 5107013"/>
                      <a:gd name="connsiteY4" fmla="*/ 0 h 368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7013" h="3684351" fill="none" extrusionOk="0">
                        <a:moveTo>
                          <a:pt x="0" y="0"/>
                        </a:moveTo>
                        <a:cubicBezTo>
                          <a:pt x="1649410" y="-33775"/>
                          <a:pt x="4142121" y="138873"/>
                          <a:pt x="5107013" y="0"/>
                        </a:cubicBezTo>
                        <a:cubicBezTo>
                          <a:pt x="5033242" y="1699618"/>
                          <a:pt x="4951130" y="2026680"/>
                          <a:pt x="5107013" y="3684351"/>
                        </a:cubicBezTo>
                        <a:cubicBezTo>
                          <a:pt x="3193551" y="3547021"/>
                          <a:pt x="1330432" y="3546495"/>
                          <a:pt x="0" y="3684351"/>
                        </a:cubicBezTo>
                        <a:cubicBezTo>
                          <a:pt x="152408" y="2141768"/>
                          <a:pt x="73868" y="924028"/>
                          <a:pt x="0" y="0"/>
                        </a:cubicBezTo>
                        <a:close/>
                      </a:path>
                      <a:path w="5107013" h="3684351" stroke="0" extrusionOk="0">
                        <a:moveTo>
                          <a:pt x="0" y="0"/>
                        </a:moveTo>
                        <a:cubicBezTo>
                          <a:pt x="1221281" y="-101487"/>
                          <a:pt x="4458870" y="-162162"/>
                          <a:pt x="5107013" y="0"/>
                        </a:cubicBezTo>
                        <a:cubicBezTo>
                          <a:pt x="5167726" y="1706805"/>
                          <a:pt x="5045941" y="1894765"/>
                          <a:pt x="5107013" y="3684351"/>
                        </a:cubicBezTo>
                        <a:cubicBezTo>
                          <a:pt x="4145217" y="3734416"/>
                          <a:pt x="601290" y="3525902"/>
                          <a:pt x="0" y="3684351"/>
                        </a:cubicBezTo>
                        <a:cubicBezTo>
                          <a:pt x="-24452" y="2485112"/>
                          <a:pt x="-67663" y="1023113"/>
                          <a:pt x="0" y="0"/>
                        </a:cubicBezTo>
                        <a:close/>
                      </a:path>
                    </a:pathLst>
                  </a:custGeom>
                  <ask:type>
                    <ask:lineSketchNone/>
                  </ask:type>
                </ask:lineSketchStyleProps>
              </a:ext>
            </a:extLst>
          </a:ln>
          <a:effectLst>
            <a:outerShdw blurRad="50800" dist="38100" dir="13500000" algn="br" rotWithShape="0">
              <a:prstClr val="black">
                <a:alpha val="40000"/>
              </a:prstClr>
            </a:outerShdw>
            <a:softEdge rad="127000"/>
          </a:effectLst>
        </p:spPr>
      </p:pic>
    </p:spTree>
    <p:extLst>
      <p:ext uri="{BB962C8B-B14F-4D97-AF65-F5344CB8AC3E}">
        <p14:creationId xmlns:p14="http://schemas.microsoft.com/office/powerpoint/2010/main" val="79427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E6363AA-41AF-84A9-187E-AE4D312CE5F3}"/>
              </a:ext>
            </a:extLst>
          </p:cNvPr>
          <p:cNvSpPr>
            <a:spLocks noGrp="1"/>
          </p:cNvSpPr>
          <p:nvPr>
            <p:ph sz="half" idx="2"/>
          </p:nvPr>
        </p:nvSpPr>
        <p:spPr>
          <a:xfrm>
            <a:off x="136188" y="2276272"/>
            <a:ext cx="6138152" cy="3980066"/>
          </a:xfrm>
        </p:spPr>
        <p:txBody>
          <a:bodyPr>
            <a:normAutofit/>
          </a:bodyPr>
          <a:lstStyle/>
          <a:p>
            <a:pPr marL="0" indent="0">
              <a:buNone/>
            </a:pPr>
            <a:r>
              <a:rPr lang="el-GR" dirty="0"/>
              <a:t>Η ασφάλεια (</a:t>
            </a:r>
            <a:r>
              <a:rPr lang="el-GR" dirty="0" err="1"/>
              <a:t>security</a:t>
            </a:r>
            <a:r>
              <a:rPr lang="el-GR" dirty="0"/>
              <a:t>) από τους κινδύνους που αντιμετωπίζουν τα πλοία στη θάλασσα αλλά  και εν </a:t>
            </a:r>
            <a:r>
              <a:rPr lang="el-GR" dirty="0" err="1"/>
              <a:t>όρμω</a:t>
            </a:r>
            <a:r>
              <a:rPr lang="el-GR" dirty="0"/>
              <a:t> εξασφαλίζεται από διάφορα συστήματα τα οποία διασφαλίζουν την παρακολούθηση των πλοίων και την εξασφάλιση παροχής άμεσης βοήθειας σε περιπτώσεις κινδύνου.</a:t>
            </a:r>
          </a:p>
          <a:p>
            <a:pPr marL="0" indent="0">
              <a:buNone/>
            </a:pPr>
            <a:endParaRPr lang="el-GR" dirty="0"/>
          </a:p>
          <a:p>
            <a:pPr marL="0" indent="0">
              <a:buNone/>
            </a:pPr>
            <a:r>
              <a:rPr lang="el-GR" dirty="0"/>
              <a:t>Τα συστήματα αυτά αποτελούν μέρος του μόνιμου ηλεκτρονικού εξοπλισμού του πλοίου και διασφαλίζουν, όσο το δυνατόν καλύτερα, την αντιμετώπιση και την έγκαιρη ειδοποίηση πιθανών κινδύνων ασφάλειας, στα πλοία, και στις λιμενικές εγκαταστάσεις.</a:t>
            </a:r>
            <a:endParaRPr lang="en-US" dirty="0"/>
          </a:p>
        </p:txBody>
      </p:sp>
      <p:pic>
        <p:nvPicPr>
          <p:cNvPr id="8" name="Content Placeholder 7">
            <a:extLst>
              <a:ext uri="{FF2B5EF4-FFF2-40B4-BE49-F238E27FC236}">
                <a16:creationId xmlns:a16="http://schemas.microsoft.com/office/drawing/2014/main" id="{F8DB3B47-D466-12FD-9FAC-E9FF27E80AAC}"/>
              </a:ext>
            </a:extLst>
          </p:cNvPr>
          <p:cNvPicPr>
            <a:picLocks noGrp="1" noChangeAspect="1"/>
          </p:cNvPicPr>
          <p:nvPr>
            <p:ph sz="quarter" idx="4"/>
          </p:nvPr>
        </p:nvPicPr>
        <p:blipFill>
          <a:blip r:embed="rId2"/>
          <a:stretch>
            <a:fillRect/>
          </a:stretch>
        </p:blipFill>
        <p:spPr>
          <a:xfrm>
            <a:off x="6468613" y="808308"/>
            <a:ext cx="3881617" cy="5488608"/>
          </a:xfrm>
          <a:effectLst>
            <a:outerShdw blurRad="76200" dir="18900000" sy="23000" kx="-1200000" algn="bl" rotWithShape="0">
              <a:prstClr val="black">
                <a:alpha val="20000"/>
              </a:prstClr>
            </a:outerShdw>
          </a:effectLst>
        </p:spPr>
      </p:pic>
      <p:pic>
        <p:nvPicPr>
          <p:cNvPr id="10" name="Picture 9">
            <a:extLst>
              <a:ext uri="{FF2B5EF4-FFF2-40B4-BE49-F238E27FC236}">
                <a16:creationId xmlns:a16="http://schemas.microsoft.com/office/drawing/2014/main" id="{CE10F179-396F-A775-5B65-17BF850AD06B}"/>
              </a:ext>
            </a:extLst>
          </p:cNvPr>
          <p:cNvPicPr>
            <a:picLocks noChangeAspect="1"/>
          </p:cNvPicPr>
          <p:nvPr/>
        </p:nvPicPr>
        <p:blipFill rotWithShape="1">
          <a:blip r:embed="rId3"/>
          <a:srcRect t="8036" b="25129"/>
          <a:stretch/>
        </p:blipFill>
        <p:spPr>
          <a:xfrm>
            <a:off x="646110" y="0"/>
            <a:ext cx="5005659" cy="2347174"/>
          </a:xfrm>
          <a:prstGeom prst="rect">
            <a:avLst/>
          </a:prstGeom>
          <a:effectLst>
            <a:softEdge rad="317500"/>
          </a:effectLst>
        </p:spPr>
      </p:pic>
    </p:spTree>
    <p:extLst>
      <p:ext uri="{BB962C8B-B14F-4D97-AF65-F5344CB8AC3E}">
        <p14:creationId xmlns:p14="http://schemas.microsoft.com/office/powerpoint/2010/main" val="426657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4E10-20AF-2C1E-BAAC-F3F6C01AD969}"/>
              </a:ext>
            </a:extLst>
          </p:cNvPr>
          <p:cNvSpPr>
            <a:spLocks noGrp="1"/>
          </p:cNvSpPr>
          <p:nvPr>
            <p:ph type="title"/>
          </p:nvPr>
        </p:nvSpPr>
        <p:spPr/>
        <p:txBody>
          <a:bodyPr/>
          <a:lstStyle/>
          <a:p>
            <a:r>
              <a:rPr lang="el-GR" dirty="0"/>
              <a:t>Το </a:t>
            </a:r>
            <a:r>
              <a:rPr lang="en-US" dirty="0"/>
              <a:t>Ship Security Alert System</a:t>
            </a:r>
          </a:p>
        </p:txBody>
      </p:sp>
      <p:sp>
        <p:nvSpPr>
          <p:cNvPr id="4" name="Content Placeholder 3">
            <a:extLst>
              <a:ext uri="{FF2B5EF4-FFF2-40B4-BE49-F238E27FC236}">
                <a16:creationId xmlns:a16="http://schemas.microsoft.com/office/drawing/2014/main" id="{D5ACFF22-5ED2-D365-69C0-A195949C5A48}"/>
              </a:ext>
            </a:extLst>
          </p:cNvPr>
          <p:cNvSpPr>
            <a:spLocks noGrp="1"/>
          </p:cNvSpPr>
          <p:nvPr>
            <p:ph sz="half" idx="2"/>
          </p:nvPr>
        </p:nvSpPr>
        <p:spPr>
          <a:xfrm>
            <a:off x="340468" y="2081719"/>
            <a:ext cx="5159183" cy="4174619"/>
          </a:xfrm>
        </p:spPr>
        <p:txBody>
          <a:bodyPr/>
          <a:lstStyle/>
          <a:p>
            <a:r>
              <a:rPr lang="el-GR" dirty="0"/>
              <a:t>Το Σύστημα Ειδοποίησης Ασφάλειας Πλοίου (SSAS), σύμφωνα με τον Κώδικα ISPS, είναι ένα σύστημα που σχεδιάστηκε για να ενεργοποιήσει και να θέσει σε συναγερμό υπηρεσίες (Εταιρία, Αρχή </a:t>
            </a:r>
            <a:r>
              <a:rPr lang="el-GR" dirty="0" err="1"/>
              <a:t>κλπ</a:t>
            </a:r>
            <a:r>
              <a:rPr lang="el-GR" dirty="0"/>
              <a:t> ) στην ξηρά σε περίπτωση απειλής ή συμβάντος ασφαλείας, ώστε δυνάμεις ασφαλείας να προστρέξουν για βοήθεια.</a:t>
            </a:r>
            <a:endParaRPr lang="en-US" dirty="0"/>
          </a:p>
        </p:txBody>
      </p:sp>
      <p:pic>
        <p:nvPicPr>
          <p:cNvPr id="8" name="Content Placeholder 7">
            <a:extLst>
              <a:ext uri="{FF2B5EF4-FFF2-40B4-BE49-F238E27FC236}">
                <a16:creationId xmlns:a16="http://schemas.microsoft.com/office/drawing/2014/main" id="{282DF8C1-7668-3563-F0D8-F6334D6BC733}"/>
              </a:ext>
            </a:extLst>
          </p:cNvPr>
          <p:cNvPicPr>
            <a:picLocks noGrp="1" noChangeAspect="1"/>
          </p:cNvPicPr>
          <p:nvPr>
            <p:ph sz="quarter" idx="4"/>
          </p:nvPr>
        </p:nvPicPr>
        <p:blipFill>
          <a:blip r:embed="rId2"/>
          <a:stretch>
            <a:fillRect/>
          </a:stretch>
        </p:blipFill>
        <p:spPr>
          <a:xfrm>
            <a:off x="5742222" y="1853248"/>
            <a:ext cx="6350603" cy="3963892"/>
          </a:xfrm>
        </p:spPr>
      </p:pic>
    </p:spTree>
    <p:extLst>
      <p:ext uri="{BB962C8B-B14F-4D97-AF65-F5344CB8AC3E}">
        <p14:creationId xmlns:p14="http://schemas.microsoft.com/office/powerpoint/2010/main" val="1691134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203</TotalTime>
  <Words>958</Words>
  <Application>Microsoft Office PowerPoint</Application>
  <PresentationFormat>Widescreen</PresentationFormat>
  <Paragraphs>64</Paragraphs>
  <Slides>12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Century Gothic</vt:lpstr>
      <vt:lpstr>Wingdings 3</vt:lpstr>
      <vt:lpstr>Ion</vt:lpstr>
      <vt:lpstr>Packager Shell Object</vt:lpstr>
      <vt:lpstr>CONTINUOUS SYNOPSIS RECORD (CSR)– SHIP SECURITY EQUIPMENT</vt:lpstr>
      <vt:lpstr>CONTINUOUS SYNOPSIS RECORD</vt:lpstr>
      <vt:lpstr>Ποιος εκδίδει την CSR - Τι περιέχει;</vt:lpstr>
      <vt:lpstr>Εκδίδεται μία CSR; </vt:lpstr>
      <vt:lpstr>Τι συμβαίνει όταν το πλοίο αλλάξει σημαία; </vt:lpstr>
      <vt:lpstr>Παράδειγμα Ροής CSR</vt:lpstr>
      <vt:lpstr>Εξοπλισμός Ασφαλείας      (Security Equipment)</vt:lpstr>
      <vt:lpstr>PowerPoint Presentation</vt:lpstr>
      <vt:lpstr>Το Ship Security Alert System</vt:lpstr>
      <vt:lpstr>Το Ship Security Alert System</vt:lpstr>
      <vt:lpstr>Το Ship Security Alert System</vt:lpstr>
      <vt:lpstr>Τι πληροφορίες αποστέλλει όταν εκπέμψει το SSAS;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SYNOPSIS RECORD (CSR)– SHIP SECURITY EQUIPMENT</dc:title>
  <dc:creator>Θρασύβουλος Κοτσιφάκης</dc:creator>
  <cp:lastModifiedBy>Θρασύβουλος Κοτσιφάκης</cp:lastModifiedBy>
  <cp:revision>3</cp:revision>
  <dcterms:created xsi:type="dcterms:W3CDTF">2023-11-13T19:53:34Z</dcterms:created>
  <dcterms:modified xsi:type="dcterms:W3CDTF">2023-11-13T23:19:26Z</dcterms:modified>
</cp:coreProperties>
</file>