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4" r:id="rId7"/>
    <p:sldId id="265" r:id="rId8"/>
    <p:sldId id="262" r:id="rId9"/>
    <p:sldId id="269" r:id="rId10"/>
    <p:sldId id="266" r:id="rId11"/>
    <p:sldId id="267" r:id="rId12"/>
    <p:sldId id="268" r:id="rId13"/>
    <p:sldId id="263" r:id="rId14"/>
    <p:sldId id="270" r:id="rId15"/>
    <p:sldId id="271" r:id="rId16"/>
    <p:sldId id="273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94660"/>
  </p:normalViewPr>
  <p:slideViewPr>
    <p:cSldViewPr snapToGrid="0">
      <p:cViewPr varScale="1">
        <p:scale>
          <a:sx n="144" d="100"/>
          <a:sy n="144" d="100"/>
        </p:scale>
        <p:origin x="80" y="3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DE907-0CBD-FC81-4F3F-069B76C021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467AD6-C885-2154-ACA4-08459A2F08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4F97A8-E847-2170-353B-713C73C70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04B91-917E-422A-B103-7429EF4D937D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1A62B-AB4D-96B3-7FBC-AEC2A3F0F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2CD051-FE9A-803E-04CF-3B49AFC1A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Supernova remnant Cassiopeia A</a:t>
            </a:r>
          </a:p>
        </p:txBody>
      </p:sp>
    </p:spTree>
    <p:extLst>
      <p:ext uri="{BB962C8B-B14F-4D97-AF65-F5344CB8AC3E}">
        <p14:creationId xmlns:p14="http://schemas.microsoft.com/office/powerpoint/2010/main" val="135980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DCC5D-D8AD-1589-E8D6-FFDB54F9A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510152-1A73-9A82-637A-2A83DF4242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A10E8C-CF77-1372-02DA-0E40DB0B7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04B91-917E-422A-B103-7429EF4D937D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869147-5471-DDB9-FFC5-D3DF01359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D0778B-5E03-A547-32B0-33A71A2DF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1A91-B83F-408F-B7FE-659A11B78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387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BCE38F-ECA9-D756-268E-E3E35141F4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B3E965-D360-F0C4-6A95-3B1611B3FC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61CAFA-9EBE-4BEF-6CDA-3196B59EC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04B91-917E-422A-B103-7429EF4D937D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1F87D6-981C-C0CB-1FCD-0E94F3D59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5146A5-5076-58C7-F5A8-EC9D6FFC7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1A91-B83F-408F-B7FE-659A11B78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187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BE81C-46CD-3428-5607-E630CB9FF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DEA0A5-CB5A-BF1A-5FEA-F35F391B44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2B084E-92CA-F845-F55C-4C254D7BB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04B91-917E-422A-B103-7429EF4D937D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3C4A4B-8F94-C857-6BFC-1BACD6503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8A1FA1-C04C-067C-AB41-EFD29C55D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1A91-B83F-408F-B7FE-659A11B78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223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B1BB5-E7EE-FF6E-110F-A1156A007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486B35-18A7-8952-2116-E7A5E7FF84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8B045-2F27-7A16-FA74-8D59C46D6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04B91-917E-422A-B103-7429EF4D937D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27B4AE-B4F6-72ED-5722-D0D4294C3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9FC4-8702-087E-C64D-5D158A7C2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1A91-B83F-408F-B7FE-659A11B78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497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51BF9-A510-77AB-71A6-C6DC150E1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8958C-3C5A-56A7-D897-942303A5E7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F43003-901D-5958-C802-02D1DDD4BD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B54D5B-2798-1FC2-D601-EADF4064D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04B91-917E-422A-B103-7429EF4D937D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F6179D-CE1E-5B75-BAE2-C8E634998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F85BE3-0EF3-A75D-C2DC-52457EEFB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1A91-B83F-408F-B7FE-659A11B78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320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FA963-C58A-CCE4-8DF1-FDAB39FE0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507FB0-2F21-1CF5-6DCD-3134412219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487BC6-C4C3-254B-392F-B81A910B6B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14B0A1-AFBC-25CE-B714-43C09963C3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7C0397-3932-0608-6913-8E9EC7B8C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4F362E-75A5-1C88-F921-A6DCE15F8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04B91-917E-422A-B103-7429EF4D937D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2301C6-F372-BDC6-4DDB-0119B8C65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FAC3C1-7BF9-35CD-1836-DEA6B7D61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1A91-B83F-408F-B7FE-659A11B78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542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1A899-E0F1-8F3E-DE27-CF444055A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E8A0A1-1BEE-07CC-E9F1-7F008DCBF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04B91-917E-422A-B103-7429EF4D937D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12C64A-ECA9-A5D1-259E-3F5DD513F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00E76C-42DC-D3FF-1DDA-CFD22A52F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1A91-B83F-408F-B7FE-659A11B78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10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251763-336D-0957-47D2-F37590252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04B91-917E-422A-B103-7429EF4D937D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E8812F-7DD8-9AD6-8C01-A3BB87F9C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C591C4-F937-E226-1384-2A88A96EA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1A91-B83F-408F-B7FE-659A11B78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285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F8FDD-E0ED-785B-3A7F-4DC3B540C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00116-DF91-D540-5B95-08EA0316F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40E46E-5783-3677-5BE2-855EF83F62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3BF7C0-D661-C230-A2F8-9C0746EAD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04B91-917E-422A-B103-7429EF4D937D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062281-1A6E-0445-4596-CE96D2E7E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E405B4-2DA3-4550-31A3-780A130B7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1A91-B83F-408F-B7FE-659A11B78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100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72935-81AB-20AC-9012-05D41C0A2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65EF08-B699-F646-8255-0BE3B80B13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200364-5D90-9AE9-8133-2E0B0179FF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4D1C74-DCF0-21A5-DCB1-F85F1D80C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04B91-917E-422A-B103-7429EF4D937D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615D46-AF99-13D3-9B49-D479675F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CA6998-6147-0C28-9F55-453CD0610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1A91-B83F-408F-B7FE-659A11B78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04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529FDDB-0389-A04C-0160-0C3C8656AA7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A24658-2E74-D4EA-0E4C-8096CD743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C061A-2C6D-23CD-239B-AE7E5EEAD7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85EFE-F680-4469-F476-6CC2FDDBC9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04B91-917E-422A-B103-7429EF4D937D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E0F0C7-0E12-DFF4-9CDA-F5DE19B9C7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5254F6-46FB-1271-1A14-87D406186B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52560" y="6356350"/>
            <a:ext cx="2701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Aladin" panose="02000506000000020004" pitchFamily="2" charset="0"/>
              </a:defRPr>
            </a:lvl1pPr>
          </a:lstStyle>
          <a:p>
            <a:r>
              <a:rPr lang="en-US" dirty="0"/>
              <a:t>Supernova remnant Cassiopeia A</a:t>
            </a:r>
          </a:p>
        </p:txBody>
      </p:sp>
    </p:spTree>
    <p:extLst>
      <p:ext uri="{BB962C8B-B14F-4D97-AF65-F5344CB8AC3E}">
        <p14:creationId xmlns:p14="http://schemas.microsoft.com/office/powerpoint/2010/main" val="3271329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86DE4-2879-1398-2C37-F7BDE5E775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ΑΝΑΓΝΩΡΙΣΗ ΑΣΤΕΡΩΝ ΟΠΤΙΚΑ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79C10E-5270-8D14-3948-27C1CA3499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ΠΩΣ ΜΠΟΡΟΥΜΕ ΚΟΙΤΑΖΟΝΤΑΣ ΤΟΝ ΟΥΡΑΝΙΟ ΘΟΛΟ ΝΑ ΕΝΤΟΠΙΣΟΥΜΕ ΑΣΤΕΡΙΣΜΟΥΣ ΚΑΙ ΑΣΤΕΡΕΣ ΜΕ ΤΟ ΜΑΤΙ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199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23A73E-72FE-078A-4177-EF0E3D4160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A4DA1-8D13-3592-43A0-F36CD2B0A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DENEB – VEGA </a:t>
            </a:r>
            <a:r>
              <a:rPr lang="el-GR" dirty="0"/>
              <a:t>ΚΑΙ Ο ΒΟΡΕΙΟΣ ΣΤΑΥΡΟΣ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7E69C6-6FEE-7C0C-2B0B-772017968D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6452" y="1825625"/>
            <a:ext cx="5803348" cy="4351338"/>
          </a:xfrm>
        </p:spPr>
        <p:txBody>
          <a:bodyPr/>
          <a:lstStyle/>
          <a:p>
            <a:r>
              <a:rPr lang="el-GR" dirty="0"/>
              <a:t>Ακολουθώντας τον ίδιο κανόνα με τις πέντε παλάμες εντοπίζουμε ψηλά προς το ζενίθ τον </a:t>
            </a:r>
            <a:r>
              <a:rPr lang="en-US" dirty="0"/>
              <a:t>Deneb </a:t>
            </a:r>
            <a:r>
              <a:rPr lang="el-GR" dirty="0"/>
              <a:t>και </a:t>
            </a:r>
            <a:r>
              <a:rPr lang="el-GR" dirty="0" err="1"/>
              <a:t>Βορειοτερα</a:t>
            </a:r>
            <a:r>
              <a:rPr lang="el-GR" dirty="0"/>
              <a:t> του το πιο φωτεινό αστέρα για το Βόρειο Ημισφαίριο τον </a:t>
            </a:r>
            <a:r>
              <a:rPr lang="en-US" dirty="0"/>
              <a:t>Vega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39DE8B-0B32-48C8-C304-014DC7536E66}"/>
              </a:ext>
            </a:extLst>
          </p:cNvPr>
          <p:cNvSpPr txBox="1"/>
          <p:nvPr/>
        </p:nvSpPr>
        <p:spPr>
          <a:xfrm>
            <a:off x="8275982" y="3922644"/>
            <a:ext cx="569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5Χ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94180ED-1A9C-CBAA-B12B-7F919709A7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3705758" cy="374028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2B46ED-6DBE-5101-FCCF-15CA13A53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5269" y="1244600"/>
            <a:ext cx="5618187" cy="5356087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9F7DD67-9BDA-B9C7-7E9D-A1B73C253130}"/>
              </a:ext>
            </a:extLst>
          </p:cNvPr>
          <p:cNvCxnSpPr>
            <a:cxnSpLocks/>
          </p:cNvCxnSpPr>
          <p:nvPr/>
        </p:nvCxnSpPr>
        <p:spPr>
          <a:xfrm flipV="1">
            <a:off x="6919842" y="3609009"/>
            <a:ext cx="2712279" cy="2668105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1370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C4D421-FD3A-6EEB-4B5F-0332E52C66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BCB95-F896-08F2-32D3-B0A58C072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DENEB – VEGA </a:t>
            </a:r>
            <a:r>
              <a:rPr lang="el-GR" dirty="0"/>
              <a:t>ΚΑΙ Ο ΒΟΡΕΙΟΣ ΣΤΑΥΡΟΣ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F3B03-CF15-48DA-2904-4C2D13C184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6452" y="1825625"/>
            <a:ext cx="5146261" cy="4351338"/>
          </a:xfrm>
        </p:spPr>
        <p:txBody>
          <a:bodyPr/>
          <a:lstStyle/>
          <a:p>
            <a:r>
              <a:rPr lang="el-GR" dirty="0"/>
              <a:t>Ο </a:t>
            </a:r>
            <a:r>
              <a:rPr lang="en-US" dirty="0"/>
              <a:t>Deneb </a:t>
            </a:r>
            <a:r>
              <a:rPr lang="el-GR" dirty="0"/>
              <a:t>Οριοθετεί και τον αστερισμό του Βόρειου Σταυρού.</a:t>
            </a:r>
          </a:p>
          <a:p>
            <a:endParaRPr lang="el-GR" dirty="0"/>
          </a:p>
          <a:p>
            <a:endParaRPr lang="el-GR" dirty="0"/>
          </a:p>
          <a:p>
            <a:r>
              <a:rPr lang="en-US" dirty="0"/>
              <a:t>(H </a:t>
            </a:r>
            <a:r>
              <a:rPr lang="el-GR" dirty="0"/>
              <a:t>δίπλα απεικόνιση όπως θα τα δούμε τον Ιούλιο από την πόλη των Χανίων).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EF2250-5DE7-0EFA-69DA-E4E28DE0C186}"/>
              </a:ext>
            </a:extLst>
          </p:cNvPr>
          <p:cNvSpPr txBox="1"/>
          <p:nvPr/>
        </p:nvSpPr>
        <p:spPr>
          <a:xfrm>
            <a:off x="8275982" y="3922644"/>
            <a:ext cx="569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5Χ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B7B011B-E3E6-E48B-9434-33B77DCA9F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3705758" cy="374028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2DE5FB-60D9-DE54-3199-96E7F7712D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1248" y="1541670"/>
            <a:ext cx="5910522" cy="463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129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18B927-0443-DD0A-0AE7-F0299BBE55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A9CA5-7EF3-5789-B876-C0070DB37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314" y="365125"/>
            <a:ext cx="5764696" cy="1325563"/>
          </a:xfrm>
        </p:spPr>
        <p:txBody>
          <a:bodyPr/>
          <a:lstStyle/>
          <a:p>
            <a:r>
              <a:rPr lang="en-US" dirty="0"/>
              <a:t>Pollux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BF8F3E-17F1-378A-1674-97DBF2B8AE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6452" y="1825625"/>
            <a:ext cx="5146261" cy="4351338"/>
          </a:xfrm>
        </p:spPr>
        <p:txBody>
          <a:bodyPr>
            <a:normAutofit/>
          </a:bodyPr>
          <a:lstStyle/>
          <a:p>
            <a:r>
              <a:rPr lang="el-GR" dirty="0"/>
              <a:t>Κοιτάζοντας σε ευθεία πιο ψηλά από την μασχάλη του Ωρίωνα το φωτεινότερο άστρο που θα συναντήσουμε είναι ο </a:t>
            </a:r>
            <a:r>
              <a:rPr lang="en-US" dirty="0"/>
              <a:t>Pollux </a:t>
            </a:r>
            <a:r>
              <a:rPr lang="el-GR" dirty="0"/>
              <a:t>στον αστερισμό της παρθένου</a:t>
            </a:r>
            <a:r>
              <a:rPr lang="en-US" dirty="0"/>
              <a:t>.</a:t>
            </a:r>
            <a:endParaRPr lang="el-GR" dirty="0"/>
          </a:p>
          <a:p>
            <a:endParaRPr lang="el-GR" dirty="0"/>
          </a:p>
          <a:p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6571945-D43C-A099-CBC7-DACEB862488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42772" y="1484243"/>
            <a:ext cx="4959721" cy="5057845"/>
          </a:xfrm>
        </p:spPr>
      </p:pic>
    </p:spTree>
    <p:extLst>
      <p:ext uri="{BB962C8B-B14F-4D97-AF65-F5344CB8AC3E}">
        <p14:creationId xmlns:p14="http://schemas.microsoft.com/office/powerpoint/2010/main" val="575915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F8EC23-F2E6-F4DB-9413-35EBC1FB59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4F63C-F3DB-471F-9D7C-113E0B284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18162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O </a:t>
            </a:r>
            <a:r>
              <a:rPr lang="el-GR" dirty="0"/>
              <a:t>ΑΣΤΕΡΙΣΜΟΣ ΤΟΥ ΩΡΙΩΝΑ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E559F4-CB3C-CC07-A6B1-6048C31386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6452" y="1825625"/>
            <a:ext cx="3737113" cy="4351338"/>
          </a:xfrm>
        </p:spPr>
        <p:txBody>
          <a:bodyPr>
            <a:normAutofit fontScale="70000" lnSpcReduction="20000"/>
          </a:bodyPr>
          <a:lstStyle/>
          <a:p>
            <a:r>
              <a:rPr lang="el-GR" dirty="0"/>
              <a:t>Στρέφοντας προς τα Νοτιοδυτικά στο Βόρειο ημισφαίριο εντοπίζουμε τον αστερισμό του Ωρίωνα.</a:t>
            </a:r>
          </a:p>
          <a:p>
            <a:r>
              <a:rPr lang="el-GR" dirty="0"/>
              <a:t>Στην Μασχάλη του εντοπίζουμε ένα από τα πιο φωτεινά αστέρια τον </a:t>
            </a:r>
            <a:r>
              <a:rPr lang="en-US" dirty="0"/>
              <a:t>Betelgeuse </a:t>
            </a:r>
          </a:p>
          <a:p>
            <a:r>
              <a:rPr lang="el-GR" dirty="0"/>
              <a:t>Δυτικότερα και πέντε συν μία</a:t>
            </a:r>
            <a:r>
              <a:rPr lang="en-US" dirty="0"/>
              <a:t> (5+1)</a:t>
            </a:r>
            <a:r>
              <a:rPr lang="el-GR" dirty="0"/>
              <a:t> παλάμες</a:t>
            </a:r>
            <a:r>
              <a:rPr lang="en-US" dirty="0"/>
              <a:t> </a:t>
            </a:r>
            <a:r>
              <a:rPr lang="el-GR" dirty="0"/>
              <a:t>από τον </a:t>
            </a:r>
            <a:r>
              <a:rPr lang="en-US" dirty="0"/>
              <a:t>Betelgeuse</a:t>
            </a:r>
            <a:r>
              <a:rPr lang="el-GR" dirty="0"/>
              <a:t> εντοπίζουμε τον </a:t>
            </a:r>
            <a:r>
              <a:rPr lang="en-US" dirty="0"/>
              <a:t>Aldebaran</a:t>
            </a:r>
            <a:r>
              <a:rPr lang="el-GR" dirty="0"/>
              <a:t>.</a:t>
            </a:r>
            <a:endParaRPr lang="en-US" dirty="0"/>
          </a:p>
          <a:p>
            <a:r>
              <a:rPr lang="el-GR" dirty="0"/>
              <a:t>Στο πόδι του Ωρίωνα εντοπίζουμε τον </a:t>
            </a:r>
            <a:r>
              <a:rPr lang="en-US" dirty="0"/>
              <a:t>Rigel.</a:t>
            </a:r>
          </a:p>
          <a:p>
            <a:r>
              <a:rPr lang="el-GR" dirty="0"/>
              <a:t>Νοτιότερα και πέντε παλάμες μακριά εντοπίζουμε και τον </a:t>
            </a:r>
            <a:r>
              <a:rPr lang="en-US" dirty="0"/>
              <a:t>Sirius</a:t>
            </a:r>
            <a:r>
              <a:rPr lang="el-GR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616DC79-D64C-8674-3E10-BDCA693C56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5521739"/>
            <a:ext cx="5193748" cy="655223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CEBF4EC-9168-1D2A-E027-145B0F15C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6103" y="892500"/>
            <a:ext cx="8140783" cy="5358109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2B12B96-2368-AED5-5940-4E817E318457}"/>
              </a:ext>
            </a:extLst>
          </p:cNvPr>
          <p:cNvCxnSpPr/>
          <p:nvPr/>
        </p:nvCxnSpPr>
        <p:spPr>
          <a:xfrm flipH="1" flipV="1">
            <a:off x="5658677" y="3575093"/>
            <a:ext cx="1731618" cy="441739"/>
          </a:xfrm>
          <a:prstGeom prst="straightConnector1">
            <a:avLst/>
          </a:prstGeom>
          <a:ln w="19050">
            <a:solidFill>
              <a:srgbClr val="FF0000"/>
            </a:solidFill>
            <a:prstDash val="lg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D82269F-C7DF-9853-480D-BCFE2683BD8E}"/>
              </a:ext>
            </a:extLst>
          </p:cNvPr>
          <p:cNvCxnSpPr>
            <a:cxnSpLocks/>
          </p:cNvCxnSpPr>
          <p:nvPr/>
        </p:nvCxnSpPr>
        <p:spPr>
          <a:xfrm flipH="1" flipV="1">
            <a:off x="8708885" y="2362595"/>
            <a:ext cx="2559879" cy="659458"/>
          </a:xfrm>
          <a:prstGeom prst="straightConnector1">
            <a:avLst/>
          </a:prstGeom>
          <a:ln w="19050">
            <a:solidFill>
              <a:srgbClr val="FF0000"/>
            </a:solidFill>
            <a:prstDash val="lg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3A8D514-A022-DFC0-C92C-8D1B17BA1533}"/>
              </a:ext>
            </a:extLst>
          </p:cNvPr>
          <p:cNvSpPr txBox="1"/>
          <p:nvPr/>
        </p:nvSpPr>
        <p:spPr>
          <a:xfrm>
            <a:off x="6263861" y="3296316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5Χ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CA7393-0A11-C795-9C78-B6B7FF91AAEF}"/>
              </a:ext>
            </a:extLst>
          </p:cNvPr>
          <p:cNvSpPr txBox="1"/>
          <p:nvPr/>
        </p:nvSpPr>
        <p:spPr>
          <a:xfrm>
            <a:off x="9906000" y="2185342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5Χ+1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409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86E2D-678A-8CC7-886B-32A227D789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ΝΟΤΙΟ ΗΜΙΣΦΑΙΡΙΟ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57EBCC-564F-B4C4-5E1A-D15EAF9685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7B18F9-BAC0-D8B3-DAFB-6ADB35E49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096" y="3469247"/>
            <a:ext cx="6604000" cy="292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201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EB119F-F609-DB5B-7EF8-642F2BADC5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E8395-FC8D-E386-470F-BD4DD0E28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181626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O </a:t>
            </a:r>
            <a:r>
              <a:rPr lang="el-GR" dirty="0"/>
              <a:t>ΣΤΑΥΡΟΣ ΤΟΥ ΝΟΤΟΥ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F839C-C348-052A-313C-669667B9A6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6452" y="1825625"/>
            <a:ext cx="3737113" cy="4351338"/>
          </a:xfrm>
        </p:spPr>
        <p:txBody>
          <a:bodyPr>
            <a:normAutofit/>
          </a:bodyPr>
          <a:lstStyle/>
          <a:p>
            <a:r>
              <a:rPr lang="el-GR" dirty="0"/>
              <a:t>Ο πιο γνωστός αστερισμός στο Νότιο Ημισφαίριο (εδώ όπως φαίνεται τον Μάρτιο από το 25</a:t>
            </a:r>
            <a:r>
              <a:rPr lang="en-US" dirty="0"/>
              <a:t>S </a:t>
            </a:r>
            <a:r>
              <a:rPr lang="el-GR" dirty="0"/>
              <a:t>και μεσημβρινό </a:t>
            </a:r>
            <a:r>
              <a:rPr lang="en-US" dirty="0"/>
              <a:t>Greenwich).</a:t>
            </a:r>
          </a:p>
          <a:p>
            <a:r>
              <a:rPr lang="en-US" dirty="0"/>
              <a:t>T</a:t>
            </a:r>
            <a:r>
              <a:rPr lang="el-GR" dirty="0"/>
              <a:t>α φωτεινότερα αστέρια του οι </a:t>
            </a:r>
            <a:r>
              <a:rPr lang="en-US" dirty="0"/>
              <a:t>Acrux</a:t>
            </a:r>
            <a:r>
              <a:rPr lang="el-GR" dirty="0"/>
              <a:t> και</a:t>
            </a:r>
            <a:r>
              <a:rPr lang="en-US" dirty="0"/>
              <a:t> </a:t>
            </a:r>
            <a:r>
              <a:rPr lang="en-US" dirty="0" err="1"/>
              <a:t>Gacrux</a:t>
            </a:r>
            <a:endParaRPr lang="el-GR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1C9752-CF3C-DC7F-AD25-0DBCB5C59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3564" y="881418"/>
            <a:ext cx="8150973" cy="478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332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4BB45E-F8D0-1743-FDC6-48A0D934C9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4FCAC-8033-63A7-3402-1B09D3F67B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6452" y="1825625"/>
            <a:ext cx="3737113" cy="4351338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Πιο χαμηλά και μόνος ο φωτεινός αστέρας </a:t>
            </a:r>
            <a:r>
              <a:rPr lang="en-US" dirty="0" err="1"/>
              <a:t>Hadar</a:t>
            </a:r>
            <a:r>
              <a:rPr lang="en-US" dirty="0"/>
              <a:t>. </a:t>
            </a:r>
            <a:r>
              <a:rPr lang="el-GR" dirty="0"/>
              <a:t>Μπορούμε να τον βρούμε ακολουθώντας την νοητή γραμμή από τον Σταυρό του Νότου όπως φαίνεται απέναντι</a:t>
            </a:r>
            <a:r>
              <a:rPr lang="en-US" dirty="0"/>
              <a:t>.</a:t>
            </a:r>
          </a:p>
          <a:p>
            <a:r>
              <a:rPr lang="el-GR" dirty="0"/>
              <a:t>Επεκτείνοντας την γραμμή συναντούμε και τον </a:t>
            </a:r>
            <a:r>
              <a:rPr lang="en-US" dirty="0"/>
              <a:t>Rigel </a:t>
            </a:r>
            <a:r>
              <a:rPr lang="el-GR" dirty="0"/>
              <a:t>του Κενταύρου.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1D6181-BDAC-60CD-0F31-614E9912E1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584" y="152252"/>
            <a:ext cx="4800649" cy="657543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FA599B2-41AF-9FCE-27BD-56B0556F2E2A}"/>
              </a:ext>
            </a:extLst>
          </p:cNvPr>
          <p:cNvCxnSpPr>
            <a:cxnSpLocks/>
          </p:cNvCxnSpPr>
          <p:nvPr/>
        </p:nvCxnSpPr>
        <p:spPr>
          <a:xfrm>
            <a:off x="7593578" y="2654853"/>
            <a:ext cx="1060092" cy="261067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15AB12C-CA67-795A-099D-8E126CF23A48}"/>
              </a:ext>
            </a:extLst>
          </p:cNvPr>
          <p:cNvCxnSpPr>
            <a:cxnSpLocks/>
          </p:cNvCxnSpPr>
          <p:nvPr/>
        </p:nvCxnSpPr>
        <p:spPr>
          <a:xfrm>
            <a:off x="8825948" y="5526157"/>
            <a:ext cx="702365" cy="9541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8849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6FF90-A400-3323-F1E7-C754A3FAD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CANOPUS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539CF-5C11-7BF2-ED8D-F32A04CBE5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528886" cy="4351338"/>
          </a:xfrm>
        </p:spPr>
        <p:txBody>
          <a:bodyPr/>
          <a:lstStyle/>
          <a:p>
            <a:r>
              <a:rPr lang="el-GR" dirty="0"/>
              <a:t>Κοιτάζοντας νοτιότερα του Σταυρού του Νότου και πιο ψηλά εντοπίζουμε το πιο φωτεινό άστρο του Νοτίου Ημισφαιρίου τον </a:t>
            </a:r>
            <a:r>
              <a:rPr lang="en-US" dirty="0"/>
              <a:t>Canopus.</a:t>
            </a:r>
            <a:r>
              <a:rPr lang="el-GR" dirty="0"/>
              <a:t>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63357B-0C14-C08E-20B6-4F77CEA8B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2592" y="0"/>
            <a:ext cx="48237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986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9B77D-954D-679C-FBB9-3FD13F5CA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 ΠΟΛΙΚΟΣ (</a:t>
            </a:r>
            <a:r>
              <a:rPr lang="en-US" dirty="0"/>
              <a:t>POLARIS)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A08A7A-DA68-6533-E069-8E97691AE7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8086" y="1825625"/>
            <a:ext cx="5721714" cy="4599344"/>
          </a:xfrm>
        </p:spPr>
        <p:txBody>
          <a:bodyPr>
            <a:normAutofit fontScale="70000" lnSpcReduction="20000"/>
          </a:bodyPr>
          <a:lstStyle/>
          <a:p>
            <a:r>
              <a:rPr lang="el-GR" dirty="0"/>
              <a:t>Το αστέρι του Βορρά είναι το ευκολότερο άστρο στον εντοπισμό του.</a:t>
            </a:r>
          </a:p>
          <a:p>
            <a:r>
              <a:rPr lang="el-GR" dirty="0"/>
              <a:t>Είναι το πλησιέστερο άστρο στην Βόρεια κατεύθυνση.</a:t>
            </a:r>
            <a:endParaRPr lang="en-US" dirty="0"/>
          </a:p>
          <a:p>
            <a:r>
              <a:rPr lang="el-GR" dirty="0"/>
              <a:t>Ανήκει στον αστερισμό της Μικρής Άρκτου (</a:t>
            </a:r>
            <a:r>
              <a:rPr lang="en-US" dirty="0"/>
              <a:t>Ursa Minor </a:t>
            </a:r>
            <a:r>
              <a:rPr lang="el-GR" dirty="0"/>
              <a:t>ή </a:t>
            </a:r>
            <a:r>
              <a:rPr lang="en-US" dirty="0"/>
              <a:t>Little Dipper)</a:t>
            </a:r>
            <a:r>
              <a:rPr lang="el-GR" dirty="0"/>
              <a:t>και είναι το φωτεινότερο αστέρι του συγκεκριμένου αστερισμού.</a:t>
            </a:r>
          </a:p>
          <a:p>
            <a:r>
              <a:rPr lang="el-GR" dirty="0"/>
              <a:t>Είναι εύκολο να εντοπιστεί κοιτάζοντας προς τον αληθή βορρά και σε ύψος από τον ορίζοντα ίσο με το πλάτος μας</a:t>
            </a:r>
            <a:r>
              <a:rPr lang="en-US" dirty="0"/>
              <a:t>.</a:t>
            </a:r>
          </a:p>
          <a:p>
            <a:r>
              <a:rPr lang="el-GR" dirty="0"/>
              <a:t>Στον Ισημερινό φαίνεται ακριβώς πάνω από τον ορίζοντα.</a:t>
            </a:r>
            <a:endParaRPr lang="en-US" dirty="0"/>
          </a:p>
          <a:p>
            <a:r>
              <a:rPr lang="el-GR" dirty="0"/>
              <a:t>Η αναγνώριση του μας βοηθά πολύ αφού μπορούμε να τον χρησιμοποιήσουμε σαν σημείο αναφοράς για να εντοπίσουμε κι άλλα αστέρια στο Βόρειο Ημισφαίριο.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12B5BEC-9D3A-EC8E-5272-1164725F89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62364" y="1269733"/>
            <a:ext cx="6086185" cy="4212638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1D65C50-6CA2-0CE5-9328-EADF228854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l="8549" t="62145" r="9718" b="6251"/>
          <a:stretch/>
        </p:blipFill>
        <p:spPr>
          <a:xfrm>
            <a:off x="6662634" y="2659033"/>
            <a:ext cx="3109766" cy="4189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8FD2279-FF70-9228-B196-E84248726533}"/>
              </a:ext>
            </a:extLst>
          </p:cNvPr>
          <p:cNvSpPr txBox="1"/>
          <p:nvPr/>
        </p:nvSpPr>
        <p:spPr>
          <a:xfrm>
            <a:off x="6618321" y="5687810"/>
            <a:ext cx="4592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Ο </a:t>
            </a:r>
            <a:r>
              <a:rPr lang="en-US" dirty="0"/>
              <a:t>Polaris </a:t>
            </a:r>
            <a:r>
              <a:rPr lang="el-GR" dirty="0"/>
              <a:t>και η Μικρή Άρκτος στο 35˚ 35’ 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603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E74A7-A5F9-983F-6DC3-844155497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 </a:t>
            </a:r>
            <a:r>
              <a:rPr lang="en-US" dirty="0"/>
              <a:t>Polaris </a:t>
            </a:r>
            <a:r>
              <a:rPr lang="el-GR" dirty="0"/>
              <a:t>όπως φαίνεται από τον ισημερινό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80AEBF-7182-4082-9EF0-CE4968C6E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554" y="2195367"/>
            <a:ext cx="8616578" cy="40886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412CF7-658B-D53D-5803-13CA5F626C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l="2752" t="30448" r="4949" b="6840"/>
          <a:stretch/>
        </p:blipFill>
        <p:spPr>
          <a:xfrm>
            <a:off x="3295061" y="4487409"/>
            <a:ext cx="5023159" cy="70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270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24F834-DA35-49D0-C2B5-0A94A1710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F3775-F779-328E-A622-93BBADD4C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 ΠΟΛΙΚΟΣ (</a:t>
            </a:r>
            <a:r>
              <a:rPr lang="en-US" dirty="0"/>
              <a:t>POLARIS)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F93E2D-4A62-F1BF-21AE-C27072D7B3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3212" y="1825625"/>
            <a:ext cx="5031214" cy="4599344"/>
          </a:xfrm>
        </p:spPr>
        <p:txBody>
          <a:bodyPr>
            <a:normAutofit fontScale="92500"/>
          </a:bodyPr>
          <a:lstStyle/>
          <a:p>
            <a:r>
              <a:rPr lang="el-GR" dirty="0"/>
              <a:t>Ένας τρόπος να εντοπίσουμε τον </a:t>
            </a:r>
            <a:r>
              <a:rPr lang="en-US" dirty="0"/>
              <a:t>Polaris </a:t>
            </a:r>
            <a:r>
              <a:rPr lang="el-GR" dirty="0"/>
              <a:t>είναι να χαράξουμε μία νοητή γραμμή από τα δύο αστέρια στο </a:t>
            </a:r>
            <a:r>
              <a:rPr lang="el-GR" dirty="0" err="1"/>
              <a:t>τέλείωμα</a:t>
            </a:r>
            <a:r>
              <a:rPr lang="el-GR" dirty="0"/>
              <a:t> της «κοιλιάς» της Μεγάλης Άρκτου και να την προεκτείνουμε προς την Βορινή κατεύθυνση μετρώντας πέντε διαστήματα </a:t>
            </a:r>
            <a:r>
              <a:rPr lang="el-GR" sz="2600" b="1" i="1" dirty="0"/>
              <a:t>(κατά προσέγγιση)</a:t>
            </a:r>
            <a:r>
              <a:rPr lang="el-GR" sz="2600" dirty="0"/>
              <a:t> </a:t>
            </a:r>
            <a:r>
              <a:rPr lang="el-GR" dirty="0"/>
              <a:t>με την παλάμη μας</a:t>
            </a:r>
          </a:p>
          <a:p>
            <a:r>
              <a:rPr lang="el-GR" dirty="0"/>
              <a:t>Το πρώτο φωτεινό αστέρι που θα συναντήσουμε είναι ο </a:t>
            </a:r>
            <a:r>
              <a:rPr lang="en-US" dirty="0"/>
              <a:t>Polaris</a:t>
            </a:r>
            <a:r>
              <a:rPr lang="el-GR" dirty="0"/>
              <a:t>.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34956E-B9CF-44C0-9741-4111302601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8549" t="62145" r="9718" b="6251"/>
          <a:stretch/>
        </p:blipFill>
        <p:spPr>
          <a:xfrm>
            <a:off x="6662634" y="2659033"/>
            <a:ext cx="3109766" cy="418933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4DE3FF4-0273-AC8F-4252-5E430F3E963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30070" y="1690688"/>
            <a:ext cx="6786698" cy="3868219"/>
          </a:xfr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C66815E-161F-2B69-C79B-F84A4127B030}"/>
              </a:ext>
            </a:extLst>
          </p:cNvPr>
          <p:cNvCxnSpPr>
            <a:cxnSpLocks/>
          </p:cNvCxnSpPr>
          <p:nvPr/>
        </p:nvCxnSpPr>
        <p:spPr>
          <a:xfrm flipV="1">
            <a:off x="5901304" y="1889223"/>
            <a:ext cx="3359514" cy="330047"/>
          </a:xfrm>
          <a:prstGeom prst="line">
            <a:avLst/>
          </a:prstGeom>
          <a:ln w="38100">
            <a:solidFill>
              <a:srgbClr val="FF0000"/>
            </a:solidFill>
            <a:prstDash val="dash"/>
            <a:headEnd type="triangle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EA21DFB-7DE0-D8FB-895C-BDEEDC9C429B}"/>
              </a:ext>
            </a:extLst>
          </p:cNvPr>
          <p:cNvSpPr txBox="1"/>
          <p:nvPr/>
        </p:nvSpPr>
        <p:spPr>
          <a:xfrm>
            <a:off x="7187096" y="1741681"/>
            <a:ext cx="521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5Χ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476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F0CD0B-3047-D91A-674E-354C126B68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AB507-9AF0-AF7D-1F14-2D4F51907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 ΠΟΛΙΚΟΣ (</a:t>
            </a:r>
            <a:r>
              <a:rPr lang="en-US" dirty="0"/>
              <a:t>POLARIS)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47946A-F324-78F9-7D19-81D7720FC5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3212" y="1825625"/>
            <a:ext cx="5031214" cy="4599344"/>
          </a:xfrm>
        </p:spPr>
        <p:txBody>
          <a:bodyPr>
            <a:normAutofit/>
          </a:bodyPr>
          <a:lstStyle/>
          <a:p>
            <a:r>
              <a:rPr lang="el-GR" dirty="0"/>
              <a:t>Ένας άλλος τρόπος να εντοπίσουμε τον </a:t>
            </a:r>
            <a:r>
              <a:rPr lang="en-US" dirty="0"/>
              <a:t>Polaris </a:t>
            </a:r>
            <a:r>
              <a:rPr lang="el-GR" dirty="0"/>
              <a:t>να ακολουθήσουμε τον αστερισμό της μικρής Άρκτου.</a:t>
            </a:r>
          </a:p>
          <a:p>
            <a:r>
              <a:rPr lang="el-GR" dirty="0"/>
              <a:t>Το τελευταίο και πιο φωτεινό αστέρι της ουράς είναι ο </a:t>
            </a:r>
            <a:r>
              <a:rPr lang="en-US" dirty="0"/>
              <a:t>Polaris</a:t>
            </a:r>
            <a:r>
              <a:rPr lang="el-GR" dirty="0"/>
              <a:t> 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3113EE7-6E73-3623-A781-A995D19BA44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11303" y="1413566"/>
            <a:ext cx="6639339" cy="4726608"/>
          </a:xfrm>
        </p:spPr>
      </p:pic>
    </p:spTree>
    <p:extLst>
      <p:ext uri="{BB962C8B-B14F-4D97-AF65-F5344CB8AC3E}">
        <p14:creationId xmlns:p14="http://schemas.microsoft.com/office/powerpoint/2010/main" val="2361667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C88C4-EF3F-9711-5F8A-9B44149FD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KOCHAB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69C65-FE26-084D-F839-98872DB197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369904" cy="4351338"/>
          </a:xfrm>
        </p:spPr>
        <p:txBody>
          <a:bodyPr/>
          <a:lstStyle/>
          <a:p>
            <a:r>
              <a:rPr lang="el-GR" dirty="0"/>
              <a:t>Ανατολικά από τον </a:t>
            </a:r>
            <a:r>
              <a:rPr lang="en-US" dirty="0"/>
              <a:t>Polaris </a:t>
            </a:r>
            <a:r>
              <a:rPr lang="el-GR" dirty="0"/>
              <a:t>και στο κεφάλι της Μικρής Άρκτου εντοπίζουμε και τον </a:t>
            </a:r>
            <a:r>
              <a:rPr lang="en-US" dirty="0" err="1"/>
              <a:t>kochab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79FCBE5-2CAE-5F0C-9360-F47F0DE7F73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63391" y="2288208"/>
            <a:ext cx="6611050" cy="3432313"/>
          </a:xfrm>
        </p:spPr>
      </p:pic>
    </p:spTree>
    <p:extLst>
      <p:ext uri="{BB962C8B-B14F-4D97-AF65-F5344CB8AC3E}">
        <p14:creationId xmlns:p14="http://schemas.microsoft.com/office/powerpoint/2010/main" val="3667868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D3F129-F0FE-B245-4E4B-B3DB877893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D97D8-6C52-467D-A948-BE0E29E1D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7CC8BC-BD21-D4D9-B75F-925884B73A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369904" cy="4351338"/>
          </a:xfrm>
        </p:spPr>
        <p:txBody>
          <a:bodyPr/>
          <a:lstStyle/>
          <a:p>
            <a:r>
              <a:rPr lang="el-GR" dirty="0"/>
              <a:t>Κοιτάζοντας Δυτικότερα του Πολικού μπορούμε να εντοπίσουμε την καρέκλα της </a:t>
            </a:r>
            <a:r>
              <a:rPr lang="el-GR" dirty="0" err="1"/>
              <a:t>Κασσιοπειας</a:t>
            </a:r>
            <a:r>
              <a:rPr lang="el-GR" dirty="0"/>
              <a:t> στην οποία το φωτεινότερο αστέρι είναι ο </a:t>
            </a:r>
            <a:r>
              <a:rPr lang="en-US" dirty="0"/>
              <a:t>Schedar.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6996D80-7B54-C10F-5F0A-7D4AA34DDD6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16112" y="314583"/>
            <a:ext cx="5396375" cy="6228834"/>
          </a:xfrm>
        </p:spPr>
      </p:pic>
    </p:spTree>
    <p:extLst>
      <p:ext uri="{BB962C8B-B14F-4D97-AF65-F5344CB8AC3E}">
        <p14:creationId xmlns:p14="http://schemas.microsoft.com/office/powerpoint/2010/main" val="550356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00867-64EB-785C-C336-11C101C5C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CAPELLA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2BBB9-07FE-95A8-C5B0-F8A9EE507E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6452" y="1825625"/>
            <a:ext cx="5803348" cy="4351338"/>
          </a:xfrm>
        </p:spPr>
        <p:txBody>
          <a:bodyPr/>
          <a:lstStyle/>
          <a:p>
            <a:r>
              <a:rPr lang="el-GR" dirty="0"/>
              <a:t>Μετρώντας πέντε παλάμες από τον </a:t>
            </a:r>
            <a:r>
              <a:rPr lang="en-US" dirty="0"/>
              <a:t>Polaris </a:t>
            </a:r>
            <a:r>
              <a:rPr lang="el-GR" dirty="0"/>
              <a:t>προς τα Βορειοδυτικά, μπορούμε να εντοπίσουμε τον </a:t>
            </a:r>
            <a:r>
              <a:rPr lang="en-US" dirty="0"/>
              <a:t>Capella </a:t>
            </a:r>
            <a:r>
              <a:rPr lang="el-GR" dirty="0"/>
              <a:t>τον πιο φωτεινό αστέρα στον αστερισμό του Ηνίοχου.  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D2CD34A-F617-29FA-F9E6-0CB7D2F2092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54643" y="2067339"/>
            <a:ext cx="6162261" cy="3489739"/>
          </a:xfr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7D53027-0972-A0C0-C62A-D3D84A2A58DF}"/>
              </a:ext>
            </a:extLst>
          </p:cNvPr>
          <p:cNvCxnSpPr/>
          <p:nvPr/>
        </p:nvCxnSpPr>
        <p:spPr>
          <a:xfrm flipH="1" flipV="1">
            <a:off x="7089913" y="3604591"/>
            <a:ext cx="3511826" cy="1599096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C040764-E98B-06ED-61AD-AF20F2B640EB}"/>
              </a:ext>
            </a:extLst>
          </p:cNvPr>
          <p:cNvSpPr txBox="1"/>
          <p:nvPr/>
        </p:nvSpPr>
        <p:spPr>
          <a:xfrm>
            <a:off x="8275982" y="3922644"/>
            <a:ext cx="569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5Χ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107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28BE85-9BFA-D115-F837-E8AB08FE4F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BBDD7-E5C7-D8C3-9C23-D9883E73B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Arcturus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9387CF-0ECB-394A-D092-871D18648E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3756" y="2032001"/>
            <a:ext cx="4793974" cy="3946180"/>
          </a:xfrm>
        </p:spPr>
        <p:txBody>
          <a:bodyPr/>
          <a:lstStyle/>
          <a:p>
            <a:r>
              <a:rPr lang="el-GR" dirty="0"/>
              <a:t>Τραβώντας μία νοητή γραμμή από την ουρά της μεγάλης Άρκτου θα βρούμε ένα από τα πιο φωτεινά αστέρια του Βόρειου Ουρανού τον </a:t>
            </a:r>
            <a:r>
              <a:rPr lang="en-US" dirty="0"/>
              <a:t>Arcturus.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F9FEDB4-8753-4694-E8DD-96E90DE3558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10496" y="171106"/>
            <a:ext cx="6733045" cy="6234111"/>
          </a:xfr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B60A5FD-DE93-71BD-6456-61F5AA8BCCED}"/>
              </a:ext>
            </a:extLst>
          </p:cNvPr>
          <p:cNvCxnSpPr>
            <a:cxnSpLocks/>
          </p:cNvCxnSpPr>
          <p:nvPr/>
        </p:nvCxnSpPr>
        <p:spPr>
          <a:xfrm>
            <a:off x="7994373" y="3634340"/>
            <a:ext cx="2514601" cy="1485417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25744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571</Words>
  <Application>Microsoft Office PowerPoint</Application>
  <PresentationFormat>Widescreen</PresentationFormat>
  <Paragraphs>55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Aladin</vt:lpstr>
      <vt:lpstr>Arial</vt:lpstr>
      <vt:lpstr>Calibri</vt:lpstr>
      <vt:lpstr>Calibri Light</vt:lpstr>
      <vt:lpstr>Office Theme</vt:lpstr>
      <vt:lpstr>ΑΝΑΓΝΩΡΙΣΗ ΑΣΤΕΡΩΝ ΟΠΤΙΚΑ</vt:lpstr>
      <vt:lpstr>Ο ΠΟΛΙΚΟΣ (POLARIS)</vt:lpstr>
      <vt:lpstr>Ο Polaris όπως φαίνεται από τον ισημερινό</vt:lpstr>
      <vt:lpstr>Ο ΠΟΛΙΚΟΣ (POLARIS)</vt:lpstr>
      <vt:lpstr>Ο ΠΟΛΙΚΟΣ (POLARIS)</vt:lpstr>
      <vt:lpstr>KOCHAB</vt:lpstr>
      <vt:lpstr>SCHEDAR</vt:lpstr>
      <vt:lpstr>CAPELLA</vt:lpstr>
      <vt:lpstr>Arcturus</vt:lpstr>
      <vt:lpstr>DENEB – VEGA ΚΑΙ Ο ΒΟΡΕΙΟΣ ΣΤΑΥΡΟΣ</vt:lpstr>
      <vt:lpstr>DENEB – VEGA ΚΑΙ Ο ΒΟΡΕΙΟΣ ΣΤΑΥΡΟΣ</vt:lpstr>
      <vt:lpstr>Pollux</vt:lpstr>
      <vt:lpstr>O ΑΣΤΕΡΙΣΜΟΣ ΤΟΥ ΩΡΙΩΝΑ</vt:lpstr>
      <vt:lpstr>ΝΟΤΙΟ ΗΜΙΣΦΑΙΡΙΟ</vt:lpstr>
      <vt:lpstr>O ΣΤΑΥΡΟΣ ΤΟΥ ΝΟΤΟΥ</vt:lpstr>
      <vt:lpstr>PowerPoint Presentation</vt:lpstr>
      <vt:lpstr>CANOPUS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ΑΝΑΓΝΩΡΙΣΗ ΑΣΤΕΡΩΝ ΟΠΤΙΚΑ</dc:title>
  <dc:creator>Θρασύβουλος Κοτσιφάκης</dc:creator>
  <cp:lastModifiedBy>Θρασύβουλος Κοτσιφάκης</cp:lastModifiedBy>
  <cp:revision>1</cp:revision>
  <dcterms:created xsi:type="dcterms:W3CDTF">2024-03-04T20:21:24Z</dcterms:created>
  <dcterms:modified xsi:type="dcterms:W3CDTF">2024-03-04T23:40:36Z</dcterms:modified>
</cp:coreProperties>
</file>