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8" r:id="rId1"/>
  </p:sldMasterIdLst>
  <p:sldIdLst>
    <p:sldId id="256" r:id="rId2"/>
    <p:sldId id="257" r:id="rId3"/>
    <p:sldId id="258" r:id="rId4"/>
    <p:sldId id="259" r:id="rId5"/>
    <p:sldId id="260" r:id="rId6"/>
    <p:sldId id="261" r:id="rId7"/>
    <p:sldId id="263" r:id="rId8"/>
    <p:sldId id="262" r:id="rId9"/>
    <p:sldId id="264" r:id="rId10"/>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88" d="100"/>
          <a:sy n="88"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5EDDAED7-0EA5-4D79-BFEC-E7EACD883509}" type="datetimeFigureOut">
              <a:rPr lang="el-GR" smtClean="0"/>
              <a:t>7/3/2022</a:t>
            </a:fld>
            <a:endParaRPr lang="el-GR"/>
          </a:p>
        </p:txBody>
      </p:sp>
      <p:sp>
        <p:nvSpPr>
          <p:cNvPr id="5" name="Footer Placeholder 4"/>
          <p:cNvSpPr>
            <a:spLocks noGrp="1"/>
          </p:cNvSpPr>
          <p:nvPr>
            <p:ph type="ftr" sz="quarter" idx="11"/>
          </p:nvPr>
        </p:nvSpPr>
        <p:spPr>
          <a:xfrm>
            <a:off x="1876424" y="5410201"/>
            <a:ext cx="5124886" cy="365125"/>
          </a:xfrm>
        </p:spPr>
        <p:txBody>
          <a:bodyPr/>
          <a:lstStyle/>
          <a:p>
            <a:endParaRPr lang="el-GR"/>
          </a:p>
        </p:txBody>
      </p:sp>
      <p:sp>
        <p:nvSpPr>
          <p:cNvPr id="6" name="Slide Number Placeholder 5"/>
          <p:cNvSpPr>
            <a:spLocks noGrp="1"/>
          </p:cNvSpPr>
          <p:nvPr>
            <p:ph type="sldNum" sz="quarter" idx="12"/>
          </p:nvPr>
        </p:nvSpPr>
        <p:spPr>
          <a:xfrm>
            <a:off x="9896911" y="5410199"/>
            <a:ext cx="771089" cy="365125"/>
          </a:xfrm>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93551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DDAED7-0EA5-4D79-BFEC-E7EACD883509}" type="datetimeFigureOut">
              <a:rPr lang="el-GR" smtClean="0"/>
              <a:t>7/3/2022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29357063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DDAED7-0EA5-4D79-BFEC-E7EACD883509}" type="datetimeFigureOut">
              <a:rPr lang="el-GR" smtClean="0"/>
              <a:t>7/3/2022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23900773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DDAED7-0EA5-4D79-BFEC-E7EACD883509}" type="datetimeFigureOut">
              <a:rPr lang="el-GR" smtClean="0"/>
              <a:t>7/3/2022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FD4E62-500B-4E80-83D5-5362EFB03286}" type="slidenum">
              <a:rPr lang="el-GR" smtClean="0"/>
              <a:t>‹#›</a:t>
            </a:fld>
            <a:endParaRPr lang="el-GR"/>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71840889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DDAED7-0EA5-4D79-BFEC-E7EACD883509}" type="datetimeFigureOut">
              <a:rPr lang="el-GR" smtClean="0"/>
              <a:t>7/3/2022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37103864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5EDDAED7-0EA5-4D79-BFEC-E7EACD883509}" type="datetimeFigureOut">
              <a:rPr lang="el-GR" smtClean="0"/>
              <a:t>7/3/2022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24428037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5EDDAED7-0EA5-4D79-BFEC-E7EACD883509}" type="datetimeFigureOut">
              <a:rPr lang="el-GR" smtClean="0"/>
              <a:t>7/3/2022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21435445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DDAED7-0EA5-4D79-BFEC-E7EACD883509}" type="datetimeFigureOut">
              <a:rPr lang="el-GR" smtClean="0"/>
              <a:t>7/3/2022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19769517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DDAED7-0EA5-4D79-BFEC-E7EACD883509}" type="datetimeFigureOut">
              <a:rPr lang="el-GR" smtClean="0"/>
              <a:t>7/3/2022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2099696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EDDAED7-0EA5-4D79-BFEC-E7EACD883509}" type="datetimeFigureOut">
              <a:rPr lang="el-GR" smtClean="0"/>
              <a:t>7/3/2022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1342097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EDDAED7-0EA5-4D79-BFEC-E7EACD883509}" type="datetimeFigureOut">
              <a:rPr lang="el-GR" smtClean="0"/>
              <a:t>7/3/2022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1689336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EDDAED7-0EA5-4D79-BFEC-E7EACD883509}" type="datetimeFigureOut">
              <a:rPr lang="el-GR" smtClean="0"/>
              <a:t>7/3/2022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79123181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EDDAED7-0EA5-4D79-BFEC-E7EACD883509}" type="datetimeFigureOut">
              <a:rPr lang="el-GR" smtClean="0"/>
              <a:t>7/3/2022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1052678621"/>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EDDAED7-0EA5-4D79-BFEC-E7EACD883509}" type="datetimeFigureOut">
              <a:rPr lang="el-GR" smtClean="0"/>
              <a:t>7/3/2022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41288659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EDDAED7-0EA5-4D79-BFEC-E7EACD883509}" type="datetimeFigureOut">
              <a:rPr lang="el-GR" smtClean="0"/>
              <a:t>7/3/2022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1973584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DDAED7-0EA5-4D79-BFEC-E7EACD883509}" type="datetimeFigureOut">
              <a:rPr lang="el-GR" smtClean="0"/>
              <a:t>7/3/2022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1817670859"/>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EDDAED7-0EA5-4D79-BFEC-E7EACD883509}" type="datetimeFigureOut">
              <a:rPr lang="el-GR" smtClean="0"/>
              <a:t>7/3/2022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D8FD4E62-500B-4E80-83D5-5362EFB03286}" type="slidenum">
              <a:rPr lang="el-GR" smtClean="0"/>
              <a:t>‹#›</a:t>
            </a:fld>
            <a:endParaRPr lang="el-GR"/>
          </a:p>
        </p:txBody>
      </p:sp>
    </p:spTree>
    <p:extLst>
      <p:ext uri="{BB962C8B-B14F-4D97-AF65-F5344CB8AC3E}">
        <p14:creationId xmlns:p14="http://schemas.microsoft.com/office/powerpoint/2010/main" val="29212138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EDDAED7-0EA5-4D79-BFEC-E7EACD883509}" type="datetimeFigureOut">
              <a:rPr lang="el-GR" smtClean="0"/>
              <a:t>7/3/2022</a:t>
            </a:fld>
            <a:endParaRPr lang="el-GR"/>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l-GR"/>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D8FD4E62-500B-4E80-83D5-5362EFB03286}" type="slidenum">
              <a:rPr lang="el-GR" smtClean="0"/>
              <a:t>‹#›</a:t>
            </a:fld>
            <a:endParaRPr lang="el-GR"/>
          </a:p>
        </p:txBody>
      </p:sp>
    </p:spTree>
    <p:extLst>
      <p:ext uri="{BB962C8B-B14F-4D97-AF65-F5344CB8AC3E}">
        <p14:creationId xmlns:p14="http://schemas.microsoft.com/office/powerpoint/2010/main" val="3254490042"/>
      </p:ext>
    </p:extLst>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 id="2147483875"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669596" y="337457"/>
            <a:ext cx="8791575" cy="1762352"/>
          </a:xfrm>
        </p:spPr>
        <p:txBody>
          <a:bodyPr>
            <a:normAutofit/>
          </a:bodyPr>
          <a:lstStyle/>
          <a:p>
            <a:pPr algn="ctr"/>
            <a:r>
              <a:rPr lang="el-GR" sz="5400" b="1" dirty="0" smtClean="0">
                <a:effectLst/>
                <a:latin typeface="Arial" panose="020B0604020202020204" pitchFamily="34" charset="0"/>
              </a:rPr>
              <a:t>Εφαρμογ</a:t>
            </a:r>
            <a:r>
              <a:rPr lang="el-GR" sz="5400" b="1" dirty="0">
                <a:latin typeface="Arial" panose="020B0604020202020204" pitchFamily="34" charset="0"/>
              </a:rPr>
              <a:t>ε</a:t>
            </a:r>
            <a:r>
              <a:rPr lang="el-GR" sz="5400" b="1" dirty="0" smtClean="0">
                <a:effectLst/>
                <a:latin typeface="Arial" panose="020B0604020202020204" pitchFamily="34" charset="0"/>
              </a:rPr>
              <a:t>ς δικτυων στα πλοια</a:t>
            </a:r>
            <a:endParaRPr lang="el-GR" sz="5400" b="1" dirty="0"/>
          </a:p>
        </p:txBody>
      </p:sp>
      <p:sp>
        <p:nvSpPr>
          <p:cNvPr id="3" name="Subtitle 2"/>
          <p:cNvSpPr>
            <a:spLocks noGrp="1"/>
          </p:cNvSpPr>
          <p:nvPr>
            <p:ph type="subTitle" idx="1"/>
          </p:nvPr>
        </p:nvSpPr>
        <p:spPr>
          <a:xfrm>
            <a:off x="1669596" y="2023608"/>
            <a:ext cx="9198428" cy="3843791"/>
          </a:xfrm>
        </p:spPr>
        <p:txBody>
          <a:bodyPr>
            <a:noAutofit/>
          </a:bodyPr>
          <a:lstStyle/>
          <a:p>
            <a:pPr algn="ctr"/>
            <a:r>
              <a:rPr lang="el-GR" sz="2400" b="1" cap="none" dirty="0" smtClean="0">
                <a:solidFill>
                  <a:schemeClr val="tx1"/>
                </a:solidFill>
                <a:latin typeface="Arial" panose="020B0604020202020204" pitchFamily="34" charset="0"/>
              </a:rPr>
              <a:t>Το πλοίο πλέον είναι ακόμα ένα «υποκατάστημα» της εταιρίας, με την ιδιαιτερότητα, όμως, ότι</a:t>
            </a:r>
            <a:r>
              <a:rPr lang="el-GR" sz="2400" b="1" cap="none" dirty="0" smtClean="0">
                <a:solidFill>
                  <a:schemeClr val="tx1"/>
                </a:solidFill>
              </a:rPr>
              <a:t> </a:t>
            </a:r>
            <a:r>
              <a:rPr lang="el-GR" sz="2400" b="1" cap="none" dirty="0" smtClean="0">
                <a:solidFill>
                  <a:schemeClr val="tx1"/>
                </a:solidFill>
                <a:latin typeface="Arial" panose="020B0604020202020204" pitchFamily="34" charset="0"/>
              </a:rPr>
              <a:t>είναι μετακινούμενο. </a:t>
            </a:r>
          </a:p>
          <a:p>
            <a:pPr algn="ctr"/>
            <a:r>
              <a:rPr lang="el-GR" sz="2400" b="1" cap="none" dirty="0" smtClean="0">
                <a:solidFill>
                  <a:schemeClr val="tx1"/>
                </a:solidFill>
                <a:latin typeface="Arial" panose="020B0604020202020204" pitchFamily="34" charset="0"/>
              </a:rPr>
              <a:t>Αυτό εισάγει το πρόβλημα της</a:t>
            </a:r>
            <a:r>
              <a:rPr lang="el-GR" sz="2400" b="1" cap="none" dirty="0" smtClean="0">
                <a:solidFill>
                  <a:schemeClr val="tx1"/>
                </a:solidFill>
              </a:rPr>
              <a:t> </a:t>
            </a:r>
            <a:r>
              <a:rPr lang="el-GR" sz="2400" b="1" cap="none" dirty="0" smtClean="0">
                <a:solidFill>
                  <a:schemeClr val="tx1"/>
                </a:solidFill>
                <a:latin typeface="Arial" panose="020B0604020202020204" pitchFamily="34" charset="0"/>
              </a:rPr>
              <a:t>επίλυσης της διασύνδεσης. Με την ανάπτυξη που έχειτ ο δορυφορικό ιnternet, αυτό το πρόβλημα τείνει να</a:t>
            </a:r>
            <a:r>
              <a:rPr lang="el-GR" sz="2400" b="1" cap="none" dirty="0" smtClean="0">
                <a:solidFill>
                  <a:schemeClr val="tx1"/>
                </a:solidFill>
              </a:rPr>
              <a:t> </a:t>
            </a:r>
            <a:r>
              <a:rPr lang="el-GR" sz="2400" b="1" cap="none" dirty="0" smtClean="0">
                <a:solidFill>
                  <a:schemeClr val="tx1"/>
                </a:solidFill>
                <a:latin typeface="Arial" panose="020B0604020202020204" pitchFamily="34" charset="0"/>
              </a:rPr>
              <a:t>εξαλειφθεί. Η εταιρία έχει πλήρη πρόσβαση στα δίκτυα του πλοίου, αλλά και το πλοίο έχει πρόσβαση σε</a:t>
            </a:r>
            <a:r>
              <a:rPr lang="el-GR" sz="2400" b="1" cap="none" dirty="0" smtClean="0">
                <a:solidFill>
                  <a:schemeClr val="tx1"/>
                </a:solidFill>
              </a:rPr>
              <a:t> </a:t>
            </a:r>
            <a:r>
              <a:rPr lang="el-GR" sz="2400" b="1" cap="none" dirty="0" smtClean="0">
                <a:solidFill>
                  <a:schemeClr val="tx1"/>
                </a:solidFill>
                <a:latin typeface="Arial" panose="020B0604020202020204" pitchFamily="34" charset="0"/>
              </a:rPr>
              <a:t>υπηρεσίες δικτύων που βοηθούν στην καλύτερη και ασφαλέστερη διαχείρισή του.</a:t>
            </a:r>
            <a:r>
              <a:rPr lang="el-GR" sz="2400" b="1" cap="none" dirty="0" smtClean="0">
                <a:solidFill>
                  <a:schemeClr val="tx1"/>
                </a:solidFill>
              </a:rPr>
              <a:t/>
            </a:r>
            <a:br>
              <a:rPr lang="el-GR" sz="2400" b="1" cap="none" dirty="0" smtClean="0">
                <a:solidFill>
                  <a:schemeClr val="tx1"/>
                </a:solidFill>
              </a:rPr>
            </a:br>
            <a:endParaRPr lang="el-GR" sz="2400" b="1" cap="none" dirty="0">
              <a:solidFill>
                <a:schemeClr val="tx1"/>
              </a:solidFill>
            </a:endParaRPr>
          </a:p>
        </p:txBody>
      </p:sp>
    </p:spTree>
    <p:extLst>
      <p:ext uri="{BB962C8B-B14F-4D97-AF65-F5344CB8AC3E}">
        <p14:creationId xmlns:p14="http://schemas.microsoft.com/office/powerpoint/2010/main" val="34505843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0" y="1305342"/>
            <a:ext cx="6096000" cy="646331"/>
          </a:xfrm>
          <a:prstGeom prst="rect">
            <a:avLst/>
          </a:prstGeom>
        </p:spPr>
        <p:txBody>
          <a:bodyPr>
            <a:spAutoFit/>
          </a:bodyPr>
          <a:lstStyle/>
          <a:p>
            <a:r>
              <a:rPr lang="el-GR" dirty="0" smtClean="0"/>
              <a:t/>
            </a:r>
            <a:br>
              <a:rPr lang="el-GR" dirty="0" smtClean="0"/>
            </a:br>
            <a:endParaRPr lang="el-GR" dirty="0"/>
          </a:p>
        </p:txBody>
      </p:sp>
      <p:sp>
        <p:nvSpPr>
          <p:cNvPr id="3" name="Rectangle 2"/>
          <p:cNvSpPr/>
          <p:nvPr/>
        </p:nvSpPr>
        <p:spPr>
          <a:xfrm>
            <a:off x="1197429" y="314174"/>
            <a:ext cx="6096000" cy="923330"/>
          </a:xfrm>
          <a:prstGeom prst="rect">
            <a:avLst/>
          </a:prstGeom>
        </p:spPr>
        <p:txBody>
          <a:bodyPr>
            <a:spAutoFit/>
          </a:bodyPr>
          <a:lstStyle/>
          <a:p>
            <a:r>
              <a:rPr lang="el-GR" sz="3600" b="1" dirty="0">
                <a:latin typeface="Arial" panose="020B0604020202020204" pitchFamily="34" charset="0"/>
                <a:ea typeface="Calibri" panose="020F0502020204030204" pitchFamily="34" charset="0"/>
              </a:rPr>
              <a:t>Εφαρμογές </a:t>
            </a:r>
            <a:r>
              <a:rPr lang="el-GR" sz="3600" b="1" dirty="0" smtClean="0">
                <a:latin typeface="Arial" panose="020B0604020202020204" pitchFamily="34" charset="0"/>
                <a:ea typeface="Calibri" panose="020F0502020204030204" pitchFamily="34" charset="0"/>
              </a:rPr>
              <a:t>Γέφυρας (1)</a:t>
            </a:r>
            <a:r>
              <a:rPr lang="el-GR" sz="1400" dirty="0" smtClean="0">
                <a:effectLst/>
                <a:latin typeface="Calibri" panose="020F0502020204030204" pitchFamily="34" charset="0"/>
                <a:ea typeface="Calibri" panose="020F0502020204030204" pitchFamily="34" charset="0"/>
                <a:cs typeface="Times New Roman" panose="02020603050405020304" pitchFamily="18" charset="0"/>
              </a:rPr>
              <a:t/>
            </a:r>
            <a:br>
              <a:rPr lang="el-GR" sz="1400" dirty="0" smtClean="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
        <p:nvSpPr>
          <p:cNvPr id="4" name="TextBox 3"/>
          <p:cNvSpPr txBox="1"/>
          <p:nvPr/>
        </p:nvSpPr>
        <p:spPr>
          <a:xfrm>
            <a:off x="6825344" y="1665514"/>
            <a:ext cx="3842656" cy="3416320"/>
          </a:xfrm>
          <a:prstGeom prst="rect">
            <a:avLst/>
          </a:prstGeom>
          <a:noFill/>
        </p:spPr>
        <p:txBody>
          <a:bodyPr wrap="square" rtlCol="0">
            <a:spAutoFit/>
          </a:bodyPr>
          <a:lstStyle/>
          <a:p>
            <a:pPr algn="just"/>
            <a:r>
              <a:rPr lang="el-GR" sz="2400" b="1" dirty="0"/>
              <a:t>Η Γέφυρα του πλοίου είναι ένα από τα σημεία </a:t>
            </a:r>
            <a:r>
              <a:rPr lang="el-GR" sz="2400" b="1" dirty="0" smtClean="0"/>
              <a:t>του πλοίου </a:t>
            </a:r>
            <a:r>
              <a:rPr lang="el-GR" sz="2400" b="1" dirty="0"/>
              <a:t>στο οποίο έχουν ενσωματωθεί </a:t>
            </a:r>
            <a:r>
              <a:rPr lang="el-GR" sz="2400" b="1" dirty="0" smtClean="0"/>
              <a:t>πολύ μεγάλες τεχνολογικές αλλαγές. Υπάρχουν </a:t>
            </a:r>
            <a:r>
              <a:rPr lang="el-GR" sz="2400" b="1" dirty="0"/>
              <a:t>συστήματα </a:t>
            </a:r>
            <a:r>
              <a:rPr lang="el-GR" sz="2400" b="1" dirty="0" smtClean="0"/>
              <a:t>τα </a:t>
            </a:r>
            <a:r>
              <a:rPr lang="el-GR" sz="2400" b="1" dirty="0"/>
              <a:t>οποία με </a:t>
            </a:r>
            <a:r>
              <a:rPr lang="el-GR" sz="2400" b="1" dirty="0" smtClean="0"/>
              <a:t>τη χρήση </a:t>
            </a:r>
            <a:r>
              <a:rPr lang="el-GR" sz="2400" b="1" dirty="0"/>
              <a:t>των δικτύων βοηθούν το έργο </a:t>
            </a:r>
            <a:r>
              <a:rPr lang="el-GR" sz="2400" b="1" dirty="0" smtClean="0"/>
              <a:t>του πληρώματος</a:t>
            </a:r>
            <a:r>
              <a:rPr lang="el-GR" sz="2400" b="1" dirty="0"/>
              <a:t>.</a:t>
            </a:r>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97429" y="1441018"/>
            <a:ext cx="4898571" cy="4470838"/>
          </a:xfrm>
          <a:prstGeom prst="rect">
            <a:avLst/>
          </a:prstGeom>
        </p:spPr>
      </p:pic>
      <p:sp>
        <p:nvSpPr>
          <p:cNvPr id="6" name="TextBox 5"/>
          <p:cNvSpPr txBox="1"/>
          <p:nvPr/>
        </p:nvSpPr>
        <p:spPr>
          <a:xfrm>
            <a:off x="2133600" y="5911856"/>
            <a:ext cx="3450771" cy="369332"/>
          </a:xfrm>
          <a:prstGeom prst="rect">
            <a:avLst/>
          </a:prstGeom>
          <a:noFill/>
        </p:spPr>
        <p:txBody>
          <a:bodyPr wrap="square" rtlCol="0">
            <a:spAutoFit/>
          </a:bodyPr>
          <a:lstStyle/>
          <a:p>
            <a:r>
              <a:rPr lang="el-GR" dirty="0" smtClean="0"/>
              <a:t>Ναυτιλιακά Συστήματα Ελέγχου</a:t>
            </a:r>
            <a:endParaRPr lang="el-GR" dirty="0"/>
          </a:p>
        </p:txBody>
      </p:sp>
    </p:spTree>
    <p:extLst>
      <p:ext uri="{BB962C8B-B14F-4D97-AF65-F5344CB8AC3E}">
        <p14:creationId xmlns:p14="http://schemas.microsoft.com/office/powerpoint/2010/main" val="17602891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469157" y="909968"/>
            <a:ext cx="6562887" cy="461665"/>
          </a:xfrm>
          <a:prstGeom prst="rect">
            <a:avLst/>
          </a:prstGeom>
        </p:spPr>
        <p:txBody>
          <a:bodyPr wrap="none">
            <a:spAutoFit/>
          </a:bodyPr>
          <a:lstStyle/>
          <a:p>
            <a:pPr marL="342900" indent="-342900">
              <a:buFont typeface="+mj-lt"/>
              <a:buAutoNum type="arabicPeriod"/>
            </a:pPr>
            <a:r>
              <a:rPr lang="el-GR" sz="2400" b="1" dirty="0" smtClean="0">
                <a:latin typeface="Arial" panose="020B0604020202020204" pitchFamily="34" charset="0"/>
              </a:rPr>
              <a:t>Το </a:t>
            </a:r>
            <a:r>
              <a:rPr lang="el-GR" sz="2400" b="1" dirty="0">
                <a:latin typeface="Arial" panose="020B0604020202020204" pitchFamily="34" charset="0"/>
              </a:rPr>
              <a:t>ολοκληρωμένο σύστημα </a:t>
            </a:r>
            <a:r>
              <a:rPr lang="el-GR" sz="2400" b="1" dirty="0" smtClean="0">
                <a:latin typeface="Arial" panose="020B0604020202020204" pitchFamily="34" charset="0"/>
              </a:rPr>
              <a:t>ναυσιπλοΐας</a:t>
            </a:r>
            <a:endParaRPr lang="el-GR" dirty="0">
              <a:latin typeface="Arial" panose="020B0604020202020204" pitchFamily="34" charset="0"/>
            </a:endParaRPr>
          </a:p>
        </p:txBody>
      </p:sp>
      <p:sp>
        <p:nvSpPr>
          <p:cNvPr id="4" name="Rectangle 3"/>
          <p:cNvSpPr/>
          <p:nvPr/>
        </p:nvSpPr>
        <p:spPr>
          <a:xfrm>
            <a:off x="1088157" y="1447865"/>
            <a:ext cx="10156786" cy="4893647"/>
          </a:xfrm>
          <a:prstGeom prst="rect">
            <a:avLst/>
          </a:prstGeom>
        </p:spPr>
        <p:txBody>
          <a:bodyPr wrap="square">
            <a:spAutoFit/>
          </a:bodyPr>
          <a:lstStyle/>
          <a:p>
            <a:pPr algn="ctr"/>
            <a:r>
              <a:rPr lang="el-GR" sz="2400" dirty="0"/>
              <a:t>Αποτελείται από τρία ανεξάρτητα συστήματα, </a:t>
            </a:r>
            <a:r>
              <a:rPr lang="el-GR" sz="2400" dirty="0" smtClean="0"/>
              <a:t>αυτά της </a:t>
            </a:r>
            <a:r>
              <a:rPr lang="el-GR" sz="2400" dirty="0"/>
              <a:t>ναυσιπλοΐας, </a:t>
            </a:r>
            <a:r>
              <a:rPr lang="el-GR" sz="2400" dirty="0" smtClean="0"/>
              <a:t>της πλοήγησης </a:t>
            </a:r>
            <a:r>
              <a:rPr lang="el-GR" sz="2400" dirty="0"/>
              <a:t>και του </a:t>
            </a:r>
            <a:r>
              <a:rPr lang="el-GR" sz="2400" dirty="0" smtClean="0"/>
              <a:t>ελέγχου.</a:t>
            </a:r>
          </a:p>
          <a:p>
            <a:pPr algn="ctr"/>
            <a:r>
              <a:rPr lang="el-GR" sz="2400" dirty="0" smtClean="0"/>
              <a:t>Για </a:t>
            </a:r>
            <a:r>
              <a:rPr lang="el-GR" sz="2400" dirty="0"/>
              <a:t>τον </a:t>
            </a:r>
            <a:r>
              <a:rPr lang="el-GR" sz="2400" dirty="0" smtClean="0"/>
              <a:t>εντοπισμό </a:t>
            </a:r>
            <a:r>
              <a:rPr lang="el-GR" sz="2400" dirty="0"/>
              <a:t>της θέσης του σκάφους υπάρχει το </a:t>
            </a:r>
            <a:r>
              <a:rPr lang="el-GR" sz="2400" b="1" dirty="0" smtClean="0"/>
              <a:t>Παγκόσμιο </a:t>
            </a:r>
            <a:r>
              <a:rPr lang="el-GR" sz="2400" b="1" dirty="0"/>
              <a:t>Σύστημα Στιγματοθέτησης (Global </a:t>
            </a:r>
            <a:r>
              <a:rPr lang="el-GR" sz="2400" b="1" dirty="0" smtClean="0"/>
              <a:t>Positioning System </a:t>
            </a:r>
            <a:r>
              <a:rPr lang="el-GR" sz="2400" b="1" dirty="0"/>
              <a:t>– </a:t>
            </a:r>
            <a:r>
              <a:rPr lang="el-GR" sz="2400" b="1" dirty="0" smtClean="0"/>
              <a:t>GPS</a:t>
            </a:r>
            <a:r>
              <a:rPr lang="el-GR" sz="2400" dirty="0" smtClean="0"/>
              <a:t>)</a:t>
            </a:r>
            <a:endParaRPr lang="en-US" sz="2400" dirty="0" smtClean="0"/>
          </a:p>
          <a:p>
            <a:pPr algn="ctr"/>
            <a:r>
              <a:rPr lang="el-GR" sz="2400" dirty="0"/>
              <a:t>Γ</a:t>
            </a:r>
            <a:r>
              <a:rPr lang="el-GR" sz="2400" dirty="0" smtClean="0"/>
              <a:t>ια </a:t>
            </a:r>
            <a:r>
              <a:rPr lang="el-GR" sz="2400" dirty="0"/>
              <a:t>την πλοήγηση </a:t>
            </a:r>
            <a:r>
              <a:rPr lang="el-GR" sz="2400" dirty="0" smtClean="0"/>
              <a:t>χρησιμοποιείται </a:t>
            </a:r>
            <a:r>
              <a:rPr lang="el-GR" sz="2400" dirty="0"/>
              <a:t>το σύστημα </a:t>
            </a:r>
            <a:r>
              <a:rPr lang="el-GR" sz="2400" b="1" dirty="0"/>
              <a:t>Δυναμικής Στιγματοθέτησης (</a:t>
            </a:r>
            <a:r>
              <a:rPr lang="el-GR" sz="2400" b="1" dirty="0" smtClean="0"/>
              <a:t>Dynamic </a:t>
            </a:r>
            <a:r>
              <a:rPr lang="el-GR" sz="2400" b="1" dirty="0"/>
              <a:t>Positioning – DP) </a:t>
            </a:r>
            <a:r>
              <a:rPr lang="el-GR" sz="2400" dirty="0"/>
              <a:t>που ελέγχεται από </a:t>
            </a:r>
            <a:r>
              <a:rPr lang="el-GR" sz="2400" dirty="0" smtClean="0"/>
              <a:t>υπολογιστή</a:t>
            </a:r>
            <a:r>
              <a:rPr lang="el-GR" sz="2400" dirty="0"/>
              <a:t>, προκειμένου </a:t>
            </a:r>
            <a:r>
              <a:rPr lang="el-GR" sz="2400" dirty="0" smtClean="0"/>
              <a:t>να διατηρεί </a:t>
            </a:r>
            <a:r>
              <a:rPr lang="el-GR" sz="2400" dirty="0"/>
              <a:t>αυτόματα τη θέση </a:t>
            </a:r>
            <a:r>
              <a:rPr lang="el-GR" sz="2400" dirty="0" smtClean="0"/>
              <a:t>και την </a:t>
            </a:r>
            <a:r>
              <a:rPr lang="el-GR" sz="2400" dirty="0"/>
              <a:t>κατεύθυνση του σκάφους. Έτσι, υπάρχει </a:t>
            </a:r>
            <a:r>
              <a:rPr lang="el-GR" sz="2400" dirty="0" smtClean="0"/>
              <a:t>δίκτυο μεταξύ των αισθητήρων</a:t>
            </a:r>
            <a:r>
              <a:rPr lang="el-GR" sz="2400" dirty="0"/>
              <a:t>:</a:t>
            </a:r>
            <a:br>
              <a:rPr lang="el-GR" sz="2400" dirty="0"/>
            </a:br>
            <a:r>
              <a:rPr lang="el-GR" sz="2400" b="1" dirty="0"/>
              <a:t/>
            </a:r>
            <a:br>
              <a:rPr lang="el-GR" sz="2400" b="1" dirty="0"/>
            </a:br>
            <a:r>
              <a:rPr lang="el-GR" sz="2400" dirty="0"/>
              <a:t>Το</a:t>
            </a:r>
            <a:r>
              <a:rPr lang="el-GR" sz="2400" b="1" dirty="0"/>
              <a:t> δίκτυο των αισθητήρων </a:t>
            </a:r>
            <a:r>
              <a:rPr lang="el-GR" sz="2400" dirty="0"/>
              <a:t>παρέχει δεδομένα στον υπολογιστή σχετικά με τη </a:t>
            </a:r>
            <a:r>
              <a:rPr lang="el-GR" sz="2400" b="1" dirty="0"/>
              <a:t>θέση</a:t>
            </a:r>
            <a:r>
              <a:rPr lang="el-GR" sz="2400" dirty="0"/>
              <a:t> του σκάφους, το </a:t>
            </a:r>
            <a:r>
              <a:rPr lang="el-GR" sz="2400" b="1" dirty="0"/>
              <a:t>μέγεθος</a:t>
            </a:r>
            <a:r>
              <a:rPr lang="el-GR" sz="2400" dirty="0"/>
              <a:t> και την </a:t>
            </a:r>
            <a:r>
              <a:rPr lang="el-GR" sz="2400" b="1" dirty="0"/>
              <a:t>κατεύθυνση</a:t>
            </a:r>
            <a:r>
              <a:rPr lang="el-GR" sz="2400" dirty="0"/>
              <a:t> των δυνάμεων που επηρεάζουν την πορεία του σκάφους.</a:t>
            </a:r>
            <a:br>
              <a:rPr lang="el-GR" sz="2400" dirty="0"/>
            </a:br>
            <a:endParaRPr lang="el-GR" sz="2400" b="1" dirty="0"/>
          </a:p>
        </p:txBody>
      </p:sp>
      <p:sp>
        <p:nvSpPr>
          <p:cNvPr id="5" name="Rectangle 4"/>
          <p:cNvSpPr/>
          <p:nvPr/>
        </p:nvSpPr>
        <p:spPr>
          <a:xfrm>
            <a:off x="1469157" y="274348"/>
            <a:ext cx="6096000" cy="923330"/>
          </a:xfrm>
          <a:prstGeom prst="rect">
            <a:avLst/>
          </a:prstGeom>
        </p:spPr>
        <p:txBody>
          <a:bodyPr>
            <a:spAutoFit/>
          </a:bodyPr>
          <a:lstStyle/>
          <a:p>
            <a:r>
              <a:rPr lang="el-GR" sz="3600" b="1" dirty="0">
                <a:latin typeface="Arial" panose="020B0604020202020204" pitchFamily="34" charset="0"/>
                <a:ea typeface="Calibri" panose="020F0502020204030204" pitchFamily="34" charset="0"/>
              </a:rPr>
              <a:t>Εφαρμογές </a:t>
            </a:r>
            <a:r>
              <a:rPr lang="el-GR" sz="3600" b="1" dirty="0" smtClean="0">
                <a:latin typeface="Arial" panose="020B0604020202020204" pitchFamily="34" charset="0"/>
                <a:ea typeface="Calibri" panose="020F0502020204030204" pitchFamily="34" charset="0"/>
              </a:rPr>
              <a:t>Γέφυρας (2)</a:t>
            </a:r>
            <a:r>
              <a:rPr lang="el-GR" sz="1400" dirty="0" smtClean="0">
                <a:effectLst/>
                <a:latin typeface="Calibri" panose="020F0502020204030204" pitchFamily="34" charset="0"/>
                <a:ea typeface="Calibri" panose="020F0502020204030204" pitchFamily="34" charset="0"/>
                <a:cs typeface="Times New Roman" panose="02020603050405020304" pitchFamily="18" charset="0"/>
              </a:rPr>
              <a:t/>
            </a:r>
            <a:br>
              <a:rPr lang="el-GR" sz="1400" dirty="0" smtClean="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Tree>
    <p:extLst>
      <p:ext uri="{BB962C8B-B14F-4D97-AF65-F5344CB8AC3E}">
        <p14:creationId xmlns:p14="http://schemas.microsoft.com/office/powerpoint/2010/main" val="3581409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75657" y="1094830"/>
            <a:ext cx="10047514" cy="5262979"/>
          </a:xfrm>
          <a:prstGeom prst="rect">
            <a:avLst/>
          </a:prstGeom>
        </p:spPr>
        <p:txBody>
          <a:bodyPr wrap="square">
            <a:spAutoFit/>
          </a:bodyPr>
          <a:lstStyle/>
          <a:p>
            <a:pPr algn="ctr"/>
            <a:r>
              <a:rPr lang="el-GR" sz="2400" dirty="0" smtClean="0"/>
              <a:t>Παράλληλα, υπάρχουν άλλα δίκτυα που επικοινωνούν με τα ηλεκτρονικά συστήματα πλοήγησης του πλοίου και τα συστήματα πρόωσης.</a:t>
            </a:r>
          </a:p>
          <a:p>
            <a:pPr algn="ctr"/>
            <a:r>
              <a:rPr lang="el-GR" sz="2400" dirty="0" smtClean="0"/>
              <a:t> Ένα άλλο σύστημα είναι το </a:t>
            </a:r>
            <a:r>
              <a:rPr lang="el-GR" sz="2400" b="1" dirty="0" smtClean="0"/>
              <a:t>Σύστημα Αυτόματης Αναγνώρισης Πλοίων (Automatic Identification System – AIS). </a:t>
            </a:r>
          </a:p>
          <a:p>
            <a:pPr algn="ctr"/>
            <a:r>
              <a:rPr lang="el-GR" sz="2400" dirty="0" smtClean="0"/>
              <a:t>Υπάρχει το </a:t>
            </a:r>
            <a:r>
              <a:rPr lang="el-GR" sz="2400" b="1" dirty="0" smtClean="0"/>
              <a:t>Παγκόσμιο Ναυτιλιακό Σύστημα Κινδύνου και Ασφαλείας (Global Maritime Distress and Safety System – GMDSS), </a:t>
            </a:r>
            <a:r>
              <a:rPr lang="el-GR" sz="2400" dirty="0" smtClean="0"/>
              <a:t>το οποίο έχει ως σκοπό να ειδοποιεί για βοήθεια όταν το πλοίο βρεθεί σε κατάσταση κινδύνου. Υπάρχουν τα συστήματα του </a:t>
            </a:r>
            <a:r>
              <a:rPr lang="el-GR" sz="2400" b="1" dirty="0" smtClean="0"/>
              <a:t>Radar</a:t>
            </a:r>
            <a:r>
              <a:rPr lang="el-GR" sz="2400" dirty="0" smtClean="0"/>
              <a:t> και ο </a:t>
            </a:r>
            <a:r>
              <a:rPr lang="el-GR" sz="2400" b="1" dirty="0" smtClean="0"/>
              <a:t>Καταγραφέας</a:t>
            </a:r>
            <a:r>
              <a:rPr lang="el-GR" sz="2400" dirty="0" smtClean="0"/>
              <a:t> στοιχείων ταξιδιού </a:t>
            </a:r>
            <a:r>
              <a:rPr lang="el-GR" sz="2400" b="1" dirty="0" smtClean="0"/>
              <a:t>(Voyage data recorder – VDR)-</a:t>
            </a:r>
            <a:r>
              <a:rPr lang="el-GR" sz="2400" dirty="0" smtClean="0"/>
              <a:t>σύστημα που καταγράφει δεδομένα από διάφορους αισθητήρες στο σκάφος. Στη συνέχεια ψηφιοποιεί, συμπιέζει και αποθηκεύει αυτές πληροφορίες σε μία εξωτερικά τοποθετημένη ασφαλή μονάδα αποθήκευσης. Όλα αυτά τα συστήματα επικοινωνούν με τη στεριά χρησιμοποιώντας δίκτυα, αλλά αλληλεπιδρούν και μεταξύ τους για την επίτευξη του ολοκληρωμένου συστήματος ναυσιπλοΐας.</a:t>
            </a:r>
            <a:endParaRPr lang="el-GR" sz="2400" dirty="0"/>
          </a:p>
        </p:txBody>
      </p:sp>
      <p:sp>
        <p:nvSpPr>
          <p:cNvPr id="3" name="Rectangle 2"/>
          <p:cNvSpPr/>
          <p:nvPr/>
        </p:nvSpPr>
        <p:spPr>
          <a:xfrm>
            <a:off x="1406061" y="252556"/>
            <a:ext cx="5376793" cy="646331"/>
          </a:xfrm>
          <a:prstGeom prst="rect">
            <a:avLst/>
          </a:prstGeom>
        </p:spPr>
        <p:txBody>
          <a:bodyPr wrap="none">
            <a:spAutoFit/>
          </a:bodyPr>
          <a:lstStyle/>
          <a:p>
            <a:r>
              <a:rPr lang="el-GR" sz="3600" b="1" dirty="0">
                <a:latin typeface="Arial" panose="020B0604020202020204" pitchFamily="34" charset="0"/>
                <a:ea typeface="Calibri" panose="020F0502020204030204" pitchFamily="34" charset="0"/>
              </a:rPr>
              <a:t>Εφαρμογές Γέφυρας </a:t>
            </a:r>
            <a:r>
              <a:rPr lang="el-GR" sz="3600" b="1" dirty="0" smtClean="0">
                <a:latin typeface="Arial" panose="020B0604020202020204" pitchFamily="34" charset="0"/>
                <a:ea typeface="Calibri" panose="020F0502020204030204" pitchFamily="34" charset="0"/>
              </a:rPr>
              <a:t>(3)</a:t>
            </a:r>
            <a:endParaRPr lang="el-GR" sz="3600" dirty="0"/>
          </a:p>
        </p:txBody>
      </p:sp>
    </p:spTree>
    <p:extLst>
      <p:ext uri="{BB962C8B-B14F-4D97-AF65-F5344CB8AC3E}">
        <p14:creationId xmlns:p14="http://schemas.microsoft.com/office/powerpoint/2010/main" val="15773646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29343" y="1053021"/>
            <a:ext cx="10863943" cy="5332165"/>
          </a:xfrm>
          <a:prstGeom prst="rect">
            <a:avLst/>
          </a:prstGeom>
        </p:spPr>
        <p:txBody>
          <a:bodyPr wrap="square">
            <a:spAutoFit/>
          </a:bodyPr>
          <a:lstStyle/>
          <a:p>
            <a:pPr algn="just">
              <a:lnSpc>
                <a:spcPct val="107000"/>
              </a:lnSpc>
              <a:spcAft>
                <a:spcPts val="800"/>
              </a:spcAft>
            </a:pPr>
            <a:r>
              <a:rPr lang="el-GR" sz="2400" b="1" dirty="0" smtClean="0">
                <a:latin typeface="Arial" panose="020B0604020202020204" pitchFamily="34" charset="0"/>
              </a:rPr>
              <a:t>2. Το σύστημα ελέγχου φορτίου (Cargo Control Room – CCR) </a:t>
            </a:r>
          </a:p>
          <a:p>
            <a:pPr algn="ctr">
              <a:lnSpc>
                <a:spcPct val="107000"/>
              </a:lnSpc>
              <a:spcAft>
                <a:spcPts val="800"/>
              </a:spcAft>
            </a:pPr>
            <a:r>
              <a:rPr lang="el-GR" sz="2400" dirty="0" smtClean="0">
                <a:latin typeface="Arial" panose="020B0604020202020204" pitchFamily="34" charset="0"/>
                <a:ea typeface="Calibri" panose="020F0502020204030204" pitchFamily="34" charset="0"/>
                <a:cs typeface="Times New Roman" panose="02020603050405020304" pitchFamily="18" charset="0"/>
              </a:rPr>
              <a:t>Σ</a:t>
            </a:r>
            <a:r>
              <a:rPr lang="el-GR" sz="2400" dirty="0" smtClean="0">
                <a:latin typeface="Arial" panose="020B0604020202020204" pitchFamily="34" charset="0"/>
                <a:ea typeface="Calibri" panose="020F0502020204030204" pitchFamily="34" charset="0"/>
                <a:cs typeface="Times New Roman" panose="02020603050405020304" pitchFamily="18" charset="0"/>
              </a:rPr>
              <a:t>ύστημα </a:t>
            </a:r>
            <a:r>
              <a:rPr lang="el-GR" sz="2400" dirty="0" smtClean="0">
                <a:latin typeface="Arial" panose="020B0604020202020204" pitchFamily="34" charset="0"/>
                <a:ea typeface="Calibri" panose="020F0502020204030204" pitchFamily="34" charset="0"/>
                <a:cs typeface="Times New Roman" panose="02020603050405020304" pitchFamily="18" charset="0"/>
              </a:rPr>
              <a:t>που παρακολουθεί</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και ελέγχει τη φόρτωση και εκφόρτωση </a:t>
            </a:r>
            <a:r>
              <a:rPr lang="el-GR" sz="2400" dirty="0" smtClean="0">
                <a:latin typeface="Arial" panose="020B0604020202020204" pitchFamily="34" charset="0"/>
                <a:ea typeface="Calibri" panose="020F0502020204030204" pitchFamily="34" charset="0"/>
                <a:cs typeface="Times New Roman" panose="02020603050405020304" pitchFamily="18" charset="0"/>
              </a:rPr>
              <a:t>του</a:t>
            </a:r>
            <a:r>
              <a:rPr lang="en-US" sz="2400" dirty="0" smtClean="0">
                <a:latin typeface="Arial" panose="020B060402020202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πλοίου.</a:t>
            </a:r>
            <a:r>
              <a:rPr lang="en-US" sz="2400" dirty="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Είναι </a:t>
            </a:r>
            <a:r>
              <a:rPr lang="el-GR" sz="2400" dirty="0" smtClean="0">
                <a:latin typeface="Arial" panose="020B0604020202020204" pitchFamily="34" charset="0"/>
                <a:ea typeface="Calibri" panose="020F0502020204030204" pitchFamily="34" charset="0"/>
                <a:cs typeface="Times New Roman" panose="02020603050405020304" pitchFamily="18" charset="0"/>
              </a:rPr>
              <a:t>απαραίτητο σε αυτοματοποιημένα σκάφη. Μεταξύ άλλων, ο εξοπλισμός του CCR μπορεί να επιτρέ-ψει στον υπεύθυνο να ελέγχει τις αντλίες φορτίου, να</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ελέγχει και να παρακολουθεί τις θέσεις των βαλβίδων</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και να παρακολουθεί τα επίπεδα υγρών δεξαμενών</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φορτίου. Το σύστημα αυτό αποτελείται από δίκτυο</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υπολογιστών πάνω στο πλοίο αλλά και στην εταιρία,</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όπου ανταλλάσσονται πληροφορίες φόρτωσης καθώς και πλάνα φόρτωσης. Επικοινωνεί με το λιμάνι</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και με τους φορτωτές, ενώ παρέχει πληροφορίες στον</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πελάτη, συνήθως μέσω της εταιρίας, για τη διαδικασία</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της φόρτωσης. Παράλληλα, λαμβάνει δεδομένα απόηλεχειριζόμενα συστήματα αισθητήρων, ενώ μπορεί</a:t>
            </a:r>
            <a:r>
              <a:rPr lang="el-GR" sz="2400" dirty="0" smtClean="0">
                <a:latin typeface="Calibri" panose="020F0502020204030204" pitchFamily="34" charset="0"/>
                <a:ea typeface="Calibri" panose="020F0502020204030204" pitchFamily="34" charset="0"/>
                <a:cs typeface="Times New Roman" panose="02020603050405020304" pitchFamily="18" charset="0"/>
              </a:rPr>
              <a:t> </a:t>
            </a:r>
            <a:r>
              <a:rPr lang="el-GR" sz="2400" dirty="0" smtClean="0">
                <a:latin typeface="Arial" panose="020B0604020202020204" pitchFamily="34" charset="0"/>
                <a:ea typeface="Calibri" panose="020F0502020204030204" pitchFamily="34" charset="0"/>
                <a:cs typeface="Times New Roman" panose="02020603050405020304" pitchFamily="18" charset="0"/>
              </a:rPr>
              <a:t>να στέλνει δεδομένα σε σύστημα βαλβίδων, στο σύστημα έρματος και </a:t>
            </a:r>
            <a:r>
              <a:rPr lang="el-GR" sz="2400" dirty="0" smtClean="0">
                <a:latin typeface="Arial" panose="020B0604020202020204" pitchFamily="34" charset="0"/>
                <a:ea typeface="Calibri" panose="020F0502020204030204" pitchFamily="34" charset="0"/>
                <a:cs typeface="Times New Roman" panose="02020603050405020304" pitchFamily="18" charset="0"/>
              </a:rPr>
              <a:t>αλλού.</a:t>
            </a:r>
            <a:endParaRPr lang="el-GR"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Rectangle 2"/>
          <p:cNvSpPr/>
          <p:nvPr/>
        </p:nvSpPr>
        <p:spPr>
          <a:xfrm>
            <a:off x="1447385" y="238549"/>
            <a:ext cx="6096000" cy="923330"/>
          </a:xfrm>
          <a:prstGeom prst="rect">
            <a:avLst/>
          </a:prstGeom>
        </p:spPr>
        <p:txBody>
          <a:bodyPr>
            <a:spAutoFit/>
          </a:bodyPr>
          <a:lstStyle/>
          <a:p>
            <a:r>
              <a:rPr lang="el-GR" sz="3600" b="1" dirty="0">
                <a:latin typeface="Arial" panose="020B0604020202020204" pitchFamily="34" charset="0"/>
                <a:ea typeface="Calibri" panose="020F0502020204030204" pitchFamily="34" charset="0"/>
              </a:rPr>
              <a:t>Εφαρμογές </a:t>
            </a:r>
            <a:r>
              <a:rPr lang="el-GR" sz="3600" b="1" dirty="0" smtClean="0">
                <a:latin typeface="Arial" panose="020B0604020202020204" pitchFamily="34" charset="0"/>
                <a:ea typeface="Calibri" panose="020F0502020204030204" pitchFamily="34" charset="0"/>
              </a:rPr>
              <a:t>Γέφυρας (4)</a:t>
            </a:r>
            <a:r>
              <a:rPr lang="el-GR" sz="1400" dirty="0" smtClean="0">
                <a:effectLst/>
                <a:latin typeface="Calibri" panose="020F0502020204030204" pitchFamily="34" charset="0"/>
                <a:ea typeface="Calibri" panose="020F0502020204030204" pitchFamily="34" charset="0"/>
                <a:cs typeface="Times New Roman" panose="02020603050405020304" pitchFamily="18" charset="0"/>
              </a:rPr>
              <a:t/>
            </a:r>
            <a:br>
              <a:rPr lang="el-GR" sz="1400" dirty="0" smtClean="0">
                <a:effectLst/>
                <a:latin typeface="Calibri" panose="020F0502020204030204" pitchFamily="34" charset="0"/>
                <a:ea typeface="Calibri" panose="020F0502020204030204" pitchFamily="34" charset="0"/>
                <a:cs typeface="Times New Roman" panose="02020603050405020304" pitchFamily="18" charset="0"/>
              </a:rPr>
            </a:br>
            <a:endParaRPr lang="el-GR" dirty="0"/>
          </a:p>
        </p:txBody>
      </p:sp>
    </p:spTree>
    <p:extLst>
      <p:ext uri="{BB962C8B-B14F-4D97-AF65-F5344CB8AC3E}">
        <p14:creationId xmlns:p14="http://schemas.microsoft.com/office/powerpoint/2010/main" val="6395009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16428" y="508613"/>
            <a:ext cx="10853057" cy="6278642"/>
          </a:xfrm>
          <a:prstGeom prst="rect">
            <a:avLst/>
          </a:prstGeom>
        </p:spPr>
        <p:txBody>
          <a:bodyPr wrap="square">
            <a:spAutoFit/>
          </a:bodyPr>
          <a:lstStyle/>
          <a:p>
            <a:pPr algn="ctr"/>
            <a:r>
              <a:rPr lang="el-GR" dirty="0" smtClean="0"/>
              <a:t/>
            </a:r>
            <a:br>
              <a:rPr lang="el-GR" dirty="0" smtClean="0"/>
            </a:br>
            <a:r>
              <a:rPr lang="el-GR" sz="2400" dirty="0" smtClean="0">
                <a:effectLst/>
                <a:latin typeface="Arial" panose="020B0604020202020204" pitchFamily="34" charset="0"/>
                <a:cs typeface="Arial" panose="020B0604020202020204" pitchFamily="34" charset="0"/>
              </a:rPr>
              <a:t>Δίκτυα υπολογιστών υπάρχουν και στο Μηχανοστάσιο </a:t>
            </a:r>
            <a:endParaRPr lang="en-US" sz="2400" dirty="0">
              <a:latin typeface="Arial" panose="020B0604020202020204" pitchFamily="34" charset="0"/>
              <a:cs typeface="Arial" panose="020B0604020202020204" pitchFamily="34" charset="0"/>
            </a:endParaRPr>
          </a:p>
          <a:p>
            <a:pPr algn="ctr"/>
            <a:r>
              <a:rPr lang="el-GR" sz="2400" dirty="0" smtClean="0">
                <a:effectLst/>
                <a:latin typeface="Arial" panose="020B0604020202020204" pitchFamily="34" charset="0"/>
                <a:cs typeface="Arial" panose="020B0604020202020204" pitchFamily="34" charset="0"/>
              </a:rPr>
              <a:t>Όλα </a:t>
            </a:r>
            <a:r>
              <a:rPr lang="el-GR" sz="2400" dirty="0" smtClean="0">
                <a:effectLst/>
                <a:latin typeface="Arial" panose="020B0604020202020204" pitchFamily="34" charset="0"/>
                <a:cs typeface="Arial" panose="020B0604020202020204" pitchFamily="34" charset="0"/>
              </a:rPr>
              <a:t>τα συστήματα αισθητήρων</a:t>
            </a:r>
            <a:r>
              <a:rPr lang="el-GR" sz="2400" dirty="0">
                <a:latin typeface="Arial" panose="020B0604020202020204" pitchFamily="34" charset="0"/>
                <a:cs typeface="Arial" panose="020B0604020202020204" pitchFamily="34" charset="0"/>
              </a:rPr>
              <a:t> </a:t>
            </a:r>
            <a:r>
              <a:rPr lang="el-GR" sz="2400" dirty="0" smtClean="0">
                <a:effectLst/>
                <a:latin typeface="Arial" panose="020B0604020202020204" pitchFamily="34" charset="0"/>
                <a:cs typeface="Arial" panose="020B0604020202020204" pitchFamily="34" charset="0"/>
              </a:rPr>
              <a:t>που μεταφέρουν τα δεδομένα από τον χώρο του Μηχανοστασίου στο Engine Room ή ακόμα και στη Γέφυρα στηρίζονται σε δίκτυα υπολογιστών. Ο έλεγχος</a:t>
            </a:r>
            <a:r>
              <a:rPr lang="el-GR" sz="2400" dirty="0">
                <a:latin typeface="Arial" panose="020B0604020202020204" pitchFamily="34" charset="0"/>
                <a:cs typeface="Arial" panose="020B0604020202020204" pitchFamily="34" charset="0"/>
              </a:rPr>
              <a:t> </a:t>
            </a:r>
            <a:r>
              <a:rPr lang="el-GR" sz="2400" dirty="0" smtClean="0">
                <a:effectLst/>
                <a:latin typeface="Arial" panose="020B0604020202020204" pitchFamily="34" charset="0"/>
                <a:cs typeface="Arial" panose="020B0604020202020204" pitchFamily="34" charset="0"/>
              </a:rPr>
              <a:t>της μηχανής, το ολοκληρωμένο σύστημα ελέγχου</a:t>
            </a:r>
            <a:r>
              <a:rPr lang="el-GR" sz="2400" dirty="0">
                <a:latin typeface="Arial" panose="020B0604020202020204" pitchFamily="34" charset="0"/>
                <a:cs typeface="Arial" panose="020B0604020202020204" pitchFamily="34" charset="0"/>
              </a:rPr>
              <a:t> </a:t>
            </a:r>
            <a:r>
              <a:rPr lang="el-GR" sz="2400" dirty="0" smtClean="0">
                <a:effectLst/>
                <a:latin typeface="Arial" panose="020B0604020202020204" pitchFamily="34" charset="0"/>
                <a:cs typeface="Arial" panose="020B0604020202020204" pitchFamily="34" charset="0"/>
              </a:rPr>
              <a:t>αλλά και το σύστημα συναγερμού, είναι δίκτυα εντός</a:t>
            </a:r>
            <a:r>
              <a:rPr lang="el-GR" sz="2400" dirty="0">
                <a:latin typeface="Arial" panose="020B0604020202020204" pitchFamily="34" charset="0"/>
                <a:cs typeface="Arial" panose="020B0604020202020204" pitchFamily="34" charset="0"/>
              </a:rPr>
              <a:t> </a:t>
            </a:r>
            <a:r>
              <a:rPr lang="el-GR" sz="2400" dirty="0" smtClean="0">
                <a:effectLst/>
                <a:latin typeface="Arial" panose="020B0604020202020204" pitchFamily="34" charset="0"/>
                <a:cs typeface="Arial" panose="020B0604020202020204" pitchFamily="34" charset="0"/>
              </a:rPr>
              <a:t>του πλοίου. Υπάρχουν, επίσης, και δίκτυα των οποίων</a:t>
            </a:r>
            <a:r>
              <a:rPr lang="el-GR" sz="2400" dirty="0">
                <a:latin typeface="Arial" panose="020B0604020202020204" pitchFamily="34" charset="0"/>
                <a:cs typeface="Arial" panose="020B0604020202020204" pitchFamily="34" charset="0"/>
              </a:rPr>
              <a:t> </a:t>
            </a:r>
            <a:r>
              <a:rPr lang="el-GR" sz="2400" dirty="0" smtClean="0">
                <a:effectLst/>
                <a:latin typeface="Arial" panose="020B0604020202020204" pitchFamily="34" charset="0"/>
                <a:cs typeface="Arial" panose="020B0604020202020204" pitchFamily="34" charset="0"/>
              </a:rPr>
              <a:t>ένα τμήμα είναι εντός του πλοίου και ένα άλλο εκτός</a:t>
            </a:r>
            <a:r>
              <a:rPr lang="el-GR" sz="2400" dirty="0">
                <a:latin typeface="Arial" panose="020B0604020202020204" pitchFamily="34" charset="0"/>
                <a:cs typeface="Arial" panose="020B0604020202020204" pitchFamily="34" charset="0"/>
              </a:rPr>
              <a:t> </a:t>
            </a:r>
            <a:r>
              <a:rPr lang="el-GR" sz="2400" dirty="0" smtClean="0">
                <a:effectLst/>
                <a:latin typeface="Arial" panose="020B0604020202020204" pitchFamily="34" charset="0"/>
                <a:cs typeface="Arial" panose="020B0604020202020204" pitchFamily="34" charset="0"/>
              </a:rPr>
              <a:t>πλοίου. </a:t>
            </a:r>
            <a:r>
              <a:rPr lang="el-GR" sz="2400" dirty="0" smtClean="0">
                <a:latin typeface="Arial" panose="020B0604020202020204" pitchFamily="34" charset="0"/>
                <a:cs typeface="Arial" panose="020B0604020202020204" pitchFamily="34" charset="0"/>
              </a:rPr>
              <a:t>Ένα </a:t>
            </a:r>
            <a:r>
              <a:rPr lang="el-GR" sz="2400" dirty="0">
                <a:latin typeface="Arial" panose="020B0604020202020204" pitchFamily="34" charset="0"/>
                <a:cs typeface="Arial" panose="020B0604020202020204" pitchFamily="34" charset="0"/>
              </a:rPr>
              <a:t>τέτοιο δίκτυο χρειάζεται για το σύστημα </a:t>
            </a:r>
            <a:r>
              <a:rPr lang="el-GR" sz="2400" dirty="0" smtClean="0">
                <a:latin typeface="Arial" panose="020B0604020202020204" pitchFamily="34" charset="0"/>
                <a:cs typeface="Arial" panose="020B0604020202020204" pitchFamily="34" charset="0"/>
              </a:rPr>
              <a:t>CoCoS </a:t>
            </a:r>
            <a:r>
              <a:rPr lang="el-GR" sz="2400" dirty="0">
                <a:latin typeface="Arial" panose="020B0604020202020204" pitchFamily="34" charset="0"/>
                <a:cs typeface="Arial" panose="020B0604020202020204" pitchFamily="34" charset="0"/>
              </a:rPr>
              <a:t>(Computer Controlled Surveillance) EDS (</a:t>
            </a:r>
            <a:r>
              <a:rPr lang="el-GR" sz="2400" dirty="0" smtClean="0">
                <a:latin typeface="Arial" panose="020B0604020202020204" pitchFamily="34" charset="0"/>
                <a:cs typeface="Arial" panose="020B0604020202020204" pitchFamily="34" charset="0"/>
              </a:rPr>
              <a:t>Engine</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diagnostics </a:t>
            </a:r>
            <a:r>
              <a:rPr lang="el-GR" sz="2400" dirty="0">
                <a:latin typeface="Arial" panose="020B0604020202020204" pitchFamily="34" charset="0"/>
                <a:cs typeface="Arial" panose="020B0604020202020204" pitchFamily="34" charset="0"/>
              </a:rPr>
              <a:t>system). Πρόκειται για μία </a:t>
            </a:r>
            <a:r>
              <a:rPr lang="el-GR" sz="2400" dirty="0" smtClean="0">
                <a:latin typeface="Arial" panose="020B0604020202020204" pitchFamily="34" charset="0"/>
                <a:cs typeface="Arial" panose="020B0604020202020204" pitchFamily="34" charset="0"/>
              </a:rPr>
              <a:t>οικογένεια</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λογισμικού </a:t>
            </a:r>
            <a:r>
              <a:rPr lang="el-GR" sz="2400" dirty="0">
                <a:latin typeface="Arial" panose="020B0604020202020204" pitchFamily="34" charset="0"/>
                <a:cs typeface="Arial" panose="020B0604020202020204" pitchFamily="34" charset="0"/>
              </a:rPr>
              <a:t>που αναπτύχθηκε από την MAN Diesel </a:t>
            </a:r>
            <a:r>
              <a:rPr lang="el-GR" sz="2400" dirty="0" smtClean="0">
                <a:latin typeface="Arial" panose="020B0604020202020204" pitchFamily="34" charset="0"/>
                <a:cs typeface="Arial" panose="020B0604020202020204" pitchFamily="34" charset="0"/>
              </a:rPr>
              <a:t>&amp;</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Turbo </a:t>
            </a:r>
            <a:r>
              <a:rPr lang="el-GR" sz="2400" dirty="0">
                <a:latin typeface="Arial" panose="020B0604020202020204" pitchFamily="34" charset="0"/>
                <a:cs typeface="Arial" panose="020B0604020202020204" pitchFamily="34" charset="0"/>
              </a:rPr>
              <a:t>για την επιτήρηση, την εφοδιαστική </a:t>
            </a:r>
            <a:r>
              <a:rPr lang="el-GR" sz="2400" dirty="0" smtClean="0">
                <a:latin typeface="Arial" panose="020B0604020202020204" pitchFamily="34" charset="0"/>
                <a:cs typeface="Arial" panose="020B0604020202020204" pitchFamily="34" charset="0"/>
              </a:rPr>
              <a:t>διαχείριση </a:t>
            </a:r>
            <a:r>
              <a:rPr lang="el-GR" sz="2400" dirty="0">
                <a:latin typeface="Arial" panose="020B0604020202020204" pitchFamily="34" charset="0"/>
                <a:cs typeface="Arial" panose="020B0604020202020204" pitchFamily="34" charset="0"/>
              </a:rPr>
              <a:t>και τη συντήρηση </a:t>
            </a:r>
            <a:r>
              <a:rPr lang="el-GR" sz="2400" dirty="0" smtClean="0">
                <a:latin typeface="Arial" panose="020B0604020202020204" pitchFamily="34" charset="0"/>
                <a:cs typeface="Arial" panose="020B0604020202020204" pitchFamily="34" charset="0"/>
              </a:rPr>
              <a:t>των πετρελαιοκινητήρων τους.</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Είναι </a:t>
            </a:r>
            <a:r>
              <a:rPr lang="el-GR" sz="2400" dirty="0">
                <a:latin typeface="Arial" panose="020B0604020202020204" pitchFamily="34" charset="0"/>
                <a:cs typeface="Arial" panose="020B0604020202020204" pitchFamily="34" charset="0"/>
              </a:rPr>
              <a:t>ένα διαγνωστικό εργαλείο που προορίζεται </a:t>
            </a:r>
            <a:r>
              <a:rPr lang="el-GR" sz="2400" dirty="0" smtClean="0">
                <a:latin typeface="Arial" panose="020B0604020202020204" pitchFamily="34" charset="0"/>
                <a:cs typeface="Arial" panose="020B0604020202020204" pitchFamily="34" charset="0"/>
              </a:rPr>
              <a:t>να</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βοηθήσει </a:t>
            </a:r>
            <a:r>
              <a:rPr lang="el-GR" sz="2400" dirty="0">
                <a:latin typeface="Arial" panose="020B0604020202020204" pitchFamily="34" charset="0"/>
                <a:cs typeface="Arial" panose="020B0604020202020204" pitchFamily="34" charset="0"/>
              </a:rPr>
              <a:t>τους χρήστες στην αξιολόγηση των </a:t>
            </a:r>
            <a:r>
              <a:rPr lang="el-GR" sz="2400" dirty="0" smtClean="0">
                <a:latin typeface="Arial" panose="020B0604020202020204" pitchFamily="34" charset="0"/>
                <a:cs typeface="Arial" panose="020B0604020202020204" pitchFamily="34" charset="0"/>
              </a:rPr>
              <a:t>επιδόσεων </a:t>
            </a:r>
            <a:r>
              <a:rPr lang="el-GR" sz="2400" dirty="0">
                <a:latin typeface="Arial" panose="020B0604020202020204" pitchFamily="34" charset="0"/>
                <a:cs typeface="Arial" panose="020B0604020202020204" pitchFamily="34" charset="0"/>
              </a:rPr>
              <a:t>των κινητήρων ντίζελ, αλλά και ένα </a:t>
            </a:r>
            <a:r>
              <a:rPr lang="el-GR" sz="2400" dirty="0" smtClean="0">
                <a:latin typeface="Arial" panose="020B0604020202020204" pitchFamily="34" charset="0"/>
                <a:cs typeface="Arial" panose="020B0604020202020204" pitchFamily="34" charset="0"/>
              </a:rPr>
              <a:t>εργαλείο</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για </a:t>
            </a:r>
            <a:r>
              <a:rPr lang="el-GR" sz="2400" dirty="0">
                <a:latin typeface="Arial" panose="020B0604020202020204" pitchFamily="34" charset="0"/>
                <a:cs typeface="Arial" panose="020B0604020202020204" pitchFamily="34" charset="0"/>
              </a:rPr>
              <a:t>την παρακολούθηση και αποθήκευση </a:t>
            </a:r>
            <a:r>
              <a:rPr lang="el-GR" sz="2400" dirty="0" smtClean="0">
                <a:latin typeface="Arial" panose="020B0604020202020204" pitchFamily="34" charset="0"/>
                <a:cs typeface="Arial" panose="020B0604020202020204" pitchFamily="34" charset="0"/>
              </a:rPr>
              <a:t>δεδομένων</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της </a:t>
            </a:r>
            <a:r>
              <a:rPr lang="el-GR" sz="2400" dirty="0">
                <a:latin typeface="Arial" panose="020B0604020202020204" pitchFamily="34" charset="0"/>
                <a:cs typeface="Arial" panose="020B0604020202020204" pitchFamily="34" charset="0"/>
              </a:rPr>
              <a:t>απόδοσης του κινητήρα. Το σύστημα </a:t>
            </a:r>
            <a:r>
              <a:rPr lang="el-GR" sz="2400" dirty="0" smtClean="0">
                <a:latin typeface="Arial" panose="020B0604020202020204" pitchFamily="34" charset="0"/>
                <a:cs typeface="Arial" panose="020B0604020202020204" pitchFamily="34" charset="0"/>
              </a:rPr>
              <a:t>μεταδίδει</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τα </a:t>
            </a:r>
            <a:r>
              <a:rPr lang="el-GR" sz="2400" dirty="0">
                <a:latin typeface="Arial" panose="020B0604020202020204" pitchFamily="34" charset="0"/>
                <a:cs typeface="Arial" panose="020B0604020202020204" pitchFamily="34" charset="0"/>
              </a:rPr>
              <a:t>βασικά δεδομένα του κινητήρα από </a:t>
            </a:r>
            <a:r>
              <a:rPr lang="el-GR" sz="2400" dirty="0" smtClean="0">
                <a:latin typeface="Arial" panose="020B0604020202020204" pitchFamily="34" charset="0"/>
                <a:cs typeface="Arial" panose="020B0604020202020204" pitchFamily="34" charset="0"/>
              </a:rPr>
              <a:t>οποιοδήποτε</a:t>
            </a:r>
            <a:r>
              <a:rPr lang="el-GR" sz="2400" dirty="0">
                <a:latin typeface="Arial" panose="020B0604020202020204" pitchFamily="34" charset="0"/>
                <a:cs typeface="Arial" panose="020B0604020202020204" pitchFamily="34" charset="0"/>
              </a:rPr>
              <a:t> </a:t>
            </a:r>
            <a:r>
              <a:rPr lang="el-GR" sz="2400" dirty="0" smtClean="0">
                <a:latin typeface="Arial" panose="020B0604020202020204" pitchFamily="34" charset="0"/>
                <a:cs typeface="Arial" panose="020B0604020202020204" pitchFamily="34" charset="0"/>
              </a:rPr>
              <a:t>μέρος </a:t>
            </a:r>
            <a:r>
              <a:rPr lang="el-GR" sz="2400" dirty="0">
                <a:latin typeface="Arial" panose="020B0604020202020204" pitchFamily="34" charset="0"/>
                <a:cs typeface="Arial" panose="020B0604020202020204" pitchFamily="34" charset="0"/>
              </a:rPr>
              <a:t>του κόσμου μέσω ασφαλών συνδέσεων </a:t>
            </a:r>
            <a:r>
              <a:rPr lang="el-GR" sz="2400" dirty="0" smtClean="0">
                <a:latin typeface="Arial" panose="020B0604020202020204" pitchFamily="34" charset="0"/>
                <a:cs typeface="Arial" panose="020B0604020202020204" pitchFamily="34" charset="0"/>
              </a:rPr>
              <a:t>δεδομένων</a:t>
            </a:r>
            <a:r>
              <a:rPr lang="el-GR" sz="2400" dirty="0">
                <a:latin typeface="Arial" panose="020B0604020202020204" pitchFamily="34" charset="0"/>
                <a:cs typeface="Arial" panose="020B0604020202020204" pitchFamily="34" charset="0"/>
              </a:rPr>
              <a:t>.</a:t>
            </a:r>
          </a:p>
        </p:txBody>
      </p:sp>
      <p:sp>
        <p:nvSpPr>
          <p:cNvPr id="3" name="Rectangle 2"/>
          <p:cNvSpPr/>
          <p:nvPr/>
        </p:nvSpPr>
        <p:spPr>
          <a:xfrm>
            <a:off x="1050838" y="185448"/>
            <a:ext cx="6317114" cy="646331"/>
          </a:xfrm>
          <a:prstGeom prst="rect">
            <a:avLst/>
          </a:prstGeom>
        </p:spPr>
        <p:txBody>
          <a:bodyPr wrap="none">
            <a:spAutoFit/>
          </a:bodyPr>
          <a:lstStyle/>
          <a:p>
            <a:r>
              <a:rPr lang="el-GR" sz="3600" b="1" dirty="0">
                <a:latin typeface="Arial" panose="020B0604020202020204" pitchFamily="34" charset="0"/>
              </a:rPr>
              <a:t>Εφαρμογές Μηχανοστασίου</a:t>
            </a:r>
            <a:endParaRPr lang="el-GR" sz="3600" dirty="0"/>
          </a:p>
        </p:txBody>
      </p:sp>
    </p:spTree>
    <p:extLst>
      <p:ext uri="{BB962C8B-B14F-4D97-AF65-F5344CB8AC3E}">
        <p14:creationId xmlns:p14="http://schemas.microsoft.com/office/powerpoint/2010/main" val="1558410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1758" y="733049"/>
            <a:ext cx="6868484" cy="5391902"/>
          </a:xfrm>
          <a:prstGeom prst="rect">
            <a:avLst/>
          </a:prstGeom>
        </p:spPr>
      </p:pic>
    </p:spTree>
    <p:extLst>
      <p:ext uri="{BB962C8B-B14F-4D97-AF65-F5344CB8AC3E}">
        <p14:creationId xmlns:p14="http://schemas.microsoft.com/office/powerpoint/2010/main" val="19816108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01421" y="1128708"/>
            <a:ext cx="10776858" cy="4431983"/>
          </a:xfrm>
          <a:prstGeom prst="rect">
            <a:avLst/>
          </a:prstGeom>
        </p:spPr>
        <p:txBody>
          <a:bodyPr wrap="square">
            <a:spAutoFit/>
          </a:bodyPr>
          <a:lstStyle/>
          <a:p>
            <a:pPr algn="ctr"/>
            <a:r>
              <a:rPr lang="el-GR" dirty="0" smtClean="0"/>
              <a:t/>
            </a:r>
            <a:br>
              <a:rPr lang="el-GR" dirty="0" smtClean="0"/>
            </a:br>
            <a:r>
              <a:rPr lang="el-GR" sz="2400" dirty="0" smtClean="0">
                <a:effectLst/>
                <a:latin typeface="Arial" panose="020B0604020202020204" pitchFamily="34" charset="0"/>
              </a:rPr>
              <a:t>Αντίστοιχα δίκτυα βρίσκονται και στα συστήματα</a:t>
            </a:r>
            <a:r>
              <a:rPr lang="el-GR" sz="2400" dirty="0"/>
              <a:t> </a:t>
            </a:r>
            <a:r>
              <a:rPr lang="el-GR" sz="2400" dirty="0" smtClean="0">
                <a:effectLst/>
                <a:latin typeface="Arial" panose="020B0604020202020204" pitchFamily="34" charset="0"/>
              </a:rPr>
              <a:t>επικοινωνιών. Το ολοκληρωμένο σύστημα επικοινωνιών είναι ένα δίκτυο που ενώνει τα επιμέρους στοιχεία του συστήματος και περιλαμβάνει:</a:t>
            </a:r>
            <a:r>
              <a:rPr lang="el-GR" sz="2400" dirty="0" smtClean="0"/>
              <a:t/>
            </a:r>
            <a:br>
              <a:rPr lang="el-GR" sz="2400" dirty="0" smtClean="0"/>
            </a:br>
            <a:r>
              <a:rPr lang="el-GR" sz="2400" dirty="0" smtClean="0">
                <a:effectLst/>
                <a:latin typeface="Arial" panose="020B0604020202020204" pitchFamily="34" charset="0"/>
              </a:rPr>
              <a:t>1) Τον εξοπλισμό δορυφορικής επικοινωνίας.</a:t>
            </a:r>
            <a:r>
              <a:rPr lang="el-GR" sz="2400" dirty="0" smtClean="0"/>
              <a:t/>
            </a:r>
            <a:br>
              <a:rPr lang="el-GR" sz="2400" dirty="0" smtClean="0"/>
            </a:br>
            <a:r>
              <a:rPr lang="el-GR" sz="2400" dirty="0" smtClean="0">
                <a:effectLst/>
                <a:latin typeface="Arial" panose="020B0604020202020204" pitchFamily="34" charset="0"/>
              </a:rPr>
              <a:t>2) Τον εξοπλισμό μετάδοσης φωνής πάνω από το</a:t>
            </a:r>
            <a:r>
              <a:rPr lang="el-GR" sz="2400" dirty="0"/>
              <a:t> </a:t>
            </a:r>
            <a:r>
              <a:rPr lang="el-GR" sz="2400" dirty="0" smtClean="0">
                <a:effectLst/>
                <a:latin typeface="Arial" panose="020B0604020202020204" pitchFamily="34" charset="0"/>
              </a:rPr>
              <a:t>Διαδίκτυο (Voice Over Internet Protocols – VOIP).</a:t>
            </a:r>
            <a:r>
              <a:rPr lang="el-GR" sz="2400" dirty="0" smtClean="0"/>
              <a:t/>
            </a:r>
            <a:br>
              <a:rPr lang="el-GR" sz="2400" dirty="0" smtClean="0"/>
            </a:br>
            <a:r>
              <a:rPr lang="el-GR" sz="2400" dirty="0" smtClean="0">
                <a:effectLst/>
                <a:latin typeface="Arial" panose="020B0604020202020204" pitchFamily="34" charset="0"/>
              </a:rPr>
              <a:t>3) Τα διάφορα ασύρματα δίκτυα που υπάρχουν</a:t>
            </a:r>
            <a:r>
              <a:rPr lang="el-GR" sz="2400" dirty="0"/>
              <a:t> </a:t>
            </a:r>
            <a:r>
              <a:rPr lang="el-GR" sz="2400" dirty="0" smtClean="0">
                <a:effectLst/>
                <a:latin typeface="Arial" panose="020B0604020202020204" pitchFamily="34" charset="0"/>
              </a:rPr>
              <a:t>στο πλοίο.</a:t>
            </a:r>
            <a:r>
              <a:rPr lang="el-GR" sz="2400" dirty="0" smtClean="0"/>
              <a:t/>
            </a:r>
            <a:br>
              <a:rPr lang="el-GR" sz="2400" dirty="0" smtClean="0"/>
            </a:br>
            <a:r>
              <a:rPr lang="el-GR" sz="2400" dirty="0" smtClean="0">
                <a:effectLst/>
                <a:latin typeface="Arial" panose="020B0604020202020204" pitchFamily="34" charset="0"/>
              </a:rPr>
              <a:t>4) Τα συστήματα συναγερμού που υπάρχουν</a:t>
            </a:r>
            <a:r>
              <a:rPr lang="el-GR" sz="2400" dirty="0"/>
              <a:t> </a:t>
            </a:r>
            <a:r>
              <a:rPr lang="el-GR" sz="2400" dirty="0" smtClean="0">
                <a:effectLst/>
                <a:latin typeface="Arial" panose="020B0604020202020204" pitchFamily="34" charset="0"/>
              </a:rPr>
              <a:t>εγκαταστημένα στο πλοίο.</a:t>
            </a:r>
            <a:r>
              <a:rPr lang="el-GR" sz="2400" dirty="0" smtClean="0"/>
              <a:t/>
            </a:r>
            <a:br>
              <a:rPr lang="el-GR" sz="2400" dirty="0" smtClean="0"/>
            </a:br>
            <a:r>
              <a:rPr lang="el-GR" sz="2400" dirty="0" smtClean="0">
                <a:effectLst/>
                <a:latin typeface="Arial" panose="020B0604020202020204" pitchFamily="34" charset="0"/>
              </a:rPr>
              <a:t>5) Τα συστήματα που χρησιμοποιούνται για την</a:t>
            </a:r>
            <a:r>
              <a:rPr lang="el-GR" sz="2400" dirty="0"/>
              <a:t> </a:t>
            </a:r>
            <a:r>
              <a:rPr lang="el-GR" sz="2400" dirty="0" smtClean="0">
                <a:effectLst/>
                <a:latin typeface="Arial" panose="020B0604020202020204" pitchFamily="34" charset="0"/>
              </a:rPr>
              <a:t>αναφορά υποχρεωτικών πληροφοριών στις δημόσιες αρχές.</a:t>
            </a:r>
            <a:r>
              <a:rPr lang="el-GR" sz="2400" dirty="0" smtClean="0"/>
              <a:t/>
            </a:r>
            <a:br>
              <a:rPr lang="el-GR" sz="2400" dirty="0" smtClean="0"/>
            </a:br>
            <a:endParaRPr lang="el-GR" sz="2400" dirty="0"/>
          </a:p>
        </p:txBody>
      </p:sp>
      <p:sp>
        <p:nvSpPr>
          <p:cNvPr id="3" name="Rectangle 2"/>
          <p:cNvSpPr/>
          <p:nvPr/>
        </p:nvSpPr>
        <p:spPr>
          <a:xfrm>
            <a:off x="1088507" y="471491"/>
            <a:ext cx="6655092" cy="646331"/>
          </a:xfrm>
          <a:prstGeom prst="rect">
            <a:avLst/>
          </a:prstGeom>
        </p:spPr>
        <p:txBody>
          <a:bodyPr wrap="none">
            <a:spAutoFit/>
          </a:bodyPr>
          <a:lstStyle/>
          <a:p>
            <a:r>
              <a:rPr lang="el-GR" sz="3600" b="1" dirty="0">
                <a:latin typeface="Arial" panose="020B0604020202020204" pitchFamily="34" charset="0"/>
              </a:rPr>
              <a:t>Εφαρμογές στις επικοινωνίες</a:t>
            </a:r>
            <a:endParaRPr lang="el-GR" sz="3600" dirty="0"/>
          </a:p>
        </p:txBody>
      </p:sp>
    </p:spTree>
    <p:extLst>
      <p:ext uri="{BB962C8B-B14F-4D97-AF65-F5344CB8AC3E}">
        <p14:creationId xmlns:p14="http://schemas.microsoft.com/office/powerpoint/2010/main" val="43984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68829" y="339850"/>
            <a:ext cx="10776858" cy="6001643"/>
          </a:xfrm>
          <a:prstGeom prst="rect">
            <a:avLst/>
          </a:prstGeom>
        </p:spPr>
        <p:txBody>
          <a:bodyPr wrap="square">
            <a:spAutoFit/>
          </a:bodyPr>
          <a:lstStyle/>
          <a:p>
            <a:r>
              <a:rPr lang="el-GR" sz="3600" b="1" dirty="0" smtClean="0">
                <a:latin typeface="Arial" panose="020B0604020202020204" pitchFamily="34" charset="0"/>
              </a:rPr>
              <a:t> Ηλεκτρονικοί </a:t>
            </a:r>
            <a:r>
              <a:rPr lang="el-GR" sz="3600" b="1" dirty="0" smtClean="0">
                <a:latin typeface="Arial" panose="020B0604020202020204" pitchFamily="34" charset="0"/>
              </a:rPr>
              <a:t>χάρτες</a:t>
            </a:r>
          </a:p>
          <a:p>
            <a:pPr algn="ctr"/>
            <a:r>
              <a:rPr lang="el-GR" sz="2400" dirty="0" smtClean="0">
                <a:latin typeface="Arial" panose="020B0604020202020204" pitchFamily="34" charset="0"/>
              </a:rPr>
              <a:t>Σύστημα </a:t>
            </a:r>
            <a:r>
              <a:rPr lang="el-GR" sz="2400" dirty="0">
                <a:latin typeface="Arial" panose="020B0604020202020204" pitchFamily="34" charset="0"/>
              </a:rPr>
              <a:t>Απεικόνισης</a:t>
            </a:r>
            <a:r>
              <a:rPr lang="el-GR" sz="2400" dirty="0"/>
              <a:t> </a:t>
            </a:r>
            <a:r>
              <a:rPr lang="el-GR" sz="2400" dirty="0">
                <a:latin typeface="Arial" panose="020B0604020202020204" pitchFamily="34" charset="0"/>
              </a:rPr>
              <a:t>Ηλεκτρονικού Χάρτη και Πληροφοριών (Electronic</a:t>
            </a:r>
            <a:r>
              <a:rPr lang="el-GR" sz="2400" dirty="0"/>
              <a:t> </a:t>
            </a:r>
            <a:r>
              <a:rPr lang="el-GR" sz="2400" dirty="0">
                <a:latin typeface="Arial" panose="020B0604020202020204" pitchFamily="34" charset="0"/>
              </a:rPr>
              <a:t>Chart Display Information System – ECDIS)</a:t>
            </a:r>
          </a:p>
          <a:p>
            <a:pPr algn="ctr"/>
            <a:r>
              <a:rPr lang="el-GR" sz="2400" dirty="0">
                <a:latin typeface="Arial" panose="020B0604020202020204" pitchFamily="34" charset="0"/>
              </a:rPr>
              <a:t>Σύστημα που συνδυάζει πολλά διαφορετικά ναυτιλιακά βοηθήματα, συσκευές και όργανα, τέτοια είναι:</a:t>
            </a:r>
            <a:r>
              <a:rPr lang="el-GR" sz="2400" dirty="0"/>
              <a:t/>
            </a:r>
            <a:br>
              <a:rPr lang="el-GR" sz="2400" dirty="0"/>
            </a:br>
            <a:r>
              <a:rPr lang="el-GR" sz="2400" dirty="0">
                <a:latin typeface="Arial" panose="020B0604020202020204" pitchFamily="34" charset="0"/>
              </a:rPr>
              <a:t>1) Ηλεκτρονικοί χάρτες ναυσιπλοΐας.</a:t>
            </a:r>
            <a:r>
              <a:rPr lang="el-GR" sz="2400" dirty="0"/>
              <a:t/>
            </a:r>
            <a:br>
              <a:rPr lang="el-GR" sz="2400" dirty="0"/>
            </a:br>
            <a:r>
              <a:rPr lang="el-GR" sz="2400" dirty="0">
                <a:latin typeface="Arial" panose="020B0604020202020204" pitchFamily="34" charset="0"/>
              </a:rPr>
              <a:t>2) RADAR/ARPA.</a:t>
            </a:r>
            <a:r>
              <a:rPr lang="el-GR" sz="2400" dirty="0"/>
              <a:t/>
            </a:r>
            <a:br>
              <a:rPr lang="el-GR" sz="2400" dirty="0"/>
            </a:br>
            <a:r>
              <a:rPr lang="el-GR" sz="2400" dirty="0">
                <a:latin typeface="Arial" panose="020B0604020202020204" pitchFamily="34" charset="0"/>
              </a:rPr>
              <a:t>3) Ανεμόμετρο.</a:t>
            </a:r>
            <a:r>
              <a:rPr lang="el-GR" sz="2400" dirty="0"/>
              <a:t/>
            </a:r>
            <a:br>
              <a:rPr lang="el-GR" sz="2400" dirty="0"/>
            </a:br>
            <a:r>
              <a:rPr lang="el-GR" sz="2400" dirty="0">
                <a:latin typeface="Arial" panose="020B0604020202020204" pitchFamily="34" charset="0"/>
              </a:rPr>
              <a:t>4) Γυροσκόπιο.</a:t>
            </a:r>
            <a:r>
              <a:rPr lang="el-GR" sz="2400" dirty="0"/>
              <a:t/>
            </a:r>
            <a:br>
              <a:rPr lang="el-GR" sz="2400" dirty="0"/>
            </a:br>
            <a:r>
              <a:rPr lang="el-GR" sz="2400" dirty="0">
                <a:latin typeface="Arial" panose="020B0604020202020204" pitchFamily="34" charset="0"/>
              </a:rPr>
              <a:t>5) GPS.</a:t>
            </a:r>
            <a:r>
              <a:rPr lang="el-GR" sz="2400" dirty="0"/>
              <a:t/>
            </a:r>
            <a:br>
              <a:rPr lang="el-GR" sz="2400" dirty="0"/>
            </a:br>
            <a:r>
              <a:rPr lang="el-GR" sz="2400" dirty="0">
                <a:latin typeface="Arial" panose="020B0604020202020204" pitchFamily="34" charset="0"/>
              </a:rPr>
              <a:t>6) Πυξίδα.</a:t>
            </a:r>
            <a:r>
              <a:rPr lang="el-GR" sz="2400" dirty="0"/>
              <a:t/>
            </a:r>
            <a:br>
              <a:rPr lang="el-GR" sz="2400" dirty="0"/>
            </a:br>
            <a:r>
              <a:rPr lang="el-GR" sz="2400" dirty="0">
                <a:latin typeface="Arial" panose="020B0604020202020204" pitchFamily="34" charset="0"/>
              </a:rPr>
              <a:t>7) Βυθόμετρο.</a:t>
            </a:r>
            <a:r>
              <a:rPr lang="el-GR" sz="2400" dirty="0"/>
              <a:t/>
            </a:r>
            <a:br>
              <a:rPr lang="el-GR" sz="2400" dirty="0"/>
            </a:br>
            <a:r>
              <a:rPr lang="el-GR" sz="2400" dirty="0">
                <a:latin typeface="Arial" panose="020B0604020202020204" pitchFamily="34" charset="0"/>
              </a:rPr>
              <a:t>Το σύστημα αυτό επιτρέπει την παρουσίαση των</a:t>
            </a:r>
            <a:r>
              <a:rPr lang="el-GR" sz="2400" dirty="0"/>
              <a:t> </a:t>
            </a:r>
            <a:r>
              <a:rPr lang="el-GR" sz="2400" dirty="0">
                <a:latin typeface="Arial" panose="020B0604020202020204" pitchFamily="34" charset="0"/>
              </a:rPr>
              <a:t>δεδομένων σε μια κεντρική οθόνη, απ’ όπου μπορεί</a:t>
            </a:r>
            <a:r>
              <a:rPr lang="el-GR" sz="2400" dirty="0"/>
              <a:t/>
            </a:r>
            <a:br>
              <a:rPr lang="el-GR" sz="2400" dirty="0"/>
            </a:br>
            <a:r>
              <a:rPr lang="el-GR" sz="2400" dirty="0">
                <a:latin typeface="Arial" panose="020B0604020202020204" pitchFamily="34" charset="0"/>
              </a:rPr>
              <a:t>να παρακολουθείται πλήρως ο πλους και να ρυθμίζονται οι παράμετροί του.</a:t>
            </a:r>
            <a:endParaRPr lang="el-GR" sz="2400" dirty="0"/>
          </a:p>
        </p:txBody>
      </p:sp>
    </p:spTree>
    <p:extLst>
      <p:ext uri="{BB962C8B-B14F-4D97-AF65-F5344CB8AC3E}">
        <p14:creationId xmlns:p14="http://schemas.microsoft.com/office/powerpoint/2010/main" val="216980033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Circuit</Template>
  <TotalTime>311</TotalTime>
  <Words>532</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Tw Cen MT</vt:lpstr>
      <vt:lpstr>Circuit</vt:lpstr>
      <vt:lpstr>Εφαρμογες δικτυων στα πλοια</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Εφαρμογες δικτυων στα πλοια</dc:title>
  <dc:creator>USER</dc:creator>
  <cp:lastModifiedBy>USER</cp:lastModifiedBy>
  <cp:revision>17</cp:revision>
  <dcterms:created xsi:type="dcterms:W3CDTF">2022-03-02T14:30:40Z</dcterms:created>
  <dcterms:modified xsi:type="dcterms:W3CDTF">2022-03-07T21:54:18Z</dcterms:modified>
</cp:coreProperties>
</file>