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2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10/30/2023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10/30/2023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10/30/2023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10/30/2023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10/30/2023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10/30/2023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10/30/2023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37B3-AEA7-2CE4-8283-FFFCC931CC40}"/>
              </a:ext>
            </a:extLst>
          </p:cNvPr>
          <p:cNvSpPr>
            <a:spLocks noGrp="1"/>
          </p:cNvSpPr>
          <p:nvPr>
            <p:ph type="ctrTitle"/>
          </p:nvPr>
        </p:nvSpPr>
        <p:spPr/>
        <p:txBody>
          <a:bodyPr/>
          <a:lstStyle/>
          <a:p>
            <a:r>
              <a:rPr lang="en-US" dirty="0"/>
              <a:t>MASTER’S COMMUNICATION SKILLS	</a:t>
            </a:r>
          </a:p>
        </p:txBody>
      </p:sp>
      <p:sp>
        <p:nvSpPr>
          <p:cNvPr id="3" name="Subtitle 2">
            <a:extLst>
              <a:ext uri="{FF2B5EF4-FFF2-40B4-BE49-F238E27FC236}">
                <a16:creationId xmlns:a16="http://schemas.microsoft.com/office/drawing/2014/main" id="{C7ACCDB7-CFF9-C51E-F280-EEF0C367AAD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49718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07C8-C46E-9130-D554-C7ED68BB7DD9}"/>
              </a:ext>
            </a:extLst>
          </p:cNvPr>
          <p:cNvSpPr>
            <a:spLocks noGrp="1"/>
          </p:cNvSpPr>
          <p:nvPr>
            <p:ph type="title"/>
          </p:nvPr>
        </p:nvSpPr>
        <p:spPr/>
        <p:txBody>
          <a:bodyPr/>
          <a:lstStyle/>
          <a:p>
            <a:r>
              <a:rPr lang="en-US" dirty="0"/>
              <a:t>Communication with the shipping company</a:t>
            </a:r>
          </a:p>
        </p:txBody>
      </p:sp>
      <p:pic>
        <p:nvPicPr>
          <p:cNvPr id="6" name="Content Placeholder 5">
            <a:extLst>
              <a:ext uri="{FF2B5EF4-FFF2-40B4-BE49-F238E27FC236}">
                <a16:creationId xmlns:a16="http://schemas.microsoft.com/office/drawing/2014/main" id="{DCC9F8BF-A136-C8FA-2896-7974D8B92285}"/>
              </a:ext>
            </a:extLst>
          </p:cNvPr>
          <p:cNvPicPr>
            <a:picLocks noGrp="1" noChangeAspect="1"/>
          </p:cNvPicPr>
          <p:nvPr>
            <p:ph idx="1"/>
          </p:nvPr>
        </p:nvPicPr>
        <p:blipFill>
          <a:blip r:embed="rId2"/>
          <a:stretch>
            <a:fillRect/>
          </a:stretch>
        </p:blipFill>
        <p:spPr>
          <a:xfrm>
            <a:off x="4995863" y="1077218"/>
            <a:ext cx="6510337" cy="4809926"/>
          </a:xfrm>
        </p:spPr>
      </p:pic>
      <p:sp>
        <p:nvSpPr>
          <p:cNvPr id="4" name="Text Placeholder 3">
            <a:extLst>
              <a:ext uri="{FF2B5EF4-FFF2-40B4-BE49-F238E27FC236}">
                <a16:creationId xmlns:a16="http://schemas.microsoft.com/office/drawing/2014/main" id="{9648EE55-2E79-B076-1F98-9632327815C2}"/>
              </a:ext>
            </a:extLst>
          </p:cNvPr>
          <p:cNvSpPr>
            <a:spLocks noGrp="1"/>
          </p:cNvSpPr>
          <p:nvPr>
            <p:ph type="body" sz="half" idx="2"/>
          </p:nvPr>
        </p:nvSpPr>
        <p:spPr/>
        <p:txBody>
          <a:bodyPr>
            <a:normAutofit fontScale="85000" lnSpcReduction="20000"/>
          </a:bodyPr>
          <a:lstStyle/>
          <a:p>
            <a:r>
              <a:rPr lang="en-US" dirty="0"/>
              <a:t>As the bureaucratic work is increasing, the amount of messages exchanged between a Vessel and the parent Company increases too. </a:t>
            </a:r>
          </a:p>
          <a:p>
            <a:r>
              <a:rPr lang="en-US" dirty="0"/>
              <a:t>Most Companies receive their messages from one source (email account) in order to be retrieved and read easily by all the different departments –if needed-, and they manage the “first to read” process  by requesting the Vessel to tag the messages with key words such as the main Department to be concerned about the content, and/or abbreviations either on the “Subject” or on the beginning of the main messages’ body. Such abbreviations can be (list not exhaustive). “ENG” for Main Engine issues, “DG” for Diesel Generators issues, “DK” for Deck issues, “CARG” for cargo issues etc. </a:t>
            </a:r>
          </a:p>
        </p:txBody>
      </p:sp>
    </p:spTree>
    <p:extLst>
      <p:ext uri="{BB962C8B-B14F-4D97-AF65-F5344CB8AC3E}">
        <p14:creationId xmlns:p14="http://schemas.microsoft.com/office/powerpoint/2010/main" val="4056269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4ECAC-7561-D643-6F2A-FDE1BAD4D397}"/>
              </a:ext>
            </a:extLst>
          </p:cNvPr>
          <p:cNvSpPr>
            <a:spLocks noGrp="1"/>
          </p:cNvSpPr>
          <p:nvPr>
            <p:ph type="title"/>
          </p:nvPr>
        </p:nvSpPr>
        <p:spPr/>
        <p:txBody>
          <a:bodyPr/>
          <a:lstStyle/>
          <a:p>
            <a:r>
              <a:rPr lang="en-US" dirty="0"/>
              <a:t>Communication with shipping company (cont’d)</a:t>
            </a:r>
          </a:p>
        </p:txBody>
      </p:sp>
      <p:sp>
        <p:nvSpPr>
          <p:cNvPr id="3" name="Content Placeholder 2">
            <a:extLst>
              <a:ext uri="{FF2B5EF4-FFF2-40B4-BE49-F238E27FC236}">
                <a16:creationId xmlns:a16="http://schemas.microsoft.com/office/drawing/2014/main" id="{D7D77787-28EB-49FF-55FE-470B750CCA30}"/>
              </a:ext>
            </a:extLst>
          </p:cNvPr>
          <p:cNvSpPr>
            <a:spLocks noGrp="1"/>
          </p:cNvSpPr>
          <p:nvPr>
            <p:ph sz="half" idx="1"/>
          </p:nvPr>
        </p:nvSpPr>
        <p:spPr/>
        <p:txBody>
          <a:bodyPr/>
          <a:lstStyle/>
          <a:p>
            <a:r>
              <a:rPr lang="en-US" dirty="0"/>
              <a:t>In the side picture we see such a request from a Company, as the messages that are related to monthly technical report forms be sent with a strict subject naming. Such strict naming format is usually required to messages that their content or attachments are automatically imported to external software for analysis of results or evaluation of technical aspects. </a:t>
            </a:r>
          </a:p>
        </p:txBody>
      </p:sp>
      <p:pic>
        <p:nvPicPr>
          <p:cNvPr id="6" name="Content Placeholder 5">
            <a:extLst>
              <a:ext uri="{FF2B5EF4-FFF2-40B4-BE49-F238E27FC236}">
                <a16:creationId xmlns:a16="http://schemas.microsoft.com/office/drawing/2014/main" id="{0B333753-220E-4259-9CD1-3AB77D1009E0}"/>
              </a:ext>
            </a:extLst>
          </p:cNvPr>
          <p:cNvPicPr>
            <a:picLocks noGrp="1" noChangeAspect="1"/>
          </p:cNvPicPr>
          <p:nvPr>
            <p:ph sz="half" idx="2"/>
          </p:nvPr>
        </p:nvPicPr>
        <p:blipFill>
          <a:blip r:embed="rId2"/>
          <a:stretch>
            <a:fillRect/>
          </a:stretch>
        </p:blipFill>
        <p:spPr>
          <a:xfrm>
            <a:off x="6172200" y="2199141"/>
            <a:ext cx="5334000" cy="4013880"/>
          </a:xfrm>
        </p:spPr>
      </p:pic>
    </p:spTree>
    <p:extLst>
      <p:ext uri="{BB962C8B-B14F-4D97-AF65-F5344CB8AC3E}">
        <p14:creationId xmlns:p14="http://schemas.microsoft.com/office/powerpoint/2010/main" val="3196528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B61D-4459-0465-AD13-52D2788D20EE}"/>
              </a:ext>
            </a:extLst>
          </p:cNvPr>
          <p:cNvSpPr>
            <a:spLocks noGrp="1"/>
          </p:cNvSpPr>
          <p:nvPr>
            <p:ph type="title"/>
          </p:nvPr>
        </p:nvSpPr>
        <p:spPr/>
        <p:txBody>
          <a:bodyPr/>
          <a:lstStyle/>
          <a:p>
            <a:r>
              <a:rPr lang="en-US" dirty="0"/>
              <a:t>Noon reports</a:t>
            </a:r>
          </a:p>
        </p:txBody>
      </p:sp>
      <p:sp>
        <p:nvSpPr>
          <p:cNvPr id="3" name="Content Placeholder 2">
            <a:extLst>
              <a:ext uri="{FF2B5EF4-FFF2-40B4-BE49-F238E27FC236}">
                <a16:creationId xmlns:a16="http://schemas.microsoft.com/office/drawing/2014/main" id="{7BC693D9-917A-01FE-F5A4-0BF2068BD316}"/>
              </a:ext>
            </a:extLst>
          </p:cNvPr>
          <p:cNvSpPr>
            <a:spLocks noGrp="1"/>
          </p:cNvSpPr>
          <p:nvPr>
            <p:ph sz="half" idx="1"/>
          </p:nvPr>
        </p:nvSpPr>
        <p:spPr>
          <a:xfrm>
            <a:off x="423950" y="2194559"/>
            <a:ext cx="5045826" cy="4024125"/>
          </a:xfrm>
        </p:spPr>
        <p:txBody>
          <a:bodyPr>
            <a:normAutofit fontScale="62500" lnSpcReduction="20000"/>
          </a:bodyPr>
          <a:lstStyle/>
          <a:p>
            <a:r>
              <a:rPr lang="en-US" dirty="0"/>
              <a:t>SOLAS Chapter V regulation 28 §2 mandates that any Vessel above 500GRT engaged on international voyages greater than 48 hours (or “</a:t>
            </a:r>
            <a:r>
              <a:rPr lang="en-US" dirty="0" err="1"/>
              <a:t>hrs</a:t>
            </a:r>
            <a:r>
              <a:rPr lang="en-US" dirty="0"/>
              <a:t>” as you may see in much of the correspondence) are obliged to transmit by any means available (meaning email or telex or fax or MF/HF or , in extraordinary cases, voice) a report containing as a minimum, </a:t>
            </a:r>
          </a:p>
          <a:p>
            <a:pPr marL="457200" indent="-282575">
              <a:buFont typeface="Wingdings" panose="05000000000000000000" pitchFamily="2" charset="2"/>
              <a:buChar char="v"/>
            </a:pPr>
            <a:r>
              <a:rPr lang="en-US" dirty="0"/>
              <a:t>A. The Ship’s position</a:t>
            </a:r>
          </a:p>
          <a:p>
            <a:pPr marL="457200" indent="-282575">
              <a:buFont typeface="Wingdings" panose="05000000000000000000" pitchFamily="2" charset="2"/>
              <a:buChar char="v"/>
            </a:pPr>
            <a:r>
              <a:rPr lang="en-US" dirty="0"/>
              <a:t>B. The ship’s course and speed</a:t>
            </a:r>
          </a:p>
          <a:p>
            <a:pPr marL="457200" indent="-282575">
              <a:buFont typeface="Wingdings" panose="05000000000000000000" pitchFamily="2" charset="2"/>
              <a:buChar char="v"/>
            </a:pPr>
            <a:r>
              <a:rPr lang="en-US" dirty="0"/>
              <a:t>C. The details of any occurrence that may affect the normal and safe operation and navigation of the Vessel.</a:t>
            </a:r>
          </a:p>
          <a:p>
            <a:r>
              <a:rPr lang="en-US" dirty="0"/>
              <a:t>It is customary such a report to be transmitted at Ship’s Noon Time, therefore it is called “Noon Position”.</a:t>
            </a:r>
          </a:p>
          <a:p>
            <a:r>
              <a:rPr lang="en-US" dirty="0"/>
              <a:t>The majority of the shipping Companies “embellish” the short SOLAS mandatory report with different requested data such as, information about engine performance, consumption, information about cargo temperature if it is critical, detailed weather conditions description etc.</a:t>
            </a:r>
          </a:p>
        </p:txBody>
      </p:sp>
      <p:pic>
        <p:nvPicPr>
          <p:cNvPr id="6" name="Content Placeholder 5">
            <a:extLst>
              <a:ext uri="{FF2B5EF4-FFF2-40B4-BE49-F238E27FC236}">
                <a16:creationId xmlns:a16="http://schemas.microsoft.com/office/drawing/2014/main" id="{7FEA1E26-7571-7228-3842-2F9C4324A9C4}"/>
              </a:ext>
            </a:extLst>
          </p:cNvPr>
          <p:cNvPicPr>
            <a:picLocks noGrp="1" noChangeAspect="1"/>
          </p:cNvPicPr>
          <p:nvPr>
            <p:ph sz="half" idx="2"/>
          </p:nvPr>
        </p:nvPicPr>
        <p:blipFill>
          <a:blip r:embed="rId2"/>
          <a:stretch>
            <a:fillRect/>
          </a:stretch>
        </p:blipFill>
        <p:spPr>
          <a:xfrm>
            <a:off x="5615247" y="2125056"/>
            <a:ext cx="6421580" cy="2929082"/>
          </a:xfrm>
        </p:spPr>
      </p:pic>
    </p:spTree>
    <p:extLst>
      <p:ext uri="{BB962C8B-B14F-4D97-AF65-F5344CB8AC3E}">
        <p14:creationId xmlns:p14="http://schemas.microsoft.com/office/powerpoint/2010/main" val="141037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B33FB-EC94-027C-9759-A5FABC0E6B2D}"/>
              </a:ext>
            </a:extLst>
          </p:cNvPr>
          <p:cNvSpPr>
            <a:spLocks noGrp="1"/>
          </p:cNvSpPr>
          <p:nvPr>
            <p:ph type="title"/>
          </p:nvPr>
        </p:nvSpPr>
        <p:spPr>
          <a:xfrm>
            <a:off x="2820785" y="340424"/>
            <a:ext cx="8610600" cy="1293028"/>
          </a:xfrm>
        </p:spPr>
        <p:txBody>
          <a:bodyPr/>
          <a:lstStyle/>
          <a:p>
            <a:r>
              <a:rPr lang="en-US" dirty="0"/>
              <a:t>FORMAT OF NOON REPORTS</a:t>
            </a:r>
          </a:p>
        </p:txBody>
      </p:sp>
      <p:sp>
        <p:nvSpPr>
          <p:cNvPr id="3" name="Content Placeholder 2">
            <a:extLst>
              <a:ext uri="{FF2B5EF4-FFF2-40B4-BE49-F238E27FC236}">
                <a16:creationId xmlns:a16="http://schemas.microsoft.com/office/drawing/2014/main" id="{9C0D1DF3-DFC2-B12B-1A61-D82E029B52B8}"/>
              </a:ext>
            </a:extLst>
          </p:cNvPr>
          <p:cNvSpPr>
            <a:spLocks noGrp="1"/>
          </p:cNvSpPr>
          <p:nvPr>
            <p:ph sz="half" idx="1"/>
          </p:nvPr>
        </p:nvSpPr>
        <p:spPr/>
        <p:txBody>
          <a:bodyPr>
            <a:normAutofit fontScale="85000" lnSpcReduction="20000"/>
          </a:bodyPr>
          <a:lstStyle/>
          <a:p>
            <a:r>
              <a:rPr lang="en-US" dirty="0"/>
              <a:t>Noon reports (or </a:t>
            </a:r>
            <a:r>
              <a:rPr lang="en-US" dirty="0" err="1"/>
              <a:t>Noonreps</a:t>
            </a:r>
            <a:r>
              <a:rPr lang="en-US" dirty="0"/>
              <a:t>) are “closed format” messages. They follow a strict “proforma” format that mandates an exact wording and formatting of the message. Most of the times that formatting and wording is provided either directly on the SMS Manual (Safety Management System Manual) or on a Circular Letter.</a:t>
            </a:r>
          </a:p>
          <a:p>
            <a:r>
              <a:rPr lang="en-US" dirty="0"/>
              <a:t>Failure of following the proper specified format will result in improper evaluation of ship’s performance and/or disputes even with the charterers as mistakes </a:t>
            </a:r>
            <a:r>
              <a:rPr lang="en-US" dirty="0" err="1"/>
              <a:t>p.e.</a:t>
            </a:r>
            <a:r>
              <a:rPr lang="en-US" dirty="0"/>
              <a:t> in consumption, may create the conditions for financial claims.</a:t>
            </a:r>
          </a:p>
          <a:p>
            <a:r>
              <a:rPr lang="en-US" dirty="0"/>
              <a:t>In addition, we need to point that Noon Reports are always requested by charterers too. </a:t>
            </a:r>
          </a:p>
        </p:txBody>
      </p:sp>
      <p:pic>
        <p:nvPicPr>
          <p:cNvPr id="6" name="Content Placeholder 5">
            <a:extLst>
              <a:ext uri="{FF2B5EF4-FFF2-40B4-BE49-F238E27FC236}">
                <a16:creationId xmlns:a16="http://schemas.microsoft.com/office/drawing/2014/main" id="{CD96F453-2962-22ED-C296-3493637827BC}"/>
              </a:ext>
            </a:extLst>
          </p:cNvPr>
          <p:cNvPicPr>
            <a:picLocks noGrp="1" noChangeAspect="1"/>
          </p:cNvPicPr>
          <p:nvPr>
            <p:ph sz="half" idx="2"/>
          </p:nvPr>
        </p:nvPicPr>
        <p:blipFill>
          <a:blip r:embed="rId2"/>
          <a:stretch>
            <a:fillRect/>
          </a:stretch>
        </p:blipFill>
        <p:spPr>
          <a:xfrm>
            <a:off x="6492240" y="1293239"/>
            <a:ext cx="4305993" cy="5344225"/>
          </a:xfrm>
        </p:spPr>
      </p:pic>
    </p:spTree>
    <p:extLst>
      <p:ext uri="{BB962C8B-B14F-4D97-AF65-F5344CB8AC3E}">
        <p14:creationId xmlns:p14="http://schemas.microsoft.com/office/powerpoint/2010/main" val="502384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2C16-1809-34D4-1012-F0DBE5EAD06E}"/>
              </a:ext>
            </a:extLst>
          </p:cNvPr>
          <p:cNvSpPr>
            <a:spLocks noGrp="1"/>
          </p:cNvSpPr>
          <p:nvPr>
            <p:ph type="title"/>
          </p:nvPr>
        </p:nvSpPr>
        <p:spPr/>
        <p:txBody>
          <a:bodyPr/>
          <a:lstStyle/>
          <a:p>
            <a:r>
              <a:rPr lang="en-US" dirty="0"/>
              <a:t>Exercise:	</a:t>
            </a:r>
          </a:p>
        </p:txBody>
      </p:sp>
      <p:sp>
        <p:nvSpPr>
          <p:cNvPr id="3" name="Content Placeholder 2">
            <a:extLst>
              <a:ext uri="{FF2B5EF4-FFF2-40B4-BE49-F238E27FC236}">
                <a16:creationId xmlns:a16="http://schemas.microsoft.com/office/drawing/2014/main" id="{68B9A98B-29CA-49BA-294A-2EEBFE948B54}"/>
              </a:ext>
            </a:extLst>
          </p:cNvPr>
          <p:cNvSpPr>
            <a:spLocks noGrp="1"/>
          </p:cNvSpPr>
          <p:nvPr>
            <p:ph idx="1"/>
          </p:nvPr>
        </p:nvSpPr>
        <p:spPr>
          <a:xfrm>
            <a:off x="685800" y="1737360"/>
            <a:ext cx="10820400" cy="4481325"/>
          </a:xfrm>
        </p:spPr>
        <p:txBody>
          <a:bodyPr>
            <a:normAutofit fontScale="92500" lnSpcReduction="10000"/>
          </a:bodyPr>
          <a:lstStyle/>
          <a:p>
            <a:r>
              <a:rPr lang="en-US" dirty="0"/>
              <a:t>You are the 2</a:t>
            </a:r>
            <a:r>
              <a:rPr lang="en-US" baseline="30000" dirty="0"/>
              <a:t>nd</a:t>
            </a:r>
            <a:r>
              <a:rPr lang="en-US" dirty="0"/>
              <a:t> Mate of “MT SUZIE Q” on her VOY 123.</a:t>
            </a:r>
          </a:p>
          <a:p>
            <a:pPr marL="0" indent="0">
              <a:buNone/>
            </a:pPr>
            <a:r>
              <a:rPr lang="en-US" dirty="0"/>
              <a:t>         Write a Noon Report addressed to the following Departments: Operations (OPS) – Technical (TECH) – Bunkers (BUNK).</a:t>
            </a:r>
          </a:p>
          <a:p>
            <a:pPr marL="0" indent="0">
              <a:buNone/>
            </a:pPr>
            <a:r>
              <a:rPr lang="en-US" dirty="0"/>
              <a:t> </a:t>
            </a:r>
          </a:p>
          <a:p>
            <a:pPr marL="0" indent="0">
              <a:buNone/>
            </a:pPr>
            <a:r>
              <a:rPr lang="en-US" dirty="0"/>
              <a:t>“Subject” format must follow the following:</a:t>
            </a:r>
          </a:p>
          <a:p>
            <a:endParaRPr lang="en-US" dirty="0"/>
          </a:p>
          <a:p>
            <a:r>
              <a:rPr lang="en-US" dirty="0"/>
              <a:t>“SHIPS NAME&lt;space&gt;NOONRE&lt;space&gt;</a:t>
            </a:r>
            <a:r>
              <a:rPr lang="en-US"/>
              <a:t>VOY NUMBER</a:t>
            </a:r>
          </a:p>
          <a:p>
            <a:endParaRPr lang="en-US" dirty="0"/>
          </a:p>
          <a:p>
            <a:pPr marL="0" indent="0">
              <a:buNone/>
            </a:pPr>
            <a:r>
              <a:rPr lang="en-US" dirty="0"/>
              <a:t>First line of the msg body must be:</a:t>
            </a:r>
          </a:p>
          <a:p>
            <a:endParaRPr lang="en-US" dirty="0"/>
          </a:p>
          <a:p>
            <a:r>
              <a:rPr lang="en-US" dirty="0"/>
              <a:t>ATTN: [DEPARTMENT ABBREVIATED NAMES]</a:t>
            </a:r>
          </a:p>
          <a:p>
            <a:r>
              <a:rPr lang="en-US" dirty="0"/>
              <a:t>For the rest of the msg use the format on the previous slide.</a:t>
            </a:r>
          </a:p>
          <a:p>
            <a:endParaRPr lang="en-US" dirty="0"/>
          </a:p>
        </p:txBody>
      </p:sp>
    </p:spTree>
    <p:extLst>
      <p:ext uri="{BB962C8B-B14F-4D97-AF65-F5344CB8AC3E}">
        <p14:creationId xmlns:p14="http://schemas.microsoft.com/office/powerpoint/2010/main" val="120548795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89</TotalTime>
  <Words>610</Words>
  <Application>Microsoft Office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vt:lpstr>
      <vt:lpstr>Vapor Trail</vt:lpstr>
      <vt:lpstr>MASTER’S COMMUNICATION SKILLS </vt:lpstr>
      <vt:lpstr>Communication with the shipping company</vt:lpstr>
      <vt:lpstr>Communication with shipping company (cont’d)</vt:lpstr>
      <vt:lpstr>Noon reports</vt:lpstr>
      <vt:lpstr>FORMAT OF NOON REPORTS</vt:lpstr>
      <vt:lpstr>Exercise: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MASTER’S COMMUNICATION SKILLS </dc:title>
  <dc:creator>Θρασύβουλος Κοτσιφάκης</dc:creator>
  <cp:lastModifiedBy>Θρασύβουλος Κοτσιφάκης</cp:lastModifiedBy>
  <cp:revision>1</cp:revision>
  <dcterms:created xsi:type="dcterms:W3CDTF">2023-10-29T22:36:36Z</dcterms:created>
  <dcterms:modified xsi:type="dcterms:W3CDTF">2023-10-30T00:06:18Z</dcterms:modified>
</cp:coreProperties>
</file>