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sldIdLst>
    <p:sldId id="256" r:id="rId2"/>
    <p:sldId id="257" r:id="rId3"/>
    <p:sldId id="322" r:id="rId4"/>
    <p:sldId id="323" r:id="rId5"/>
    <p:sldId id="324" r:id="rId6"/>
    <p:sldId id="326" r:id="rId7"/>
    <p:sldId id="327" r:id="rId8"/>
    <p:sldId id="339" r:id="rId9"/>
    <p:sldId id="338" r:id="rId10"/>
    <p:sldId id="288" r:id="rId11"/>
    <p:sldId id="310" r:id="rId12"/>
    <p:sldId id="350" r:id="rId13"/>
    <p:sldId id="329" r:id="rId14"/>
    <p:sldId id="349" r:id="rId15"/>
    <p:sldId id="348" r:id="rId16"/>
    <p:sldId id="312" r:id="rId17"/>
    <p:sldId id="316" r:id="rId18"/>
    <p:sldId id="317" r:id="rId19"/>
    <p:sldId id="318" r:id="rId20"/>
    <p:sldId id="319" r:id="rId21"/>
    <p:sldId id="320" r:id="rId22"/>
    <p:sldId id="330" r:id="rId23"/>
    <p:sldId id="331" r:id="rId24"/>
    <p:sldId id="332" r:id="rId25"/>
    <p:sldId id="333" r:id="rId26"/>
    <p:sldId id="334" r:id="rId27"/>
    <p:sldId id="335" r:id="rId28"/>
    <p:sldId id="336" r:id="rId29"/>
    <p:sldId id="337" r:id="rId30"/>
    <p:sldId id="340" r:id="rId31"/>
    <p:sldId id="341" r:id="rId32"/>
    <p:sldId id="342" r:id="rId33"/>
    <p:sldId id="343" r:id="rId34"/>
    <p:sldId id="344" r:id="rId35"/>
    <p:sldId id="345" r:id="rId36"/>
    <p:sldId id="346" r:id="rId37"/>
    <p:sldId id="347" r:id="rId38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4" autoAdjust="0"/>
    <p:restoredTop sz="94643" autoAdjust="0"/>
  </p:normalViewPr>
  <p:slideViewPr>
    <p:cSldViewPr>
      <p:cViewPr varScale="1">
        <p:scale>
          <a:sx n="103" d="100"/>
          <a:sy n="103" d="100"/>
        </p:scale>
        <p:origin x="153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Ορθογώνιο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Ευθεία γραμμή σύνδεσης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Τίτλος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25" name="Υπότιτλος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l-GR"/>
              <a:t>Στυλ κύριου υπότιτλου</a:t>
            </a:r>
            <a:endParaRPr kumimoji="0" lang="en-US"/>
          </a:p>
        </p:txBody>
      </p:sp>
      <p:sp>
        <p:nvSpPr>
          <p:cNvPr id="31" name="Θέση ημερομηνίας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2342CEA3-3058-4D43-AE35-B3DA76CB4003}" type="datetimeFigureOut">
              <a:rPr lang="el-GR" smtClean="0"/>
              <a:pPr/>
              <a:t>18/3/2021</a:t>
            </a:fld>
            <a:endParaRPr lang="el-GR"/>
          </a:p>
        </p:txBody>
      </p:sp>
      <p:sp>
        <p:nvSpPr>
          <p:cNvPr id="18" name="Θέση υποσέλιδου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l-GR"/>
          </a:p>
        </p:txBody>
      </p:sp>
      <p:sp>
        <p:nvSpPr>
          <p:cNvPr id="29" name="Θέση αριθμού διαφάνειας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18/3/2021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fld id="{2342CEA3-3058-4D43-AE35-B3DA76CB4003}" type="datetimeFigureOut">
              <a:rPr lang="el-GR" smtClean="0"/>
              <a:pPr/>
              <a:t>18/3/2021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18/3/2021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342CEA3-3058-4D43-AE35-B3DA76CB4003}" type="datetimeFigureOut">
              <a:rPr lang="el-GR" smtClean="0"/>
              <a:pPr/>
              <a:t>18/3/2021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18/3/2021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l-GR"/>
              <a:t>Στυλ υποδείγματος κειμένου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l-GR"/>
              <a:t>Στυλ υποδείγματος κειμένου</a:t>
            </a:r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18/3/2021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18/3/2021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342CEA3-3058-4D43-AE35-B3DA76CB4003}" type="datetimeFigureOut">
              <a:rPr lang="el-GR" smtClean="0"/>
              <a:pPr/>
              <a:t>18/3/2021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18/3/2021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Ορθογώνιο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Ορθογώνιο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l-GR"/>
              <a:t>Στυλ κύριου τίτλου</a:t>
            </a:r>
            <a:endParaRPr kumimoji="0" lang="en-US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18/3/2021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0" name="Θέση εικόνας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l-GR"/>
              <a:t>Κάντε κλικ στο εικονίδιο για να προσθέσετε μια εικόνα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Ορθογώνιο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Θέση τίτλου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1" name="Θέση κειμένου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/>
              <a:t>Στυλ υποδείγματος κειμένου</a:t>
            </a:r>
          </a:p>
          <a:p>
            <a:pPr lvl="1" eaLnBrk="1" latinLnBrk="0" hangingPunct="1"/>
            <a:r>
              <a:rPr kumimoji="0" lang="el-GR"/>
              <a:t>Δεύτερου επιπέδου</a:t>
            </a:r>
          </a:p>
          <a:p>
            <a:pPr lvl="2" eaLnBrk="1" latinLnBrk="0" hangingPunct="1"/>
            <a:r>
              <a:rPr kumimoji="0" lang="el-GR"/>
              <a:t>Τρίτου επιπέδου</a:t>
            </a:r>
          </a:p>
          <a:p>
            <a:pPr lvl="3" eaLnBrk="1" latinLnBrk="0" hangingPunct="1"/>
            <a:r>
              <a:rPr kumimoji="0" lang="el-GR"/>
              <a:t>Τέταρτου επιπέδου</a:t>
            </a:r>
          </a:p>
          <a:p>
            <a:pPr lvl="4" eaLnBrk="1" latinLnBrk="0" hangingPunct="1"/>
            <a:r>
              <a:rPr kumimoji="0" lang="el-GR"/>
              <a:t>Πέμπτου επιπέδου</a:t>
            </a:r>
            <a:endParaRPr kumimoji="0" lang="en-US"/>
          </a:p>
        </p:txBody>
      </p:sp>
      <p:sp>
        <p:nvSpPr>
          <p:cNvPr id="27" name="Θέση ημερομηνίας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2342CEA3-3058-4D43-AE35-B3DA76CB4003}" type="datetimeFigureOut">
              <a:rPr lang="el-GR" smtClean="0"/>
              <a:pPr/>
              <a:t>18/3/2021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l-GR"/>
          </a:p>
        </p:txBody>
      </p:sp>
      <p:sp>
        <p:nvSpPr>
          <p:cNvPr id="16" name="Θέση αριθμού διαφάνειας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User\Desktop\&#935;&#929;&#919;&#931;&#932;&#927;&#931;\Videos\FAIL%20_%20How%20not%20to%20launch%20an%20FRC%20(%20Fast%20Rescue%20Craft%20).mp4" TargetMode="External"/><Relationship Id="rId1" Type="http://schemas.microsoft.com/office/2007/relationships/media" Target="file:///C:\Users\User\Desktop\&#935;&#929;&#919;&#931;&#932;&#927;&#931;\Videos\FAIL%20_%20How%20not%20to%20launch%20an%20FRC%20(%20Fast%20Rescue%20Craft%20).mp4" TargetMode="Externa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3347864" y="1268760"/>
            <a:ext cx="5105400" cy="2868168"/>
          </a:xfrm>
        </p:spPr>
        <p:txBody>
          <a:bodyPr>
            <a:normAutofit fontScale="90000"/>
          </a:bodyPr>
          <a:lstStyle/>
          <a:p>
            <a:r>
              <a:rPr lang="el-GR" dirty="0" err="1"/>
              <a:t>Ανωτερη</a:t>
            </a:r>
            <a:r>
              <a:rPr lang="el-GR" dirty="0"/>
              <a:t> </a:t>
            </a:r>
            <a:r>
              <a:rPr lang="el-GR" dirty="0" err="1"/>
              <a:t>εκπαιδευση</a:t>
            </a:r>
            <a:r>
              <a:rPr lang="el-GR" dirty="0"/>
              <a:t> στην </a:t>
            </a:r>
            <a:r>
              <a:rPr lang="el-GR" dirty="0" err="1"/>
              <a:t>χρηση</a:t>
            </a:r>
            <a:r>
              <a:rPr lang="el-GR" dirty="0"/>
              <a:t> </a:t>
            </a:r>
            <a:r>
              <a:rPr lang="el-GR" dirty="0" err="1"/>
              <a:t>ταχυπλοων</a:t>
            </a:r>
            <a:r>
              <a:rPr lang="el-GR" dirty="0"/>
              <a:t> </a:t>
            </a:r>
            <a:r>
              <a:rPr lang="el-GR" dirty="0" err="1"/>
              <a:t>λεμβων</a:t>
            </a:r>
            <a:r>
              <a:rPr lang="el-GR" dirty="0"/>
              <a:t> </a:t>
            </a:r>
            <a:r>
              <a:rPr lang="el-GR" dirty="0" err="1"/>
              <a:t>διασωσησ</a:t>
            </a:r>
            <a:r>
              <a:rPr lang="en-US" dirty="0"/>
              <a:t> &amp; </a:t>
            </a:r>
            <a:r>
              <a:rPr lang="el-GR" dirty="0" err="1"/>
              <a:t>λεμβων</a:t>
            </a:r>
            <a:r>
              <a:rPr lang="el-GR" dirty="0"/>
              <a:t> </a:t>
            </a:r>
            <a:r>
              <a:rPr lang="el-GR" dirty="0" err="1"/>
              <a:t>διασωσησ</a:t>
            </a:r>
            <a:br>
              <a:rPr lang="el-GR" dirty="0"/>
            </a:br>
            <a:r>
              <a:rPr lang="en-US" dirty="0"/>
              <a:t>STCW A-VI / </a:t>
            </a:r>
            <a:r>
              <a:rPr lang="el-GR" dirty="0"/>
              <a:t>2</a:t>
            </a:r>
            <a:r>
              <a:rPr lang="en-US" dirty="0"/>
              <a:t>.</a:t>
            </a:r>
            <a:r>
              <a:rPr lang="el-GR" dirty="0"/>
              <a:t>2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3347864" y="4365104"/>
            <a:ext cx="5114778" cy="1101248"/>
          </a:xfrm>
        </p:spPr>
        <p:txBody>
          <a:bodyPr/>
          <a:lstStyle/>
          <a:p>
            <a:r>
              <a:rPr lang="el-GR" dirty="0"/>
              <a:t>ΚΥΚΛΟΣ </a:t>
            </a:r>
            <a:r>
              <a:rPr lang="en-US" dirty="0"/>
              <a:t>B</a:t>
            </a:r>
            <a:r>
              <a:rPr lang="el-GR" dirty="0"/>
              <a:t>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88499" y="-972490"/>
            <a:ext cx="7055380" cy="1400530"/>
          </a:xfrm>
        </p:spPr>
        <p:txBody>
          <a:bodyPr/>
          <a:lstStyle/>
          <a:p>
            <a:r>
              <a:rPr lang="en-US" sz="2400" dirty="0"/>
              <a:t>MOB – </a:t>
            </a:r>
            <a:r>
              <a:rPr lang="el-GR" sz="2400" dirty="0"/>
              <a:t>Άνθρωπος στην θάλασσα</a:t>
            </a:r>
          </a:p>
        </p:txBody>
      </p:sp>
      <p:pic>
        <p:nvPicPr>
          <p:cNvPr id="12" name="Θέση περιεχομένου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574" y="851851"/>
            <a:ext cx="4085268" cy="5363225"/>
          </a:xfrm>
        </p:spPr>
      </p:pic>
      <p:pic>
        <p:nvPicPr>
          <p:cNvPr id="13" name="Εικόνα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81607" y="1686553"/>
            <a:ext cx="5770300" cy="3425291"/>
          </a:xfrm>
          <a:prstGeom prst="rect">
            <a:avLst/>
          </a:prstGeom>
        </p:spPr>
      </p:pic>
      <p:pic>
        <p:nvPicPr>
          <p:cNvPr id="14" name="Εικόνα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6" t="13738" r="38651" b="35233"/>
          <a:stretch/>
        </p:blipFill>
        <p:spPr>
          <a:xfrm rot="2857409">
            <a:off x="2698988" y="1622306"/>
            <a:ext cx="420246" cy="378222"/>
          </a:xfrm>
          <a:prstGeom prst="ellipse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7189" y="5569494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/>
              <a:t>ΠΡΟΠΕΛΑ</a:t>
            </a:r>
          </a:p>
        </p:txBody>
      </p:sp>
      <p:cxnSp>
        <p:nvCxnSpPr>
          <p:cNvPr id="18" name="Ευθύγραμμο βέλος σύνδεσης 17"/>
          <p:cNvCxnSpPr/>
          <p:nvPr/>
        </p:nvCxnSpPr>
        <p:spPr>
          <a:xfrm>
            <a:off x="1409297" y="5739811"/>
            <a:ext cx="760021" cy="360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Έλλειψη 19"/>
          <p:cNvSpPr/>
          <p:nvPr/>
        </p:nvSpPr>
        <p:spPr>
          <a:xfrm>
            <a:off x="1115616" y="4888644"/>
            <a:ext cx="2074820" cy="7920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Ραβδωτό δεξιό βέλος 20"/>
          <p:cNvSpPr/>
          <p:nvPr/>
        </p:nvSpPr>
        <p:spPr>
          <a:xfrm rot="5400000">
            <a:off x="2477062" y="2328544"/>
            <a:ext cx="864096" cy="14401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3" name="Έλλειψη 22"/>
          <p:cNvSpPr/>
          <p:nvPr/>
        </p:nvSpPr>
        <p:spPr>
          <a:xfrm>
            <a:off x="1131908" y="5912838"/>
            <a:ext cx="2074820" cy="7920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4" name="Εικόνα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548" y="3788213"/>
            <a:ext cx="309124" cy="309124"/>
          </a:xfrm>
          <a:prstGeom prst="rect">
            <a:avLst/>
          </a:prstGeom>
        </p:spPr>
      </p:pic>
      <p:pic>
        <p:nvPicPr>
          <p:cNvPr id="25" name="Εικόνα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548" y="4079798"/>
            <a:ext cx="309124" cy="309124"/>
          </a:xfrm>
          <a:prstGeom prst="rect">
            <a:avLst/>
          </a:prstGeom>
        </p:spPr>
      </p:pic>
      <p:pic>
        <p:nvPicPr>
          <p:cNvPr id="26" name="Εικόνα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548" y="4379204"/>
            <a:ext cx="309124" cy="309124"/>
          </a:xfrm>
          <a:prstGeom prst="rect">
            <a:avLst/>
          </a:prstGeom>
        </p:spPr>
      </p:pic>
      <p:pic>
        <p:nvPicPr>
          <p:cNvPr id="27" name="Εικόνα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548" y="3479089"/>
            <a:ext cx="309124" cy="309124"/>
          </a:xfrm>
          <a:prstGeom prst="rect">
            <a:avLst/>
          </a:prstGeom>
        </p:spPr>
      </p:pic>
      <p:pic>
        <p:nvPicPr>
          <p:cNvPr id="28" name="Εικόνα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548" y="2874577"/>
            <a:ext cx="309124" cy="309124"/>
          </a:xfrm>
          <a:prstGeom prst="rect">
            <a:avLst/>
          </a:prstGeom>
        </p:spPr>
      </p:pic>
      <p:pic>
        <p:nvPicPr>
          <p:cNvPr id="29" name="Εικόνα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548" y="3166162"/>
            <a:ext cx="309124" cy="309124"/>
          </a:xfrm>
          <a:prstGeom prst="rect">
            <a:avLst/>
          </a:prstGeom>
        </p:spPr>
      </p:pic>
      <p:cxnSp>
        <p:nvCxnSpPr>
          <p:cNvPr id="31" name="Ευθύγραμμο βέλος σύνδεσης 30"/>
          <p:cNvCxnSpPr>
            <a:stCxn id="21" idx="3"/>
          </p:cNvCxnSpPr>
          <p:nvPr/>
        </p:nvCxnSpPr>
        <p:spPr>
          <a:xfrm>
            <a:off x="2909110" y="2832600"/>
            <a:ext cx="0" cy="20560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37189" y="3881610"/>
            <a:ext cx="1110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/>
              <a:t>ΥΠΟΠΙΕΣΗ</a:t>
            </a:r>
          </a:p>
        </p:txBody>
      </p:sp>
      <p:cxnSp>
        <p:nvCxnSpPr>
          <p:cNvPr id="35" name="Ευθύγραμμο βέλος σύνδεσης 34"/>
          <p:cNvCxnSpPr/>
          <p:nvPr/>
        </p:nvCxnSpPr>
        <p:spPr>
          <a:xfrm>
            <a:off x="1409297" y="4097337"/>
            <a:ext cx="1571821" cy="12022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Ευθύγραμμο βέλος σύνδεσης 36"/>
          <p:cNvCxnSpPr>
            <a:stCxn id="33" idx="2"/>
          </p:cNvCxnSpPr>
          <p:nvPr/>
        </p:nvCxnSpPr>
        <p:spPr>
          <a:xfrm>
            <a:off x="992427" y="4189387"/>
            <a:ext cx="372769" cy="10953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Ραβδωτό δεξιό βέλος 37"/>
          <p:cNvSpPr/>
          <p:nvPr/>
        </p:nvSpPr>
        <p:spPr>
          <a:xfrm rot="10800000">
            <a:off x="437189" y="5912838"/>
            <a:ext cx="1110475" cy="18045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0" name="Δεξιό βέλος 39"/>
          <p:cNvSpPr/>
          <p:nvPr/>
        </p:nvSpPr>
        <p:spPr>
          <a:xfrm rot="19206977">
            <a:off x="2134006" y="739194"/>
            <a:ext cx="757268" cy="1516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1" name="TextBox 40"/>
          <p:cNvSpPr txBox="1"/>
          <p:nvPr/>
        </p:nvSpPr>
        <p:spPr>
          <a:xfrm>
            <a:off x="6804248" y="4365162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ΣΤΡΟΦΗ </a:t>
            </a:r>
            <a:r>
              <a:rPr lang="en-US" b="1" dirty="0"/>
              <a:t>WILLIAMSON</a:t>
            </a:r>
            <a:endParaRPr lang="el-GR" b="1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040" y="4295692"/>
            <a:ext cx="650672" cy="65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34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 animBg="1"/>
      <p:bldP spid="21" grpId="0" animBg="1"/>
      <p:bldP spid="23" grpId="0" animBg="1"/>
      <p:bldP spid="33" grpId="0"/>
      <p:bldP spid="38" grpId="0" animBg="1"/>
      <p:bldP spid="40" grpId="0" animBg="1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43608" y="404664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ΠΡΟΣΟΧΗ ΣΤΗΝ ΤΑΧΥΤΗΤΑ ΤΟΥ ΠΛΟΙΟΥ</a:t>
            </a:r>
          </a:p>
        </p:txBody>
      </p:sp>
      <p:pic>
        <p:nvPicPr>
          <p:cNvPr id="4" name="FAIL _ How not to launch an FRC ( Fast Rescue Craft 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59632" y="1556792"/>
            <a:ext cx="6480720" cy="4860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Recovery strop </a:t>
            </a:r>
            <a:r>
              <a:rPr lang="el-GR" dirty="0"/>
              <a:t>και</a:t>
            </a:r>
            <a:br>
              <a:rPr lang="el-GR" dirty="0"/>
            </a:br>
            <a:r>
              <a:rPr lang="en-US" dirty="0"/>
              <a:t>hanging off pendant</a:t>
            </a:r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3691875"/>
              </p:ext>
            </p:extLst>
          </p:nvPr>
        </p:nvGraphicFramePr>
        <p:xfrm>
          <a:off x="457200" y="3200400"/>
          <a:ext cx="7239000" cy="166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2" imgW="2396880" imgH="550800" progId="Package">
                  <p:embed/>
                </p:oleObj>
              </mc:Choice>
              <mc:Fallback>
                <p:oleObj name="Packager Shell Object" showAsIcon="1" r:id="rId2" imgW="2396880" imgH="550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57200" y="3200400"/>
                        <a:ext cx="7239000" cy="166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2102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71600" y="548680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ΕΝΕΡΓΕΙΕΣ ΜΕΤΑ ΤΗΝ ΛΗΨΗ ΣΗΜΑΤΟΣ ΚΙΝΔΥΝΟΥ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043608" y="1772816"/>
            <a:ext cx="6777317" cy="4536504"/>
          </a:xfrm>
        </p:spPr>
        <p:txBody>
          <a:bodyPr>
            <a:normAutofit fontScale="92500" lnSpcReduction="20000"/>
          </a:bodyPr>
          <a:lstStyle/>
          <a:p>
            <a:r>
              <a:rPr lang="el-GR" dirty="0"/>
              <a:t>Αναμονή 4 λεπτά για την απάντηση παράκτιου.</a:t>
            </a:r>
          </a:p>
          <a:p>
            <a:r>
              <a:rPr lang="el-GR" dirty="0"/>
              <a:t>Βεβαιώνουμε λήψη και κάνουμε αναμετάδοση σήματος.</a:t>
            </a:r>
          </a:p>
          <a:p>
            <a:r>
              <a:rPr lang="el-GR" dirty="0"/>
              <a:t>Επικοινωνία με τον </a:t>
            </a:r>
            <a:r>
              <a:rPr lang="el-GR" dirty="0" err="1"/>
              <a:t>κινδυνεύοντα</a:t>
            </a:r>
            <a:r>
              <a:rPr lang="el-GR" dirty="0"/>
              <a:t> δίνουμε ΕΤΑ.</a:t>
            </a:r>
          </a:p>
          <a:p>
            <a:r>
              <a:rPr lang="el-GR" dirty="0"/>
              <a:t>Αναφορά σε </a:t>
            </a:r>
            <a:r>
              <a:rPr lang="en-US" dirty="0"/>
              <a:t>RCC.</a:t>
            </a:r>
          </a:p>
          <a:p>
            <a:r>
              <a:rPr lang="el-GR" dirty="0"/>
              <a:t>Σωστικά σε ετοιμότητα.</a:t>
            </a:r>
          </a:p>
          <a:p>
            <a:r>
              <a:rPr lang="el-GR" dirty="0"/>
              <a:t>Σκάλες επιβίβασης, σχοινιά.</a:t>
            </a:r>
          </a:p>
          <a:p>
            <a:r>
              <a:rPr lang="el-GR" dirty="0"/>
              <a:t>Γερανός με δίχτυ σε ετοιμότητα.</a:t>
            </a:r>
          </a:p>
          <a:p>
            <a:r>
              <a:rPr lang="el-GR" dirty="0"/>
              <a:t>Τοποθέτηση οπτήρων.</a:t>
            </a:r>
          </a:p>
          <a:p>
            <a:r>
              <a:rPr lang="en-US" dirty="0"/>
              <a:t>Radar x-band </a:t>
            </a:r>
            <a:r>
              <a:rPr lang="el-GR" dirty="0"/>
              <a:t>σε λειτουργία.</a:t>
            </a:r>
          </a:p>
          <a:p>
            <a:pPr marL="68580" indent="0">
              <a:buNone/>
            </a:pP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52365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043608" y="764704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ΔΙΑΔΙΚΑΣΙΑ ΕΚΠΟΜΠΗΣ ΣΗΜΑΤΟΣ ΚΙΝΔΥΝΟΥ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971600" y="2348880"/>
            <a:ext cx="6777317" cy="3508977"/>
          </a:xfrm>
        </p:spPr>
        <p:txBody>
          <a:bodyPr/>
          <a:lstStyle/>
          <a:p>
            <a:pPr marL="525780" indent="-457200">
              <a:buFont typeface="+mj-lt"/>
              <a:buAutoNum type="arabicPeriod"/>
            </a:pPr>
            <a:r>
              <a:rPr lang="el-GR" dirty="0"/>
              <a:t>Εκπομπή ψηφιακού σήματος κινδύνου μέσω </a:t>
            </a:r>
            <a:r>
              <a:rPr lang="en-US" dirty="0"/>
              <a:t>VHF-DSC, MF/HF-DSC, INMARSAT-A,B,C. EPIRB.</a:t>
            </a:r>
          </a:p>
          <a:p>
            <a:pPr marL="525780" indent="-457200">
              <a:buFont typeface="+mj-lt"/>
              <a:buAutoNum type="arabicPeriod"/>
            </a:pPr>
            <a:r>
              <a:rPr lang="el-GR" dirty="0"/>
              <a:t>Εκπομπή μηνύματος κινδύνου                                       ραδιοτηλεγραφία στους 500</a:t>
            </a:r>
            <a:r>
              <a:rPr lang="en-US" dirty="0" err="1"/>
              <a:t>Khz</a:t>
            </a:r>
            <a:r>
              <a:rPr lang="en-US" dirty="0"/>
              <a:t>                                                      </a:t>
            </a:r>
            <a:r>
              <a:rPr lang="el-GR" dirty="0"/>
              <a:t>ραδιοτηλεφωνία μέσω </a:t>
            </a:r>
            <a:r>
              <a:rPr lang="en-US" dirty="0"/>
              <a:t>VHF Ch.16, MF/HF 2182 </a:t>
            </a:r>
            <a:r>
              <a:rPr lang="en-US" dirty="0" err="1"/>
              <a:t>Khz</a:t>
            </a:r>
            <a:r>
              <a:rPr lang="en-US" dirty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33584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024744" cy="1143000"/>
          </a:xfrm>
        </p:spPr>
        <p:txBody>
          <a:bodyPr/>
          <a:lstStyle/>
          <a:p>
            <a:r>
              <a:rPr lang="el-GR" dirty="0"/>
              <a:t>ΜΗΝΥΜΑ ΚΙΝΔΥΝΟΥ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043608" y="1700808"/>
            <a:ext cx="6777317" cy="4320480"/>
          </a:xfrm>
        </p:spPr>
        <p:txBody>
          <a:bodyPr>
            <a:normAutofit/>
          </a:bodyPr>
          <a:lstStyle/>
          <a:p>
            <a:r>
              <a:rPr lang="en-US" dirty="0"/>
              <a:t>MAYDAY, MAYDAY, MAYDAY.</a:t>
            </a:r>
          </a:p>
          <a:p>
            <a:r>
              <a:rPr lang="en-US" dirty="0"/>
              <a:t>This is (</a:t>
            </a:r>
            <a:r>
              <a:rPr lang="el-GR" dirty="0"/>
              <a:t>εδώ είναι) …</a:t>
            </a:r>
          </a:p>
          <a:p>
            <a:r>
              <a:rPr lang="el-GR" dirty="0"/>
              <a:t>Όνομα πλοίου ή διεθνές διακριτικό σήμα  (3 φορές).</a:t>
            </a:r>
          </a:p>
          <a:p>
            <a:r>
              <a:rPr lang="en-US" dirty="0"/>
              <a:t>Position (</a:t>
            </a:r>
            <a:r>
              <a:rPr lang="el-GR" dirty="0"/>
              <a:t>στίγμα)…</a:t>
            </a:r>
          </a:p>
          <a:p>
            <a:r>
              <a:rPr lang="el-GR" dirty="0"/>
              <a:t>Φ=…………, λ=………….</a:t>
            </a:r>
          </a:p>
          <a:p>
            <a:r>
              <a:rPr lang="el-GR" dirty="0"/>
              <a:t>Τύπος κινδύνου.</a:t>
            </a:r>
          </a:p>
          <a:p>
            <a:r>
              <a:rPr lang="el-GR" dirty="0"/>
              <a:t>Αιτούμενη βοήθεια.</a:t>
            </a:r>
          </a:p>
          <a:p>
            <a:r>
              <a:rPr lang="el-GR" dirty="0"/>
              <a:t>Χρήσιμες πληροφορίες.</a:t>
            </a:r>
          </a:p>
          <a:p>
            <a:endParaRPr lang="el-GR" dirty="0"/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787536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043608" y="404664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ΕΡΕΥΝΑ ΚΑ</a:t>
            </a:r>
            <a:r>
              <a:rPr lang="en-US" dirty="0" err="1"/>
              <a:t>i</a:t>
            </a:r>
            <a:r>
              <a:rPr lang="el-GR" dirty="0"/>
              <a:t> ΔΙΑΣΩΣΗ ΟΝΟΜΑΤΟΛΟΓΙΑ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043608" y="1484784"/>
            <a:ext cx="6777317" cy="4680520"/>
          </a:xfrm>
        </p:spPr>
        <p:txBody>
          <a:bodyPr/>
          <a:lstStyle/>
          <a:p>
            <a:r>
              <a:rPr lang="en-US" dirty="0"/>
              <a:t>RCC (</a:t>
            </a:r>
            <a:r>
              <a:rPr lang="en-US" dirty="0" err="1"/>
              <a:t>Resque</a:t>
            </a:r>
            <a:r>
              <a:rPr lang="en-US" dirty="0"/>
              <a:t> Coordination Center) </a:t>
            </a:r>
            <a:r>
              <a:rPr lang="el-GR" dirty="0"/>
              <a:t>Κέντρο συντονισμού έρευνας και διάσωσης.</a:t>
            </a:r>
            <a:endParaRPr lang="en-US" dirty="0"/>
          </a:p>
          <a:p>
            <a:r>
              <a:rPr lang="en-US" dirty="0"/>
              <a:t>RSC (</a:t>
            </a:r>
            <a:r>
              <a:rPr lang="en-US" dirty="0" err="1"/>
              <a:t>Resque</a:t>
            </a:r>
            <a:r>
              <a:rPr lang="en-US" dirty="0"/>
              <a:t> Sub-Center)</a:t>
            </a:r>
            <a:r>
              <a:rPr lang="el-GR" dirty="0"/>
              <a:t>           Υφιστάμενο κέντρο συντονισμού έρευνας και διάσωσης.</a:t>
            </a:r>
          </a:p>
          <a:p>
            <a:r>
              <a:rPr lang="en-US" dirty="0"/>
              <a:t>OSC (On-Scene Commander) </a:t>
            </a:r>
            <a:r>
              <a:rPr lang="el-GR" dirty="0"/>
              <a:t>      Επιτόπιος επικεφαλής.</a:t>
            </a:r>
          </a:p>
          <a:p>
            <a:r>
              <a:rPr lang="en-US" dirty="0"/>
              <a:t>CSS (Co-</a:t>
            </a:r>
            <a:r>
              <a:rPr lang="en-US" dirty="0" err="1"/>
              <a:t>ordinator</a:t>
            </a:r>
            <a:r>
              <a:rPr lang="en-US" dirty="0"/>
              <a:t> Surface Search)     </a:t>
            </a:r>
            <a:r>
              <a:rPr lang="el-GR" dirty="0"/>
              <a:t>Συντονιστής διάσωσης.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516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24744" cy="1143000"/>
          </a:xfrm>
        </p:spPr>
        <p:txBody>
          <a:bodyPr/>
          <a:lstStyle/>
          <a:p>
            <a:r>
              <a:rPr lang="el-GR" dirty="0"/>
              <a:t>ΣΧΕΔΙΑΣΜΟΣ ΕΡΕΥΝΑΣ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043608" y="1772816"/>
            <a:ext cx="6777317" cy="3508977"/>
          </a:xfrm>
        </p:spPr>
        <p:txBody>
          <a:bodyPr/>
          <a:lstStyle/>
          <a:p>
            <a:r>
              <a:rPr lang="el-GR" dirty="0"/>
              <a:t>Υπολογισμός </a:t>
            </a:r>
            <a:r>
              <a:rPr lang="en-US" dirty="0"/>
              <a:t>datum.</a:t>
            </a:r>
          </a:p>
          <a:p>
            <a:r>
              <a:rPr lang="el-GR" dirty="0"/>
              <a:t>Μεγεθυνόμενα τετράγωνα.</a:t>
            </a:r>
          </a:p>
          <a:p>
            <a:r>
              <a:rPr lang="el-GR" dirty="0"/>
              <a:t>Έρευνα κατά τομείς.</a:t>
            </a:r>
          </a:p>
          <a:p>
            <a:r>
              <a:rPr lang="el-GR" dirty="0"/>
              <a:t>Παράλληλες πορείες.</a:t>
            </a:r>
          </a:p>
          <a:p>
            <a:r>
              <a:rPr lang="el-GR" dirty="0"/>
              <a:t>Συνδυασμός πλοίου με αεροπλάνο.</a:t>
            </a:r>
          </a:p>
        </p:txBody>
      </p:sp>
    </p:spTree>
    <p:extLst>
      <p:ext uri="{BB962C8B-B14F-4D97-AF65-F5344CB8AC3E}">
        <p14:creationId xmlns:p14="http://schemas.microsoft.com/office/powerpoint/2010/main" val="2705930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024744" cy="1143000"/>
          </a:xfrm>
        </p:spPr>
        <p:txBody>
          <a:bodyPr>
            <a:normAutofit/>
          </a:bodyPr>
          <a:lstStyle/>
          <a:p>
            <a:r>
              <a:rPr lang="el-GR" dirty="0"/>
              <a:t>ΜΕΓΕΘΥΝΟΜΕΝΑ ΤΕΤΡΑΓΩΝΑ</a:t>
            </a:r>
          </a:p>
        </p:txBody>
      </p:sp>
      <p:sp>
        <p:nvSpPr>
          <p:cNvPr id="4" name="Αστέρι 5 ακτινών 3"/>
          <p:cNvSpPr/>
          <p:nvPr/>
        </p:nvSpPr>
        <p:spPr>
          <a:xfrm>
            <a:off x="4329568" y="3443270"/>
            <a:ext cx="288032" cy="28803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8" name="Ευθύγραμμο βέλος σύνδεσης 7"/>
          <p:cNvCxnSpPr/>
          <p:nvPr/>
        </p:nvCxnSpPr>
        <p:spPr>
          <a:xfrm flipV="1">
            <a:off x="4471890" y="2636912"/>
            <a:ext cx="1694" cy="950374"/>
          </a:xfrm>
          <a:prstGeom prst="straightConnector1">
            <a:avLst/>
          </a:prstGeom>
          <a:ln w="127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Ευθύγραμμο βέλος σύνδεσης 9"/>
          <p:cNvCxnSpPr/>
          <p:nvPr/>
        </p:nvCxnSpPr>
        <p:spPr>
          <a:xfrm>
            <a:off x="4473584" y="2636912"/>
            <a:ext cx="110652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Ευθύγραμμο βέλος σύνδεσης 14"/>
          <p:cNvCxnSpPr/>
          <p:nvPr/>
        </p:nvCxnSpPr>
        <p:spPr>
          <a:xfrm>
            <a:off x="5580112" y="2636912"/>
            <a:ext cx="0" cy="21602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Ευθύγραμμο βέλος σύνδεσης 17"/>
          <p:cNvCxnSpPr/>
          <p:nvPr/>
        </p:nvCxnSpPr>
        <p:spPr>
          <a:xfrm flipH="1">
            <a:off x="3419872" y="4797152"/>
            <a:ext cx="21602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Ευθύγραμμο βέλος σύνδεσης 21"/>
          <p:cNvCxnSpPr/>
          <p:nvPr/>
        </p:nvCxnSpPr>
        <p:spPr>
          <a:xfrm flipV="1">
            <a:off x="3419872" y="1628800"/>
            <a:ext cx="0" cy="31683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Ευθύγραμμο βέλος σύνδεσης 23"/>
          <p:cNvCxnSpPr/>
          <p:nvPr/>
        </p:nvCxnSpPr>
        <p:spPr>
          <a:xfrm>
            <a:off x="3419872" y="1628800"/>
            <a:ext cx="345638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Ευθύγραμμο βέλος σύνδεσης 25"/>
          <p:cNvCxnSpPr/>
          <p:nvPr/>
        </p:nvCxnSpPr>
        <p:spPr>
          <a:xfrm>
            <a:off x="6876256" y="1628800"/>
            <a:ext cx="0" cy="43204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Ευθύγραμμο βέλος σύνδεσης 27"/>
          <p:cNvCxnSpPr/>
          <p:nvPr/>
        </p:nvCxnSpPr>
        <p:spPr>
          <a:xfrm flipH="1">
            <a:off x="2051720" y="5949280"/>
            <a:ext cx="482453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Ευθύγραμμο βέλος σύνδεσης 29"/>
          <p:cNvCxnSpPr/>
          <p:nvPr/>
        </p:nvCxnSpPr>
        <p:spPr>
          <a:xfrm flipV="1">
            <a:off x="2051720" y="1268760"/>
            <a:ext cx="0" cy="46805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842008" y="2267580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220344" y="3102743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4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724128" y="3465062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319972" y="5013176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8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857480" y="2927433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12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775644" y="1295420"/>
            <a:ext cx="594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12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948264" y="3347700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16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421250" y="6021288"/>
            <a:ext cx="708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16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932312" y="3713995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DATUM</a:t>
            </a:r>
            <a:endParaRPr lang="el-GR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6720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100963" y="188640"/>
            <a:ext cx="7024744" cy="1143000"/>
          </a:xfrm>
        </p:spPr>
        <p:txBody>
          <a:bodyPr/>
          <a:lstStyle/>
          <a:p>
            <a:r>
              <a:rPr lang="en-US" dirty="0"/>
              <a:t>KATA TOMEI</a:t>
            </a:r>
            <a:r>
              <a:rPr lang="el-GR" dirty="0"/>
              <a:t>Σ</a:t>
            </a:r>
          </a:p>
        </p:txBody>
      </p:sp>
      <p:sp>
        <p:nvSpPr>
          <p:cNvPr id="4" name="Αστέρι 5 ακτινών 3"/>
          <p:cNvSpPr/>
          <p:nvPr/>
        </p:nvSpPr>
        <p:spPr>
          <a:xfrm>
            <a:off x="4325303" y="3262184"/>
            <a:ext cx="288032" cy="28803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6" name="Ευθύγραμμο βέλος σύνδεσης 5"/>
          <p:cNvCxnSpPr/>
          <p:nvPr/>
        </p:nvCxnSpPr>
        <p:spPr>
          <a:xfrm flipV="1">
            <a:off x="4469319" y="1435576"/>
            <a:ext cx="0" cy="19934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Ευθύγραμμο βέλος σύνδεσης 7"/>
          <p:cNvCxnSpPr/>
          <p:nvPr/>
        </p:nvCxnSpPr>
        <p:spPr>
          <a:xfrm>
            <a:off x="4469319" y="1412776"/>
            <a:ext cx="1974889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Ευθύγραμμο βέλος σύνδεσης 11"/>
          <p:cNvCxnSpPr/>
          <p:nvPr/>
        </p:nvCxnSpPr>
        <p:spPr>
          <a:xfrm flipH="1">
            <a:off x="2339752" y="2564904"/>
            <a:ext cx="4104456" cy="18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Ευθύγραμμο βέλος σύνδεσης 13"/>
          <p:cNvCxnSpPr/>
          <p:nvPr/>
        </p:nvCxnSpPr>
        <p:spPr>
          <a:xfrm flipV="1">
            <a:off x="2339752" y="2564904"/>
            <a:ext cx="0" cy="18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Ευθύγραμμο βέλος σύνδεσης 16"/>
          <p:cNvCxnSpPr/>
          <p:nvPr/>
        </p:nvCxnSpPr>
        <p:spPr>
          <a:xfrm>
            <a:off x="2339752" y="2564904"/>
            <a:ext cx="4176464" cy="17281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Ευθύγραμμο βέλος σύνδεσης 18"/>
          <p:cNvCxnSpPr/>
          <p:nvPr/>
        </p:nvCxnSpPr>
        <p:spPr>
          <a:xfrm flipH="1">
            <a:off x="4469319" y="4293096"/>
            <a:ext cx="2046898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Ευθύγραμμο βέλος σύνδεσης 21"/>
          <p:cNvCxnSpPr>
            <a:endCxn id="4" idx="0"/>
          </p:cNvCxnSpPr>
          <p:nvPr/>
        </p:nvCxnSpPr>
        <p:spPr>
          <a:xfrm flipV="1">
            <a:off x="4469319" y="3262184"/>
            <a:ext cx="0" cy="2111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Ευθεία γραμμή σύνδεσης 24"/>
          <p:cNvCxnSpPr/>
          <p:nvPr/>
        </p:nvCxnSpPr>
        <p:spPr>
          <a:xfrm flipV="1">
            <a:off x="4469319" y="1052736"/>
            <a:ext cx="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Ευθεία γραμμή σύνδεσης 26"/>
          <p:cNvCxnSpPr/>
          <p:nvPr/>
        </p:nvCxnSpPr>
        <p:spPr>
          <a:xfrm>
            <a:off x="6444208" y="2564904"/>
            <a:ext cx="576064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Ευθεία γραμμή σύνδεσης 29"/>
          <p:cNvCxnSpPr/>
          <p:nvPr/>
        </p:nvCxnSpPr>
        <p:spPr>
          <a:xfrm flipH="1">
            <a:off x="1727684" y="4095074"/>
            <a:ext cx="1224136" cy="5400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Ευθεία γραμμή σύνδεσης 32"/>
          <p:cNvCxnSpPr/>
          <p:nvPr/>
        </p:nvCxnSpPr>
        <p:spPr>
          <a:xfrm flipV="1">
            <a:off x="2339752" y="1844824"/>
            <a:ext cx="0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Ευθεία γραμμή σύνδεσης 34"/>
          <p:cNvCxnSpPr/>
          <p:nvPr/>
        </p:nvCxnSpPr>
        <p:spPr>
          <a:xfrm>
            <a:off x="5580113" y="3924055"/>
            <a:ext cx="1872208" cy="7380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Ευθεία γραμμή σύνδεσης 36"/>
          <p:cNvCxnSpPr/>
          <p:nvPr/>
        </p:nvCxnSpPr>
        <p:spPr>
          <a:xfrm flipH="1">
            <a:off x="3707905" y="4833156"/>
            <a:ext cx="1748858" cy="9721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Τόξο 37"/>
          <p:cNvSpPr/>
          <p:nvPr/>
        </p:nvSpPr>
        <p:spPr>
          <a:xfrm>
            <a:off x="4237958" y="1232756"/>
            <a:ext cx="462721" cy="54006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9" name="Τόξο 38"/>
          <p:cNvSpPr/>
          <p:nvPr/>
        </p:nvSpPr>
        <p:spPr>
          <a:xfrm rot="7127150">
            <a:off x="6152810" y="2294873"/>
            <a:ext cx="462721" cy="540060"/>
          </a:xfrm>
          <a:prstGeom prst="arc">
            <a:avLst>
              <a:gd name="adj1" fmla="val 16200000"/>
              <a:gd name="adj2" fmla="val 170086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0" name="Τόξο 39"/>
          <p:cNvSpPr/>
          <p:nvPr/>
        </p:nvSpPr>
        <p:spPr>
          <a:xfrm rot="7509961">
            <a:off x="6212847" y="3972792"/>
            <a:ext cx="462721" cy="540060"/>
          </a:xfrm>
          <a:prstGeom prst="arc">
            <a:avLst>
              <a:gd name="adj1" fmla="val 15630225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4" name="Τόξο 43"/>
          <p:cNvSpPr/>
          <p:nvPr/>
        </p:nvSpPr>
        <p:spPr>
          <a:xfrm rot="14178398">
            <a:off x="4237958" y="5049180"/>
            <a:ext cx="462721" cy="540060"/>
          </a:xfrm>
          <a:prstGeom prst="arc">
            <a:avLst>
              <a:gd name="adj1" fmla="val 16200000"/>
              <a:gd name="adj2" fmla="val 191593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5" name="Τόξο 44"/>
          <p:cNvSpPr/>
          <p:nvPr/>
        </p:nvSpPr>
        <p:spPr>
          <a:xfrm rot="15552788">
            <a:off x="2185590" y="3972792"/>
            <a:ext cx="462721" cy="540060"/>
          </a:xfrm>
          <a:prstGeom prst="arc">
            <a:avLst>
              <a:gd name="adj1" fmla="val 14491987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6" name="Τόξο 45"/>
          <p:cNvSpPr/>
          <p:nvPr/>
        </p:nvSpPr>
        <p:spPr>
          <a:xfrm>
            <a:off x="2108391" y="2382446"/>
            <a:ext cx="462721" cy="54006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7" name="TextBox 46"/>
          <p:cNvSpPr txBox="1"/>
          <p:nvPr/>
        </p:nvSpPr>
        <p:spPr>
          <a:xfrm>
            <a:off x="4819954" y="1119946"/>
            <a:ext cx="792088" cy="38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120</a:t>
            </a:r>
            <a:r>
              <a:rPr lang="el-GR" baseline="30000" dirty="0"/>
              <a:t>Ο</a:t>
            </a:r>
          </a:p>
        </p:txBody>
      </p:sp>
    </p:spTree>
    <p:extLst>
      <p:ext uri="{BB962C8B-B14F-4D97-AF65-F5344CB8AC3E}">
        <p14:creationId xmlns:p14="http://schemas.microsoft.com/office/powerpoint/2010/main" val="3853563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ΔΙΕΘΝΕΙΣ ΝΑΥΤΙΛΙΑΚΕΣ ΣΥΜΒΑΣΕΙΣ ΚΑΙ ΟΡΓΑΝΙΣΜΟΙ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/>
              <a:t>ΙΜΟ (</a:t>
            </a:r>
            <a:r>
              <a:rPr lang="en-US" dirty="0"/>
              <a:t>INTERNATIONAL MARITIME ORGANIZATION</a:t>
            </a:r>
            <a:r>
              <a:rPr lang="el-GR" dirty="0"/>
              <a:t>),</a:t>
            </a:r>
            <a:r>
              <a:rPr lang="en-US" dirty="0"/>
              <a:t> </a:t>
            </a:r>
            <a:r>
              <a:rPr lang="el-GR" dirty="0"/>
              <a:t>ΔΙΕΘΝΗΣ ΝΑΥΤΙΛΙΑΚΟΣ ΟΡΓΑΝΙΣΜΟΣ.</a:t>
            </a:r>
          </a:p>
          <a:p>
            <a:pPr>
              <a:buNone/>
            </a:pPr>
            <a:r>
              <a:rPr lang="el-GR" dirty="0"/>
              <a:t>Δημιουργήθηκε από τον ΟΗΕ με την διεθνή σύμβαση της Γενεύης το 1948. </a:t>
            </a:r>
            <a:r>
              <a:rPr lang="en-US" dirty="0"/>
              <a:t>A</a:t>
            </a:r>
            <a:r>
              <a:rPr lang="el-GR" dirty="0" err="1"/>
              <a:t>ριθμεί</a:t>
            </a:r>
            <a:r>
              <a:rPr lang="el-GR" dirty="0"/>
              <a:t> 1</a:t>
            </a:r>
            <a:r>
              <a:rPr lang="en-US" dirty="0"/>
              <a:t>74</a:t>
            </a:r>
            <a:r>
              <a:rPr lang="el-GR" dirty="0"/>
              <a:t> κράτη μέλη.</a:t>
            </a:r>
          </a:p>
          <a:p>
            <a:r>
              <a:rPr lang="en-US" dirty="0"/>
              <a:t>SOLAS (SAFETY OF LIFE AT SEA) </a:t>
            </a:r>
            <a:endParaRPr lang="el-GR" dirty="0"/>
          </a:p>
          <a:p>
            <a:pPr>
              <a:buNone/>
            </a:pPr>
            <a:r>
              <a:rPr lang="el-GR" dirty="0"/>
              <a:t>Διεθνής σύμβαση για την ασφάλεια της ζωής στην θάλασσα.</a:t>
            </a:r>
          </a:p>
          <a:p>
            <a:r>
              <a:rPr lang="en-US" dirty="0"/>
              <a:t>STCW (SAFETY TRAINING CERTIFICATE WATCHKEEPING)</a:t>
            </a:r>
          </a:p>
          <a:p>
            <a:pPr>
              <a:buNone/>
            </a:pPr>
            <a:r>
              <a:rPr lang="el-GR" dirty="0"/>
              <a:t>Διεθνής σύμβαση για τα πρότυπα εκπαίδευσης, πιστοποίησης και εκτέλεσης φυλακών.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115616" y="-171400"/>
            <a:ext cx="7024744" cy="1143000"/>
          </a:xfrm>
        </p:spPr>
        <p:txBody>
          <a:bodyPr/>
          <a:lstStyle/>
          <a:p>
            <a:r>
              <a:rPr lang="el-GR" dirty="0"/>
              <a:t>ΠΑΡΑΛΛΗΛΕΣ ΠΟΡΕΙΕΣ</a:t>
            </a:r>
          </a:p>
        </p:txBody>
      </p:sp>
      <p:sp>
        <p:nvSpPr>
          <p:cNvPr id="4" name="Αστέρι 5 ακτινών 3"/>
          <p:cNvSpPr/>
          <p:nvPr/>
        </p:nvSpPr>
        <p:spPr>
          <a:xfrm>
            <a:off x="4211960" y="3212976"/>
            <a:ext cx="216024" cy="21602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6" name="Ευθύγραμμο βέλος σύνδεσης 5"/>
          <p:cNvCxnSpPr/>
          <p:nvPr/>
        </p:nvCxnSpPr>
        <p:spPr>
          <a:xfrm>
            <a:off x="3671900" y="6309320"/>
            <a:ext cx="129614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Ευθύγραμμο βέλος σύνδεσης 9"/>
          <p:cNvCxnSpPr>
            <a:stCxn id="4" idx="0"/>
          </p:cNvCxnSpPr>
          <p:nvPr/>
        </p:nvCxnSpPr>
        <p:spPr>
          <a:xfrm flipV="1">
            <a:off x="4319972" y="2564904"/>
            <a:ext cx="0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921795" y="3645024"/>
            <a:ext cx="11161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DATUM</a:t>
            </a:r>
            <a:endParaRPr lang="el-GR" sz="1600" b="1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3995936" y="2348880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DRIFT</a:t>
            </a:r>
            <a:endParaRPr lang="el-GR" sz="1600" b="1" i="1" dirty="0"/>
          </a:p>
        </p:txBody>
      </p:sp>
      <p:cxnSp>
        <p:nvCxnSpPr>
          <p:cNvPr id="16" name="Ευθύγραμμο βέλος σύνδεσης 15"/>
          <p:cNvCxnSpPr/>
          <p:nvPr/>
        </p:nvCxnSpPr>
        <p:spPr>
          <a:xfrm flipV="1">
            <a:off x="4968044" y="908720"/>
            <a:ext cx="0" cy="5400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Ευθύγραμμο βέλος σύνδεσης 18"/>
          <p:cNvCxnSpPr/>
          <p:nvPr/>
        </p:nvCxnSpPr>
        <p:spPr>
          <a:xfrm>
            <a:off x="4968044" y="908720"/>
            <a:ext cx="129614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Ευθύγραμμο βέλος σύνδεσης 19"/>
          <p:cNvCxnSpPr/>
          <p:nvPr/>
        </p:nvCxnSpPr>
        <p:spPr>
          <a:xfrm>
            <a:off x="6264188" y="908720"/>
            <a:ext cx="0" cy="5400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Ευθύγραμμο βέλος σύνδεσης 24"/>
          <p:cNvCxnSpPr/>
          <p:nvPr/>
        </p:nvCxnSpPr>
        <p:spPr>
          <a:xfrm>
            <a:off x="6264188" y="6309320"/>
            <a:ext cx="129614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Ευθύγραμμο βέλος σύνδεσης 25"/>
          <p:cNvCxnSpPr/>
          <p:nvPr/>
        </p:nvCxnSpPr>
        <p:spPr>
          <a:xfrm flipV="1">
            <a:off x="7560332" y="908720"/>
            <a:ext cx="0" cy="5400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Ευθύγραμμο βέλος σύνδεσης 26"/>
          <p:cNvCxnSpPr/>
          <p:nvPr/>
        </p:nvCxnSpPr>
        <p:spPr>
          <a:xfrm flipV="1">
            <a:off x="3671900" y="934573"/>
            <a:ext cx="0" cy="5400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Ευθύγραμμο βέλος σύνδεσης 28"/>
          <p:cNvCxnSpPr/>
          <p:nvPr/>
        </p:nvCxnSpPr>
        <p:spPr>
          <a:xfrm flipH="1">
            <a:off x="2411760" y="934573"/>
            <a:ext cx="12601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Ευθύγραμμο βέλος σύνδεσης 29"/>
          <p:cNvCxnSpPr/>
          <p:nvPr/>
        </p:nvCxnSpPr>
        <p:spPr>
          <a:xfrm>
            <a:off x="2411760" y="944724"/>
            <a:ext cx="0" cy="5400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Ευθύγραμμο βέλος σύνδεσης 30"/>
          <p:cNvCxnSpPr/>
          <p:nvPr/>
        </p:nvCxnSpPr>
        <p:spPr>
          <a:xfrm flipH="1">
            <a:off x="1151620" y="6309320"/>
            <a:ext cx="12601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Ευθύγραμμο βέλος σύνδεσης 31"/>
          <p:cNvCxnSpPr/>
          <p:nvPr/>
        </p:nvCxnSpPr>
        <p:spPr>
          <a:xfrm flipV="1">
            <a:off x="1151620" y="908720"/>
            <a:ext cx="0" cy="5400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Έλλειψη 32"/>
          <p:cNvSpPr/>
          <p:nvPr/>
        </p:nvSpPr>
        <p:spPr>
          <a:xfrm>
            <a:off x="4247964" y="6309320"/>
            <a:ext cx="108012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132930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043608" y="0"/>
            <a:ext cx="7024744" cy="1143000"/>
          </a:xfrm>
        </p:spPr>
        <p:txBody>
          <a:bodyPr>
            <a:normAutofit/>
          </a:bodyPr>
          <a:lstStyle/>
          <a:p>
            <a:r>
              <a:rPr lang="el-GR" sz="2400" dirty="0"/>
              <a:t>ΣΥΝΔΥΑΣΜΟΣ ΠΛΟΙΟΥ ΜΕ ΑΕΡΟΣΚΑΦΟΣ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976246" y="2524545"/>
            <a:ext cx="3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>
                <a:sym typeface="Wingdings"/>
              </a:rPr>
              <a:t></a:t>
            </a:r>
            <a:endParaRPr lang="el-GR" sz="3200" dirty="0"/>
          </a:p>
        </p:txBody>
      </p:sp>
      <p:cxnSp>
        <p:nvCxnSpPr>
          <p:cNvPr id="7" name="Ευθύγραμμο βέλος σύνδεσης 6"/>
          <p:cNvCxnSpPr/>
          <p:nvPr/>
        </p:nvCxnSpPr>
        <p:spPr>
          <a:xfrm>
            <a:off x="611560" y="3356992"/>
            <a:ext cx="784887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Ευθύγραμμο βέλος σύνδεσης 8"/>
          <p:cNvCxnSpPr/>
          <p:nvPr/>
        </p:nvCxnSpPr>
        <p:spPr>
          <a:xfrm flipV="1">
            <a:off x="1156266" y="1340768"/>
            <a:ext cx="0" cy="20162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Ευθύγραμμο βέλος σύνδεσης 10"/>
          <p:cNvCxnSpPr/>
          <p:nvPr/>
        </p:nvCxnSpPr>
        <p:spPr>
          <a:xfrm>
            <a:off x="1156266" y="1340768"/>
            <a:ext cx="89545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ύγραμμο βέλος σύνδεσης 12"/>
          <p:cNvCxnSpPr/>
          <p:nvPr/>
        </p:nvCxnSpPr>
        <p:spPr>
          <a:xfrm>
            <a:off x="2051720" y="1340768"/>
            <a:ext cx="0" cy="39604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Ευθύγραμμο βέλος σύνδεσης 14"/>
          <p:cNvCxnSpPr/>
          <p:nvPr/>
        </p:nvCxnSpPr>
        <p:spPr>
          <a:xfrm>
            <a:off x="2051720" y="5301208"/>
            <a:ext cx="93610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Ευθύγραμμο βέλος σύνδεσης 16"/>
          <p:cNvCxnSpPr/>
          <p:nvPr/>
        </p:nvCxnSpPr>
        <p:spPr>
          <a:xfrm flipV="1">
            <a:off x="2987824" y="1340768"/>
            <a:ext cx="0" cy="39604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Ευθύγραμμο βέλος σύνδεσης 18"/>
          <p:cNvCxnSpPr/>
          <p:nvPr/>
        </p:nvCxnSpPr>
        <p:spPr>
          <a:xfrm>
            <a:off x="2987824" y="1340768"/>
            <a:ext cx="100811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Ευθύγραμμο βέλος σύνδεσης 21"/>
          <p:cNvCxnSpPr/>
          <p:nvPr/>
        </p:nvCxnSpPr>
        <p:spPr>
          <a:xfrm>
            <a:off x="3995936" y="1340768"/>
            <a:ext cx="0" cy="39604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23528" y="2941493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800" dirty="0">
                <a:sym typeface="Wingdings 3"/>
              </a:rPr>
              <a:t></a:t>
            </a:r>
            <a:endParaRPr lang="el-GR" sz="4800" dirty="0"/>
          </a:p>
        </p:txBody>
      </p:sp>
    </p:spTree>
    <p:extLst>
      <p:ext uri="{BB962C8B-B14F-4D97-AF65-F5344CB8AC3E}">
        <p14:creationId xmlns:p14="http://schemas.microsoft.com/office/powerpoint/2010/main" val="1849638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Διασωση</a:t>
            </a:r>
            <a:r>
              <a:rPr lang="el-GR" dirty="0"/>
              <a:t> με </a:t>
            </a:r>
            <a:r>
              <a:rPr lang="el-GR" dirty="0" err="1"/>
              <a:t>ελικοπτερο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84784"/>
            <a:ext cx="6056312" cy="4845050"/>
          </a:xfrm>
        </p:spPr>
      </p:pic>
    </p:spTree>
    <p:extLst>
      <p:ext uri="{BB962C8B-B14F-4D97-AF65-F5344CB8AC3E}">
        <p14:creationId xmlns:p14="http://schemas.microsoft.com/office/powerpoint/2010/main" val="24560762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16672"/>
          </a:xfrm>
        </p:spPr>
        <p:txBody>
          <a:bodyPr>
            <a:normAutofit fontScale="90000"/>
          </a:bodyPr>
          <a:lstStyle/>
          <a:p>
            <a:r>
              <a:rPr lang="el-GR" dirty="0" err="1"/>
              <a:t>Ικανοτητεσ</a:t>
            </a:r>
            <a:r>
              <a:rPr lang="el-GR" dirty="0"/>
              <a:t> </a:t>
            </a:r>
            <a:r>
              <a:rPr lang="el-GR" dirty="0" err="1"/>
              <a:t>ελικοπτερου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7544" y="980728"/>
            <a:ext cx="7239000" cy="1963600"/>
          </a:xfrm>
        </p:spPr>
        <p:txBody>
          <a:bodyPr/>
          <a:lstStyle/>
          <a:p>
            <a:r>
              <a:rPr lang="el-GR" dirty="0"/>
              <a:t>Ακτίνα ενέργειας ελικοπτέρου 50-300νμ.</a:t>
            </a:r>
          </a:p>
          <a:p>
            <a:r>
              <a:rPr lang="el-GR" dirty="0"/>
              <a:t>Ανυψωτική ικανότητα 1-15 άτομα.</a:t>
            </a:r>
          </a:p>
          <a:p>
            <a:r>
              <a:rPr lang="el-GR" dirty="0"/>
              <a:t>Ακτίνα ενέργειας </a:t>
            </a:r>
            <a:r>
              <a:rPr lang="en-US" dirty="0"/>
              <a:t>super puma 800</a:t>
            </a:r>
            <a:r>
              <a:rPr lang="el-GR" dirty="0" err="1"/>
              <a:t>νμ</a:t>
            </a:r>
            <a:r>
              <a:rPr lang="el-GR" dirty="0"/>
              <a:t>.</a:t>
            </a:r>
          </a:p>
          <a:p>
            <a:r>
              <a:rPr lang="el-GR" dirty="0"/>
              <a:t>Ανυψωτική ικανότητα 40 άτομα.</a:t>
            </a:r>
          </a:p>
          <a:p>
            <a:endParaRPr lang="el-GR" dirty="0"/>
          </a:p>
        </p:txBody>
      </p:sp>
      <p:sp>
        <p:nvSpPr>
          <p:cNvPr id="4" name="Τίτλος 1"/>
          <p:cNvSpPr txBox="1">
            <a:spLocks/>
          </p:cNvSpPr>
          <p:nvPr/>
        </p:nvSpPr>
        <p:spPr>
          <a:xfrm>
            <a:off x="323528" y="2996952"/>
            <a:ext cx="7239000" cy="516672"/>
          </a:xfrm>
          <a:prstGeom prst="rect">
            <a:avLst/>
          </a:prstGeom>
        </p:spPr>
        <p:txBody>
          <a:bodyPr vert="horz" lIns="45720" tIns="0" rIns="45720" bIns="0" anchor="b" anchorCtr="0"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l-GR" dirty="0" err="1"/>
              <a:t>Επικοινωνια</a:t>
            </a:r>
            <a:r>
              <a:rPr lang="el-GR" dirty="0"/>
              <a:t> με </a:t>
            </a:r>
            <a:r>
              <a:rPr lang="el-GR" dirty="0" err="1"/>
              <a:t>ελικοπτερο</a:t>
            </a:r>
            <a:endParaRPr lang="el-GR" dirty="0"/>
          </a:p>
        </p:txBody>
      </p:sp>
      <p:sp>
        <p:nvSpPr>
          <p:cNvPr id="5" name="Θέση περιεχομένου 2"/>
          <p:cNvSpPr txBox="1">
            <a:spLocks/>
          </p:cNvSpPr>
          <p:nvPr/>
        </p:nvSpPr>
        <p:spPr>
          <a:xfrm>
            <a:off x="539552" y="3789040"/>
            <a:ext cx="7239000" cy="1963600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l-GR" dirty="0"/>
              <a:t>Συχνότητες 2187,5</a:t>
            </a:r>
            <a:r>
              <a:rPr lang="en-US" dirty="0"/>
              <a:t> </a:t>
            </a:r>
            <a:r>
              <a:rPr lang="en-US" dirty="0" err="1"/>
              <a:t>khz</a:t>
            </a:r>
            <a:r>
              <a:rPr lang="en-US" dirty="0"/>
              <a:t> - 156,3 </a:t>
            </a:r>
            <a:r>
              <a:rPr lang="en-US" dirty="0" err="1"/>
              <a:t>Mhz</a:t>
            </a:r>
            <a:r>
              <a:rPr lang="en-US" dirty="0"/>
              <a:t> - 156,8 </a:t>
            </a:r>
            <a:r>
              <a:rPr lang="en-US" dirty="0" err="1"/>
              <a:t>Mhz</a:t>
            </a:r>
            <a:r>
              <a:rPr lang="en-US" dirty="0"/>
              <a:t> - 121,5 </a:t>
            </a:r>
            <a:r>
              <a:rPr lang="en-US" dirty="0" err="1"/>
              <a:t>Mhz</a:t>
            </a:r>
            <a:r>
              <a:rPr lang="en-US" dirty="0"/>
              <a:t> – 123,1 </a:t>
            </a:r>
            <a:r>
              <a:rPr lang="en-US" dirty="0" err="1"/>
              <a:t>Mhz</a:t>
            </a:r>
            <a:r>
              <a:rPr lang="en-US" dirty="0"/>
              <a:t> – 656,8 Mhz.</a:t>
            </a:r>
          </a:p>
          <a:p>
            <a:r>
              <a:rPr lang="el-GR" dirty="0"/>
              <a:t>Μέσω παράκτιου σταθμού.</a:t>
            </a:r>
          </a:p>
          <a:p>
            <a:r>
              <a:rPr lang="el-GR" dirty="0"/>
              <a:t>Φανό σημάτων βάσει του διεθνούς κώδικα σημάτων.</a:t>
            </a:r>
          </a:p>
        </p:txBody>
      </p:sp>
    </p:spTree>
    <p:extLst>
      <p:ext uri="{BB962C8B-B14F-4D97-AF65-F5344CB8AC3E}">
        <p14:creationId xmlns:p14="http://schemas.microsoft.com/office/powerpoint/2010/main" val="4141599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95536" y="-243408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el-GR" dirty="0" err="1"/>
              <a:t>Προετοιμασια</a:t>
            </a:r>
            <a:r>
              <a:rPr lang="el-GR" dirty="0"/>
              <a:t> για </a:t>
            </a:r>
            <a:r>
              <a:rPr lang="el-GR" dirty="0" err="1"/>
              <a:t>ελικοπτερο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79512" y="1124744"/>
            <a:ext cx="7848872" cy="4846320"/>
          </a:xfrm>
        </p:spPr>
        <p:txBody>
          <a:bodyPr>
            <a:normAutofit fontScale="92500" lnSpcReduction="20000"/>
          </a:bodyPr>
          <a:lstStyle/>
          <a:p>
            <a:r>
              <a:rPr lang="el-GR" dirty="0"/>
              <a:t>Καθαρισμός του χώρου από εμπόδια και σκουπίδια.</a:t>
            </a:r>
          </a:p>
          <a:p>
            <a:r>
              <a:rPr lang="el-GR" dirty="0"/>
              <a:t>Αποστράγγιση χώρου από νερά για να αποφευχθεί κίνδυνος ηλεκτροπληξίας από τον στατικό ηλεκτρισμό.</a:t>
            </a:r>
          </a:p>
          <a:p>
            <a:r>
              <a:rPr lang="el-GR" dirty="0"/>
              <a:t>Φωτισμός χώρου και εμποδίων.</a:t>
            </a:r>
          </a:p>
          <a:p>
            <a:r>
              <a:rPr lang="el-GR" dirty="0"/>
              <a:t>Ασφάλιση αντικειμένων, σχοινιών λόγω του ισχυρού ρεύματος αέρα που προκαλεί το ελικόπτερο. </a:t>
            </a:r>
          </a:p>
          <a:p>
            <a:r>
              <a:rPr lang="el-GR" dirty="0"/>
              <a:t>Φορητός εξοπλισμός πυρόσβεσης σε ετοιμότητα.</a:t>
            </a:r>
          </a:p>
          <a:p>
            <a:r>
              <a:rPr lang="el-GR" dirty="0"/>
              <a:t>Πυροσβέστης σε ετοιμότητα.</a:t>
            </a:r>
          </a:p>
          <a:p>
            <a:r>
              <a:rPr lang="el-GR" dirty="0"/>
              <a:t>Αποφόρτιση γάντζου πριν γίνει επαφή με το πλοίο.</a:t>
            </a:r>
          </a:p>
          <a:p>
            <a:r>
              <a:rPr lang="el-GR" dirty="0"/>
              <a:t>Προσοχή να μην μπλεχτεί ο γάντζος κατά την διαδικασία.</a:t>
            </a:r>
            <a:endParaRPr lang="en-US" dirty="0"/>
          </a:p>
          <a:p>
            <a:r>
              <a:rPr lang="el-GR" dirty="0" err="1"/>
              <a:t>Ανεμοδούρι</a:t>
            </a:r>
            <a:r>
              <a:rPr lang="el-GR"/>
              <a:t>.</a:t>
            </a: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928708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Σηματα</a:t>
            </a:r>
            <a:r>
              <a:rPr lang="el-GR" dirty="0"/>
              <a:t> </a:t>
            </a:r>
            <a:r>
              <a:rPr lang="el-GR" dirty="0" err="1"/>
              <a:t>ανυψωσησ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7544" y="2276872"/>
            <a:ext cx="7239000" cy="4846320"/>
          </a:xfrm>
        </p:spPr>
        <p:txBody>
          <a:bodyPr/>
          <a:lstStyle/>
          <a:p>
            <a:r>
              <a:rPr lang="el-GR" u="sng" dirty="0"/>
              <a:t>Μην υψώνεται</a:t>
            </a:r>
            <a:r>
              <a:rPr lang="en-US" dirty="0"/>
              <a:t>: </a:t>
            </a:r>
            <a:r>
              <a:rPr lang="el-GR" dirty="0"/>
              <a:t>βραχίονες τεντωμένοι οριζόντια, δάχτυλα σφιγμένα, αντίχειρες προς τα κάτω. </a:t>
            </a:r>
          </a:p>
          <a:p>
            <a:r>
              <a:rPr lang="el-GR" u="sng" dirty="0"/>
              <a:t>Υψώστε</a:t>
            </a:r>
            <a:r>
              <a:rPr lang="en-US" dirty="0"/>
              <a:t>: </a:t>
            </a:r>
            <a:r>
              <a:rPr lang="el-GR" dirty="0"/>
              <a:t> βραχίονες υψωμένοι, δάχτυλα προς τα πάνω.</a:t>
            </a:r>
          </a:p>
          <a:p>
            <a:endParaRPr lang="el-GR" dirty="0"/>
          </a:p>
          <a:p>
            <a:pPr marL="0" indent="0">
              <a:buNone/>
            </a:pPr>
            <a:r>
              <a:rPr lang="el-GR" dirty="0">
                <a:solidFill>
                  <a:srgbClr val="FF0000"/>
                </a:solidFill>
              </a:rPr>
              <a:t>Προσοχή υπεύθυνος της διαδικασίας διάσωσης είναι ο πλοίαρχος.</a:t>
            </a:r>
          </a:p>
        </p:txBody>
      </p:sp>
    </p:spTree>
    <p:extLst>
      <p:ext uri="{BB962C8B-B14F-4D97-AF65-F5344CB8AC3E}">
        <p14:creationId xmlns:p14="http://schemas.microsoft.com/office/powerpoint/2010/main" val="4450610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Μεσα</a:t>
            </a:r>
            <a:r>
              <a:rPr lang="el-GR" dirty="0"/>
              <a:t> </a:t>
            </a:r>
            <a:r>
              <a:rPr lang="el-GR" dirty="0" err="1"/>
              <a:t>ανυψωσησ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err="1"/>
              <a:t>Αρτάνη</a:t>
            </a:r>
            <a:r>
              <a:rPr lang="el-GR" dirty="0"/>
              <a:t> διάσωσης.</a:t>
            </a:r>
          </a:p>
          <a:p>
            <a:r>
              <a:rPr lang="el-GR" dirty="0"/>
              <a:t>Καλάθι διάσωσης.</a:t>
            </a:r>
          </a:p>
          <a:p>
            <a:r>
              <a:rPr lang="el-GR" dirty="0"/>
              <a:t>Δίχτυ διάσωσης.</a:t>
            </a:r>
          </a:p>
          <a:p>
            <a:r>
              <a:rPr lang="el-GR" dirty="0"/>
              <a:t>Φορείο διάσωσης.</a:t>
            </a:r>
          </a:p>
          <a:p>
            <a:r>
              <a:rPr lang="el-GR" dirty="0"/>
              <a:t>Κάθισμα διάσωσης.</a:t>
            </a:r>
          </a:p>
        </p:txBody>
      </p:sp>
    </p:spTree>
    <p:extLst>
      <p:ext uri="{BB962C8B-B14F-4D97-AF65-F5344CB8AC3E}">
        <p14:creationId xmlns:p14="http://schemas.microsoft.com/office/powerpoint/2010/main" val="9065199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Καλαθι</a:t>
            </a:r>
            <a:r>
              <a:rPr lang="el-GR" dirty="0"/>
              <a:t> </a:t>
            </a:r>
            <a:r>
              <a:rPr lang="el-GR" dirty="0" err="1"/>
              <a:t>ανυψωσησ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70" y="1609725"/>
            <a:ext cx="6902060" cy="4846638"/>
          </a:xfrm>
        </p:spPr>
      </p:pic>
    </p:spTree>
    <p:extLst>
      <p:ext uri="{BB962C8B-B14F-4D97-AF65-F5344CB8AC3E}">
        <p14:creationId xmlns:p14="http://schemas.microsoft.com/office/powerpoint/2010/main" val="1563651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Αρτανη</a:t>
            </a:r>
            <a:r>
              <a:rPr lang="el-GR" dirty="0"/>
              <a:t> </a:t>
            </a:r>
            <a:r>
              <a:rPr lang="el-GR" dirty="0" err="1"/>
              <a:t>ανυψωσησ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09" y="1700808"/>
            <a:ext cx="6856547" cy="4896544"/>
          </a:xfrm>
        </p:spPr>
      </p:pic>
    </p:spTree>
    <p:extLst>
      <p:ext uri="{BB962C8B-B14F-4D97-AF65-F5344CB8AC3E}">
        <p14:creationId xmlns:p14="http://schemas.microsoft.com/office/powerpoint/2010/main" val="7321438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Φορειο</a:t>
            </a:r>
            <a:r>
              <a:rPr lang="el-GR" dirty="0"/>
              <a:t> </a:t>
            </a:r>
            <a:r>
              <a:rPr lang="el-GR" dirty="0" err="1"/>
              <a:t>ανυψωσησ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45" y="1700808"/>
            <a:ext cx="7391008" cy="4896543"/>
          </a:xfrm>
        </p:spPr>
      </p:pic>
    </p:spTree>
    <p:extLst>
      <p:ext uri="{BB962C8B-B14F-4D97-AF65-F5344CB8AC3E}">
        <p14:creationId xmlns:p14="http://schemas.microsoft.com/office/powerpoint/2010/main" val="2842825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-243408"/>
            <a:ext cx="7239000" cy="1143000"/>
          </a:xfrm>
        </p:spPr>
        <p:txBody>
          <a:bodyPr>
            <a:normAutofit/>
          </a:bodyPr>
          <a:lstStyle/>
          <a:p>
            <a:r>
              <a:rPr lang="el-GR" dirty="0"/>
              <a:t>ΛΕΜΒΟΙ ΔΙΑΣΩΣΗΣ</a:t>
            </a:r>
          </a:p>
        </p:txBody>
      </p:sp>
      <p:pic>
        <p:nvPicPr>
          <p:cNvPr id="4" name="3 - Θέση περιεχομένου" descr="inshore_lifeboat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196752"/>
            <a:ext cx="4355564" cy="3412976"/>
          </a:xfrm>
        </p:spPr>
      </p:pic>
      <p:pic>
        <p:nvPicPr>
          <p:cNvPr id="5" name="4 - Εικόνα" descr="Sell_fast_rescue_boa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196752"/>
            <a:ext cx="4149183" cy="2160240"/>
          </a:xfrm>
          <a:prstGeom prst="rect">
            <a:avLst/>
          </a:prstGeom>
        </p:spPr>
      </p:pic>
      <p:pic>
        <p:nvPicPr>
          <p:cNvPr id="6" name="5 - Εικόνα" descr="rnli-lifeboat-lough-re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3429000"/>
            <a:ext cx="4212326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5859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ΜΕΣΑ ΡΑΔΙΟΕΝΤΟΠΙΣΜΟΥ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EPIRB (Emergency Position Indicating Radio Beacon).</a:t>
            </a:r>
            <a:endParaRPr lang="el-GR" dirty="0"/>
          </a:p>
          <a:p>
            <a:pPr>
              <a:buNone/>
            </a:pPr>
            <a:endParaRPr lang="en-US" dirty="0"/>
          </a:p>
          <a:p>
            <a:r>
              <a:rPr lang="en-US" dirty="0"/>
              <a:t>SART ( Search and </a:t>
            </a:r>
            <a:r>
              <a:rPr lang="en-US" dirty="0" err="1"/>
              <a:t>Resque</a:t>
            </a:r>
            <a:r>
              <a:rPr lang="en-US" dirty="0"/>
              <a:t> Transponder)</a:t>
            </a:r>
            <a:endParaRPr lang="el-GR" dirty="0"/>
          </a:p>
          <a:p>
            <a:pPr>
              <a:buNone/>
            </a:pPr>
            <a:endParaRPr lang="en-US" dirty="0"/>
          </a:p>
          <a:p>
            <a:r>
              <a:rPr lang="en-US" dirty="0"/>
              <a:t>VHF GMDSS</a:t>
            </a:r>
            <a:endParaRPr lang="el-GR" dirty="0"/>
          </a:p>
          <a:p>
            <a:pPr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31092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ΣΥΣΤΗΜΑ </a:t>
            </a:r>
            <a:r>
              <a:rPr lang="en-US" dirty="0"/>
              <a:t>COSPAS SARSAT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7859216" cy="47091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2000" dirty="0"/>
              <a:t>Η συσκευή </a:t>
            </a:r>
            <a:r>
              <a:rPr lang="en-US" sz="2000" dirty="0"/>
              <a:t>EPIRB </a:t>
            </a:r>
            <a:r>
              <a:rPr lang="el-GR" sz="2000" dirty="0"/>
              <a:t>λειτουργεί μέσω των συστημάτων δορυφόρων </a:t>
            </a:r>
            <a:r>
              <a:rPr lang="en-US" sz="2000" dirty="0"/>
              <a:t>COSPAS SARSAT.</a:t>
            </a:r>
          </a:p>
        </p:txBody>
      </p:sp>
      <p:pic>
        <p:nvPicPr>
          <p:cNvPr id="4" name="3 - Εικόνα" descr="combinedleogeowithinsatmsggoe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392" y="2595121"/>
            <a:ext cx="7488832" cy="385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97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ΚΑΛΥΨΗ ΣΥΣΤΗΜΑΤΟΣ</a:t>
            </a:r>
          </a:p>
        </p:txBody>
      </p:sp>
      <p:pic>
        <p:nvPicPr>
          <p:cNvPr id="4" name="3 - Θέση περιεχομένου" descr="StarFire Satellite Coverage 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412776"/>
            <a:ext cx="4536504" cy="4708525"/>
          </a:xfrm>
        </p:spPr>
      </p:pic>
      <p:sp>
        <p:nvSpPr>
          <p:cNvPr id="5" name="4 - TextBox"/>
          <p:cNvSpPr txBox="1"/>
          <p:nvPr/>
        </p:nvSpPr>
        <p:spPr>
          <a:xfrm>
            <a:off x="395536" y="6309320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ΔΟΡΥΦΟΡΟΙ</a:t>
            </a:r>
            <a:r>
              <a:rPr lang="en-US" dirty="0"/>
              <a:t> </a:t>
            </a:r>
            <a:r>
              <a:rPr lang="el-GR" dirty="0"/>
              <a:t> ΙΝΜΑ</a:t>
            </a:r>
            <a:r>
              <a:rPr lang="en-US" dirty="0"/>
              <a:t>RSAT (GEOSAR)</a:t>
            </a:r>
            <a:endParaRPr lang="el-GR" dirty="0"/>
          </a:p>
        </p:txBody>
      </p:sp>
      <p:pic>
        <p:nvPicPr>
          <p:cNvPr id="6" name="5 - Εικόνα" descr="300px-LEOSAR_footprin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7" y="1412776"/>
            <a:ext cx="4110191" cy="3096344"/>
          </a:xfrm>
          <a:prstGeom prst="rect">
            <a:avLst/>
          </a:prstGeom>
        </p:spPr>
      </p:pic>
      <p:sp>
        <p:nvSpPr>
          <p:cNvPr id="7" name="6 - TextBox"/>
          <p:cNvSpPr txBox="1"/>
          <p:nvPr/>
        </p:nvSpPr>
        <p:spPr>
          <a:xfrm>
            <a:off x="5004048" y="4725144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ΔΟΡΥΦΟΡΟΙ </a:t>
            </a:r>
            <a:r>
              <a:rPr lang="en-US" dirty="0"/>
              <a:t>COSPAS SARSAT (LEOSAR)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171266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ΔΙΑΔΙΚΑΣΙΑ ΕΝΤΟΠΙΣΜΟΥ</a:t>
            </a:r>
          </a:p>
        </p:txBody>
      </p:sp>
      <p:pic>
        <p:nvPicPr>
          <p:cNvPr id="4" name="3 - Θέση περιεχομένου" descr="Cospas-sarsat-image_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412776"/>
            <a:ext cx="6768752" cy="5069043"/>
          </a:xfrm>
        </p:spPr>
      </p:pic>
    </p:spTree>
    <p:extLst>
      <p:ext uri="{BB962C8B-B14F-4D97-AF65-F5344CB8AC3E}">
        <p14:creationId xmlns:p14="http://schemas.microsoft.com/office/powerpoint/2010/main" val="40717506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ΤΥΠΟΙ </a:t>
            </a:r>
            <a:r>
              <a:rPr lang="en-US" dirty="0"/>
              <a:t>EPIRB</a:t>
            </a:r>
            <a:endParaRPr lang="el-GR" dirty="0"/>
          </a:p>
        </p:txBody>
      </p:sp>
      <p:pic>
        <p:nvPicPr>
          <p:cNvPr id="4" name="3 - Θέση περιεχομένου" descr="ship-epirb-22206-4136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484784"/>
            <a:ext cx="3000249" cy="4708525"/>
          </a:xfrm>
        </p:spPr>
      </p:pic>
      <p:sp>
        <p:nvSpPr>
          <p:cNvPr id="5" name="4 - TextBox"/>
          <p:cNvSpPr txBox="1"/>
          <p:nvPr/>
        </p:nvSpPr>
        <p:spPr>
          <a:xfrm>
            <a:off x="539552" y="623731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ΜΑΝ</a:t>
            </a:r>
            <a:r>
              <a:rPr lang="en-US" dirty="0"/>
              <a:t>UAL</a:t>
            </a:r>
            <a:r>
              <a:rPr lang="el-GR" dirty="0"/>
              <a:t> </a:t>
            </a:r>
            <a:r>
              <a:rPr lang="en-US" dirty="0"/>
              <a:t>(X</a:t>
            </a:r>
            <a:r>
              <a:rPr lang="el-GR" dirty="0"/>
              <a:t>ΕΙΡΟΚΙΝΗΤΟ)</a:t>
            </a:r>
          </a:p>
        </p:txBody>
      </p:sp>
      <p:pic>
        <p:nvPicPr>
          <p:cNvPr id="6" name="5 - Εικόνα" descr="ACR-2846-EPIR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1484784"/>
            <a:ext cx="3240360" cy="4680520"/>
          </a:xfrm>
          <a:prstGeom prst="rect">
            <a:avLst/>
          </a:prstGeom>
        </p:spPr>
      </p:pic>
      <p:sp>
        <p:nvSpPr>
          <p:cNvPr id="7" name="6 - TextBox"/>
          <p:cNvSpPr txBox="1"/>
          <p:nvPr/>
        </p:nvSpPr>
        <p:spPr>
          <a:xfrm>
            <a:off x="5436096" y="6309320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AUTO (AYTOMATO)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780008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ΧΑΡΑΚΤΗΡΙΣΤΙΚΑ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i="1" u="sng" dirty="0"/>
              <a:t>EPIRB COSPAS SARSAT</a:t>
            </a:r>
          </a:p>
          <a:p>
            <a:r>
              <a:rPr lang="el-GR" dirty="0"/>
              <a:t>Εκπέμπει για ½ του δευτέρου ανά 50 δεύτερα στα 406 </a:t>
            </a:r>
            <a:r>
              <a:rPr lang="en-US" dirty="0" err="1"/>
              <a:t>Mhz</a:t>
            </a:r>
            <a:r>
              <a:rPr lang="el-GR" dirty="0"/>
              <a:t>. Εντοπισμός γίνεται μέσω του φαινομένου </a:t>
            </a:r>
            <a:r>
              <a:rPr lang="en-US" dirty="0" err="1"/>
              <a:t>doppler</a:t>
            </a:r>
            <a:r>
              <a:rPr lang="el-GR" dirty="0"/>
              <a:t> (τροχιά δορυφόρου)</a:t>
            </a:r>
            <a:r>
              <a:rPr lang="en-US" dirty="0"/>
              <a:t>.</a:t>
            </a:r>
            <a:endParaRPr lang="el-GR" dirty="0"/>
          </a:p>
          <a:p>
            <a:r>
              <a:rPr lang="el-GR" dirty="0"/>
              <a:t>Καθυστέρηση από μερικά λεπτά </a:t>
            </a:r>
            <a:r>
              <a:rPr lang="el-GR" dirty="0" err="1"/>
              <a:t>εώς</a:t>
            </a:r>
            <a:r>
              <a:rPr lang="el-GR" dirty="0"/>
              <a:t> και ώρες ανάλογα με την θέση του δορυφόρου.</a:t>
            </a:r>
          </a:p>
          <a:p>
            <a:pPr>
              <a:buNone/>
            </a:pPr>
            <a:r>
              <a:rPr lang="en-US" i="1" u="sng" dirty="0"/>
              <a:t>EPIRB INMARSAT </a:t>
            </a:r>
          </a:p>
          <a:p>
            <a:r>
              <a:rPr lang="el-GR" dirty="0"/>
              <a:t>Παγκόσμια κάλυψη εκτός των πολικών περιοχών.</a:t>
            </a:r>
          </a:p>
          <a:p>
            <a:r>
              <a:rPr lang="el-GR" dirty="0"/>
              <a:t>Διαθέτει ενσωματωμένο </a:t>
            </a:r>
            <a:r>
              <a:rPr lang="en-US" dirty="0"/>
              <a:t>GPS</a:t>
            </a:r>
            <a:r>
              <a:rPr lang="el-GR" dirty="0"/>
              <a:t>, οπότε δίνει στίγμα ακριβείας (133 μέτρα) άμεσα.</a:t>
            </a:r>
          </a:p>
          <a:p>
            <a:r>
              <a:rPr lang="el-GR" dirty="0"/>
              <a:t>Αυτονομία μπαταρίας </a:t>
            </a:r>
            <a:r>
              <a:rPr lang="en-US"/>
              <a:t>48</a:t>
            </a:r>
            <a:r>
              <a:rPr lang="el-GR"/>
              <a:t> </a:t>
            </a:r>
            <a:r>
              <a:rPr lang="el-GR" dirty="0"/>
              <a:t>ώρες.</a:t>
            </a:r>
          </a:p>
        </p:txBody>
      </p:sp>
    </p:spTree>
    <p:extLst>
      <p:ext uri="{BB962C8B-B14F-4D97-AF65-F5344CB8AC3E}">
        <p14:creationId xmlns:p14="http://schemas.microsoft.com/office/powerpoint/2010/main" val="26394787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SART (</a:t>
            </a:r>
            <a:r>
              <a:rPr lang="el-GR" dirty="0"/>
              <a:t>ΑΝΑΚΛΑΣΤΗΡΑΣ </a:t>
            </a:r>
            <a:r>
              <a:rPr lang="en-US" dirty="0"/>
              <a:t>RADAR)</a:t>
            </a:r>
            <a:endParaRPr lang="el-GR" dirty="0"/>
          </a:p>
        </p:txBody>
      </p:sp>
      <p:pic>
        <p:nvPicPr>
          <p:cNvPr id="4" name="3 - Θέση περιεχομένου" descr="sart-100-44376-31138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556792"/>
            <a:ext cx="2808312" cy="4578770"/>
          </a:xfrm>
        </p:spPr>
      </p:pic>
      <p:sp>
        <p:nvSpPr>
          <p:cNvPr id="5" name="4 - TextBox"/>
          <p:cNvSpPr txBox="1"/>
          <p:nvPr/>
        </p:nvSpPr>
        <p:spPr>
          <a:xfrm>
            <a:off x="3203848" y="1556792"/>
            <a:ext cx="53285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dirty="0"/>
              <a:t>  </a:t>
            </a:r>
            <a:r>
              <a:rPr lang="el-GR" sz="2400" dirty="0"/>
              <a:t>Στο πλοίο υπάρχουν 2 συσκευές τοποθετημένες στις δύο πλευρές της γέφυρας του πλοίου.</a:t>
            </a:r>
          </a:p>
          <a:p>
            <a:pPr>
              <a:buFont typeface="Arial" pitchFamily="34" charset="0"/>
              <a:buChar char="•"/>
            </a:pPr>
            <a:r>
              <a:rPr lang="el-GR" sz="2400" dirty="0"/>
              <a:t>  Τις συσκευές αυτές μεταφέρουν στα σωστικά μέσα συγκεκριμένα άτομα  βάσει των προσωπικών τους καθηκόντων.</a:t>
            </a:r>
          </a:p>
          <a:p>
            <a:pPr>
              <a:buFont typeface="Arial" pitchFamily="34" charset="0"/>
              <a:buChar char="•"/>
            </a:pPr>
            <a:r>
              <a:rPr lang="el-GR" sz="2400" dirty="0"/>
              <a:t>  Όταν ενεργοποιηθούν παρέχουν την θέση τους βοηθώντας τους </a:t>
            </a:r>
            <a:r>
              <a:rPr lang="el-GR" sz="2400" dirty="0" err="1"/>
              <a:t>διασώστες</a:t>
            </a:r>
            <a:r>
              <a:rPr lang="el-GR" sz="2400" dirty="0"/>
              <a:t> στον εντοπισμό.</a:t>
            </a:r>
          </a:p>
          <a:p>
            <a:pPr>
              <a:buFont typeface="Arial" pitchFamily="34" charset="0"/>
              <a:buChar char="•"/>
            </a:pPr>
            <a:r>
              <a:rPr lang="el-GR" sz="2400" dirty="0"/>
              <a:t>Έχουν αυτονομία μπαταρίας 96 ώρες.</a:t>
            </a:r>
            <a:endParaRPr lang="en-US" sz="2400" dirty="0"/>
          </a:p>
          <a:p>
            <a:pPr>
              <a:buFont typeface="Arial" pitchFamily="34" charset="0"/>
              <a:buChar char="•"/>
            </a:pPr>
            <a:r>
              <a:rPr lang="el-GR" sz="2400" dirty="0"/>
              <a:t>Εμβέλεια εντοπισμού από αεροσκάφη 40 </a:t>
            </a:r>
            <a:r>
              <a:rPr lang="el-GR" sz="2400" dirty="0" err="1"/>
              <a:t>ν.μ</a:t>
            </a:r>
            <a:r>
              <a:rPr lang="el-GR" sz="2400" dirty="0"/>
              <a:t>. από 30.000 πόδια ύψος.</a:t>
            </a:r>
          </a:p>
        </p:txBody>
      </p:sp>
    </p:spTree>
    <p:extLst>
      <p:ext uri="{BB962C8B-B14F-4D97-AF65-F5344CB8AC3E}">
        <p14:creationId xmlns:p14="http://schemas.microsoft.com/office/powerpoint/2010/main" val="31816412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l-GR" dirty="0"/>
              <a:t>ΤΡΟΠΟΣ ΛΕΙΤΟΥΡΓΙΑΣ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95536" y="548680"/>
            <a:ext cx="8229600" cy="4709160"/>
          </a:xfrm>
        </p:spPr>
        <p:txBody>
          <a:bodyPr/>
          <a:lstStyle/>
          <a:p>
            <a:r>
              <a:rPr lang="el-GR" sz="1800" dirty="0"/>
              <a:t>Με την ενεργοποίηση του αντανακλά και ενισχύει την σάρωση των </a:t>
            </a:r>
            <a:r>
              <a:rPr lang="en-US" sz="1800" dirty="0"/>
              <a:t>radar </a:t>
            </a:r>
            <a:endParaRPr lang="el-GR" sz="1800" dirty="0"/>
          </a:p>
          <a:p>
            <a:pPr>
              <a:buNone/>
            </a:pPr>
            <a:r>
              <a:rPr lang="en-US" sz="1800" dirty="0"/>
              <a:t>x-band (9 </a:t>
            </a:r>
            <a:r>
              <a:rPr lang="en-US" sz="1800" dirty="0" err="1"/>
              <a:t>Ghz</a:t>
            </a:r>
            <a:r>
              <a:rPr lang="en-US" sz="1800" dirty="0"/>
              <a:t>)</a:t>
            </a:r>
            <a:r>
              <a:rPr lang="el-GR" sz="1800" dirty="0"/>
              <a:t>, παρέχοντας την ακριβή θέση του στην οθόνη τους.</a:t>
            </a:r>
          </a:p>
          <a:p>
            <a:pPr>
              <a:buNone/>
            </a:pPr>
            <a:endParaRPr lang="el-GR" dirty="0"/>
          </a:p>
        </p:txBody>
      </p:sp>
      <p:pic>
        <p:nvPicPr>
          <p:cNvPr id="4" name="3 - Εικόνα" descr="Radar SART sign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412776"/>
            <a:ext cx="4375292" cy="4248472"/>
          </a:xfrm>
          <a:prstGeom prst="rect">
            <a:avLst/>
          </a:prstGeom>
        </p:spPr>
      </p:pic>
      <p:pic>
        <p:nvPicPr>
          <p:cNvPr id="5" name="4 - Εικόνα" descr="sartamenos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412776"/>
            <a:ext cx="4329603" cy="4237484"/>
          </a:xfrm>
          <a:prstGeom prst="rect">
            <a:avLst/>
          </a:prstGeom>
        </p:spPr>
      </p:pic>
      <p:sp>
        <p:nvSpPr>
          <p:cNvPr id="6" name="5 - TextBox"/>
          <p:cNvSpPr txBox="1"/>
          <p:nvPr/>
        </p:nvSpPr>
        <p:spPr>
          <a:xfrm>
            <a:off x="251520" y="602128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12 τελείες σε σειρά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4860032" y="6021288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Ομόκεντροι κύκλοι</a:t>
            </a:r>
          </a:p>
        </p:txBody>
      </p:sp>
    </p:spTree>
    <p:extLst>
      <p:ext uri="{BB962C8B-B14F-4D97-AF65-F5344CB8AC3E}">
        <p14:creationId xmlns:p14="http://schemas.microsoft.com/office/powerpoint/2010/main" val="2206771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ΠΡΟΔΙΑΓΡΑΦΕΣ ΛΕΜΒΩΝ ΔΙΑΣΩΣΗΣ 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Είναι άκαμπτου ή πνευστής κατασκευής ή συνδυασμός. </a:t>
            </a:r>
          </a:p>
          <a:p>
            <a:r>
              <a:rPr lang="el-GR" dirty="0"/>
              <a:t>Έχουν επάρκεια κινήσεων και ελιγμών σε θαλασσοταραχή και αναπτύσσουν μεγάλη ταχύτητα.</a:t>
            </a:r>
          </a:p>
          <a:p>
            <a:r>
              <a:rPr lang="el-GR" dirty="0"/>
              <a:t>Έχουν μήκος από 3,8 </a:t>
            </a:r>
            <a:r>
              <a:rPr lang="el-GR" dirty="0" err="1"/>
              <a:t>εώς</a:t>
            </a:r>
            <a:r>
              <a:rPr lang="el-GR" dirty="0"/>
              <a:t> 8,5 μέτρα και μεταφορική ικανότητα 6 ατόμων.</a:t>
            </a:r>
          </a:p>
          <a:p>
            <a:r>
              <a:rPr lang="el-GR" dirty="0"/>
              <a:t>Πρόωση γίνεται με </a:t>
            </a:r>
            <a:r>
              <a:rPr lang="el-GR" dirty="0" err="1"/>
              <a:t>εσωλέμβια</a:t>
            </a:r>
            <a:r>
              <a:rPr lang="el-GR" dirty="0"/>
              <a:t> ή εξωλέμβια μηχανή πετρελαίου ή βενζίνης.</a:t>
            </a:r>
          </a:p>
          <a:p>
            <a:r>
              <a:rPr lang="el-GR" dirty="0" err="1"/>
              <a:t>Στοιβασία</a:t>
            </a:r>
            <a:r>
              <a:rPr lang="el-GR" dirty="0"/>
              <a:t> συνεχούς ετοιμότητας, καθαίρεση σε χρόνο όχι μεγαλύτερο από 5 λεπτά.</a:t>
            </a:r>
          </a:p>
          <a:p>
            <a:pPr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38778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ΑΡΙΘΜΟΣ ΛΕΜΒΩΝ ΔΙΑΣΩΣΗΣ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Επιβατικά 500 </a:t>
            </a:r>
            <a:r>
              <a:rPr lang="el-GR" dirty="0" err="1"/>
              <a:t>κοχ</a:t>
            </a:r>
            <a:r>
              <a:rPr lang="el-GR" dirty="0"/>
              <a:t> και πάνω, 1 λέμβος σε κάθε πλευρά του πλοίου.</a:t>
            </a:r>
          </a:p>
          <a:p>
            <a:r>
              <a:rPr lang="el-GR" dirty="0"/>
              <a:t>Επιβατικά κάτω από 500 </a:t>
            </a:r>
            <a:r>
              <a:rPr lang="el-GR" dirty="0" err="1"/>
              <a:t>κοχ</a:t>
            </a:r>
            <a:r>
              <a:rPr lang="el-GR" dirty="0"/>
              <a:t>, 1 λέμβο.</a:t>
            </a:r>
          </a:p>
          <a:p>
            <a:r>
              <a:rPr lang="el-GR" dirty="0"/>
              <a:t>Φορτηγά, 1 λέμβο.</a:t>
            </a:r>
          </a:p>
        </p:txBody>
      </p:sp>
    </p:spTree>
    <p:extLst>
      <p:ext uri="{BB962C8B-B14F-4D97-AF65-F5344CB8AC3E}">
        <p14:creationId xmlns:p14="http://schemas.microsoft.com/office/powerpoint/2010/main" val="2599980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l-GR" dirty="0"/>
              <a:t>ΕΦΟΔΙΑ ΤΑΧΥΠΛΟΟΥ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23528" y="764704"/>
            <a:ext cx="7715200" cy="5904656"/>
          </a:xfrm>
        </p:spPr>
        <p:txBody>
          <a:bodyPr>
            <a:normAutofit fontScale="85000" lnSpcReduction="10000"/>
          </a:bodyPr>
          <a:lstStyle/>
          <a:p>
            <a:r>
              <a:rPr lang="el-GR" sz="2000" dirty="0"/>
              <a:t>Επαρκή επιπλέοντα κουπιά για κίνηση σε ήρεμη θάλασσα.</a:t>
            </a:r>
          </a:p>
          <a:p>
            <a:r>
              <a:rPr lang="el-GR" sz="2000" dirty="0"/>
              <a:t>Μεταλλικοί ή ξύλινοι σκαρμοί.</a:t>
            </a:r>
          </a:p>
          <a:p>
            <a:r>
              <a:rPr lang="el-GR" sz="2000" dirty="0"/>
              <a:t>Μία επιπλέουσα χειραντλία.</a:t>
            </a:r>
          </a:p>
          <a:p>
            <a:r>
              <a:rPr lang="el-GR" sz="2000" dirty="0"/>
              <a:t>Πυξίδα σε πυξιδοθήκη.</a:t>
            </a:r>
          </a:p>
          <a:p>
            <a:r>
              <a:rPr lang="el-GR" sz="2000" dirty="0"/>
              <a:t>1 πλωτή άγκυρα με σχοινί τουλάχιστον 10 μέτρων.</a:t>
            </a:r>
          </a:p>
          <a:p>
            <a:r>
              <a:rPr lang="el-GR" sz="2000" dirty="0"/>
              <a:t>1 μπαρούμα μήκους ίσο με το διπλάσιο της απόστασης της θέσης </a:t>
            </a:r>
            <a:r>
              <a:rPr lang="el-GR" sz="2000" dirty="0" err="1"/>
              <a:t>στοιβασίας</a:t>
            </a:r>
            <a:r>
              <a:rPr lang="el-GR" sz="2000" dirty="0"/>
              <a:t> της λέμβου απ την ίσαλο ή 15 μέτρα οποιοδήποτε είναι το μεγαλύτερο. </a:t>
            </a:r>
          </a:p>
          <a:p>
            <a:r>
              <a:rPr lang="el-GR" sz="2000" dirty="0"/>
              <a:t>Σχοινί ρυμούλκησης που επιπλέει μήκους 50 μέτρων για ρυμούλκηση </a:t>
            </a:r>
            <a:r>
              <a:rPr lang="el-GR" sz="2000" dirty="0" err="1"/>
              <a:t>σχεδιών</a:t>
            </a:r>
            <a:r>
              <a:rPr lang="el-GR" sz="2000" dirty="0"/>
              <a:t>.</a:t>
            </a:r>
          </a:p>
          <a:p>
            <a:r>
              <a:rPr lang="el-GR" sz="2000" dirty="0"/>
              <a:t>Αδιάβροχο φακό ειδικό για σήματα </a:t>
            </a:r>
            <a:r>
              <a:rPr lang="en-US" sz="2000" dirty="0"/>
              <a:t>MORS </a:t>
            </a:r>
            <a:r>
              <a:rPr lang="el-GR" sz="2000" dirty="0"/>
              <a:t>με εφεδρικό λαμπτήρα και μπαταρίες.</a:t>
            </a:r>
          </a:p>
          <a:p>
            <a:r>
              <a:rPr lang="el-GR" sz="2000" dirty="0"/>
              <a:t>Πυροσβεστήρας.</a:t>
            </a:r>
          </a:p>
          <a:p>
            <a:r>
              <a:rPr lang="el-GR" sz="2000" dirty="0"/>
              <a:t>Προβολέας </a:t>
            </a:r>
            <a:r>
              <a:rPr lang="el-GR" sz="2000" dirty="0" err="1"/>
              <a:t>ερεύνης</a:t>
            </a:r>
            <a:r>
              <a:rPr lang="el-GR" sz="2000" dirty="0"/>
              <a:t> με δυνατότητα φωτισμού στην νύχτα για 3 ώρες.</a:t>
            </a:r>
          </a:p>
          <a:p>
            <a:r>
              <a:rPr lang="el-GR" sz="2000" dirty="0"/>
              <a:t>Σωσίβιο σημαντήρα (</a:t>
            </a:r>
            <a:r>
              <a:rPr lang="el-GR" sz="2000" dirty="0" err="1"/>
              <a:t>ορμίδιο</a:t>
            </a:r>
            <a:r>
              <a:rPr lang="el-GR" sz="2000" dirty="0"/>
              <a:t>) με σχοινί 30 μέτρων.</a:t>
            </a:r>
          </a:p>
          <a:p>
            <a:r>
              <a:rPr lang="el-GR" sz="2000" dirty="0"/>
              <a:t>Ανακλαστήρα </a:t>
            </a:r>
            <a:r>
              <a:rPr lang="en-US" sz="2000" dirty="0"/>
              <a:t>radar.</a:t>
            </a:r>
            <a:endParaRPr lang="el-GR" sz="2000" dirty="0"/>
          </a:p>
          <a:p>
            <a:r>
              <a:rPr lang="el-GR" sz="2000" dirty="0"/>
              <a:t>Θερμικές στολές για το 10% των επιβαινόντων ή δύο, όποιο είναι το μεγαλύτερο.</a:t>
            </a:r>
          </a:p>
          <a:p>
            <a:r>
              <a:rPr lang="el-GR" sz="2000" dirty="0"/>
              <a:t>1 γάντζο.</a:t>
            </a:r>
          </a:p>
          <a:p>
            <a:r>
              <a:rPr lang="el-GR" sz="2000" dirty="0"/>
              <a:t>1 μαχαίρι.</a:t>
            </a:r>
          </a:p>
        </p:txBody>
      </p:sp>
    </p:spTree>
    <p:extLst>
      <p:ext uri="{BB962C8B-B14F-4D97-AF65-F5344CB8AC3E}">
        <p14:creationId xmlns:p14="http://schemas.microsoft.com/office/powerpoint/2010/main" val="4093094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/>
              <a:t>Επιπλεον</a:t>
            </a:r>
            <a:r>
              <a:rPr lang="el-GR" dirty="0"/>
              <a:t> </a:t>
            </a:r>
            <a:r>
              <a:rPr lang="el-GR" dirty="0" err="1"/>
              <a:t>εξοπλισμοσ</a:t>
            </a:r>
            <a:r>
              <a:rPr lang="el-GR" dirty="0"/>
              <a:t> για </a:t>
            </a:r>
            <a:r>
              <a:rPr lang="el-GR" dirty="0" err="1"/>
              <a:t>φουσκωτα</a:t>
            </a:r>
            <a:r>
              <a:rPr lang="el-GR" dirty="0"/>
              <a:t> </a:t>
            </a:r>
            <a:r>
              <a:rPr lang="el-GR" dirty="0" err="1"/>
              <a:t>ταχυπλοα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/>
              <a:t>1 επιπλέων </a:t>
            </a:r>
            <a:r>
              <a:rPr lang="el-GR" dirty="0"/>
              <a:t>μαχαίρι ασφαλείας.</a:t>
            </a:r>
          </a:p>
          <a:p>
            <a:r>
              <a:rPr lang="el-GR" dirty="0"/>
              <a:t>2 σπόγγους.</a:t>
            </a:r>
          </a:p>
          <a:p>
            <a:r>
              <a:rPr lang="el-GR" dirty="0"/>
              <a:t>Χειροκίνητη αντλία αέρος.</a:t>
            </a:r>
          </a:p>
          <a:p>
            <a:r>
              <a:rPr lang="el-GR" dirty="0"/>
              <a:t>Κυτίο υλικών επιδιόρθωσης ζημιών φουσκωτού (επιθέματα).</a:t>
            </a:r>
          </a:p>
          <a:p>
            <a:r>
              <a:rPr lang="el-GR" dirty="0"/>
              <a:t>1 γάντζο ασφαλείας. </a:t>
            </a:r>
          </a:p>
        </p:txBody>
      </p:sp>
    </p:spTree>
    <p:extLst>
      <p:ext uri="{BB962C8B-B14F-4D97-AF65-F5344CB8AC3E}">
        <p14:creationId xmlns:p14="http://schemas.microsoft.com/office/powerpoint/2010/main" val="182549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Ιδιομορφιεσ</a:t>
            </a:r>
            <a:r>
              <a:rPr lang="el-GR" dirty="0"/>
              <a:t> </a:t>
            </a:r>
            <a:r>
              <a:rPr lang="el-GR" dirty="0" err="1"/>
              <a:t>ταχυπλοου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Όχι απότομη εκκίνηση.</a:t>
            </a:r>
          </a:p>
          <a:p>
            <a:r>
              <a:rPr lang="el-GR" dirty="0"/>
              <a:t>Όχι απότομες κλειστές στροφές με μεγάλη ταχύτητα.</a:t>
            </a:r>
          </a:p>
          <a:p>
            <a:r>
              <a:rPr lang="el-GR" dirty="0"/>
              <a:t>Ίση κατανομή βαρών και όχι μετακινήσεις στο ταχύπλοο.</a:t>
            </a:r>
          </a:p>
          <a:p>
            <a:r>
              <a:rPr lang="el-GR" dirty="0"/>
              <a:t>Ο μηχανισμός του </a:t>
            </a:r>
            <a:r>
              <a:rPr lang="en-US" dirty="0"/>
              <a:t>Quick Stop </a:t>
            </a:r>
            <a:r>
              <a:rPr lang="el-GR" dirty="0"/>
              <a:t>(αυτόματο σβήσιμο μηχανής) να είναι τοποθετημένο στη θέση του και δεμένο στην ζώνη/παπούτσι του χειριστή.</a:t>
            </a:r>
          </a:p>
          <a:p>
            <a:r>
              <a:rPr lang="el-GR" dirty="0"/>
              <a:t>2 τουλάχιστον χειριστές.</a:t>
            </a:r>
          </a:p>
          <a:p>
            <a:r>
              <a:rPr lang="el-GR" dirty="0"/>
              <a:t>Όχι απότομο </a:t>
            </a:r>
            <a:r>
              <a:rPr lang="el-GR" dirty="0" err="1"/>
              <a:t>κράτει</a:t>
            </a:r>
            <a:r>
              <a:rPr lang="el-G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7838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/>
              <a:t>Οδηγιεσ</a:t>
            </a:r>
            <a:r>
              <a:rPr lang="el-GR" dirty="0"/>
              <a:t> </a:t>
            </a:r>
            <a:r>
              <a:rPr lang="el-GR" dirty="0" err="1"/>
              <a:t>περισυλλογησ</a:t>
            </a:r>
            <a:r>
              <a:rPr lang="el-GR" dirty="0"/>
              <a:t> </a:t>
            </a:r>
            <a:r>
              <a:rPr lang="el-GR" dirty="0" err="1"/>
              <a:t>ναυαγου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Προσεγγίζουμε πάντοτε τον ναυαγό με την ελάχιστη </a:t>
            </a:r>
            <a:r>
              <a:rPr lang="el-GR" dirty="0" err="1"/>
              <a:t>πηδαλιουχίσιμη</a:t>
            </a:r>
            <a:r>
              <a:rPr lang="el-GR" dirty="0"/>
              <a:t> ταχύτητα για να αποφύγουμε να δημιουργήσουμε υψηλό κυματισμό ή να τραυματίσουμε τον ναυαγό με το σκάφος μας.</a:t>
            </a:r>
          </a:p>
          <a:p>
            <a:r>
              <a:rPr lang="el-GR" dirty="0"/>
              <a:t>Η προσέγγιση πρέπει να γίνεται ώστε ο ναυαγός να βρίσκεται στην υπήνεμη πλευρά του σκάφους και να προστατεύεται από τα κύματα.</a:t>
            </a:r>
          </a:p>
        </p:txBody>
      </p:sp>
    </p:spTree>
    <p:extLst>
      <p:ext uri="{BB962C8B-B14F-4D97-AF65-F5344CB8AC3E}">
        <p14:creationId xmlns:p14="http://schemas.microsoft.com/office/powerpoint/2010/main" val="32490075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Αφθονία">
  <a:themeElements>
    <a:clrScheme name="Αφθονία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Αφθονία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Αφθονία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1846</TotalTime>
  <Words>1130</Words>
  <Application>Microsoft Office PowerPoint</Application>
  <PresentationFormat>On-screen Show (4:3)</PresentationFormat>
  <Paragraphs>178</Paragraphs>
  <Slides>37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Trebuchet MS</vt:lpstr>
      <vt:lpstr>Wingdings</vt:lpstr>
      <vt:lpstr>Wingdings 2</vt:lpstr>
      <vt:lpstr>Αφθονία</vt:lpstr>
      <vt:lpstr>Packager Shell Object</vt:lpstr>
      <vt:lpstr>Ανωτερη εκπαιδευση στην χρηση ταχυπλοων λεμβων διασωσησ &amp; λεμβων διασωσησ STCW A-VI / 2.2</vt:lpstr>
      <vt:lpstr>ΔΙΕΘΝΕΙΣ ΝΑΥΤΙΛΙΑΚΕΣ ΣΥΜΒΑΣΕΙΣ ΚΑΙ ΟΡΓΑΝΙΣΜΟΙ</vt:lpstr>
      <vt:lpstr>ΛΕΜΒΟΙ ΔΙΑΣΩΣΗΣ</vt:lpstr>
      <vt:lpstr>ΠΡΟΔΙΑΓΡΑΦΕΣ ΛΕΜΒΩΝ ΔΙΑΣΩΣΗΣ </vt:lpstr>
      <vt:lpstr>ΑΡΙΘΜΟΣ ΛΕΜΒΩΝ ΔΙΑΣΩΣΗΣ</vt:lpstr>
      <vt:lpstr>ΕΦΟΔΙΑ ΤΑΧΥΠΛΟΟΥ</vt:lpstr>
      <vt:lpstr>Επιπλεον εξοπλισμοσ για φουσκωτα ταχυπλοα</vt:lpstr>
      <vt:lpstr>Ιδιομορφιεσ ταχυπλοου</vt:lpstr>
      <vt:lpstr>Οδηγιεσ περισυλλογησ ναυαγου</vt:lpstr>
      <vt:lpstr>MOB – Άνθρωπος στην θάλασσα</vt:lpstr>
      <vt:lpstr>ΠΡΟΣΟΧΗ ΣΤΗΝ ΤΑΧΥΤΗΤΑ ΤΟΥ ΠΛΟΙΟΥ</vt:lpstr>
      <vt:lpstr>Recovery strop και hanging off pendant</vt:lpstr>
      <vt:lpstr>ΕΝΕΡΓΕΙΕΣ ΜΕΤΑ ΤΗΝ ΛΗΨΗ ΣΗΜΑΤΟΣ ΚΙΝΔΥΝΟΥ</vt:lpstr>
      <vt:lpstr>ΔΙΑΔΙΚΑΣΙΑ ΕΚΠΟΜΠΗΣ ΣΗΜΑΤΟΣ ΚΙΝΔΥΝΟΥ</vt:lpstr>
      <vt:lpstr>ΜΗΝΥΜΑ ΚΙΝΔΥΝΟΥ</vt:lpstr>
      <vt:lpstr>ΕΡΕΥΝΑ ΚΑi ΔΙΑΣΩΣΗ ΟΝΟΜΑΤΟΛΟΓΙΑ</vt:lpstr>
      <vt:lpstr>ΣΧΕΔΙΑΣΜΟΣ ΕΡΕΥΝΑΣ</vt:lpstr>
      <vt:lpstr>ΜΕΓΕΘΥΝΟΜΕΝΑ ΤΕΤΡΑΓΩΝΑ</vt:lpstr>
      <vt:lpstr>KATA TOMEIΣ</vt:lpstr>
      <vt:lpstr>ΠΑΡΑΛΛΗΛΕΣ ΠΟΡΕΙΕΣ</vt:lpstr>
      <vt:lpstr>ΣΥΝΔΥΑΣΜΟΣ ΠΛΟΙΟΥ ΜΕ ΑΕΡΟΣΚΑΦΟΣ</vt:lpstr>
      <vt:lpstr>Διασωση με ελικοπτερο</vt:lpstr>
      <vt:lpstr>Ικανοτητεσ ελικοπτερου</vt:lpstr>
      <vt:lpstr>Προετοιμασια για ελικοπτερο</vt:lpstr>
      <vt:lpstr>Σηματα ανυψωσησ</vt:lpstr>
      <vt:lpstr>Μεσα ανυψωσησ</vt:lpstr>
      <vt:lpstr>Καλαθι ανυψωσησ</vt:lpstr>
      <vt:lpstr>Αρτανη ανυψωσησ</vt:lpstr>
      <vt:lpstr>Φορειο ανυψωσησ</vt:lpstr>
      <vt:lpstr>ΜΕΣΑ ΡΑΔΙΟΕΝΤΟΠΙΣΜΟΥ</vt:lpstr>
      <vt:lpstr>ΣΥΣΤΗΜΑ COSPAS SARSAT</vt:lpstr>
      <vt:lpstr>ΚΑΛΥΨΗ ΣΥΣΤΗΜΑΤΟΣ</vt:lpstr>
      <vt:lpstr>ΔΙΑΔΙΚΑΣΙΑ ΕΝΤΟΠΙΣΜΟΥ</vt:lpstr>
      <vt:lpstr>ΤΥΠΟΙ EPIRB</vt:lpstr>
      <vt:lpstr>ΧΑΡΑΚΤΗΡΙΣΤΙΚΑ</vt:lpstr>
      <vt:lpstr>SART (ΑΝΑΚΛΑΣΤΗΡΑΣ RADAR)</vt:lpstr>
      <vt:lpstr>ΤΡΟΠΟΣ ΛΕΙΤΟΥΡΓΙΑΣ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Ικανοτητα στισ τεχνικεσ επιβιωσησ stcw a-vi / 1.1</dc:title>
  <dc:creator>PC</dc:creator>
  <cp:lastModifiedBy>PANARAS CHRISTOS (C.PANARAS)</cp:lastModifiedBy>
  <cp:revision>254</cp:revision>
  <dcterms:created xsi:type="dcterms:W3CDTF">2012-12-22T11:58:44Z</dcterms:created>
  <dcterms:modified xsi:type="dcterms:W3CDTF">2021-03-18T06:43:37Z</dcterms:modified>
</cp:coreProperties>
</file>