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92" d="100"/>
          <a:sy n="92" d="100"/>
        </p:scale>
        <p:origin x="21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11/7/2023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11/7/2023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t>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11/7/2023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11/7/2023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11/7/2023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11/7/2023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11/7/2023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pic>
        <p:nvPicPr>
          <p:cNvPr id="12" name="Picture 11">
            <a:extLst>
              <a:ext uri="{FF2B5EF4-FFF2-40B4-BE49-F238E27FC236}">
                <a16:creationId xmlns:a16="http://schemas.microsoft.com/office/drawing/2014/main" id="{30DF7A3D-CE43-C26B-1327-573C89CA2D40}"/>
              </a:ext>
            </a:extLst>
          </p:cNvPr>
          <p:cNvPicPr>
            <a:picLocks noChangeAspect="1"/>
          </p:cNvPicPr>
          <p:nvPr userDrawn="1"/>
        </p:nvPicPr>
        <p:blipFill>
          <a:blip r:embed="rId23"/>
          <a:stretch>
            <a:fillRect/>
          </a:stretch>
        </p:blipFill>
        <p:spPr>
          <a:xfrm>
            <a:off x="1" y="622"/>
            <a:ext cx="1103312" cy="3860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eit-za.com/ancient-engineering-the-lighthouse-of-alexandria/" TargetMode="External"/><Relationship Id="rId2" Type="http://schemas.openxmlformats.org/officeDocument/2006/relationships/hyperlink" Target="https://www.touregypt.net/featurestories/pharoslighthouse.htm" TargetMode="Externa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whc.unesco.org/en/tentativelists/1822/" TargetMode="External"/><Relationship Id="rId1" Type="http://schemas.openxmlformats.org/officeDocument/2006/relationships/slideLayout" Target="../slideLayouts/slideLayout7.xml"/><Relationship Id="rId4" Type="http://schemas.openxmlformats.org/officeDocument/2006/relationships/hyperlink" Target="https://unesdoc.unesco.org/ark:/48223/pf0000132356"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hyperlink" Target="https://www.britannica.com/topic/lighthouse-of-Alexandria"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D3C47-4107-4042-EC36-B034239F8F77}"/>
              </a:ext>
            </a:extLst>
          </p:cNvPr>
          <p:cNvSpPr>
            <a:spLocks noGrp="1"/>
          </p:cNvSpPr>
          <p:nvPr>
            <p:ph type="ctrTitle"/>
          </p:nvPr>
        </p:nvSpPr>
        <p:spPr/>
        <p:txBody>
          <a:bodyPr/>
          <a:lstStyle/>
          <a:p>
            <a:r>
              <a:rPr lang="el-GR" sz="6000" dirty="0"/>
              <a:t>Η ΙΣΤΟΡΙΚΗ ΠΕΡΙΟΔΟΣ</a:t>
            </a:r>
            <a:r>
              <a:rPr lang="en-US" sz="6000" dirty="0"/>
              <a:t> – </a:t>
            </a:r>
            <a:r>
              <a:rPr lang="el-GR" sz="6000" dirty="0"/>
              <a:t>ΤΑ ΧΡΟΝΙΑ ΤΟΥ ΑΛΕΞΑΝΔΡΟΥ ΚΑΙ Η ΕΛΛΗΝΙΚΗ ΝΑΥΤΙΛΙΑ</a:t>
            </a:r>
            <a:endParaRPr lang="en-US" sz="6000" dirty="0"/>
          </a:p>
        </p:txBody>
      </p:sp>
      <p:sp>
        <p:nvSpPr>
          <p:cNvPr id="3" name="Subtitle 2">
            <a:extLst>
              <a:ext uri="{FF2B5EF4-FFF2-40B4-BE49-F238E27FC236}">
                <a16:creationId xmlns:a16="http://schemas.microsoft.com/office/drawing/2014/main" id="{E3BA0DD2-3664-8429-C7C7-F5B5A29CFB84}"/>
              </a:ext>
            </a:extLst>
          </p:cNvPr>
          <p:cNvSpPr>
            <a:spLocks noGrp="1"/>
          </p:cNvSpPr>
          <p:nvPr>
            <p:ph type="subTitle" idx="1"/>
          </p:nvPr>
        </p:nvSpPr>
        <p:spPr/>
        <p:txBody>
          <a:bodyPr/>
          <a:lstStyle/>
          <a:p>
            <a:r>
              <a:rPr lang="el-GR" dirty="0" err="1"/>
              <a:t>Εξελιξη</a:t>
            </a:r>
            <a:r>
              <a:rPr lang="el-GR" dirty="0"/>
              <a:t> – </a:t>
            </a:r>
            <a:r>
              <a:rPr lang="el-GR" dirty="0" err="1"/>
              <a:t>αποικιοκρατια</a:t>
            </a:r>
            <a:r>
              <a:rPr lang="el-GR" dirty="0"/>
              <a:t> των </a:t>
            </a:r>
            <a:r>
              <a:rPr lang="el-GR" dirty="0" err="1"/>
              <a:t>ελληνων</a:t>
            </a:r>
            <a:r>
              <a:rPr lang="el-GR" dirty="0"/>
              <a:t> – ΕΞΕΛΙΞΗ ΤΩΝ ΘΑΛΑΣΣΙΩΝ ΜΕΤΑΦΟΡΩΝ ΚΑΙ ΠΛΟΙΩΝ</a:t>
            </a:r>
            <a:endParaRPr lang="en-US" dirty="0"/>
          </a:p>
        </p:txBody>
      </p:sp>
    </p:spTree>
    <p:extLst>
      <p:ext uri="{BB962C8B-B14F-4D97-AF65-F5344CB8AC3E}">
        <p14:creationId xmlns:p14="http://schemas.microsoft.com/office/powerpoint/2010/main" val="954629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CB17BE-B071-DFC3-85A6-CA816B918990}"/>
              </a:ext>
            </a:extLst>
          </p:cNvPr>
          <p:cNvPicPr>
            <a:picLocks noChangeAspect="1"/>
          </p:cNvPicPr>
          <p:nvPr/>
        </p:nvPicPr>
        <p:blipFill>
          <a:blip r:embed="rId2"/>
          <a:stretch>
            <a:fillRect/>
          </a:stretch>
        </p:blipFill>
        <p:spPr>
          <a:xfrm>
            <a:off x="1180009" y="63939"/>
            <a:ext cx="9195692" cy="6730122"/>
          </a:xfrm>
          <a:prstGeom prst="rect">
            <a:avLst/>
          </a:prstGeom>
        </p:spPr>
      </p:pic>
    </p:spTree>
    <p:extLst>
      <p:ext uri="{BB962C8B-B14F-4D97-AF65-F5344CB8AC3E}">
        <p14:creationId xmlns:p14="http://schemas.microsoft.com/office/powerpoint/2010/main" val="1442833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8909F-88A1-45AC-C54C-5559B4D77CB0}"/>
              </a:ext>
            </a:extLst>
          </p:cNvPr>
          <p:cNvSpPr>
            <a:spLocks noGrp="1"/>
          </p:cNvSpPr>
          <p:nvPr>
            <p:ph type="title"/>
          </p:nvPr>
        </p:nvSpPr>
        <p:spPr>
          <a:xfrm>
            <a:off x="646111" y="452718"/>
            <a:ext cx="10085620" cy="1400530"/>
          </a:xfrm>
        </p:spPr>
        <p:txBody>
          <a:bodyPr/>
          <a:lstStyle/>
          <a:p>
            <a:r>
              <a:rPr lang="el-GR" sz="3200" dirty="0"/>
              <a:t>Στρατηγικές κινήσεις του Θεμιστοκλή για την επέκταση της Ναυτικής Δύναμης των Αθηναίων</a:t>
            </a:r>
            <a:endParaRPr lang="en-US" sz="3200" dirty="0"/>
          </a:p>
        </p:txBody>
      </p:sp>
      <p:sp>
        <p:nvSpPr>
          <p:cNvPr id="3" name="Content Placeholder 2">
            <a:extLst>
              <a:ext uri="{FF2B5EF4-FFF2-40B4-BE49-F238E27FC236}">
                <a16:creationId xmlns:a16="http://schemas.microsoft.com/office/drawing/2014/main" id="{C5A1A2EF-130B-FDBD-9BA1-F106C10639DC}"/>
              </a:ext>
            </a:extLst>
          </p:cNvPr>
          <p:cNvSpPr>
            <a:spLocks noGrp="1"/>
          </p:cNvSpPr>
          <p:nvPr>
            <p:ph sz="half" idx="1"/>
          </p:nvPr>
        </p:nvSpPr>
        <p:spPr>
          <a:xfrm>
            <a:off x="58190" y="1853249"/>
            <a:ext cx="5441462" cy="4863436"/>
          </a:xfrm>
        </p:spPr>
        <p:txBody>
          <a:bodyPr>
            <a:normAutofit fontScale="85000" lnSpcReduction="20000"/>
          </a:bodyPr>
          <a:lstStyle/>
          <a:p>
            <a:r>
              <a:rPr lang="el-GR" dirty="0"/>
              <a:t>Ο Θεμιστοκλής πίεσε σκληρά για να πείσει τους συμπολίτες του Αθηναίους να φτιάξουν ένα ισχυρό ναυτικό το οποίο θα μπορούσαν να πληρώσουν μέσω των εσόδων που έπαιρναν από τα ορυχεία του Λαυρίου, ώστε να προστατεύονται τα εμπορικά πλοία τους. Πείθοντας τους  η πόλη των Αθηνών κατασκευάζει 100 </a:t>
            </a:r>
            <a:r>
              <a:rPr lang="el-GR" dirty="0" err="1"/>
              <a:t>Τριήρεις</a:t>
            </a:r>
            <a:r>
              <a:rPr lang="el-GR" dirty="0"/>
              <a:t>. </a:t>
            </a:r>
          </a:p>
          <a:p>
            <a:r>
              <a:rPr lang="el-GR" dirty="0"/>
              <a:t>Επίσης επιβάλει υποχρεωτική υπηρεσία όλων των Αθηναίων στα πολεμικά πλοία, δημιουργώντας έτσι μια μεγάλη δεξαμενή πολύ ναυτικών. Όλα αυτά  αποδείχθηκαν εξαιρετικά ωφέλιμα όχι μόνο για την Αθήνα, αλλά συνολικά για την ελληνική ναυτιλία. Καθώς η Αθήνα έγινε γρήγορα ένα πολύ ισχυρό θαλάσσιο κράτος, κερδίζει σημαντικές μάχες στη θάλασσα, κράτα την Ελλάδα ελεύθερη, με τους Έλληνες να ελέγχουν το θαλάσσιο εμπόριο περισσότερων από 300 πόλεων φροντίζοντας να παραμείνουν ανοιχτοί οι θαλάσσιοι δρόμοι για το θαλάσσιο εμπόριο. Ο Πειραιάς </a:t>
            </a:r>
            <a:r>
              <a:rPr lang="el-GR" dirty="0" err="1"/>
              <a:t>γινεται</a:t>
            </a:r>
            <a:r>
              <a:rPr lang="el-GR" dirty="0"/>
              <a:t> το μεγαλύτερο ναυτιλιακό κέντρο όπου αποθηκεύονταν και εμπορεύονταν μεταποιημένα αγαθά και άλλα εμπορεύματα και όπου οι έμποροι έκαναν συμφωνίες για τη μεταφορά φορτίων.</a:t>
            </a:r>
            <a:endParaRPr lang="en-US" dirty="0"/>
          </a:p>
        </p:txBody>
      </p:sp>
      <p:pic>
        <p:nvPicPr>
          <p:cNvPr id="6" name="Content Placeholder 5">
            <a:extLst>
              <a:ext uri="{FF2B5EF4-FFF2-40B4-BE49-F238E27FC236}">
                <a16:creationId xmlns:a16="http://schemas.microsoft.com/office/drawing/2014/main" id="{F590598A-200A-3BAE-D91D-7709BD693A6F}"/>
              </a:ext>
            </a:extLst>
          </p:cNvPr>
          <p:cNvPicPr>
            <a:picLocks noGrp="1" noChangeAspect="1"/>
          </p:cNvPicPr>
          <p:nvPr>
            <p:ph sz="half" idx="2"/>
          </p:nvPr>
        </p:nvPicPr>
        <p:blipFill>
          <a:blip r:embed="rId2"/>
          <a:stretch>
            <a:fillRect/>
          </a:stretch>
        </p:blipFill>
        <p:spPr>
          <a:xfrm>
            <a:off x="5396980" y="1988994"/>
            <a:ext cx="6741339" cy="3281275"/>
          </a:xfrm>
        </p:spPr>
      </p:pic>
      <p:sp>
        <p:nvSpPr>
          <p:cNvPr id="7" name="TextBox 6">
            <a:extLst>
              <a:ext uri="{FF2B5EF4-FFF2-40B4-BE49-F238E27FC236}">
                <a16:creationId xmlns:a16="http://schemas.microsoft.com/office/drawing/2014/main" id="{62013550-3E0A-5E58-0468-D8710FDB56A7}"/>
              </a:ext>
            </a:extLst>
          </p:cNvPr>
          <p:cNvSpPr txBox="1"/>
          <p:nvPr/>
        </p:nvSpPr>
        <p:spPr>
          <a:xfrm>
            <a:off x="6692350" y="5252125"/>
            <a:ext cx="5296643" cy="307777"/>
          </a:xfrm>
          <a:prstGeom prst="rect">
            <a:avLst/>
          </a:prstGeom>
          <a:noFill/>
        </p:spPr>
        <p:txBody>
          <a:bodyPr wrap="none" rtlCol="0">
            <a:spAutoFit/>
          </a:bodyPr>
          <a:lstStyle/>
          <a:p>
            <a:r>
              <a:rPr lang="el-GR" sz="1400" dirty="0"/>
              <a:t>«Η ΝΑΥΜΑΧΙΑ ΤΗΣ ΣΑΛΑΜΙΝΟΣ»: Πίνακας του Κώστα Δούκα</a:t>
            </a:r>
            <a:endParaRPr lang="en-US" sz="1400" dirty="0"/>
          </a:p>
        </p:txBody>
      </p:sp>
    </p:spTree>
    <p:extLst>
      <p:ext uri="{BB962C8B-B14F-4D97-AF65-F5344CB8AC3E}">
        <p14:creationId xmlns:p14="http://schemas.microsoft.com/office/powerpoint/2010/main" val="1016913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5090-5F9D-D566-28C8-3210295216EB}"/>
              </a:ext>
            </a:extLst>
          </p:cNvPr>
          <p:cNvSpPr>
            <a:spLocks noGrp="1"/>
          </p:cNvSpPr>
          <p:nvPr>
            <p:ph type="title"/>
          </p:nvPr>
        </p:nvSpPr>
        <p:spPr>
          <a:xfrm>
            <a:off x="133005" y="452718"/>
            <a:ext cx="10241280" cy="819129"/>
          </a:xfrm>
        </p:spPr>
        <p:txBody>
          <a:bodyPr/>
          <a:lstStyle/>
          <a:p>
            <a:r>
              <a:rPr lang="el-GR" sz="3600" dirty="0"/>
              <a:t>Μεταφορά Αγαθών – Οι πρώτες Φορτωτικές</a:t>
            </a:r>
            <a:endParaRPr lang="en-US" sz="3600" dirty="0"/>
          </a:p>
        </p:txBody>
      </p:sp>
      <p:sp>
        <p:nvSpPr>
          <p:cNvPr id="3" name="Content Placeholder 2">
            <a:extLst>
              <a:ext uri="{FF2B5EF4-FFF2-40B4-BE49-F238E27FC236}">
                <a16:creationId xmlns:a16="http://schemas.microsoft.com/office/drawing/2014/main" id="{499E0975-350C-1FD6-F549-C8B33E016F4B}"/>
              </a:ext>
            </a:extLst>
          </p:cNvPr>
          <p:cNvSpPr>
            <a:spLocks noGrp="1"/>
          </p:cNvSpPr>
          <p:nvPr>
            <p:ph sz="half" idx="1"/>
          </p:nvPr>
        </p:nvSpPr>
        <p:spPr>
          <a:xfrm>
            <a:off x="133006" y="1138844"/>
            <a:ext cx="5366646" cy="5478087"/>
          </a:xfrm>
        </p:spPr>
        <p:txBody>
          <a:bodyPr>
            <a:normAutofit fontScale="85000" lnSpcReduction="10000"/>
          </a:bodyPr>
          <a:lstStyle/>
          <a:p>
            <a:r>
              <a:rPr lang="el-GR" dirty="0"/>
              <a:t>Κατά την πιο γόνιμη περίοδο της Ελληνικής / Αθηναϊκής Ναυτικής Κυριαρχίας (5</a:t>
            </a:r>
            <a:r>
              <a:rPr lang="el-GR" baseline="30000" dirty="0"/>
              <a:t>ος</a:t>
            </a:r>
            <a:r>
              <a:rPr lang="el-GR" dirty="0"/>
              <a:t> – 4</a:t>
            </a:r>
            <a:r>
              <a:rPr lang="el-GR" baseline="30000" dirty="0"/>
              <a:t>ος</a:t>
            </a:r>
            <a:r>
              <a:rPr lang="el-GR" dirty="0"/>
              <a:t> αιώνας π.χ.) η Αθήνα κερδίζει από την εμπορική ναυτιλία, επίσης λόγω φόρων και διαφορετικών εισφορών. Όλα τα εμπορεύματα που διέρχονται από τον Πειραιά, είτε εισάγονται είτε εξάγονται, φορολογούνταν με 2% επί της αξίας τους ή 5% εάν προορίζονταν για φιλικό λιμάνι, ενώ όλοι οι ναύλοι για συναλλαγές που πραγματοποιήθηκαν στον Πειραιά φορολογούνταν με 6% τοις εκατό.</a:t>
            </a:r>
          </a:p>
          <a:p>
            <a:r>
              <a:rPr lang="el-GR" b="1" dirty="0"/>
              <a:t>Το εμπόριο σιτηρών της Αθήνας εκείνης της περιόδου υπολογίζεται σε 150.000 τόνους ετησίως, εκ των οποίων οι 50.000 τόνοι επανεξάγονταν. </a:t>
            </a:r>
          </a:p>
          <a:p>
            <a:r>
              <a:rPr lang="el-GR" dirty="0"/>
              <a:t>Σε αυτήν την περίοδο συναντούμε τις πρώτες φορτωτικές σχεδόν με την μορφή που τις γνωρίζουμε σήμερα. Για κάθε φόρτωση σιτηρών από τη Ρωσία, για παράδειγμα, οι φορτωτές ετοίμαζαν μια φορτωτική, ένα είδος απογραφής εμπορευμάτων φορτωμένο (όπως έλεγαν) και όταν το πλοίο έφτανε στον Βόσπορο αυτό ελεγχόταν από τις εκεί αρχές, οι οποίες ενημέρωσαν τον Πειραιά για ποιο πλοίο, τον τύπο του και ποια ποσότητα φορτίου να περιμένει.</a:t>
            </a:r>
            <a:endParaRPr lang="en-US" b="1" dirty="0"/>
          </a:p>
        </p:txBody>
      </p:sp>
      <p:sp>
        <p:nvSpPr>
          <p:cNvPr id="4" name="Content Placeholder 3">
            <a:extLst>
              <a:ext uri="{FF2B5EF4-FFF2-40B4-BE49-F238E27FC236}">
                <a16:creationId xmlns:a16="http://schemas.microsoft.com/office/drawing/2014/main" id="{49370BD7-9983-F1A2-F9C9-7392410FB291}"/>
              </a:ext>
            </a:extLst>
          </p:cNvPr>
          <p:cNvSpPr>
            <a:spLocks noGrp="1"/>
          </p:cNvSpPr>
          <p:nvPr>
            <p:ph sz="half" idx="2"/>
          </p:nvPr>
        </p:nvSpPr>
        <p:spPr>
          <a:xfrm>
            <a:off x="5895562" y="1080654"/>
            <a:ext cx="5235180" cy="5478087"/>
          </a:xfrm>
        </p:spPr>
        <p:txBody>
          <a:bodyPr>
            <a:normAutofit fontScale="85000" lnSpcReduction="10000"/>
          </a:bodyPr>
          <a:lstStyle/>
          <a:p>
            <a:r>
              <a:rPr lang="el-GR" dirty="0"/>
              <a:t>Οι πλοιοκτήτες και οι έμποροι, εξασφάλιζαν χρήματα για τις επενδύσεις τους από πλούσιους πολίτες, μέσω δανειακής σύμβασης. Αυτή ήταν πάντα μια γραπτή συμφωνία, η οποία δινόταν για φύλαξη σε ένα άτομο αμοιβαίας εμπιστοσύνης. Η αποπληρωμή του δανείου γινόταν εντός 20 ημερών από την άφιξη στον Πειραιά και με την προϋπόθεση ότι το φορτίο δεν είχε υποστεί ζημιά.</a:t>
            </a:r>
          </a:p>
          <a:p>
            <a:r>
              <a:rPr lang="el-GR" dirty="0"/>
              <a:t>Εάν μέρος του φορτίου είχε καταστραφεί, χαθεί, ή κλαπεί, ο δανειστής λάμβανε κεφάλαιο και τόκους ανάλογα με την αξία του φορτίου που είχε απομείνει.</a:t>
            </a:r>
          </a:p>
          <a:p>
            <a:r>
              <a:rPr lang="el-GR" dirty="0"/>
              <a:t> Φυσικά, τα επιτόκια ήταν υψηλά γιατί η επένδυση ήταν υψηλού ρίσκου.</a:t>
            </a:r>
          </a:p>
          <a:p>
            <a:r>
              <a:rPr lang="el-GR" dirty="0"/>
              <a:t>Για ένα ταξίδι στην Κριμαία, ο τόκος ήταν μεταξύ 22 </a:t>
            </a:r>
            <a:r>
              <a:rPr lang="el-GR" baseline="30000" dirty="0"/>
              <a:t>1/2</a:t>
            </a:r>
            <a:r>
              <a:rPr lang="el-GR" dirty="0"/>
              <a:t> και 30 τοις εκατό. Ως εγγύηση, ο χρηματοδότης απαιτούσε υποθήκη το πλοίο, το φορτίο, </a:t>
            </a:r>
            <a:r>
              <a:rPr lang="el-GR" b="1" u="sng" dirty="0"/>
              <a:t>τους ναυτικούς στο πλοίο υπό την προϋπόθεση ότι ήταν σκλάβοι</a:t>
            </a:r>
            <a:r>
              <a:rPr lang="el-GR" dirty="0"/>
              <a:t> και το δάνειο θα μπορούσε να είναι μόνο το ήμισυ της αξίας του φορτίου.</a:t>
            </a:r>
            <a:endParaRPr lang="en-US" dirty="0"/>
          </a:p>
        </p:txBody>
      </p:sp>
    </p:spTree>
    <p:extLst>
      <p:ext uri="{BB962C8B-B14F-4D97-AF65-F5344CB8AC3E}">
        <p14:creationId xmlns:p14="http://schemas.microsoft.com/office/powerpoint/2010/main" val="2661289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996D9C-2319-6320-8B16-C91103051B3F}"/>
              </a:ext>
            </a:extLst>
          </p:cNvPr>
          <p:cNvSpPr>
            <a:spLocks noGrp="1"/>
          </p:cNvSpPr>
          <p:nvPr>
            <p:ph sz="half" idx="1"/>
          </p:nvPr>
        </p:nvSpPr>
        <p:spPr>
          <a:xfrm>
            <a:off x="157942" y="1454727"/>
            <a:ext cx="5341709" cy="4801611"/>
          </a:xfrm>
        </p:spPr>
        <p:txBody>
          <a:bodyPr>
            <a:normAutofit fontScale="92500" lnSpcReduction="20000"/>
          </a:bodyPr>
          <a:lstStyle/>
          <a:p>
            <a:r>
              <a:rPr lang="el-GR" dirty="0"/>
              <a:t>Αν και συναντούμε κανόνες που ρυθμίζουν την μεταφορά φορτίων ήδη από τον 8</a:t>
            </a:r>
            <a:r>
              <a:rPr lang="el-GR" baseline="30000" dirty="0"/>
              <a:t>ο</a:t>
            </a:r>
            <a:r>
              <a:rPr lang="el-GR" dirty="0"/>
              <a:t> αιώνα με τον </a:t>
            </a:r>
            <a:r>
              <a:rPr lang="en-US" dirty="0"/>
              <a:t>“</a:t>
            </a:r>
            <a:r>
              <a:rPr lang="el-GR" b="1" dirty="0"/>
              <a:t>Νόμο Ροδίων Ναυτικό</a:t>
            </a:r>
            <a:r>
              <a:rPr lang="en-US" dirty="0"/>
              <a:t>“</a:t>
            </a:r>
            <a:r>
              <a:rPr lang="el-GR" dirty="0"/>
              <a:t> (ο οποίος χρησιμοποιείται μέχρι και τώρα)</a:t>
            </a:r>
            <a:r>
              <a:rPr lang="en-US" dirty="0"/>
              <a:t> o</a:t>
            </a:r>
            <a:r>
              <a:rPr lang="el-GR" dirty="0"/>
              <a:t>ι ναυτιλιακές πολιτικές της Αθήνας είναι οι πρώτες στην ιστορία που παρέχουν σταθερό πλαίσιο και συνολικές ρυθμίσεις για τη ναυτιλιακή βιομηχανία. </a:t>
            </a:r>
          </a:p>
          <a:p>
            <a:r>
              <a:rPr lang="el-GR" dirty="0"/>
              <a:t>Η Αθήνα βασιζόμενη στον Ροδιακό Ναυτικό Νόμο, δημιουργεί προστατευτικά μέτρα, ειδικούς νόμους, πολιτικά και οικονομικά μέτρα για να επεκτείνει και να διατηρήσει τη θαλάσσια υπεροχή της και το θαλάσσιο εμπόριο. </a:t>
            </a:r>
          </a:p>
          <a:p>
            <a:r>
              <a:rPr lang="el-GR" dirty="0"/>
              <a:t>Ολόκληρο το θαλάσσιο εμπόριο γίνεται από και προς όφελος των πλοιοκτητών, των ναυτικών και των εμπόρων.</a:t>
            </a:r>
          </a:p>
          <a:p>
            <a:r>
              <a:rPr lang="el-GR" dirty="0"/>
              <a:t>Υπήρχε ένα σύστημα γρήγορης επίλυσης διαφορών, μέσω της διαιτησίας και των δικαστηρίων. </a:t>
            </a:r>
            <a:endParaRPr lang="en-US" dirty="0"/>
          </a:p>
        </p:txBody>
      </p:sp>
      <p:pic>
        <p:nvPicPr>
          <p:cNvPr id="6" name="Content Placeholder 5">
            <a:extLst>
              <a:ext uri="{FF2B5EF4-FFF2-40B4-BE49-F238E27FC236}">
                <a16:creationId xmlns:a16="http://schemas.microsoft.com/office/drawing/2014/main" id="{EA936EB7-C8B9-C010-5151-D556BFDF9378}"/>
              </a:ext>
            </a:extLst>
          </p:cNvPr>
          <p:cNvPicPr>
            <a:picLocks noGrp="1" noChangeAspect="1"/>
          </p:cNvPicPr>
          <p:nvPr>
            <p:ph sz="half" idx="2"/>
          </p:nvPr>
        </p:nvPicPr>
        <p:blipFill>
          <a:blip r:embed="rId2"/>
          <a:stretch>
            <a:fillRect/>
          </a:stretch>
        </p:blipFill>
        <p:spPr>
          <a:xfrm>
            <a:off x="6226234" y="461186"/>
            <a:ext cx="3378437" cy="5457475"/>
          </a:xfrm>
        </p:spPr>
      </p:pic>
      <p:sp>
        <p:nvSpPr>
          <p:cNvPr id="7" name="TextBox 6">
            <a:extLst>
              <a:ext uri="{FF2B5EF4-FFF2-40B4-BE49-F238E27FC236}">
                <a16:creationId xmlns:a16="http://schemas.microsoft.com/office/drawing/2014/main" id="{6E08108A-DA57-B8E9-10B4-C97811291A8C}"/>
              </a:ext>
            </a:extLst>
          </p:cNvPr>
          <p:cNvSpPr txBox="1"/>
          <p:nvPr/>
        </p:nvSpPr>
        <p:spPr>
          <a:xfrm>
            <a:off x="5181599" y="5923828"/>
            <a:ext cx="7112924" cy="1323439"/>
          </a:xfrm>
          <a:prstGeom prst="rect">
            <a:avLst/>
          </a:prstGeom>
          <a:noFill/>
        </p:spPr>
        <p:txBody>
          <a:bodyPr wrap="square" rtlCol="0">
            <a:spAutoFit/>
          </a:bodyPr>
          <a:lstStyle/>
          <a:p>
            <a:r>
              <a:rPr lang="en-US" sz="1200" dirty="0"/>
              <a:t>Nomos </a:t>
            </a:r>
            <a:r>
              <a:rPr lang="en-US" sz="1200" dirty="0" err="1"/>
              <a:t>Rodion</a:t>
            </a:r>
            <a:r>
              <a:rPr lang="en-US" sz="1200" dirty="0"/>
              <a:t> </a:t>
            </a:r>
            <a:r>
              <a:rPr lang="en-US" sz="1200" dirty="0" err="1"/>
              <a:t>Nautikos</a:t>
            </a:r>
            <a:r>
              <a:rPr lang="en-US" sz="1200" dirty="0"/>
              <a:t>: The Rhodian Sea-Law (English, Ancient Greek and Ancient Greek Edition) </a:t>
            </a:r>
            <a:r>
              <a:rPr lang="el-GR" sz="1200" dirty="0"/>
              <a:t>– </a:t>
            </a:r>
            <a:r>
              <a:rPr lang="en-US" sz="1100" i="1" dirty="0"/>
              <a:t>“An important volume for the scholar of admiralty or maritime law or international trade. --See Walker, The Oxford Companion to Law 1069</a:t>
            </a:r>
            <a:r>
              <a:rPr lang="en-US" sz="1200" dirty="0"/>
              <a:t>.” </a:t>
            </a:r>
            <a:r>
              <a:rPr lang="el-GR" sz="1200" dirty="0"/>
              <a:t>Βρετανική Ανατύπωση των χειρόγραφων του κώδικα</a:t>
            </a:r>
            <a:endParaRPr lang="en-US" sz="1200" dirty="0"/>
          </a:p>
          <a:p>
            <a:endParaRPr lang="en-US" sz="1400" dirty="0"/>
          </a:p>
          <a:p>
            <a:endParaRPr lang="en-US" dirty="0"/>
          </a:p>
        </p:txBody>
      </p:sp>
    </p:spTree>
    <p:extLst>
      <p:ext uri="{BB962C8B-B14F-4D97-AF65-F5344CB8AC3E}">
        <p14:creationId xmlns:p14="http://schemas.microsoft.com/office/powerpoint/2010/main" val="835820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7EFA7-261E-2702-A9BF-EF3F345ACF93}"/>
              </a:ext>
            </a:extLst>
          </p:cNvPr>
          <p:cNvSpPr>
            <a:spLocks noGrp="1"/>
          </p:cNvSpPr>
          <p:nvPr>
            <p:ph type="title"/>
          </p:nvPr>
        </p:nvSpPr>
        <p:spPr>
          <a:xfrm>
            <a:off x="216131" y="452718"/>
            <a:ext cx="10124902" cy="1400530"/>
          </a:xfrm>
        </p:spPr>
        <p:txBody>
          <a:bodyPr/>
          <a:lstStyle/>
          <a:p>
            <a:r>
              <a:rPr lang="el-GR" dirty="0"/>
              <a:t>Η εξέλιξη των εμπορικών πλοίων.</a:t>
            </a:r>
            <a:endParaRPr lang="en-US" dirty="0"/>
          </a:p>
        </p:txBody>
      </p:sp>
      <p:sp>
        <p:nvSpPr>
          <p:cNvPr id="3" name="Content Placeholder 2">
            <a:extLst>
              <a:ext uri="{FF2B5EF4-FFF2-40B4-BE49-F238E27FC236}">
                <a16:creationId xmlns:a16="http://schemas.microsoft.com/office/drawing/2014/main" id="{4292F068-D4D6-BA2E-9EDA-848C5B921584}"/>
              </a:ext>
            </a:extLst>
          </p:cNvPr>
          <p:cNvSpPr>
            <a:spLocks noGrp="1"/>
          </p:cNvSpPr>
          <p:nvPr>
            <p:ph sz="half" idx="1"/>
          </p:nvPr>
        </p:nvSpPr>
        <p:spPr>
          <a:xfrm>
            <a:off x="1" y="1487979"/>
            <a:ext cx="5117870" cy="5228706"/>
          </a:xfrm>
        </p:spPr>
        <p:txBody>
          <a:bodyPr>
            <a:normAutofit lnSpcReduction="10000"/>
          </a:bodyPr>
          <a:lstStyle/>
          <a:p>
            <a:r>
              <a:rPr lang="el-GR" dirty="0"/>
              <a:t>Τα εμπορικά πλοία σχεδιάζονται ειδικά για να μεταφέρουν όσο το δυνατόν περισσότερο φορτίο γι' αυτό αυξάνει το πλάτος τους φαρδιά και το βύθισμα τους, σε αντίθεση με τα μακριά και λεπτά πολεμικά πλοία. Υπήρχαν τρεις τύποι σκαφών βασικά, ένα περίπου 130 τόνων, ένα άλλο περίπου 250 τόνων και το τρίτο περίπου 400 τόνων.</a:t>
            </a:r>
          </a:p>
          <a:p>
            <a:r>
              <a:rPr lang="el-GR" dirty="0"/>
              <a:t>Όλα χρησιμοποιούσαν πανιά κατά τη διάρκεια του ταξιδιού και κουπιά για ελιγμούς στα λιμάνια. Δεν είχαν καταστρώματα. Από το 322 π.Χ., μετά τη ναυμαχία της Αμοργού, η ναυτική δύναμη της Αθήνας μειώνεται και τον ηγετικό της ρόλο της στη ναυτιλία παραλαμβάνει η Ρόδος. Ο Πειραιάς χάνει έδαφος από την Αλεξάνδρεια, η Μίλητος και η Σμύρνη από την Έφεσο και η Φοινίκη από τη Συρία.</a:t>
            </a:r>
            <a:endParaRPr lang="en-US" dirty="0"/>
          </a:p>
        </p:txBody>
      </p:sp>
      <p:pic>
        <p:nvPicPr>
          <p:cNvPr id="6" name="Content Placeholder 5">
            <a:extLst>
              <a:ext uri="{FF2B5EF4-FFF2-40B4-BE49-F238E27FC236}">
                <a16:creationId xmlns:a16="http://schemas.microsoft.com/office/drawing/2014/main" id="{23EF45F0-8DD8-78F8-51EF-74F436C5B662}"/>
              </a:ext>
            </a:extLst>
          </p:cNvPr>
          <p:cNvPicPr>
            <a:picLocks noGrp="1" noChangeAspect="1"/>
          </p:cNvPicPr>
          <p:nvPr>
            <p:ph sz="half" idx="2"/>
          </p:nvPr>
        </p:nvPicPr>
        <p:blipFill rotWithShape="1">
          <a:blip r:embed="rId2"/>
          <a:srcRect l="14202" t="2815" r="11491" b="6639"/>
          <a:stretch/>
        </p:blipFill>
        <p:spPr>
          <a:xfrm>
            <a:off x="5051369" y="1547234"/>
            <a:ext cx="6370318" cy="4366443"/>
          </a:xfrm>
        </p:spPr>
      </p:pic>
      <p:sp>
        <p:nvSpPr>
          <p:cNvPr id="7" name="TextBox 6">
            <a:extLst>
              <a:ext uri="{FF2B5EF4-FFF2-40B4-BE49-F238E27FC236}">
                <a16:creationId xmlns:a16="http://schemas.microsoft.com/office/drawing/2014/main" id="{34C7210F-C3A3-304F-11E7-6FC64EC3C9B9}"/>
              </a:ext>
            </a:extLst>
          </p:cNvPr>
          <p:cNvSpPr txBox="1"/>
          <p:nvPr/>
        </p:nvSpPr>
        <p:spPr>
          <a:xfrm>
            <a:off x="5117871" y="5852159"/>
            <a:ext cx="6095998" cy="307777"/>
          </a:xfrm>
          <a:prstGeom prst="rect">
            <a:avLst/>
          </a:prstGeom>
          <a:noFill/>
        </p:spPr>
        <p:txBody>
          <a:bodyPr wrap="square" rtlCol="0">
            <a:spAutoFit/>
          </a:bodyPr>
          <a:lstStyle/>
          <a:p>
            <a:r>
              <a:rPr lang="el-GR" sz="1400" dirty="0" err="1"/>
              <a:t>Φωτορεαλιστικό</a:t>
            </a:r>
            <a:r>
              <a:rPr lang="el-GR" sz="1400" dirty="0"/>
              <a:t> μοντέλο Ελληνικού εμπορικού πλοίου του 4</a:t>
            </a:r>
            <a:r>
              <a:rPr lang="el-GR" sz="1400" baseline="30000" dirty="0"/>
              <a:t>ου</a:t>
            </a:r>
            <a:r>
              <a:rPr lang="el-GR" sz="1400" dirty="0"/>
              <a:t> αιώνα</a:t>
            </a:r>
            <a:endParaRPr lang="en-US" sz="1400" dirty="0"/>
          </a:p>
        </p:txBody>
      </p:sp>
    </p:spTree>
    <p:extLst>
      <p:ext uri="{BB962C8B-B14F-4D97-AF65-F5344CB8AC3E}">
        <p14:creationId xmlns:p14="http://schemas.microsoft.com/office/powerpoint/2010/main" val="3580956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EE63B-9297-94EA-BD2A-B15A802A26C7}"/>
              </a:ext>
            </a:extLst>
          </p:cNvPr>
          <p:cNvSpPr>
            <a:spLocks noGrp="1"/>
          </p:cNvSpPr>
          <p:nvPr>
            <p:ph type="title"/>
          </p:nvPr>
        </p:nvSpPr>
        <p:spPr>
          <a:xfrm>
            <a:off x="66503" y="452718"/>
            <a:ext cx="10316094" cy="794191"/>
          </a:xfrm>
        </p:spPr>
        <p:txBody>
          <a:bodyPr/>
          <a:lstStyle/>
          <a:p>
            <a:r>
              <a:rPr lang="el-GR" sz="3600" b="1" dirty="0"/>
              <a:t>Μέγας Αλέξανδρος – Συμβολή στην Ναυτιλία.</a:t>
            </a:r>
            <a:endParaRPr lang="en-US" sz="3600" b="1" dirty="0"/>
          </a:p>
        </p:txBody>
      </p:sp>
      <p:sp>
        <p:nvSpPr>
          <p:cNvPr id="3" name="Content Placeholder 2">
            <a:extLst>
              <a:ext uri="{FF2B5EF4-FFF2-40B4-BE49-F238E27FC236}">
                <a16:creationId xmlns:a16="http://schemas.microsoft.com/office/drawing/2014/main" id="{CA666DA5-1FFF-9C9B-3C2F-B4C965B382BD}"/>
              </a:ext>
            </a:extLst>
          </p:cNvPr>
          <p:cNvSpPr>
            <a:spLocks noGrp="1"/>
          </p:cNvSpPr>
          <p:nvPr>
            <p:ph sz="half" idx="1"/>
          </p:nvPr>
        </p:nvSpPr>
        <p:spPr>
          <a:xfrm>
            <a:off x="66503" y="1180408"/>
            <a:ext cx="5511337" cy="5594466"/>
          </a:xfrm>
        </p:spPr>
        <p:txBody>
          <a:bodyPr>
            <a:normAutofit fontScale="92500" lnSpcReduction="20000"/>
          </a:bodyPr>
          <a:lstStyle/>
          <a:p>
            <a:r>
              <a:rPr lang="el-GR" dirty="0"/>
              <a:t>Οι κατακτήσεις του Μεγάλου Αλεξάνδρου άνοιξαν νέους ορίζοντες στη ναυτιλία αφού επέκτεινε την ελληνική επιρροή στην Ασία και μέσω των ικανοτήτων του ναυάρχου Νέαρχου, ιδρύει νέα λιμάνια από την Ινδία στον Περσικό Κόλπο. </a:t>
            </a:r>
          </a:p>
          <a:p>
            <a:r>
              <a:rPr lang="el-GR" dirty="0"/>
              <a:t>Ο Αλέξανδρος δεν περιορίστηκε στην κατάκτηση μεγάλου μέρους της Ασίας αλλά οργάνωσε και το θαλάσσιο εμπόριο από αυτές τις χώρες. Τα λιμάνια που δημιουργήθηκαν στην Ινδία είχαν πολύ μεγάλες αποθηκευτικές εγκαταστάσεις, ώστε τα προϊόντα από τις κοντινές περιοχές να μπορούν να μεταφερθούν εκεί για μεταφόρτωση δια θαλάσσης. </a:t>
            </a:r>
          </a:p>
          <a:p>
            <a:r>
              <a:rPr lang="el-GR" dirty="0"/>
              <a:t>Πριν από τον Αλέξανδρο, τα ινδικά εμπορεύματα αποστέλλονταν μόνο σε μικρές ποσότητες, μέσω ξηράς, και ως εκ τούτου ήταν πολύ ακριβά στις αγορές της Μεσογείου. Από τον Αλέξανδρο, τα εμπορικά πλοία μετέφεραν μεγάλες ποσότητες ινδικής παραγωγής στον Περσικό Κόλπο, φθηνότερα. Η Ινδία από την άλλη ήταν πλέον σε θέση να λαμβάνει ευρωπαϊκά προϊόντα μέσω της ίδιας διαδρομής.</a:t>
            </a:r>
            <a:endParaRPr lang="en-US" dirty="0"/>
          </a:p>
        </p:txBody>
      </p:sp>
      <p:pic>
        <p:nvPicPr>
          <p:cNvPr id="6" name="Content Placeholder 5">
            <a:extLst>
              <a:ext uri="{FF2B5EF4-FFF2-40B4-BE49-F238E27FC236}">
                <a16:creationId xmlns:a16="http://schemas.microsoft.com/office/drawing/2014/main" id="{CCB75B87-9478-4F4E-C937-787F5F839EB2}"/>
              </a:ext>
            </a:extLst>
          </p:cNvPr>
          <p:cNvPicPr>
            <a:picLocks noGrp="1" noChangeAspect="1"/>
          </p:cNvPicPr>
          <p:nvPr>
            <p:ph sz="half" idx="2"/>
          </p:nvPr>
        </p:nvPicPr>
        <p:blipFill>
          <a:blip r:embed="rId2"/>
          <a:stretch>
            <a:fillRect/>
          </a:stretch>
        </p:blipFill>
        <p:spPr>
          <a:xfrm>
            <a:off x="5533507" y="1082123"/>
            <a:ext cx="6577442" cy="5193986"/>
          </a:xfrm>
        </p:spPr>
      </p:pic>
    </p:spTree>
    <p:extLst>
      <p:ext uri="{BB962C8B-B14F-4D97-AF65-F5344CB8AC3E}">
        <p14:creationId xmlns:p14="http://schemas.microsoft.com/office/powerpoint/2010/main" val="3788491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1645D1-8689-1DE6-403E-F41AB2D1C1C5}"/>
              </a:ext>
            </a:extLst>
          </p:cNvPr>
          <p:cNvSpPr>
            <a:spLocks noGrp="1"/>
          </p:cNvSpPr>
          <p:nvPr>
            <p:ph sz="half" idx="1"/>
          </p:nvPr>
        </p:nvSpPr>
        <p:spPr>
          <a:xfrm>
            <a:off x="124692" y="731520"/>
            <a:ext cx="5374960" cy="6068291"/>
          </a:xfrm>
        </p:spPr>
        <p:txBody>
          <a:bodyPr>
            <a:normAutofit fontScale="77500" lnSpcReduction="20000"/>
          </a:bodyPr>
          <a:lstStyle/>
          <a:p>
            <a:r>
              <a:rPr lang="el-GR" dirty="0"/>
              <a:t>Η </a:t>
            </a:r>
            <a:r>
              <a:rPr lang="el-GR" dirty="0" err="1"/>
              <a:t>Αλεξάνδρεια,ανέλαμβανει</a:t>
            </a:r>
            <a:r>
              <a:rPr lang="el-GR" dirty="0"/>
              <a:t> από τον Πειραιά ως το κέντρο της ναυτιλίας, </a:t>
            </a:r>
            <a:r>
              <a:rPr lang="el-GR" dirty="0" err="1"/>
              <a:t>γινεται</a:t>
            </a:r>
            <a:r>
              <a:rPr lang="el-GR" dirty="0"/>
              <a:t> μια κοσμοπολίτικη πόλη, κατοικημένη </a:t>
            </a:r>
            <a:r>
              <a:rPr lang="el-GR" b="1" dirty="0"/>
              <a:t>κυρίως από Έλληνες και Αιγύπτιους, και στη συνέχεια από </a:t>
            </a:r>
            <a:r>
              <a:rPr lang="el-GR" b="1" u="sng" dirty="0"/>
              <a:t>δεκάδες άλλες φυλές</a:t>
            </a:r>
            <a:r>
              <a:rPr lang="el-GR" dirty="0"/>
              <a:t>. </a:t>
            </a:r>
          </a:p>
          <a:p>
            <a:r>
              <a:rPr lang="el-GR" dirty="0"/>
              <a:t>Ο πρώτος φάρος για τη ναυτιλία χτίστηκε στο νησί του Φάρου, στο λιμάνι της Αλεξάνδρειας. </a:t>
            </a:r>
            <a:r>
              <a:rPr lang="el-GR" dirty="0">
                <a:hlinkClick r:id="rId2"/>
              </a:rPr>
              <a:t>Ο φάρος είχε ύψος </a:t>
            </a:r>
            <a:r>
              <a:rPr lang="el-GR" b="1" dirty="0">
                <a:hlinkClick r:id="rId2"/>
              </a:rPr>
              <a:t>120 μέτρα, το φως ήταν ορατό από 40 μίλια </a:t>
            </a:r>
            <a:r>
              <a:rPr lang="el-GR" dirty="0"/>
              <a:t>και </a:t>
            </a:r>
            <a:r>
              <a:rPr lang="el-GR" dirty="0">
                <a:hlinkClick r:id="rId3"/>
              </a:rPr>
              <a:t>οι καθρέφτες χρησιμοποιήθηκαν για να αντανακλούν και να αυξάνουν την ένταση του φωτός</a:t>
            </a:r>
            <a:r>
              <a:rPr lang="el-GR" dirty="0"/>
              <a:t>. Χτίστηκε το 280 π.Χ. </a:t>
            </a:r>
          </a:p>
          <a:p>
            <a:r>
              <a:rPr lang="el-GR" dirty="0"/>
              <a:t>Την ίδια στιγμή που η Αλεξάνδρεια γινόταν ένα πολύ ισχυρό θαλάσσιο κέντρο, η συνεισφορά της Ρόδου στη ναυτιλία φθάνει στο αποκορύφωμά της. Δεδομένου ότι οι Ρόδιοι δεν είναι </a:t>
            </a:r>
            <a:r>
              <a:rPr lang="el-GR" dirty="0" err="1"/>
              <a:t>μεγαλοπαραγωγοί</a:t>
            </a:r>
            <a:r>
              <a:rPr lang="el-GR" dirty="0"/>
              <a:t> οι προσπάθειές τους επικεντρώνονται στο να δημιουργήσουν κέντρο μεταφόρτωσης χρησιμοποιώντας το πλεονέκτημα της γεωγραφικής τους θέσης.</a:t>
            </a:r>
          </a:p>
          <a:p>
            <a:r>
              <a:rPr lang="el-GR" dirty="0" err="1"/>
              <a:t>Κατάφερνουν</a:t>
            </a:r>
            <a:r>
              <a:rPr lang="el-GR" dirty="0"/>
              <a:t> να το κάνουν με επιτυχία για αιώνες. Όπως η Αθήνα, χρέωναν 2 τοις εκατό σε όλα τα φορτία που περνούσαν από το νησί και ενθάρρυναν μια στενή σχέση μεταξύ των εφοπλιστών, των εμπόρων και των τραπεζιτών. Αυτή η εισφορά συγκέντρωνε 1.000.000 δραχμές το χρόνο. ένα πολύ μεγάλο χρηματικό ποσό για εκείνη την περίοδο. </a:t>
            </a:r>
          </a:p>
          <a:p>
            <a:r>
              <a:rPr lang="el-GR" dirty="0"/>
              <a:t>Η Ρόδος άρχισε να παρακμάζει μετά από έναν πολύ καταστροφικό σεισμό το 225 π.Χ., και αργότερα το 167 π.Χ., όταν οι Ρωμαίοι, που είχαν αρχίσει πλέον να δραστηριοποιούνται περισσότερο στις θαλάσσιες υποθέσεις της Μεσογείου, ανακήρυξαν τη Δήλο ως ελεύθερο λιμάνι.</a:t>
            </a:r>
            <a:endParaRPr lang="en-US" dirty="0"/>
          </a:p>
        </p:txBody>
      </p:sp>
      <p:pic>
        <p:nvPicPr>
          <p:cNvPr id="6" name="Content Placeholder 5">
            <a:extLst>
              <a:ext uri="{FF2B5EF4-FFF2-40B4-BE49-F238E27FC236}">
                <a16:creationId xmlns:a16="http://schemas.microsoft.com/office/drawing/2014/main" id="{E49AE720-9ACF-1681-6D79-926C9796EC8B}"/>
              </a:ext>
            </a:extLst>
          </p:cNvPr>
          <p:cNvPicPr>
            <a:picLocks noGrp="1" noChangeAspect="1"/>
          </p:cNvPicPr>
          <p:nvPr>
            <p:ph sz="half" idx="2"/>
          </p:nvPr>
        </p:nvPicPr>
        <p:blipFill>
          <a:blip r:embed="rId4"/>
          <a:stretch>
            <a:fillRect/>
          </a:stretch>
        </p:blipFill>
        <p:spPr>
          <a:xfrm>
            <a:off x="5646363" y="1094491"/>
            <a:ext cx="6420945" cy="4815709"/>
          </a:xfrm>
        </p:spPr>
      </p:pic>
      <p:sp>
        <p:nvSpPr>
          <p:cNvPr id="7" name="TextBox 6">
            <a:extLst>
              <a:ext uri="{FF2B5EF4-FFF2-40B4-BE49-F238E27FC236}">
                <a16:creationId xmlns:a16="http://schemas.microsoft.com/office/drawing/2014/main" id="{5B3C62E7-1292-17BA-E3DD-940CEDB70A4C}"/>
              </a:ext>
            </a:extLst>
          </p:cNvPr>
          <p:cNvSpPr txBox="1"/>
          <p:nvPr/>
        </p:nvSpPr>
        <p:spPr>
          <a:xfrm>
            <a:off x="5646363" y="5910200"/>
            <a:ext cx="6200736" cy="261610"/>
          </a:xfrm>
          <a:prstGeom prst="rect">
            <a:avLst/>
          </a:prstGeom>
          <a:noFill/>
        </p:spPr>
        <p:txBody>
          <a:bodyPr wrap="none" rtlCol="0">
            <a:spAutoFit/>
          </a:bodyPr>
          <a:lstStyle/>
          <a:p>
            <a:r>
              <a:rPr lang="el-GR" sz="1100" dirty="0"/>
              <a:t>Ευρήματα του φάρου της Αλεξάνδρειας στο βυθό (πηγή υπουργείο Τουρισμού Αιγύπτου)</a:t>
            </a:r>
            <a:endParaRPr lang="en-US" sz="1100" dirty="0"/>
          </a:p>
        </p:txBody>
      </p:sp>
    </p:spTree>
    <p:extLst>
      <p:ext uri="{BB962C8B-B14F-4D97-AF65-F5344CB8AC3E}">
        <p14:creationId xmlns:p14="http://schemas.microsoft.com/office/powerpoint/2010/main" val="2254355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7082BCD8-07C4-709B-6879-D04C1D8745F5}"/>
              </a:ext>
            </a:extLst>
          </p:cNvPr>
          <p:cNvPicPr>
            <a:picLocks noChangeAspect="1"/>
          </p:cNvPicPr>
          <p:nvPr/>
        </p:nvPicPr>
        <p:blipFill>
          <a:blip r:embed="rId3"/>
          <a:stretch>
            <a:fillRect/>
          </a:stretch>
        </p:blipFill>
        <p:spPr>
          <a:xfrm>
            <a:off x="1072342" y="373610"/>
            <a:ext cx="8753302" cy="5835535"/>
          </a:xfrm>
          <a:prstGeom prst="rect">
            <a:avLst/>
          </a:prstGeom>
        </p:spPr>
      </p:pic>
      <p:sp>
        <p:nvSpPr>
          <p:cNvPr id="4" name="TextBox 3">
            <a:extLst>
              <a:ext uri="{FF2B5EF4-FFF2-40B4-BE49-F238E27FC236}">
                <a16:creationId xmlns:a16="http://schemas.microsoft.com/office/drawing/2014/main" id="{B3F78DDD-3C5A-F9CC-EA35-06994CB10AF2}"/>
              </a:ext>
            </a:extLst>
          </p:cNvPr>
          <p:cNvSpPr txBox="1"/>
          <p:nvPr/>
        </p:nvSpPr>
        <p:spPr>
          <a:xfrm>
            <a:off x="374074" y="6342611"/>
            <a:ext cx="11473976" cy="461665"/>
          </a:xfrm>
          <a:prstGeom prst="rect">
            <a:avLst/>
          </a:prstGeom>
          <a:noFill/>
        </p:spPr>
        <p:txBody>
          <a:bodyPr wrap="square" rtlCol="0">
            <a:spAutoFit/>
          </a:bodyPr>
          <a:lstStyle/>
          <a:p>
            <a:r>
              <a:rPr lang="en-US" sz="1200" b="1" i="1" dirty="0">
                <a:solidFill>
                  <a:srgbClr val="000000"/>
                </a:solidFill>
                <a:effectLst/>
                <a:hlinkClick r:id="rId4"/>
              </a:rPr>
              <a:t>On route to rediscovering the great Pharos, archaeologists were in awe of the size of the huge blocks in the bay of Alexandria. Source UNESCO</a:t>
            </a:r>
            <a:endParaRPr lang="en-US" sz="1200" b="1" dirty="0"/>
          </a:p>
          <a:p>
            <a:endParaRPr lang="en-US" sz="1200" dirty="0"/>
          </a:p>
        </p:txBody>
      </p:sp>
    </p:spTree>
    <p:extLst>
      <p:ext uri="{BB962C8B-B14F-4D97-AF65-F5344CB8AC3E}">
        <p14:creationId xmlns:p14="http://schemas.microsoft.com/office/powerpoint/2010/main" val="2910099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94938D85-657B-E7E2-6F5E-BBC507A55986}"/>
              </a:ext>
            </a:extLst>
          </p:cNvPr>
          <p:cNvPicPr>
            <a:picLocks noChangeAspect="1"/>
          </p:cNvPicPr>
          <p:nvPr/>
        </p:nvPicPr>
        <p:blipFill>
          <a:blip r:embed="rId3"/>
          <a:stretch>
            <a:fillRect/>
          </a:stretch>
        </p:blipFill>
        <p:spPr>
          <a:xfrm>
            <a:off x="1627355" y="303225"/>
            <a:ext cx="8322980" cy="6251549"/>
          </a:xfrm>
          <a:prstGeom prst="rect">
            <a:avLst/>
          </a:prstGeom>
        </p:spPr>
      </p:pic>
    </p:spTree>
    <p:extLst>
      <p:ext uri="{BB962C8B-B14F-4D97-AF65-F5344CB8AC3E}">
        <p14:creationId xmlns:p14="http://schemas.microsoft.com/office/powerpoint/2010/main" val="4006553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E228E3-C391-6556-0E4B-6436A3E3D651}"/>
              </a:ext>
            </a:extLst>
          </p:cNvPr>
          <p:cNvPicPr>
            <a:picLocks noChangeAspect="1"/>
          </p:cNvPicPr>
          <p:nvPr/>
        </p:nvPicPr>
        <p:blipFill>
          <a:blip r:embed="rId2"/>
          <a:stretch>
            <a:fillRect/>
          </a:stretch>
        </p:blipFill>
        <p:spPr>
          <a:xfrm>
            <a:off x="1147157" y="245174"/>
            <a:ext cx="9214668" cy="5764927"/>
          </a:xfrm>
          <a:prstGeom prst="rect">
            <a:avLst/>
          </a:prstGeom>
        </p:spPr>
      </p:pic>
      <p:sp>
        <p:nvSpPr>
          <p:cNvPr id="4" name="TextBox 3">
            <a:extLst>
              <a:ext uri="{FF2B5EF4-FFF2-40B4-BE49-F238E27FC236}">
                <a16:creationId xmlns:a16="http://schemas.microsoft.com/office/drawing/2014/main" id="{B34346D7-00DA-7030-521D-622F878D9D76}"/>
              </a:ext>
            </a:extLst>
          </p:cNvPr>
          <p:cNvSpPr txBox="1"/>
          <p:nvPr/>
        </p:nvSpPr>
        <p:spPr>
          <a:xfrm>
            <a:off x="141316" y="6012661"/>
            <a:ext cx="11754197" cy="738664"/>
          </a:xfrm>
          <a:prstGeom prst="rect">
            <a:avLst/>
          </a:prstGeom>
          <a:noFill/>
        </p:spPr>
        <p:txBody>
          <a:bodyPr wrap="square" rtlCol="0">
            <a:spAutoFit/>
          </a:bodyPr>
          <a:lstStyle/>
          <a:p>
            <a:r>
              <a:rPr lang="el-GR" sz="1400" dirty="0" err="1"/>
              <a:t>Καλλιτέχνική</a:t>
            </a:r>
            <a:r>
              <a:rPr lang="el-GR" sz="1400" dirty="0"/>
              <a:t> απεικόνιση της </a:t>
            </a:r>
            <a:r>
              <a:rPr lang="el-GR" sz="1400" dirty="0" err="1"/>
              <a:t>τριήρους</a:t>
            </a:r>
            <a:r>
              <a:rPr lang="el-GR" sz="1400" dirty="0"/>
              <a:t> που διοικούσε ο </a:t>
            </a:r>
            <a:r>
              <a:rPr lang="el-GR" sz="1400" dirty="0" err="1"/>
              <a:t>Πυθέας</a:t>
            </a:r>
            <a:r>
              <a:rPr lang="el-GR" sz="1400" dirty="0"/>
              <a:t> (περ. 300 π.Χ.), Έλληνας γεωγράφος και εξερευνητής από την ελληνική αποικία Μασσαλία, καθώς ταξίδευε σε ένα μεγάλο μέρος της σημερινής Βρετανίας. Με έως και 85 κωπηλάτες σε κάθε πλευρά, η </a:t>
            </a:r>
            <a:r>
              <a:rPr lang="el-GR" sz="1400" dirty="0" err="1"/>
              <a:t>τριήρης</a:t>
            </a:r>
            <a:r>
              <a:rPr lang="el-GR" sz="1400" dirty="0"/>
              <a:t> ήταν ικανή για ταχύτητα επτά κόμβων (περίπου 13 χλμ.) την ώρα. (Πηγή: </a:t>
            </a:r>
            <a:r>
              <a:rPr lang="en-US" sz="1400" dirty="0"/>
              <a:t>Mary Evans Picture Library</a:t>
            </a:r>
            <a:r>
              <a:rPr lang="el-GR" sz="1400" dirty="0"/>
              <a:t> – </a:t>
            </a:r>
            <a:r>
              <a:rPr lang="en-US" sz="1400" dirty="0"/>
              <a:t>Encyclopedia Brittanica</a:t>
            </a:r>
            <a:r>
              <a:rPr lang="el-GR" sz="1400" dirty="0"/>
              <a:t>)</a:t>
            </a:r>
            <a:endParaRPr lang="en-US" sz="1400" dirty="0"/>
          </a:p>
        </p:txBody>
      </p:sp>
    </p:spTree>
    <p:extLst>
      <p:ext uri="{BB962C8B-B14F-4D97-AF65-F5344CB8AC3E}">
        <p14:creationId xmlns:p14="http://schemas.microsoft.com/office/powerpoint/2010/main" val="3513256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A2368-A249-73AB-8F37-58102535E607}"/>
              </a:ext>
            </a:extLst>
          </p:cNvPr>
          <p:cNvSpPr>
            <a:spLocks noGrp="1"/>
          </p:cNvSpPr>
          <p:nvPr>
            <p:ph type="title"/>
          </p:nvPr>
        </p:nvSpPr>
        <p:spPr/>
        <p:txBody>
          <a:bodyPr/>
          <a:lstStyle/>
          <a:p>
            <a:r>
              <a:rPr lang="el-GR" dirty="0"/>
              <a:t>Η Απαρχή της Ιστορικής Περιόδου</a:t>
            </a:r>
            <a:endParaRPr lang="en-US" dirty="0"/>
          </a:p>
        </p:txBody>
      </p:sp>
      <p:sp>
        <p:nvSpPr>
          <p:cNvPr id="3" name="Content Placeholder 2">
            <a:extLst>
              <a:ext uri="{FF2B5EF4-FFF2-40B4-BE49-F238E27FC236}">
                <a16:creationId xmlns:a16="http://schemas.microsoft.com/office/drawing/2014/main" id="{F7B6247B-8678-B444-42DC-F6BAB2D4A5FD}"/>
              </a:ext>
            </a:extLst>
          </p:cNvPr>
          <p:cNvSpPr>
            <a:spLocks noGrp="1"/>
          </p:cNvSpPr>
          <p:nvPr>
            <p:ph sz="half" idx="1"/>
          </p:nvPr>
        </p:nvSpPr>
        <p:spPr>
          <a:xfrm>
            <a:off x="1" y="1388225"/>
            <a:ext cx="4937760" cy="5195455"/>
          </a:xfrm>
        </p:spPr>
        <p:txBody>
          <a:bodyPr>
            <a:normAutofit/>
          </a:bodyPr>
          <a:lstStyle/>
          <a:p>
            <a:r>
              <a:rPr lang="el-GR" dirty="0"/>
              <a:t>Η ιστορική περίοδος του ελληνικού εμπορικού ναυτικού ξεκινά περίπου το 1104 π.Χ., όταν οι Δωριείς κατεβαίνουν στην Ελλάδα. Ήδη από τότε οι κάτοικοι στο Νότιο Μέρος της Βαλκανικής Χερσονήσου αποκαλούνται </a:t>
            </a:r>
            <a:r>
              <a:rPr lang="en-US" dirty="0"/>
              <a:t>“</a:t>
            </a:r>
            <a:r>
              <a:rPr lang="el-GR" dirty="0"/>
              <a:t>Έλληνες</a:t>
            </a:r>
            <a:r>
              <a:rPr lang="en-US" dirty="0"/>
              <a:t>”</a:t>
            </a:r>
            <a:r>
              <a:rPr lang="el-GR" dirty="0"/>
              <a:t>. Η κοινωνική αναταραχή που έλαβε χώρα εκείνη την περίοδο επιβράδυνε στιγμιαία την επέκταση της ελληνικής εμπορικής ναυτιλίας και χρειάστηκαν περίπου τρεις αιώνες για να αναδειχθεί ξανά η ελληνική ναυτιλία.</a:t>
            </a:r>
            <a:endParaRPr lang="en-US" dirty="0"/>
          </a:p>
        </p:txBody>
      </p:sp>
      <p:pic>
        <p:nvPicPr>
          <p:cNvPr id="6" name="Content Placeholder 5">
            <a:extLst>
              <a:ext uri="{FF2B5EF4-FFF2-40B4-BE49-F238E27FC236}">
                <a16:creationId xmlns:a16="http://schemas.microsoft.com/office/drawing/2014/main" id="{22629D46-7811-DDE9-26F7-B088F8CA792D}"/>
              </a:ext>
            </a:extLst>
          </p:cNvPr>
          <p:cNvPicPr>
            <a:picLocks noGrp="1" noChangeAspect="1"/>
          </p:cNvPicPr>
          <p:nvPr>
            <p:ph sz="half" idx="2"/>
          </p:nvPr>
        </p:nvPicPr>
        <p:blipFill>
          <a:blip r:embed="rId2"/>
          <a:stretch>
            <a:fillRect/>
          </a:stretch>
        </p:blipFill>
        <p:spPr>
          <a:xfrm>
            <a:off x="4698993" y="1388225"/>
            <a:ext cx="7408708" cy="4605251"/>
          </a:xfrm>
        </p:spPr>
      </p:pic>
    </p:spTree>
    <p:extLst>
      <p:ext uri="{BB962C8B-B14F-4D97-AF65-F5344CB8AC3E}">
        <p14:creationId xmlns:p14="http://schemas.microsoft.com/office/powerpoint/2010/main" val="359692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0AB2A-F684-9FFA-6991-4D9379C9F8E5}"/>
              </a:ext>
            </a:extLst>
          </p:cNvPr>
          <p:cNvSpPr>
            <a:spLocks noGrp="1"/>
          </p:cNvSpPr>
          <p:nvPr>
            <p:ph type="title"/>
          </p:nvPr>
        </p:nvSpPr>
        <p:spPr>
          <a:xfrm>
            <a:off x="241069" y="452718"/>
            <a:ext cx="10232967" cy="1283662"/>
          </a:xfrm>
        </p:spPr>
        <p:txBody>
          <a:bodyPr/>
          <a:lstStyle/>
          <a:p>
            <a:r>
              <a:rPr lang="el-GR" dirty="0"/>
              <a:t>Ο Αποικισμός της Μεσογείου από τους Έλληνες</a:t>
            </a:r>
            <a:endParaRPr lang="en-US" dirty="0"/>
          </a:p>
        </p:txBody>
      </p:sp>
      <p:sp>
        <p:nvSpPr>
          <p:cNvPr id="3" name="Content Placeholder 2">
            <a:extLst>
              <a:ext uri="{FF2B5EF4-FFF2-40B4-BE49-F238E27FC236}">
                <a16:creationId xmlns:a16="http://schemas.microsoft.com/office/drawing/2014/main" id="{64B6F301-AFEA-5ECA-C067-919BA806ED19}"/>
              </a:ext>
            </a:extLst>
          </p:cNvPr>
          <p:cNvSpPr>
            <a:spLocks noGrp="1"/>
          </p:cNvSpPr>
          <p:nvPr>
            <p:ph sz="half" idx="1"/>
          </p:nvPr>
        </p:nvSpPr>
        <p:spPr>
          <a:xfrm>
            <a:off x="-9863" y="2010699"/>
            <a:ext cx="5358335" cy="4647796"/>
          </a:xfrm>
        </p:spPr>
        <p:txBody>
          <a:bodyPr>
            <a:normAutofit lnSpcReduction="10000"/>
          </a:bodyPr>
          <a:lstStyle/>
          <a:p>
            <a:r>
              <a:rPr lang="el-GR" dirty="0"/>
              <a:t>Η ναυτική πρόοδος και η αποικιοκρατία της ιστορικής περιόδου οφείλονταν στην ανεξαρτησία και την πρόοδο των ελληνικών πόλεων-κρατών. Η επιστροφή στην κυριαρχία των θαλασσών από τους Έλληνες ήταν λόγω της ανάγκης για αποικισμό (ανάγκη για περισσότερο χώρο και πόρους), της ανάγκης για εμπόριο πέρα από τις θάλασσες και για πολιτική ελευθερία και ελευθερία του πνεύματος. Η αποικιοκρατική τάση των Ελλήνων βρίσκεται στο αποκορύφωμά της περίπου τον 8ο αιώνα π.Χ., τόσο επειδή ζωτικός χώρος και εύφορα εδάφη για τον υπερπληθυσμό των πόλεων τους, αλλά και από την τάση να επεκτείνουν τις δραστηριότητές τους στο θαλάσσιο εμπόριο.</a:t>
            </a:r>
            <a:endParaRPr lang="en-US" dirty="0"/>
          </a:p>
        </p:txBody>
      </p:sp>
      <p:pic>
        <p:nvPicPr>
          <p:cNvPr id="6" name="Content Placeholder 5">
            <a:extLst>
              <a:ext uri="{FF2B5EF4-FFF2-40B4-BE49-F238E27FC236}">
                <a16:creationId xmlns:a16="http://schemas.microsoft.com/office/drawing/2014/main" id="{21C562C0-1743-AEE6-C230-8AB5F1AD135B}"/>
              </a:ext>
            </a:extLst>
          </p:cNvPr>
          <p:cNvPicPr>
            <a:picLocks noGrp="1" noChangeAspect="1"/>
          </p:cNvPicPr>
          <p:nvPr>
            <p:ph sz="half" idx="2"/>
          </p:nvPr>
        </p:nvPicPr>
        <p:blipFill>
          <a:blip r:embed="rId2"/>
          <a:stretch>
            <a:fillRect/>
          </a:stretch>
        </p:blipFill>
        <p:spPr>
          <a:xfrm>
            <a:off x="5306907" y="2127567"/>
            <a:ext cx="6842834" cy="3899160"/>
          </a:xfrm>
        </p:spPr>
      </p:pic>
      <p:sp>
        <p:nvSpPr>
          <p:cNvPr id="7" name="TextBox 6">
            <a:extLst>
              <a:ext uri="{FF2B5EF4-FFF2-40B4-BE49-F238E27FC236}">
                <a16:creationId xmlns:a16="http://schemas.microsoft.com/office/drawing/2014/main" id="{1EF7561E-6A52-FF43-5DA3-BB3FD294B7E1}"/>
              </a:ext>
            </a:extLst>
          </p:cNvPr>
          <p:cNvSpPr txBox="1"/>
          <p:nvPr/>
        </p:nvSpPr>
        <p:spPr>
          <a:xfrm>
            <a:off x="5306907" y="6071040"/>
            <a:ext cx="7049193" cy="861774"/>
          </a:xfrm>
          <a:prstGeom prst="rect">
            <a:avLst/>
          </a:prstGeom>
          <a:noFill/>
        </p:spPr>
        <p:txBody>
          <a:bodyPr wrap="square" rtlCol="0">
            <a:spAutoFit/>
          </a:bodyPr>
          <a:lstStyle/>
          <a:p>
            <a:r>
              <a:rPr lang="el-GR" sz="1400" dirty="0"/>
              <a:t>Χάρτης Ελληνικών και Φοινικικών αποικιών (με κίτρινο μεταξύ 8</a:t>
            </a:r>
            <a:r>
              <a:rPr lang="el-GR" sz="1400" baseline="30000" dirty="0"/>
              <a:t>ου</a:t>
            </a:r>
            <a:r>
              <a:rPr lang="el-GR" sz="1400" dirty="0"/>
              <a:t> αιώνα π.χ. και 6</a:t>
            </a:r>
            <a:r>
              <a:rPr lang="el-GR" sz="1400" baseline="30000" dirty="0"/>
              <a:t>ου</a:t>
            </a:r>
            <a:r>
              <a:rPr lang="el-GR" sz="1400" dirty="0"/>
              <a:t> αιώνα π.χ.</a:t>
            </a:r>
            <a:r>
              <a:rPr lang="el-GR" dirty="0"/>
              <a:t> </a:t>
            </a:r>
            <a:r>
              <a:rPr lang="el-GR" sz="1200" dirty="0"/>
              <a:t>πηγή: «</a:t>
            </a:r>
            <a:r>
              <a:rPr lang="en-US" sz="1200" dirty="0" err="1"/>
              <a:t>Antieke</a:t>
            </a:r>
            <a:r>
              <a:rPr lang="en-US" sz="1200" dirty="0"/>
              <a:t> </a:t>
            </a:r>
            <a:r>
              <a:rPr lang="en-US" sz="1200" dirty="0" err="1"/>
              <a:t>Griekeland</a:t>
            </a:r>
            <a:r>
              <a:rPr lang="el-GR" sz="1200" dirty="0"/>
              <a:t>»</a:t>
            </a:r>
            <a:endParaRPr lang="en-US" sz="1200" dirty="0"/>
          </a:p>
          <a:p>
            <a:r>
              <a:rPr lang="en-US" dirty="0"/>
              <a:t> </a:t>
            </a:r>
          </a:p>
        </p:txBody>
      </p:sp>
    </p:spTree>
    <p:extLst>
      <p:ext uri="{BB962C8B-B14F-4D97-AF65-F5344CB8AC3E}">
        <p14:creationId xmlns:p14="http://schemas.microsoft.com/office/powerpoint/2010/main" val="530612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50165C5-C9FE-F2B4-1915-4828805D7492}"/>
              </a:ext>
            </a:extLst>
          </p:cNvPr>
          <p:cNvPicPr>
            <a:picLocks noGrp="1" noChangeAspect="1"/>
          </p:cNvPicPr>
          <p:nvPr>
            <p:ph sz="half" idx="2"/>
          </p:nvPr>
        </p:nvPicPr>
        <p:blipFill>
          <a:blip r:embed="rId2"/>
          <a:stretch>
            <a:fillRect/>
          </a:stretch>
        </p:blipFill>
        <p:spPr>
          <a:xfrm>
            <a:off x="4659713" y="1383843"/>
            <a:ext cx="7465783" cy="5088677"/>
          </a:xfrm>
        </p:spPr>
      </p:pic>
      <p:sp>
        <p:nvSpPr>
          <p:cNvPr id="3" name="Content Placeholder 2">
            <a:extLst>
              <a:ext uri="{FF2B5EF4-FFF2-40B4-BE49-F238E27FC236}">
                <a16:creationId xmlns:a16="http://schemas.microsoft.com/office/drawing/2014/main" id="{B2AA0E4F-2E5A-76BE-6E51-999E721A1447}"/>
              </a:ext>
            </a:extLst>
          </p:cNvPr>
          <p:cNvSpPr>
            <a:spLocks noGrp="1"/>
          </p:cNvSpPr>
          <p:nvPr>
            <p:ph sz="half" idx="1"/>
          </p:nvPr>
        </p:nvSpPr>
        <p:spPr>
          <a:xfrm>
            <a:off x="1" y="1620982"/>
            <a:ext cx="4862944" cy="5026351"/>
          </a:xfrm>
        </p:spPr>
        <p:txBody>
          <a:bodyPr>
            <a:normAutofit/>
          </a:bodyPr>
          <a:lstStyle/>
          <a:p>
            <a:r>
              <a:rPr lang="el-GR" dirty="0"/>
              <a:t>Σε ορισμένες περιπτώσεις, ιδρύθηκαν αποικίες με μοναδικό σκοπό να διασφαλίσουν ότι η μητρική πόλη-κράτος είχε το μονοπώλιο στα προϊόντα της περιοχής. Οι αποικίες της </a:t>
            </a:r>
            <a:r>
              <a:rPr lang="el-GR" dirty="0" err="1"/>
              <a:t>Φάσις</a:t>
            </a:r>
            <a:r>
              <a:rPr lang="el-GR" dirty="0"/>
              <a:t> και του </a:t>
            </a:r>
            <a:r>
              <a:rPr lang="el-GR" dirty="0" err="1"/>
              <a:t>Πιτυοῦς</a:t>
            </a:r>
            <a:r>
              <a:rPr lang="el-GR" dirty="0"/>
              <a:t> στη Μαύρη Θάλασσα εξασφάλισαν την πίσσα και την ξυλεία του Καυκάσου, και τα -ήδη από εκείνα τα χρόνια πολύτιμα-σιτηρά της Κριμαίας. </a:t>
            </a:r>
          </a:p>
          <a:p>
            <a:r>
              <a:rPr lang="el-GR" dirty="0"/>
              <a:t>Κατά την περίοδο του αποικισμού και μέχρι τον 4ο αιώνα π.Χ., ο ελληνικός εμπορικός στόλος έπλεε σε όλη τη Μεσόγειο, από τη Συρία και την Κύπρο μέσω του Βοσπόρου και στη Μαύρη Θάλασσα και από τη Λιβύη μέσω της Ιταλίας στην Ισπανία.</a:t>
            </a:r>
            <a:endParaRPr lang="en-US" dirty="0"/>
          </a:p>
        </p:txBody>
      </p:sp>
    </p:spTree>
    <p:extLst>
      <p:ext uri="{BB962C8B-B14F-4D97-AF65-F5344CB8AC3E}">
        <p14:creationId xmlns:p14="http://schemas.microsoft.com/office/powerpoint/2010/main" val="1248767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2C31F-0D84-C6D6-EB82-C2696C723252}"/>
              </a:ext>
            </a:extLst>
          </p:cNvPr>
          <p:cNvSpPr>
            <a:spLocks noGrp="1"/>
          </p:cNvSpPr>
          <p:nvPr>
            <p:ph type="title"/>
          </p:nvPr>
        </p:nvSpPr>
        <p:spPr/>
        <p:txBody>
          <a:bodyPr/>
          <a:lstStyle/>
          <a:p>
            <a:r>
              <a:rPr lang="el-GR" dirty="0"/>
              <a:t>Κυριότερες αποικιοκρατικές πόλεις των Ελλήνων</a:t>
            </a:r>
            <a:endParaRPr lang="en-US" dirty="0"/>
          </a:p>
        </p:txBody>
      </p:sp>
      <p:sp>
        <p:nvSpPr>
          <p:cNvPr id="3" name="Content Placeholder 2">
            <a:extLst>
              <a:ext uri="{FF2B5EF4-FFF2-40B4-BE49-F238E27FC236}">
                <a16:creationId xmlns:a16="http://schemas.microsoft.com/office/drawing/2014/main" id="{4A2B31DD-74EB-0F03-C10B-665A1ED0E6E7}"/>
              </a:ext>
            </a:extLst>
          </p:cNvPr>
          <p:cNvSpPr>
            <a:spLocks noGrp="1"/>
          </p:cNvSpPr>
          <p:nvPr>
            <p:ph sz="half" idx="1"/>
          </p:nvPr>
        </p:nvSpPr>
        <p:spPr>
          <a:xfrm>
            <a:off x="199506" y="2056093"/>
            <a:ext cx="5300146" cy="4200246"/>
          </a:xfrm>
        </p:spPr>
        <p:txBody>
          <a:bodyPr>
            <a:normAutofit fontScale="85000" lnSpcReduction="10000"/>
          </a:bodyPr>
          <a:lstStyle/>
          <a:p>
            <a:r>
              <a:rPr lang="el-GR" dirty="0"/>
              <a:t>Κατά την περίοδο του αποικισμού και μέχρι τον 4ο αιώνα π.Χ., ο ελληνικός εμπορικός στόλος έπλεε σε όλη τη Μεσόγειο, από τη Συρία και την Κύπρο μέσω του Βοσπόρου και στη Μαύρη Θάλασσα και από τη Λιβύη μέσω της Ιταλίας στην Ισπανία. Με την άνοδο, την ενίσχυση και κυριαρχία των πόλεων-κρατών και την ανάπτυξη του στόλου ή/και του εμπορικού ναυτικού καθεμιάς ανθίζει και η επέκταση σε άλλες γαίες. </a:t>
            </a:r>
          </a:p>
          <a:p>
            <a:r>
              <a:rPr lang="el-GR" dirty="0"/>
              <a:t>Οι πιο γνωστές πόλεις για τους επιτυχημένους εμπορικούς τους στόλους της Δωρικής περιόδου είναι η Κόρινθος, τα Μέγαρα, η Χίος, η Σάμος, η Φώκαια, η Μίλητος, οι Συρακούσες και φυσικά η Αθήνα. Η επιτυχία της Φώκαιας ήταν τέτοια που τα εμπορικά της πλοία, χρησιμοποιώντας την </a:t>
            </a:r>
            <a:r>
              <a:rPr lang="el-GR" dirty="0" err="1"/>
              <a:t>Ίσκια</a:t>
            </a:r>
            <a:r>
              <a:rPr lang="el-GR" dirty="0"/>
              <a:t> ως ξένη βάση τους, έπλευσαν κατά μήκος της ισπανικής ακτής και ακόμη και τον Ατλαντικό πέρα από το στενό του Γιβραλτάρ (οι μυθικές στήλες του Ηρακλή.</a:t>
            </a:r>
            <a:endParaRPr lang="en-US" dirty="0"/>
          </a:p>
        </p:txBody>
      </p:sp>
      <p:pic>
        <p:nvPicPr>
          <p:cNvPr id="6" name="Content Placeholder 5">
            <a:extLst>
              <a:ext uri="{FF2B5EF4-FFF2-40B4-BE49-F238E27FC236}">
                <a16:creationId xmlns:a16="http://schemas.microsoft.com/office/drawing/2014/main" id="{9127212C-457D-D57F-E525-549838499C31}"/>
              </a:ext>
            </a:extLst>
          </p:cNvPr>
          <p:cNvPicPr>
            <a:picLocks noGrp="1" noChangeAspect="1"/>
          </p:cNvPicPr>
          <p:nvPr>
            <p:ph sz="half" idx="2"/>
          </p:nvPr>
        </p:nvPicPr>
        <p:blipFill>
          <a:blip r:embed="rId2"/>
          <a:stretch>
            <a:fillRect/>
          </a:stretch>
        </p:blipFill>
        <p:spPr>
          <a:xfrm>
            <a:off x="5654674" y="1170503"/>
            <a:ext cx="6462221" cy="5085835"/>
          </a:xfrm>
        </p:spPr>
      </p:pic>
    </p:spTree>
    <p:extLst>
      <p:ext uri="{BB962C8B-B14F-4D97-AF65-F5344CB8AC3E}">
        <p14:creationId xmlns:p14="http://schemas.microsoft.com/office/powerpoint/2010/main" val="3552210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54518-50E5-DF5B-29D1-34B37CCFC5A9}"/>
              </a:ext>
            </a:extLst>
          </p:cNvPr>
          <p:cNvSpPr>
            <a:spLocks noGrp="1"/>
          </p:cNvSpPr>
          <p:nvPr>
            <p:ph type="title"/>
          </p:nvPr>
        </p:nvSpPr>
        <p:spPr>
          <a:xfrm>
            <a:off x="282633" y="452718"/>
            <a:ext cx="10299469" cy="1400530"/>
          </a:xfrm>
        </p:spPr>
        <p:txBody>
          <a:bodyPr/>
          <a:lstStyle/>
          <a:p>
            <a:r>
              <a:rPr lang="el-GR" dirty="0"/>
              <a:t>Εμπορικοί συνασπισμοί μεταξύ των Ελληνικών Πόλεων</a:t>
            </a:r>
            <a:endParaRPr lang="en-US" dirty="0"/>
          </a:p>
        </p:txBody>
      </p:sp>
      <p:sp>
        <p:nvSpPr>
          <p:cNvPr id="3" name="Content Placeholder 2">
            <a:extLst>
              <a:ext uri="{FF2B5EF4-FFF2-40B4-BE49-F238E27FC236}">
                <a16:creationId xmlns:a16="http://schemas.microsoft.com/office/drawing/2014/main" id="{AD5D2190-27C8-7F77-4421-99F78509563D}"/>
              </a:ext>
            </a:extLst>
          </p:cNvPr>
          <p:cNvSpPr>
            <a:spLocks noGrp="1"/>
          </p:cNvSpPr>
          <p:nvPr>
            <p:ph sz="half" idx="1"/>
          </p:nvPr>
        </p:nvSpPr>
        <p:spPr>
          <a:xfrm>
            <a:off x="74816" y="2060575"/>
            <a:ext cx="5424836" cy="4697672"/>
          </a:xfrm>
        </p:spPr>
        <p:txBody>
          <a:bodyPr>
            <a:normAutofit lnSpcReduction="10000"/>
          </a:bodyPr>
          <a:lstStyle/>
          <a:p>
            <a:r>
              <a:rPr lang="el-GR" dirty="0"/>
              <a:t>Σημαντικός παράγοντας στην επιτυχία επέκτασης των </a:t>
            </a:r>
            <a:r>
              <a:rPr lang="el-GR" dirty="0" err="1"/>
              <a:t>ελλήνων</a:t>
            </a:r>
            <a:r>
              <a:rPr lang="el-GR" dirty="0"/>
              <a:t> ήταν οι </a:t>
            </a:r>
            <a:r>
              <a:rPr lang="el-GR" b="1" dirty="0" err="1"/>
              <a:t>Αμφικτυονίες</a:t>
            </a:r>
            <a:r>
              <a:rPr lang="el-GR" dirty="0"/>
              <a:t>, ένα είδος εμπορικού συλλόγου που σχηματίστηκε από τις πόλεις-κράτη. Εικάζεται ότι αρχικά λειτούργησαν ως θρησκευτικοί σύλλογοι αλλά τελικά έγιναν εμπορικοί σύλλογοι και σύλλογοι για την προστασία των θαλάσσιων συναλλαγών τους, των εμπορικών τους στόλων και των ίδιων των πόλεων. Από την άποψη της ελληνικής ναυτικής ιστορίας, οι σημαντικότεροι σύλλογοι ήταν αυτοί της Καλαβρίας και της Δήλου. Το πρώτο ιδρύθηκε από τον περίφημο ναυτικό Ναύπλιο και μέλη ήταν η Αθήνα, η Αίγινα, η Επίδαυρος, η Ερμιόνη, το Ναύπλιο, οι Πρασιές και ο Ορχομενός. Το δεύτερο ίδρυσε ο Θησέας με ορμητήριο τη Δήλο.</a:t>
            </a:r>
            <a:endParaRPr lang="en-US" dirty="0"/>
          </a:p>
        </p:txBody>
      </p:sp>
      <p:pic>
        <p:nvPicPr>
          <p:cNvPr id="6" name="Content Placeholder 5">
            <a:extLst>
              <a:ext uri="{FF2B5EF4-FFF2-40B4-BE49-F238E27FC236}">
                <a16:creationId xmlns:a16="http://schemas.microsoft.com/office/drawing/2014/main" id="{43355570-12C0-1E29-7F9C-67A5C8B0F03D}"/>
              </a:ext>
            </a:extLst>
          </p:cNvPr>
          <p:cNvPicPr>
            <a:picLocks noGrp="1" noChangeAspect="1"/>
          </p:cNvPicPr>
          <p:nvPr>
            <p:ph sz="half" idx="2"/>
          </p:nvPr>
        </p:nvPicPr>
        <p:blipFill>
          <a:blip r:embed="rId2"/>
          <a:stretch>
            <a:fillRect/>
          </a:stretch>
        </p:blipFill>
        <p:spPr>
          <a:xfrm>
            <a:off x="5432367" y="2031898"/>
            <a:ext cx="6665307" cy="3911702"/>
          </a:xfrm>
        </p:spPr>
      </p:pic>
    </p:spTree>
    <p:extLst>
      <p:ext uri="{BB962C8B-B14F-4D97-AF65-F5344CB8AC3E}">
        <p14:creationId xmlns:p14="http://schemas.microsoft.com/office/powerpoint/2010/main" val="3517056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E7161-ADFC-735F-BB78-DF9B61844A8E}"/>
              </a:ext>
            </a:extLst>
          </p:cNvPr>
          <p:cNvSpPr>
            <a:spLocks noGrp="1"/>
          </p:cNvSpPr>
          <p:nvPr>
            <p:ph type="title"/>
          </p:nvPr>
        </p:nvSpPr>
        <p:spPr>
          <a:xfrm>
            <a:off x="-16626" y="951482"/>
            <a:ext cx="11197244" cy="802504"/>
          </a:xfrm>
        </p:spPr>
        <p:txBody>
          <a:bodyPr/>
          <a:lstStyle/>
          <a:p>
            <a:r>
              <a:rPr lang="el-GR" dirty="0"/>
              <a:t>Η κυριαρχία των Αθηναίων στην Θάλασσα</a:t>
            </a:r>
            <a:endParaRPr lang="en-US" dirty="0"/>
          </a:p>
        </p:txBody>
      </p:sp>
      <p:sp>
        <p:nvSpPr>
          <p:cNvPr id="3" name="Content Placeholder 2">
            <a:extLst>
              <a:ext uri="{FF2B5EF4-FFF2-40B4-BE49-F238E27FC236}">
                <a16:creationId xmlns:a16="http://schemas.microsoft.com/office/drawing/2014/main" id="{2F6DE98E-39F9-E33E-2363-1C2D29D01E8E}"/>
              </a:ext>
            </a:extLst>
          </p:cNvPr>
          <p:cNvSpPr>
            <a:spLocks noGrp="1"/>
          </p:cNvSpPr>
          <p:nvPr>
            <p:ph sz="half" idx="1"/>
          </p:nvPr>
        </p:nvSpPr>
        <p:spPr>
          <a:xfrm>
            <a:off x="224444" y="1970117"/>
            <a:ext cx="5275207" cy="4613564"/>
          </a:xfrm>
        </p:spPr>
        <p:txBody>
          <a:bodyPr>
            <a:normAutofit/>
          </a:bodyPr>
          <a:lstStyle/>
          <a:p>
            <a:r>
              <a:rPr lang="el-GR" dirty="0"/>
              <a:t>Η Αθήνα εκείνη την περίοδο, ήταν ίσως η μεγαλύτερη δύναμη της ελληνικής ναυτιλίας.</a:t>
            </a:r>
          </a:p>
          <a:p>
            <a:r>
              <a:rPr lang="el-GR" dirty="0"/>
              <a:t> Η πολιτική τους δύναμη, οι ισχυρές αποικίες όπως η Μίλητος, η Φώκαια και η Σάμος απέκτησαν σχεδόν το ίδιο κύρος με την Μητρόπολη (μητέρα πόλη) και δημιούργησαν τις δικές τους αποικίες.</a:t>
            </a:r>
          </a:p>
          <a:p>
            <a:r>
              <a:rPr lang="el-GR" dirty="0"/>
              <a:t>Ο Πεισίστρατος και ιδιαίτερα ο Θεμιστοκλής μεταξύ 561-461 π.Χ. δείχνουν πίστη στο μέλλον της θαλάσσιας κυριαρχίας με τον δεύτερο να </a:t>
            </a:r>
            <a:r>
              <a:rPr lang="el-GR" dirty="0" err="1"/>
              <a:t>αφιέρωνει</a:t>
            </a:r>
            <a:r>
              <a:rPr lang="el-GR" dirty="0"/>
              <a:t> τις δυνάμεις του για να δημιουργήσει για την Αθήνα ένα ασφαλές, εμπορικό λιμάνι (τον Πειραιά) και στην επέκταση του εμπορικού της ναυτικού</a:t>
            </a:r>
            <a:endParaRPr lang="en-US" dirty="0"/>
          </a:p>
        </p:txBody>
      </p:sp>
      <p:pic>
        <p:nvPicPr>
          <p:cNvPr id="8" name="Picture 7">
            <a:extLst>
              <a:ext uri="{FF2B5EF4-FFF2-40B4-BE49-F238E27FC236}">
                <a16:creationId xmlns:a16="http://schemas.microsoft.com/office/drawing/2014/main" id="{3B370B72-566C-A103-14A1-76CC90A0E1B6}"/>
              </a:ext>
            </a:extLst>
          </p:cNvPr>
          <p:cNvPicPr>
            <a:picLocks noChangeAspect="1"/>
          </p:cNvPicPr>
          <p:nvPr/>
        </p:nvPicPr>
        <p:blipFill>
          <a:blip r:embed="rId2"/>
          <a:stretch>
            <a:fillRect/>
          </a:stretch>
        </p:blipFill>
        <p:spPr>
          <a:xfrm rot="540981">
            <a:off x="7867898" y="3318555"/>
            <a:ext cx="4159376" cy="2430163"/>
          </a:xfrm>
          <a:prstGeom prst="rect">
            <a:avLst/>
          </a:prstGeom>
        </p:spPr>
      </p:pic>
      <p:pic>
        <p:nvPicPr>
          <p:cNvPr id="6" name="Content Placeholder 5">
            <a:extLst>
              <a:ext uri="{FF2B5EF4-FFF2-40B4-BE49-F238E27FC236}">
                <a16:creationId xmlns:a16="http://schemas.microsoft.com/office/drawing/2014/main" id="{F7C99D71-3C2E-CEF5-9689-8B58884098E7}"/>
              </a:ext>
            </a:extLst>
          </p:cNvPr>
          <p:cNvPicPr>
            <a:picLocks noGrp="1" noChangeAspect="1"/>
          </p:cNvPicPr>
          <p:nvPr>
            <p:ph sz="half" idx="2"/>
          </p:nvPr>
        </p:nvPicPr>
        <p:blipFill>
          <a:blip r:embed="rId3"/>
          <a:stretch>
            <a:fillRect/>
          </a:stretch>
        </p:blipFill>
        <p:spPr>
          <a:xfrm rot="21108649">
            <a:off x="5662512" y="1753986"/>
            <a:ext cx="2500586" cy="3247514"/>
          </a:xfrm>
        </p:spPr>
      </p:pic>
    </p:spTree>
    <p:extLst>
      <p:ext uri="{BB962C8B-B14F-4D97-AF65-F5344CB8AC3E}">
        <p14:creationId xmlns:p14="http://schemas.microsoft.com/office/powerpoint/2010/main" val="2215069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E5E270-4288-2A2B-8496-EE24CB926111}"/>
              </a:ext>
            </a:extLst>
          </p:cNvPr>
          <p:cNvPicPr>
            <a:picLocks noChangeAspect="1"/>
          </p:cNvPicPr>
          <p:nvPr/>
        </p:nvPicPr>
        <p:blipFill>
          <a:blip r:embed="rId2"/>
          <a:stretch>
            <a:fillRect/>
          </a:stretch>
        </p:blipFill>
        <p:spPr>
          <a:xfrm>
            <a:off x="1429790" y="235258"/>
            <a:ext cx="7739148" cy="6493768"/>
          </a:xfrm>
          <a:prstGeom prst="rect">
            <a:avLst/>
          </a:prstGeom>
        </p:spPr>
      </p:pic>
    </p:spTree>
    <p:extLst>
      <p:ext uri="{BB962C8B-B14F-4D97-AF65-F5344CB8AC3E}">
        <p14:creationId xmlns:p14="http://schemas.microsoft.com/office/powerpoint/2010/main" val="30527520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280</TotalTime>
  <Words>2087</Words>
  <Application>Microsoft Office PowerPoint</Application>
  <PresentationFormat>Widescreen</PresentationFormat>
  <Paragraphs>52</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Century Gothic</vt:lpstr>
      <vt:lpstr>Wingdings 3</vt:lpstr>
      <vt:lpstr>Ion</vt:lpstr>
      <vt:lpstr>Η ΙΣΤΟΡΙΚΗ ΠΕΡΙΟΔΟΣ – ΤΑ ΧΡΟΝΙΑ ΤΟΥ ΑΛΕΞΑΝΔΡΟΥ ΚΑΙ Η ΕΛΛΗΝΙΚΗ ΝΑΥΤΙΛΙΑ</vt:lpstr>
      <vt:lpstr>PowerPoint Presentation</vt:lpstr>
      <vt:lpstr>Η Απαρχή της Ιστορικής Περιόδου</vt:lpstr>
      <vt:lpstr>Ο Αποικισμός της Μεσογείου από τους Έλληνες</vt:lpstr>
      <vt:lpstr>PowerPoint Presentation</vt:lpstr>
      <vt:lpstr>Κυριότερες αποικιοκρατικές πόλεις των Ελλήνων</vt:lpstr>
      <vt:lpstr>Εμπορικοί συνασπισμοί μεταξύ των Ελληνικών Πόλεων</vt:lpstr>
      <vt:lpstr>Η κυριαρχία των Αθηναίων στην Θάλασσα</vt:lpstr>
      <vt:lpstr>PowerPoint Presentation</vt:lpstr>
      <vt:lpstr>PowerPoint Presentation</vt:lpstr>
      <vt:lpstr>Στρατηγικές κινήσεις του Θεμιστοκλή για την επέκταση της Ναυτικής Δύναμης των Αθηναίων</vt:lpstr>
      <vt:lpstr>Μεταφορά Αγαθών – Οι πρώτες Φορτωτικές</vt:lpstr>
      <vt:lpstr>PowerPoint Presentation</vt:lpstr>
      <vt:lpstr>Η εξέλιξη των εμπορικών πλοίων.</vt:lpstr>
      <vt:lpstr>Μέγας Αλέξανδρος – Συμβολή στην Ναυτιλία.</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ΙΣΤΟΡΙΚΗ ΠΕΡΙΟΔΟΣ – ΤΑ ΧΡΟΝΙΑ ΤΟΥ ΑΛΕΞΑΝΔΡΟΥ ΚΑΙ Η ΕΛΛΗΝΙΚΗ ΝΑΥΤΙΛΙΑ</dc:title>
  <dc:creator>Θρασύβουλος Κοτσιφάκης</dc:creator>
  <cp:lastModifiedBy>Θρασύβουλος Κοτσιφάκης</cp:lastModifiedBy>
  <cp:revision>2</cp:revision>
  <dcterms:created xsi:type="dcterms:W3CDTF">2023-11-07T17:21:51Z</dcterms:created>
  <dcterms:modified xsi:type="dcterms:W3CDTF">2023-11-07T22:02:07Z</dcterms:modified>
</cp:coreProperties>
</file>